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49"/>
  </p:notesMasterIdLst>
  <p:sldIdLst>
    <p:sldId id="4345" r:id="rId5"/>
    <p:sldId id="4389" r:id="rId6"/>
    <p:sldId id="4366" r:id="rId7"/>
    <p:sldId id="4390" r:id="rId8"/>
    <p:sldId id="4410" r:id="rId9"/>
    <p:sldId id="4360" r:id="rId10"/>
    <p:sldId id="4412" r:id="rId11"/>
    <p:sldId id="4417" r:id="rId12"/>
    <p:sldId id="4418" r:id="rId13"/>
    <p:sldId id="4419" r:id="rId14"/>
    <p:sldId id="4411" r:id="rId15"/>
    <p:sldId id="4428" r:id="rId16"/>
    <p:sldId id="4413" r:id="rId17"/>
    <p:sldId id="4414" r:id="rId18"/>
    <p:sldId id="4429" r:id="rId19"/>
    <p:sldId id="4436" r:id="rId20"/>
    <p:sldId id="4439" r:id="rId21"/>
    <p:sldId id="4391" r:id="rId22"/>
    <p:sldId id="4393" r:id="rId23"/>
    <p:sldId id="4371" r:id="rId24"/>
    <p:sldId id="4421" r:id="rId25"/>
    <p:sldId id="4423" r:id="rId26"/>
    <p:sldId id="4422" r:id="rId27"/>
    <p:sldId id="4440" r:id="rId28"/>
    <p:sldId id="4441" r:id="rId29"/>
    <p:sldId id="4426" r:id="rId30"/>
    <p:sldId id="4396" r:id="rId31"/>
    <p:sldId id="4380" r:id="rId32"/>
    <p:sldId id="4386" r:id="rId33"/>
    <p:sldId id="4355" r:id="rId34"/>
    <p:sldId id="4382" r:id="rId35"/>
    <p:sldId id="4375" r:id="rId36"/>
    <p:sldId id="4388" r:id="rId37"/>
    <p:sldId id="4409" r:id="rId38"/>
    <p:sldId id="4430" r:id="rId39"/>
    <p:sldId id="4416" r:id="rId40"/>
    <p:sldId id="4431" r:id="rId41"/>
    <p:sldId id="4432" r:id="rId42"/>
    <p:sldId id="4433" r:id="rId43"/>
    <p:sldId id="4434" r:id="rId44"/>
    <p:sldId id="4435" r:id="rId45"/>
    <p:sldId id="4340" r:id="rId46"/>
    <p:sldId id="4300" r:id="rId47"/>
    <p:sldId id="426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58157A-8741-5E34-6CBE-8B3400B3EFAB}" name="luigi giurgola" initials="lg" userId="97fc418736e41505" providerId="Windows Live"/>
  <p188:author id="{49C9AC9B-AC04-B40A-D827-74D2F9A498AA}" name="Paula Whyte ( Momentum Consulting )" initials="P)" userId="S::paula_momentumconsulting.ie#ext#@biainnovatorcampus.onmicrosoft.com::f0db49ca-a56d-4261-b8a6-819acd09e0a3" providerId="AD"/>
  <p188:author id="{782496B7-485F-7B69-F7DE-F8CDD527168F}" name="Paula Whyte ( Momentum Consulting )" initials="PW" userId="S::paula@momentumconsulting.ie::a1b8e930-d272-4933-b1a2-fcb29f5bf117" providerId="AD"/>
  <p188:author id="{D4AC3FBA-4C38-C4F8-6F13-31740F22B3B3}" name="NADIA GLAESERER" initials="NG" userId="S::n.glaeserer@clerici.lombardia.it::8e95a992-59e0-41ab-b5fc-69d04a8fba9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BB47"/>
    <a:srgbClr val="09465E"/>
    <a:srgbClr val="F68B2D"/>
    <a:srgbClr val="2094D2"/>
    <a:srgbClr val="DB196A"/>
    <a:srgbClr val="60BA47"/>
    <a:srgbClr val="000000"/>
    <a:srgbClr val="C2C0C2"/>
    <a:srgbClr val="D24520"/>
    <a:srgbClr val="CE45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Stile scuro 1 - Colore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6601" autoAdjust="0"/>
  </p:normalViewPr>
  <p:slideViewPr>
    <p:cSldViewPr snapToGrid="0" snapToObjects="1">
      <p:cViewPr varScale="1">
        <p:scale>
          <a:sx n="65" d="100"/>
          <a:sy n="65" d="100"/>
        </p:scale>
        <p:origin x="1028" y="8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36" d="100"/>
        <a:sy n="136" d="100"/>
      </p:scale>
      <p:origin x="0" y="-35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diagrams/_rels/data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png"/></Relationships>
</file>

<file path=ppt/diagrams/_rels/data6.xml.rels><?xml version="1.0" encoding="UTF-8" standalone="yes"?>
<Relationships xmlns="http://schemas.openxmlformats.org/package/2006/relationships"><Relationship Id="rId3" Type="http://schemas.openxmlformats.org/officeDocument/2006/relationships/hyperlink" Target="https://www.biovaproject.com/" TargetMode="External"/><Relationship Id="rId2" Type="http://schemas.openxmlformats.org/officeDocument/2006/relationships/hyperlink" Target="https://www.apeel.com/" TargetMode="External"/><Relationship Id="rId1" Type="http://schemas.openxmlformats.org/officeDocument/2006/relationships/hyperlink" Target="https://www.toogoodtogo.com/it" TargetMode="External"/><Relationship Id="rId5" Type="http://schemas.openxmlformats.org/officeDocument/2006/relationships/hyperlink" Target="https://www.biovaproject.com/?srsltid=AfmBOoqG_EKFOy9NGiMejckDCYm8CImI2DxWwYMeXoY5OUtE9-3T7w8Q" TargetMode="External"/><Relationship Id="rId4" Type="http://schemas.openxmlformats.org/officeDocument/2006/relationships/hyperlink" Target="https://www.bancoalimentare.it/" TargetMode="External"/></Relationships>
</file>

<file path=ppt/diagrams/_rels/drawing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 Id="rId6" Type="http://schemas.openxmlformats.org/officeDocument/2006/relationships/image" Target="../media/image41.jpeg"/><Relationship Id="rId5" Type="http://schemas.openxmlformats.org/officeDocument/2006/relationships/image" Target="../media/image42.png"/><Relationship Id="rId4" Type="http://schemas.openxmlformats.org/officeDocument/2006/relationships/image" Target="../media/image40.png"/></Relationships>
</file>

<file path=ppt/diagrams/_rels/drawing6.xml.rels><?xml version="1.0" encoding="UTF-8" standalone="yes"?>
<Relationships xmlns="http://schemas.openxmlformats.org/package/2006/relationships"><Relationship Id="rId3" Type="http://schemas.openxmlformats.org/officeDocument/2006/relationships/hyperlink" Target="https://www.apeel.com/" TargetMode="External"/><Relationship Id="rId2" Type="http://schemas.openxmlformats.org/officeDocument/2006/relationships/hyperlink" Target="https://www.toogoodtogo.com/it" TargetMode="External"/><Relationship Id="rId1" Type="http://schemas.openxmlformats.org/officeDocument/2006/relationships/hyperlink" Target="https://www.bancoalimentare.it/" TargetMode="External"/><Relationship Id="rId4" Type="http://schemas.openxmlformats.org/officeDocument/2006/relationships/hyperlink" Target="https://www.biovaproject.com/" TargetMode="Externa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9485D4-A63D-4C22-B727-765AC27E1F61}"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it-IT"/>
        </a:p>
      </dgm:t>
    </dgm:pt>
    <dgm:pt modelId="{2F6A53BA-BEBB-41BF-81A2-9A16868435A8}">
      <dgm:prSet phldrT="[Testo]" custT="1"/>
      <dgm:spPr>
        <a:solidFill>
          <a:srgbClr val="DB196A"/>
        </a:solidFill>
        <a:ln w="38100">
          <a:solidFill>
            <a:srgbClr val="DB196A"/>
          </a:solidFill>
        </a:ln>
      </dgm:spPr>
      <dgm:t>
        <a:bodyPr/>
        <a:lstStyle/>
        <a:p>
          <a:r>
            <a:rPr lang="it-IT" sz="2800" b="1" dirty="0">
              <a:solidFill>
                <a:schemeClr val="bg1"/>
              </a:solidFill>
            </a:rPr>
            <a:t>Previsión de la demanda</a:t>
          </a:r>
        </a:p>
      </dgm:t>
    </dgm:pt>
    <dgm:pt modelId="{5132D955-BC0D-4B98-B048-49B30B235D82}" type="parTrans" cxnId="{8D524065-DE3A-4FA4-9D70-0DFAF5C6852A}">
      <dgm:prSet/>
      <dgm:spPr/>
      <dgm:t>
        <a:bodyPr/>
        <a:lstStyle/>
        <a:p>
          <a:endParaRPr lang="it-IT" sz="2400"/>
        </a:p>
      </dgm:t>
    </dgm:pt>
    <dgm:pt modelId="{3B73E67F-88AE-4013-B471-236C677245F9}" type="sibTrans" cxnId="{8D524065-DE3A-4FA4-9D70-0DFAF5C6852A}">
      <dgm:prSet/>
      <dgm:spPr/>
      <dgm:t>
        <a:bodyPr/>
        <a:lstStyle/>
        <a:p>
          <a:endParaRPr lang="it-IT" sz="2400"/>
        </a:p>
      </dgm:t>
    </dgm:pt>
    <dgm:pt modelId="{2E0ACB91-72E9-4039-BF06-E940F1FA6478}">
      <dgm:prSet phldrT="[Testo]" custT="1"/>
      <dgm:spPr/>
      <dgm:t>
        <a:bodyPr/>
        <a:lstStyle/>
        <a:p>
          <a:pPr marL="0" lvl="0" indent="0" algn="l" defTabSz="1066800">
            <a:lnSpc>
              <a:spcPct val="90000"/>
            </a:lnSpc>
            <a:spcBef>
              <a:spcPct val="0"/>
            </a:spcBef>
            <a:spcAft>
              <a:spcPct val="35000"/>
            </a:spcAft>
            <a:buNone/>
          </a:pPr>
          <a:r>
            <a:rPr lang="en-US" sz="2400" b="0" i="0" kern="1200" spc="0" dirty="0">
              <a:solidFill>
                <a:srgbClr val="09465E"/>
              </a:solidFill>
              <a:latin typeface="+mn-lt"/>
              <a:ea typeface="+mn-ea"/>
              <a:cs typeface="+mn-cs"/>
            </a:rPr>
            <a:t>Predice la futura demanda de productos por parte de los clientes basándose en datos históricos de ventas, tendencias del mercado y factores estacionales. Esto ayuda a planificar los niveles de inventario y los programas de producción. </a:t>
          </a:r>
          <a:endParaRPr lang="it-IT" sz="2400" b="0" i="0" kern="1200" spc="0" dirty="0">
            <a:solidFill>
              <a:srgbClr val="09465E"/>
            </a:solidFill>
            <a:latin typeface="+mn-lt"/>
            <a:ea typeface="+mn-ea"/>
            <a:cs typeface="+mn-cs"/>
          </a:endParaRPr>
        </a:p>
      </dgm:t>
    </dgm:pt>
    <dgm:pt modelId="{E96AC36B-8A00-4F7D-BDB8-0538DEBB37A9}" type="parTrans" cxnId="{A95886F2-245B-4BFE-B0F8-5DB780FB0B26}">
      <dgm:prSet/>
      <dgm:spPr/>
      <dgm:t>
        <a:bodyPr/>
        <a:lstStyle/>
        <a:p>
          <a:endParaRPr lang="it-IT" sz="2400"/>
        </a:p>
      </dgm:t>
    </dgm:pt>
    <dgm:pt modelId="{305D63E2-48AD-4EAA-B77F-0BA3DA473DAE}" type="sibTrans" cxnId="{A95886F2-245B-4BFE-B0F8-5DB780FB0B26}">
      <dgm:prSet/>
      <dgm:spPr/>
      <dgm:t>
        <a:bodyPr/>
        <a:lstStyle/>
        <a:p>
          <a:endParaRPr lang="it-IT" sz="2400"/>
        </a:p>
      </dgm:t>
    </dgm:pt>
    <dgm:pt modelId="{0C8BB7BE-5F3F-476A-82AC-65D942F1626A}">
      <dgm:prSet phldrT="[Testo]" custT="1"/>
      <dgm:spPr>
        <a:solidFill>
          <a:srgbClr val="F68B2D"/>
        </a:solidFill>
        <a:ln>
          <a:solidFill>
            <a:srgbClr val="F68B2D"/>
          </a:solidFill>
        </a:ln>
      </dgm:spPr>
      <dgm:t>
        <a:bodyPr/>
        <a:lstStyle/>
        <a:p>
          <a:pPr>
            <a:buFont typeface="+mj-lt"/>
            <a:buAutoNum type="arabicPeriod"/>
          </a:pPr>
          <a:r>
            <a:rPr lang="it-IT" sz="2800" b="1" dirty="0">
              <a:solidFill>
                <a:schemeClr val="bg1"/>
              </a:solidFill>
            </a:rPr>
            <a:t>Previsión de ventas</a:t>
          </a:r>
        </a:p>
      </dgm:t>
    </dgm:pt>
    <dgm:pt modelId="{7EB17D65-33A1-4409-8B5D-FD24C35AD3FC}" type="parTrans" cxnId="{1C5D2AAA-307F-4B11-868B-B7BAA7063A1F}">
      <dgm:prSet/>
      <dgm:spPr/>
      <dgm:t>
        <a:bodyPr/>
        <a:lstStyle/>
        <a:p>
          <a:endParaRPr lang="it-IT" sz="2400"/>
        </a:p>
      </dgm:t>
    </dgm:pt>
    <dgm:pt modelId="{C4D101B0-8B85-41E0-80C9-4BB5158F8761}" type="sibTrans" cxnId="{1C5D2AAA-307F-4B11-868B-B7BAA7063A1F}">
      <dgm:prSet/>
      <dgm:spPr/>
      <dgm:t>
        <a:bodyPr/>
        <a:lstStyle/>
        <a:p>
          <a:endParaRPr lang="it-IT" sz="2400"/>
        </a:p>
      </dgm:t>
    </dgm:pt>
    <dgm:pt modelId="{C82108F5-AF92-4471-81E5-F7F242FB5A32}">
      <dgm:prSet phldrT="[Testo]" custT="1"/>
      <dgm:spPr/>
      <dgm:t>
        <a:bodyPr/>
        <a:lstStyle/>
        <a:p>
          <a:pPr marL="0" lvl="0" indent="0" algn="l" defTabSz="1066800">
            <a:lnSpc>
              <a:spcPct val="90000"/>
            </a:lnSpc>
            <a:spcBef>
              <a:spcPct val="0"/>
            </a:spcBef>
            <a:spcAft>
              <a:spcPct val="35000"/>
            </a:spcAft>
            <a:buFont typeface="+mj-lt"/>
            <a:buNone/>
          </a:pPr>
          <a:r>
            <a:rPr lang="en-US" sz="2400" b="0" i="0" kern="1200" spc="0" dirty="0">
              <a:solidFill>
                <a:srgbClr val="09465E"/>
              </a:solidFill>
              <a:latin typeface="Calibri" panose="020F0502020204030204"/>
              <a:ea typeface="+mn-ea"/>
              <a:cs typeface="+mn-cs"/>
            </a:rPr>
            <a:t>Se centra en la predicción de los futuros ingresos por ventas. Utiliza datos de ventas pasadas, indicadores económicos y estrategias de marketing para estimar el rendimiento futuro de las ventas. </a:t>
          </a:r>
          <a:endParaRPr lang="it-IT" sz="2400" b="0" i="0" kern="1200" spc="0" dirty="0">
            <a:solidFill>
              <a:srgbClr val="09465E"/>
            </a:solidFill>
            <a:latin typeface="Calibri" panose="020F0502020204030204"/>
            <a:ea typeface="+mn-ea"/>
            <a:cs typeface="+mn-cs"/>
          </a:endParaRPr>
        </a:p>
      </dgm:t>
    </dgm:pt>
    <dgm:pt modelId="{A428CA1B-74AF-47A2-AE5E-030D9F2308D1}" type="parTrans" cxnId="{B7611A57-07D4-4948-A2A5-CD76206F24D8}">
      <dgm:prSet/>
      <dgm:spPr/>
      <dgm:t>
        <a:bodyPr/>
        <a:lstStyle/>
        <a:p>
          <a:endParaRPr lang="it-IT" sz="2400"/>
        </a:p>
      </dgm:t>
    </dgm:pt>
    <dgm:pt modelId="{5B465C03-B19D-4CB9-86D1-2F5E310326C3}" type="sibTrans" cxnId="{B7611A57-07D4-4948-A2A5-CD76206F24D8}">
      <dgm:prSet/>
      <dgm:spPr/>
      <dgm:t>
        <a:bodyPr/>
        <a:lstStyle/>
        <a:p>
          <a:endParaRPr lang="it-IT" sz="2400"/>
        </a:p>
      </dgm:t>
    </dgm:pt>
    <dgm:pt modelId="{F0F6C722-B543-4EA9-A92C-D8690A93E926}" type="pres">
      <dgm:prSet presAssocID="{669485D4-A63D-4C22-B727-765AC27E1F61}" presName="linear" presStyleCnt="0">
        <dgm:presLayoutVars>
          <dgm:animLvl val="lvl"/>
          <dgm:resizeHandles val="exact"/>
        </dgm:presLayoutVars>
      </dgm:prSet>
      <dgm:spPr/>
    </dgm:pt>
    <dgm:pt modelId="{28855C03-43F7-45AA-A194-C57AE2D8419F}" type="pres">
      <dgm:prSet presAssocID="{2F6A53BA-BEBB-41BF-81A2-9A16868435A8}" presName="parentText" presStyleLbl="node1" presStyleIdx="0" presStyleCnt="2" custScaleY="58826" custLinFactNeighborX="-7657" custLinFactNeighborY="-13519">
        <dgm:presLayoutVars>
          <dgm:chMax val="0"/>
          <dgm:bulletEnabled val="1"/>
        </dgm:presLayoutVars>
      </dgm:prSet>
      <dgm:spPr/>
    </dgm:pt>
    <dgm:pt modelId="{831A6CAD-F0D6-4344-B3E1-A1486490A320}" type="pres">
      <dgm:prSet presAssocID="{2F6A53BA-BEBB-41BF-81A2-9A16868435A8}" presName="childText" presStyleLbl="revTx" presStyleIdx="0" presStyleCnt="2" custLinFactNeighborX="-115" custLinFactNeighborY="-6061">
        <dgm:presLayoutVars>
          <dgm:bulletEnabled val="1"/>
        </dgm:presLayoutVars>
      </dgm:prSet>
      <dgm:spPr/>
    </dgm:pt>
    <dgm:pt modelId="{10BCDA17-0D1F-4C31-96E0-43C799880F25}" type="pres">
      <dgm:prSet presAssocID="{0C8BB7BE-5F3F-476A-82AC-65D942F1626A}" presName="parentText" presStyleLbl="node1" presStyleIdx="1" presStyleCnt="2" custScaleY="52334" custLinFactNeighborY="-8053">
        <dgm:presLayoutVars>
          <dgm:chMax val="0"/>
          <dgm:bulletEnabled val="1"/>
        </dgm:presLayoutVars>
      </dgm:prSet>
      <dgm:spPr/>
    </dgm:pt>
    <dgm:pt modelId="{7F3365E0-0AD7-4839-AE8C-ACA31A600A75}" type="pres">
      <dgm:prSet presAssocID="{0C8BB7BE-5F3F-476A-82AC-65D942F1626A}" presName="childText" presStyleLbl="revTx" presStyleIdx="1" presStyleCnt="2" custLinFactNeighborY="-5947">
        <dgm:presLayoutVars>
          <dgm:bulletEnabled val="1"/>
        </dgm:presLayoutVars>
      </dgm:prSet>
      <dgm:spPr/>
    </dgm:pt>
  </dgm:ptLst>
  <dgm:cxnLst>
    <dgm:cxn modelId="{8D524065-DE3A-4FA4-9D70-0DFAF5C6852A}" srcId="{669485D4-A63D-4C22-B727-765AC27E1F61}" destId="{2F6A53BA-BEBB-41BF-81A2-9A16868435A8}" srcOrd="0" destOrd="0" parTransId="{5132D955-BC0D-4B98-B048-49B30B235D82}" sibTransId="{3B73E67F-88AE-4013-B471-236C677245F9}"/>
    <dgm:cxn modelId="{37239867-2D0E-448A-8D4D-12CFB24B84AB}" type="presOf" srcId="{669485D4-A63D-4C22-B727-765AC27E1F61}" destId="{F0F6C722-B543-4EA9-A92C-D8690A93E926}" srcOrd="0" destOrd="0" presId="urn:microsoft.com/office/officeart/2005/8/layout/vList2"/>
    <dgm:cxn modelId="{08944B71-0E2F-4339-962D-B32733919074}" type="presOf" srcId="{0C8BB7BE-5F3F-476A-82AC-65D942F1626A}" destId="{10BCDA17-0D1F-4C31-96E0-43C799880F25}" srcOrd="0" destOrd="0" presId="urn:microsoft.com/office/officeart/2005/8/layout/vList2"/>
    <dgm:cxn modelId="{B7611A57-07D4-4948-A2A5-CD76206F24D8}" srcId="{0C8BB7BE-5F3F-476A-82AC-65D942F1626A}" destId="{C82108F5-AF92-4471-81E5-F7F242FB5A32}" srcOrd="0" destOrd="0" parTransId="{A428CA1B-74AF-47A2-AE5E-030D9F2308D1}" sibTransId="{5B465C03-B19D-4CB9-86D1-2F5E310326C3}"/>
    <dgm:cxn modelId="{3B906859-58AA-449A-B658-566108C87298}" type="presOf" srcId="{2F6A53BA-BEBB-41BF-81A2-9A16868435A8}" destId="{28855C03-43F7-45AA-A194-C57AE2D8419F}" srcOrd="0" destOrd="0" presId="urn:microsoft.com/office/officeart/2005/8/layout/vList2"/>
    <dgm:cxn modelId="{3606478F-2F3B-4DF9-B84A-608B5B818D7F}" type="presOf" srcId="{2E0ACB91-72E9-4039-BF06-E940F1FA6478}" destId="{831A6CAD-F0D6-4344-B3E1-A1486490A320}" srcOrd="0" destOrd="0" presId="urn:microsoft.com/office/officeart/2005/8/layout/vList2"/>
    <dgm:cxn modelId="{1C5D2AAA-307F-4B11-868B-B7BAA7063A1F}" srcId="{669485D4-A63D-4C22-B727-765AC27E1F61}" destId="{0C8BB7BE-5F3F-476A-82AC-65D942F1626A}" srcOrd="1" destOrd="0" parTransId="{7EB17D65-33A1-4409-8B5D-FD24C35AD3FC}" sibTransId="{C4D101B0-8B85-41E0-80C9-4BB5158F8761}"/>
    <dgm:cxn modelId="{B7C42CBB-7C29-4581-B327-8BEB84B0FDAE}" type="presOf" srcId="{C82108F5-AF92-4471-81E5-F7F242FB5A32}" destId="{7F3365E0-0AD7-4839-AE8C-ACA31A600A75}" srcOrd="0" destOrd="0" presId="urn:microsoft.com/office/officeart/2005/8/layout/vList2"/>
    <dgm:cxn modelId="{A95886F2-245B-4BFE-B0F8-5DB780FB0B26}" srcId="{2F6A53BA-BEBB-41BF-81A2-9A16868435A8}" destId="{2E0ACB91-72E9-4039-BF06-E940F1FA6478}" srcOrd="0" destOrd="0" parTransId="{E96AC36B-8A00-4F7D-BDB8-0538DEBB37A9}" sibTransId="{305D63E2-48AD-4EAA-B77F-0BA3DA473DAE}"/>
    <dgm:cxn modelId="{BDFEFA45-E015-4907-9743-C8DE8E770F1F}" type="presParOf" srcId="{F0F6C722-B543-4EA9-A92C-D8690A93E926}" destId="{28855C03-43F7-45AA-A194-C57AE2D8419F}" srcOrd="0" destOrd="0" presId="urn:microsoft.com/office/officeart/2005/8/layout/vList2"/>
    <dgm:cxn modelId="{2A2F8A08-85CF-4BFB-8BCB-3F747832D1E5}" type="presParOf" srcId="{F0F6C722-B543-4EA9-A92C-D8690A93E926}" destId="{831A6CAD-F0D6-4344-B3E1-A1486490A320}" srcOrd="1" destOrd="0" presId="urn:microsoft.com/office/officeart/2005/8/layout/vList2"/>
    <dgm:cxn modelId="{0E35333E-2820-4F0A-9531-73A9B6A4C4EE}" type="presParOf" srcId="{F0F6C722-B543-4EA9-A92C-D8690A93E926}" destId="{10BCDA17-0D1F-4C31-96E0-43C799880F25}" srcOrd="2" destOrd="0" presId="urn:microsoft.com/office/officeart/2005/8/layout/vList2"/>
    <dgm:cxn modelId="{95808CFF-F397-47BE-89FB-95F70F193AE6}" type="presParOf" srcId="{F0F6C722-B543-4EA9-A92C-D8690A93E926}" destId="{7F3365E0-0AD7-4839-AE8C-ACA31A600A75}" srcOrd="3" destOrd="0" presId="urn:microsoft.com/office/officeart/2005/8/layout/vList2"/>
  </dgm:cxnLst>
  <dgm:bg/>
  <dgm:whole>
    <a:ln w="28575"/>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9485D4-A63D-4C22-B727-765AC27E1F61}"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it-IT"/>
        </a:p>
      </dgm:t>
    </dgm:pt>
    <dgm:pt modelId="{2F6A53BA-BEBB-41BF-81A2-9A16868435A8}">
      <dgm:prSet phldrT="[Testo]" custT="1"/>
      <dgm:spPr>
        <a:solidFill>
          <a:srgbClr val="DB196A"/>
        </a:solidFill>
        <a:ln w="38100">
          <a:solidFill>
            <a:srgbClr val="DB196A"/>
          </a:solidFill>
        </a:ln>
      </dgm:spPr>
      <dgm:t>
        <a:bodyPr/>
        <a:lstStyle/>
        <a:p>
          <a:r>
            <a:rPr lang="it-IT" sz="2800" b="1" dirty="0">
              <a:solidFill>
                <a:schemeClr val="bg1"/>
              </a:solidFill>
            </a:rPr>
            <a:t>Previsiones </a:t>
          </a:r>
          <a:r>
            <a:rPr lang="it-IT" sz="2800" b="1" dirty="0" err="1">
              <a:solidFill>
                <a:schemeClr val="bg1"/>
              </a:solidFill>
            </a:rPr>
            <a:t>estacionales</a:t>
          </a:r>
        </a:p>
      </dgm:t>
    </dgm:pt>
    <dgm:pt modelId="{5132D955-BC0D-4B98-B048-49B30B235D82}" type="parTrans" cxnId="{8D524065-DE3A-4FA4-9D70-0DFAF5C6852A}">
      <dgm:prSet/>
      <dgm:spPr/>
      <dgm:t>
        <a:bodyPr/>
        <a:lstStyle/>
        <a:p>
          <a:endParaRPr lang="it-IT" sz="2400"/>
        </a:p>
      </dgm:t>
    </dgm:pt>
    <dgm:pt modelId="{3B73E67F-88AE-4013-B471-236C677245F9}" type="sibTrans" cxnId="{8D524065-DE3A-4FA4-9D70-0DFAF5C6852A}">
      <dgm:prSet/>
      <dgm:spPr/>
      <dgm:t>
        <a:bodyPr/>
        <a:lstStyle/>
        <a:p>
          <a:endParaRPr lang="it-IT" sz="2400"/>
        </a:p>
      </dgm:t>
    </dgm:pt>
    <dgm:pt modelId="{2E0ACB91-72E9-4039-BF06-E940F1FA6478}">
      <dgm:prSet phldrT="[Testo]" custT="1"/>
      <dgm:spPr/>
      <dgm:t>
        <a:bodyPr/>
        <a:lstStyle/>
        <a:p>
          <a:pPr marL="0" lvl="0" indent="0" algn="l" defTabSz="1066800">
            <a:lnSpc>
              <a:spcPct val="90000"/>
            </a:lnSpc>
            <a:spcBef>
              <a:spcPct val="0"/>
            </a:spcBef>
            <a:spcAft>
              <a:spcPct val="35000"/>
            </a:spcAft>
            <a:buNone/>
          </a:pPr>
          <a:r>
            <a:rPr lang="en-US" sz="2400" kern="1200" dirty="0">
              <a:solidFill>
                <a:srgbClr val="09465E"/>
              </a:solidFill>
            </a:rPr>
            <a:t>Tiene en cuenta los cambios estacionales de la demanda, como las vacaciones, los cambios meteorológicos y los acontecimientos especiales. Esto ayuda a ajustar los niveles de producción e inventario en función de estos acontecimientos.  </a:t>
          </a:r>
          <a:endParaRPr lang="it-IT" sz="2400" b="0" i="0" kern="1200" spc="0" dirty="0">
            <a:solidFill>
              <a:srgbClr val="09465E"/>
            </a:solidFill>
            <a:latin typeface="+mn-lt"/>
            <a:ea typeface="+mn-ea"/>
            <a:cs typeface="+mn-cs"/>
          </a:endParaRPr>
        </a:p>
      </dgm:t>
    </dgm:pt>
    <dgm:pt modelId="{E96AC36B-8A00-4F7D-BDB8-0538DEBB37A9}" type="parTrans" cxnId="{A95886F2-245B-4BFE-B0F8-5DB780FB0B26}">
      <dgm:prSet/>
      <dgm:spPr/>
      <dgm:t>
        <a:bodyPr/>
        <a:lstStyle/>
        <a:p>
          <a:endParaRPr lang="it-IT" sz="2400"/>
        </a:p>
      </dgm:t>
    </dgm:pt>
    <dgm:pt modelId="{305D63E2-48AD-4EAA-B77F-0BA3DA473DAE}" type="sibTrans" cxnId="{A95886F2-245B-4BFE-B0F8-5DB780FB0B26}">
      <dgm:prSet/>
      <dgm:spPr/>
      <dgm:t>
        <a:bodyPr/>
        <a:lstStyle/>
        <a:p>
          <a:endParaRPr lang="it-IT" sz="2400"/>
        </a:p>
      </dgm:t>
    </dgm:pt>
    <dgm:pt modelId="{E598DD99-CB37-473F-A44E-8C2699C491A4}">
      <dgm:prSet custT="1"/>
      <dgm:spPr>
        <a:solidFill>
          <a:srgbClr val="F68B2D"/>
        </a:solidFill>
        <a:ln>
          <a:solidFill>
            <a:srgbClr val="F68B2D"/>
          </a:solidFill>
        </a:ln>
      </dgm:spPr>
      <dgm:t>
        <a:bodyPr/>
        <a:lstStyle/>
        <a:p>
          <a:r>
            <a:rPr lang="en-US" sz="2800" b="1" dirty="0">
              <a:solidFill>
                <a:schemeClr val="bg1"/>
              </a:solidFill>
            </a:rPr>
            <a:t>Previsión de precios </a:t>
          </a:r>
          <a:endParaRPr lang="it-IT" sz="2800" b="1" dirty="0">
            <a:solidFill>
              <a:schemeClr val="bg1"/>
            </a:solidFill>
          </a:endParaRPr>
        </a:p>
      </dgm:t>
    </dgm:pt>
    <dgm:pt modelId="{13CFF3CD-89BA-4349-871C-725E7BA40DF7}" type="parTrans" cxnId="{35E6BE2E-B72D-4D88-AE19-B42E8094ED3D}">
      <dgm:prSet/>
      <dgm:spPr/>
      <dgm:t>
        <a:bodyPr/>
        <a:lstStyle/>
        <a:p>
          <a:endParaRPr lang="it-IT" sz="2400"/>
        </a:p>
      </dgm:t>
    </dgm:pt>
    <dgm:pt modelId="{B21704AC-9B94-484E-B3A1-FC1F15DFAAA6}" type="sibTrans" cxnId="{35E6BE2E-B72D-4D88-AE19-B42E8094ED3D}">
      <dgm:prSet/>
      <dgm:spPr/>
      <dgm:t>
        <a:bodyPr/>
        <a:lstStyle/>
        <a:p>
          <a:endParaRPr lang="it-IT" sz="2400"/>
        </a:p>
      </dgm:t>
    </dgm:pt>
    <dgm:pt modelId="{F0F6C722-B543-4EA9-A92C-D8690A93E926}" type="pres">
      <dgm:prSet presAssocID="{669485D4-A63D-4C22-B727-765AC27E1F61}" presName="linear" presStyleCnt="0">
        <dgm:presLayoutVars>
          <dgm:animLvl val="lvl"/>
          <dgm:resizeHandles val="exact"/>
        </dgm:presLayoutVars>
      </dgm:prSet>
      <dgm:spPr/>
    </dgm:pt>
    <dgm:pt modelId="{28855C03-43F7-45AA-A194-C57AE2D8419F}" type="pres">
      <dgm:prSet presAssocID="{2F6A53BA-BEBB-41BF-81A2-9A16868435A8}" presName="parentText" presStyleLbl="node1" presStyleIdx="0" presStyleCnt="2" custScaleY="58826" custLinFactNeighborX="-7657" custLinFactNeighborY="-13519">
        <dgm:presLayoutVars>
          <dgm:chMax val="0"/>
          <dgm:bulletEnabled val="1"/>
        </dgm:presLayoutVars>
      </dgm:prSet>
      <dgm:spPr/>
    </dgm:pt>
    <dgm:pt modelId="{831A6CAD-F0D6-4344-B3E1-A1486490A320}" type="pres">
      <dgm:prSet presAssocID="{2F6A53BA-BEBB-41BF-81A2-9A16868435A8}" presName="childText" presStyleLbl="revTx" presStyleIdx="0" presStyleCnt="1" custLinFactNeighborX="-481" custLinFactNeighborY="-6985">
        <dgm:presLayoutVars>
          <dgm:bulletEnabled val="1"/>
        </dgm:presLayoutVars>
      </dgm:prSet>
      <dgm:spPr/>
    </dgm:pt>
    <dgm:pt modelId="{21CE779C-9CFE-403E-9651-F94E3BF17111}" type="pres">
      <dgm:prSet presAssocID="{E598DD99-CB37-473F-A44E-8C2699C491A4}" presName="parentText" presStyleLbl="node1" presStyleIdx="1" presStyleCnt="2" custScaleY="64282" custLinFactNeighborY="1204">
        <dgm:presLayoutVars>
          <dgm:chMax val="0"/>
          <dgm:bulletEnabled val="1"/>
        </dgm:presLayoutVars>
      </dgm:prSet>
      <dgm:spPr/>
    </dgm:pt>
  </dgm:ptLst>
  <dgm:cxnLst>
    <dgm:cxn modelId="{35E6BE2E-B72D-4D88-AE19-B42E8094ED3D}" srcId="{669485D4-A63D-4C22-B727-765AC27E1F61}" destId="{E598DD99-CB37-473F-A44E-8C2699C491A4}" srcOrd="1" destOrd="0" parTransId="{13CFF3CD-89BA-4349-871C-725E7BA40DF7}" sibTransId="{B21704AC-9B94-484E-B3A1-FC1F15DFAAA6}"/>
    <dgm:cxn modelId="{8D524065-DE3A-4FA4-9D70-0DFAF5C6852A}" srcId="{669485D4-A63D-4C22-B727-765AC27E1F61}" destId="{2F6A53BA-BEBB-41BF-81A2-9A16868435A8}" srcOrd="0" destOrd="0" parTransId="{5132D955-BC0D-4B98-B048-49B30B235D82}" sibTransId="{3B73E67F-88AE-4013-B471-236C677245F9}"/>
    <dgm:cxn modelId="{37239867-2D0E-448A-8D4D-12CFB24B84AB}" type="presOf" srcId="{669485D4-A63D-4C22-B727-765AC27E1F61}" destId="{F0F6C722-B543-4EA9-A92C-D8690A93E926}" srcOrd="0" destOrd="0" presId="urn:microsoft.com/office/officeart/2005/8/layout/vList2"/>
    <dgm:cxn modelId="{3B906859-58AA-449A-B658-566108C87298}" type="presOf" srcId="{2F6A53BA-BEBB-41BF-81A2-9A16868435A8}" destId="{28855C03-43F7-45AA-A194-C57AE2D8419F}" srcOrd="0" destOrd="0" presId="urn:microsoft.com/office/officeart/2005/8/layout/vList2"/>
    <dgm:cxn modelId="{3606478F-2F3B-4DF9-B84A-608B5B818D7F}" type="presOf" srcId="{2E0ACB91-72E9-4039-BF06-E940F1FA6478}" destId="{831A6CAD-F0D6-4344-B3E1-A1486490A320}" srcOrd="0" destOrd="0" presId="urn:microsoft.com/office/officeart/2005/8/layout/vList2"/>
    <dgm:cxn modelId="{A95886F2-245B-4BFE-B0F8-5DB780FB0B26}" srcId="{2F6A53BA-BEBB-41BF-81A2-9A16868435A8}" destId="{2E0ACB91-72E9-4039-BF06-E940F1FA6478}" srcOrd="0" destOrd="0" parTransId="{E96AC36B-8A00-4F7D-BDB8-0538DEBB37A9}" sibTransId="{305D63E2-48AD-4EAA-B77F-0BA3DA473DAE}"/>
    <dgm:cxn modelId="{A7C317F8-BB3B-4613-8EA0-43F0041157BD}" type="presOf" srcId="{E598DD99-CB37-473F-A44E-8C2699C491A4}" destId="{21CE779C-9CFE-403E-9651-F94E3BF17111}" srcOrd="0" destOrd="0" presId="urn:microsoft.com/office/officeart/2005/8/layout/vList2"/>
    <dgm:cxn modelId="{BDFEFA45-E015-4907-9743-C8DE8E770F1F}" type="presParOf" srcId="{F0F6C722-B543-4EA9-A92C-D8690A93E926}" destId="{28855C03-43F7-45AA-A194-C57AE2D8419F}" srcOrd="0" destOrd="0" presId="urn:microsoft.com/office/officeart/2005/8/layout/vList2"/>
    <dgm:cxn modelId="{2A2F8A08-85CF-4BFB-8BCB-3F747832D1E5}" type="presParOf" srcId="{F0F6C722-B543-4EA9-A92C-D8690A93E926}" destId="{831A6CAD-F0D6-4344-B3E1-A1486490A320}" srcOrd="1" destOrd="0" presId="urn:microsoft.com/office/officeart/2005/8/layout/vList2"/>
    <dgm:cxn modelId="{AA0409A1-DC04-4860-81AC-31B603BC2B12}" type="presParOf" srcId="{F0F6C722-B543-4EA9-A92C-D8690A93E926}" destId="{21CE779C-9CFE-403E-9651-F94E3BF17111}" srcOrd="2" destOrd="0" presId="urn:microsoft.com/office/officeart/2005/8/layout/vList2"/>
  </dgm:cxnLst>
  <dgm:bg/>
  <dgm:whole>
    <a:ln w="28575"/>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9485D4-A63D-4C22-B727-765AC27E1F61}"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it-IT"/>
        </a:p>
      </dgm:t>
    </dgm:pt>
    <dgm:pt modelId="{2F6A53BA-BEBB-41BF-81A2-9A16868435A8}">
      <dgm:prSet phldrT="[Testo]" custT="1"/>
      <dgm:spPr>
        <a:solidFill>
          <a:srgbClr val="DB196A"/>
        </a:solidFill>
        <a:ln w="38100">
          <a:solidFill>
            <a:srgbClr val="DB196A"/>
          </a:solidFill>
        </a:ln>
      </dgm:spPr>
      <dgm:t>
        <a:bodyPr/>
        <a:lstStyle/>
        <a:p>
          <a:r>
            <a:rPr lang="it-IT" sz="2800" b="1" dirty="0">
              <a:solidFill>
                <a:schemeClr val="bg1"/>
              </a:solidFill>
            </a:rPr>
            <a:t>Previsión de la cadena de suministro</a:t>
          </a:r>
        </a:p>
      </dgm:t>
    </dgm:pt>
    <dgm:pt modelId="{5132D955-BC0D-4B98-B048-49B30B235D82}" type="parTrans" cxnId="{8D524065-DE3A-4FA4-9D70-0DFAF5C6852A}">
      <dgm:prSet/>
      <dgm:spPr/>
      <dgm:t>
        <a:bodyPr/>
        <a:lstStyle/>
        <a:p>
          <a:endParaRPr lang="it-IT" sz="2400"/>
        </a:p>
      </dgm:t>
    </dgm:pt>
    <dgm:pt modelId="{3B73E67F-88AE-4013-B471-236C677245F9}" type="sibTrans" cxnId="{8D524065-DE3A-4FA4-9D70-0DFAF5C6852A}">
      <dgm:prSet/>
      <dgm:spPr/>
      <dgm:t>
        <a:bodyPr/>
        <a:lstStyle/>
        <a:p>
          <a:endParaRPr lang="it-IT" sz="2400"/>
        </a:p>
      </dgm:t>
    </dgm:pt>
    <dgm:pt modelId="{2E0ACB91-72E9-4039-BF06-E940F1FA6478}">
      <dgm:prSet phldrT="[Testo]" custT="1"/>
      <dgm:spPr/>
      <dgm:t>
        <a:bodyPr/>
        <a:lstStyle/>
        <a:p>
          <a:pPr marL="0" lvl="0" indent="0" algn="l" defTabSz="1066800">
            <a:lnSpc>
              <a:spcPct val="90000"/>
            </a:lnSpc>
            <a:spcBef>
              <a:spcPct val="0"/>
            </a:spcBef>
            <a:spcAft>
              <a:spcPct val="35000"/>
            </a:spcAft>
            <a:buNone/>
          </a:pPr>
          <a:r>
            <a:rPr lang="en-US" sz="2400" kern="1200" dirty="0">
              <a:solidFill>
                <a:srgbClr val="09465E"/>
              </a:solidFill>
            </a:rPr>
            <a:t>Predice el flujo de mercancías a lo largo de la cadena de suministro, incluidas las materias primas, la producción y la distribución. Ayuda a </a:t>
          </a:r>
          <a:r>
            <a:rPr lang="en-US" sz="2400" kern="1200" dirty="0" err="1">
              <a:solidFill>
                <a:srgbClr val="09465E"/>
              </a:solidFill>
            </a:rPr>
            <a:t>optimizar </a:t>
          </a:r>
          <a:r>
            <a:rPr lang="en-US" sz="2400" kern="1200" dirty="0">
              <a:solidFill>
                <a:srgbClr val="09465E"/>
              </a:solidFill>
            </a:rPr>
            <a:t>la logística y reducir los plazos de entrega. </a:t>
          </a:r>
          <a:endParaRPr lang="it-IT" sz="2400" b="0" i="0" kern="1200" spc="0" dirty="0">
            <a:solidFill>
              <a:srgbClr val="09465E"/>
            </a:solidFill>
            <a:latin typeface="+mn-lt"/>
            <a:ea typeface="+mn-ea"/>
            <a:cs typeface="+mn-cs"/>
          </a:endParaRPr>
        </a:p>
      </dgm:t>
    </dgm:pt>
    <dgm:pt modelId="{E96AC36B-8A00-4F7D-BDB8-0538DEBB37A9}" type="parTrans" cxnId="{A95886F2-245B-4BFE-B0F8-5DB780FB0B26}">
      <dgm:prSet/>
      <dgm:spPr/>
      <dgm:t>
        <a:bodyPr/>
        <a:lstStyle/>
        <a:p>
          <a:endParaRPr lang="it-IT" sz="2400"/>
        </a:p>
      </dgm:t>
    </dgm:pt>
    <dgm:pt modelId="{305D63E2-48AD-4EAA-B77F-0BA3DA473DAE}" type="sibTrans" cxnId="{A95886F2-245B-4BFE-B0F8-5DB780FB0B26}">
      <dgm:prSet/>
      <dgm:spPr/>
      <dgm:t>
        <a:bodyPr/>
        <a:lstStyle/>
        <a:p>
          <a:endParaRPr lang="it-IT" sz="2400"/>
        </a:p>
      </dgm:t>
    </dgm:pt>
    <dgm:pt modelId="{0C8BB7BE-5F3F-476A-82AC-65D942F1626A}">
      <dgm:prSet phldrT="[Testo]" custT="1"/>
      <dgm:spPr>
        <a:solidFill>
          <a:srgbClr val="F68B2D"/>
        </a:solidFill>
        <a:ln>
          <a:solidFill>
            <a:srgbClr val="F68B2D"/>
          </a:solidFill>
        </a:ln>
      </dgm:spPr>
      <dgm:t>
        <a:bodyPr/>
        <a:lstStyle/>
        <a:p>
          <a:pPr>
            <a:buFont typeface="+mj-lt"/>
            <a:buAutoNum type="arabicPeriod"/>
          </a:pPr>
          <a:r>
            <a:rPr lang="it-IT" sz="2800" b="1" dirty="0">
              <a:solidFill>
                <a:schemeClr val="bg1"/>
              </a:solidFill>
            </a:rPr>
            <a:t>Previsión de menús</a:t>
          </a:r>
        </a:p>
      </dgm:t>
    </dgm:pt>
    <dgm:pt modelId="{7EB17D65-33A1-4409-8B5D-FD24C35AD3FC}" type="parTrans" cxnId="{1C5D2AAA-307F-4B11-868B-B7BAA7063A1F}">
      <dgm:prSet/>
      <dgm:spPr/>
      <dgm:t>
        <a:bodyPr/>
        <a:lstStyle/>
        <a:p>
          <a:endParaRPr lang="it-IT" sz="2400"/>
        </a:p>
      </dgm:t>
    </dgm:pt>
    <dgm:pt modelId="{C4D101B0-8B85-41E0-80C9-4BB5158F8761}" type="sibTrans" cxnId="{1C5D2AAA-307F-4B11-868B-B7BAA7063A1F}">
      <dgm:prSet/>
      <dgm:spPr/>
      <dgm:t>
        <a:bodyPr/>
        <a:lstStyle/>
        <a:p>
          <a:endParaRPr lang="it-IT" sz="2400"/>
        </a:p>
      </dgm:t>
    </dgm:pt>
    <dgm:pt modelId="{C82108F5-AF92-4471-81E5-F7F242FB5A32}">
      <dgm:prSet phldrT="[Testo]" custT="1"/>
      <dgm:spPr/>
      <dgm:t>
        <a:bodyPr/>
        <a:lstStyle/>
        <a:p>
          <a:pPr marL="0" lvl="0" indent="0" algn="l" defTabSz="1066800">
            <a:lnSpc>
              <a:spcPct val="90000"/>
            </a:lnSpc>
            <a:spcBef>
              <a:spcPct val="0"/>
            </a:spcBef>
            <a:spcAft>
              <a:spcPct val="35000"/>
            </a:spcAft>
            <a:buFont typeface="+mj-lt"/>
            <a:buNone/>
          </a:pPr>
          <a:r>
            <a:rPr lang="en-US" sz="2400" kern="1200" dirty="0">
              <a:solidFill>
                <a:srgbClr val="09465E"/>
              </a:solidFill>
            </a:rPr>
            <a:t>Los restaurantes lo utilizan para predecir qué platos del menú serán populares basándose en datos históricos, tendencias y preferencias de los clientes. Esto ayuda a planificar la compra de ingredientes y la dotación de personal.</a:t>
          </a:r>
          <a:endParaRPr lang="it-IT" sz="2400" b="0" i="0" kern="1200" spc="0" dirty="0">
            <a:solidFill>
              <a:srgbClr val="09465E"/>
            </a:solidFill>
            <a:latin typeface="Calibri" panose="020F0502020204030204"/>
            <a:ea typeface="+mn-ea"/>
            <a:cs typeface="+mn-cs"/>
          </a:endParaRPr>
        </a:p>
      </dgm:t>
    </dgm:pt>
    <dgm:pt modelId="{A428CA1B-74AF-47A2-AE5E-030D9F2308D1}" type="parTrans" cxnId="{B7611A57-07D4-4948-A2A5-CD76206F24D8}">
      <dgm:prSet/>
      <dgm:spPr/>
      <dgm:t>
        <a:bodyPr/>
        <a:lstStyle/>
        <a:p>
          <a:endParaRPr lang="it-IT" sz="2400"/>
        </a:p>
      </dgm:t>
    </dgm:pt>
    <dgm:pt modelId="{5B465C03-B19D-4CB9-86D1-2F5E310326C3}" type="sibTrans" cxnId="{B7611A57-07D4-4948-A2A5-CD76206F24D8}">
      <dgm:prSet/>
      <dgm:spPr/>
      <dgm:t>
        <a:bodyPr/>
        <a:lstStyle/>
        <a:p>
          <a:endParaRPr lang="it-IT" sz="2400"/>
        </a:p>
      </dgm:t>
    </dgm:pt>
    <dgm:pt modelId="{F0F6C722-B543-4EA9-A92C-D8690A93E926}" type="pres">
      <dgm:prSet presAssocID="{669485D4-A63D-4C22-B727-765AC27E1F61}" presName="linear" presStyleCnt="0">
        <dgm:presLayoutVars>
          <dgm:animLvl val="lvl"/>
          <dgm:resizeHandles val="exact"/>
        </dgm:presLayoutVars>
      </dgm:prSet>
      <dgm:spPr/>
    </dgm:pt>
    <dgm:pt modelId="{28855C03-43F7-45AA-A194-C57AE2D8419F}" type="pres">
      <dgm:prSet presAssocID="{2F6A53BA-BEBB-41BF-81A2-9A16868435A8}" presName="parentText" presStyleLbl="node1" presStyleIdx="0" presStyleCnt="2" custScaleY="58826" custLinFactNeighborX="-7657" custLinFactNeighborY="-13519">
        <dgm:presLayoutVars>
          <dgm:chMax val="0"/>
          <dgm:bulletEnabled val="1"/>
        </dgm:presLayoutVars>
      </dgm:prSet>
      <dgm:spPr/>
    </dgm:pt>
    <dgm:pt modelId="{831A6CAD-F0D6-4344-B3E1-A1486490A320}" type="pres">
      <dgm:prSet presAssocID="{2F6A53BA-BEBB-41BF-81A2-9A16868435A8}" presName="childText" presStyleLbl="revTx" presStyleIdx="0" presStyleCnt="2" custLinFactNeighborY="-4520">
        <dgm:presLayoutVars>
          <dgm:bulletEnabled val="1"/>
        </dgm:presLayoutVars>
      </dgm:prSet>
      <dgm:spPr/>
    </dgm:pt>
    <dgm:pt modelId="{10BCDA17-0D1F-4C31-96E0-43C799880F25}" type="pres">
      <dgm:prSet presAssocID="{0C8BB7BE-5F3F-476A-82AC-65D942F1626A}" presName="parentText" presStyleLbl="node1" presStyleIdx="1" presStyleCnt="2" custScaleY="52334" custLinFactNeighborY="-4060">
        <dgm:presLayoutVars>
          <dgm:chMax val="0"/>
          <dgm:bulletEnabled val="1"/>
        </dgm:presLayoutVars>
      </dgm:prSet>
      <dgm:spPr/>
    </dgm:pt>
    <dgm:pt modelId="{7F3365E0-0AD7-4839-AE8C-ACA31A600A75}" type="pres">
      <dgm:prSet presAssocID="{0C8BB7BE-5F3F-476A-82AC-65D942F1626A}" presName="childText" presStyleLbl="revTx" presStyleIdx="1" presStyleCnt="2" custScaleY="90750" custLinFactNeighborY="-344">
        <dgm:presLayoutVars>
          <dgm:bulletEnabled val="1"/>
        </dgm:presLayoutVars>
      </dgm:prSet>
      <dgm:spPr/>
    </dgm:pt>
  </dgm:ptLst>
  <dgm:cxnLst>
    <dgm:cxn modelId="{8D524065-DE3A-4FA4-9D70-0DFAF5C6852A}" srcId="{669485D4-A63D-4C22-B727-765AC27E1F61}" destId="{2F6A53BA-BEBB-41BF-81A2-9A16868435A8}" srcOrd="0" destOrd="0" parTransId="{5132D955-BC0D-4B98-B048-49B30B235D82}" sibTransId="{3B73E67F-88AE-4013-B471-236C677245F9}"/>
    <dgm:cxn modelId="{37239867-2D0E-448A-8D4D-12CFB24B84AB}" type="presOf" srcId="{669485D4-A63D-4C22-B727-765AC27E1F61}" destId="{F0F6C722-B543-4EA9-A92C-D8690A93E926}" srcOrd="0" destOrd="0" presId="urn:microsoft.com/office/officeart/2005/8/layout/vList2"/>
    <dgm:cxn modelId="{08944B71-0E2F-4339-962D-B32733919074}" type="presOf" srcId="{0C8BB7BE-5F3F-476A-82AC-65D942F1626A}" destId="{10BCDA17-0D1F-4C31-96E0-43C799880F25}" srcOrd="0" destOrd="0" presId="urn:microsoft.com/office/officeart/2005/8/layout/vList2"/>
    <dgm:cxn modelId="{B7611A57-07D4-4948-A2A5-CD76206F24D8}" srcId="{0C8BB7BE-5F3F-476A-82AC-65D942F1626A}" destId="{C82108F5-AF92-4471-81E5-F7F242FB5A32}" srcOrd="0" destOrd="0" parTransId="{A428CA1B-74AF-47A2-AE5E-030D9F2308D1}" sibTransId="{5B465C03-B19D-4CB9-86D1-2F5E310326C3}"/>
    <dgm:cxn modelId="{3B906859-58AA-449A-B658-566108C87298}" type="presOf" srcId="{2F6A53BA-BEBB-41BF-81A2-9A16868435A8}" destId="{28855C03-43F7-45AA-A194-C57AE2D8419F}" srcOrd="0" destOrd="0" presId="urn:microsoft.com/office/officeart/2005/8/layout/vList2"/>
    <dgm:cxn modelId="{3606478F-2F3B-4DF9-B84A-608B5B818D7F}" type="presOf" srcId="{2E0ACB91-72E9-4039-BF06-E940F1FA6478}" destId="{831A6CAD-F0D6-4344-B3E1-A1486490A320}" srcOrd="0" destOrd="0" presId="urn:microsoft.com/office/officeart/2005/8/layout/vList2"/>
    <dgm:cxn modelId="{1C5D2AAA-307F-4B11-868B-B7BAA7063A1F}" srcId="{669485D4-A63D-4C22-B727-765AC27E1F61}" destId="{0C8BB7BE-5F3F-476A-82AC-65D942F1626A}" srcOrd="1" destOrd="0" parTransId="{7EB17D65-33A1-4409-8B5D-FD24C35AD3FC}" sibTransId="{C4D101B0-8B85-41E0-80C9-4BB5158F8761}"/>
    <dgm:cxn modelId="{B7C42CBB-7C29-4581-B327-8BEB84B0FDAE}" type="presOf" srcId="{C82108F5-AF92-4471-81E5-F7F242FB5A32}" destId="{7F3365E0-0AD7-4839-AE8C-ACA31A600A75}" srcOrd="0" destOrd="0" presId="urn:microsoft.com/office/officeart/2005/8/layout/vList2"/>
    <dgm:cxn modelId="{A95886F2-245B-4BFE-B0F8-5DB780FB0B26}" srcId="{2F6A53BA-BEBB-41BF-81A2-9A16868435A8}" destId="{2E0ACB91-72E9-4039-BF06-E940F1FA6478}" srcOrd="0" destOrd="0" parTransId="{E96AC36B-8A00-4F7D-BDB8-0538DEBB37A9}" sibTransId="{305D63E2-48AD-4EAA-B77F-0BA3DA473DAE}"/>
    <dgm:cxn modelId="{BDFEFA45-E015-4907-9743-C8DE8E770F1F}" type="presParOf" srcId="{F0F6C722-B543-4EA9-A92C-D8690A93E926}" destId="{28855C03-43F7-45AA-A194-C57AE2D8419F}" srcOrd="0" destOrd="0" presId="urn:microsoft.com/office/officeart/2005/8/layout/vList2"/>
    <dgm:cxn modelId="{2A2F8A08-85CF-4BFB-8BCB-3F747832D1E5}" type="presParOf" srcId="{F0F6C722-B543-4EA9-A92C-D8690A93E926}" destId="{831A6CAD-F0D6-4344-B3E1-A1486490A320}" srcOrd="1" destOrd="0" presId="urn:microsoft.com/office/officeart/2005/8/layout/vList2"/>
    <dgm:cxn modelId="{0E35333E-2820-4F0A-9531-73A9B6A4C4EE}" type="presParOf" srcId="{F0F6C722-B543-4EA9-A92C-D8690A93E926}" destId="{10BCDA17-0D1F-4C31-96E0-43C799880F25}" srcOrd="2" destOrd="0" presId="urn:microsoft.com/office/officeart/2005/8/layout/vList2"/>
    <dgm:cxn modelId="{95808CFF-F397-47BE-89FB-95F70F193AE6}" type="presParOf" srcId="{F0F6C722-B543-4EA9-A92C-D8690A93E926}" destId="{7F3365E0-0AD7-4839-AE8C-ACA31A600A75}" srcOrd="3" destOrd="0" presId="urn:microsoft.com/office/officeart/2005/8/layout/vList2"/>
  </dgm:cxnLst>
  <dgm:bg/>
  <dgm:whole>
    <a:ln w="28575"/>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1A95CE-CC72-9D47-96EC-E9AB956C4FCA}" type="doc">
      <dgm:prSet loTypeId="urn:microsoft.com/office/officeart/2005/8/layout/radial1" loCatId="" qsTypeId="urn:microsoft.com/office/officeart/2005/8/quickstyle/simple1" qsCatId="simple" csTypeId="urn:microsoft.com/office/officeart/2005/8/colors/accent1_2" csCatId="accent1" phldr="1"/>
      <dgm:spPr/>
      <dgm:t>
        <a:bodyPr/>
        <a:lstStyle/>
        <a:p>
          <a:endParaRPr lang="it-IT"/>
        </a:p>
      </dgm:t>
    </dgm:pt>
    <dgm:pt modelId="{7A818E99-9347-F84C-8298-9ED3F79BD4D7}">
      <dgm:prSet phldrT="[Testo]"/>
      <dgm:spPr>
        <a:blipFill rotWithShape="0">
          <a:blip xmlns:r="http://schemas.openxmlformats.org/officeDocument/2006/relationships" r:embed="rId1"/>
          <a:srcRect/>
          <a:stretch>
            <a:fillRect/>
          </a:stretch>
        </a:blipFill>
      </dgm:spPr>
      <dgm:t>
        <a:bodyPr/>
        <a:lstStyle/>
        <a:p>
          <a:endParaRPr lang="it-IT" dirty="0"/>
        </a:p>
      </dgm:t>
    </dgm:pt>
    <dgm:pt modelId="{0A86B6F6-8D26-0147-8C1C-B860083B3AFE}" type="parTrans" cxnId="{52D7B655-4CB0-4E48-87AA-C78D1CAE1684}">
      <dgm:prSet/>
      <dgm:spPr/>
      <dgm:t>
        <a:bodyPr/>
        <a:lstStyle/>
        <a:p>
          <a:endParaRPr lang="it-IT"/>
        </a:p>
      </dgm:t>
    </dgm:pt>
    <dgm:pt modelId="{02F07003-4734-5B43-8C04-6B3214CC10D6}" type="sibTrans" cxnId="{52D7B655-4CB0-4E48-87AA-C78D1CAE1684}">
      <dgm:prSet/>
      <dgm:spPr/>
      <dgm:t>
        <a:bodyPr/>
        <a:lstStyle/>
        <a:p>
          <a:endParaRPr lang="it-IT"/>
        </a:p>
      </dgm:t>
    </dgm:pt>
    <dgm:pt modelId="{0AEAD501-32B9-934F-B3F4-B0ED9879C350}">
      <dgm:prSet phldrT="[Testo]"/>
      <dgm:spPr>
        <a:blipFill rotWithShape="0">
          <a:blip xmlns:r="http://schemas.openxmlformats.org/officeDocument/2006/relationships" r:embed="rId2"/>
          <a:srcRect/>
          <a:stretch>
            <a:fillRect/>
          </a:stretch>
        </a:blipFill>
      </dgm:spPr>
      <dgm:t>
        <a:bodyPr/>
        <a:lstStyle/>
        <a:p>
          <a:endParaRPr lang="it-IT" dirty="0"/>
        </a:p>
      </dgm:t>
    </dgm:pt>
    <dgm:pt modelId="{AD746E8B-EB93-7547-A11C-21D4C341E6B3}" type="parTrans" cxnId="{F45FB641-FD24-BA41-9CE1-CB7A13E12A03}">
      <dgm:prSet/>
      <dgm:spPr/>
      <dgm:t>
        <a:bodyPr/>
        <a:lstStyle/>
        <a:p>
          <a:endParaRPr lang="it-IT"/>
        </a:p>
      </dgm:t>
    </dgm:pt>
    <dgm:pt modelId="{1B5C0F20-3155-5B4C-9BF4-3AE4544E7E9F}" type="sibTrans" cxnId="{F45FB641-FD24-BA41-9CE1-CB7A13E12A03}">
      <dgm:prSet/>
      <dgm:spPr/>
      <dgm:t>
        <a:bodyPr/>
        <a:lstStyle/>
        <a:p>
          <a:endParaRPr lang="it-IT"/>
        </a:p>
      </dgm:t>
    </dgm:pt>
    <dgm:pt modelId="{2D264D9D-9227-D443-B3AF-1C1B18FA4244}">
      <dgm:prSet phldrT="[Testo]"/>
      <dgm:spPr>
        <a:blipFill rotWithShape="0">
          <a:blip xmlns:r="http://schemas.openxmlformats.org/officeDocument/2006/relationships" r:embed="rId3"/>
          <a:srcRect/>
          <a:stretch>
            <a:fillRect/>
          </a:stretch>
        </a:blipFill>
      </dgm:spPr>
      <dgm:t>
        <a:bodyPr/>
        <a:lstStyle/>
        <a:p>
          <a:endParaRPr lang="it-IT" dirty="0"/>
        </a:p>
      </dgm:t>
    </dgm:pt>
    <dgm:pt modelId="{B7BDF642-AA47-2C41-844E-12CA9CEA0F6B}" type="parTrans" cxnId="{5EF7B5EB-6239-3041-98B8-0D39102F0303}">
      <dgm:prSet/>
      <dgm:spPr/>
      <dgm:t>
        <a:bodyPr/>
        <a:lstStyle/>
        <a:p>
          <a:endParaRPr lang="it-IT"/>
        </a:p>
      </dgm:t>
    </dgm:pt>
    <dgm:pt modelId="{29C8BA46-950B-5C47-83B2-C82A82D0B95A}" type="sibTrans" cxnId="{5EF7B5EB-6239-3041-98B8-0D39102F0303}">
      <dgm:prSet/>
      <dgm:spPr/>
      <dgm:t>
        <a:bodyPr/>
        <a:lstStyle/>
        <a:p>
          <a:endParaRPr lang="it-IT"/>
        </a:p>
      </dgm:t>
    </dgm:pt>
    <dgm:pt modelId="{612F4963-DFF2-4A41-948B-F04BC67CA407}">
      <dgm:prSet phldrT="[Testo]"/>
      <dgm:spPr>
        <a:blipFill rotWithShape="0">
          <a:blip xmlns:r="http://schemas.openxmlformats.org/officeDocument/2006/relationships" r:embed="rId4"/>
          <a:srcRect/>
          <a:stretch>
            <a:fillRect/>
          </a:stretch>
        </a:blipFill>
      </dgm:spPr>
      <dgm:t>
        <a:bodyPr/>
        <a:lstStyle/>
        <a:p>
          <a:endParaRPr lang="it-IT" dirty="0"/>
        </a:p>
      </dgm:t>
    </dgm:pt>
    <dgm:pt modelId="{B16CFD4A-3FF1-B34E-AAB0-4CA25DB9C3DC}" type="parTrans" cxnId="{69A3D132-0831-DB42-B13B-6603552FDD07}">
      <dgm:prSet/>
      <dgm:spPr/>
      <dgm:t>
        <a:bodyPr/>
        <a:lstStyle/>
        <a:p>
          <a:endParaRPr lang="it-IT"/>
        </a:p>
      </dgm:t>
    </dgm:pt>
    <dgm:pt modelId="{9B1A0980-0BCF-3E4A-853C-E3E350EE4A71}" type="sibTrans" cxnId="{69A3D132-0831-DB42-B13B-6603552FDD07}">
      <dgm:prSet/>
      <dgm:spPr/>
      <dgm:t>
        <a:bodyPr/>
        <a:lstStyle/>
        <a:p>
          <a:endParaRPr lang="it-IT"/>
        </a:p>
      </dgm:t>
    </dgm:pt>
    <dgm:pt modelId="{367676C0-3093-9143-B17A-5F9AA9412B22}">
      <dgm:prSet/>
      <dgm:spPr>
        <a:blipFill rotWithShape="0">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dgm:spPr>
      <dgm:t>
        <a:bodyPr/>
        <a:lstStyle/>
        <a:p>
          <a:endParaRPr lang="it-IT" dirty="0"/>
        </a:p>
      </dgm:t>
    </dgm:pt>
    <dgm:pt modelId="{596CAA9C-985F-AE4E-A533-AD2A25EDA154}" type="parTrans" cxnId="{B0A75AFB-7F91-2B41-928D-F532429043BD}">
      <dgm:prSet/>
      <dgm:spPr/>
      <dgm:t>
        <a:bodyPr/>
        <a:lstStyle/>
        <a:p>
          <a:endParaRPr lang="it-IT"/>
        </a:p>
      </dgm:t>
    </dgm:pt>
    <dgm:pt modelId="{F986823F-3E98-6D46-8A23-39BA2DE9D540}" type="sibTrans" cxnId="{B0A75AFB-7F91-2B41-928D-F532429043BD}">
      <dgm:prSet/>
      <dgm:spPr/>
      <dgm:t>
        <a:bodyPr/>
        <a:lstStyle/>
        <a:p>
          <a:endParaRPr lang="it-IT"/>
        </a:p>
      </dgm:t>
    </dgm:pt>
    <dgm:pt modelId="{79437A39-31F8-4AE0-BB88-38CA7A9B855F}">
      <dgm:prSet/>
      <dgm:spPr>
        <a:blipFill rotWithShape="0">
          <a:blip xmlns:r="http://schemas.openxmlformats.org/officeDocument/2006/relationships" r:embed="rId6"/>
          <a:srcRect/>
          <a:stretch>
            <a:fillRect/>
          </a:stretch>
        </a:blipFill>
      </dgm:spPr>
      <dgm:t>
        <a:bodyPr/>
        <a:lstStyle/>
        <a:p>
          <a:endParaRPr lang="it-IT"/>
        </a:p>
      </dgm:t>
    </dgm:pt>
    <dgm:pt modelId="{26F552DB-F651-477B-898E-6630355DD5C9}" type="parTrans" cxnId="{A7302357-F120-4D73-AE86-BBF36FCFF031}">
      <dgm:prSet/>
      <dgm:spPr/>
      <dgm:t>
        <a:bodyPr/>
        <a:lstStyle/>
        <a:p>
          <a:endParaRPr lang="it-IT"/>
        </a:p>
      </dgm:t>
    </dgm:pt>
    <dgm:pt modelId="{0604BAB1-A2A7-4F4C-9F60-81B7D496C2CB}" type="sibTrans" cxnId="{A7302357-F120-4D73-AE86-BBF36FCFF031}">
      <dgm:prSet/>
      <dgm:spPr/>
      <dgm:t>
        <a:bodyPr/>
        <a:lstStyle/>
        <a:p>
          <a:endParaRPr lang="it-IT"/>
        </a:p>
      </dgm:t>
    </dgm:pt>
    <dgm:pt modelId="{117574A7-7A65-BC4A-BCA4-5A1C1E2BA27A}" type="pres">
      <dgm:prSet presAssocID="{2A1A95CE-CC72-9D47-96EC-E9AB956C4FCA}" presName="cycle" presStyleCnt="0">
        <dgm:presLayoutVars>
          <dgm:chMax val="1"/>
          <dgm:dir/>
          <dgm:animLvl val="ctr"/>
          <dgm:resizeHandles val="exact"/>
        </dgm:presLayoutVars>
      </dgm:prSet>
      <dgm:spPr/>
    </dgm:pt>
    <dgm:pt modelId="{5461CFCD-076D-9F45-839C-CDAC97F21019}" type="pres">
      <dgm:prSet presAssocID="{7A818E99-9347-F84C-8298-9ED3F79BD4D7}" presName="centerShape" presStyleLbl="node0" presStyleIdx="0" presStyleCnt="1"/>
      <dgm:spPr/>
    </dgm:pt>
    <dgm:pt modelId="{B610DE49-938D-7B4E-BC32-ED07FE89661E}" type="pres">
      <dgm:prSet presAssocID="{AD746E8B-EB93-7547-A11C-21D4C341E6B3}" presName="Name9" presStyleLbl="parChTrans1D2" presStyleIdx="0" presStyleCnt="5"/>
      <dgm:spPr/>
    </dgm:pt>
    <dgm:pt modelId="{7ED0C1D6-2119-BA4B-9856-2F7C37F962FB}" type="pres">
      <dgm:prSet presAssocID="{AD746E8B-EB93-7547-A11C-21D4C341E6B3}" presName="connTx" presStyleLbl="parChTrans1D2" presStyleIdx="0" presStyleCnt="5"/>
      <dgm:spPr/>
    </dgm:pt>
    <dgm:pt modelId="{1ED3E5C5-B626-0540-A1E4-96BA6ACDF2C0}" type="pres">
      <dgm:prSet presAssocID="{0AEAD501-32B9-934F-B3F4-B0ED9879C350}" presName="node" presStyleLbl="node1" presStyleIdx="0" presStyleCnt="5" custRadScaleRad="113402">
        <dgm:presLayoutVars>
          <dgm:bulletEnabled val="1"/>
        </dgm:presLayoutVars>
      </dgm:prSet>
      <dgm:spPr/>
    </dgm:pt>
    <dgm:pt modelId="{796B4FF4-8BB9-8248-BA16-FC20DD9B3E29}" type="pres">
      <dgm:prSet presAssocID="{B7BDF642-AA47-2C41-844E-12CA9CEA0F6B}" presName="Name9" presStyleLbl="parChTrans1D2" presStyleIdx="1" presStyleCnt="5"/>
      <dgm:spPr/>
    </dgm:pt>
    <dgm:pt modelId="{665ADA51-ED55-264A-8A74-8F982CD1F154}" type="pres">
      <dgm:prSet presAssocID="{B7BDF642-AA47-2C41-844E-12CA9CEA0F6B}" presName="connTx" presStyleLbl="parChTrans1D2" presStyleIdx="1" presStyleCnt="5"/>
      <dgm:spPr/>
    </dgm:pt>
    <dgm:pt modelId="{88F0D8B0-6A91-1245-B457-9204135E46C3}" type="pres">
      <dgm:prSet presAssocID="{2D264D9D-9227-D443-B3AF-1C1B18FA4244}" presName="node" presStyleLbl="node1" presStyleIdx="1" presStyleCnt="5" custRadScaleInc="0">
        <dgm:presLayoutVars>
          <dgm:bulletEnabled val="1"/>
        </dgm:presLayoutVars>
      </dgm:prSet>
      <dgm:spPr/>
    </dgm:pt>
    <dgm:pt modelId="{0D6C55E2-A4CD-CB4B-AED8-57BCACFCEE9D}" type="pres">
      <dgm:prSet presAssocID="{B16CFD4A-3FF1-B34E-AAB0-4CA25DB9C3DC}" presName="Name9" presStyleLbl="parChTrans1D2" presStyleIdx="2" presStyleCnt="5"/>
      <dgm:spPr/>
    </dgm:pt>
    <dgm:pt modelId="{54781E0C-8BFD-1645-9220-5DF9A5085CD5}" type="pres">
      <dgm:prSet presAssocID="{B16CFD4A-3FF1-B34E-AAB0-4CA25DB9C3DC}" presName="connTx" presStyleLbl="parChTrans1D2" presStyleIdx="2" presStyleCnt="5"/>
      <dgm:spPr/>
    </dgm:pt>
    <dgm:pt modelId="{3EC39AEC-FCAA-6548-BBB9-16C645DE10D0}" type="pres">
      <dgm:prSet presAssocID="{612F4963-DFF2-4A41-948B-F04BC67CA407}" presName="node" presStyleLbl="node1" presStyleIdx="2" presStyleCnt="5">
        <dgm:presLayoutVars>
          <dgm:bulletEnabled val="1"/>
        </dgm:presLayoutVars>
      </dgm:prSet>
      <dgm:spPr/>
    </dgm:pt>
    <dgm:pt modelId="{1DB09178-AEC4-4572-A9B9-C007F672209C}" type="pres">
      <dgm:prSet presAssocID="{26F552DB-F651-477B-898E-6630355DD5C9}" presName="Name9" presStyleLbl="parChTrans1D2" presStyleIdx="3" presStyleCnt="5"/>
      <dgm:spPr/>
    </dgm:pt>
    <dgm:pt modelId="{0BC01E93-9657-4B2A-8783-18B3E8774AE0}" type="pres">
      <dgm:prSet presAssocID="{26F552DB-F651-477B-898E-6630355DD5C9}" presName="connTx" presStyleLbl="parChTrans1D2" presStyleIdx="3" presStyleCnt="5"/>
      <dgm:spPr/>
    </dgm:pt>
    <dgm:pt modelId="{6F61141F-A317-403F-B2BC-BF07C8407640}" type="pres">
      <dgm:prSet presAssocID="{79437A39-31F8-4AE0-BB88-38CA7A9B855F}" presName="node" presStyleLbl="node1" presStyleIdx="3" presStyleCnt="5" custRadScaleRad="99899" custRadScaleInc="-2909">
        <dgm:presLayoutVars>
          <dgm:bulletEnabled val="1"/>
        </dgm:presLayoutVars>
      </dgm:prSet>
      <dgm:spPr/>
    </dgm:pt>
    <dgm:pt modelId="{82B72BF5-3069-C442-A0D0-4E560F73E411}" type="pres">
      <dgm:prSet presAssocID="{596CAA9C-985F-AE4E-A533-AD2A25EDA154}" presName="Name9" presStyleLbl="parChTrans1D2" presStyleIdx="4" presStyleCnt="5"/>
      <dgm:spPr/>
    </dgm:pt>
    <dgm:pt modelId="{289FD5C4-CCFA-C941-938C-8F0FD2F08C60}" type="pres">
      <dgm:prSet presAssocID="{596CAA9C-985F-AE4E-A533-AD2A25EDA154}" presName="connTx" presStyleLbl="parChTrans1D2" presStyleIdx="4" presStyleCnt="5"/>
      <dgm:spPr/>
    </dgm:pt>
    <dgm:pt modelId="{4C8DC131-391A-3944-B60B-1A00E465DD4F}" type="pres">
      <dgm:prSet presAssocID="{367676C0-3093-9143-B17A-5F9AA9412B22}" presName="node" presStyleLbl="node1" presStyleIdx="4" presStyleCnt="5">
        <dgm:presLayoutVars>
          <dgm:bulletEnabled val="1"/>
        </dgm:presLayoutVars>
      </dgm:prSet>
      <dgm:spPr/>
    </dgm:pt>
  </dgm:ptLst>
  <dgm:cxnLst>
    <dgm:cxn modelId="{A2991C16-04F4-F24F-AC67-88FCCEC6F413}" type="presOf" srcId="{B16CFD4A-3FF1-B34E-AAB0-4CA25DB9C3DC}" destId="{54781E0C-8BFD-1645-9220-5DF9A5085CD5}" srcOrd="1" destOrd="0" presId="urn:microsoft.com/office/officeart/2005/8/layout/radial1"/>
    <dgm:cxn modelId="{49CE8632-7B2E-FE41-BC40-1B8E324A00DA}" type="presOf" srcId="{0AEAD501-32B9-934F-B3F4-B0ED9879C350}" destId="{1ED3E5C5-B626-0540-A1E4-96BA6ACDF2C0}" srcOrd="0" destOrd="0" presId="urn:microsoft.com/office/officeart/2005/8/layout/radial1"/>
    <dgm:cxn modelId="{69A3D132-0831-DB42-B13B-6603552FDD07}" srcId="{7A818E99-9347-F84C-8298-9ED3F79BD4D7}" destId="{612F4963-DFF2-4A41-948B-F04BC67CA407}" srcOrd="2" destOrd="0" parTransId="{B16CFD4A-3FF1-B34E-AAB0-4CA25DB9C3DC}" sibTransId="{9B1A0980-0BCF-3E4A-853C-E3E350EE4A71}"/>
    <dgm:cxn modelId="{70CA2235-139E-9643-8CBB-FD930AB718FA}" type="presOf" srcId="{B7BDF642-AA47-2C41-844E-12CA9CEA0F6B}" destId="{665ADA51-ED55-264A-8A74-8F982CD1F154}" srcOrd="1" destOrd="0" presId="urn:microsoft.com/office/officeart/2005/8/layout/radial1"/>
    <dgm:cxn modelId="{0D932A39-ABAE-824F-8FAF-E53D3E31FFCC}" type="presOf" srcId="{612F4963-DFF2-4A41-948B-F04BC67CA407}" destId="{3EC39AEC-FCAA-6548-BBB9-16C645DE10D0}" srcOrd="0" destOrd="0" presId="urn:microsoft.com/office/officeart/2005/8/layout/radial1"/>
    <dgm:cxn modelId="{EEB7DF39-640B-2444-8EA7-4FE1C49B0507}" type="presOf" srcId="{7A818E99-9347-F84C-8298-9ED3F79BD4D7}" destId="{5461CFCD-076D-9F45-839C-CDAC97F21019}" srcOrd="0" destOrd="0" presId="urn:microsoft.com/office/officeart/2005/8/layout/radial1"/>
    <dgm:cxn modelId="{1BF5B53F-0AC0-E04C-B0D2-A01BAD8F3CB0}" type="presOf" srcId="{596CAA9C-985F-AE4E-A533-AD2A25EDA154}" destId="{82B72BF5-3069-C442-A0D0-4E560F73E411}" srcOrd="0" destOrd="0" presId="urn:microsoft.com/office/officeart/2005/8/layout/radial1"/>
    <dgm:cxn modelId="{F45FB641-FD24-BA41-9CE1-CB7A13E12A03}" srcId="{7A818E99-9347-F84C-8298-9ED3F79BD4D7}" destId="{0AEAD501-32B9-934F-B3F4-B0ED9879C350}" srcOrd="0" destOrd="0" parTransId="{AD746E8B-EB93-7547-A11C-21D4C341E6B3}" sibTransId="{1B5C0F20-3155-5B4C-9BF4-3AE4544E7E9F}"/>
    <dgm:cxn modelId="{FA02014C-79F8-ED46-9870-3001A2C54C59}" type="presOf" srcId="{2D264D9D-9227-D443-B3AF-1C1B18FA4244}" destId="{88F0D8B0-6A91-1245-B457-9204135E46C3}" srcOrd="0" destOrd="0" presId="urn:microsoft.com/office/officeart/2005/8/layout/radial1"/>
    <dgm:cxn modelId="{69E56551-AA50-4CC0-8851-EC061521651E}" type="presOf" srcId="{26F552DB-F651-477B-898E-6630355DD5C9}" destId="{0BC01E93-9657-4B2A-8783-18B3E8774AE0}" srcOrd="1" destOrd="0" presId="urn:microsoft.com/office/officeart/2005/8/layout/radial1"/>
    <dgm:cxn modelId="{52D7B655-4CB0-4E48-87AA-C78D1CAE1684}" srcId="{2A1A95CE-CC72-9D47-96EC-E9AB956C4FCA}" destId="{7A818E99-9347-F84C-8298-9ED3F79BD4D7}" srcOrd="0" destOrd="0" parTransId="{0A86B6F6-8D26-0147-8C1C-B860083B3AFE}" sibTransId="{02F07003-4734-5B43-8C04-6B3214CC10D6}"/>
    <dgm:cxn modelId="{A7302357-F120-4D73-AE86-BBF36FCFF031}" srcId="{7A818E99-9347-F84C-8298-9ED3F79BD4D7}" destId="{79437A39-31F8-4AE0-BB88-38CA7A9B855F}" srcOrd="3" destOrd="0" parTransId="{26F552DB-F651-477B-898E-6630355DD5C9}" sibTransId="{0604BAB1-A2A7-4F4C-9F60-81B7D496C2CB}"/>
    <dgm:cxn modelId="{1E31E886-5CBE-4805-8866-7C61F850B0E9}" type="presOf" srcId="{26F552DB-F651-477B-898E-6630355DD5C9}" destId="{1DB09178-AEC4-4572-A9B9-C007F672209C}" srcOrd="0" destOrd="0" presId="urn:microsoft.com/office/officeart/2005/8/layout/radial1"/>
    <dgm:cxn modelId="{BF1F8990-5367-BC40-86D5-8B66EFD6800A}" type="presOf" srcId="{367676C0-3093-9143-B17A-5F9AA9412B22}" destId="{4C8DC131-391A-3944-B60B-1A00E465DD4F}" srcOrd="0" destOrd="0" presId="urn:microsoft.com/office/officeart/2005/8/layout/radial1"/>
    <dgm:cxn modelId="{9BBC7D93-90A5-104A-A5F1-5CBB7804086C}" type="presOf" srcId="{2A1A95CE-CC72-9D47-96EC-E9AB956C4FCA}" destId="{117574A7-7A65-BC4A-BCA4-5A1C1E2BA27A}" srcOrd="0" destOrd="0" presId="urn:microsoft.com/office/officeart/2005/8/layout/radial1"/>
    <dgm:cxn modelId="{3D56F598-B527-AF4B-8516-AA0B3C993401}" type="presOf" srcId="{596CAA9C-985F-AE4E-A533-AD2A25EDA154}" destId="{289FD5C4-CCFA-C941-938C-8F0FD2F08C60}" srcOrd="1" destOrd="0" presId="urn:microsoft.com/office/officeart/2005/8/layout/radial1"/>
    <dgm:cxn modelId="{68238EA4-4D5A-4E79-B369-E72B7E58307D}" type="presOf" srcId="{79437A39-31F8-4AE0-BB88-38CA7A9B855F}" destId="{6F61141F-A317-403F-B2BC-BF07C8407640}" srcOrd="0" destOrd="0" presId="urn:microsoft.com/office/officeart/2005/8/layout/radial1"/>
    <dgm:cxn modelId="{3F0BECB2-5DEA-FC46-B091-6D86AEF57824}" type="presOf" srcId="{AD746E8B-EB93-7547-A11C-21D4C341E6B3}" destId="{B610DE49-938D-7B4E-BC32-ED07FE89661E}" srcOrd="0" destOrd="0" presId="urn:microsoft.com/office/officeart/2005/8/layout/radial1"/>
    <dgm:cxn modelId="{0057B0BE-9E62-0845-BCC0-623B4E90EC1A}" type="presOf" srcId="{B7BDF642-AA47-2C41-844E-12CA9CEA0F6B}" destId="{796B4FF4-8BB9-8248-BA16-FC20DD9B3E29}" srcOrd="0" destOrd="0" presId="urn:microsoft.com/office/officeart/2005/8/layout/radial1"/>
    <dgm:cxn modelId="{DEE810E3-0FF9-6347-8141-40C779229E2C}" type="presOf" srcId="{B16CFD4A-3FF1-B34E-AAB0-4CA25DB9C3DC}" destId="{0D6C55E2-A4CD-CB4B-AED8-57BCACFCEE9D}" srcOrd="0" destOrd="0" presId="urn:microsoft.com/office/officeart/2005/8/layout/radial1"/>
    <dgm:cxn modelId="{5EF7B5EB-6239-3041-98B8-0D39102F0303}" srcId="{7A818E99-9347-F84C-8298-9ED3F79BD4D7}" destId="{2D264D9D-9227-D443-B3AF-1C1B18FA4244}" srcOrd="1" destOrd="0" parTransId="{B7BDF642-AA47-2C41-844E-12CA9CEA0F6B}" sibTransId="{29C8BA46-950B-5C47-83B2-C82A82D0B95A}"/>
    <dgm:cxn modelId="{C4A83BEE-2555-674E-8E5A-43A9D9C82D55}" type="presOf" srcId="{AD746E8B-EB93-7547-A11C-21D4C341E6B3}" destId="{7ED0C1D6-2119-BA4B-9856-2F7C37F962FB}" srcOrd="1" destOrd="0" presId="urn:microsoft.com/office/officeart/2005/8/layout/radial1"/>
    <dgm:cxn modelId="{B0A75AFB-7F91-2B41-928D-F532429043BD}" srcId="{7A818E99-9347-F84C-8298-9ED3F79BD4D7}" destId="{367676C0-3093-9143-B17A-5F9AA9412B22}" srcOrd="4" destOrd="0" parTransId="{596CAA9C-985F-AE4E-A533-AD2A25EDA154}" sibTransId="{F986823F-3E98-6D46-8A23-39BA2DE9D540}"/>
    <dgm:cxn modelId="{A1BB85FA-C2F9-E144-9CD7-7E4E00889A75}" type="presParOf" srcId="{117574A7-7A65-BC4A-BCA4-5A1C1E2BA27A}" destId="{5461CFCD-076D-9F45-839C-CDAC97F21019}" srcOrd="0" destOrd="0" presId="urn:microsoft.com/office/officeart/2005/8/layout/radial1"/>
    <dgm:cxn modelId="{E87AA09D-9257-634C-89A1-93AE585CFD9B}" type="presParOf" srcId="{117574A7-7A65-BC4A-BCA4-5A1C1E2BA27A}" destId="{B610DE49-938D-7B4E-BC32-ED07FE89661E}" srcOrd="1" destOrd="0" presId="urn:microsoft.com/office/officeart/2005/8/layout/radial1"/>
    <dgm:cxn modelId="{CCD4739C-DCF8-B54E-B623-3909B596A2BF}" type="presParOf" srcId="{B610DE49-938D-7B4E-BC32-ED07FE89661E}" destId="{7ED0C1D6-2119-BA4B-9856-2F7C37F962FB}" srcOrd="0" destOrd="0" presId="urn:microsoft.com/office/officeart/2005/8/layout/radial1"/>
    <dgm:cxn modelId="{C640D45B-EBFF-1E41-AE5B-5BD0D871EDC1}" type="presParOf" srcId="{117574A7-7A65-BC4A-BCA4-5A1C1E2BA27A}" destId="{1ED3E5C5-B626-0540-A1E4-96BA6ACDF2C0}" srcOrd="2" destOrd="0" presId="urn:microsoft.com/office/officeart/2005/8/layout/radial1"/>
    <dgm:cxn modelId="{B64172E8-BD50-4840-99F3-4ECFEC8F7D3F}" type="presParOf" srcId="{117574A7-7A65-BC4A-BCA4-5A1C1E2BA27A}" destId="{796B4FF4-8BB9-8248-BA16-FC20DD9B3E29}" srcOrd="3" destOrd="0" presId="urn:microsoft.com/office/officeart/2005/8/layout/radial1"/>
    <dgm:cxn modelId="{0A3A4C4D-4CFB-CA47-8C34-05F60C5439A2}" type="presParOf" srcId="{796B4FF4-8BB9-8248-BA16-FC20DD9B3E29}" destId="{665ADA51-ED55-264A-8A74-8F982CD1F154}" srcOrd="0" destOrd="0" presId="urn:microsoft.com/office/officeart/2005/8/layout/radial1"/>
    <dgm:cxn modelId="{0AB4CA0D-6CE8-0E44-9564-4FA4292585FF}" type="presParOf" srcId="{117574A7-7A65-BC4A-BCA4-5A1C1E2BA27A}" destId="{88F0D8B0-6A91-1245-B457-9204135E46C3}" srcOrd="4" destOrd="0" presId="urn:microsoft.com/office/officeart/2005/8/layout/radial1"/>
    <dgm:cxn modelId="{1D25C3F6-16C8-A74B-A1F2-4A1D0342E699}" type="presParOf" srcId="{117574A7-7A65-BC4A-BCA4-5A1C1E2BA27A}" destId="{0D6C55E2-A4CD-CB4B-AED8-57BCACFCEE9D}" srcOrd="5" destOrd="0" presId="urn:microsoft.com/office/officeart/2005/8/layout/radial1"/>
    <dgm:cxn modelId="{DA3FA0B4-73AD-034D-8B6E-D8730E7B956D}" type="presParOf" srcId="{0D6C55E2-A4CD-CB4B-AED8-57BCACFCEE9D}" destId="{54781E0C-8BFD-1645-9220-5DF9A5085CD5}" srcOrd="0" destOrd="0" presId="urn:microsoft.com/office/officeart/2005/8/layout/radial1"/>
    <dgm:cxn modelId="{F0D8D05C-13A3-E643-AF4A-D6612C80C477}" type="presParOf" srcId="{117574A7-7A65-BC4A-BCA4-5A1C1E2BA27A}" destId="{3EC39AEC-FCAA-6548-BBB9-16C645DE10D0}" srcOrd="6" destOrd="0" presId="urn:microsoft.com/office/officeart/2005/8/layout/radial1"/>
    <dgm:cxn modelId="{0F27ADA6-2BB2-4ED8-8F81-09E6F168D9E8}" type="presParOf" srcId="{117574A7-7A65-BC4A-BCA4-5A1C1E2BA27A}" destId="{1DB09178-AEC4-4572-A9B9-C007F672209C}" srcOrd="7" destOrd="0" presId="urn:microsoft.com/office/officeart/2005/8/layout/radial1"/>
    <dgm:cxn modelId="{F7897C76-AE3D-444D-83CF-34C2ECC32E56}" type="presParOf" srcId="{1DB09178-AEC4-4572-A9B9-C007F672209C}" destId="{0BC01E93-9657-4B2A-8783-18B3E8774AE0}" srcOrd="0" destOrd="0" presId="urn:microsoft.com/office/officeart/2005/8/layout/radial1"/>
    <dgm:cxn modelId="{A7C2EA13-AB84-422B-87A7-A5A23A9298CC}" type="presParOf" srcId="{117574A7-7A65-BC4A-BCA4-5A1C1E2BA27A}" destId="{6F61141F-A317-403F-B2BC-BF07C8407640}" srcOrd="8" destOrd="0" presId="urn:microsoft.com/office/officeart/2005/8/layout/radial1"/>
    <dgm:cxn modelId="{E1A0A867-2835-FF48-B09F-AFD92D650DF8}" type="presParOf" srcId="{117574A7-7A65-BC4A-BCA4-5A1C1E2BA27A}" destId="{82B72BF5-3069-C442-A0D0-4E560F73E411}" srcOrd="9" destOrd="0" presId="urn:microsoft.com/office/officeart/2005/8/layout/radial1"/>
    <dgm:cxn modelId="{8169D4DE-C833-8241-A561-6684C1899B48}" type="presParOf" srcId="{82B72BF5-3069-C442-A0D0-4E560F73E411}" destId="{289FD5C4-CCFA-C941-938C-8F0FD2F08C60}" srcOrd="0" destOrd="0" presId="urn:microsoft.com/office/officeart/2005/8/layout/radial1"/>
    <dgm:cxn modelId="{6D181339-AB77-4D43-8800-DEF8D387C1B6}" type="presParOf" srcId="{117574A7-7A65-BC4A-BCA4-5A1C1E2BA27A}" destId="{4C8DC131-391A-3944-B60B-1A00E465DD4F}"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26EB18-D277-2847-A88C-799E975AAA80}"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it-IT"/>
        </a:p>
      </dgm:t>
    </dgm:pt>
    <dgm:pt modelId="{7A129E63-78E0-334F-BFAD-113CDE6559EE}">
      <dgm:prSet phldrT="[Testo]" custT="1"/>
      <dgm:spPr>
        <a:solidFill>
          <a:srgbClr val="DB196A"/>
        </a:solidFill>
      </dgm:spPr>
      <dgm:t>
        <a:bodyPr/>
        <a:lstStyle/>
        <a:p>
          <a:r>
            <a:rPr lang="it-IT" sz="2400" dirty="0"/>
            <a:t>Donar alimentos </a:t>
          </a:r>
          <a:r>
            <a:rPr lang="it-IT" sz="2400" dirty="0" err="1"/>
            <a:t>no vendidos</a:t>
          </a:r>
        </a:p>
      </dgm:t>
    </dgm:pt>
    <dgm:pt modelId="{C6880DC6-71AF-FA44-9299-7AA04DBA5FDD}" type="parTrans" cxnId="{BBC2E8C5-F5C6-F747-B84C-915744A7AAC1}">
      <dgm:prSet/>
      <dgm:spPr/>
      <dgm:t>
        <a:bodyPr/>
        <a:lstStyle/>
        <a:p>
          <a:endParaRPr lang="it-IT"/>
        </a:p>
      </dgm:t>
    </dgm:pt>
    <dgm:pt modelId="{9B228363-DECA-6140-A4D7-B5D0CDAA283D}" type="sibTrans" cxnId="{BBC2E8C5-F5C6-F747-B84C-915744A7AAC1}">
      <dgm:prSet/>
      <dgm:spPr/>
      <dgm:t>
        <a:bodyPr/>
        <a:lstStyle/>
        <a:p>
          <a:endParaRPr lang="it-IT"/>
        </a:p>
      </dgm:t>
    </dgm:pt>
    <dgm:pt modelId="{8030D597-9D5D-1F4C-9CD2-8102408D0E89}">
      <dgm:prSet phldrT="[Testo]" custT="1"/>
      <dgm:spPr>
        <a:solidFill>
          <a:srgbClr val="F68B2D"/>
        </a:solidFill>
      </dgm:spPr>
      <dgm:t>
        <a:bodyPr/>
        <a:lstStyle/>
        <a:p>
          <a:r>
            <a:rPr lang="en-US" sz="2400" dirty="0"/>
            <a:t>Venta de productos no vendidos a precios más bajos</a:t>
          </a:r>
          <a:endParaRPr lang="it-IT" sz="2400" dirty="0"/>
        </a:p>
      </dgm:t>
    </dgm:pt>
    <dgm:pt modelId="{2DA03B24-B900-634E-A2D0-4B50959DB5C1}" type="parTrans" cxnId="{E3F51446-96F1-ED44-9B11-EA6D7A90391D}">
      <dgm:prSet/>
      <dgm:spPr/>
      <dgm:t>
        <a:bodyPr/>
        <a:lstStyle/>
        <a:p>
          <a:endParaRPr lang="it-IT"/>
        </a:p>
      </dgm:t>
    </dgm:pt>
    <dgm:pt modelId="{89331322-C7B6-D84D-AD7A-B9E50BE69FE3}" type="sibTrans" cxnId="{E3F51446-96F1-ED44-9B11-EA6D7A90391D}">
      <dgm:prSet/>
      <dgm:spPr/>
      <dgm:t>
        <a:bodyPr/>
        <a:lstStyle/>
        <a:p>
          <a:endParaRPr lang="it-IT"/>
        </a:p>
      </dgm:t>
    </dgm:pt>
    <dgm:pt modelId="{F457E78B-3D87-6B4F-B7F0-5CCD5CE03F24}">
      <dgm:prSet phldrT="[Testo]" custT="1"/>
      <dgm:spPr>
        <a:solidFill>
          <a:srgbClr val="5FBB47"/>
        </a:solidFill>
      </dgm:spPr>
      <dgm:t>
        <a:bodyPr/>
        <a:lstStyle/>
        <a:p>
          <a:r>
            <a:rPr lang="en-US" sz="2400" dirty="0"/>
            <a:t>Aplicar métodos de conservación de alimentos cada vez más eficaces</a:t>
          </a:r>
          <a:endParaRPr lang="it-IT" sz="2400" dirty="0"/>
        </a:p>
      </dgm:t>
    </dgm:pt>
    <dgm:pt modelId="{AC5EA805-A5F9-7F40-9302-119A4B04765F}" type="parTrans" cxnId="{EC797F9C-E9B4-E042-9115-B60BB62119BA}">
      <dgm:prSet/>
      <dgm:spPr/>
      <dgm:t>
        <a:bodyPr/>
        <a:lstStyle/>
        <a:p>
          <a:endParaRPr lang="it-IT"/>
        </a:p>
      </dgm:t>
    </dgm:pt>
    <dgm:pt modelId="{B64CA461-F277-374E-A421-80018D514A1C}" type="sibTrans" cxnId="{EC797F9C-E9B4-E042-9115-B60BB62119BA}">
      <dgm:prSet/>
      <dgm:spPr/>
      <dgm:t>
        <a:bodyPr/>
        <a:lstStyle/>
        <a:p>
          <a:endParaRPr lang="it-IT"/>
        </a:p>
      </dgm:t>
    </dgm:pt>
    <dgm:pt modelId="{298936F1-92C8-4047-B184-1D6C058330EB}">
      <dgm:prSet custT="1"/>
      <dgm:spPr>
        <a:solidFill>
          <a:srgbClr val="2094D2"/>
        </a:solidFill>
      </dgm:spPr>
      <dgm:t>
        <a:bodyPr/>
        <a:lstStyle/>
        <a:p>
          <a:r>
            <a:rPr lang="en-US" sz="2400" dirty="0"/>
            <a:t>Transformación de residuos en nuevos productos</a:t>
          </a:r>
          <a:endParaRPr lang="it-IT" sz="2400" dirty="0"/>
        </a:p>
      </dgm:t>
    </dgm:pt>
    <dgm:pt modelId="{0E1CD984-D9FC-4C42-97D2-F3BFC7D3E2A6}" type="parTrans" cxnId="{E98C17C5-5F43-1140-842D-AAA8DB4BEADD}">
      <dgm:prSet/>
      <dgm:spPr/>
      <dgm:t>
        <a:bodyPr/>
        <a:lstStyle/>
        <a:p>
          <a:endParaRPr lang="it-IT"/>
        </a:p>
      </dgm:t>
    </dgm:pt>
    <dgm:pt modelId="{12721159-1EDA-5445-AF27-C38754981423}" type="sibTrans" cxnId="{E98C17C5-5F43-1140-842D-AAA8DB4BEADD}">
      <dgm:prSet/>
      <dgm:spPr/>
      <dgm:t>
        <a:bodyPr/>
        <a:lstStyle/>
        <a:p>
          <a:endParaRPr lang="it-IT"/>
        </a:p>
      </dgm:t>
    </dgm:pt>
    <dgm:pt modelId="{42230E5D-73D2-5443-959E-5660CE0710C4}" type="pres">
      <dgm:prSet presAssocID="{1F26EB18-D277-2847-A88C-799E975AAA80}" presName="Name0" presStyleCnt="0">
        <dgm:presLayoutVars>
          <dgm:chMax val="7"/>
          <dgm:chPref val="7"/>
          <dgm:dir/>
        </dgm:presLayoutVars>
      </dgm:prSet>
      <dgm:spPr/>
    </dgm:pt>
    <dgm:pt modelId="{BB34EC2C-0345-3F48-90A8-EEADC9C79427}" type="pres">
      <dgm:prSet presAssocID="{1F26EB18-D277-2847-A88C-799E975AAA80}" presName="Name1" presStyleCnt="0"/>
      <dgm:spPr/>
    </dgm:pt>
    <dgm:pt modelId="{6B846326-017E-C644-9F32-8418F6523C31}" type="pres">
      <dgm:prSet presAssocID="{1F26EB18-D277-2847-A88C-799E975AAA80}" presName="cycle" presStyleCnt="0"/>
      <dgm:spPr/>
    </dgm:pt>
    <dgm:pt modelId="{F6BBF806-F610-D646-B53E-4AF2E4569EED}" type="pres">
      <dgm:prSet presAssocID="{1F26EB18-D277-2847-A88C-799E975AAA80}" presName="srcNode" presStyleLbl="node1" presStyleIdx="0" presStyleCnt="4"/>
      <dgm:spPr/>
    </dgm:pt>
    <dgm:pt modelId="{45BA126A-1719-314A-8AD3-A61839490BB6}" type="pres">
      <dgm:prSet presAssocID="{1F26EB18-D277-2847-A88C-799E975AAA80}" presName="conn" presStyleLbl="parChTrans1D2" presStyleIdx="0" presStyleCnt="1"/>
      <dgm:spPr/>
    </dgm:pt>
    <dgm:pt modelId="{48DB878C-18F2-464B-8F39-03A849F1B8C4}" type="pres">
      <dgm:prSet presAssocID="{1F26EB18-D277-2847-A88C-799E975AAA80}" presName="extraNode" presStyleLbl="node1" presStyleIdx="0" presStyleCnt="4"/>
      <dgm:spPr/>
    </dgm:pt>
    <dgm:pt modelId="{DBE16860-7756-CA48-A42E-6C4BF76613B6}" type="pres">
      <dgm:prSet presAssocID="{1F26EB18-D277-2847-A88C-799E975AAA80}" presName="dstNode" presStyleLbl="node1" presStyleIdx="0" presStyleCnt="4"/>
      <dgm:spPr/>
    </dgm:pt>
    <dgm:pt modelId="{59C86CE5-AFF4-D74D-A978-F841F216AC52}" type="pres">
      <dgm:prSet presAssocID="{7A129E63-78E0-334F-BFAD-113CDE6559EE}" presName="text_1" presStyleLbl="node1" presStyleIdx="0" presStyleCnt="4">
        <dgm:presLayoutVars>
          <dgm:bulletEnabled val="1"/>
        </dgm:presLayoutVars>
      </dgm:prSet>
      <dgm:spPr/>
    </dgm:pt>
    <dgm:pt modelId="{F0F05920-B8E3-FE45-B9D0-C4266C2ECF26}" type="pres">
      <dgm:prSet presAssocID="{7A129E63-78E0-334F-BFAD-113CDE6559EE}" presName="accent_1" presStyleCnt="0"/>
      <dgm:spPr/>
    </dgm:pt>
    <dgm:pt modelId="{524884A3-C16B-9F49-B367-F007A526211B}" type="pres">
      <dgm:prSet presAssocID="{7A129E63-78E0-334F-BFAD-113CDE6559EE}" presName="accentRepeatNode" presStyleLbl="solidFgAcc1" presStyleIdx="0" presStyleCnt="4"/>
      <dgm:spPr>
        <a:solidFill>
          <a:srgbClr val="09465E"/>
        </a:solidFill>
        <a:ln>
          <a:solidFill>
            <a:srgbClr val="09465E"/>
          </a:solidFill>
        </a:ln>
      </dgm:spPr>
    </dgm:pt>
    <dgm:pt modelId="{27B7909A-AF94-8B43-B9F3-427F7B2F21A8}" type="pres">
      <dgm:prSet presAssocID="{8030D597-9D5D-1F4C-9CD2-8102408D0E89}" presName="text_2" presStyleLbl="node1" presStyleIdx="1" presStyleCnt="4">
        <dgm:presLayoutVars>
          <dgm:bulletEnabled val="1"/>
        </dgm:presLayoutVars>
      </dgm:prSet>
      <dgm:spPr/>
    </dgm:pt>
    <dgm:pt modelId="{FDFE6174-5E3A-724D-A3C5-97F3023DCBDA}" type="pres">
      <dgm:prSet presAssocID="{8030D597-9D5D-1F4C-9CD2-8102408D0E89}" presName="accent_2" presStyleCnt="0"/>
      <dgm:spPr/>
    </dgm:pt>
    <dgm:pt modelId="{CF8D9E79-1AE2-7247-AADF-CE14740D4E67}" type="pres">
      <dgm:prSet presAssocID="{8030D597-9D5D-1F4C-9CD2-8102408D0E89}" presName="accentRepeatNode" presStyleLbl="solidFgAcc1" presStyleIdx="1" presStyleCnt="4"/>
      <dgm:spPr>
        <a:solidFill>
          <a:srgbClr val="09465E"/>
        </a:solidFill>
        <a:ln>
          <a:solidFill>
            <a:srgbClr val="09465E"/>
          </a:solidFill>
        </a:ln>
      </dgm:spPr>
    </dgm:pt>
    <dgm:pt modelId="{5207AFDD-2B4B-4842-A10F-06EE4616C95E}" type="pres">
      <dgm:prSet presAssocID="{F457E78B-3D87-6B4F-B7F0-5CCD5CE03F24}" presName="text_3" presStyleLbl="node1" presStyleIdx="2" presStyleCnt="4">
        <dgm:presLayoutVars>
          <dgm:bulletEnabled val="1"/>
        </dgm:presLayoutVars>
      </dgm:prSet>
      <dgm:spPr/>
    </dgm:pt>
    <dgm:pt modelId="{6C2FF5EA-34E6-614D-ADC2-0B1A491FA694}" type="pres">
      <dgm:prSet presAssocID="{F457E78B-3D87-6B4F-B7F0-5CCD5CE03F24}" presName="accent_3" presStyleCnt="0"/>
      <dgm:spPr/>
    </dgm:pt>
    <dgm:pt modelId="{50DC8B88-2EB2-AC48-9918-3FED67141FFE}" type="pres">
      <dgm:prSet presAssocID="{F457E78B-3D87-6B4F-B7F0-5CCD5CE03F24}" presName="accentRepeatNode" presStyleLbl="solidFgAcc1" presStyleIdx="2" presStyleCnt="4"/>
      <dgm:spPr>
        <a:solidFill>
          <a:srgbClr val="09465E"/>
        </a:solidFill>
        <a:ln>
          <a:solidFill>
            <a:srgbClr val="09465E"/>
          </a:solidFill>
        </a:ln>
      </dgm:spPr>
    </dgm:pt>
    <dgm:pt modelId="{D55A128A-2079-A745-A152-AC0FEBCA9E2B}" type="pres">
      <dgm:prSet presAssocID="{298936F1-92C8-4047-B184-1D6C058330EB}" presName="text_4" presStyleLbl="node1" presStyleIdx="3" presStyleCnt="4">
        <dgm:presLayoutVars>
          <dgm:bulletEnabled val="1"/>
        </dgm:presLayoutVars>
      </dgm:prSet>
      <dgm:spPr/>
    </dgm:pt>
    <dgm:pt modelId="{7115C6D1-5206-8A4B-A292-6FEF00AE181C}" type="pres">
      <dgm:prSet presAssocID="{298936F1-92C8-4047-B184-1D6C058330EB}" presName="accent_4" presStyleCnt="0"/>
      <dgm:spPr/>
    </dgm:pt>
    <dgm:pt modelId="{BB5DF8C3-0460-B049-BFA8-71C89981010F}" type="pres">
      <dgm:prSet presAssocID="{298936F1-92C8-4047-B184-1D6C058330EB}" presName="accentRepeatNode" presStyleLbl="solidFgAcc1" presStyleIdx="3" presStyleCnt="4"/>
      <dgm:spPr>
        <a:xfrm>
          <a:off x="80272" y="3598397"/>
          <a:ext cx="922567" cy="922567"/>
        </a:xfrm>
        <a:prstGeom prst="ellipse">
          <a:avLst/>
        </a:prstGeom>
        <a:solidFill>
          <a:srgbClr val="09465E"/>
        </a:solidFill>
        <a:ln w="12700" cap="flat" cmpd="sng" algn="ctr">
          <a:solidFill>
            <a:srgbClr val="09465E"/>
          </a:solidFill>
          <a:prstDash val="solid"/>
          <a:miter lim="800000"/>
        </a:ln>
        <a:effectLst/>
      </dgm:spPr>
    </dgm:pt>
  </dgm:ptLst>
  <dgm:cxnLst>
    <dgm:cxn modelId="{EA26D528-E52C-FC4D-AECD-4D179F7E053D}" type="presOf" srcId="{8030D597-9D5D-1F4C-9CD2-8102408D0E89}" destId="{27B7909A-AF94-8B43-B9F3-427F7B2F21A8}" srcOrd="0" destOrd="0" presId="urn:microsoft.com/office/officeart/2008/layout/VerticalCurvedList"/>
    <dgm:cxn modelId="{E3F51446-96F1-ED44-9B11-EA6D7A90391D}" srcId="{1F26EB18-D277-2847-A88C-799E975AAA80}" destId="{8030D597-9D5D-1F4C-9CD2-8102408D0E89}" srcOrd="1" destOrd="0" parTransId="{2DA03B24-B900-634E-A2D0-4B50959DB5C1}" sibTransId="{89331322-C7B6-D84D-AD7A-B9E50BE69FE3}"/>
    <dgm:cxn modelId="{15FAFB7D-2325-724D-80DA-F30CDBC8A901}" type="presOf" srcId="{1F26EB18-D277-2847-A88C-799E975AAA80}" destId="{42230E5D-73D2-5443-959E-5660CE0710C4}" srcOrd="0" destOrd="0" presId="urn:microsoft.com/office/officeart/2008/layout/VerticalCurvedList"/>
    <dgm:cxn modelId="{EC797F9C-E9B4-E042-9115-B60BB62119BA}" srcId="{1F26EB18-D277-2847-A88C-799E975AAA80}" destId="{F457E78B-3D87-6B4F-B7F0-5CCD5CE03F24}" srcOrd="2" destOrd="0" parTransId="{AC5EA805-A5F9-7F40-9302-119A4B04765F}" sibTransId="{B64CA461-F277-374E-A421-80018D514A1C}"/>
    <dgm:cxn modelId="{E98C17C5-5F43-1140-842D-AAA8DB4BEADD}" srcId="{1F26EB18-D277-2847-A88C-799E975AAA80}" destId="{298936F1-92C8-4047-B184-1D6C058330EB}" srcOrd="3" destOrd="0" parTransId="{0E1CD984-D9FC-4C42-97D2-F3BFC7D3E2A6}" sibTransId="{12721159-1EDA-5445-AF27-C38754981423}"/>
    <dgm:cxn modelId="{BBC2E8C5-F5C6-F747-B84C-915744A7AAC1}" srcId="{1F26EB18-D277-2847-A88C-799E975AAA80}" destId="{7A129E63-78E0-334F-BFAD-113CDE6559EE}" srcOrd="0" destOrd="0" parTransId="{C6880DC6-71AF-FA44-9299-7AA04DBA5FDD}" sibTransId="{9B228363-DECA-6140-A4D7-B5D0CDAA283D}"/>
    <dgm:cxn modelId="{F7051FCA-14DD-DC44-BAE4-019D79867B09}" type="presOf" srcId="{9B228363-DECA-6140-A4D7-B5D0CDAA283D}" destId="{45BA126A-1719-314A-8AD3-A61839490BB6}" srcOrd="0" destOrd="0" presId="urn:microsoft.com/office/officeart/2008/layout/VerticalCurvedList"/>
    <dgm:cxn modelId="{886C06D9-9B1F-754C-B54B-D2E0FB40E801}" type="presOf" srcId="{7A129E63-78E0-334F-BFAD-113CDE6559EE}" destId="{59C86CE5-AFF4-D74D-A978-F841F216AC52}" srcOrd="0" destOrd="0" presId="urn:microsoft.com/office/officeart/2008/layout/VerticalCurvedList"/>
    <dgm:cxn modelId="{D1CB9DE1-8B06-6F4F-8B4B-B0C41B0BC63D}" type="presOf" srcId="{F457E78B-3D87-6B4F-B7F0-5CCD5CE03F24}" destId="{5207AFDD-2B4B-4842-A10F-06EE4616C95E}" srcOrd="0" destOrd="0" presId="urn:microsoft.com/office/officeart/2008/layout/VerticalCurvedList"/>
    <dgm:cxn modelId="{1E61E3F8-04E1-4543-AD83-2E8772102384}" type="presOf" srcId="{298936F1-92C8-4047-B184-1D6C058330EB}" destId="{D55A128A-2079-A745-A152-AC0FEBCA9E2B}" srcOrd="0" destOrd="0" presId="urn:microsoft.com/office/officeart/2008/layout/VerticalCurvedList"/>
    <dgm:cxn modelId="{A64E99FE-F905-E840-A03A-ADCD2DEE05E1}" type="presParOf" srcId="{42230E5D-73D2-5443-959E-5660CE0710C4}" destId="{BB34EC2C-0345-3F48-90A8-EEADC9C79427}" srcOrd="0" destOrd="0" presId="urn:microsoft.com/office/officeart/2008/layout/VerticalCurvedList"/>
    <dgm:cxn modelId="{161FA621-DF9A-A045-8903-024165E76D40}" type="presParOf" srcId="{BB34EC2C-0345-3F48-90A8-EEADC9C79427}" destId="{6B846326-017E-C644-9F32-8418F6523C31}" srcOrd="0" destOrd="0" presId="urn:microsoft.com/office/officeart/2008/layout/VerticalCurvedList"/>
    <dgm:cxn modelId="{073CE43B-8D71-4749-B192-4013F450A4EF}" type="presParOf" srcId="{6B846326-017E-C644-9F32-8418F6523C31}" destId="{F6BBF806-F610-D646-B53E-4AF2E4569EED}" srcOrd="0" destOrd="0" presId="urn:microsoft.com/office/officeart/2008/layout/VerticalCurvedList"/>
    <dgm:cxn modelId="{90595C40-94EE-5948-95C4-36A45D2FA2BF}" type="presParOf" srcId="{6B846326-017E-C644-9F32-8418F6523C31}" destId="{45BA126A-1719-314A-8AD3-A61839490BB6}" srcOrd="1" destOrd="0" presId="urn:microsoft.com/office/officeart/2008/layout/VerticalCurvedList"/>
    <dgm:cxn modelId="{87F5B3EA-3A23-2B43-8A62-FE905E28429D}" type="presParOf" srcId="{6B846326-017E-C644-9F32-8418F6523C31}" destId="{48DB878C-18F2-464B-8F39-03A849F1B8C4}" srcOrd="2" destOrd="0" presId="urn:microsoft.com/office/officeart/2008/layout/VerticalCurvedList"/>
    <dgm:cxn modelId="{721BAD49-DE99-E940-A993-70C2EC755404}" type="presParOf" srcId="{6B846326-017E-C644-9F32-8418F6523C31}" destId="{DBE16860-7756-CA48-A42E-6C4BF76613B6}" srcOrd="3" destOrd="0" presId="urn:microsoft.com/office/officeart/2008/layout/VerticalCurvedList"/>
    <dgm:cxn modelId="{387F7F7C-0BD8-324E-A0A3-74C0D98809A9}" type="presParOf" srcId="{BB34EC2C-0345-3F48-90A8-EEADC9C79427}" destId="{59C86CE5-AFF4-D74D-A978-F841F216AC52}" srcOrd="1" destOrd="0" presId="urn:microsoft.com/office/officeart/2008/layout/VerticalCurvedList"/>
    <dgm:cxn modelId="{F23830BE-0721-4842-BA8E-89D8716F22AD}" type="presParOf" srcId="{BB34EC2C-0345-3F48-90A8-EEADC9C79427}" destId="{F0F05920-B8E3-FE45-B9D0-C4266C2ECF26}" srcOrd="2" destOrd="0" presId="urn:microsoft.com/office/officeart/2008/layout/VerticalCurvedList"/>
    <dgm:cxn modelId="{74B993AA-0D44-A446-A881-6C213CDA54F2}" type="presParOf" srcId="{F0F05920-B8E3-FE45-B9D0-C4266C2ECF26}" destId="{524884A3-C16B-9F49-B367-F007A526211B}" srcOrd="0" destOrd="0" presId="urn:microsoft.com/office/officeart/2008/layout/VerticalCurvedList"/>
    <dgm:cxn modelId="{1220CD1A-A2BC-4144-861F-2FE1B3920415}" type="presParOf" srcId="{BB34EC2C-0345-3F48-90A8-EEADC9C79427}" destId="{27B7909A-AF94-8B43-B9F3-427F7B2F21A8}" srcOrd="3" destOrd="0" presId="urn:microsoft.com/office/officeart/2008/layout/VerticalCurvedList"/>
    <dgm:cxn modelId="{C5A9A581-7C30-514D-9C00-580E47FAB0E2}" type="presParOf" srcId="{BB34EC2C-0345-3F48-90A8-EEADC9C79427}" destId="{FDFE6174-5E3A-724D-A3C5-97F3023DCBDA}" srcOrd="4" destOrd="0" presId="urn:microsoft.com/office/officeart/2008/layout/VerticalCurvedList"/>
    <dgm:cxn modelId="{0B4B19CD-3257-E347-B5B0-E5A94D02AD77}" type="presParOf" srcId="{FDFE6174-5E3A-724D-A3C5-97F3023DCBDA}" destId="{CF8D9E79-1AE2-7247-AADF-CE14740D4E67}" srcOrd="0" destOrd="0" presId="urn:microsoft.com/office/officeart/2008/layout/VerticalCurvedList"/>
    <dgm:cxn modelId="{9E8D126C-1F61-2D43-ADE6-24ED3EC72357}" type="presParOf" srcId="{BB34EC2C-0345-3F48-90A8-EEADC9C79427}" destId="{5207AFDD-2B4B-4842-A10F-06EE4616C95E}" srcOrd="5" destOrd="0" presId="urn:microsoft.com/office/officeart/2008/layout/VerticalCurvedList"/>
    <dgm:cxn modelId="{782163D4-429E-B749-99C2-17769A44CCEA}" type="presParOf" srcId="{BB34EC2C-0345-3F48-90A8-EEADC9C79427}" destId="{6C2FF5EA-34E6-614D-ADC2-0B1A491FA694}" srcOrd="6" destOrd="0" presId="urn:microsoft.com/office/officeart/2008/layout/VerticalCurvedList"/>
    <dgm:cxn modelId="{FF1DBB09-8429-634E-95F0-56FB96BB653C}" type="presParOf" srcId="{6C2FF5EA-34E6-614D-ADC2-0B1A491FA694}" destId="{50DC8B88-2EB2-AC48-9918-3FED67141FFE}" srcOrd="0" destOrd="0" presId="urn:microsoft.com/office/officeart/2008/layout/VerticalCurvedList"/>
    <dgm:cxn modelId="{B1A32FB7-C9EE-B947-B8C5-C3AC7D5EBDAC}" type="presParOf" srcId="{BB34EC2C-0345-3F48-90A8-EEADC9C79427}" destId="{D55A128A-2079-A745-A152-AC0FEBCA9E2B}" srcOrd="7" destOrd="0" presId="urn:microsoft.com/office/officeart/2008/layout/VerticalCurvedList"/>
    <dgm:cxn modelId="{329C98C0-A2F4-6744-82C3-4E564CDFEE32}" type="presParOf" srcId="{BB34EC2C-0345-3F48-90A8-EEADC9C79427}" destId="{7115C6D1-5206-8A4B-A292-6FEF00AE181C}" srcOrd="8" destOrd="0" presId="urn:microsoft.com/office/officeart/2008/layout/VerticalCurvedList"/>
    <dgm:cxn modelId="{44CF5433-3142-1A4E-BE52-0FB522DB4A44}" type="presParOf" srcId="{7115C6D1-5206-8A4B-A292-6FEF00AE181C}" destId="{BB5DF8C3-0460-B049-BFA8-71C89981010F}"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26EB18-D277-2847-A88C-799E975AAA80}"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it-IT"/>
        </a:p>
      </dgm:t>
    </dgm:pt>
    <dgm:pt modelId="{8030D597-9D5D-1F4C-9CD2-8102408D0E89}">
      <dgm:prSet phldrT="[Testo]"/>
      <dgm:spPr>
        <a:solidFill>
          <a:srgbClr val="09465E"/>
        </a:solidFill>
      </dgm:spPr>
      <dgm:t>
        <a:bodyPr/>
        <a:lstStyle/>
        <a:p>
          <a:pPr algn="ctr"/>
          <a:r>
            <a:rPr lang="it-IT" dirty="0">
              <a:hlinkClick xmlns:r="http://schemas.openxmlformats.org/officeDocument/2006/relationships" r:id="rId1"/>
            </a:rPr>
            <a:t>Demasiado bueno para irse</a:t>
          </a:r>
          <a:endParaRPr lang="it-IT" dirty="0"/>
        </a:p>
      </dgm:t>
    </dgm:pt>
    <dgm:pt modelId="{2DA03B24-B900-634E-A2D0-4B50959DB5C1}" type="parTrans" cxnId="{E3F51446-96F1-ED44-9B11-EA6D7A90391D}">
      <dgm:prSet/>
      <dgm:spPr/>
      <dgm:t>
        <a:bodyPr/>
        <a:lstStyle/>
        <a:p>
          <a:endParaRPr lang="it-IT"/>
        </a:p>
      </dgm:t>
    </dgm:pt>
    <dgm:pt modelId="{89331322-C7B6-D84D-AD7A-B9E50BE69FE3}" type="sibTrans" cxnId="{E3F51446-96F1-ED44-9B11-EA6D7A90391D}">
      <dgm:prSet/>
      <dgm:spPr/>
      <dgm:t>
        <a:bodyPr/>
        <a:lstStyle/>
        <a:p>
          <a:endParaRPr lang="it-IT"/>
        </a:p>
      </dgm:t>
    </dgm:pt>
    <dgm:pt modelId="{F457E78B-3D87-6B4F-B7F0-5CCD5CE03F24}">
      <dgm:prSet phldrT="[Testo]"/>
      <dgm:spPr>
        <a:solidFill>
          <a:srgbClr val="09465E"/>
        </a:solidFill>
      </dgm:spPr>
      <dgm:t>
        <a:bodyPr/>
        <a:lstStyle/>
        <a:p>
          <a:pPr algn="ctr"/>
          <a:r>
            <a:rPr lang="it-IT" dirty="0" err="1">
              <a:hlinkClick xmlns:r="http://schemas.openxmlformats.org/officeDocument/2006/relationships" r:id="rId2"/>
            </a:rPr>
            <a:t>Apeel</a:t>
          </a:r>
          <a:endParaRPr lang="it-IT" dirty="0"/>
        </a:p>
      </dgm:t>
    </dgm:pt>
    <dgm:pt modelId="{AC5EA805-A5F9-7F40-9302-119A4B04765F}" type="parTrans" cxnId="{EC797F9C-E9B4-E042-9115-B60BB62119BA}">
      <dgm:prSet/>
      <dgm:spPr/>
      <dgm:t>
        <a:bodyPr/>
        <a:lstStyle/>
        <a:p>
          <a:endParaRPr lang="it-IT"/>
        </a:p>
      </dgm:t>
    </dgm:pt>
    <dgm:pt modelId="{B64CA461-F277-374E-A421-80018D514A1C}" type="sibTrans" cxnId="{EC797F9C-E9B4-E042-9115-B60BB62119BA}">
      <dgm:prSet/>
      <dgm:spPr/>
      <dgm:t>
        <a:bodyPr/>
        <a:lstStyle/>
        <a:p>
          <a:endParaRPr lang="it-IT"/>
        </a:p>
      </dgm:t>
    </dgm:pt>
    <dgm:pt modelId="{298936F1-92C8-4047-B184-1D6C058330EB}">
      <dgm:prSet/>
      <dgm:spPr>
        <a:solidFill>
          <a:srgbClr val="09465E"/>
        </a:solidFill>
      </dgm:spPr>
      <dgm:t>
        <a:bodyPr/>
        <a:lstStyle/>
        <a:p>
          <a:pPr algn="ctr"/>
          <a:r>
            <a:rPr lang="it-IT" dirty="0">
              <a:hlinkClick xmlns:r="http://schemas.openxmlformats.org/officeDocument/2006/relationships" r:id="rId3"/>
            </a:rPr>
            <a:t>Proyecto Biova</a:t>
          </a:r>
          <a:endParaRPr lang="it-IT" dirty="0"/>
        </a:p>
      </dgm:t>
    </dgm:pt>
    <dgm:pt modelId="{0E1CD984-D9FC-4C42-97D2-F3BFC7D3E2A6}" type="parTrans" cxnId="{E98C17C5-5F43-1140-842D-AAA8DB4BEADD}">
      <dgm:prSet/>
      <dgm:spPr/>
      <dgm:t>
        <a:bodyPr/>
        <a:lstStyle/>
        <a:p>
          <a:endParaRPr lang="it-IT"/>
        </a:p>
      </dgm:t>
    </dgm:pt>
    <dgm:pt modelId="{12721159-1EDA-5445-AF27-C38754981423}" type="sibTrans" cxnId="{E98C17C5-5F43-1140-842D-AAA8DB4BEADD}">
      <dgm:prSet/>
      <dgm:spPr/>
      <dgm:t>
        <a:bodyPr/>
        <a:lstStyle/>
        <a:p>
          <a:endParaRPr lang="it-IT"/>
        </a:p>
      </dgm:t>
    </dgm:pt>
    <dgm:pt modelId="{A6AFC6C1-5854-4492-B3AC-07C1D4357B2C}">
      <dgm:prSet/>
      <dgm:spPr>
        <a:solidFill>
          <a:srgbClr val="09465E"/>
        </a:solidFill>
      </dgm:spPr>
      <dgm:t>
        <a:bodyPr/>
        <a:lstStyle/>
        <a:p>
          <a:pPr algn="ctr"/>
          <a:r>
            <a:rPr lang="it-IT">
              <a:hlinkClick xmlns:r="http://schemas.openxmlformats.org/officeDocument/2006/relationships" r:id="rId4"/>
            </a:rPr>
            <a:t>El banco de </a:t>
          </a:r>
          <a:r>
            <a:rPr lang="it-IT"/>
            <a:t>alimentos  </a:t>
          </a:r>
        </a:p>
      </dgm:t>
    </dgm:pt>
    <dgm:pt modelId="{C1065B36-C7A4-450D-A625-F3E21EC9DDFF}" type="parTrans" cxnId="{174433F9-30BF-4485-9D8F-7512AA8040AE}">
      <dgm:prSet/>
      <dgm:spPr/>
      <dgm:t>
        <a:bodyPr/>
        <a:lstStyle/>
        <a:p>
          <a:endParaRPr lang="it-IT"/>
        </a:p>
      </dgm:t>
    </dgm:pt>
    <dgm:pt modelId="{EA159A0A-3EE3-4663-ABD1-B3692626F74A}" type="sibTrans" cxnId="{174433F9-30BF-4485-9D8F-7512AA8040AE}">
      <dgm:prSet/>
      <dgm:spPr/>
      <dgm:t>
        <a:bodyPr/>
        <a:lstStyle/>
        <a:p>
          <a:endParaRPr lang="it-IT"/>
        </a:p>
      </dgm:t>
    </dgm:pt>
    <dgm:pt modelId="{42230E5D-73D2-5443-959E-5660CE0710C4}" type="pres">
      <dgm:prSet presAssocID="{1F26EB18-D277-2847-A88C-799E975AAA80}" presName="Name0" presStyleCnt="0">
        <dgm:presLayoutVars>
          <dgm:chMax val="7"/>
          <dgm:chPref val="7"/>
          <dgm:dir/>
        </dgm:presLayoutVars>
      </dgm:prSet>
      <dgm:spPr/>
    </dgm:pt>
    <dgm:pt modelId="{BB34EC2C-0345-3F48-90A8-EEADC9C79427}" type="pres">
      <dgm:prSet presAssocID="{1F26EB18-D277-2847-A88C-799E975AAA80}" presName="Name1" presStyleCnt="0"/>
      <dgm:spPr/>
    </dgm:pt>
    <dgm:pt modelId="{6B846326-017E-C644-9F32-8418F6523C31}" type="pres">
      <dgm:prSet presAssocID="{1F26EB18-D277-2847-A88C-799E975AAA80}" presName="cycle" presStyleCnt="0"/>
      <dgm:spPr/>
    </dgm:pt>
    <dgm:pt modelId="{F6BBF806-F610-D646-B53E-4AF2E4569EED}" type="pres">
      <dgm:prSet presAssocID="{1F26EB18-D277-2847-A88C-799E975AAA80}" presName="srcNode" presStyleLbl="node1" presStyleIdx="0" presStyleCnt="4"/>
      <dgm:spPr/>
    </dgm:pt>
    <dgm:pt modelId="{45BA126A-1719-314A-8AD3-A61839490BB6}" type="pres">
      <dgm:prSet presAssocID="{1F26EB18-D277-2847-A88C-799E975AAA80}" presName="conn" presStyleLbl="parChTrans1D2" presStyleIdx="0" presStyleCnt="1"/>
      <dgm:spPr/>
    </dgm:pt>
    <dgm:pt modelId="{48DB878C-18F2-464B-8F39-03A849F1B8C4}" type="pres">
      <dgm:prSet presAssocID="{1F26EB18-D277-2847-A88C-799E975AAA80}" presName="extraNode" presStyleLbl="node1" presStyleIdx="0" presStyleCnt="4"/>
      <dgm:spPr/>
    </dgm:pt>
    <dgm:pt modelId="{DBE16860-7756-CA48-A42E-6C4BF76613B6}" type="pres">
      <dgm:prSet presAssocID="{1F26EB18-D277-2847-A88C-799E975AAA80}" presName="dstNode" presStyleLbl="node1" presStyleIdx="0" presStyleCnt="4"/>
      <dgm:spPr/>
    </dgm:pt>
    <dgm:pt modelId="{736277A6-D29A-4690-BCA0-98831C2ECE9A}" type="pres">
      <dgm:prSet presAssocID="{A6AFC6C1-5854-4492-B3AC-07C1D4357B2C}" presName="text_1" presStyleLbl="node1" presStyleIdx="0" presStyleCnt="4">
        <dgm:presLayoutVars>
          <dgm:bulletEnabled val="1"/>
        </dgm:presLayoutVars>
      </dgm:prSet>
      <dgm:spPr/>
    </dgm:pt>
    <dgm:pt modelId="{141CA328-C03C-4966-97FA-DB7CC6F6F127}" type="pres">
      <dgm:prSet presAssocID="{A6AFC6C1-5854-4492-B3AC-07C1D4357B2C}" presName="accent_1" presStyleCnt="0"/>
      <dgm:spPr/>
    </dgm:pt>
    <dgm:pt modelId="{59BDBFFB-63F1-41E9-B9A8-9D12161C2114}" type="pres">
      <dgm:prSet presAssocID="{A6AFC6C1-5854-4492-B3AC-07C1D4357B2C}" presName="accentRepeatNode" presStyleLbl="solidFgAcc1" presStyleIdx="0" presStyleCnt="4"/>
      <dgm:spPr>
        <a:solidFill>
          <a:srgbClr val="DB196A"/>
        </a:solidFill>
        <a:ln>
          <a:solidFill>
            <a:srgbClr val="DB196A"/>
          </a:solidFill>
        </a:ln>
      </dgm:spPr>
    </dgm:pt>
    <dgm:pt modelId="{A850E58E-B0BF-4296-96E1-5FE5FB0A5D6E}" type="pres">
      <dgm:prSet presAssocID="{8030D597-9D5D-1F4C-9CD2-8102408D0E89}" presName="text_2" presStyleLbl="node1" presStyleIdx="1" presStyleCnt="4">
        <dgm:presLayoutVars>
          <dgm:bulletEnabled val="1"/>
        </dgm:presLayoutVars>
      </dgm:prSet>
      <dgm:spPr/>
    </dgm:pt>
    <dgm:pt modelId="{864269CF-75F2-4DD2-B9AC-95E0D83B10E8}" type="pres">
      <dgm:prSet presAssocID="{8030D597-9D5D-1F4C-9CD2-8102408D0E89}" presName="accent_2" presStyleCnt="0"/>
      <dgm:spPr/>
    </dgm:pt>
    <dgm:pt modelId="{CF8D9E79-1AE2-7247-AADF-CE14740D4E67}" type="pres">
      <dgm:prSet presAssocID="{8030D597-9D5D-1F4C-9CD2-8102408D0E89}" presName="accentRepeatNode" presStyleLbl="solidFgAcc1" presStyleIdx="1" presStyleCnt="4"/>
      <dgm:spPr>
        <a:solidFill>
          <a:srgbClr val="F68B2D"/>
        </a:solidFill>
        <a:ln>
          <a:solidFill>
            <a:srgbClr val="F68B2D"/>
          </a:solidFill>
        </a:ln>
      </dgm:spPr>
      <dgm:extLst>
        <a:ext uri="{E40237B7-FDA0-4F09-8148-C483321AD2D9}">
          <dgm14:cNvPr xmlns:dgm14="http://schemas.microsoft.com/office/drawing/2010/diagram" id="0" name="">
            <a:hlinkClick xmlns:r="http://schemas.openxmlformats.org/officeDocument/2006/relationships" r:id="rId1" tooltip="clicca qui"/>
          </dgm14:cNvPr>
        </a:ext>
      </dgm:extLst>
    </dgm:pt>
    <dgm:pt modelId="{003653C9-4FCF-4BA9-9473-5F9C5F8F3843}" type="pres">
      <dgm:prSet presAssocID="{F457E78B-3D87-6B4F-B7F0-5CCD5CE03F24}" presName="text_3" presStyleLbl="node1" presStyleIdx="2" presStyleCnt="4">
        <dgm:presLayoutVars>
          <dgm:bulletEnabled val="1"/>
        </dgm:presLayoutVars>
      </dgm:prSet>
      <dgm:spPr/>
    </dgm:pt>
    <dgm:pt modelId="{729432EB-256A-44E7-ACAA-06088AB995E0}" type="pres">
      <dgm:prSet presAssocID="{F457E78B-3D87-6B4F-B7F0-5CCD5CE03F24}" presName="accent_3" presStyleCnt="0"/>
      <dgm:spPr/>
    </dgm:pt>
    <dgm:pt modelId="{50DC8B88-2EB2-AC48-9918-3FED67141FFE}" type="pres">
      <dgm:prSet presAssocID="{F457E78B-3D87-6B4F-B7F0-5CCD5CE03F24}" presName="accentRepeatNode" presStyleLbl="solidFgAcc1" presStyleIdx="2" presStyleCnt="4"/>
      <dgm:spPr>
        <a:solidFill>
          <a:srgbClr val="5FBB47"/>
        </a:solidFill>
        <a:ln>
          <a:solidFill>
            <a:srgbClr val="5FBB47"/>
          </a:solidFill>
        </a:ln>
      </dgm:spPr>
      <dgm:extLst>
        <a:ext uri="{E40237B7-FDA0-4F09-8148-C483321AD2D9}">
          <dgm14:cNvPr xmlns:dgm14="http://schemas.microsoft.com/office/drawing/2010/diagram" id="0" name="">
            <a:hlinkClick xmlns:r="http://schemas.openxmlformats.org/officeDocument/2006/relationships" r:id="rId2"/>
          </dgm14:cNvPr>
        </a:ext>
      </dgm:extLst>
    </dgm:pt>
    <dgm:pt modelId="{F54C504E-06FD-461D-AF6D-8D1A756A765E}" type="pres">
      <dgm:prSet presAssocID="{298936F1-92C8-4047-B184-1D6C058330EB}" presName="text_4" presStyleLbl="node1" presStyleIdx="3" presStyleCnt="4">
        <dgm:presLayoutVars>
          <dgm:bulletEnabled val="1"/>
        </dgm:presLayoutVars>
      </dgm:prSet>
      <dgm:spPr/>
    </dgm:pt>
    <dgm:pt modelId="{DD5C1F80-5F5C-486D-B6E9-9234EDDEBC05}" type="pres">
      <dgm:prSet presAssocID="{298936F1-92C8-4047-B184-1D6C058330EB}" presName="accent_4" presStyleCnt="0"/>
      <dgm:spPr/>
    </dgm:pt>
    <dgm:pt modelId="{BB5DF8C3-0460-B049-BFA8-71C89981010F}" type="pres">
      <dgm:prSet presAssocID="{298936F1-92C8-4047-B184-1D6C058330EB}" presName="accentRepeatNode" presStyleLbl="solidFgAcc1" presStyleIdx="3" presStyleCnt="4" custLinFactNeighborY="-2832"/>
      <dgm:spPr>
        <a:xfrm>
          <a:off x="80272" y="3598397"/>
          <a:ext cx="922567" cy="922567"/>
        </a:xfrm>
        <a:prstGeom prst="ellipse">
          <a:avLst/>
        </a:prstGeom>
        <a:solidFill>
          <a:srgbClr val="2094D2"/>
        </a:solidFill>
        <a:ln w="12700" cap="flat" cmpd="sng" algn="ctr">
          <a:solidFill>
            <a:srgbClr val="2094D2"/>
          </a:solidFill>
          <a:prstDash val="solid"/>
          <a:miter lim="800000"/>
        </a:ln>
        <a:effectLst/>
      </dgm:spPr>
      <dgm:extLst>
        <a:ext uri="{E40237B7-FDA0-4F09-8148-C483321AD2D9}">
          <dgm14:cNvPr xmlns:dgm14="http://schemas.microsoft.com/office/drawing/2010/diagram" id="0" name="">
            <a:hlinkClick xmlns:r="http://schemas.openxmlformats.org/officeDocument/2006/relationships" r:id="rId5"/>
          </dgm14:cNvPr>
        </a:ext>
      </dgm:extLst>
    </dgm:pt>
  </dgm:ptLst>
  <dgm:cxnLst>
    <dgm:cxn modelId="{7F677306-A244-4BBE-A5EB-FADFE1F96146}" type="presOf" srcId="{EA159A0A-3EE3-4663-ABD1-B3692626F74A}" destId="{45BA126A-1719-314A-8AD3-A61839490BB6}" srcOrd="0" destOrd="0" presId="urn:microsoft.com/office/officeart/2008/layout/VerticalCurvedList"/>
    <dgm:cxn modelId="{BE42E309-342E-4954-817A-DEEBF15A75F9}" type="presOf" srcId="{8030D597-9D5D-1F4C-9CD2-8102408D0E89}" destId="{A850E58E-B0BF-4296-96E1-5FE5FB0A5D6E}" srcOrd="0" destOrd="0" presId="urn:microsoft.com/office/officeart/2008/layout/VerticalCurvedList"/>
    <dgm:cxn modelId="{32ADB35D-4D0D-4D7C-B73F-2721CCA9D0AD}" type="presOf" srcId="{F457E78B-3D87-6B4F-B7F0-5CCD5CE03F24}" destId="{003653C9-4FCF-4BA9-9473-5F9C5F8F3843}" srcOrd="0" destOrd="0" presId="urn:microsoft.com/office/officeart/2008/layout/VerticalCurvedList"/>
    <dgm:cxn modelId="{E3F51446-96F1-ED44-9B11-EA6D7A90391D}" srcId="{1F26EB18-D277-2847-A88C-799E975AAA80}" destId="{8030D597-9D5D-1F4C-9CD2-8102408D0E89}" srcOrd="1" destOrd="0" parTransId="{2DA03B24-B900-634E-A2D0-4B50959DB5C1}" sibTransId="{89331322-C7B6-D84D-AD7A-B9E50BE69FE3}"/>
    <dgm:cxn modelId="{E06E4B68-F503-4329-8208-AA12260C5503}" type="presOf" srcId="{298936F1-92C8-4047-B184-1D6C058330EB}" destId="{F54C504E-06FD-461D-AF6D-8D1A756A765E}" srcOrd="0" destOrd="0" presId="urn:microsoft.com/office/officeart/2008/layout/VerticalCurvedList"/>
    <dgm:cxn modelId="{15FAFB7D-2325-724D-80DA-F30CDBC8A901}" type="presOf" srcId="{1F26EB18-D277-2847-A88C-799E975AAA80}" destId="{42230E5D-73D2-5443-959E-5660CE0710C4}" srcOrd="0" destOrd="0" presId="urn:microsoft.com/office/officeart/2008/layout/VerticalCurvedList"/>
    <dgm:cxn modelId="{EC797F9C-E9B4-E042-9115-B60BB62119BA}" srcId="{1F26EB18-D277-2847-A88C-799E975AAA80}" destId="{F457E78B-3D87-6B4F-B7F0-5CCD5CE03F24}" srcOrd="2" destOrd="0" parTransId="{AC5EA805-A5F9-7F40-9302-119A4B04765F}" sibTransId="{B64CA461-F277-374E-A421-80018D514A1C}"/>
    <dgm:cxn modelId="{E98C17C5-5F43-1140-842D-AAA8DB4BEADD}" srcId="{1F26EB18-D277-2847-A88C-799E975AAA80}" destId="{298936F1-92C8-4047-B184-1D6C058330EB}" srcOrd="3" destOrd="0" parTransId="{0E1CD984-D9FC-4C42-97D2-F3BFC7D3E2A6}" sibTransId="{12721159-1EDA-5445-AF27-C38754981423}"/>
    <dgm:cxn modelId="{CB3492DA-FAA7-4F38-A5A3-1AB242EC2186}" type="presOf" srcId="{A6AFC6C1-5854-4492-B3AC-07C1D4357B2C}" destId="{736277A6-D29A-4690-BCA0-98831C2ECE9A}" srcOrd="0" destOrd="0" presId="urn:microsoft.com/office/officeart/2008/layout/VerticalCurvedList"/>
    <dgm:cxn modelId="{174433F9-30BF-4485-9D8F-7512AA8040AE}" srcId="{1F26EB18-D277-2847-A88C-799E975AAA80}" destId="{A6AFC6C1-5854-4492-B3AC-07C1D4357B2C}" srcOrd="0" destOrd="0" parTransId="{C1065B36-C7A4-450D-A625-F3E21EC9DDFF}" sibTransId="{EA159A0A-3EE3-4663-ABD1-B3692626F74A}"/>
    <dgm:cxn modelId="{A64E99FE-F905-E840-A03A-ADCD2DEE05E1}" type="presParOf" srcId="{42230E5D-73D2-5443-959E-5660CE0710C4}" destId="{BB34EC2C-0345-3F48-90A8-EEADC9C79427}" srcOrd="0" destOrd="0" presId="urn:microsoft.com/office/officeart/2008/layout/VerticalCurvedList"/>
    <dgm:cxn modelId="{161FA621-DF9A-A045-8903-024165E76D40}" type="presParOf" srcId="{BB34EC2C-0345-3F48-90A8-EEADC9C79427}" destId="{6B846326-017E-C644-9F32-8418F6523C31}" srcOrd="0" destOrd="0" presId="urn:microsoft.com/office/officeart/2008/layout/VerticalCurvedList"/>
    <dgm:cxn modelId="{073CE43B-8D71-4749-B192-4013F450A4EF}" type="presParOf" srcId="{6B846326-017E-C644-9F32-8418F6523C31}" destId="{F6BBF806-F610-D646-B53E-4AF2E4569EED}" srcOrd="0" destOrd="0" presId="urn:microsoft.com/office/officeart/2008/layout/VerticalCurvedList"/>
    <dgm:cxn modelId="{90595C40-94EE-5948-95C4-36A45D2FA2BF}" type="presParOf" srcId="{6B846326-017E-C644-9F32-8418F6523C31}" destId="{45BA126A-1719-314A-8AD3-A61839490BB6}" srcOrd="1" destOrd="0" presId="urn:microsoft.com/office/officeart/2008/layout/VerticalCurvedList"/>
    <dgm:cxn modelId="{87F5B3EA-3A23-2B43-8A62-FE905E28429D}" type="presParOf" srcId="{6B846326-017E-C644-9F32-8418F6523C31}" destId="{48DB878C-18F2-464B-8F39-03A849F1B8C4}" srcOrd="2" destOrd="0" presId="urn:microsoft.com/office/officeart/2008/layout/VerticalCurvedList"/>
    <dgm:cxn modelId="{721BAD49-DE99-E940-A993-70C2EC755404}" type="presParOf" srcId="{6B846326-017E-C644-9F32-8418F6523C31}" destId="{DBE16860-7756-CA48-A42E-6C4BF76613B6}" srcOrd="3" destOrd="0" presId="urn:microsoft.com/office/officeart/2008/layout/VerticalCurvedList"/>
    <dgm:cxn modelId="{B6F708C1-3E7C-4147-B69C-7FCA9F43A605}" type="presParOf" srcId="{BB34EC2C-0345-3F48-90A8-EEADC9C79427}" destId="{736277A6-D29A-4690-BCA0-98831C2ECE9A}" srcOrd="1" destOrd="0" presId="urn:microsoft.com/office/officeart/2008/layout/VerticalCurvedList"/>
    <dgm:cxn modelId="{208D692E-A084-4DE1-9A8F-7C6A49453D29}" type="presParOf" srcId="{BB34EC2C-0345-3F48-90A8-EEADC9C79427}" destId="{141CA328-C03C-4966-97FA-DB7CC6F6F127}" srcOrd="2" destOrd="0" presId="urn:microsoft.com/office/officeart/2008/layout/VerticalCurvedList"/>
    <dgm:cxn modelId="{C36F18B9-2C40-4AFF-A6F8-C17833532536}" type="presParOf" srcId="{141CA328-C03C-4966-97FA-DB7CC6F6F127}" destId="{59BDBFFB-63F1-41E9-B9A8-9D12161C2114}" srcOrd="0" destOrd="0" presId="urn:microsoft.com/office/officeart/2008/layout/VerticalCurvedList"/>
    <dgm:cxn modelId="{06306623-9C83-40D4-8350-FBE640B714C1}" type="presParOf" srcId="{BB34EC2C-0345-3F48-90A8-EEADC9C79427}" destId="{A850E58E-B0BF-4296-96E1-5FE5FB0A5D6E}" srcOrd="3" destOrd="0" presId="urn:microsoft.com/office/officeart/2008/layout/VerticalCurvedList"/>
    <dgm:cxn modelId="{B8BD3392-5E95-4330-B7AC-CDA4C22E43CC}" type="presParOf" srcId="{BB34EC2C-0345-3F48-90A8-EEADC9C79427}" destId="{864269CF-75F2-4DD2-B9AC-95E0D83B10E8}" srcOrd="4" destOrd="0" presId="urn:microsoft.com/office/officeart/2008/layout/VerticalCurvedList"/>
    <dgm:cxn modelId="{0613A817-A57C-4A39-BA72-EB8266229225}" type="presParOf" srcId="{864269CF-75F2-4DD2-B9AC-95E0D83B10E8}" destId="{CF8D9E79-1AE2-7247-AADF-CE14740D4E67}" srcOrd="0" destOrd="0" presId="urn:microsoft.com/office/officeart/2008/layout/VerticalCurvedList"/>
    <dgm:cxn modelId="{6DCAE989-A590-48FC-8504-ED05578CD519}" type="presParOf" srcId="{BB34EC2C-0345-3F48-90A8-EEADC9C79427}" destId="{003653C9-4FCF-4BA9-9473-5F9C5F8F3843}" srcOrd="5" destOrd="0" presId="urn:microsoft.com/office/officeart/2008/layout/VerticalCurvedList"/>
    <dgm:cxn modelId="{32E64294-8FBB-4CF3-96C9-05CF09D6B88A}" type="presParOf" srcId="{BB34EC2C-0345-3F48-90A8-EEADC9C79427}" destId="{729432EB-256A-44E7-ACAA-06088AB995E0}" srcOrd="6" destOrd="0" presId="urn:microsoft.com/office/officeart/2008/layout/VerticalCurvedList"/>
    <dgm:cxn modelId="{24B20E50-20B7-4A27-96E7-E8911EF45596}" type="presParOf" srcId="{729432EB-256A-44E7-ACAA-06088AB995E0}" destId="{50DC8B88-2EB2-AC48-9918-3FED67141FFE}" srcOrd="0" destOrd="0" presId="urn:microsoft.com/office/officeart/2008/layout/VerticalCurvedList"/>
    <dgm:cxn modelId="{378A657B-1963-4CBC-9A50-E5F40B9FF078}" type="presParOf" srcId="{BB34EC2C-0345-3F48-90A8-EEADC9C79427}" destId="{F54C504E-06FD-461D-AF6D-8D1A756A765E}" srcOrd="7" destOrd="0" presId="urn:microsoft.com/office/officeart/2008/layout/VerticalCurvedList"/>
    <dgm:cxn modelId="{AE16857E-7076-44BC-BDAC-C578A3153402}" type="presParOf" srcId="{BB34EC2C-0345-3F48-90A8-EEADC9C79427}" destId="{DD5C1F80-5F5C-486D-B6E9-9234EDDEBC05}" srcOrd="8" destOrd="0" presId="urn:microsoft.com/office/officeart/2008/layout/VerticalCurvedList"/>
    <dgm:cxn modelId="{C0638D6B-4C48-4452-89F4-308147983DC4}" type="presParOf" srcId="{DD5C1F80-5F5C-486D-B6E9-9234EDDEBC05}" destId="{BB5DF8C3-0460-B049-BFA8-71C89981010F}"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55C03-43F7-45AA-A194-C57AE2D8419F}">
      <dsp:nvSpPr>
        <dsp:cNvPr id="0" name=""/>
        <dsp:cNvSpPr/>
      </dsp:nvSpPr>
      <dsp:spPr>
        <a:xfrm>
          <a:off x="0" y="0"/>
          <a:ext cx="9219135" cy="704782"/>
        </a:xfrm>
        <a:prstGeom prst="roundRect">
          <a:avLst/>
        </a:prstGeom>
        <a:solidFill>
          <a:srgbClr val="DB196A"/>
        </a:solidFill>
        <a:ln w="38100" cap="flat" cmpd="sng" algn="ctr">
          <a:solidFill>
            <a:srgbClr val="DB196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it-IT" sz="2800" b="1" kern="1200" dirty="0">
              <a:solidFill>
                <a:schemeClr val="bg1"/>
              </a:solidFill>
            </a:rPr>
            <a:t>Previsión de la demanda</a:t>
          </a:r>
        </a:p>
      </dsp:txBody>
      <dsp:txXfrm>
        <a:off x="34405" y="34405"/>
        <a:ext cx="9150325" cy="635972"/>
      </dsp:txXfrm>
    </dsp:sp>
    <dsp:sp modelId="{831A6CAD-F0D6-4344-B3E1-A1486490A320}">
      <dsp:nvSpPr>
        <dsp:cNvPr id="0" name=""/>
        <dsp:cNvSpPr/>
      </dsp:nvSpPr>
      <dsp:spPr>
        <a:xfrm>
          <a:off x="0" y="705843"/>
          <a:ext cx="9219135" cy="1424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708" tIns="30480" rIns="170688" bIns="30480" numCol="1" spcCol="1270" anchor="t" anchorCtr="0">
          <a:noAutofit/>
        </a:bodyPr>
        <a:lstStyle/>
        <a:p>
          <a:pPr marL="0" lvl="0" indent="0" algn="l" defTabSz="1066800">
            <a:lnSpc>
              <a:spcPct val="90000"/>
            </a:lnSpc>
            <a:spcBef>
              <a:spcPct val="0"/>
            </a:spcBef>
            <a:spcAft>
              <a:spcPct val="35000"/>
            </a:spcAft>
            <a:buNone/>
          </a:pPr>
          <a:r>
            <a:rPr lang="en-US" sz="2400" b="0" i="0" kern="1200" spc="0" dirty="0">
              <a:solidFill>
                <a:srgbClr val="09465E"/>
              </a:solidFill>
              <a:latin typeface="+mn-lt"/>
              <a:ea typeface="+mn-ea"/>
              <a:cs typeface="+mn-cs"/>
            </a:rPr>
            <a:t>Predice la futura demanda de productos por parte de los clientes basándose en datos históricos de ventas, tendencias del mercado y factores estacionales. Esto ayuda a planificar los niveles de inventario y los programas de producción. </a:t>
          </a:r>
          <a:endParaRPr lang="it-IT" sz="2400" b="0" i="0" kern="1200" spc="0" dirty="0">
            <a:solidFill>
              <a:srgbClr val="09465E"/>
            </a:solidFill>
            <a:latin typeface="+mn-lt"/>
            <a:ea typeface="+mn-ea"/>
            <a:cs typeface="+mn-cs"/>
          </a:endParaRPr>
        </a:p>
      </dsp:txBody>
      <dsp:txXfrm>
        <a:off x="0" y="705843"/>
        <a:ext cx="9219135" cy="1424160"/>
      </dsp:txXfrm>
    </dsp:sp>
    <dsp:sp modelId="{10BCDA17-0D1F-4C31-96E0-43C799880F25}">
      <dsp:nvSpPr>
        <dsp:cNvPr id="0" name=""/>
        <dsp:cNvSpPr/>
      </dsp:nvSpPr>
      <dsp:spPr>
        <a:xfrm>
          <a:off x="0" y="2114602"/>
          <a:ext cx="9219135" cy="627003"/>
        </a:xfrm>
        <a:prstGeom prst="roundRect">
          <a:avLst/>
        </a:prstGeom>
        <a:solidFill>
          <a:srgbClr val="F68B2D"/>
        </a:solidFill>
        <a:ln w="12700" cap="flat" cmpd="sng" algn="ctr">
          <a:solidFill>
            <a:srgbClr val="F68B2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Font typeface="+mj-lt"/>
            <a:buNone/>
          </a:pPr>
          <a:r>
            <a:rPr lang="it-IT" sz="2800" b="1" kern="1200" dirty="0">
              <a:solidFill>
                <a:schemeClr val="bg1"/>
              </a:solidFill>
            </a:rPr>
            <a:t>Previsión de ventas</a:t>
          </a:r>
        </a:p>
      </dsp:txBody>
      <dsp:txXfrm>
        <a:off x="30608" y="2145210"/>
        <a:ext cx="9157919" cy="565787"/>
      </dsp:txXfrm>
    </dsp:sp>
    <dsp:sp modelId="{7F3365E0-0AD7-4839-AE8C-ACA31A600A75}">
      <dsp:nvSpPr>
        <dsp:cNvPr id="0" name=""/>
        <dsp:cNvSpPr/>
      </dsp:nvSpPr>
      <dsp:spPr>
        <a:xfrm>
          <a:off x="0" y="2758372"/>
          <a:ext cx="9219135" cy="109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708" tIns="30480" rIns="170688" bIns="30480" numCol="1" spcCol="1270" anchor="t" anchorCtr="0">
          <a:noAutofit/>
        </a:bodyPr>
        <a:lstStyle/>
        <a:p>
          <a:pPr marL="0" lvl="0" indent="0" algn="l" defTabSz="1066800">
            <a:lnSpc>
              <a:spcPct val="90000"/>
            </a:lnSpc>
            <a:spcBef>
              <a:spcPct val="0"/>
            </a:spcBef>
            <a:spcAft>
              <a:spcPct val="35000"/>
            </a:spcAft>
            <a:buFont typeface="+mj-lt"/>
            <a:buNone/>
          </a:pPr>
          <a:r>
            <a:rPr lang="en-US" sz="2400" b="0" i="0" kern="1200" spc="0" dirty="0">
              <a:solidFill>
                <a:srgbClr val="09465E"/>
              </a:solidFill>
              <a:latin typeface="Calibri" panose="020F0502020204030204"/>
              <a:ea typeface="+mn-ea"/>
              <a:cs typeface="+mn-cs"/>
            </a:rPr>
            <a:t>Se centra en la predicción de los futuros ingresos por ventas. Utiliza datos de ventas pasadas, indicadores económicos y estrategias de marketing para estimar el rendimiento futuro de las ventas. </a:t>
          </a:r>
          <a:endParaRPr lang="it-IT" sz="2400" b="0" i="0" kern="1200" spc="0" dirty="0">
            <a:solidFill>
              <a:srgbClr val="09465E"/>
            </a:solidFill>
            <a:latin typeface="Calibri" panose="020F0502020204030204"/>
            <a:ea typeface="+mn-ea"/>
            <a:cs typeface="+mn-cs"/>
          </a:endParaRPr>
        </a:p>
      </dsp:txBody>
      <dsp:txXfrm>
        <a:off x="0" y="2758372"/>
        <a:ext cx="9219135" cy="1092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55C03-43F7-45AA-A194-C57AE2D8419F}">
      <dsp:nvSpPr>
        <dsp:cNvPr id="0" name=""/>
        <dsp:cNvSpPr/>
      </dsp:nvSpPr>
      <dsp:spPr>
        <a:xfrm>
          <a:off x="0" y="911552"/>
          <a:ext cx="9333122" cy="715794"/>
        </a:xfrm>
        <a:prstGeom prst="roundRect">
          <a:avLst/>
        </a:prstGeom>
        <a:solidFill>
          <a:srgbClr val="DB196A"/>
        </a:solidFill>
        <a:ln w="38100" cap="flat" cmpd="sng" algn="ctr">
          <a:solidFill>
            <a:srgbClr val="DB196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it-IT" sz="2800" b="1" kern="1200" dirty="0">
              <a:solidFill>
                <a:schemeClr val="bg1"/>
              </a:solidFill>
            </a:rPr>
            <a:t>Previsiones </a:t>
          </a:r>
          <a:r>
            <a:rPr lang="it-IT" sz="2800" b="1" kern="1200" dirty="0" err="1">
              <a:solidFill>
                <a:schemeClr val="bg1"/>
              </a:solidFill>
            </a:rPr>
            <a:t>estacionales</a:t>
          </a:r>
        </a:p>
      </dsp:txBody>
      <dsp:txXfrm>
        <a:off x="34942" y="946494"/>
        <a:ext cx="9263238" cy="645910"/>
      </dsp:txXfrm>
    </dsp:sp>
    <dsp:sp modelId="{831A6CAD-F0D6-4344-B3E1-A1486490A320}">
      <dsp:nvSpPr>
        <dsp:cNvPr id="0" name=""/>
        <dsp:cNvSpPr/>
      </dsp:nvSpPr>
      <dsp:spPr>
        <a:xfrm>
          <a:off x="0" y="1733347"/>
          <a:ext cx="9333122" cy="1412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6327" tIns="30480" rIns="170688" bIns="30480" numCol="1" spcCol="1270" anchor="t" anchorCtr="0">
          <a:noAutofit/>
        </a:bodyPr>
        <a:lstStyle/>
        <a:p>
          <a:pPr marL="0" lvl="0" indent="0" algn="l" defTabSz="1066800">
            <a:lnSpc>
              <a:spcPct val="90000"/>
            </a:lnSpc>
            <a:spcBef>
              <a:spcPct val="0"/>
            </a:spcBef>
            <a:spcAft>
              <a:spcPct val="35000"/>
            </a:spcAft>
            <a:buNone/>
          </a:pPr>
          <a:r>
            <a:rPr lang="en-US" sz="2400" kern="1200" dirty="0">
              <a:solidFill>
                <a:srgbClr val="09465E"/>
              </a:solidFill>
            </a:rPr>
            <a:t>Tiene en cuenta los cambios estacionales de la demanda, como las vacaciones, los cambios meteorológicos y los acontecimientos especiales. Esto ayuda a ajustar los niveles de producción e inventario en función de estos acontecimientos.  </a:t>
          </a:r>
          <a:endParaRPr lang="it-IT" sz="2400" b="0" i="0" kern="1200" spc="0" dirty="0">
            <a:solidFill>
              <a:srgbClr val="09465E"/>
            </a:solidFill>
            <a:latin typeface="+mn-lt"/>
            <a:ea typeface="+mn-ea"/>
            <a:cs typeface="+mn-cs"/>
          </a:endParaRPr>
        </a:p>
      </dsp:txBody>
      <dsp:txXfrm>
        <a:off x="0" y="1733347"/>
        <a:ext cx="9333122" cy="1412775"/>
      </dsp:txXfrm>
    </dsp:sp>
    <dsp:sp modelId="{21CE779C-9CFE-403E-9651-F94E3BF17111}">
      <dsp:nvSpPr>
        <dsp:cNvPr id="0" name=""/>
        <dsp:cNvSpPr/>
      </dsp:nvSpPr>
      <dsp:spPr>
        <a:xfrm>
          <a:off x="0" y="3248125"/>
          <a:ext cx="9333122" cy="782183"/>
        </a:xfrm>
        <a:prstGeom prst="roundRect">
          <a:avLst/>
        </a:prstGeom>
        <a:solidFill>
          <a:srgbClr val="F68B2D"/>
        </a:solidFill>
        <a:ln w="12700" cap="flat" cmpd="sng" algn="ctr">
          <a:solidFill>
            <a:srgbClr val="F68B2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bg1"/>
              </a:solidFill>
            </a:rPr>
            <a:t>Previsión de precios </a:t>
          </a:r>
          <a:endParaRPr lang="it-IT" sz="2800" b="1" kern="1200" dirty="0">
            <a:solidFill>
              <a:schemeClr val="bg1"/>
            </a:solidFill>
          </a:endParaRPr>
        </a:p>
      </dsp:txBody>
      <dsp:txXfrm>
        <a:off x="38183" y="3286308"/>
        <a:ext cx="9256756" cy="7058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55C03-43F7-45AA-A194-C57AE2D8419F}">
      <dsp:nvSpPr>
        <dsp:cNvPr id="0" name=""/>
        <dsp:cNvSpPr/>
      </dsp:nvSpPr>
      <dsp:spPr>
        <a:xfrm>
          <a:off x="0" y="201383"/>
          <a:ext cx="9562717" cy="704782"/>
        </a:xfrm>
        <a:prstGeom prst="roundRect">
          <a:avLst/>
        </a:prstGeom>
        <a:solidFill>
          <a:srgbClr val="DB196A"/>
        </a:solidFill>
        <a:ln w="38100" cap="flat" cmpd="sng" algn="ctr">
          <a:solidFill>
            <a:srgbClr val="DB196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it-IT" sz="2800" b="1" kern="1200" dirty="0">
              <a:solidFill>
                <a:schemeClr val="bg1"/>
              </a:solidFill>
            </a:rPr>
            <a:t>Previsión de la cadena de suministro</a:t>
          </a:r>
        </a:p>
      </dsp:txBody>
      <dsp:txXfrm>
        <a:off x="34405" y="235788"/>
        <a:ext cx="9493907" cy="635972"/>
      </dsp:txXfrm>
    </dsp:sp>
    <dsp:sp modelId="{831A6CAD-F0D6-4344-B3E1-A1486490A320}">
      <dsp:nvSpPr>
        <dsp:cNvPr id="0" name=""/>
        <dsp:cNvSpPr/>
      </dsp:nvSpPr>
      <dsp:spPr>
        <a:xfrm>
          <a:off x="0" y="999770"/>
          <a:ext cx="9562717" cy="109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3616" tIns="30480" rIns="170688" bIns="30480" numCol="1" spcCol="1270" anchor="t" anchorCtr="0">
          <a:noAutofit/>
        </a:bodyPr>
        <a:lstStyle/>
        <a:p>
          <a:pPr marL="0" lvl="0" indent="0" algn="l" defTabSz="1066800">
            <a:lnSpc>
              <a:spcPct val="90000"/>
            </a:lnSpc>
            <a:spcBef>
              <a:spcPct val="0"/>
            </a:spcBef>
            <a:spcAft>
              <a:spcPct val="35000"/>
            </a:spcAft>
            <a:buNone/>
          </a:pPr>
          <a:r>
            <a:rPr lang="en-US" sz="2400" kern="1200" dirty="0">
              <a:solidFill>
                <a:srgbClr val="09465E"/>
              </a:solidFill>
            </a:rPr>
            <a:t>Predice el flujo de mercancías a lo largo de la cadena de suministro, incluidas las materias primas, la producción y la distribución. Ayuda a </a:t>
          </a:r>
          <a:r>
            <a:rPr lang="en-US" sz="2400" kern="1200" dirty="0" err="1">
              <a:solidFill>
                <a:srgbClr val="09465E"/>
              </a:solidFill>
            </a:rPr>
            <a:t>optimizar </a:t>
          </a:r>
          <a:r>
            <a:rPr lang="en-US" sz="2400" kern="1200" dirty="0">
              <a:solidFill>
                <a:srgbClr val="09465E"/>
              </a:solidFill>
            </a:rPr>
            <a:t>la logística y reducir los plazos de entrega. </a:t>
          </a:r>
          <a:endParaRPr lang="it-IT" sz="2400" b="0" i="0" kern="1200" spc="0" dirty="0">
            <a:solidFill>
              <a:srgbClr val="09465E"/>
            </a:solidFill>
            <a:latin typeface="+mn-lt"/>
            <a:ea typeface="+mn-ea"/>
            <a:cs typeface="+mn-cs"/>
          </a:endParaRPr>
        </a:p>
      </dsp:txBody>
      <dsp:txXfrm>
        <a:off x="0" y="999770"/>
        <a:ext cx="9562717" cy="1092960"/>
      </dsp:txXfrm>
    </dsp:sp>
    <dsp:sp modelId="{10BCDA17-0D1F-4C31-96E0-43C799880F25}">
      <dsp:nvSpPr>
        <dsp:cNvPr id="0" name=""/>
        <dsp:cNvSpPr/>
      </dsp:nvSpPr>
      <dsp:spPr>
        <a:xfrm>
          <a:off x="0" y="2089062"/>
          <a:ext cx="9562717" cy="627003"/>
        </a:xfrm>
        <a:prstGeom prst="roundRect">
          <a:avLst/>
        </a:prstGeom>
        <a:solidFill>
          <a:srgbClr val="F68B2D"/>
        </a:solidFill>
        <a:ln w="12700" cap="flat" cmpd="sng" algn="ctr">
          <a:solidFill>
            <a:srgbClr val="F68B2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Font typeface="+mj-lt"/>
            <a:buNone/>
          </a:pPr>
          <a:r>
            <a:rPr lang="it-IT" sz="2800" b="1" kern="1200" dirty="0">
              <a:solidFill>
                <a:schemeClr val="bg1"/>
              </a:solidFill>
            </a:rPr>
            <a:t>Previsión de menús</a:t>
          </a:r>
        </a:p>
      </dsp:txBody>
      <dsp:txXfrm>
        <a:off x="30608" y="2119670"/>
        <a:ext cx="9501501" cy="565787"/>
      </dsp:txXfrm>
    </dsp:sp>
    <dsp:sp modelId="{7F3365E0-0AD7-4839-AE8C-ACA31A600A75}">
      <dsp:nvSpPr>
        <dsp:cNvPr id="0" name=""/>
        <dsp:cNvSpPr/>
      </dsp:nvSpPr>
      <dsp:spPr>
        <a:xfrm>
          <a:off x="0" y="2769765"/>
          <a:ext cx="9562717" cy="1292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3616" tIns="30480" rIns="170688" bIns="30480" numCol="1" spcCol="1270" anchor="t" anchorCtr="0">
          <a:noAutofit/>
        </a:bodyPr>
        <a:lstStyle/>
        <a:p>
          <a:pPr marL="0" lvl="0" indent="0" algn="l" defTabSz="1066800">
            <a:lnSpc>
              <a:spcPct val="90000"/>
            </a:lnSpc>
            <a:spcBef>
              <a:spcPct val="0"/>
            </a:spcBef>
            <a:spcAft>
              <a:spcPct val="35000"/>
            </a:spcAft>
            <a:buFont typeface="+mj-lt"/>
            <a:buNone/>
          </a:pPr>
          <a:r>
            <a:rPr lang="en-US" sz="2400" kern="1200" dirty="0">
              <a:solidFill>
                <a:srgbClr val="09465E"/>
              </a:solidFill>
            </a:rPr>
            <a:t>Los restaurantes lo utilizan para predecir qué platos del menú serán populares basándose en datos históricos, tendencias y preferencias de los clientes. Esto ayuda a planificar la compra de ingredientes y la dotación de personal.</a:t>
          </a:r>
          <a:endParaRPr lang="it-IT" sz="2400" b="0" i="0" kern="1200" spc="0" dirty="0">
            <a:solidFill>
              <a:srgbClr val="09465E"/>
            </a:solidFill>
            <a:latin typeface="Calibri" panose="020F0502020204030204"/>
            <a:ea typeface="+mn-ea"/>
            <a:cs typeface="+mn-cs"/>
          </a:endParaRPr>
        </a:p>
      </dsp:txBody>
      <dsp:txXfrm>
        <a:off x="0" y="2769765"/>
        <a:ext cx="9562717" cy="12924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1CFCD-076D-9F45-839C-CDAC97F21019}">
      <dsp:nvSpPr>
        <dsp:cNvPr id="0" name=""/>
        <dsp:cNvSpPr/>
      </dsp:nvSpPr>
      <dsp:spPr>
        <a:xfrm>
          <a:off x="3262669" y="2107281"/>
          <a:ext cx="1602661" cy="1602661"/>
        </a:xfrm>
        <a:prstGeom prst="ellipse">
          <a:avLst/>
        </a:prstGeom>
        <a:blipFill rotWithShape="0">
          <a:blip xmlns:r="http://schemas.openxmlformats.org/officeDocument/2006/relationships" r:embed="rId1"/>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it-IT" sz="6500" kern="1200" dirty="0"/>
        </a:p>
      </dsp:txBody>
      <dsp:txXfrm>
        <a:off x="3497373" y="2341985"/>
        <a:ext cx="1133253" cy="1133253"/>
      </dsp:txXfrm>
    </dsp:sp>
    <dsp:sp modelId="{B610DE49-938D-7B4E-BC32-ED07FE89661E}">
      <dsp:nvSpPr>
        <dsp:cNvPr id="0" name=""/>
        <dsp:cNvSpPr/>
      </dsp:nvSpPr>
      <dsp:spPr>
        <a:xfrm rot="16200000">
          <a:off x="3811690" y="1837225"/>
          <a:ext cx="504619" cy="35492"/>
        </a:xfrm>
        <a:custGeom>
          <a:avLst/>
          <a:gdLst/>
          <a:ahLst/>
          <a:cxnLst/>
          <a:rect l="0" t="0" r="0" b="0"/>
          <a:pathLst>
            <a:path>
              <a:moveTo>
                <a:pt x="0" y="17746"/>
              </a:moveTo>
              <a:lnTo>
                <a:pt x="504619" y="17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4051384" y="1842356"/>
        <a:ext cx="25230" cy="25230"/>
      </dsp:txXfrm>
    </dsp:sp>
    <dsp:sp modelId="{1ED3E5C5-B626-0540-A1E4-96BA6ACDF2C0}">
      <dsp:nvSpPr>
        <dsp:cNvPr id="0" name=""/>
        <dsp:cNvSpPr/>
      </dsp:nvSpPr>
      <dsp:spPr>
        <a:xfrm>
          <a:off x="3262669" y="0"/>
          <a:ext cx="1602661" cy="1602661"/>
        </a:xfrm>
        <a:prstGeom prst="ellipse">
          <a:avLst/>
        </a:prstGeom>
        <a:blipFill rotWithShape="0">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it-IT" sz="6500" kern="1200" dirty="0"/>
        </a:p>
      </dsp:txBody>
      <dsp:txXfrm>
        <a:off x="3497373" y="234704"/>
        <a:ext cx="1133253" cy="1133253"/>
      </dsp:txXfrm>
    </dsp:sp>
    <dsp:sp modelId="{796B4FF4-8BB9-8248-BA16-FC20DD9B3E29}">
      <dsp:nvSpPr>
        <dsp:cNvPr id="0" name=""/>
        <dsp:cNvSpPr/>
      </dsp:nvSpPr>
      <dsp:spPr>
        <a:xfrm rot="20520000">
          <a:off x="4814261" y="2568426"/>
          <a:ext cx="484217" cy="35492"/>
        </a:xfrm>
        <a:custGeom>
          <a:avLst/>
          <a:gdLst/>
          <a:ahLst/>
          <a:cxnLst/>
          <a:rect l="0" t="0" r="0" b="0"/>
          <a:pathLst>
            <a:path>
              <a:moveTo>
                <a:pt x="0" y="17746"/>
              </a:moveTo>
              <a:lnTo>
                <a:pt x="484217" y="17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5044264" y="2574066"/>
        <a:ext cx="24210" cy="24210"/>
      </dsp:txXfrm>
    </dsp:sp>
    <dsp:sp modelId="{88F0D8B0-6A91-1245-B457-9204135E46C3}">
      <dsp:nvSpPr>
        <dsp:cNvPr id="0" name=""/>
        <dsp:cNvSpPr/>
      </dsp:nvSpPr>
      <dsp:spPr>
        <a:xfrm>
          <a:off x="5247409" y="1462400"/>
          <a:ext cx="1602661" cy="1602661"/>
        </a:xfrm>
        <a:prstGeom prst="ellipse">
          <a:avLst/>
        </a:prstGeom>
        <a:blipFill rotWithShape="0">
          <a:blip xmlns:r="http://schemas.openxmlformats.org/officeDocument/2006/relationships" r:embed="rId3"/>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it-IT" sz="6500" kern="1200" dirty="0"/>
        </a:p>
      </dsp:txBody>
      <dsp:txXfrm>
        <a:off x="5482113" y="1697104"/>
        <a:ext cx="1133253" cy="1133253"/>
      </dsp:txXfrm>
    </dsp:sp>
    <dsp:sp modelId="{0D6C55E2-A4CD-CB4B-AED8-57BCACFCEE9D}">
      <dsp:nvSpPr>
        <dsp:cNvPr id="0" name=""/>
        <dsp:cNvSpPr/>
      </dsp:nvSpPr>
      <dsp:spPr>
        <a:xfrm rot="3240000">
          <a:off x="4435209" y="3735027"/>
          <a:ext cx="484217" cy="35492"/>
        </a:xfrm>
        <a:custGeom>
          <a:avLst/>
          <a:gdLst/>
          <a:ahLst/>
          <a:cxnLst/>
          <a:rect l="0" t="0" r="0" b="0"/>
          <a:pathLst>
            <a:path>
              <a:moveTo>
                <a:pt x="0" y="17746"/>
              </a:moveTo>
              <a:lnTo>
                <a:pt x="484217" y="17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4665213" y="3740667"/>
        <a:ext cx="24210" cy="24210"/>
      </dsp:txXfrm>
    </dsp:sp>
    <dsp:sp modelId="{3EC39AEC-FCAA-6548-BBB9-16C645DE10D0}">
      <dsp:nvSpPr>
        <dsp:cNvPr id="0" name=""/>
        <dsp:cNvSpPr/>
      </dsp:nvSpPr>
      <dsp:spPr>
        <a:xfrm>
          <a:off x="4489306" y="3795603"/>
          <a:ext cx="1602661" cy="1602661"/>
        </a:xfrm>
        <a:prstGeom prst="ellipse">
          <a:avLst/>
        </a:prstGeom>
        <a:blipFill rotWithShape="0">
          <a:blip xmlns:r="http://schemas.openxmlformats.org/officeDocument/2006/relationships" r:embed="rId4"/>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it-IT" sz="6500" kern="1200" dirty="0"/>
        </a:p>
      </dsp:txBody>
      <dsp:txXfrm>
        <a:off x="4724010" y="4030307"/>
        <a:ext cx="1133253" cy="1133253"/>
      </dsp:txXfrm>
    </dsp:sp>
    <dsp:sp modelId="{1DB09178-AEC4-4572-A9B9-C007F672209C}">
      <dsp:nvSpPr>
        <dsp:cNvPr id="0" name=""/>
        <dsp:cNvSpPr/>
      </dsp:nvSpPr>
      <dsp:spPr>
        <a:xfrm rot="7497172">
          <a:off x="3225764" y="3745228"/>
          <a:ext cx="482104" cy="35492"/>
        </a:xfrm>
        <a:custGeom>
          <a:avLst/>
          <a:gdLst/>
          <a:ahLst/>
          <a:cxnLst/>
          <a:rect l="0" t="0" r="0" b="0"/>
          <a:pathLst>
            <a:path>
              <a:moveTo>
                <a:pt x="0" y="17746"/>
              </a:moveTo>
              <a:lnTo>
                <a:pt x="482104" y="17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rot="10800000">
        <a:off x="3454763" y="3750921"/>
        <a:ext cx="24105" cy="24105"/>
      </dsp:txXfrm>
    </dsp:sp>
    <dsp:sp modelId="{6F61141F-A317-403F-B2BC-BF07C8407640}">
      <dsp:nvSpPr>
        <dsp:cNvPr id="0" name=""/>
        <dsp:cNvSpPr/>
      </dsp:nvSpPr>
      <dsp:spPr>
        <a:xfrm>
          <a:off x="2068301" y="3816005"/>
          <a:ext cx="1602661" cy="1602661"/>
        </a:xfrm>
        <a:prstGeom prst="ellipse">
          <a:avLst/>
        </a:prstGeom>
        <a:blipFill rotWithShape="0">
          <a:blip xmlns:r="http://schemas.openxmlformats.org/officeDocument/2006/relationships" r:embed="rId5"/>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it-IT" sz="6500" kern="1200"/>
        </a:p>
      </dsp:txBody>
      <dsp:txXfrm>
        <a:off x="2303005" y="4050709"/>
        <a:ext cx="1133253" cy="1133253"/>
      </dsp:txXfrm>
    </dsp:sp>
    <dsp:sp modelId="{82B72BF5-3069-C442-A0D0-4E560F73E411}">
      <dsp:nvSpPr>
        <dsp:cNvPr id="0" name=""/>
        <dsp:cNvSpPr/>
      </dsp:nvSpPr>
      <dsp:spPr>
        <a:xfrm rot="11880000">
          <a:off x="2829520" y="2568426"/>
          <a:ext cx="484217" cy="35492"/>
        </a:xfrm>
        <a:custGeom>
          <a:avLst/>
          <a:gdLst/>
          <a:ahLst/>
          <a:cxnLst/>
          <a:rect l="0" t="0" r="0" b="0"/>
          <a:pathLst>
            <a:path>
              <a:moveTo>
                <a:pt x="0" y="17746"/>
              </a:moveTo>
              <a:lnTo>
                <a:pt x="484217" y="17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rot="10800000">
        <a:off x="3059524" y="2574066"/>
        <a:ext cx="24210" cy="24210"/>
      </dsp:txXfrm>
    </dsp:sp>
    <dsp:sp modelId="{4C8DC131-391A-3944-B60B-1A00E465DD4F}">
      <dsp:nvSpPr>
        <dsp:cNvPr id="0" name=""/>
        <dsp:cNvSpPr/>
      </dsp:nvSpPr>
      <dsp:spPr>
        <a:xfrm>
          <a:off x="1277928" y="1462400"/>
          <a:ext cx="1602661" cy="1602661"/>
        </a:xfrm>
        <a:prstGeom prst="ellipse">
          <a:avLst/>
        </a:prstGeom>
        <a:blipFill rotWithShape="0">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it-IT" sz="6500" kern="1200" dirty="0"/>
        </a:p>
      </dsp:txBody>
      <dsp:txXfrm>
        <a:off x="1512632" y="1697104"/>
        <a:ext cx="1133253" cy="11332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BA126A-1719-314A-8AD3-A61839490BB6}">
      <dsp:nvSpPr>
        <dsp:cNvPr id="0" name=""/>
        <dsp:cNvSpPr/>
      </dsp:nvSpPr>
      <dsp:spPr>
        <a:xfrm>
          <a:off x="-5424254" y="-830577"/>
          <a:ext cx="6458699" cy="6458699"/>
        </a:xfrm>
        <a:prstGeom prst="blockArc">
          <a:avLst>
            <a:gd name="adj1" fmla="val 18900000"/>
            <a:gd name="adj2" fmla="val 2700000"/>
            <a:gd name="adj3" fmla="val 334"/>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C86CE5-AFF4-D74D-A978-F841F216AC52}">
      <dsp:nvSpPr>
        <dsp:cNvPr id="0" name=""/>
        <dsp:cNvSpPr/>
      </dsp:nvSpPr>
      <dsp:spPr>
        <a:xfrm>
          <a:off x="541556" y="368835"/>
          <a:ext cx="7651809" cy="738054"/>
        </a:xfrm>
        <a:prstGeom prst="rect">
          <a:avLst/>
        </a:prstGeom>
        <a:solidFill>
          <a:srgbClr val="DB196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5830" tIns="60960" rIns="60960" bIns="60960" numCol="1" spcCol="1270" anchor="ctr" anchorCtr="0">
          <a:noAutofit/>
        </a:bodyPr>
        <a:lstStyle/>
        <a:p>
          <a:pPr marL="0" lvl="0" indent="0" algn="l" defTabSz="1066800">
            <a:lnSpc>
              <a:spcPct val="90000"/>
            </a:lnSpc>
            <a:spcBef>
              <a:spcPct val="0"/>
            </a:spcBef>
            <a:spcAft>
              <a:spcPct val="35000"/>
            </a:spcAft>
            <a:buNone/>
          </a:pPr>
          <a:r>
            <a:rPr lang="it-IT" sz="2400" kern="1200" dirty="0"/>
            <a:t>Donar alimentos </a:t>
          </a:r>
          <a:r>
            <a:rPr lang="it-IT" sz="2400" kern="1200" dirty="0" err="1"/>
            <a:t>no vendidos</a:t>
          </a:r>
        </a:p>
      </dsp:txBody>
      <dsp:txXfrm>
        <a:off x="541556" y="368835"/>
        <a:ext cx="7651809" cy="738054"/>
      </dsp:txXfrm>
    </dsp:sp>
    <dsp:sp modelId="{524884A3-C16B-9F49-B367-F007A526211B}">
      <dsp:nvSpPr>
        <dsp:cNvPr id="0" name=""/>
        <dsp:cNvSpPr/>
      </dsp:nvSpPr>
      <dsp:spPr>
        <a:xfrm>
          <a:off x="80272" y="276578"/>
          <a:ext cx="922567" cy="922567"/>
        </a:xfrm>
        <a:prstGeom prst="ellipse">
          <a:avLst/>
        </a:prstGeom>
        <a:solidFill>
          <a:srgbClr val="09465E"/>
        </a:solidFill>
        <a:ln w="12700" cap="flat" cmpd="sng" algn="ctr">
          <a:solidFill>
            <a:srgbClr val="09465E"/>
          </a:solidFill>
          <a:prstDash val="solid"/>
          <a:miter lim="800000"/>
        </a:ln>
        <a:effectLst/>
      </dsp:spPr>
      <dsp:style>
        <a:lnRef idx="2">
          <a:scrgbClr r="0" g="0" b="0"/>
        </a:lnRef>
        <a:fillRef idx="1">
          <a:scrgbClr r="0" g="0" b="0"/>
        </a:fillRef>
        <a:effectRef idx="0">
          <a:scrgbClr r="0" g="0" b="0"/>
        </a:effectRef>
        <a:fontRef idx="minor"/>
      </dsp:style>
    </dsp:sp>
    <dsp:sp modelId="{27B7909A-AF94-8B43-B9F3-427F7B2F21A8}">
      <dsp:nvSpPr>
        <dsp:cNvPr id="0" name=""/>
        <dsp:cNvSpPr/>
      </dsp:nvSpPr>
      <dsp:spPr>
        <a:xfrm>
          <a:off x="964699" y="1476108"/>
          <a:ext cx="7228666" cy="738054"/>
        </a:xfrm>
        <a:prstGeom prst="rect">
          <a:avLst/>
        </a:prstGeom>
        <a:solidFill>
          <a:srgbClr val="F68B2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583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Venta de productos no vendidos a precios más bajos</a:t>
          </a:r>
          <a:endParaRPr lang="it-IT" sz="2400" kern="1200" dirty="0"/>
        </a:p>
      </dsp:txBody>
      <dsp:txXfrm>
        <a:off x="964699" y="1476108"/>
        <a:ext cx="7228666" cy="738054"/>
      </dsp:txXfrm>
    </dsp:sp>
    <dsp:sp modelId="{CF8D9E79-1AE2-7247-AADF-CE14740D4E67}">
      <dsp:nvSpPr>
        <dsp:cNvPr id="0" name=""/>
        <dsp:cNvSpPr/>
      </dsp:nvSpPr>
      <dsp:spPr>
        <a:xfrm>
          <a:off x="503415" y="1383851"/>
          <a:ext cx="922567" cy="922567"/>
        </a:xfrm>
        <a:prstGeom prst="ellipse">
          <a:avLst/>
        </a:prstGeom>
        <a:solidFill>
          <a:srgbClr val="09465E"/>
        </a:solidFill>
        <a:ln w="12700" cap="flat" cmpd="sng" algn="ctr">
          <a:solidFill>
            <a:srgbClr val="09465E"/>
          </a:solidFill>
          <a:prstDash val="solid"/>
          <a:miter lim="800000"/>
        </a:ln>
        <a:effectLst/>
      </dsp:spPr>
      <dsp:style>
        <a:lnRef idx="2">
          <a:scrgbClr r="0" g="0" b="0"/>
        </a:lnRef>
        <a:fillRef idx="1">
          <a:scrgbClr r="0" g="0" b="0"/>
        </a:fillRef>
        <a:effectRef idx="0">
          <a:scrgbClr r="0" g="0" b="0"/>
        </a:effectRef>
        <a:fontRef idx="minor"/>
      </dsp:style>
    </dsp:sp>
    <dsp:sp modelId="{5207AFDD-2B4B-4842-A10F-06EE4616C95E}">
      <dsp:nvSpPr>
        <dsp:cNvPr id="0" name=""/>
        <dsp:cNvSpPr/>
      </dsp:nvSpPr>
      <dsp:spPr>
        <a:xfrm>
          <a:off x="964699" y="2583381"/>
          <a:ext cx="7228666" cy="738054"/>
        </a:xfrm>
        <a:prstGeom prst="rect">
          <a:avLst/>
        </a:prstGeom>
        <a:solidFill>
          <a:srgbClr val="5FBB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583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Aplicar métodos de conservación de alimentos cada vez más eficaces</a:t>
          </a:r>
          <a:endParaRPr lang="it-IT" sz="2400" kern="1200" dirty="0"/>
        </a:p>
      </dsp:txBody>
      <dsp:txXfrm>
        <a:off x="964699" y="2583381"/>
        <a:ext cx="7228666" cy="738054"/>
      </dsp:txXfrm>
    </dsp:sp>
    <dsp:sp modelId="{50DC8B88-2EB2-AC48-9918-3FED67141FFE}">
      <dsp:nvSpPr>
        <dsp:cNvPr id="0" name=""/>
        <dsp:cNvSpPr/>
      </dsp:nvSpPr>
      <dsp:spPr>
        <a:xfrm>
          <a:off x="503415" y="2491124"/>
          <a:ext cx="922567" cy="922567"/>
        </a:xfrm>
        <a:prstGeom prst="ellipse">
          <a:avLst/>
        </a:prstGeom>
        <a:solidFill>
          <a:srgbClr val="09465E"/>
        </a:solidFill>
        <a:ln w="12700" cap="flat" cmpd="sng" algn="ctr">
          <a:solidFill>
            <a:srgbClr val="09465E"/>
          </a:solidFill>
          <a:prstDash val="solid"/>
          <a:miter lim="800000"/>
        </a:ln>
        <a:effectLst/>
      </dsp:spPr>
      <dsp:style>
        <a:lnRef idx="2">
          <a:scrgbClr r="0" g="0" b="0"/>
        </a:lnRef>
        <a:fillRef idx="1">
          <a:scrgbClr r="0" g="0" b="0"/>
        </a:fillRef>
        <a:effectRef idx="0">
          <a:scrgbClr r="0" g="0" b="0"/>
        </a:effectRef>
        <a:fontRef idx="minor"/>
      </dsp:style>
    </dsp:sp>
    <dsp:sp modelId="{D55A128A-2079-A745-A152-AC0FEBCA9E2B}">
      <dsp:nvSpPr>
        <dsp:cNvPr id="0" name=""/>
        <dsp:cNvSpPr/>
      </dsp:nvSpPr>
      <dsp:spPr>
        <a:xfrm>
          <a:off x="541556" y="3690654"/>
          <a:ext cx="7651809" cy="738054"/>
        </a:xfrm>
        <a:prstGeom prst="rect">
          <a:avLst/>
        </a:prstGeom>
        <a:solidFill>
          <a:srgbClr val="2094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583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Transformación de residuos en nuevos productos</a:t>
          </a:r>
          <a:endParaRPr lang="it-IT" sz="2400" kern="1200" dirty="0"/>
        </a:p>
      </dsp:txBody>
      <dsp:txXfrm>
        <a:off x="541556" y="3690654"/>
        <a:ext cx="7651809" cy="738054"/>
      </dsp:txXfrm>
    </dsp:sp>
    <dsp:sp modelId="{BB5DF8C3-0460-B049-BFA8-71C89981010F}">
      <dsp:nvSpPr>
        <dsp:cNvPr id="0" name=""/>
        <dsp:cNvSpPr/>
      </dsp:nvSpPr>
      <dsp:spPr>
        <a:xfrm>
          <a:off x="80272" y="3598397"/>
          <a:ext cx="922567" cy="922567"/>
        </a:xfrm>
        <a:prstGeom prst="ellipse">
          <a:avLst/>
        </a:prstGeom>
        <a:solidFill>
          <a:srgbClr val="09465E"/>
        </a:solidFill>
        <a:ln w="12700" cap="flat" cmpd="sng" algn="ctr">
          <a:solidFill>
            <a:srgbClr val="09465E"/>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BA126A-1719-314A-8AD3-A61839490BB6}">
      <dsp:nvSpPr>
        <dsp:cNvPr id="0" name=""/>
        <dsp:cNvSpPr/>
      </dsp:nvSpPr>
      <dsp:spPr>
        <a:xfrm>
          <a:off x="-5707920" y="-873702"/>
          <a:ext cx="6795674" cy="6795674"/>
        </a:xfrm>
        <a:prstGeom prst="blockArc">
          <a:avLst>
            <a:gd name="adj1" fmla="val 18900000"/>
            <a:gd name="adj2" fmla="val 2700000"/>
            <a:gd name="adj3" fmla="val 31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6277A6-D29A-4690-BCA0-98831C2ECE9A}">
      <dsp:nvSpPr>
        <dsp:cNvPr id="0" name=""/>
        <dsp:cNvSpPr/>
      </dsp:nvSpPr>
      <dsp:spPr>
        <a:xfrm>
          <a:off x="569388" y="388110"/>
          <a:ext cx="5296897" cy="776625"/>
        </a:xfrm>
        <a:prstGeom prst="rect">
          <a:avLst/>
        </a:prstGeom>
        <a:solidFill>
          <a:srgbClr val="0946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447" tIns="73660" rIns="73660" bIns="73660" numCol="1" spcCol="1270" anchor="ctr" anchorCtr="0">
          <a:noAutofit/>
        </a:bodyPr>
        <a:lstStyle/>
        <a:p>
          <a:pPr marL="0" lvl="0" indent="0" algn="ctr" defTabSz="1289050">
            <a:lnSpc>
              <a:spcPct val="90000"/>
            </a:lnSpc>
            <a:spcBef>
              <a:spcPct val="0"/>
            </a:spcBef>
            <a:spcAft>
              <a:spcPct val="35000"/>
            </a:spcAft>
            <a:buNone/>
          </a:pPr>
          <a:r>
            <a:rPr lang="it-IT" sz="2900" kern="1200">
              <a:hlinkClick xmlns:r="http://schemas.openxmlformats.org/officeDocument/2006/relationships" r:id="rId1"/>
            </a:rPr>
            <a:t>El banco de </a:t>
          </a:r>
          <a:r>
            <a:rPr lang="it-IT" sz="2900" kern="1200"/>
            <a:t>alimentos  </a:t>
          </a:r>
        </a:p>
      </dsp:txBody>
      <dsp:txXfrm>
        <a:off x="569388" y="388110"/>
        <a:ext cx="5296897" cy="776625"/>
      </dsp:txXfrm>
    </dsp:sp>
    <dsp:sp modelId="{59BDBFFB-63F1-41E9-B9A8-9D12161C2114}">
      <dsp:nvSpPr>
        <dsp:cNvPr id="0" name=""/>
        <dsp:cNvSpPr/>
      </dsp:nvSpPr>
      <dsp:spPr>
        <a:xfrm>
          <a:off x="83997" y="291032"/>
          <a:ext cx="970782" cy="970782"/>
        </a:xfrm>
        <a:prstGeom prst="ellipse">
          <a:avLst/>
        </a:prstGeom>
        <a:solidFill>
          <a:srgbClr val="DB196A"/>
        </a:solidFill>
        <a:ln w="12700" cap="flat" cmpd="sng" algn="ctr">
          <a:solidFill>
            <a:srgbClr val="DB196A"/>
          </a:solidFill>
          <a:prstDash val="solid"/>
          <a:miter lim="800000"/>
        </a:ln>
        <a:effectLst/>
      </dsp:spPr>
      <dsp:style>
        <a:lnRef idx="2">
          <a:scrgbClr r="0" g="0" b="0"/>
        </a:lnRef>
        <a:fillRef idx="1">
          <a:scrgbClr r="0" g="0" b="0"/>
        </a:fillRef>
        <a:effectRef idx="0">
          <a:scrgbClr r="0" g="0" b="0"/>
        </a:effectRef>
        <a:fontRef idx="minor"/>
      </dsp:style>
    </dsp:sp>
    <dsp:sp modelId="{A850E58E-B0BF-4296-96E1-5FE5FB0A5D6E}">
      <dsp:nvSpPr>
        <dsp:cNvPr id="0" name=""/>
        <dsp:cNvSpPr/>
      </dsp:nvSpPr>
      <dsp:spPr>
        <a:xfrm>
          <a:off x="1014645" y="1553251"/>
          <a:ext cx="4851639" cy="776625"/>
        </a:xfrm>
        <a:prstGeom prst="rect">
          <a:avLst/>
        </a:prstGeom>
        <a:solidFill>
          <a:srgbClr val="0946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447" tIns="73660" rIns="73660" bIns="73660" numCol="1" spcCol="1270" anchor="ctr" anchorCtr="0">
          <a:noAutofit/>
        </a:bodyPr>
        <a:lstStyle/>
        <a:p>
          <a:pPr marL="0" lvl="0" indent="0" algn="ctr" defTabSz="1289050">
            <a:lnSpc>
              <a:spcPct val="90000"/>
            </a:lnSpc>
            <a:spcBef>
              <a:spcPct val="0"/>
            </a:spcBef>
            <a:spcAft>
              <a:spcPct val="35000"/>
            </a:spcAft>
            <a:buNone/>
          </a:pPr>
          <a:r>
            <a:rPr lang="it-IT" sz="2900" kern="1200" dirty="0">
              <a:hlinkClick xmlns:r="http://schemas.openxmlformats.org/officeDocument/2006/relationships" r:id="rId2"/>
            </a:rPr>
            <a:t>Demasiado bueno para irse</a:t>
          </a:r>
          <a:endParaRPr lang="it-IT" sz="2900" kern="1200" dirty="0"/>
        </a:p>
      </dsp:txBody>
      <dsp:txXfrm>
        <a:off x="1014645" y="1553251"/>
        <a:ext cx="4851639" cy="776625"/>
      </dsp:txXfrm>
    </dsp:sp>
    <dsp:sp modelId="{CF8D9E79-1AE2-7247-AADF-CE14740D4E67}">
      <dsp:nvSpPr>
        <dsp:cNvPr id="0" name=""/>
        <dsp:cNvSpPr/>
      </dsp:nvSpPr>
      <dsp:spPr>
        <a:xfrm>
          <a:off x="529254" y="1456173"/>
          <a:ext cx="970782" cy="970782"/>
        </a:xfrm>
        <a:prstGeom prst="ellipse">
          <a:avLst/>
        </a:prstGeom>
        <a:solidFill>
          <a:srgbClr val="F68B2D"/>
        </a:solidFill>
        <a:ln w="12700" cap="flat" cmpd="sng" algn="ctr">
          <a:solidFill>
            <a:srgbClr val="F68B2D"/>
          </a:solidFill>
          <a:prstDash val="solid"/>
          <a:miter lim="800000"/>
        </a:ln>
        <a:effectLst/>
      </dsp:spPr>
      <dsp:style>
        <a:lnRef idx="2">
          <a:scrgbClr r="0" g="0" b="0"/>
        </a:lnRef>
        <a:fillRef idx="1">
          <a:scrgbClr r="0" g="0" b="0"/>
        </a:fillRef>
        <a:effectRef idx="0">
          <a:scrgbClr r="0" g="0" b="0"/>
        </a:effectRef>
        <a:fontRef idx="minor"/>
      </dsp:style>
    </dsp:sp>
    <dsp:sp modelId="{003653C9-4FCF-4BA9-9473-5F9C5F8F3843}">
      <dsp:nvSpPr>
        <dsp:cNvPr id="0" name=""/>
        <dsp:cNvSpPr/>
      </dsp:nvSpPr>
      <dsp:spPr>
        <a:xfrm>
          <a:off x="1014645" y="2718392"/>
          <a:ext cx="4851639" cy="776625"/>
        </a:xfrm>
        <a:prstGeom prst="rect">
          <a:avLst/>
        </a:prstGeom>
        <a:solidFill>
          <a:srgbClr val="0946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447" tIns="73660" rIns="73660" bIns="73660" numCol="1" spcCol="1270" anchor="ctr" anchorCtr="0">
          <a:noAutofit/>
        </a:bodyPr>
        <a:lstStyle/>
        <a:p>
          <a:pPr marL="0" lvl="0" indent="0" algn="ctr" defTabSz="1289050">
            <a:lnSpc>
              <a:spcPct val="90000"/>
            </a:lnSpc>
            <a:spcBef>
              <a:spcPct val="0"/>
            </a:spcBef>
            <a:spcAft>
              <a:spcPct val="35000"/>
            </a:spcAft>
            <a:buNone/>
          </a:pPr>
          <a:r>
            <a:rPr lang="it-IT" sz="2900" kern="1200" dirty="0" err="1">
              <a:hlinkClick xmlns:r="http://schemas.openxmlformats.org/officeDocument/2006/relationships" r:id="rId3"/>
            </a:rPr>
            <a:t>Apeel</a:t>
          </a:r>
          <a:endParaRPr lang="it-IT" sz="2900" kern="1200" dirty="0"/>
        </a:p>
      </dsp:txBody>
      <dsp:txXfrm>
        <a:off x="1014645" y="2718392"/>
        <a:ext cx="4851639" cy="776625"/>
      </dsp:txXfrm>
    </dsp:sp>
    <dsp:sp modelId="{50DC8B88-2EB2-AC48-9918-3FED67141FFE}">
      <dsp:nvSpPr>
        <dsp:cNvPr id="0" name=""/>
        <dsp:cNvSpPr/>
      </dsp:nvSpPr>
      <dsp:spPr>
        <a:xfrm>
          <a:off x="529254" y="2621314"/>
          <a:ext cx="970782" cy="970782"/>
        </a:xfrm>
        <a:prstGeom prst="ellipse">
          <a:avLst/>
        </a:prstGeom>
        <a:solidFill>
          <a:srgbClr val="5FBB47"/>
        </a:solidFill>
        <a:ln w="12700" cap="flat" cmpd="sng" algn="ctr">
          <a:solidFill>
            <a:srgbClr val="5FBB47"/>
          </a:solidFill>
          <a:prstDash val="solid"/>
          <a:miter lim="800000"/>
        </a:ln>
        <a:effectLst/>
      </dsp:spPr>
      <dsp:style>
        <a:lnRef idx="2">
          <a:scrgbClr r="0" g="0" b="0"/>
        </a:lnRef>
        <a:fillRef idx="1">
          <a:scrgbClr r="0" g="0" b="0"/>
        </a:fillRef>
        <a:effectRef idx="0">
          <a:scrgbClr r="0" g="0" b="0"/>
        </a:effectRef>
        <a:fontRef idx="minor"/>
      </dsp:style>
    </dsp:sp>
    <dsp:sp modelId="{F54C504E-06FD-461D-AF6D-8D1A756A765E}">
      <dsp:nvSpPr>
        <dsp:cNvPr id="0" name=""/>
        <dsp:cNvSpPr/>
      </dsp:nvSpPr>
      <dsp:spPr>
        <a:xfrm>
          <a:off x="569388" y="3883533"/>
          <a:ext cx="5296897" cy="776625"/>
        </a:xfrm>
        <a:prstGeom prst="rect">
          <a:avLst/>
        </a:prstGeom>
        <a:solidFill>
          <a:srgbClr val="0946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447" tIns="73660" rIns="73660" bIns="73660" numCol="1" spcCol="1270" anchor="ctr" anchorCtr="0">
          <a:noAutofit/>
        </a:bodyPr>
        <a:lstStyle/>
        <a:p>
          <a:pPr marL="0" lvl="0" indent="0" algn="ctr" defTabSz="1289050">
            <a:lnSpc>
              <a:spcPct val="90000"/>
            </a:lnSpc>
            <a:spcBef>
              <a:spcPct val="0"/>
            </a:spcBef>
            <a:spcAft>
              <a:spcPct val="35000"/>
            </a:spcAft>
            <a:buNone/>
          </a:pPr>
          <a:r>
            <a:rPr lang="it-IT" sz="2900" kern="1200" dirty="0">
              <a:hlinkClick xmlns:r="http://schemas.openxmlformats.org/officeDocument/2006/relationships" r:id="rId4"/>
            </a:rPr>
            <a:t>Proyecto Biova</a:t>
          </a:r>
          <a:endParaRPr lang="it-IT" sz="2900" kern="1200" dirty="0"/>
        </a:p>
      </dsp:txBody>
      <dsp:txXfrm>
        <a:off x="569388" y="3883533"/>
        <a:ext cx="5296897" cy="776625"/>
      </dsp:txXfrm>
    </dsp:sp>
    <dsp:sp modelId="{BB5DF8C3-0460-B049-BFA8-71C89981010F}">
      <dsp:nvSpPr>
        <dsp:cNvPr id="0" name=""/>
        <dsp:cNvSpPr/>
      </dsp:nvSpPr>
      <dsp:spPr>
        <a:xfrm>
          <a:off x="83997" y="3758962"/>
          <a:ext cx="970782" cy="970782"/>
        </a:xfrm>
        <a:prstGeom prst="ellipse">
          <a:avLst/>
        </a:prstGeom>
        <a:solidFill>
          <a:srgbClr val="2094D2"/>
        </a:solidFill>
        <a:ln w="12700" cap="flat" cmpd="sng" algn="ctr">
          <a:solidFill>
            <a:srgbClr val="2094D2"/>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6/16/2025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Haga clic para editar los estilos de texto maestro</a:t>
            </a:r>
          </a:p>
          <a:p>
            <a:pPr lvl="1"/>
            <a:r>
              <a:rPr lang="en-GB"/>
              <a:t>Segundo nivel</a:t>
            </a:r>
          </a:p>
          <a:p>
            <a:pPr lvl="2"/>
            <a:r>
              <a:rPr lang="en-GB"/>
              <a:t>Tercer nivel</a:t>
            </a:r>
          </a:p>
          <a:p>
            <a:pPr lvl="3"/>
            <a:r>
              <a:rPr lang="en-GB"/>
              <a:t>Cuarto nivel</a:t>
            </a:r>
          </a:p>
          <a:p>
            <a:pPr lvl="4"/>
            <a:r>
              <a:rPr lang="en-GB"/>
              <a:t>Quinto nivel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‹Nº›</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98008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BE5DE82-CF29-044D-9158-06A811149881}" type="slidenum">
              <a:rPr lang="en-US" smtClean="0"/>
              <a:t>16</a:t>
            </a:fld>
            <a:endParaRPr lang="en-US"/>
          </a:p>
        </p:txBody>
      </p:sp>
    </p:spTree>
    <p:extLst>
      <p:ext uri="{BB962C8B-B14F-4D97-AF65-F5344CB8AC3E}">
        <p14:creationId xmlns:p14="http://schemas.microsoft.com/office/powerpoint/2010/main" val="316245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BE5DE82-CF29-044D-9158-06A811149881}" type="slidenum">
              <a:rPr lang="en-US" smtClean="0"/>
              <a:t>17</a:t>
            </a:fld>
            <a:endParaRPr lang="en-US"/>
          </a:p>
        </p:txBody>
      </p:sp>
    </p:spTree>
    <p:extLst>
      <p:ext uri="{BB962C8B-B14F-4D97-AF65-F5344CB8AC3E}">
        <p14:creationId xmlns:p14="http://schemas.microsoft.com/office/powerpoint/2010/main" val="3579317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BE5DE82-CF29-044D-9158-06A811149881}" type="slidenum">
              <a:rPr lang="en-US" smtClean="0"/>
              <a:t>18</a:t>
            </a:fld>
            <a:endParaRPr lang="en-US"/>
          </a:p>
        </p:txBody>
      </p:sp>
    </p:spTree>
    <p:extLst>
      <p:ext uri="{BB962C8B-B14F-4D97-AF65-F5344CB8AC3E}">
        <p14:creationId xmlns:p14="http://schemas.microsoft.com/office/powerpoint/2010/main" val="1135306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BE5DE82-CF29-044D-9158-06A811149881}" type="slidenum">
              <a:rPr lang="en-US" smtClean="0"/>
              <a:t>19</a:t>
            </a:fld>
            <a:endParaRPr lang="en-US"/>
          </a:p>
        </p:txBody>
      </p:sp>
    </p:spTree>
    <p:extLst>
      <p:ext uri="{BB962C8B-B14F-4D97-AF65-F5344CB8AC3E}">
        <p14:creationId xmlns:p14="http://schemas.microsoft.com/office/powerpoint/2010/main" val="4254085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2193C-995E-D894-05EB-E0F3128943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AD7F10-87AE-D04F-03B8-D66AC40781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D0729E-E949-5D22-F953-B2C7761D82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C41AF3-DB13-16DC-761A-E9EC7E813681}"/>
              </a:ext>
            </a:extLst>
          </p:cNvPr>
          <p:cNvSpPr>
            <a:spLocks noGrp="1"/>
          </p:cNvSpPr>
          <p:nvPr>
            <p:ph type="sldNum" sz="quarter" idx="5"/>
          </p:nvPr>
        </p:nvSpPr>
        <p:spPr/>
        <p:txBody>
          <a:bodyPr/>
          <a:lstStyle/>
          <a:p>
            <a:fld id="{4BE5DE82-CF29-044D-9158-06A811149881}" type="slidenum">
              <a:rPr lang="en-US" smtClean="0"/>
              <a:t>20</a:t>
            </a:fld>
            <a:endParaRPr lang="en-US"/>
          </a:p>
        </p:txBody>
      </p:sp>
    </p:spTree>
    <p:extLst>
      <p:ext uri="{BB962C8B-B14F-4D97-AF65-F5344CB8AC3E}">
        <p14:creationId xmlns:p14="http://schemas.microsoft.com/office/powerpoint/2010/main" val="691643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BE5DE82-CF29-044D-9158-06A811149881}" type="slidenum">
              <a:rPr lang="en-US" smtClean="0"/>
              <a:t>21</a:t>
            </a:fld>
            <a:endParaRPr lang="en-US"/>
          </a:p>
        </p:txBody>
      </p:sp>
    </p:spTree>
    <p:extLst>
      <p:ext uri="{BB962C8B-B14F-4D97-AF65-F5344CB8AC3E}">
        <p14:creationId xmlns:p14="http://schemas.microsoft.com/office/powerpoint/2010/main" val="1650292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BB35B-FFE2-EC14-7812-99DB289303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02BC31-D8CD-18C2-FC93-296F3FDB88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679987-C237-81F8-64F2-AC6F96E66B8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8950318-2FAF-86CF-DAA8-302B9135D45E}"/>
              </a:ext>
            </a:extLst>
          </p:cNvPr>
          <p:cNvSpPr>
            <a:spLocks noGrp="1"/>
          </p:cNvSpPr>
          <p:nvPr>
            <p:ph type="sldNum" sz="quarter" idx="5"/>
          </p:nvPr>
        </p:nvSpPr>
        <p:spPr/>
        <p:txBody>
          <a:bodyPr/>
          <a:lstStyle/>
          <a:p>
            <a:fld id="{4BE5DE82-CF29-044D-9158-06A811149881}" type="slidenum">
              <a:rPr lang="en-US" smtClean="0"/>
              <a:t>22</a:t>
            </a:fld>
            <a:endParaRPr lang="en-US"/>
          </a:p>
        </p:txBody>
      </p:sp>
    </p:spTree>
    <p:extLst>
      <p:ext uri="{BB962C8B-B14F-4D97-AF65-F5344CB8AC3E}">
        <p14:creationId xmlns:p14="http://schemas.microsoft.com/office/powerpoint/2010/main" val="2252166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BE5DE82-CF29-044D-9158-06A811149881}" type="slidenum">
              <a:rPr lang="en-US" smtClean="0"/>
              <a:t>23</a:t>
            </a:fld>
            <a:endParaRPr lang="en-US"/>
          </a:p>
        </p:txBody>
      </p:sp>
    </p:spTree>
    <p:extLst>
      <p:ext uri="{BB962C8B-B14F-4D97-AF65-F5344CB8AC3E}">
        <p14:creationId xmlns:p14="http://schemas.microsoft.com/office/powerpoint/2010/main" val="3836668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BE5DE82-CF29-044D-9158-06A811149881}" type="slidenum">
              <a:rPr lang="en-US" smtClean="0"/>
              <a:t>24</a:t>
            </a:fld>
            <a:endParaRPr lang="en-US"/>
          </a:p>
        </p:txBody>
      </p:sp>
    </p:spTree>
    <p:extLst>
      <p:ext uri="{BB962C8B-B14F-4D97-AF65-F5344CB8AC3E}">
        <p14:creationId xmlns:p14="http://schemas.microsoft.com/office/powerpoint/2010/main" val="765595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BE5DE82-CF29-044D-9158-06A811149881}" type="slidenum">
              <a:rPr lang="en-US" smtClean="0"/>
              <a:t>25</a:t>
            </a:fld>
            <a:endParaRPr lang="en-US"/>
          </a:p>
        </p:txBody>
      </p:sp>
    </p:spTree>
    <p:extLst>
      <p:ext uri="{BB962C8B-B14F-4D97-AF65-F5344CB8AC3E}">
        <p14:creationId xmlns:p14="http://schemas.microsoft.com/office/powerpoint/2010/main" val="3837580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2</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BE5DE82-CF29-044D-9158-06A811149881}" type="slidenum">
              <a:rPr lang="en-US" smtClean="0"/>
              <a:t>26</a:t>
            </a:fld>
            <a:endParaRPr lang="en-US"/>
          </a:p>
        </p:txBody>
      </p:sp>
    </p:spTree>
    <p:extLst>
      <p:ext uri="{BB962C8B-B14F-4D97-AF65-F5344CB8AC3E}">
        <p14:creationId xmlns:p14="http://schemas.microsoft.com/office/powerpoint/2010/main" val="2648062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BE5DE82-CF29-044D-9158-06A811149881}" type="slidenum">
              <a:rPr lang="en-US" smtClean="0"/>
              <a:t>28</a:t>
            </a:fld>
            <a:endParaRPr lang="en-US"/>
          </a:p>
        </p:txBody>
      </p:sp>
    </p:spTree>
    <p:extLst>
      <p:ext uri="{BB962C8B-B14F-4D97-AF65-F5344CB8AC3E}">
        <p14:creationId xmlns:p14="http://schemas.microsoft.com/office/powerpoint/2010/main" val="2590723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BE5DE82-CF29-044D-9158-06A811149881}" type="slidenum">
              <a:rPr lang="en-US" smtClean="0"/>
              <a:t>29</a:t>
            </a:fld>
            <a:endParaRPr lang="en-US"/>
          </a:p>
        </p:txBody>
      </p:sp>
    </p:spTree>
    <p:extLst>
      <p:ext uri="{BB962C8B-B14F-4D97-AF65-F5344CB8AC3E}">
        <p14:creationId xmlns:p14="http://schemas.microsoft.com/office/powerpoint/2010/main" val="2365116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30</a:t>
            </a:fld>
            <a:endParaRPr lang="en-US"/>
          </a:p>
        </p:txBody>
      </p:sp>
    </p:spTree>
    <p:extLst>
      <p:ext uri="{BB962C8B-B14F-4D97-AF65-F5344CB8AC3E}">
        <p14:creationId xmlns:p14="http://schemas.microsoft.com/office/powerpoint/2010/main" val="2923973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CB6BB-1B4E-FF42-BA1B-CA825CEF40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AE09C-4A7E-7725-B31F-1DB29FCE6F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96E5B1-AEBB-8914-8409-2E118E022F56}"/>
              </a:ext>
            </a:extLst>
          </p:cNvPr>
          <p:cNvSpPr>
            <a:spLocks noGrp="1"/>
          </p:cNvSpPr>
          <p:nvPr>
            <p:ph type="body" idx="1"/>
          </p:nvPr>
        </p:nvSpPr>
        <p:spPr/>
        <p:txBody>
          <a:bodyPr/>
          <a:lstStyle/>
          <a:p>
            <a:r>
              <a:rPr lang="en-GB" dirty="0"/>
              <a:t>Soluciones: </a:t>
            </a:r>
          </a:p>
          <a:p>
            <a:pPr marL="228600" indent="-228600">
              <a:buAutoNum type="arabicPeriod"/>
            </a:pPr>
            <a:r>
              <a:rPr lang="en-GB" dirty="0"/>
              <a:t>B</a:t>
            </a:r>
          </a:p>
          <a:p>
            <a:pPr marL="228600" indent="-228600">
              <a:buAutoNum type="arabicPeriod"/>
            </a:pPr>
            <a:r>
              <a:rPr lang="en-GB" dirty="0"/>
              <a:t>A</a:t>
            </a:r>
          </a:p>
          <a:p>
            <a:pPr marL="228600" indent="-228600">
              <a:buAutoNum type="arabicPeriod"/>
            </a:pPr>
            <a:r>
              <a:rPr lang="en-GB" dirty="0"/>
              <a:t>A </a:t>
            </a:r>
          </a:p>
        </p:txBody>
      </p:sp>
      <p:sp>
        <p:nvSpPr>
          <p:cNvPr id="4" name="Slide Number Placeholder 3">
            <a:extLst>
              <a:ext uri="{FF2B5EF4-FFF2-40B4-BE49-F238E27FC236}">
                <a16:creationId xmlns:a16="http://schemas.microsoft.com/office/drawing/2014/main" id="{F64E1C04-CCF2-937E-27B5-F4D8936F0837}"/>
              </a:ext>
            </a:extLst>
          </p:cNvPr>
          <p:cNvSpPr>
            <a:spLocks noGrp="1"/>
          </p:cNvSpPr>
          <p:nvPr>
            <p:ph type="sldNum" sz="quarter" idx="5"/>
          </p:nvPr>
        </p:nvSpPr>
        <p:spPr/>
        <p:txBody>
          <a:bodyPr/>
          <a:lstStyle/>
          <a:p>
            <a:fld id="{4BE5DE82-CF29-044D-9158-06A811149881}" type="slidenum">
              <a:rPr lang="en-US" smtClean="0"/>
              <a:t>31</a:t>
            </a:fld>
            <a:endParaRPr lang="en-US"/>
          </a:p>
        </p:txBody>
      </p:sp>
    </p:spTree>
    <p:extLst>
      <p:ext uri="{BB962C8B-B14F-4D97-AF65-F5344CB8AC3E}">
        <p14:creationId xmlns:p14="http://schemas.microsoft.com/office/powerpoint/2010/main" val="40574190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BE5DE82-CF29-044D-9158-06A811149881}" type="slidenum">
              <a:rPr lang="en-US" smtClean="0"/>
              <a:t>33</a:t>
            </a:fld>
            <a:endParaRPr lang="en-US"/>
          </a:p>
        </p:txBody>
      </p:sp>
    </p:spTree>
    <p:extLst>
      <p:ext uri="{BB962C8B-B14F-4D97-AF65-F5344CB8AC3E}">
        <p14:creationId xmlns:p14="http://schemas.microsoft.com/office/powerpoint/2010/main" val="4021379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BE5DE82-CF29-044D-9158-06A811149881}" type="slidenum">
              <a:rPr lang="en-US" smtClean="0"/>
              <a:t>34</a:t>
            </a:fld>
            <a:endParaRPr lang="en-US"/>
          </a:p>
        </p:txBody>
      </p:sp>
    </p:spTree>
    <p:extLst>
      <p:ext uri="{BB962C8B-B14F-4D97-AF65-F5344CB8AC3E}">
        <p14:creationId xmlns:p14="http://schemas.microsoft.com/office/powerpoint/2010/main" val="33705432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524F8-4923-AD19-ECB5-E80359DB5E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14A8F4-017E-0479-1E34-6906F4E4A5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87FEAA-304A-BD9A-01B9-A9D72170B2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B5DAE2-4113-18AD-6002-5DC3FB821541}"/>
              </a:ext>
            </a:extLst>
          </p:cNvPr>
          <p:cNvSpPr>
            <a:spLocks noGrp="1"/>
          </p:cNvSpPr>
          <p:nvPr>
            <p:ph type="sldNum" sz="quarter" idx="5"/>
          </p:nvPr>
        </p:nvSpPr>
        <p:spPr/>
        <p:txBody>
          <a:bodyPr/>
          <a:lstStyle/>
          <a:p>
            <a:fld id="{4BE5DE82-CF29-044D-9158-06A811149881}" type="slidenum">
              <a:rPr lang="en-US" smtClean="0"/>
              <a:t>35</a:t>
            </a:fld>
            <a:endParaRPr lang="en-US"/>
          </a:p>
        </p:txBody>
      </p:sp>
    </p:spTree>
    <p:extLst>
      <p:ext uri="{BB962C8B-B14F-4D97-AF65-F5344CB8AC3E}">
        <p14:creationId xmlns:p14="http://schemas.microsoft.com/office/powerpoint/2010/main" val="8178960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BE5DE82-CF29-044D-9158-06A811149881}" type="slidenum">
              <a:rPr lang="en-US" smtClean="0"/>
              <a:t>36</a:t>
            </a:fld>
            <a:endParaRPr lang="en-US"/>
          </a:p>
        </p:txBody>
      </p:sp>
    </p:spTree>
    <p:extLst>
      <p:ext uri="{BB962C8B-B14F-4D97-AF65-F5344CB8AC3E}">
        <p14:creationId xmlns:p14="http://schemas.microsoft.com/office/powerpoint/2010/main" val="37140377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BE5DE82-CF29-044D-9158-06A811149881}" type="slidenum">
              <a:rPr lang="en-US" smtClean="0"/>
              <a:t>37</a:t>
            </a:fld>
            <a:endParaRPr lang="en-US"/>
          </a:p>
        </p:txBody>
      </p:sp>
    </p:spTree>
    <p:extLst>
      <p:ext uri="{BB962C8B-B14F-4D97-AF65-F5344CB8AC3E}">
        <p14:creationId xmlns:p14="http://schemas.microsoft.com/office/powerpoint/2010/main" val="2387951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ED721-B42E-C59B-AAC8-A7DA0C2DDE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BC61-2941-39AB-040D-79066D47B8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78F52E-83B3-E869-B9C9-F24CD5A7228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8813CEF-D2F3-4D6A-4ACF-887498E0E8A9}"/>
              </a:ext>
            </a:extLst>
          </p:cNvPr>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650036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BE5DE82-CF29-044D-9158-06A811149881}" type="slidenum">
              <a:rPr lang="en-US" smtClean="0"/>
              <a:t>38</a:t>
            </a:fld>
            <a:endParaRPr lang="en-US"/>
          </a:p>
        </p:txBody>
      </p:sp>
    </p:spTree>
    <p:extLst>
      <p:ext uri="{BB962C8B-B14F-4D97-AF65-F5344CB8AC3E}">
        <p14:creationId xmlns:p14="http://schemas.microsoft.com/office/powerpoint/2010/main" val="5025458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524F8-4923-AD19-ECB5-E80359DB5E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14A8F4-017E-0479-1E34-6906F4E4A5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87FEAA-304A-BD9A-01B9-A9D72170B23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8B5DAE2-4113-18AD-6002-5DC3FB821541}"/>
              </a:ext>
            </a:extLst>
          </p:cNvPr>
          <p:cNvSpPr>
            <a:spLocks noGrp="1"/>
          </p:cNvSpPr>
          <p:nvPr>
            <p:ph type="sldNum" sz="quarter" idx="5"/>
          </p:nvPr>
        </p:nvSpPr>
        <p:spPr/>
        <p:txBody>
          <a:bodyPr/>
          <a:lstStyle/>
          <a:p>
            <a:fld id="{4BE5DE82-CF29-044D-9158-06A811149881}" type="slidenum">
              <a:rPr lang="en-US" smtClean="0"/>
              <a:t>39</a:t>
            </a:fld>
            <a:endParaRPr lang="en-US"/>
          </a:p>
        </p:txBody>
      </p:sp>
    </p:spTree>
    <p:extLst>
      <p:ext uri="{BB962C8B-B14F-4D97-AF65-F5344CB8AC3E}">
        <p14:creationId xmlns:p14="http://schemas.microsoft.com/office/powerpoint/2010/main" val="26809644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BE5DE82-CF29-044D-9158-06A811149881}" type="slidenum">
              <a:rPr lang="en-US" smtClean="0"/>
              <a:t>42</a:t>
            </a:fld>
            <a:endParaRPr lang="en-US"/>
          </a:p>
        </p:txBody>
      </p:sp>
    </p:spTree>
    <p:extLst>
      <p:ext uri="{BB962C8B-B14F-4D97-AF65-F5344CB8AC3E}">
        <p14:creationId xmlns:p14="http://schemas.microsoft.com/office/powerpoint/2010/main" val="10439112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44</a:t>
            </a:fld>
            <a:endParaRPr lang="en-US"/>
          </a:p>
        </p:txBody>
      </p:sp>
    </p:spTree>
    <p:extLst>
      <p:ext uri="{BB962C8B-B14F-4D97-AF65-F5344CB8AC3E}">
        <p14:creationId xmlns:p14="http://schemas.microsoft.com/office/powerpoint/2010/main" val="717219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67FF4-E152-1A31-20F5-191D21541D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6E7458-D691-A928-ADE3-3826E36748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EA1429-4844-1922-1AF0-10C76B94D1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CF2CB5-8958-77A0-0D9D-CB64C33ED7EF}"/>
              </a:ext>
            </a:extLst>
          </p:cNvPr>
          <p:cNvSpPr>
            <a:spLocks noGrp="1"/>
          </p:cNvSpPr>
          <p:nvPr>
            <p:ph type="sldNum" sz="quarter" idx="5"/>
          </p:nvPr>
        </p:nvSpPr>
        <p:spPr/>
        <p:txBody>
          <a:bodyPr/>
          <a:lstStyle/>
          <a:p>
            <a:fld id="{4BE5DE82-CF29-044D-9158-06A811149881}" type="slidenum">
              <a:rPr lang="en-US" smtClean="0"/>
              <a:t>6</a:t>
            </a:fld>
            <a:endParaRPr lang="en-US"/>
          </a:p>
        </p:txBody>
      </p:sp>
    </p:spTree>
    <p:extLst>
      <p:ext uri="{BB962C8B-B14F-4D97-AF65-F5344CB8AC3E}">
        <p14:creationId xmlns:p14="http://schemas.microsoft.com/office/powerpoint/2010/main" val="3348234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441BC-C730-8AD1-FCA5-9BD51CAD8C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101ED5-8420-8F78-CC55-ECE2E4EA55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02C7AB-D8DC-8285-4A6D-A769694629C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6FE50A8-CA1A-420D-2DA8-762A51D99D3C}"/>
              </a:ext>
            </a:extLst>
          </p:cNvPr>
          <p:cNvSpPr>
            <a:spLocks noGrp="1"/>
          </p:cNvSpPr>
          <p:nvPr>
            <p:ph type="sldNum" sz="quarter" idx="5"/>
          </p:nvPr>
        </p:nvSpPr>
        <p:spPr/>
        <p:txBody>
          <a:bodyPr/>
          <a:lstStyle/>
          <a:p>
            <a:fld id="{4BE5DE82-CF29-044D-9158-06A811149881}" type="slidenum">
              <a:rPr lang="en-US" smtClean="0"/>
              <a:t>7</a:t>
            </a:fld>
            <a:endParaRPr lang="en-US"/>
          </a:p>
        </p:txBody>
      </p:sp>
    </p:spTree>
    <p:extLst>
      <p:ext uri="{BB962C8B-B14F-4D97-AF65-F5344CB8AC3E}">
        <p14:creationId xmlns:p14="http://schemas.microsoft.com/office/powerpoint/2010/main" val="2321200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BE5DE82-CF29-044D-9158-06A811149881}" type="slidenum">
              <a:rPr lang="en-US" smtClean="0"/>
              <a:t>9</a:t>
            </a:fld>
            <a:endParaRPr lang="en-US"/>
          </a:p>
        </p:txBody>
      </p:sp>
    </p:spTree>
    <p:extLst>
      <p:ext uri="{BB962C8B-B14F-4D97-AF65-F5344CB8AC3E}">
        <p14:creationId xmlns:p14="http://schemas.microsoft.com/office/powerpoint/2010/main" val="2488668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BE5DE82-CF29-044D-9158-06A811149881}" type="slidenum">
              <a:rPr lang="en-US" smtClean="0"/>
              <a:t>12</a:t>
            </a:fld>
            <a:endParaRPr lang="en-US"/>
          </a:p>
        </p:txBody>
      </p:sp>
    </p:spTree>
    <p:extLst>
      <p:ext uri="{BB962C8B-B14F-4D97-AF65-F5344CB8AC3E}">
        <p14:creationId xmlns:p14="http://schemas.microsoft.com/office/powerpoint/2010/main" val="4046473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BE5DE82-CF29-044D-9158-06A811149881}" type="slidenum">
              <a:rPr lang="en-US" smtClean="0"/>
              <a:t>13</a:t>
            </a:fld>
            <a:endParaRPr lang="en-US"/>
          </a:p>
        </p:txBody>
      </p:sp>
    </p:spTree>
    <p:extLst>
      <p:ext uri="{BB962C8B-B14F-4D97-AF65-F5344CB8AC3E}">
        <p14:creationId xmlns:p14="http://schemas.microsoft.com/office/powerpoint/2010/main" val="592694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BE5DE82-CF29-044D-9158-06A811149881}" type="slidenum">
              <a:rPr lang="en-US" smtClean="0"/>
              <a:t>14</a:t>
            </a:fld>
            <a:endParaRPr lang="en-US"/>
          </a:p>
        </p:txBody>
      </p:sp>
    </p:spTree>
    <p:extLst>
      <p:ext uri="{BB962C8B-B14F-4D97-AF65-F5344CB8AC3E}">
        <p14:creationId xmlns:p14="http://schemas.microsoft.com/office/powerpoint/2010/main" val="1142978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2" y="-2"/>
            <a:ext cx="12192000" cy="6858001"/>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waste2worth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096000"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83676"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Tree>
    <p:extLst>
      <p:ext uri="{BB962C8B-B14F-4D97-AF65-F5344CB8AC3E}">
        <p14:creationId xmlns:p14="http://schemas.microsoft.com/office/powerpoint/2010/main" val="49209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2" name="Group 1">
            <a:extLst>
              <a:ext uri="{FF2B5EF4-FFF2-40B4-BE49-F238E27FC236}">
                <a16:creationId xmlns:a16="http://schemas.microsoft.com/office/drawing/2014/main" id="{4012C1F7-9DB5-D4A1-4CA8-2FE36416B1FD}"/>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F6E18385-AA0E-B54F-6007-CDB2202690B7}"/>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2F393F-BDAA-1B2F-FA95-938377142D01}"/>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761524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244810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grpSp>
        <p:nvGrpSpPr>
          <p:cNvPr id="2" name="Group 1">
            <a:extLst>
              <a:ext uri="{FF2B5EF4-FFF2-40B4-BE49-F238E27FC236}">
                <a16:creationId xmlns:a16="http://schemas.microsoft.com/office/drawing/2014/main" id="{D9E23762-66D8-6BC5-63EA-7A1ECAE76A2F}"/>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1A070FB4-8E71-B357-273F-A554648909F8}"/>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38D991D-B7C0-7411-82B9-61467E105644}"/>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8060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334298" y="403168"/>
            <a:ext cx="5136791" cy="6051665"/>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77598"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dirty="0"/>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2" name="Freeform 1">
            <a:extLst>
              <a:ext uri="{FF2B5EF4-FFF2-40B4-BE49-F238E27FC236}">
                <a16:creationId xmlns:a16="http://schemas.microsoft.com/office/drawing/2014/main" id="{4377A738-8E05-503D-0864-000E7F18977E}"/>
              </a:ext>
            </a:extLst>
          </p:cNvPr>
          <p:cNvSpPr/>
          <p:nvPr userDrawn="1"/>
        </p:nvSpPr>
        <p:spPr>
          <a:xfrm>
            <a:off x="8077058" y="214036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20412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BF8D6F4-3016-8645-8F98-165F5336AB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p:spPr>
      </p:pic>
      <p:sp>
        <p:nvSpPr>
          <p:cNvPr id="34" name="Picture Placeholder 17">
            <a:extLst>
              <a:ext uri="{FF2B5EF4-FFF2-40B4-BE49-F238E27FC236}">
                <a16:creationId xmlns:a16="http://schemas.microsoft.com/office/drawing/2014/main" id="{90E9DF56-261E-6140-A484-1D99EF871998}"/>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A0CA810E-D2C6-FA47-4DD1-CBA18E3BCB2C}"/>
              </a:ext>
            </a:extLst>
          </p:cNvPr>
          <p:cNvGrpSpPr/>
          <p:nvPr userDrawn="1"/>
        </p:nvGrpSpPr>
        <p:grpSpPr>
          <a:xfrm>
            <a:off x="138149" y="3764148"/>
            <a:ext cx="281949" cy="2748511"/>
            <a:chOff x="7176656" y="8423488"/>
            <a:chExt cx="190704" cy="1859031"/>
          </a:xfrm>
        </p:grpSpPr>
        <p:cxnSp>
          <p:nvCxnSpPr>
            <p:cNvPr id="5" name="Straight Connector 4">
              <a:extLst>
                <a:ext uri="{FF2B5EF4-FFF2-40B4-BE49-F238E27FC236}">
                  <a16:creationId xmlns:a16="http://schemas.microsoft.com/office/drawing/2014/main" id="{26751B12-CD17-EAC5-5083-72746B4D3099}"/>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324B1C9-1C53-303F-BD21-10CF286F55D9}"/>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956642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iPhone6_mockup_front_white.png">
            <a:extLst>
              <a:ext uri="{FF2B5EF4-FFF2-40B4-BE49-F238E27FC236}">
                <a16:creationId xmlns:a16="http://schemas.microsoft.com/office/drawing/2014/main" id="{2E93F037-6935-B341-918A-EA89925087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0581" y="354148"/>
            <a:ext cx="4094254" cy="6404164"/>
          </a:xfrm>
          <a:prstGeom prst="rect">
            <a:avLst/>
          </a:prstGeom>
        </p:spPr>
      </p:pic>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35037" y="1373925"/>
            <a:ext cx="2444127"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1089737-A92C-2C8D-8446-C3C90AD74B99}"/>
              </a:ext>
            </a:extLst>
          </p:cNvPr>
          <p:cNvSpPr/>
          <p:nvPr userDrawn="1"/>
        </p:nvSpPr>
        <p:spPr>
          <a:xfrm>
            <a:off x="7396842" y="5431639"/>
            <a:ext cx="4795157" cy="697353"/>
          </a:xfrm>
          <a:prstGeom prst="rect">
            <a:avLst/>
          </a:prstGeom>
          <a:solidFill>
            <a:srgbClr val="60BA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Freeform 4">
            <a:extLst>
              <a:ext uri="{FF2B5EF4-FFF2-40B4-BE49-F238E27FC236}">
                <a16:creationId xmlns:a16="http://schemas.microsoft.com/office/drawing/2014/main" id="{9B088922-55C8-EFEA-F4CD-3D58220ED3F5}"/>
              </a:ext>
            </a:extLst>
          </p:cNvPr>
          <p:cNvSpPr>
            <a:spLocks noGrp="1"/>
          </p:cNvSpPr>
          <p:nvPr>
            <p:ph type="pic" sz="quarter" idx="11"/>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dirty="0"/>
          </a:p>
        </p:txBody>
      </p:sp>
      <p:sp>
        <p:nvSpPr>
          <p:cNvPr id="145" name="Text Placeholder 32">
            <a:extLst>
              <a:ext uri="{FF2B5EF4-FFF2-40B4-BE49-F238E27FC236}">
                <a16:creationId xmlns:a16="http://schemas.microsoft.com/office/drawing/2014/main" id="{A4B843D6-D64E-B84C-9B42-CB0537BA840E}"/>
              </a:ext>
            </a:extLst>
          </p:cNvPr>
          <p:cNvSpPr>
            <a:spLocks noGrp="1"/>
          </p:cNvSpPr>
          <p:nvPr>
            <p:ph type="body" sz="quarter" idx="13" hasCustomPrompt="1"/>
          </p:nvPr>
        </p:nvSpPr>
        <p:spPr>
          <a:xfrm>
            <a:off x="7551945" y="5547251"/>
            <a:ext cx="4381736" cy="466127"/>
          </a:xfrm>
          <a:prstGeom prst="rect">
            <a:avLst/>
          </a:prstGeom>
        </p:spPr>
        <p:txBody>
          <a:bodyPr>
            <a:noAutofit/>
          </a:bodyPr>
          <a:lstStyle>
            <a:lvl1pPr marL="0" indent="0" algn="r">
              <a:lnSpc>
                <a:spcPct val="100000"/>
              </a:lnSpc>
              <a:spcBef>
                <a:spcPts val="0"/>
              </a:spcBef>
              <a:buNone/>
              <a:defRPr sz="24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err="1"/>
              <a:t>www.website.eu</a:t>
            </a:r>
            <a:endParaRPr lang="en-US" dirty="0"/>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3790144"/>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dirty="0"/>
              <a:t>Follow Our Journey</a:t>
            </a:r>
          </a:p>
        </p:txBody>
      </p:sp>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420" y="5916072"/>
            <a:ext cx="2054262" cy="457426"/>
          </a:xfrm>
          <a:prstGeom prst="rect">
            <a:avLst/>
          </a:prstGeom>
        </p:spPr>
      </p:pic>
      <p:pic>
        <p:nvPicPr>
          <p:cNvPr id="9" name="Picture 8">
            <a:extLst>
              <a:ext uri="{FF2B5EF4-FFF2-40B4-BE49-F238E27FC236}">
                <a16:creationId xmlns:a16="http://schemas.microsoft.com/office/drawing/2014/main" id="{3070DF7C-4D66-007C-C0F8-59C34562A2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1" y="-2"/>
            <a:ext cx="5214939"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5796203" y="77390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6631499" y="773910"/>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5796203" y="135177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6631499" y="1351772"/>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5796203" y="19308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6631499" y="19308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5796203" y="25131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6631499" y="25131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5796203" y="30922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6631499" y="30922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 name="Freeform 1">
            <a:extLst>
              <a:ext uri="{FF2B5EF4-FFF2-40B4-BE49-F238E27FC236}">
                <a16:creationId xmlns:a16="http://schemas.microsoft.com/office/drawing/2014/main" id="{8D6DEE65-4255-40E0-1424-3FAEA4533AF2}"/>
              </a:ext>
            </a:extLst>
          </p:cNvPr>
          <p:cNvSpPr/>
          <p:nvPr userDrawn="1"/>
        </p:nvSpPr>
        <p:spPr>
          <a:xfrm rot="9654881">
            <a:off x="-2205634" y="330123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
        <p:nvSpPr>
          <p:cNvPr id="6" name="Text Placeholder 25">
            <a:extLst>
              <a:ext uri="{FF2B5EF4-FFF2-40B4-BE49-F238E27FC236}">
                <a16:creationId xmlns:a16="http://schemas.microsoft.com/office/drawing/2014/main" id="{AD61217D-D3A7-8E93-6AF9-E48FE0C42D37}"/>
              </a:ext>
            </a:extLst>
          </p:cNvPr>
          <p:cNvSpPr>
            <a:spLocks noGrp="1"/>
          </p:cNvSpPr>
          <p:nvPr>
            <p:ph type="body" sz="quarter" idx="37" hasCustomPrompt="1"/>
          </p:nvPr>
        </p:nvSpPr>
        <p:spPr>
          <a:xfrm>
            <a:off x="5791440" y="36834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7" name="Text Placeholder 25">
            <a:extLst>
              <a:ext uri="{FF2B5EF4-FFF2-40B4-BE49-F238E27FC236}">
                <a16:creationId xmlns:a16="http://schemas.microsoft.com/office/drawing/2014/main" id="{53F0C958-3A48-AC04-7378-96CA88E4D290}"/>
              </a:ext>
            </a:extLst>
          </p:cNvPr>
          <p:cNvSpPr>
            <a:spLocks noGrp="1"/>
          </p:cNvSpPr>
          <p:nvPr>
            <p:ph type="body" sz="quarter" idx="38" hasCustomPrompt="1"/>
          </p:nvPr>
        </p:nvSpPr>
        <p:spPr>
          <a:xfrm>
            <a:off x="6626736" y="36834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8" name="Text Placeholder 25">
            <a:extLst>
              <a:ext uri="{FF2B5EF4-FFF2-40B4-BE49-F238E27FC236}">
                <a16:creationId xmlns:a16="http://schemas.microsoft.com/office/drawing/2014/main" id="{C72BD1BD-4041-36A1-3441-02AF7AA7E5D1}"/>
              </a:ext>
            </a:extLst>
          </p:cNvPr>
          <p:cNvSpPr>
            <a:spLocks noGrp="1"/>
          </p:cNvSpPr>
          <p:nvPr>
            <p:ph type="body" sz="quarter" idx="39" hasCustomPrompt="1"/>
          </p:nvPr>
        </p:nvSpPr>
        <p:spPr>
          <a:xfrm>
            <a:off x="5791440" y="42657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9" name="Text Placeholder 25">
            <a:extLst>
              <a:ext uri="{FF2B5EF4-FFF2-40B4-BE49-F238E27FC236}">
                <a16:creationId xmlns:a16="http://schemas.microsoft.com/office/drawing/2014/main" id="{7D86A38E-F98E-16CE-B993-045E36A6F65C}"/>
              </a:ext>
            </a:extLst>
          </p:cNvPr>
          <p:cNvSpPr>
            <a:spLocks noGrp="1"/>
          </p:cNvSpPr>
          <p:nvPr>
            <p:ph type="body" sz="quarter" idx="40" hasCustomPrompt="1"/>
          </p:nvPr>
        </p:nvSpPr>
        <p:spPr>
          <a:xfrm>
            <a:off x="6626736" y="42657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0" name="Text Placeholder 25">
            <a:extLst>
              <a:ext uri="{FF2B5EF4-FFF2-40B4-BE49-F238E27FC236}">
                <a16:creationId xmlns:a16="http://schemas.microsoft.com/office/drawing/2014/main" id="{9639DD67-C9E4-F4F9-0963-B3F5AE296FC4}"/>
              </a:ext>
            </a:extLst>
          </p:cNvPr>
          <p:cNvSpPr>
            <a:spLocks noGrp="1"/>
          </p:cNvSpPr>
          <p:nvPr>
            <p:ph type="body" sz="quarter" idx="41" hasCustomPrompt="1"/>
          </p:nvPr>
        </p:nvSpPr>
        <p:spPr>
          <a:xfrm>
            <a:off x="5791440" y="48448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14" name="Text Placeholder 25">
            <a:extLst>
              <a:ext uri="{FF2B5EF4-FFF2-40B4-BE49-F238E27FC236}">
                <a16:creationId xmlns:a16="http://schemas.microsoft.com/office/drawing/2014/main" id="{05F38C23-D687-5609-D846-15F4D82A98A9}"/>
              </a:ext>
            </a:extLst>
          </p:cNvPr>
          <p:cNvSpPr>
            <a:spLocks noGrp="1"/>
          </p:cNvSpPr>
          <p:nvPr>
            <p:ph type="body" sz="quarter" idx="42" hasCustomPrompt="1"/>
          </p:nvPr>
        </p:nvSpPr>
        <p:spPr>
          <a:xfrm>
            <a:off x="6626736" y="48448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17">
            <a:extLst>
              <a:ext uri="{FF2B5EF4-FFF2-40B4-BE49-F238E27FC236}">
                <a16:creationId xmlns:a16="http://schemas.microsoft.com/office/drawing/2014/main" id="{575752C6-6689-9483-15F3-9BE36042DFAB}"/>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Box 2">
            <a:extLst>
              <a:ext uri="{FF2B5EF4-FFF2-40B4-BE49-F238E27FC236}">
                <a16:creationId xmlns:a16="http://schemas.microsoft.com/office/drawing/2014/main" id="{930B4724-D2C6-C6FC-4ABB-045976CE5004}"/>
              </a:ext>
            </a:extLst>
          </p:cNvPr>
          <p:cNvSpPr txBox="1"/>
          <p:nvPr userDrawn="1"/>
        </p:nvSpPr>
        <p:spPr>
          <a:xfrm>
            <a:off x="7141497" y="5674814"/>
            <a:ext cx="4346692" cy="364587"/>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600" kern="1200" dirty="0">
                <a:solidFill>
                  <a:srgbClr val="0C4659"/>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600" dirty="0">
              <a:solidFill>
                <a:srgbClr val="0C465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3947B1FC-03B4-3FC1-7B84-AF8ADE24AA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70902" y="5674812"/>
            <a:ext cx="1667896" cy="371393"/>
          </a:xfrm>
          <a:prstGeom prst="rect">
            <a:avLst/>
          </a:prstGeom>
        </p:spPr>
      </p:pic>
      <p:pic>
        <p:nvPicPr>
          <p:cNvPr id="11" name="Picture 10" descr="A grey and black sign with a person in a circle&#10;&#10;AI-generated content may be incorrect.">
            <a:extLst>
              <a:ext uri="{FF2B5EF4-FFF2-40B4-BE49-F238E27FC236}">
                <a16:creationId xmlns:a16="http://schemas.microsoft.com/office/drawing/2014/main" id="{2F01E11F-BBA5-1D41-84B6-A2DFB4A9CB7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12370" y="6181436"/>
            <a:ext cx="869046" cy="317063"/>
          </a:xfrm>
          <a:prstGeom prst="rect">
            <a:avLst/>
          </a:prstGeom>
        </p:spPr>
      </p:pic>
      <p:sp>
        <p:nvSpPr>
          <p:cNvPr id="12" name="TextBox 11">
            <a:extLst>
              <a:ext uri="{FF2B5EF4-FFF2-40B4-BE49-F238E27FC236}">
                <a16:creationId xmlns:a16="http://schemas.microsoft.com/office/drawing/2014/main" id="{A4BAAF58-D18C-B615-597D-17F11BF233E4}"/>
              </a:ext>
            </a:extLst>
          </p:cNvPr>
          <p:cNvSpPr txBox="1"/>
          <p:nvPr userDrawn="1"/>
        </p:nvSpPr>
        <p:spPr>
          <a:xfrm>
            <a:off x="7138798" y="6117122"/>
            <a:ext cx="43252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600" dirty="0">
                <a:solidFill>
                  <a:srgbClr val="0B3A5B"/>
                </a:solidFill>
              </a:rPr>
              <a:t>This license enables </a:t>
            </a:r>
            <a:r>
              <a:rPr lang="en-IE" sz="600" dirty="0" err="1">
                <a:solidFill>
                  <a:srgbClr val="0B3A5B"/>
                </a:solidFill>
              </a:rPr>
              <a:t>reusers</a:t>
            </a:r>
            <a:r>
              <a:rPr lang="en-IE" sz="600" dirty="0">
                <a:solidFill>
                  <a:srgbClr val="0B3A5B"/>
                </a:solidFill>
              </a:rPr>
              <a:t> to distribute, remix, adapt, and build upon the material in any medium or format, so long as </a:t>
            </a:r>
            <a:r>
              <a:rPr lang="en-US" sz="600" dirty="0">
                <a:solidFill>
                  <a:srgbClr val="0B3A5B"/>
                </a:solidFill>
              </a:rPr>
              <a:t>attribution is given to the creator. The license allows for commercial use. CC BY includes the following elements:</a:t>
            </a:r>
          </a:p>
          <a:p>
            <a:pPr algn="just"/>
            <a:r>
              <a:rPr lang="en-US" sz="600" dirty="0">
                <a:solidFill>
                  <a:srgbClr val="0B3A5B"/>
                </a:solidFill>
              </a:rPr>
              <a:t>BY: credit must be given to the creator.</a:t>
            </a:r>
            <a:endParaRPr lang="en-US" sz="600" dirty="0">
              <a:solidFill>
                <a:srgbClr val="0B3A5B"/>
              </a:solidFill>
              <a:ea typeface="Calibri"/>
              <a:cs typeface="Calibri"/>
            </a:endParaRPr>
          </a:p>
        </p:txBody>
      </p:sp>
    </p:spTree>
    <p:extLst>
      <p:ext uri="{BB962C8B-B14F-4D97-AF65-F5344CB8AC3E}">
        <p14:creationId xmlns:p14="http://schemas.microsoft.com/office/powerpoint/2010/main" val="341683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RHS Photo with text">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4" y="2016633"/>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6297989"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509546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Freeform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4" name="Picture 3">
            <a:extLst>
              <a:ext uri="{FF2B5EF4-FFF2-40B4-BE49-F238E27FC236}">
                <a16:creationId xmlns:a16="http://schemas.microsoft.com/office/drawing/2014/main" id="{22260C34-5794-849F-2A0C-2962D83708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54334" y="6102554"/>
            <a:ext cx="2054262" cy="457426"/>
          </a:xfrm>
          <a:prstGeom prst="rect">
            <a:avLst/>
          </a:prstGeom>
        </p:spPr>
      </p:pic>
      <p:pic>
        <p:nvPicPr>
          <p:cNvPr id="5" name="Picture 4" descr="A grey and black sign with a person in a circle&#10;&#10;AI-generated content may be incorrect.">
            <a:extLst>
              <a:ext uri="{FF2B5EF4-FFF2-40B4-BE49-F238E27FC236}">
                <a16:creationId xmlns:a16="http://schemas.microsoft.com/office/drawing/2014/main" id="{102D7500-AA40-ED21-BAC4-ADF983DC8E1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Tree>
    <p:extLst>
      <p:ext uri="{BB962C8B-B14F-4D97-AF65-F5344CB8AC3E}">
        <p14:creationId xmlns:p14="http://schemas.microsoft.com/office/powerpoint/2010/main" val="384583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106" y="6030484"/>
            <a:ext cx="2054262" cy="457426"/>
          </a:xfrm>
          <a:prstGeom prst="rect">
            <a:avLst/>
          </a:prstGeom>
        </p:spPr>
      </p:pic>
      <p:sp>
        <p:nvSpPr>
          <p:cNvPr id="2" name="Picture Placeholder 3">
            <a:extLst>
              <a:ext uri="{FF2B5EF4-FFF2-40B4-BE49-F238E27FC236}">
                <a16:creationId xmlns:a16="http://schemas.microsoft.com/office/drawing/2014/main" id="{452F375B-3C38-D5D7-426A-5036F173DC4C}"/>
              </a:ext>
            </a:extLst>
          </p:cNvPr>
          <p:cNvSpPr>
            <a:spLocks noGrp="1"/>
          </p:cNvSpPr>
          <p:nvPr>
            <p:ph type="pic" sz="quarter" idx="11"/>
          </p:nvPr>
        </p:nvSpPr>
        <p:spPr>
          <a:xfrm>
            <a:off x="0" y="2271713"/>
            <a:ext cx="12192000" cy="354342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pic>
        <p:nvPicPr>
          <p:cNvPr id="4" name="Picture 3">
            <a:extLst>
              <a:ext uri="{FF2B5EF4-FFF2-40B4-BE49-F238E27FC236}">
                <a16:creationId xmlns:a16="http://schemas.microsoft.com/office/drawing/2014/main" id="{8EFE9B15-C1FC-51F8-04C3-66A1510F1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406759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0"/>
            <a:ext cx="9320865" cy="5212793"/>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7" y="3429001"/>
            <a:ext cx="6331432"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612293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1378111"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2267191" y="254555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3102488" y="2545560"/>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2267191" y="312342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3102488" y="3123422"/>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2267191" y="370249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3102488" y="3702491"/>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2267191" y="428481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3102488" y="4284817"/>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2267191" y="486391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3102488" y="4863916"/>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4388307" y="5855031"/>
            <a:ext cx="7016293" cy="615553"/>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850" b="0" i="0" dirty="0">
                <a:solidFill>
                  <a:srgbClr val="09465E"/>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850" b="0" i="0" dirty="0">
              <a:solidFill>
                <a:srgbClr val="09465E"/>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Picture Placeholder 3">
            <a:extLst>
              <a:ext uri="{FF2B5EF4-FFF2-40B4-BE49-F238E27FC236}">
                <a16:creationId xmlns:a16="http://schemas.microsoft.com/office/drawing/2014/main" id="{EF376128-3D56-39EB-B878-881E313032D4}"/>
              </a:ext>
            </a:extLst>
          </p:cNvPr>
          <p:cNvSpPr>
            <a:spLocks noGrp="1"/>
          </p:cNvSpPr>
          <p:nvPr>
            <p:ph type="pic" sz="quarter" idx="11"/>
          </p:nvPr>
        </p:nvSpPr>
        <p:spPr>
          <a:xfrm>
            <a:off x="788894" y="340862"/>
            <a:ext cx="11403106" cy="190369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3050" y="5867924"/>
            <a:ext cx="2054262" cy="457426"/>
          </a:xfrm>
          <a:prstGeom prst="rect">
            <a:avLst/>
          </a:prstGeom>
        </p:spPr>
      </p:pic>
      <p:cxnSp>
        <p:nvCxnSpPr>
          <p:cNvPr id="11" name="Straight Connector 10">
            <a:extLst>
              <a:ext uri="{FF2B5EF4-FFF2-40B4-BE49-F238E27FC236}">
                <a16:creationId xmlns:a16="http://schemas.microsoft.com/office/drawing/2014/main" id="{4344D256-A31B-BC2F-4B9A-43E1183BF608}"/>
              </a:ext>
            </a:extLst>
          </p:cNvPr>
          <p:cNvCxnSpPr>
            <a:cxnSpLocks/>
          </p:cNvCxnSpPr>
          <p:nvPr userDrawn="1"/>
        </p:nvCxnSpPr>
        <p:spPr>
          <a:xfrm flipV="1">
            <a:off x="2156224" y="3114739"/>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184EE-77EA-7EB6-556C-9284576B774E}"/>
              </a:ext>
            </a:extLst>
          </p:cNvPr>
          <p:cNvCxnSpPr>
            <a:cxnSpLocks/>
          </p:cNvCxnSpPr>
          <p:nvPr userDrawn="1"/>
        </p:nvCxnSpPr>
        <p:spPr>
          <a:xfrm flipV="1">
            <a:off x="2156224" y="3692562"/>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695D3F-90BB-714D-905E-359A8A6F977A}"/>
              </a:ext>
            </a:extLst>
          </p:cNvPr>
          <p:cNvCxnSpPr>
            <a:cxnSpLocks/>
          </p:cNvCxnSpPr>
          <p:nvPr userDrawn="1"/>
        </p:nvCxnSpPr>
        <p:spPr>
          <a:xfrm flipV="1">
            <a:off x="2156224" y="4270385"/>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0A6276-CB75-B53D-5CED-F7679BCF3899}"/>
              </a:ext>
            </a:extLst>
          </p:cNvPr>
          <p:cNvCxnSpPr>
            <a:cxnSpLocks/>
          </p:cNvCxnSpPr>
          <p:nvPr userDrawn="1"/>
        </p:nvCxnSpPr>
        <p:spPr>
          <a:xfrm flipV="1">
            <a:off x="2156224" y="4848208"/>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8D6DEE65-4255-40E0-1424-3FAEA4533AF2}"/>
              </a:ext>
            </a:extLst>
          </p:cNvPr>
          <p:cNvSpPr/>
          <p:nvPr userDrawn="1"/>
        </p:nvSpPr>
        <p:spPr>
          <a:xfrm rot="9654881">
            <a:off x="-1705571" y="2672583"/>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grpSp>
        <p:nvGrpSpPr>
          <p:cNvPr id="4" name="Group 3">
            <a:extLst>
              <a:ext uri="{FF2B5EF4-FFF2-40B4-BE49-F238E27FC236}">
                <a16:creationId xmlns:a16="http://schemas.microsoft.com/office/drawing/2014/main" id="{51446C6C-3DF1-7233-DD14-F4717C528CEC}"/>
              </a:ext>
            </a:extLst>
          </p:cNvPr>
          <p:cNvGrpSpPr/>
          <p:nvPr userDrawn="1"/>
        </p:nvGrpSpPr>
        <p:grpSpPr>
          <a:xfrm>
            <a:off x="11656052" y="3880526"/>
            <a:ext cx="281949" cy="2748511"/>
            <a:chOff x="7176656" y="8423488"/>
            <a:chExt cx="190704" cy="1859031"/>
          </a:xfrm>
        </p:grpSpPr>
        <p:cxnSp>
          <p:nvCxnSpPr>
            <p:cNvPr id="5" name="Straight Connector 4">
              <a:extLst>
                <a:ext uri="{FF2B5EF4-FFF2-40B4-BE49-F238E27FC236}">
                  <a16:creationId xmlns:a16="http://schemas.microsoft.com/office/drawing/2014/main" id="{2F05E96D-09C7-6275-A582-448D736A922F}"/>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30C52D9-085E-AF3B-5EA4-90697739943A}"/>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Name</a:t>
            </a:r>
            <a:endParaRPr lang="en-US" dirty="0"/>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3819129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Name</a:t>
            </a:r>
            <a:endParaRPr lang="en-US" dirty="0"/>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Tree>
    <p:extLst>
      <p:ext uri="{BB962C8B-B14F-4D97-AF65-F5344CB8AC3E}">
        <p14:creationId xmlns:p14="http://schemas.microsoft.com/office/powerpoint/2010/main" val="1576958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0" y="16329"/>
            <a:ext cx="4780547" cy="6858000"/>
          </a:xfrm>
          <a:prstGeom prst="rect">
            <a:avLst/>
          </a:prstGeom>
          <a:solidFill>
            <a:srgbClr val="094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03</a:t>
            </a:r>
          </a:p>
        </p:txBody>
      </p:sp>
    </p:spTree>
    <p:extLst>
      <p:ext uri="{BB962C8B-B14F-4D97-AF65-F5344CB8AC3E}">
        <p14:creationId xmlns:p14="http://schemas.microsoft.com/office/powerpoint/2010/main" val="1996454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56D6CF-386B-B54A-4AAD-4FF4FFCC1229}"/>
              </a:ext>
            </a:extLst>
          </p:cNvPr>
          <p:cNvGrpSpPr/>
          <p:nvPr userDrawn="1"/>
        </p:nvGrpSpPr>
        <p:grpSpPr>
          <a:xfrm>
            <a:off x="11656052" y="3880526"/>
            <a:ext cx="281949" cy="2748511"/>
            <a:chOff x="7176656" y="8423488"/>
            <a:chExt cx="190704" cy="1859031"/>
          </a:xfrm>
        </p:grpSpPr>
        <p:cxnSp>
          <p:nvCxnSpPr>
            <p:cNvPr id="4" name="Straight Connector 3">
              <a:extLst>
                <a:ext uri="{FF2B5EF4-FFF2-40B4-BE49-F238E27FC236}">
                  <a16:creationId xmlns:a16="http://schemas.microsoft.com/office/drawing/2014/main" id="{A3E32C6B-46A7-8A55-1D08-634583AE0C02}"/>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3DF025-C9E1-DAD9-2F51-F83B7D60A85C}"/>
                </a:ext>
              </a:extLst>
            </p:cNvPr>
            <p:cNvPicPr>
              <a:picLocks noChangeAspect="1"/>
            </p:cNvPicPr>
            <p:nvPr userDrawn="1"/>
          </p:nvPicPr>
          <p:blipFill rotWithShape="1">
            <a:blip r:embed="rId21" cstate="screen">
              <a:extLs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81" r:id="rId2"/>
    <p:sldLayoutId id="2147483897" r:id="rId3"/>
    <p:sldLayoutId id="2147483882" r:id="rId4"/>
    <p:sldLayoutId id="2147483842" r:id="rId5"/>
    <p:sldLayoutId id="2147483840" r:id="rId6"/>
    <p:sldLayoutId id="2147483884" r:id="rId7"/>
    <p:sldLayoutId id="2147483883" r:id="rId8"/>
    <p:sldLayoutId id="2147483877" r:id="rId9"/>
    <p:sldLayoutId id="2147483841" r:id="rId10"/>
    <p:sldLayoutId id="2147483885" r:id="rId11"/>
    <p:sldLayoutId id="2147483886" r:id="rId12"/>
    <p:sldLayoutId id="2147483878" r:id="rId13"/>
    <p:sldLayoutId id="2147483861" r:id="rId14"/>
    <p:sldLayoutId id="2147483833" r:id="rId15"/>
    <p:sldLayoutId id="2147483847" r:id="rId16"/>
    <p:sldLayoutId id="2147483853" r:id="rId17"/>
    <p:sldLayoutId id="2147483898" r:id="rId18"/>
    <p:sldLayoutId id="2147483899"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video" Target="https://www.youtube.com/embed/9wHV679EaSs?feature=oembed" TargetMode="External"/><Relationship Id="rId5" Type="http://schemas.openxmlformats.org/officeDocument/2006/relationships/hyperlink" Target="https://www.youtube.com/watch?v=9wHV679EaSs" TargetMode="Externa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hyperlink" Target="https://www.esg360.it/agrifood/tre-startup-italiane-azzerano-lo-spreco-lungo-la-filiera-alimentare/"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hyperlink" Target="https://vitesy.com/it/Shelfy" TargetMode="External"/><Relationship Id="rId5" Type="http://schemas.openxmlformats.org/officeDocument/2006/relationships/hyperlink" Target="https://regusto.eu/" TargetMode="External"/><Relationship Id="rId4" Type="http://schemas.openxmlformats.org/officeDocument/2006/relationships/hyperlink" Target="https://www.tuidi.ai/inde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2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waste2worth.eu/good-practice-compendium/" TargetMode="External"/><Relationship Id="rId7"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hyperlink" Target="https://www.instagram.com/escatagarum/"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s://food.ec.europa.eu/food-safety/food-waste/eu-actions-against-food-waste/eu-platform-food-losses-and-food-waste_en" TargetMode="External"/><Relationship Id="rId7" Type="http://schemas.openxmlformats.org/officeDocument/2006/relationships/image" Target="../media/image47.emf"/><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oleObject" Target="../embeddings/oleObject1.bin"/><Relationship Id="rId5" Type="http://schemas.openxmlformats.org/officeDocument/2006/relationships/hyperlink" Target="https://www.eurofoodbank.org/publications/food-donation-guidelines/" TargetMode="External"/><Relationship Id="rId4" Type="http://schemas.openxmlformats.org/officeDocument/2006/relationships/hyperlink" Target="https://food.ec.europa.eu/food-safety/food-waste/eu-actions-against-food-waste/food-donation_en#eu-pilot-project-food-redistribution-in-the-eu"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17.xml"/><Relationship Id="rId6" Type="http://schemas.openxmlformats.org/officeDocument/2006/relationships/hyperlink" Target="https://www.instagram.com/cie.gateway?igsh=dzNxYnl3OGpnbmpn" TargetMode="External"/><Relationship Id="rId5" Type="http://schemas.openxmlformats.org/officeDocument/2006/relationships/hyperlink" Target="https://www.linkedin.com/company/cooperation-in-education-gateway" TargetMode="External"/><Relationship Id="rId4" Type="http://schemas.openxmlformats.org/officeDocument/2006/relationships/hyperlink" Target="https://www.youtube.com/@CiEGatewa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7">
            <a:extLst>
              <a:ext uri="{FF2B5EF4-FFF2-40B4-BE49-F238E27FC236}">
                <a16:creationId xmlns:a16="http://schemas.microsoft.com/office/drawing/2014/main" id="{204198C6-A157-36B1-AFE0-5FA057999C1F}"/>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p:blipFill>
        <p:spPr>
          <a:xfrm>
            <a:off x="-33495" y="2271713"/>
            <a:ext cx="12192000" cy="3589993"/>
          </a:xfrm>
        </p:spPr>
      </p:pic>
      <p:sp>
        <p:nvSpPr>
          <p:cNvPr id="2" name="Rectangle 1">
            <a:extLst>
              <a:ext uri="{FF2B5EF4-FFF2-40B4-BE49-F238E27FC236}">
                <a16:creationId xmlns:a16="http://schemas.microsoft.com/office/drawing/2014/main" id="{3F99594E-0C28-9ABF-0737-6A0E82C3CDE7}"/>
              </a:ext>
            </a:extLst>
          </p:cNvPr>
          <p:cNvSpPr/>
          <p:nvPr/>
        </p:nvSpPr>
        <p:spPr>
          <a:xfrm>
            <a:off x="1902693" y="4370239"/>
            <a:ext cx="6403107" cy="713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9" dirty="0">
                <a:latin typeface="Montserrat" panose="00000500000000000000" pitchFamily="50" charset="0"/>
              </a:rPr>
              <a:t>PP</a:t>
            </a:r>
          </a:p>
        </p:txBody>
      </p:sp>
      <p:sp>
        <p:nvSpPr>
          <p:cNvPr id="14" name="TextBox 13">
            <a:extLst>
              <a:ext uri="{FF2B5EF4-FFF2-40B4-BE49-F238E27FC236}">
                <a16:creationId xmlns:a16="http://schemas.microsoft.com/office/drawing/2014/main" id="{A10B8A40-3CA0-B8CA-33CE-C991B6732794}"/>
              </a:ext>
            </a:extLst>
          </p:cNvPr>
          <p:cNvSpPr txBox="1"/>
          <p:nvPr/>
        </p:nvSpPr>
        <p:spPr>
          <a:xfrm>
            <a:off x="1902692" y="3822219"/>
            <a:ext cx="7251355" cy="1200329"/>
          </a:xfrm>
          <a:prstGeom prst="rect">
            <a:avLst/>
          </a:prstGeom>
          <a:noFill/>
        </p:spPr>
        <p:txBody>
          <a:bodyPr wrap="square" rtlCol="0">
            <a:spAutoFit/>
          </a:bodyPr>
          <a:lstStyle/>
          <a:p>
            <a:endParaRPr lang="en-US" sz="3600" b="1" dirty="0">
              <a:solidFill>
                <a:srgbClr val="60BA47"/>
              </a:solidFill>
              <a:latin typeface="Calibri" panose="020F0502020204030204" pitchFamily="34" charset="0"/>
              <a:cs typeface="Calibri" panose="020F0502020204030204" pitchFamily="34" charset="0"/>
            </a:endParaRPr>
          </a:p>
          <a:p>
            <a:r>
              <a:rPr lang="en-US" sz="3600" b="1" dirty="0">
                <a:solidFill>
                  <a:srgbClr val="60BA47"/>
                </a:solidFill>
                <a:latin typeface="Calibri" panose="020F0502020204030204" pitchFamily="34" charset="0"/>
                <a:cs typeface="Calibri" panose="020F0502020204030204" pitchFamily="34" charset="0"/>
              </a:rPr>
              <a:t>PLANIFICACIÓN Y PREVISIÓN</a:t>
            </a:r>
          </a:p>
        </p:txBody>
      </p:sp>
      <p:sp>
        <p:nvSpPr>
          <p:cNvPr id="27" name="Rectangle 26">
            <a:extLst>
              <a:ext uri="{FF2B5EF4-FFF2-40B4-BE49-F238E27FC236}">
                <a16:creationId xmlns:a16="http://schemas.microsoft.com/office/drawing/2014/main" id="{99497C1B-B593-0A46-5D9E-2FB78AA921C2}"/>
              </a:ext>
            </a:extLst>
          </p:cNvPr>
          <p:cNvSpPr/>
          <p:nvPr/>
        </p:nvSpPr>
        <p:spPr>
          <a:xfrm>
            <a:off x="1902693" y="3429000"/>
            <a:ext cx="3457226"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28" name="TextBox 27">
            <a:extLst>
              <a:ext uri="{FF2B5EF4-FFF2-40B4-BE49-F238E27FC236}">
                <a16:creationId xmlns:a16="http://schemas.microsoft.com/office/drawing/2014/main" id="{373DC257-EF49-02BB-E048-4BF67B408B01}"/>
              </a:ext>
            </a:extLst>
          </p:cNvPr>
          <p:cNvSpPr txBox="1"/>
          <p:nvPr/>
        </p:nvSpPr>
        <p:spPr>
          <a:xfrm>
            <a:off x="2086715" y="3481298"/>
            <a:ext cx="2730684" cy="646331"/>
          </a:xfrm>
          <a:prstGeom prst="rect">
            <a:avLst/>
          </a:prstGeom>
          <a:noFill/>
        </p:spPr>
        <p:txBody>
          <a:bodyPr wrap="none" rtlCol="0">
            <a:spAutoFit/>
          </a:bodyPr>
          <a:lstStyle/>
          <a:p>
            <a:r>
              <a:rPr lang="en-US" sz="3600" b="1" spc="324">
                <a:solidFill>
                  <a:srgbClr val="60BA47"/>
                </a:solidFill>
                <a:latin typeface="Calibri" panose="020F0502020204030204" pitchFamily="34" charset="0"/>
                <a:cs typeface="Calibri" panose="020F0502020204030204" pitchFamily="34" charset="0"/>
              </a:rPr>
              <a:t>MÓDULO 4 </a:t>
            </a:r>
            <a:endParaRPr lang="en-US" sz="3600" b="1" spc="324" dirty="0">
              <a:solidFill>
                <a:srgbClr val="60BA47"/>
              </a:solidFill>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C40B9A60-FED6-6A69-5E46-BF9D97A5548F}"/>
              </a:ext>
            </a:extLst>
          </p:cNvPr>
          <p:cNvSpPr/>
          <p:nvPr/>
        </p:nvSpPr>
        <p:spPr>
          <a:xfrm>
            <a:off x="-7084955" y="286644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44563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58EE9-C6F2-8E31-F124-9C23FBB3B42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E3AAD40-B90A-6889-E30E-492CB9FB3863}"/>
              </a:ext>
            </a:extLst>
          </p:cNvPr>
          <p:cNvSpPr>
            <a:spLocks noGrp="1"/>
          </p:cNvSpPr>
          <p:nvPr>
            <p:ph type="body" sz="quarter" idx="16"/>
          </p:nvPr>
        </p:nvSpPr>
        <p:spPr>
          <a:xfrm>
            <a:off x="819795" y="425067"/>
            <a:ext cx="10052954" cy="803654"/>
          </a:xfrm>
          <a:prstGeom prst="rect">
            <a:avLst/>
          </a:prstGeom>
        </p:spPr>
        <p:txBody>
          <a:bodyPr/>
          <a:lstStyle/>
          <a:p>
            <a:pPr algn="ctr"/>
            <a:r>
              <a:rPr lang="en-GB" b="1" dirty="0"/>
              <a:t>Tipos de previsiones</a:t>
            </a:r>
            <a:endParaRPr lang="en-IE" b="1" dirty="0"/>
          </a:p>
        </p:txBody>
      </p:sp>
      <p:sp>
        <p:nvSpPr>
          <p:cNvPr id="12" name="Rectángulo 602">
            <a:extLst>
              <a:ext uri="{FF2B5EF4-FFF2-40B4-BE49-F238E27FC236}">
                <a16:creationId xmlns:a16="http://schemas.microsoft.com/office/drawing/2014/main" id="{1B3D5CF9-CA52-620D-28C0-1D80FAB64F6C}"/>
              </a:ext>
            </a:extLst>
          </p:cNvPr>
          <p:cNvSpPr/>
          <p:nvPr/>
        </p:nvSpPr>
        <p:spPr>
          <a:xfrm>
            <a:off x="1700290" y="3611980"/>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Pulse para escribir</a:t>
            </a:r>
          </a:p>
        </p:txBody>
      </p:sp>
      <p:sp>
        <p:nvSpPr>
          <p:cNvPr id="13" name="Rectángulo 603">
            <a:extLst>
              <a:ext uri="{FF2B5EF4-FFF2-40B4-BE49-F238E27FC236}">
                <a16:creationId xmlns:a16="http://schemas.microsoft.com/office/drawing/2014/main" id="{62937E03-8831-5552-9C49-8CF64CD19505}"/>
              </a:ext>
            </a:extLst>
          </p:cNvPr>
          <p:cNvSpPr/>
          <p:nvPr/>
        </p:nvSpPr>
        <p:spPr>
          <a:xfrm>
            <a:off x="4155896" y="3615260"/>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Pulse para escribir</a:t>
            </a:r>
          </a:p>
        </p:txBody>
      </p:sp>
      <p:sp>
        <p:nvSpPr>
          <p:cNvPr id="11" name="CuadroTexto 599">
            <a:extLst>
              <a:ext uri="{FF2B5EF4-FFF2-40B4-BE49-F238E27FC236}">
                <a16:creationId xmlns:a16="http://schemas.microsoft.com/office/drawing/2014/main" id="{BEB09F94-5425-4851-D588-348A4742D37D}"/>
              </a:ext>
            </a:extLst>
          </p:cNvPr>
          <p:cNvSpPr txBox="1"/>
          <p:nvPr/>
        </p:nvSpPr>
        <p:spPr>
          <a:xfrm>
            <a:off x="7504034" y="2344432"/>
            <a:ext cx="2031818"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Adquisiciones</a:t>
            </a:r>
          </a:p>
        </p:txBody>
      </p:sp>
      <p:sp>
        <p:nvSpPr>
          <p:cNvPr id="45" name="CuadroTexto 599">
            <a:extLst>
              <a:ext uri="{FF2B5EF4-FFF2-40B4-BE49-F238E27FC236}">
                <a16:creationId xmlns:a16="http://schemas.microsoft.com/office/drawing/2014/main" id="{8B4F0AAC-C749-EEDD-980D-ECED89662159}"/>
              </a:ext>
            </a:extLst>
          </p:cNvPr>
          <p:cNvSpPr txBox="1"/>
          <p:nvPr/>
        </p:nvSpPr>
        <p:spPr>
          <a:xfrm>
            <a:off x="1420857" y="3037892"/>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Impacto a largo plazo</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1BB704DE-72F3-3C37-ED6F-7A4D44AB307F}"/>
              </a:ext>
            </a:extLst>
          </p:cNvPr>
          <p:cNvSpPr txBox="1"/>
          <p:nvPr/>
        </p:nvSpPr>
        <p:spPr>
          <a:xfrm>
            <a:off x="6990995" y="3067116"/>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Necesidades empresariales inmediatas</a:t>
            </a:r>
          </a:p>
        </p:txBody>
      </p:sp>
      <p:sp>
        <p:nvSpPr>
          <p:cNvPr id="48" name="CuadroTexto 599">
            <a:extLst>
              <a:ext uri="{FF2B5EF4-FFF2-40B4-BE49-F238E27FC236}">
                <a16:creationId xmlns:a16="http://schemas.microsoft.com/office/drawing/2014/main" id="{AA6961C5-6657-BD4F-8F59-933AC640CC46}"/>
              </a:ext>
            </a:extLst>
          </p:cNvPr>
          <p:cNvSpPr txBox="1"/>
          <p:nvPr/>
        </p:nvSpPr>
        <p:spPr>
          <a:xfrm>
            <a:off x="1552007" y="3495853"/>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Efectos sociales y medioambientales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0" name="CuadroTexto 599">
            <a:extLst>
              <a:ext uri="{FF2B5EF4-FFF2-40B4-BE49-F238E27FC236}">
                <a16:creationId xmlns:a16="http://schemas.microsoft.com/office/drawing/2014/main" id="{4FCE9CD8-708F-6140-4938-BD69357A57E8}"/>
              </a:ext>
            </a:extLst>
          </p:cNvPr>
          <p:cNvSpPr txBox="1"/>
          <p:nvPr/>
        </p:nvSpPr>
        <p:spPr>
          <a:xfrm>
            <a:off x="6848965" y="3519196"/>
            <a:ext cx="3042419" cy="646331"/>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Necesidades financieras y empresariales</a:t>
            </a:r>
          </a:p>
        </p:txBody>
      </p:sp>
      <p:sp>
        <p:nvSpPr>
          <p:cNvPr id="51" name="CuadroTexto 599">
            <a:extLst>
              <a:ext uri="{FF2B5EF4-FFF2-40B4-BE49-F238E27FC236}">
                <a16:creationId xmlns:a16="http://schemas.microsoft.com/office/drawing/2014/main" id="{23F41DEB-26D8-07F1-0BEE-EF8EB99F4D4A}"/>
              </a:ext>
            </a:extLst>
          </p:cNvPr>
          <p:cNvSpPr txBox="1"/>
          <p:nvPr/>
        </p:nvSpPr>
        <p:spPr>
          <a:xfrm>
            <a:off x="1312219" y="3919135"/>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Procesos a menudo costosos y complicados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599">
            <a:extLst>
              <a:ext uri="{FF2B5EF4-FFF2-40B4-BE49-F238E27FC236}">
                <a16:creationId xmlns:a16="http://schemas.microsoft.com/office/drawing/2014/main" id="{B087927A-5D45-C61D-5517-030360F6FE39}"/>
              </a:ext>
            </a:extLst>
          </p:cNvPr>
          <p:cNvSpPr txBox="1"/>
          <p:nvPr/>
        </p:nvSpPr>
        <p:spPr>
          <a:xfrm>
            <a:off x="6990996" y="4130187"/>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Procesos sencillos</a:t>
            </a:r>
          </a:p>
        </p:txBody>
      </p:sp>
      <p:graphicFrame>
        <p:nvGraphicFramePr>
          <p:cNvPr id="5" name="Diagramma 4">
            <a:extLst>
              <a:ext uri="{FF2B5EF4-FFF2-40B4-BE49-F238E27FC236}">
                <a16:creationId xmlns:a16="http://schemas.microsoft.com/office/drawing/2014/main" id="{1A3DEBC9-8760-2104-A294-73CCB9C491D7}"/>
              </a:ext>
            </a:extLst>
          </p:cNvPr>
          <p:cNvGraphicFramePr/>
          <p:nvPr>
            <p:extLst>
              <p:ext uri="{D42A27DB-BD31-4B8C-83A1-F6EECF244321}">
                <p14:modId xmlns:p14="http://schemas.microsoft.com/office/powerpoint/2010/main" val="759045139"/>
              </p:ext>
            </p:extLst>
          </p:nvPr>
        </p:nvGraphicFramePr>
        <p:xfrm>
          <a:off x="1064913" y="1228721"/>
          <a:ext cx="9562717" cy="4415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ttangolo 7">
            <a:extLst>
              <a:ext uri="{FF2B5EF4-FFF2-40B4-BE49-F238E27FC236}">
                <a16:creationId xmlns:a16="http://schemas.microsoft.com/office/drawing/2014/main" id="{B7A4E6A8-A6AE-BF4A-91C1-DC6E9F2582F1}"/>
              </a:ext>
            </a:extLst>
          </p:cNvPr>
          <p:cNvSpPr/>
          <p:nvPr/>
        </p:nvSpPr>
        <p:spPr>
          <a:xfrm>
            <a:off x="966067" y="5376865"/>
            <a:ext cx="10259865" cy="10764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r>
              <a:rPr lang="en-US" sz="2400" b="1" dirty="0">
                <a:solidFill>
                  <a:srgbClr val="09465E"/>
                </a:solidFill>
                <a:latin typeface="Calibri" panose="020F0502020204030204"/>
              </a:rPr>
              <a:t>Estos métodos de previsión pueden apoyarse en tecnologías avanzadas como IA, IoT y blockchain para mejorar la precisión y la eficiencia.</a:t>
            </a:r>
            <a:endParaRPr lang="it-IT" sz="2400" b="1" dirty="0">
              <a:solidFill>
                <a:srgbClr val="09465E"/>
              </a:solidFill>
              <a:latin typeface="Calibri" panose="020F0502020204030204"/>
            </a:endParaRPr>
          </a:p>
        </p:txBody>
      </p:sp>
    </p:spTree>
    <p:extLst>
      <p:ext uri="{BB962C8B-B14F-4D97-AF65-F5344CB8AC3E}">
        <p14:creationId xmlns:p14="http://schemas.microsoft.com/office/powerpoint/2010/main" val="904795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72C13D3-2D2C-C220-6384-FF41BB33DB02}"/>
              </a:ext>
            </a:extLst>
          </p:cNvPr>
          <p:cNvSpPr>
            <a:spLocks noGrp="1"/>
          </p:cNvSpPr>
          <p:nvPr>
            <p:ph type="body" sz="quarter" idx="16"/>
          </p:nvPr>
        </p:nvSpPr>
        <p:spPr>
          <a:xfrm>
            <a:off x="826827" y="496097"/>
            <a:ext cx="10052954" cy="803654"/>
          </a:xfrm>
          <a:prstGeom prst="rect">
            <a:avLst/>
          </a:prstGeom>
        </p:spPr>
        <p:txBody>
          <a:bodyPr/>
          <a:lstStyle/>
          <a:p>
            <a:pPr algn="ctr"/>
            <a:r>
              <a:rPr lang="en-IE" b="1" dirty="0"/>
              <a:t>Previsión de la demanda</a:t>
            </a:r>
          </a:p>
        </p:txBody>
      </p:sp>
      <p:sp>
        <p:nvSpPr>
          <p:cNvPr id="10" name="CuadroTexto 598">
            <a:extLst>
              <a:ext uri="{FF2B5EF4-FFF2-40B4-BE49-F238E27FC236}">
                <a16:creationId xmlns:a16="http://schemas.microsoft.com/office/drawing/2014/main" id="{8A1B6493-0F03-86C1-25D6-97868506BDD0}"/>
              </a:ext>
            </a:extLst>
          </p:cNvPr>
          <p:cNvSpPr txBox="1"/>
          <p:nvPr/>
        </p:nvSpPr>
        <p:spPr>
          <a:xfrm>
            <a:off x="1118166" y="2739939"/>
            <a:ext cx="2350898" cy="830997"/>
          </a:xfrm>
          <a:prstGeom prst="rect">
            <a:avLst/>
          </a:prstGeom>
          <a:noFill/>
        </p:spPr>
        <p:txBody>
          <a:bodyPr wrap="square" rtlCol="0">
            <a:spAutoFit/>
          </a:bodyPr>
          <a:lstStyle/>
          <a:p>
            <a:pPr marL="342900" indent="-342900" algn="ctr">
              <a:buFont typeface="Arial" panose="020B0604020202020204" pitchFamily="34" charset="0"/>
              <a:buChar char="•"/>
            </a:pPr>
            <a:r>
              <a:rPr lang="en-US" sz="2400" dirty="0">
                <a:solidFill>
                  <a:srgbClr val="09465E"/>
                </a:solidFill>
              </a:rPr>
              <a:t>Estacionalidad </a:t>
            </a:r>
          </a:p>
          <a:p>
            <a:pPr marL="342900" indent="-342900" algn="ctr">
              <a:buFont typeface="Arial" panose="020B0604020202020204" pitchFamily="34" charset="0"/>
              <a:buChar char="•"/>
            </a:pPr>
            <a:r>
              <a:rPr lang="en-US" sz="2400" b="1" dirty="0">
                <a:solidFill>
                  <a:schemeClr val="bg1"/>
                </a:solidFill>
                <a:ea typeface="Lato" charset="0"/>
                <a:cs typeface="Calibri" panose="020F0502020204030204" pitchFamily="34" charset="0"/>
              </a:rPr>
              <a:t>e Uno</a:t>
            </a:r>
          </a:p>
        </p:txBody>
      </p:sp>
      <p:sp>
        <p:nvSpPr>
          <p:cNvPr id="46" name="CuadroTexto 599">
            <a:extLst>
              <a:ext uri="{FF2B5EF4-FFF2-40B4-BE49-F238E27FC236}">
                <a16:creationId xmlns:a16="http://schemas.microsoft.com/office/drawing/2014/main" id="{EA596E60-135C-5CCD-F261-0044F4B7D7D9}"/>
              </a:ext>
            </a:extLst>
          </p:cNvPr>
          <p:cNvSpPr txBox="1"/>
          <p:nvPr/>
        </p:nvSpPr>
        <p:spPr>
          <a:xfrm>
            <a:off x="6010790" y="2697517"/>
            <a:ext cx="3330295" cy="461665"/>
          </a:xfrm>
          <a:prstGeom prst="rect">
            <a:avLst/>
          </a:prstGeom>
          <a:noFill/>
        </p:spPr>
        <p:txBody>
          <a:bodyPr wrap="square" rtlCol="0">
            <a:spAutoFit/>
          </a:bodyPr>
          <a:lstStyle/>
          <a:p>
            <a:pPr marL="285750" indent="-285750" algn="ctr">
              <a:buFont typeface="Arial" panose="020B0604020202020204" pitchFamily="34" charset="0"/>
              <a:buChar char="•"/>
            </a:pPr>
            <a:r>
              <a:rPr lang="en-US" sz="2400" dirty="0">
                <a:solidFill>
                  <a:srgbClr val="09465E"/>
                </a:solidFill>
              </a:rPr>
              <a:t>Tendencias medioambientales</a:t>
            </a:r>
          </a:p>
        </p:txBody>
      </p:sp>
      <p:sp>
        <p:nvSpPr>
          <p:cNvPr id="48" name="CuadroTexto 599">
            <a:extLst>
              <a:ext uri="{FF2B5EF4-FFF2-40B4-BE49-F238E27FC236}">
                <a16:creationId xmlns:a16="http://schemas.microsoft.com/office/drawing/2014/main" id="{C4B97E0E-DB79-200D-D1EB-77E06F3C5E18}"/>
              </a:ext>
            </a:extLst>
          </p:cNvPr>
          <p:cNvSpPr txBox="1"/>
          <p:nvPr/>
        </p:nvSpPr>
        <p:spPr>
          <a:xfrm>
            <a:off x="659130" y="4309076"/>
            <a:ext cx="3406339" cy="1200329"/>
          </a:xfrm>
          <a:prstGeom prst="rect">
            <a:avLst/>
          </a:prstGeom>
          <a:noFill/>
        </p:spPr>
        <p:txBody>
          <a:bodyPr wrap="square" rtlCol="0">
            <a:spAutoFit/>
          </a:bodyPr>
          <a:lstStyle/>
          <a:p>
            <a:pPr marL="285750" indent="-285750" algn="ctr">
              <a:buFont typeface="Arial" panose="020B0604020202020204" pitchFamily="34" charset="0"/>
              <a:buChar char="•"/>
            </a:pPr>
            <a:r>
              <a:rPr lang="en-US" sz="2400" dirty="0">
                <a:solidFill>
                  <a:srgbClr val="09465E"/>
                </a:solidFill>
              </a:rPr>
              <a:t>Tendencias del mercado </a:t>
            </a:r>
          </a:p>
          <a:p>
            <a:pPr marL="285750" indent="-285750" algn="ctr">
              <a:buFont typeface="Arial" panose="020B0604020202020204" pitchFamily="34" charset="0"/>
              <a:buChar char="•"/>
            </a:pPr>
            <a:r>
              <a:rPr lang="en-US" sz="2400" dirty="0">
                <a:solidFill>
                  <a:schemeClr val="bg1"/>
                </a:solidFill>
                <a:ea typeface="Lato" charset="0"/>
                <a:cs typeface="Calibri" panose="020F0502020204030204" pitchFamily="34" charset="0"/>
              </a:rPr>
              <a:t>Efectos sociales y medioambientales</a:t>
            </a:r>
          </a:p>
        </p:txBody>
      </p:sp>
      <p:sp>
        <p:nvSpPr>
          <p:cNvPr id="52" name="CuadroTexto 599">
            <a:extLst>
              <a:ext uri="{FF2B5EF4-FFF2-40B4-BE49-F238E27FC236}">
                <a16:creationId xmlns:a16="http://schemas.microsoft.com/office/drawing/2014/main" id="{D4D229C8-A75C-5422-2931-AEB691C88703}"/>
              </a:ext>
            </a:extLst>
          </p:cNvPr>
          <p:cNvSpPr txBox="1"/>
          <p:nvPr/>
        </p:nvSpPr>
        <p:spPr>
          <a:xfrm>
            <a:off x="5880479" y="4223684"/>
            <a:ext cx="3042419" cy="461665"/>
          </a:xfrm>
          <a:prstGeom prst="rect">
            <a:avLst/>
          </a:prstGeom>
          <a:noFill/>
        </p:spPr>
        <p:txBody>
          <a:bodyPr wrap="square" rtlCol="0">
            <a:spAutoFit/>
          </a:bodyPr>
          <a:lstStyle/>
          <a:p>
            <a:pPr marL="285750" indent="-285750" algn="ctr">
              <a:buFont typeface="Arial" panose="020B0604020202020204" pitchFamily="34" charset="0"/>
              <a:buChar char="•"/>
            </a:pPr>
            <a:r>
              <a:rPr lang="en-US" sz="2400" dirty="0">
                <a:solidFill>
                  <a:srgbClr val="09465E"/>
                </a:solidFill>
              </a:rPr>
              <a:t>Tendencias económicas</a:t>
            </a:r>
          </a:p>
        </p:txBody>
      </p:sp>
      <p:pic>
        <p:nvPicPr>
          <p:cNvPr id="1026" name="Picture 2" descr="Season ">
            <a:extLst>
              <a:ext uri="{FF2B5EF4-FFF2-40B4-BE49-F238E27FC236}">
                <a16:creationId xmlns:a16="http://schemas.microsoft.com/office/drawing/2014/main" id="{679113B9-E8D6-CA51-12BB-1F1C0F96B3B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065469" y="2458548"/>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rket trends ">
            <a:extLst>
              <a:ext uri="{FF2B5EF4-FFF2-40B4-BE49-F238E27FC236}">
                <a16:creationId xmlns:a16="http://schemas.microsoft.com/office/drawing/2014/main" id="{4A152815-6D65-5ABF-1A33-1A45E660602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84047" y="4103583"/>
            <a:ext cx="1359129" cy="1359129"/>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D74F14CF-30A7-4257-6288-814DFECAEBD2}"/>
              </a:ext>
            </a:extLst>
          </p:cNvPr>
          <p:cNvSpPr txBox="1"/>
          <p:nvPr/>
        </p:nvSpPr>
        <p:spPr>
          <a:xfrm>
            <a:off x="1700290" y="1193229"/>
            <a:ext cx="8621000" cy="461665"/>
          </a:xfrm>
          <a:prstGeom prst="rect">
            <a:avLst/>
          </a:prstGeom>
          <a:noFill/>
        </p:spPr>
        <p:txBody>
          <a:bodyPr wrap="square">
            <a:spAutoFit/>
          </a:bodyPr>
          <a:lstStyle/>
          <a:p>
            <a:pPr algn="l">
              <a:spcBef>
                <a:spcPts val="450"/>
              </a:spcBef>
              <a:spcAft>
                <a:spcPts val="750"/>
              </a:spcAft>
              <a:buNone/>
            </a:pPr>
            <a:r>
              <a:rPr lang="en-US" sz="2400" b="1" dirty="0">
                <a:solidFill>
                  <a:srgbClr val="09465E"/>
                </a:solidFill>
              </a:rPr>
              <a:t>En la previsión de la demanda influyen varios factores:</a:t>
            </a:r>
          </a:p>
        </p:txBody>
      </p:sp>
      <p:pic>
        <p:nvPicPr>
          <p:cNvPr id="1032" name="Picture 8" descr="Planet earth ">
            <a:extLst>
              <a:ext uri="{FF2B5EF4-FFF2-40B4-BE49-F238E27FC236}">
                <a16:creationId xmlns:a16="http://schemas.microsoft.com/office/drawing/2014/main" id="{A1294B11-BBC9-3566-94BF-F095423FFE6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759016" y="2341886"/>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conomic trends ">
            <a:extLst>
              <a:ext uri="{FF2B5EF4-FFF2-40B4-BE49-F238E27FC236}">
                <a16:creationId xmlns:a16="http://schemas.microsoft.com/office/drawing/2014/main" id="{533E5012-CAB4-3571-4D49-19F60C2D2E8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757383" y="3961538"/>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296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72C13D3-2D2C-C220-6384-FF41BB33DB02}"/>
              </a:ext>
            </a:extLst>
          </p:cNvPr>
          <p:cNvSpPr>
            <a:spLocks noGrp="1"/>
          </p:cNvSpPr>
          <p:nvPr>
            <p:ph type="body" sz="quarter" idx="16"/>
          </p:nvPr>
        </p:nvSpPr>
        <p:spPr>
          <a:xfrm>
            <a:off x="819795" y="484178"/>
            <a:ext cx="10052954" cy="803654"/>
          </a:xfrm>
          <a:prstGeom prst="rect">
            <a:avLst/>
          </a:prstGeom>
        </p:spPr>
        <p:txBody>
          <a:bodyPr/>
          <a:lstStyle/>
          <a:p>
            <a:pPr algn="ctr"/>
            <a:r>
              <a:rPr lang="en-IE" b="1" dirty="0"/>
              <a:t>Estacionalidad</a:t>
            </a:r>
          </a:p>
        </p:txBody>
      </p:sp>
      <p:sp>
        <p:nvSpPr>
          <p:cNvPr id="10" name="CuadroTexto 598">
            <a:extLst>
              <a:ext uri="{FF2B5EF4-FFF2-40B4-BE49-F238E27FC236}">
                <a16:creationId xmlns:a16="http://schemas.microsoft.com/office/drawing/2014/main" id="{8A1B6493-0F03-86C1-25D6-97868506BDD0}"/>
              </a:ext>
            </a:extLst>
          </p:cNvPr>
          <p:cNvSpPr txBox="1"/>
          <p:nvPr/>
        </p:nvSpPr>
        <p:spPr>
          <a:xfrm>
            <a:off x="1452632" y="2358587"/>
            <a:ext cx="1697754"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Título primero</a:t>
            </a:r>
          </a:p>
        </p:txBody>
      </p:sp>
      <p:sp>
        <p:nvSpPr>
          <p:cNvPr id="12" name="Rectángulo 602">
            <a:extLst>
              <a:ext uri="{FF2B5EF4-FFF2-40B4-BE49-F238E27FC236}">
                <a16:creationId xmlns:a16="http://schemas.microsoft.com/office/drawing/2014/main" id="{6DC0D5F2-6E16-866E-67DD-F638C48CFA91}"/>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Pulse para escribir</a:t>
            </a:r>
          </a:p>
        </p:txBody>
      </p:sp>
      <p:sp>
        <p:nvSpPr>
          <p:cNvPr id="13" name="Rectángulo 603">
            <a:extLst>
              <a:ext uri="{FF2B5EF4-FFF2-40B4-BE49-F238E27FC236}">
                <a16:creationId xmlns:a16="http://schemas.microsoft.com/office/drawing/2014/main" id="{91983611-4AAC-A5E4-5C7F-9B7630B75007}"/>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Pulse para escribir</a:t>
            </a:r>
          </a:p>
        </p:txBody>
      </p:sp>
      <p:sp>
        <p:nvSpPr>
          <p:cNvPr id="45" name="CuadroTexto 599">
            <a:extLst>
              <a:ext uri="{FF2B5EF4-FFF2-40B4-BE49-F238E27FC236}">
                <a16:creationId xmlns:a16="http://schemas.microsoft.com/office/drawing/2014/main" id="{11B00545-69DF-E96F-FF3D-BD4E39D3CF5F}"/>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Impacto a largo plazo</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EA596E60-135C-5CCD-F261-0044F4B7D7D9}"/>
              </a:ext>
            </a:extLst>
          </p:cNvPr>
          <p:cNvSpPr txBox="1"/>
          <p:nvPr/>
        </p:nvSpPr>
        <p:spPr>
          <a:xfrm>
            <a:off x="6990995" y="2730332"/>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Necesidades empresariales inmediatas</a:t>
            </a:r>
          </a:p>
        </p:txBody>
      </p:sp>
      <p:sp>
        <p:nvSpPr>
          <p:cNvPr id="48" name="CuadroTexto 599">
            <a:extLst>
              <a:ext uri="{FF2B5EF4-FFF2-40B4-BE49-F238E27FC236}">
                <a16:creationId xmlns:a16="http://schemas.microsoft.com/office/drawing/2014/main" id="{C4B97E0E-DB79-200D-D1EB-77E06F3C5E18}"/>
              </a:ext>
            </a:extLst>
          </p:cNvPr>
          <p:cNvSpPr txBox="1"/>
          <p:nvPr/>
        </p:nvSpPr>
        <p:spPr>
          <a:xfrm>
            <a:off x="1552007" y="3159069"/>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Efectos sociales y medioambientales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0" name="CuadroTexto 599">
            <a:extLst>
              <a:ext uri="{FF2B5EF4-FFF2-40B4-BE49-F238E27FC236}">
                <a16:creationId xmlns:a16="http://schemas.microsoft.com/office/drawing/2014/main" id="{64FFB3CA-F019-BD62-B019-C030E260E6B7}"/>
              </a:ext>
            </a:extLst>
          </p:cNvPr>
          <p:cNvSpPr txBox="1"/>
          <p:nvPr/>
        </p:nvSpPr>
        <p:spPr>
          <a:xfrm>
            <a:off x="6848965" y="3182412"/>
            <a:ext cx="3042419" cy="646331"/>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Necesidades financieras y empresariales</a:t>
            </a:r>
          </a:p>
        </p:txBody>
      </p:sp>
      <p:sp>
        <p:nvSpPr>
          <p:cNvPr id="51" name="CuadroTexto 599">
            <a:extLst>
              <a:ext uri="{FF2B5EF4-FFF2-40B4-BE49-F238E27FC236}">
                <a16:creationId xmlns:a16="http://schemas.microsoft.com/office/drawing/2014/main" id="{41EE1CFC-C51E-B025-8A0E-1142D6D62190}"/>
              </a:ext>
            </a:extLst>
          </p:cNvPr>
          <p:cNvSpPr txBox="1"/>
          <p:nvPr/>
        </p:nvSpPr>
        <p:spPr>
          <a:xfrm>
            <a:off x="1312219" y="3582351"/>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Procesos a menudo costosos y complicados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599">
            <a:extLst>
              <a:ext uri="{FF2B5EF4-FFF2-40B4-BE49-F238E27FC236}">
                <a16:creationId xmlns:a16="http://schemas.microsoft.com/office/drawing/2014/main" id="{D4D229C8-A75C-5422-2931-AEB691C88703}"/>
              </a:ext>
            </a:extLst>
          </p:cNvPr>
          <p:cNvSpPr txBox="1"/>
          <p:nvPr/>
        </p:nvSpPr>
        <p:spPr>
          <a:xfrm>
            <a:off x="6990996" y="3793403"/>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Procesos sencillos</a:t>
            </a:r>
          </a:p>
        </p:txBody>
      </p:sp>
      <p:sp>
        <p:nvSpPr>
          <p:cNvPr id="5" name="CasellaDiTesto 4">
            <a:extLst>
              <a:ext uri="{FF2B5EF4-FFF2-40B4-BE49-F238E27FC236}">
                <a16:creationId xmlns:a16="http://schemas.microsoft.com/office/drawing/2014/main" id="{60091CF8-9F11-12B1-3FB4-2F9DB8E3A37D}"/>
              </a:ext>
            </a:extLst>
          </p:cNvPr>
          <p:cNvSpPr txBox="1"/>
          <p:nvPr/>
        </p:nvSpPr>
        <p:spPr>
          <a:xfrm>
            <a:off x="594044" y="1077990"/>
            <a:ext cx="10786699" cy="5378395"/>
          </a:xfrm>
          <a:prstGeom prst="rect">
            <a:avLst/>
          </a:prstGeom>
          <a:noFill/>
        </p:spPr>
        <p:txBody>
          <a:bodyPr wrap="square" rtlCol="0">
            <a:spAutoFit/>
          </a:bodyPr>
          <a:lstStyle/>
          <a:p>
            <a:pPr algn="l">
              <a:spcBef>
                <a:spcPts val="450"/>
              </a:spcBef>
              <a:spcAft>
                <a:spcPts val="750"/>
              </a:spcAft>
              <a:buNone/>
            </a:pPr>
            <a:r>
              <a:rPr lang="en-US" sz="2200" b="1" dirty="0">
                <a:solidFill>
                  <a:srgbClr val="09465E"/>
                </a:solidFill>
              </a:rPr>
              <a:t>La demanda cambia en función de la estación y el clima</a:t>
            </a:r>
            <a:r>
              <a:rPr lang="en-US" sz="2200" dirty="0">
                <a:solidFill>
                  <a:srgbClr val="09465E"/>
                </a:solidFill>
              </a:rPr>
              <a:t>:</a:t>
            </a:r>
          </a:p>
          <a:p>
            <a:pPr marL="342900" indent="-342900" algn="l">
              <a:spcAft>
                <a:spcPts val="600"/>
              </a:spcAft>
              <a:buFont typeface="Arial" panose="020B0604020202020204" pitchFamily="34" charset="0"/>
              <a:buChar char="•"/>
            </a:pPr>
            <a:r>
              <a:rPr lang="en-US" sz="2200" dirty="0">
                <a:solidFill>
                  <a:srgbClr val="09465E"/>
                </a:solidFill>
              </a:rPr>
              <a:t>Frutas y verduras de temporada (por ejemplo, fresas en primavera, calabazas en otoño)</a:t>
            </a:r>
          </a:p>
          <a:p>
            <a:pPr marL="342900" indent="-342900" algn="l">
              <a:spcAft>
                <a:spcPts val="600"/>
              </a:spcAft>
              <a:buFont typeface="Arial" panose="020B0604020202020204" pitchFamily="34" charset="0"/>
              <a:buChar char="•"/>
            </a:pPr>
            <a:r>
              <a:rPr lang="en-US" sz="2200" dirty="0">
                <a:solidFill>
                  <a:srgbClr val="09465E"/>
                </a:solidFill>
              </a:rPr>
              <a:t>Platos fríos/calientes (sopas de invierno frente a ensaladas de verano)</a:t>
            </a:r>
          </a:p>
          <a:p>
            <a:pPr marL="342900" indent="-342900" algn="l">
              <a:spcAft>
                <a:spcPts val="600"/>
              </a:spcAft>
              <a:buFont typeface="Arial" panose="020B0604020202020204" pitchFamily="34" charset="0"/>
              <a:buChar char="•"/>
            </a:pPr>
            <a:r>
              <a:rPr lang="en-US" sz="2200" dirty="0">
                <a:solidFill>
                  <a:srgbClr val="09465E"/>
                </a:solidFill>
              </a:rPr>
              <a:t>Herramientas útiles:</a:t>
            </a:r>
          </a:p>
          <a:p>
            <a:pPr marL="742950" lvl="1" indent="-285750" algn="l">
              <a:spcAft>
                <a:spcPts val="600"/>
              </a:spcAft>
              <a:buFont typeface="Arial" panose="020B0604020202020204" pitchFamily="34" charset="0"/>
              <a:buChar char="•"/>
            </a:pPr>
            <a:r>
              <a:rPr lang="en-US" sz="2200" dirty="0">
                <a:solidFill>
                  <a:srgbClr val="09465E"/>
                </a:solidFill>
              </a:rPr>
              <a:t>Historial mensual de ventas</a:t>
            </a:r>
          </a:p>
          <a:p>
            <a:pPr marL="742950" lvl="1" indent="-285750" algn="l">
              <a:spcAft>
                <a:spcPts val="600"/>
              </a:spcAft>
              <a:buFont typeface="Arial" panose="020B0604020202020204" pitchFamily="34" charset="0"/>
              <a:buChar char="•"/>
            </a:pPr>
            <a:r>
              <a:rPr lang="en-US" sz="2200" dirty="0">
                <a:solidFill>
                  <a:srgbClr val="09465E"/>
                </a:solidFill>
              </a:rPr>
              <a:t>Calendarios estacionales (por ejemplo, frutas y verduras de temporada)</a:t>
            </a:r>
          </a:p>
          <a:p>
            <a:pPr lvl="1" algn="l"/>
            <a:endParaRPr lang="en-US" sz="2200" dirty="0">
              <a:solidFill>
                <a:srgbClr val="09465E"/>
              </a:solidFill>
            </a:endParaRPr>
          </a:p>
          <a:p>
            <a:pPr algn="l">
              <a:spcAft>
                <a:spcPts val="600"/>
              </a:spcAft>
            </a:pPr>
            <a:r>
              <a:rPr lang="en-US" sz="2200" dirty="0">
                <a:solidFill>
                  <a:srgbClr val="09465E"/>
                </a:solidFill>
              </a:rPr>
              <a:t>	 Un restaurante escolar aumenta la demanda de pasta fría en los meses de calor</a:t>
            </a:r>
          </a:p>
          <a:p>
            <a:pPr algn="l">
              <a:spcAft>
                <a:spcPts val="600"/>
              </a:spcAft>
            </a:pPr>
            <a:r>
              <a:rPr lang="en-US" sz="2200" dirty="0">
                <a:solidFill>
                  <a:srgbClr val="09465E"/>
                </a:solidFill>
              </a:rPr>
              <a:t>	 → Planifica el menú de verano con antelación.</a:t>
            </a:r>
          </a:p>
          <a:p>
            <a:pPr algn="l"/>
            <a:endParaRPr lang="en-US" sz="2200" dirty="0">
              <a:solidFill>
                <a:srgbClr val="09465E"/>
              </a:solidFill>
            </a:endParaRPr>
          </a:p>
          <a:p>
            <a:pPr algn="l">
              <a:spcBef>
                <a:spcPts val="450"/>
              </a:spcBef>
              <a:spcAft>
                <a:spcPts val="750"/>
              </a:spcAft>
              <a:buNone/>
            </a:pPr>
            <a:r>
              <a:rPr lang="en-US" sz="2200" b="1" dirty="0">
                <a:solidFill>
                  <a:srgbClr val="09465E"/>
                </a:solidFill>
              </a:rPr>
              <a:t>Explotar la estacionalidad es muy útil por dos factores:</a:t>
            </a:r>
          </a:p>
          <a:p>
            <a:pPr marL="342900" indent="-342900" algn="l">
              <a:spcAft>
                <a:spcPts val="600"/>
              </a:spcAft>
              <a:buFont typeface="Arial" panose="020B0604020202020204" pitchFamily="34" charset="0"/>
              <a:buChar char="•"/>
            </a:pPr>
            <a:r>
              <a:rPr lang="en-US" sz="2200" dirty="0">
                <a:solidFill>
                  <a:srgbClr val="09465E"/>
                </a:solidFill>
              </a:rPr>
              <a:t>Previsión del consumo de los clientes</a:t>
            </a:r>
          </a:p>
          <a:p>
            <a:pPr marL="342900" indent="-342900" algn="l">
              <a:spcAft>
                <a:spcPts val="600"/>
              </a:spcAft>
              <a:buFont typeface="Arial" panose="020B0604020202020204" pitchFamily="34" charset="0"/>
              <a:buChar char="•"/>
            </a:pPr>
            <a:r>
              <a:rPr lang="en-US" sz="2200" dirty="0">
                <a:solidFill>
                  <a:srgbClr val="09465E"/>
                </a:solidFill>
              </a:rPr>
              <a:t>Reducción de costes mediante el uso de materias primas fácilmente disponibles</a:t>
            </a:r>
          </a:p>
        </p:txBody>
      </p:sp>
      <p:pic>
        <p:nvPicPr>
          <p:cNvPr id="2" name="Picture 2" descr="Season ">
            <a:extLst>
              <a:ext uri="{FF2B5EF4-FFF2-40B4-BE49-F238E27FC236}">
                <a16:creationId xmlns:a16="http://schemas.microsoft.com/office/drawing/2014/main" id="{FA71ED0B-759E-E7EB-9CA1-8179DA60281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033414" y="465347"/>
            <a:ext cx="974003" cy="97400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xample ">
            <a:extLst>
              <a:ext uri="{FF2B5EF4-FFF2-40B4-BE49-F238E27FC236}">
                <a16:creationId xmlns:a16="http://schemas.microsoft.com/office/drawing/2014/main" id="{F0F4C88D-C945-6F85-FA03-7223BC87EFA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4044" y="3868530"/>
            <a:ext cx="957963" cy="957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020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72C13D3-2D2C-C220-6384-FF41BB33DB02}"/>
              </a:ext>
            </a:extLst>
          </p:cNvPr>
          <p:cNvSpPr>
            <a:spLocks noGrp="1"/>
          </p:cNvSpPr>
          <p:nvPr>
            <p:ph type="body" sz="quarter" idx="16"/>
          </p:nvPr>
        </p:nvSpPr>
        <p:spPr>
          <a:xfrm>
            <a:off x="819795" y="628919"/>
            <a:ext cx="10052954" cy="803654"/>
          </a:xfrm>
          <a:prstGeom prst="rect">
            <a:avLst/>
          </a:prstGeom>
        </p:spPr>
        <p:txBody>
          <a:bodyPr/>
          <a:lstStyle/>
          <a:p>
            <a:pPr algn="ctr"/>
            <a:r>
              <a:rPr lang="en-IE" dirty="0"/>
              <a:t>Tendencias del mercado</a:t>
            </a:r>
            <a:endParaRPr lang="en-IE" b="1" dirty="0"/>
          </a:p>
        </p:txBody>
      </p:sp>
      <p:sp>
        <p:nvSpPr>
          <p:cNvPr id="10" name="CuadroTexto 598">
            <a:extLst>
              <a:ext uri="{FF2B5EF4-FFF2-40B4-BE49-F238E27FC236}">
                <a16:creationId xmlns:a16="http://schemas.microsoft.com/office/drawing/2014/main" id="{8A1B6493-0F03-86C1-25D6-97868506BDD0}"/>
              </a:ext>
            </a:extLst>
          </p:cNvPr>
          <p:cNvSpPr txBox="1"/>
          <p:nvPr/>
        </p:nvSpPr>
        <p:spPr>
          <a:xfrm>
            <a:off x="1452632" y="2358587"/>
            <a:ext cx="1697754"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Título primero</a:t>
            </a:r>
          </a:p>
        </p:txBody>
      </p:sp>
      <p:sp>
        <p:nvSpPr>
          <p:cNvPr id="12" name="Rectángulo 602">
            <a:extLst>
              <a:ext uri="{FF2B5EF4-FFF2-40B4-BE49-F238E27FC236}">
                <a16:creationId xmlns:a16="http://schemas.microsoft.com/office/drawing/2014/main" id="{6DC0D5F2-6E16-866E-67DD-F638C48CFA91}"/>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Pulse para escribir</a:t>
            </a:r>
          </a:p>
        </p:txBody>
      </p:sp>
      <p:sp>
        <p:nvSpPr>
          <p:cNvPr id="13" name="Rectángulo 603">
            <a:extLst>
              <a:ext uri="{FF2B5EF4-FFF2-40B4-BE49-F238E27FC236}">
                <a16:creationId xmlns:a16="http://schemas.microsoft.com/office/drawing/2014/main" id="{91983611-4AAC-A5E4-5C7F-9B7630B75007}"/>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Pulse para escribir</a:t>
            </a:r>
          </a:p>
        </p:txBody>
      </p:sp>
      <p:sp>
        <p:nvSpPr>
          <p:cNvPr id="45" name="CuadroTexto 599">
            <a:extLst>
              <a:ext uri="{FF2B5EF4-FFF2-40B4-BE49-F238E27FC236}">
                <a16:creationId xmlns:a16="http://schemas.microsoft.com/office/drawing/2014/main" id="{11B00545-69DF-E96F-FF3D-BD4E39D3CF5F}"/>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Impacto a largo plazo</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EA596E60-135C-5CCD-F261-0044F4B7D7D9}"/>
              </a:ext>
            </a:extLst>
          </p:cNvPr>
          <p:cNvSpPr txBox="1"/>
          <p:nvPr/>
        </p:nvSpPr>
        <p:spPr>
          <a:xfrm>
            <a:off x="6990995" y="2730332"/>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Necesidades empresariales inmediatas</a:t>
            </a:r>
          </a:p>
        </p:txBody>
      </p:sp>
      <p:sp>
        <p:nvSpPr>
          <p:cNvPr id="48" name="CuadroTexto 599">
            <a:extLst>
              <a:ext uri="{FF2B5EF4-FFF2-40B4-BE49-F238E27FC236}">
                <a16:creationId xmlns:a16="http://schemas.microsoft.com/office/drawing/2014/main" id="{C4B97E0E-DB79-200D-D1EB-77E06F3C5E18}"/>
              </a:ext>
            </a:extLst>
          </p:cNvPr>
          <p:cNvSpPr txBox="1"/>
          <p:nvPr/>
        </p:nvSpPr>
        <p:spPr>
          <a:xfrm>
            <a:off x="1552007" y="3159069"/>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Efectos sociales y medioambientales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0" name="CuadroTexto 599">
            <a:extLst>
              <a:ext uri="{FF2B5EF4-FFF2-40B4-BE49-F238E27FC236}">
                <a16:creationId xmlns:a16="http://schemas.microsoft.com/office/drawing/2014/main" id="{64FFB3CA-F019-BD62-B019-C030E260E6B7}"/>
              </a:ext>
            </a:extLst>
          </p:cNvPr>
          <p:cNvSpPr txBox="1"/>
          <p:nvPr/>
        </p:nvSpPr>
        <p:spPr>
          <a:xfrm>
            <a:off x="6848965" y="3182412"/>
            <a:ext cx="3042419" cy="646331"/>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Necesidades financieras y empresariales</a:t>
            </a:r>
          </a:p>
        </p:txBody>
      </p:sp>
      <p:sp>
        <p:nvSpPr>
          <p:cNvPr id="51" name="CuadroTexto 599">
            <a:extLst>
              <a:ext uri="{FF2B5EF4-FFF2-40B4-BE49-F238E27FC236}">
                <a16:creationId xmlns:a16="http://schemas.microsoft.com/office/drawing/2014/main" id="{41EE1CFC-C51E-B025-8A0E-1142D6D62190}"/>
              </a:ext>
            </a:extLst>
          </p:cNvPr>
          <p:cNvSpPr txBox="1"/>
          <p:nvPr/>
        </p:nvSpPr>
        <p:spPr>
          <a:xfrm>
            <a:off x="1312219" y="3582351"/>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Procesos a menudo costosos y complicados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599">
            <a:extLst>
              <a:ext uri="{FF2B5EF4-FFF2-40B4-BE49-F238E27FC236}">
                <a16:creationId xmlns:a16="http://schemas.microsoft.com/office/drawing/2014/main" id="{D4D229C8-A75C-5422-2931-AEB691C88703}"/>
              </a:ext>
            </a:extLst>
          </p:cNvPr>
          <p:cNvSpPr txBox="1"/>
          <p:nvPr/>
        </p:nvSpPr>
        <p:spPr>
          <a:xfrm>
            <a:off x="6990996" y="3793403"/>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Procesos sencillos</a:t>
            </a:r>
          </a:p>
        </p:txBody>
      </p:sp>
      <p:sp>
        <p:nvSpPr>
          <p:cNvPr id="5" name="CasellaDiTesto 4">
            <a:extLst>
              <a:ext uri="{FF2B5EF4-FFF2-40B4-BE49-F238E27FC236}">
                <a16:creationId xmlns:a16="http://schemas.microsoft.com/office/drawing/2014/main" id="{60091CF8-9F11-12B1-3FB4-2F9DB8E3A37D}"/>
              </a:ext>
            </a:extLst>
          </p:cNvPr>
          <p:cNvSpPr txBox="1"/>
          <p:nvPr/>
        </p:nvSpPr>
        <p:spPr>
          <a:xfrm>
            <a:off x="814502" y="1453719"/>
            <a:ext cx="9616912" cy="4832092"/>
          </a:xfrm>
          <a:prstGeom prst="rect">
            <a:avLst/>
          </a:prstGeom>
          <a:solidFill>
            <a:schemeClr val="bg1"/>
          </a:solidFill>
        </p:spPr>
        <p:txBody>
          <a:bodyPr wrap="square" rtlCol="0">
            <a:spAutoFit/>
          </a:bodyPr>
          <a:lstStyle/>
          <a:p>
            <a:pPr algn="just"/>
            <a:r>
              <a:rPr lang="en-US" sz="2200" b="1" dirty="0">
                <a:solidFill>
                  <a:srgbClr val="09465E"/>
                </a:solidFill>
              </a:rPr>
              <a:t>Las tendencias del mercado aumentan la demanda de determinados productos</a:t>
            </a:r>
            <a:r>
              <a:rPr lang="en-US" sz="2200" dirty="0">
                <a:solidFill>
                  <a:srgbClr val="09465E"/>
                </a:solidFill>
              </a:rPr>
              <a:t>, por lo que conocerlas y predecirlas es esencial para gestionar el desperdicio alimentario. Predecir qué productos se venderán más permite saber cuáles es probable que no se vendan, reduciendo así las compras.</a:t>
            </a:r>
          </a:p>
          <a:p>
            <a:pPr algn="just"/>
            <a:endParaRPr lang="it-IT" sz="2200" b="1" dirty="0">
              <a:solidFill>
                <a:srgbClr val="09465E"/>
              </a:solidFill>
            </a:endParaRPr>
          </a:p>
          <a:p>
            <a:pPr algn="just"/>
            <a:endParaRPr lang="it-IT" sz="2200" b="1" dirty="0">
              <a:solidFill>
                <a:srgbClr val="09465E"/>
              </a:solidFill>
            </a:endParaRPr>
          </a:p>
          <a:p>
            <a:pPr algn="just"/>
            <a:r>
              <a:rPr lang="en-US" sz="2200" dirty="0">
                <a:solidFill>
                  <a:srgbClr val="09465E"/>
                </a:solidFill>
              </a:rPr>
              <a:t>		Las nuevas </a:t>
            </a:r>
            <a:r>
              <a:rPr lang="en-US" sz="2200" b="1" dirty="0">
                <a:solidFill>
                  <a:srgbClr val="09465E"/>
                </a:solidFill>
              </a:rPr>
              <a:t>preferencias alimentarias </a:t>
            </a:r>
            <a:r>
              <a:rPr lang="en-US" sz="2200" dirty="0">
                <a:solidFill>
                  <a:srgbClr val="09465E"/>
                </a:solidFill>
              </a:rPr>
              <a:t>influyen en la demanda</a:t>
            </a:r>
            <a:r>
              <a:rPr lang="en-IE" sz="2200" dirty="0">
                <a:solidFill>
                  <a:srgbClr val="09465E"/>
                </a:solidFill>
              </a:rPr>
              <a:t>:</a:t>
            </a:r>
            <a:endParaRPr lang="it-IT" sz="2200" dirty="0">
              <a:solidFill>
                <a:srgbClr val="09465E"/>
              </a:solidFill>
            </a:endParaRPr>
          </a:p>
          <a:p>
            <a:pPr marL="2514600" indent="-355600" algn="just">
              <a:buFont typeface="Arial" panose="020B0604020202020204" pitchFamily="34" charset="0"/>
              <a:buChar char="•"/>
            </a:pPr>
            <a:r>
              <a:rPr lang="en-US" sz="2200" dirty="0">
                <a:solidFill>
                  <a:srgbClr val="09465E"/>
                </a:solidFill>
              </a:rPr>
              <a:t>Crecimiento de los productos vegetales</a:t>
            </a:r>
          </a:p>
          <a:p>
            <a:pPr marL="2514600" indent="-355600" algn="just">
              <a:buFont typeface="Arial" panose="020B0604020202020204" pitchFamily="34" charset="0"/>
              <a:buChar char="•"/>
            </a:pPr>
            <a:r>
              <a:rPr lang="en-US" sz="2200" dirty="0">
                <a:solidFill>
                  <a:srgbClr val="09465E"/>
                </a:solidFill>
              </a:rPr>
              <a:t>Interés por los alimentos ecológicos, locales y de kilómetro cero</a:t>
            </a:r>
          </a:p>
          <a:p>
            <a:pPr marL="2514600" indent="-355600" algn="just">
              <a:buFont typeface="Arial" panose="020B0604020202020204" pitchFamily="34" charset="0"/>
              <a:buChar char="•"/>
            </a:pPr>
            <a:r>
              <a:rPr lang="en-US" sz="2200" dirty="0">
                <a:solidFill>
                  <a:srgbClr val="09465E"/>
                </a:solidFill>
              </a:rPr>
              <a:t>Alimentos funcionales (por ejemplo, fermentados, ricos en fibra)</a:t>
            </a:r>
          </a:p>
          <a:p>
            <a:pPr marL="1879600" algn="just"/>
            <a:r>
              <a:rPr lang="en-US" sz="2200" dirty="0">
                <a:solidFill>
                  <a:srgbClr val="09465E"/>
                </a:solidFill>
              </a:rPr>
              <a:t>Por tanto, un restaurante podría sustituir algunos de sus platos de carne por alternativas vegetales, </a:t>
            </a:r>
            <a:r>
              <a:rPr lang="en-US" sz="2200" dirty="0" err="1">
                <a:solidFill>
                  <a:srgbClr val="09465E"/>
                </a:solidFill>
              </a:rPr>
              <a:t>optimizando las </a:t>
            </a:r>
            <a:r>
              <a:rPr lang="en-US" sz="2200" dirty="0">
                <a:solidFill>
                  <a:srgbClr val="09465E"/>
                </a:solidFill>
              </a:rPr>
              <a:t>compras.</a:t>
            </a:r>
          </a:p>
        </p:txBody>
      </p:sp>
      <p:pic>
        <p:nvPicPr>
          <p:cNvPr id="2" name="Picture 6" descr="Market trends ">
            <a:extLst>
              <a:ext uri="{FF2B5EF4-FFF2-40B4-BE49-F238E27FC236}">
                <a16:creationId xmlns:a16="http://schemas.microsoft.com/office/drawing/2014/main" id="{5220BF64-E601-64BD-250B-AA4372FE582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91384" y="468771"/>
            <a:ext cx="1123950" cy="11239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Example ">
            <a:extLst>
              <a:ext uri="{FF2B5EF4-FFF2-40B4-BE49-F238E27FC236}">
                <a16:creationId xmlns:a16="http://schemas.microsoft.com/office/drawing/2014/main" id="{E6C51A01-69F1-0772-8293-12695C1A608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49661" y="3311616"/>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578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72C13D3-2D2C-C220-6384-FF41BB33DB02}"/>
              </a:ext>
            </a:extLst>
          </p:cNvPr>
          <p:cNvSpPr>
            <a:spLocks noGrp="1"/>
          </p:cNvSpPr>
          <p:nvPr>
            <p:ph type="body" sz="quarter" idx="16"/>
          </p:nvPr>
        </p:nvSpPr>
        <p:spPr>
          <a:xfrm>
            <a:off x="819795" y="657772"/>
            <a:ext cx="10052954" cy="803654"/>
          </a:xfrm>
          <a:prstGeom prst="rect">
            <a:avLst/>
          </a:prstGeom>
        </p:spPr>
        <p:txBody>
          <a:bodyPr/>
          <a:lstStyle/>
          <a:p>
            <a:pPr algn="ctr"/>
            <a:r>
              <a:rPr lang="it-IT" dirty="0"/>
              <a:t>Tendencias </a:t>
            </a:r>
            <a:r>
              <a:rPr lang="it-IT" dirty="0" err="1"/>
              <a:t>medioambientales</a:t>
            </a:r>
          </a:p>
          <a:p>
            <a:pPr algn="ctr"/>
            <a:endParaRPr lang="en-IE" b="1" dirty="0"/>
          </a:p>
        </p:txBody>
      </p:sp>
      <p:sp>
        <p:nvSpPr>
          <p:cNvPr id="10" name="CuadroTexto 598">
            <a:extLst>
              <a:ext uri="{FF2B5EF4-FFF2-40B4-BE49-F238E27FC236}">
                <a16:creationId xmlns:a16="http://schemas.microsoft.com/office/drawing/2014/main" id="{8A1B6493-0F03-86C1-25D6-97868506BDD0}"/>
              </a:ext>
            </a:extLst>
          </p:cNvPr>
          <p:cNvSpPr txBox="1"/>
          <p:nvPr/>
        </p:nvSpPr>
        <p:spPr>
          <a:xfrm>
            <a:off x="1452632" y="2358587"/>
            <a:ext cx="1697754"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Título primero</a:t>
            </a:r>
          </a:p>
        </p:txBody>
      </p:sp>
      <p:sp>
        <p:nvSpPr>
          <p:cNvPr id="12" name="Rectángulo 602">
            <a:extLst>
              <a:ext uri="{FF2B5EF4-FFF2-40B4-BE49-F238E27FC236}">
                <a16:creationId xmlns:a16="http://schemas.microsoft.com/office/drawing/2014/main" id="{6DC0D5F2-6E16-866E-67DD-F638C48CFA91}"/>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Pulse para escribir</a:t>
            </a:r>
          </a:p>
        </p:txBody>
      </p:sp>
      <p:sp>
        <p:nvSpPr>
          <p:cNvPr id="13" name="Rectángulo 603">
            <a:extLst>
              <a:ext uri="{FF2B5EF4-FFF2-40B4-BE49-F238E27FC236}">
                <a16:creationId xmlns:a16="http://schemas.microsoft.com/office/drawing/2014/main" id="{91983611-4AAC-A5E4-5C7F-9B7630B75007}"/>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Pulse para escribir</a:t>
            </a:r>
          </a:p>
        </p:txBody>
      </p:sp>
      <p:sp>
        <p:nvSpPr>
          <p:cNvPr id="45" name="CuadroTexto 599">
            <a:extLst>
              <a:ext uri="{FF2B5EF4-FFF2-40B4-BE49-F238E27FC236}">
                <a16:creationId xmlns:a16="http://schemas.microsoft.com/office/drawing/2014/main" id="{11B00545-69DF-E96F-FF3D-BD4E39D3CF5F}"/>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Impacto a largo plazo</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EA596E60-135C-5CCD-F261-0044F4B7D7D9}"/>
              </a:ext>
            </a:extLst>
          </p:cNvPr>
          <p:cNvSpPr txBox="1"/>
          <p:nvPr/>
        </p:nvSpPr>
        <p:spPr>
          <a:xfrm>
            <a:off x="6990995" y="2730332"/>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Necesidades empresariales inmediatas</a:t>
            </a:r>
          </a:p>
        </p:txBody>
      </p:sp>
      <p:sp>
        <p:nvSpPr>
          <p:cNvPr id="48" name="CuadroTexto 599">
            <a:extLst>
              <a:ext uri="{FF2B5EF4-FFF2-40B4-BE49-F238E27FC236}">
                <a16:creationId xmlns:a16="http://schemas.microsoft.com/office/drawing/2014/main" id="{C4B97E0E-DB79-200D-D1EB-77E06F3C5E18}"/>
              </a:ext>
            </a:extLst>
          </p:cNvPr>
          <p:cNvSpPr txBox="1"/>
          <p:nvPr/>
        </p:nvSpPr>
        <p:spPr>
          <a:xfrm>
            <a:off x="1552007" y="3159069"/>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Efectos sociales y medioambientales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0" name="CuadroTexto 599">
            <a:extLst>
              <a:ext uri="{FF2B5EF4-FFF2-40B4-BE49-F238E27FC236}">
                <a16:creationId xmlns:a16="http://schemas.microsoft.com/office/drawing/2014/main" id="{64FFB3CA-F019-BD62-B019-C030E260E6B7}"/>
              </a:ext>
            </a:extLst>
          </p:cNvPr>
          <p:cNvSpPr txBox="1"/>
          <p:nvPr/>
        </p:nvSpPr>
        <p:spPr>
          <a:xfrm>
            <a:off x="6848965" y="3182412"/>
            <a:ext cx="3042419" cy="646331"/>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Necesidades financieras y empresariales</a:t>
            </a:r>
          </a:p>
        </p:txBody>
      </p:sp>
      <p:sp>
        <p:nvSpPr>
          <p:cNvPr id="51" name="CuadroTexto 599">
            <a:extLst>
              <a:ext uri="{FF2B5EF4-FFF2-40B4-BE49-F238E27FC236}">
                <a16:creationId xmlns:a16="http://schemas.microsoft.com/office/drawing/2014/main" id="{41EE1CFC-C51E-B025-8A0E-1142D6D62190}"/>
              </a:ext>
            </a:extLst>
          </p:cNvPr>
          <p:cNvSpPr txBox="1"/>
          <p:nvPr/>
        </p:nvSpPr>
        <p:spPr>
          <a:xfrm>
            <a:off x="1312219" y="3582351"/>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Procesos a menudo costosos y complicados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599">
            <a:extLst>
              <a:ext uri="{FF2B5EF4-FFF2-40B4-BE49-F238E27FC236}">
                <a16:creationId xmlns:a16="http://schemas.microsoft.com/office/drawing/2014/main" id="{D4D229C8-A75C-5422-2931-AEB691C88703}"/>
              </a:ext>
            </a:extLst>
          </p:cNvPr>
          <p:cNvSpPr txBox="1"/>
          <p:nvPr/>
        </p:nvSpPr>
        <p:spPr>
          <a:xfrm>
            <a:off x="6990996" y="3793403"/>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Procesos sencillos</a:t>
            </a:r>
          </a:p>
        </p:txBody>
      </p:sp>
      <p:sp>
        <p:nvSpPr>
          <p:cNvPr id="5" name="CasellaDiTesto 4">
            <a:extLst>
              <a:ext uri="{FF2B5EF4-FFF2-40B4-BE49-F238E27FC236}">
                <a16:creationId xmlns:a16="http://schemas.microsoft.com/office/drawing/2014/main" id="{60091CF8-9F11-12B1-3FB4-2F9DB8E3A37D}"/>
              </a:ext>
            </a:extLst>
          </p:cNvPr>
          <p:cNvSpPr txBox="1"/>
          <p:nvPr/>
        </p:nvSpPr>
        <p:spPr>
          <a:xfrm>
            <a:off x="1700289" y="1901743"/>
            <a:ext cx="9179491" cy="3916457"/>
          </a:xfrm>
          <a:prstGeom prst="rect">
            <a:avLst/>
          </a:prstGeom>
          <a:solidFill>
            <a:schemeClr val="bg1"/>
          </a:solidFill>
        </p:spPr>
        <p:txBody>
          <a:bodyPr wrap="square" rtlCol="0">
            <a:spAutoFit/>
          </a:bodyPr>
          <a:lstStyle/>
          <a:p>
            <a:pPr algn="just">
              <a:spcBef>
                <a:spcPts val="450"/>
              </a:spcBef>
              <a:spcAft>
                <a:spcPts val="750"/>
              </a:spcAft>
              <a:buNone/>
            </a:pPr>
            <a:r>
              <a:rPr lang="en-US" sz="2200" b="1" dirty="0">
                <a:solidFill>
                  <a:srgbClr val="09465E"/>
                </a:solidFill>
              </a:rPr>
              <a:t>Las tendencias medioambientales, las condiciones climáticas y las catástrofes naturales repercuten en la producción y el consumo de alimentos de las siguientes maneras</a:t>
            </a:r>
            <a:r>
              <a:rPr lang="en-US" sz="2200" dirty="0">
                <a:solidFill>
                  <a:srgbClr val="09465E"/>
                </a:solidFill>
              </a:rPr>
              <a:t>:</a:t>
            </a:r>
          </a:p>
          <a:p>
            <a:pPr algn="just">
              <a:spcBef>
                <a:spcPts val="450"/>
              </a:spcBef>
              <a:spcAft>
                <a:spcPts val="750"/>
              </a:spcAft>
              <a:buNone/>
            </a:pPr>
            <a:endParaRPr lang="en-US" sz="2200" dirty="0">
              <a:solidFill>
                <a:srgbClr val="09465E"/>
              </a:solidFill>
            </a:endParaRPr>
          </a:p>
          <a:p>
            <a:pPr marL="342900" indent="-342900" algn="just">
              <a:spcAft>
                <a:spcPts val="600"/>
              </a:spcAft>
              <a:buFont typeface="Arial" panose="020B0604020202020204" pitchFamily="34" charset="0"/>
              <a:buChar char="•"/>
            </a:pPr>
            <a:r>
              <a:rPr lang="en-US" sz="2200" dirty="0">
                <a:solidFill>
                  <a:srgbClr val="09465E"/>
                </a:solidFill>
              </a:rPr>
              <a:t>Las sequías o inundaciones reducen la disponibilidad de ingredientes → Aumento de los precios</a:t>
            </a:r>
          </a:p>
          <a:p>
            <a:pPr marL="342900" indent="-342900" algn="just">
              <a:spcAft>
                <a:spcPts val="600"/>
              </a:spcAft>
              <a:buFont typeface="Arial" panose="020B0604020202020204" pitchFamily="34" charset="0"/>
              <a:buChar char="•"/>
            </a:pPr>
            <a:r>
              <a:rPr lang="en-US" sz="2200" dirty="0">
                <a:solidFill>
                  <a:srgbClr val="09465E"/>
                </a:solidFill>
              </a:rPr>
              <a:t>Los acontecimientos mundiales (pandemias, guerras, etc.) modifican los hábitos de consumo.</a:t>
            </a:r>
          </a:p>
          <a:p>
            <a:pPr marL="342900" indent="-342900" algn="just">
              <a:spcAft>
                <a:spcPts val="600"/>
              </a:spcAft>
              <a:buFont typeface="Arial" panose="020B0604020202020204" pitchFamily="34" charset="0"/>
              <a:buChar char="•"/>
            </a:pPr>
            <a:r>
              <a:rPr lang="en-US" sz="2200" dirty="0">
                <a:solidFill>
                  <a:srgbClr val="09465E"/>
                </a:solidFill>
              </a:rPr>
              <a:t>Aumento del coste del trigo → Revisión de los platos a base de pasta/pan</a:t>
            </a:r>
          </a:p>
          <a:p>
            <a:endParaRPr lang="it-IT" dirty="0"/>
          </a:p>
        </p:txBody>
      </p:sp>
      <p:pic>
        <p:nvPicPr>
          <p:cNvPr id="2" name="Picture 2" descr="Example ">
            <a:extLst>
              <a:ext uri="{FF2B5EF4-FFF2-40B4-BE49-F238E27FC236}">
                <a16:creationId xmlns:a16="http://schemas.microsoft.com/office/drawing/2014/main" id="{6C779565-732E-5CF3-BCD8-18DF07C39C3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7921" y="4187217"/>
            <a:ext cx="1004148" cy="10041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Planet earth ">
            <a:extLst>
              <a:ext uri="{FF2B5EF4-FFF2-40B4-BE49-F238E27FC236}">
                <a16:creationId xmlns:a16="http://schemas.microsoft.com/office/drawing/2014/main" id="{D7A31002-E2E1-8993-F444-C913592914F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423814" y="423145"/>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536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72C13D3-2D2C-C220-6384-FF41BB33DB02}"/>
              </a:ext>
            </a:extLst>
          </p:cNvPr>
          <p:cNvSpPr>
            <a:spLocks noGrp="1"/>
          </p:cNvSpPr>
          <p:nvPr>
            <p:ph type="body" sz="quarter" idx="16"/>
          </p:nvPr>
        </p:nvSpPr>
        <p:spPr>
          <a:xfrm>
            <a:off x="850812" y="554848"/>
            <a:ext cx="10052954" cy="803654"/>
          </a:xfrm>
          <a:prstGeom prst="rect">
            <a:avLst/>
          </a:prstGeom>
        </p:spPr>
        <p:txBody>
          <a:bodyPr/>
          <a:lstStyle/>
          <a:p>
            <a:pPr algn="ctr"/>
            <a:r>
              <a:rPr lang="it-IT" dirty="0"/>
              <a:t>Tendencias económicas</a:t>
            </a:r>
          </a:p>
          <a:p>
            <a:pPr algn="ctr"/>
            <a:endParaRPr lang="en-IE" b="1" dirty="0"/>
          </a:p>
        </p:txBody>
      </p:sp>
      <p:sp>
        <p:nvSpPr>
          <p:cNvPr id="10" name="CuadroTexto 598">
            <a:extLst>
              <a:ext uri="{FF2B5EF4-FFF2-40B4-BE49-F238E27FC236}">
                <a16:creationId xmlns:a16="http://schemas.microsoft.com/office/drawing/2014/main" id="{8A1B6493-0F03-86C1-25D6-97868506BDD0}"/>
              </a:ext>
            </a:extLst>
          </p:cNvPr>
          <p:cNvSpPr txBox="1"/>
          <p:nvPr/>
        </p:nvSpPr>
        <p:spPr>
          <a:xfrm>
            <a:off x="1452632" y="2358587"/>
            <a:ext cx="1697754"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Título primero</a:t>
            </a:r>
          </a:p>
        </p:txBody>
      </p:sp>
      <p:sp>
        <p:nvSpPr>
          <p:cNvPr id="12" name="Rectángulo 602">
            <a:extLst>
              <a:ext uri="{FF2B5EF4-FFF2-40B4-BE49-F238E27FC236}">
                <a16:creationId xmlns:a16="http://schemas.microsoft.com/office/drawing/2014/main" id="{6DC0D5F2-6E16-866E-67DD-F638C48CFA91}"/>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Pulse para escribir</a:t>
            </a:r>
          </a:p>
        </p:txBody>
      </p:sp>
      <p:sp>
        <p:nvSpPr>
          <p:cNvPr id="13" name="Rectángulo 603">
            <a:extLst>
              <a:ext uri="{FF2B5EF4-FFF2-40B4-BE49-F238E27FC236}">
                <a16:creationId xmlns:a16="http://schemas.microsoft.com/office/drawing/2014/main" id="{91983611-4AAC-A5E4-5C7F-9B7630B75007}"/>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Pulse para escribir</a:t>
            </a:r>
          </a:p>
        </p:txBody>
      </p:sp>
      <p:sp>
        <p:nvSpPr>
          <p:cNvPr id="45" name="CuadroTexto 599">
            <a:extLst>
              <a:ext uri="{FF2B5EF4-FFF2-40B4-BE49-F238E27FC236}">
                <a16:creationId xmlns:a16="http://schemas.microsoft.com/office/drawing/2014/main" id="{11B00545-69DF-E96F-FF3D-BD4E39D3CF5F}"/>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Impacto a largo plazo</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EA596E60-135C-5CCD-F261-0044F4B7D7D9}"/>
              </a:ext>
            </a:extLst>
          </p:cNvPr>
          <p:cNvSpPr txBox="1"/>
          <p:nvPr/>
        </p:nvSpPr>
        <p:spPr>
          <a:xfrm>
            <a:off x="6990995" y="2730332"/>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Necesidades empresariales inmediatas</a:t>
            </a:r>
          </a:p>
        </p:txBody>
      </p:sp>
      <p:sp>
        <p:nvSpPr>
          <p:cNvPr id="48" name="CuadroTexto 599">
            <a:extLst>
              <a:ext uri="{FF2B5EF4-FFF2-40B4-BE49-F238E27FC236}">
                <a16:creationId xmlns:a16="http://schemas.microsoft.com/office/drawing/2014/main" id="{C4B97E0E-DB79-200D-D1EB-77E06F3C5E18}"/>
              </a:ext>
            </a:extLst>
          </p:cNvPr>
          <p:cNvSpPr txBox="1"/>
          <p:nvPr/>
        </p:nvSpPr>
        <p:spPr>
          <a:xfrm>
            <a:off x="1552007" y="3159069"/>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Efectos sociales y medioambientales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0" name="CuadroTexto 599">
            <a:extLst>
              <a:ext uri="{FF2B5EF4-FFF2-40B4-BE49-F238E27FC236}">
                <a16:creationId xmlns:a16="http://schemas.microsoft.com/office/drawing/2014/main" id="{64FFB3CA-F019-BD62-B019-C030E260E6B7}"/>
              </a:ext>
            </a:extLst>
          </p:cNvPr>
          <p:cNvSpPr txBox="1"/>
          <p:nvPr/>
        </p:nvSpPr>
        <p:spPr>
          <a:xfrm>
            <a:off x="6848965" y="3182412"/>
            <a:ext cx="3042419" cy="646331"/>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Necesidades financieras y empresariales</a:t>
            </a:r>
          </a:p>
        </p:txBody>
      </p:sp>
      <p:sp>
        <p:nvSpPr>
          <p:cNvPr id="51" name="CuadroTexto 599">
            <a:extLst>
              <a:ext uri="{FF2B5EF4-FFF2-40B4-BE49-F238E27FC236}">
                <a16:creationId xmlns:a16="http://schemas.microsoft.com/office/drawing/2014/main" id="{41EE1CFC-C51E-B025-8A0E-1142D6D62190}"/>
              </a:ext>
            </a:extLst>
          </p:cNvPr>
          <p:cNvSpPr txBox="1"/>
          <p:nvPr/>
        </p:nvSpPr>
        <p:spPr>
          <a:xfrm>
            <a:off x="1312219" y="3582351"/>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Procesos a menudo costosos y complicados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599">
            <a:extLst>
              <a:ext uri="{FF2B5EF4-FFF2-40B4-BE49-F238E27FC236}">
                <a16:creationId xmlns:a16="http://schemas.microsoft.com/office/drawing/2014/main" id="{D4D229C8-A75C-5422-2931-AEB691C88703}"/>
              </a:ext>
            </a:extLst>
          </p:cNvPr>
          <p:cNvSpPr txBox="1"/>
          <p:nvPr/>
        </p:nvSpPr>
        <p:spPr>
          <a:xfrm>
            <a:off x="6990996" y="3793403"/>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Procesos sencillos</a:t>
            </a:r>
          </a:p>
        </p:txBody>
      </p:sp>
      <p:sp>
        <p:nvSpPr>
          <p:cNvPr id="5" name="CasellaDiTesto 4">
            <a:extLst>
              <a:ext uri="{FF2B5EF4-FFF2-40B4-BE49-F238E27FC236}">
                <a16:creationId xmlns:a16="http://schemas.microsoft.com/office/drawing/2014/main" id="{60091CF8-9F11-12B1-3FB4-2F9DB8E3A37D}"/>
              </a:ext>
            </a:extLst>
          </p:cNvPr>
          <p:cNvSpPr txBox="1"/>
          <p:nvPr/>
        </p:nvSpPr>
        <p:spPr>
          <a:xfrm>
            <a:off x="1262869" y="1642345"/>
            <a:ext cx="9640897" cy="3793346"/>
          </a:xfrm>
          <a:prstGeom prst="rect">
            <a:avLst/>
          </a:prstGeom>
          <a:solidFill>
            <a:schemeClr val="bg1"/>
          </a:solidFill>
        </p:spPr>
        <p:txBody>
          <a:bodyPr wrap="square" rtlCol="0">
            <a:spAutoFit/>
          </a:bodyPr>
          <a:lstStyle/>
          <a:p>
            <a:pPr algn="l">
              <a:spcBef>
                <a:spcPts val="450"/>
              </a:spcBef>
              <a:spcAft>
                <a:spcPts val="750"/>
              </a:spcAft>
              <a:buNone/>
            </a:pPr>
            <a:r>
              <a:rPr lang="en-US" sz="2200" b="1" dirty="0">
                <a:solidFill>
                  <a:srgbClr val="09465E"/>
                </a:solidFill>
              </a:rPr>
              <a:t>La economía afecta al poder adquisitivo y a las prioridades de gasto:</a:t>
            </a:r>
          </a:p>
          <a:p>
            <a:pPr algn="l">
              <a:spcBef>
                <a:spcPts val="450"/>
              </a:spcBef>
              <a:spcAft>
                <a:spcPts val="750"/>
              </a:spcAft>
              <a:buNone/>
            </a:pPr>
            <a:endParaRPr lang="en-US" sz="2200" dirty="0">
              <a:solidFill>
                <a:srgbClr val="09465E"/>
              </a:solidFill>
            </a:endParaRPr>
          </a:p>
          <a:p>
            <a:pPr marL="342900" indent="-342900" algn="l">
              <a:spcAft>
                <a:spcPts val="600"/>
              </a:spcAft>
              <a:buFont typeface="Arial" panose="020B0604020202020204" pitchFamily="34" charset="0"/>
              <a:buChar char="•"/>
            </a:pPr>
            <a:r>
              <a:rPr lang="en-US" sz="2200" dirty="0">
                <a:solidFill>
                  <a:srgbClr val="09465E"/>
                </a:solidFill>
              </a:rPr>
              <a:t>Inflación → disminución de la demanda de productos de primera calidad</a:t>
            </a:r>
          </a:p>
          <a:p>
            <a:pPr marL="342900" indent="-342900" algn="l">
              <a:spcAft>
                <a:spcPts val="600"/>
              </a:spcAft>
              <a:buFont typeface="Arial" panose="020B0604020202020204" pitchFamily="34" charset="0"/>
              <a:buChar char="•"/>
            </a:pPr>
            <a:r>
              <a:rPr lang="en-US" sz="2200" dirty="0">
                <a:solidFill>
                  <a:srgbClr val="09465E"/>
                </a:solidFill>
              </a:rPr>
              <a:t>Incentivos o exenciones fiscales (por ejemplo, para comedores escolares) → aumento del suministro de alimentos </a:t>
            </a:r>
            <a:r>
              <a:rPr lang="en-US" sz="2200" dirty="0" err="1">
                <a:solidFill>
                  <a:srgbClr val="09465E"/>
                </a:solidFill>
              </a:rPr>
              <a:t>incentivados. </a:t>
            </a:r>
          </a:p>
          <a:p>
            <a:pPr algn="l">
              <a:spcAft>
                <a:spcPts val="600"/>
              </a:spcAft>
              <a:buFont typeface="Arial" panose="020B0604020202020204" pitchFamily="34" charset="0"/>
              <a:buChar char="•"/>
            </a:pPr>
            <a:endParaRPr lang="en-US" sz="2200" dirty="0">
              <a:solidFill>
                <a:srgbClr val="09465E"/>
              </a:solidFill>
            </a:endParaRPr>
          </a:p>
          <a:p>
            <a:pPr algn="l">
              <a:spcAft>
                <a:spcPts val="600"/>
              </a:spcAft>
              <a:buFont typeface="Arial" panose="020B0604020202020204" pitchFamily="34" charset="0"/>
              <a:buChar char="•"/>
            </a:pPr>
            <a:endParaRPr lang="en-US" sz="2200" dirty="0">
              <a:solidFill>
                <a:srgbClr val="09465E"/>
              </a:solidFill>
            </a:endParaRPr>
          </a:p>
          <a:p>
            <a:pPr algn="l">
              <a:spcAft>
                <a:spcPts val="600"/>
              </a:spcAft>
              <a:buFont typeface="Arial" panose="020B0604020202020204" pitchFamily="34" charset="0"/>
              <a:buChar char="•"/>
            </a:pPr>
            <a:endParaRPr lang="en-US" sz="2200" dirty="0">
              <a:solidFill>
                <a:srgbClr val="09465E"/>
              </a:solidFill>
            </a:endParaRPr>
          </a:p>
          <a:p>
            <a:pPr algn="l">
              <a:spcAft>
                <a:spcPts val="600"/>
              </a:spcAft>
            </a:pPr>
            <a:r>
              <a:rPr lang="en-US" sz="2200" dirty="0">
                <a:solidFill>
                  <a:srgbClr val="09465E"/>
                </a:solidFill>
              </a:rPr>
              <a:t>Crisis económica → mayor demanda de menús asequibles o solidarios.</a:t>
            </a:r>
          </a:p>
        </p:txBody>
      </p:sp>
      <p:pic>
        <p:nvPicPr>
          <p:cNvPr id="2" name="Picture 2" descr="Example ">
            <a:extLst>
              <a:ext uri="{FF2B5EF4-FFF2-40B4-BE49-F238E27FC236}">
                <a16:creationId xmlns:a16="http://schemas.microsoft.com/office/drawing/2014/main" id="{D4B45C98-9013-0226-D0FB-690924E5792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3269" y="3996455"/>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Economic trends ">
            <a:extLst>
              <a:ext uri="{FF2B5EF4-FFF2-40B4-BE49-F238E27FC236}">
                <a16:creationId xmlns:a16="http://schemas.microsoft.com/office/drawing/2014/main" id="{E2DC9A0A-57F6-4D05-D57F-F93B35609F0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592972" y="554663"/>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040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F4FE1-C1AE-8D55-6CE1-ABA8C555307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E64F119-16DD-9C16-ED71-B8F8D7D3AF79}"/>
              </a:ext>
            </a:extLst>
          </p:cNvPr>
          <p:cNvSpPr>
            <a:spLocks noGrp="1"/>
          </p:cNvSpPr>
          <p:nvPr>
            <p:ph type="body" sz="quarter" idx="16"/>
          </p:nvPr>
        </p:nvSpPr>
        <p:spPr>
          <a:xfrm>
            <a:off x="850812" y="554848"/>
            <a:ext cx="10052954" cy="803654"/>
          </a:xfrm>
          <a:prstGeom prst="rect">
            <a:avLst/>
          </a:prstGeom>
        </p:spPr>
        <p:txBody>
          <a:bodyPr/>
          <a:lstStyle/>
          <a:p>
            <a:pPr algn="ctr"/>
            <a:r>
              <a:rPr lang="it-IT" sz="3200" dirty="0">
                <a:highlight>
                  <a:srgbClr val="F68B2D"/>
                </a:highlight>
              </a:rPr>
              <a:t>Ejercicio del alumno: </a:t>
            </a:r>
            <a:r>
              <a:rPr lang="en-US" sz="3200" dirty="0"/>
              <a:t>"¿Qué compramos en abril?" </a:t>
            </a:r>
            <a:endParaRPr lang="it-IT" sz="3200" dirty="0"/>
          </a:p>
          <a:p>
            <a:pPr algn="ctr"/>
            <a:endParaRPr lang="en-IE" sz="3200" b="1" dirty="0"/>
          </a:p>
        </p:txBody>
      </p:sp>
      <p:sp>
        <p:nvSpPr>
          <p:cNvPr id="12" name="Rectángulo 602">
            <a:extLst>
              <a:ext uri="{FF2B5EF4-FFF2-40B4-BE49-F238E27FC236}">
                <a16:creationId xmlns:a16="http://schemas.microsoft.com/office/drawing/2014/main" id="{9F2C236B-4E3B-A7F5-11B1-53D54BE707FE}"/>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Pulse para escribir</a:t>
            </a:r>
          </a:p>
        </p:txBody>
      </p:sp>
      <p:sp>
        <p:nvSpPr>
          <p:cNvPr id="13" name="Rectángulo 603">
            <a:extLst>
              <a:ext uri="{FF2B5EF4-FFF2-40B4-BE49-F238E27FC236}">
                <a16:creationId xmlns:a16="http://schemas.microsoft.com/office/drawing/2014/main" id="{448E57E7-6AA7-C479-B995-1A83B4C3243B}"/>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Pulse para escribir</a:t>
            </a:r>
          </a:p>
        </p:txBody>
      </p:sp>
      <p:sp>
        <p:nvSpPr>
          <p:cNvPr id="45" name="CuadroTexto 599">
            <a:extLst>
              <a:ext uri="{FF2B5EF4-FFF2-40B4-BE49-F238E27FC236}">
                <a16:creationId xmlns:a16="http://schemas.microsoft.com/office/drawing/2014/main" id="{1EBEBA8C-769F-A11F-6B47-03C2AD1DAB39}"/>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Impacto a largo plazo</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94C7AE9F-C835-A6C8-1236-1D0BDFEED63A}"/>
              </a:ext>
            </a:extLst>
          </p:cNvPr>
          <p:cNvSpPr txBox="1"/>
          <p:nvPr/>
        </p:nvSpPr>
        <p:spPr>
          <a:xfrm>
            <a:off x="6990995" y="2730332"/>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Necesidades empresariales inmediatas</a:t>
            </a:r>
          </a:p>
        </p:txBody>
      </p:sp>
      <p:sp>
        <p:nvSpPr>
          <p:cNvPr id="48" name="CuadroTexto 599">
            <a:extLst>
              <a:ext uri="{FF2B5EF4-FFF2-40B4-BE49-F238E27FC236}">
                <a16:creationId xmlns:a16="http://schemas.microsoft.com/office/drawing/2014/main" id="{8CF9906F-9C1F-5D40-8A89-8B08FFFDD562}"/>
              </a:ext>
            </a:extLst>
          </p:cNvPr>
          <p:cNvSpPr txBox="1"/>
          <p:nvPr/>
        </p:nvSpPr>
        <p:spPr>
          <a:xfrm>
            <a:off x="850812" y="2164386"/>
            <a:ext cx="10237354" cy="2010807"/>
          </a:xfrm>
          <a:prstGeom prst="rect">
            <a:avLst/>
          </a:prstGeom>
          <a:noFill/>
        </p:spPr>
        <p:txBody>
          <a:bodyPr wrap="square" rtlCol="0">
            <a:spAutoFit/>
          </a:bodyPr>
          <a:lstStyle/>
          <a:p>
            <a:pPr algn="l">
              <a:spcBef>
                <a:spcPts val="450"/>
              </a:spcBef>
              <a:spcAft>
                <a:spcPts val="750"/>
              </a:spcAft>
              <a:buNone/>
            </a:pPr>
            <a:r>
              <a:rPr lang="en-US" sz="2000" b="1" dirty="0">
                <a:solidFill>
                  <a:srgbClr val="09465E"/>
                </a:solidFill>
              </a:rPr>
              <a:t>Escenario: </a:t>
            </a:r>
            <a:r>
              <a:rPr lang="en-US" sz="2000" dirty="0">
                <a:solidFill>
                  <a:srgbClr val="09465E"/>
                </a:solidFill>
              </a:rPr>
              <a:t> Trabajas en un comedor que sirve 100 comidas al día. Tienes que elegir 3 frutas o verduras para comprar durante el mes de abril. Quieres:</a:t>
            </a:r>
          </a:p>
          <a:p>
            <a:pPr marL="342900" indent="-342900" algn="l">
              <a:buFont typeface="Arial" panose="020B0604020202020204" pitchFamily="34" charset="0"/>
              <a:buChar char="•"/>
            </a:pPr>
            <a:r>
              <a:rPr lang="en-US" sz="2000" dirty="0">
                <a:solidFill>
                  <a:srgbClr val="09465E"/>
                </a:solidFill>
              </a:rPr>
              <a:t>Utiliza productos de temporada (más sabrosos y baratos),</a:t>
            </a:r>
          </a:p>
          <a:p>
            <a:pPr marL="342900" indent="-342900" algn="l">
              <a:buFont typeface="Arial" panose="020B0604020202020204" pitchFamily="34" charset="0"/>
              <a:buChar char="•"/>
            </a:pPr>
            <a:r>
              <a:rPr lang="en-US" sz="2000" dirty="0">
                <a:solidFill>
                  <a:srgbClr val="09465E"/>
                </a:solidFill>
              </a:rPr>
              <a:t>Elija los que más gusten a los clientes,</a:t>
            </a:r>
          </a:p>
          <a:p>
            <a:pPr marL="342900" indent="-342900" algn="l">
              <a:buFont typeface="Arial" panose="020B0604020202020204" pitchFamily="34" charset="0"/>
              <a:buChar char="•"/>
            </a:pPr>
            <a:r>
              <a:rPr lang="en-US" sz="2000" dirty="0">
                <a:solidFill>
                  <a:srgbClr val="09465E"/>
                </a:solidFill>
              </a:rPr>
              <a:t>Evite los que suelen acabar en la basura.</a:t>
            </a:r>
          </a:p>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efectos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599">
            <a:extLst>
              <a:ext uri="{FF2B5EF4-FFF2-40B4-BE49-F238E27FC236}">
                <a16:creationId xmlns:a16="http://schemas.microsoft.com/office/drawing/2014/main" id="{99BB7172-723D-49E9-E41F-42DB11DC414D}"/>
              </a:ext>
            </a:extLst>
          </p:cNvPr>
          <p:cNvSpPr txBox="1"/>
          <p:nvPr/>
        </p:nvSpPr>
        <p:spPr>
          <a:xfrm>
            <a:off x="6990996" y="3793403"/>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Procesos sencillos</a:t>
            </a:r>
          </a:p>
        </p:txBody>
      </p:sp>
      <p:sp>
        <p:nvSpPr>
          <p:cNvPr id="20" name="CasellaDiTesto 19">
            <a:extLst>
              <a:ext uri="{FF2B5EF4-FFF2-40B4-BE49-F238E27FC236}">
                <a16:creationId xmlns:a16="http://schemas.microsoft.com/office/drawing/2014/main" id="{2AA36E17-A9BC-0217-85B4-64ABD5676BD0}"/>
              </a:ext>
            </a:extLst>
          </p:cNvPr>
          <p:cNvSpPr txBox="1"/>
          <p:nvPr/>
        </p:nvSpPr>
        <p:spPr>
          <a:xfrm>
            <a:off x="883055" y="1375813"/>
            <a:ext cx="10052954" cy="707886"/>
          </a:xfrm>
          <a:prstGeom prst="rect">
            <a:avLst/>
          </a:prstGeom>
          <a:noFill/>
        </p:spPr>
        <p:txBody>
          <a:bodyPr wrap="square">
            <a:spAutoFit/>
          </a:bodyPr>
          <a:lstStyle/>
          <a:p>
            <a:r>
              <a:rPr lang="en-US" sz="2000" b="1" dirty="0">
                <a:solidFill>
                  <a:srgbClr val="09465E"/>
                </a:solidFill>
              </a:rPr>
              <a:t>Objetivo: </a:t>
            </a:r>
            <a:r>
              <a:rPr lang="en-US" sz="2000" dirty="0">
                <a:solidFill>
                  <a:srgbClr val="09465E"/>
                </a:solidFill>
              </a:rPr>
              <a:t>Comprender cómo la estacionalidad y las preferencias de los clientes ayudan a elegir los productos adecuados y a evitar el desperdicio de alimentos.</a:t>
            </a:r>
            <a:endParaRPr lang="it-IT" sz="2000" dirty="0">
              <a:solidFill>
                <a:srgbClr val="09465E"/>
              </a:solidFill>
            </a:endParaRPr>
          </a:p>
        </p:txBody>
      </p:sp>
      <p:graphicFrame>
        <p:nvGraphicFramePr>
          <p:cNvPr id="29" name="Tabella 28">
            <a:extLst>
              <a:ext uri="{FF2B5EF4-FFF2-40B4-BE49-F238E27FC236}">
                <a16:creationId xmlns:a16="http://schemas.microsoft.com/office/drawing/2014/main" id="{20684E6F-C0A8-CED5-EA8B-C043318520D9}"/>
              </a:ext>
            </a:extLst>
          </p:cNvPr>
          <p:cNvGraphicFramePr>
            <a:graphicFrameLocks noGrp="1"/>
          </p:cNvGraphicFramePr>
          <p:nvPr>
            <p:extLst>
              <p:ext uri="{D42A27DB-BD31-4B8C-83A1-F6EECF244321}">
                <p14:modId xmlns:p14="http://schemas.microsoft.com/office/powerpoint/2010/main" val="3928526455"/>
              </p:ext>
            </p:extLst>
          </p:nvPr>
        </p:nvGraphicFramePr>
        <p:xfrm>
          <a:off x="1017392" y="3883115"/>
          <a:ext cx="10237353" cy="2491740"/>
        </p:xfrm>
        <a:graphic>
          <a:graphicData uri="http://schemas.openxmlformats.org/drawingml/2006/table">
            <a:tbl>
              <a:tblPr/>
              <a:tblGrid>
                <a:gridCol w="2559338">
                  <a:extLst>
                    <a:ext uri="{9D8B030D-6E8A-4147-A177-3AD203B41FA5}">
                      <a16:colId xmlns:a16="http://schemas.microsoft.com/office/drawing/2014/main" val="3263679164"/>
                    </a:ext>
                  </a:extLst>
                </a:gridCol>
                <a:gridCol w="2559338">
                  <a:extLst>
                    <a:ext uri="{9D8B030D-6E8A-4147-A177-3AD203B41FA5}">
                      <a16:colId xmlns:a16="http://schemas.microsoft.com/office/drawing/2014/main" val="2965831430"/>
                    </a:ext>
                  </a:extLst>
                </a:gridCol>
                <a:gridCol w="3588222">
                  <a:extLst>
                    <a:ext uri="{9D8B030D-6E8A-4147-A177-3AD203B41FA5}">
                      <a16:colId xmlns:a16="http://schemas.microsoft.com/office/drawing/2014/main" val="2796134910"/>
                    </a:ext>
                  </a:extLst>
                </a:gridCol>
                <a:gridCol w="1530455">
                  <a:extLst>
                    <a:ext uri="{9D8B030D-6E8A-4147-A177-3AD203B41FA5}">
                      <a16:colId xmlns:a16="http://schemas.microsoft.com/office/drawing/2014/main" val="1481622664"/>
                    </a:ext>
                  </a:extLst>
                </a:gridCol>
              </a:tblGrid>
              <a:tr h="531060">
                <a:tc>
                  <a:txBody>
                    <a:bodyPr/>
                    <a:lstStyle/>
                    <a:p>
                      <a:pPr algn="l" fontAlgn="t"/>
                      <a:r>
                        <a:rPr lang="it-IT" sz="1700" b="1">
                          <a:solidFill>
                            <a:srgbClr val="09465E"/>
                          </a:solidFill>
                          <a:effectLst/>
                        </a:rPr>
                        <a:t>Producto</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5F5F5"/>
                    </a:solidFill>
                  </a:tcPr>
                </a:tc>
                <a:tc>
                  <a:txBody>
                    <a:bodyPr/>
                    <a:lstStyle/>
                    <a:p>
                      <a:pPr algn="l" fontAlgn="t"/>
                      <a:r>
                        <a:rPr lang="it-IT" sz="1700" b="1" dirty="0">
                          <a:solidFill>
                            <a:srgbClr val="09465E"/>
                          </a:solidFill>
                          <a:effectLst/>
                        </a:rPr>
                        <a:t>¿Es de temporada?</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5F5F5"/>
                    </a:solidFill>
                  </a:tcPr>
                </a:tc>
                <a:tc>
                  <a:txBody>
                    <a:bodyPr/>
                    <a:lstStyle/>
                    <a:p>
                      <a:pPr algn="l" fontAlgn="t"/>
                      <a:r>
                        <a:rPr lang="en-US" sz="1700" b="1" dirty="0">
                          <a:solidFill>
                            <a:srgbClr val="09465E"/>
                          </a:solidFill>
                          <a:effectLst/>
                        </a:rPr>
                        <a:t>¿Le gusta a la gente? (⭐ = bajo, ⭐⭐⭐⭐⭐ = alto)</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5F5F5"/>
                    </a:solidFill>
                  </a:tcPr>
                </a:tc>
                <a:tc>
                  <a:txBody>
                    <a:bodyPr/>
                    <a:lstStyle/>
                    <a:p>
                      <a:pPr algn="l" fontAlgn="t"/>
                      <a:r>
                        <a:rPr lang="en-US" sz="1700" b="1" dirty="0">
                          <a:solidFill>
                            <a:srgbClr val="09465E"/>
                          </a:solidFill>
                          <a:effectLst/>
                        </a:rPr>
                        <a:t>¿Se tira a menudo?</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1194279733"/>
                  </a:ext>
                </a:extLst>
              </a:tr>
              <a:tr h="319364">
                <a:tc>
                  <a:txBody>
                    <a:bodyPr/>
                    <a:lstStyle/>
                    <a:p>
                      <a:pPr algn="l" fontAlgn="t"/>
                      <a:r>
                        <a:rPr lang="it-IT" sz="1700" dirty="0" err="1">
                          <a:solidFill>
                            <a:srgbClr val="09465E"/>
                          </a:solidFill>
                          <a:effectLst/>
                        </a:rPr>
                        <a:t>Fresas</a:t>
                      </a:r>
                      <a:endParaRPr lang="it-IT" sz="1700" dirty="0">
                        <a:solidFill>
                          <a:srgbClr val="09465E"/>
                        </a:solidFill>
                        <a:effectLst/>
                      </a:endParaRP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a:solidFill>
                            <a:srgbClr val="09465E"/>
                          </a:solidFill>
                          <a:effectLst/>
                        </a:rPr>
                        <a:t>✅ Sí</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a:effectLst/>
                        </a:rPr>
                        <a:t>⭐⭐⭐⭐⭐</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dirty="0">
                          <a:solidFill>
                            <a:srgbClr val="09465E"/>
                          </a:solidFill>
                          <a:effectLst/>
                        </a:rPr>
                        <a:t>❌ No</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2420735250"/>
                  </a:ext>
                </a:extLst>
              </a:tr>
              <a:tr h="319364">
                <a:tc>
                  <a:txBody>
                    <a:bodyPr/>
                    <a:lstStyle/>
                    <a:p>
                      <a:pPr algn="l" fontAlgn="t"/>
                      <a:r>
                        <a:rPr lang="it-IT" sz="1700">
                          <a:solidFill>
                            <a:srgbClr val="09465E"/>
                          </a:solidFill>
                          <a:effectLst/>
                        </a:rPr>
                        <a:t>Manzanas</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a:solidFill>
                            <a:srgbClr val="09465E"/>
                          </a:solidFill>
                          <a:effectLst/>
                        </a:rPr>
                        <a:t>⚠️ Más o menos</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a:effectLst/>
                        </a:rPr>
                        <a:t>⭐⭐⭐</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a:solidFill>
                            <a:srgbClr val="09465E"/>
                          </a:solidFill>
                          <a:effectLst/>
                        </a:rPr>
                        <a:t>✅ Sí</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1101201226"/>
                  </a:ext>
                </a:extLst>
              </a:tr>
              <a:tr h="319364">
                <a:tc>
                  <a:txBody>
                    <a:bodyPr/>
                    <a:lstStyle/>
                    <a:p>
                      <a:pPr algn="l" fontAlgn="t"/>
                      <a:r>
                        <a:rPr lang="it-IT" sz="1700">
                          <a:solidFill>
                            <a:srgbClr val="09465E"/>
                          </a:solidFill>
                          <a:effectLst/>
                        </a:rPr>
                        <a:t>Naranjas</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a:solidFill>
                            <a:srgbClr val="09465E"/>
                          </a:solidFill>
                          <a:effectLst/>
                        </a:rPr>
                        <a:t>❌ No</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a:effectLst/>
                        </a:rPr>
                        <a:t>⭐⭐</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a:solidFill>
                            <a:srgbClr val="09465E"/>
                          </a:solidFill>
                          <a:effectLst/>
                        </a:rPr>
                        <a:t>✅ Sí</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3856567879"/>
                  </a:ext>
                </a:extLst>
              </a:tr>
              <a:tr h="319364">
                <a:tc>
                  <a:txBody>
                    <a:bodyPr/>
                    <a:lstStyle/>
                    <a:p>
                      <a:pPr algn="l" fontAlgn="t"/>
                      <a:r>
                        <a:rPr lang="it-IT" sz="1700">
                          <a:solidFill>
                            <a:srgbClr val="09465E"/>
                          </a:solidFill>
                          <a:effectLst/>
                        </a:rPr>
                        <a:t>Espárragos</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a:solidFill>
                            <a:srgbClr val="09465E"/>
                          </a:solidFill>
                          <a:effectLst/>
                        </a:rPr>
                        <a:t>✅ Sí</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a:effectLst/>
                        </a:rPr>
                        <a:t>⭐⭐⭐⭐</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dirty="0">
                          <a:solidFill>
                            <a:srgbClr val="09465E"/>
                          </a:solidFill>
                          <a:effectLst/>
                        </a:rPr>
                        <a:t>❌ No</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267833743"/>
                  </a:ext>
                </a:extLst>
              </a:tr>
              <a:tr h="313102">
                <a:tc>
                  <a:txBody>
                    <a:bodyPr/>
                    <a:lstStyle/>
                    <a:p>
                      <a:pPr algn="l" fontAlgn="t"/>
                      <a:r>
                        <a:rPr lang="it-IT" sz="1700" dirty="0">
                          <a:solidFill>
                            <a:srgbClr val="09465E"/>
                          </a:solidFill>
                          <a:effectLst/>
                        </a:rPr>
                        <a:t>Calabacín</a:t>
                      </a:r>
                    </a:p>
                  </a:txBody>
                  <a:tcPr marR="60960" marT="6096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dirty="0">
                          <a:solidFill>
                            <a:srgbClr val="09465E"/>
                          </a:solidFill>
                          <a:effectLst/>
                        </a:rPr>
                        <a:t>⚠️ Más o menos</a:t>
                      </a:r>
                    </a:p>
                  </a:txBody>
                  <a:tcPr marR="60960" marT="6096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a:effectLst/>
                        </a:rPr>
                        <a:t>⭐⭐⭐⭐</a:t>
                      </a:r>
                    </a:p>
                  </a:txBody>
                  <a:tcPr marR="60960" marT="6096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dirty="0">
                          <a:solidFill>
                            <a:srgbClr val="09465E"/>
                          </a:solidFill>
                          <a:effectLst/>
                        </a:rPr>
                        <a:t>⚠️ </a:t>
                      </a:r>
                      <a:r>
                        <a:rPr lang="it-IT" sz="1700" dirty="0" err="1">
                          <a:solidFill>
                            <a:srgbClr val="09465E"/>
                          </a:solidFill>
                          <a:effectLst/>
                        </a:rPr>
                        <a:t>A veces</a:t>
                      </a:r>
                      <a:endParaRPr lang="it-IT" sz="1700" dirty="0">
                        <a:solidFill>
                          <a:srgbClr val="09465E"/>
                        </a:solidFill>
                        <a:effectLst/>
                      </a:endParaRPr>
                    </a:p>
                  </a:txBody>
                  <a:tcPr marR="60960" marT="6096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194300865"/>
                  </a:ext>
                </a:extLst>
              </a:tr>
            </a:tbl>
          </a:graphicData>
        </a:graphic>
      </p:graphicFrame>
      <p:grpSp>
        <p:nvGrpSpPr>
          <p:cNvPr id="2" name="Google Shape;518;p39">
            <a:extLst>
              <a:ext uri="{FF2B5EF4-FFF2-40B4-BE49-F238E27FC236}">
                <a16:creationId xmlns:a16="http://schemas.microsoft.com/office/drawing/2014/main" id="{CF44CE27-DF63-754C-40A6-D40D4B0252EB}"/>
              </a:ext>
            </a:extLst>
          </p:cNvPr>
          <p:cNvGrpSpPr/>
          <p:nvPr/>
        </p:nvGrpSpPr>
        <p:grpSpPr>
          <a:xfrm>
            <a:off x="693733" y="477270"/>
            <a:ext cx="863660" cy="827751"/>
            <a:chOff x="1923675" y="1633650"/>
            <a:chExt cx="436000" cy="435975"/>
          </a:xfrm>
          <a:solidFill>
            <a:srgbClr val="09465E"/>
          </a:solidFill>
        </p:grpSpPr>
        <p:sp>
          <p:nvSpPr>
            <p:cNvPr id="3" name="Google Shape;519;p39">
              <a:extLst>
                <a:ext uri="{FF2B5EF4-FFF2-40B4-BE49-F238E27FC236}">
                  <a16:creationId xmlns:a16="http://schemas.microsoft.com/office/drawing/2014/main" id="{C6BB0E42-0713-8EB8-E76D-9930FD0C2FE0}"/>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20;p39">
              <a:extLst>
                <a:ext uri="{FF2B5EF4-FFF2-40B4-BE49-F238E27FC236}">
                  <a16:creationId xmlns:a16="http://schemas.microsoft.com/office/drawing/2014/main" id="{D1970CD1-BE7B-FFBE-1B2E-0DAEBFBE03EE}"/>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21;p39">
              <a:extLst>
                <a:ext uri="{FF2B5EF4-FFF2-40B4-BE49-F238E27FC236}">
                  <a16:creationId xmlns:a16="http://schemas.microsoft.com/office/drawing/2014/main" id="{C8BB52C1-94E5-F15E-B310-5B91A310AD1A}"/>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22;p39">
              <a:extLst>
                <a:ext uri="{FF2B5EF4-FFF2-40B4-BE49-F238E27FC236}">
                  <a16:creationId xmlns:a16="http://schemas.microsoft.com/office/drawing/2014/main" id="{4D3771EF-ACA4-7FA6-F7AD-EB52CAA82FB1}"/>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3;p39">
              <a:extLst>
                <a:ext uri="{FF2B5EF4-FFF2-40B4-BE49-F238E27FC236}">
                  <a16:creationId xmlns:a16="http://schemas.microsoft.com/office/drawing/2014/main" id="{20D67091-7A59-9344-356A-9FF61EBEA1A7}"/>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4;p39">
              <a:extLst>
                <a:ext uri="{FF2B5EF4-FFF2-40B4-BE49-F238E27FC236}">
                  <a16:creationId xmlns:a16="http://schemas.microsoft.com/office/drawing/2014/main" id="{465BCB56-6B88-C7A3-5747-A4B0B6EB61E1}"/>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36847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B017E-F98F-DDAD-ABEB-7CE252D2F6F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F8FDF73-35F7-A4D0-F394-E25A125742B5}"/>
              </a:ext>
            </a:extLst>
          </p:cNvPr>
          <p:cNvSpPr>
            <a:spLocks noGrp="1"/>
          </p:cNvSpPr>
          <p:nvPr>
            <p:ph type="body" sz="quarter" idx="16"/>
          </p:nvPr>
        </p:nvSpPr>
        <p:spPr>
          <a:xfrm>
            <a:off x="859333" y="466118"/>
            <a:ext cx="10542549" cy="803654"/>
          </a:xfrm>
        </p:spPr>
        <p:txBody>
          <a:bodyPr/>
          <a:lstStyle/>
          <a:p>
            <a:r>
              <a:rPr lang="en-US" dirty="0">
                <a:ea typeface="+mn-lt"/>
                <a:cs typeface="+mn-lt"/>
              </a:rPr>
              <a:t>Tecnología avanzada utilizada en Previsión </a:t>
            </a:r>
          </a:p>
          <a:p>
            <a:endParaRPr lang="en-IE" dirty="0"/>
          </a:p>
        </p:txBody>
      </p:sp>
      <p:sp>
        <p:nvSpPr>
          <p:cNvPr id="9" name="Freeform 179">
            <a:extLst>
              <a:ext uri="{FF2B5EF4-FFF2-40B4-BE49-F238E27FC236}">
                <a16:creationId xmlns:a16="http://schemas.microsoft.com/office/drawing/2014/main" id="{989E9E00-EC22-18EC-7C9B-7B07DDDBAAB6}"/>
              </a:ext>
            </a:extLst>
          </p:cNvPr>
          <p:cNvSpPr>
            <a:spLocks noChangeArrowheads="1"/>
          </p:cNvSpPr>
          <p:nvPr/>
        </p:nvSpPr>
        <p:spPr bwMode="auto">
          <a:xfrm>
            <a:off x="4501770" y="2011280"/>
            <a:ext cx="3170541" cy="4287358"/>
          </a:xfrm>
          <a:custGeom>
            <a:avLst/>
            <a:gdLst>
              <a:gd name="T0" fmla="*/ 5131 w 5929"/>
              <a:gd name="T1" fmla="*/ 2250 h 2251"/>
              <a:gd name="T2" fmla="*/ 797 w 5929"/>
              <a:gd name="T3" fmla="*/ 2250 h 2251"/>
              <a:gd name="T4" fmla="*/ 797 w 5929"/>
              <a:gd name="T5" fmla="*/ 2250 h 2251"/>
              <a:gd name="T6" fmla="*/ 0 w 5929"/>
              <a:gd name="T7" fmla="*/ 1454 h 2251"/>
              <a:gd name="T8" fmla="*/ 0 w 5929"/>
              <a:gd name="T9" fmla="*/ 796 h 2251"/>
              <a:gd name="T10" fmla="*/ 0 w 5929"/>
              <a:gd name="T11" fmla="*/ 796 h 2251"/>
              <a:gd name="T12" fmla="*/ 797 w 5929"/>
              <a:gd name="T13" fmla="*/ 0 h 2251"/>
              <a:gd name="T14" fmla="*/ 5131 w 5929"/>
              <a:gd name="T15" fmla="*/ 0 h 2251"/>
              <a:gd name="T16" fmla="*/ 5131 w 5929"/>
              <a:gd name="T17" fmla="*/ 0 h 2251"/>
              <a:gd name="T18" fmla="*/ 5928 w 5929"/>
              <a:gd name="T19" fmla="*/ 796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7" y="2250"/>
                </a:lnTo>
                <a:lnTo>
                  <a:pt x="797" y="2250"/>
                </a:lnTo>
                <a:cubicBezTo>
                  <a:pt x="357" y="2250"/>
                  <a:pt x="0" y="1894"/>
                  <a:pt x="0" y="1454"/>
                </a:cubicBezTo>
                <a:lnTo>
                  <a:pt x="0" y="796"/>
                </a:lnTo>
                <a:lnTo>
                  <a:pt x="0" y="796"/>
                </a:lnTo>
                <a:cubicBezTo>
                  <a:pt x="0" y="356"/>
                  <a:pt x="357" y="0"/>
                  <a:pt x="797" y="0"/>
                </a:cubicBezTo>
                <a:lnTo>
                  <a:pt x="5131" y="0"/>
                </a:lnTo>
                <a:lnTo>
                  <a:pt x="5131" y="0"/>
                </a:lnTo>
                <a:cubicBezTo>
                  <a:pt x="5571" y="0"/>
                  <a:pt x="5928" y="356"/>
                  <a:pt x="5928" y="796"/>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US" sz="900"/>
          </a:p>
        </p:txBody>
      </p:sp>
      <p:sp>
        <p:nvSpPr>
          <p:cNvPr id="11" name="Freeform 180">
            <a:extLst>
              <a:ext uri="{FF2B5EF4-FFF2-40B4-BE49-F238E27FC236}">
                <a16:creationId xmlns:a16="http://schemas.microsoft.com/office/drawing/2014/main" id="{567A0DD1-BB35-316C-4036-0631FA4A462C}"/>
              </a:ext>
            </a:extLst>
          </p:cNvPr>
          <p:cNvSpPr>
            <a:spLocks noChangeArrowheads="1"/>
          </p:cNvSpPr>
          <p:nvPr/>
        </p:nvSpPr>
        <p:spPr bwMode="auto">
          <a:xfrm>
            <a:off x="4610204" y="1603471"/>
            <a:ext cx="2777403" cy="645895"/>
          </a:xfrm>
          <a:custGeom>
            <a:avLst/>
            <a:gdLst>
              <a:gd name="T0" fmla="*/ 4085 w 4690"/>
              <a:gd name="T1" fmla="*/ 1207 h 1208"/>
              <a:gd name="T2" fmla="*/ 604 w 4690"/>
              <a:gd name="T3" fmla="*/ 1207 h 1208"/>
              <a:gd name="T4" fmla="*/ 604 w 4690"/>
              <a:gd name="T5" fmla="*/ 1207 h 1208"/>
              <a:gd name="T6" fmla="*/ 0 w 4690"/>
              <a:gd name="T7" fmla="*/ 603 h 1208"/>
              <a:gd name="T8" fmla="*/ 0 w 4690"/>
              <a:gd name="T9" fmla="*/ 603 h 1208"/>
              <a:gd name="T10" fmla="*/ 604 w 4690"/>
              <a:gd name="T11" fmla="*/ 0 h 1208"/>
              <a:gd name="T12" fmla="*/ 4085 w 4690"/>
              <a:gd name="T13" fmla="*/ 0 h 1208"/>
              <a:gd name="T14" fmla="*/ 4085 w 4690"/>
              <a:gd name="T15" fmla="*/ 0 h 1208"/>
              <a:gd name="T16" fmla="*/ 4689 w 4690"/>
              <a:gd name="T17" fmla="*/ 603 h 1208"/>
              <a:gd name="T18" fmla="*/ 4689 w 4690"/>
              <a:gd name="T19" fmla="*/ 603 h 1208"/>
              <a:gd name="T20" fmla="*/ 4085 w 4690"/>
              <a:gd name="T21" fmla="*/ 1207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8">
                <a:moveTo>
                  <a:pt x="4085" y="1207"/>
                </a:moveTo>
                <a:lnTo>
                  <a:pt x="604" y="1207"/>
                </a:lnTo>
                <a:lnTo>
                  <a:pt x="604" y="1207"/>
                </a:lnTo>
                <a:cubicBezTo>
                  <a:pt x="271" y="1207"/>
                  <a:pt x="0" y="937"/>
                  <a:pt x="0" y="603"/>
                </a:cubicBezTo>
                <a:lnTo>
                  <a:pt x="0" y="603"/>
                </a:lnTo>
                <a:cubicBezTo>
                  <a:pt x="0" y="270"/>
                  <a:pt x="271" y="0"/>
                  <a:pt x="604" y="0"/>
                </a:cubicBezTo>
                <a:lnTo>
                  <a:pt x="4085" y="0"/>
                </a:lnTo>
                <a:lnTo>
                  <a:pt x="4085" y="0"/>
                </a:lnTo>
                <a:cubicBezTo>
                  <a:pt x="4418" y="0"/>
                  <a:pt x="4689" y="270"/>
                  <a:pt x="4689" y="603"/>
                </a:cubicBezTo>
                <a:lnTo>
                  <a:pt x="4689" y="603"/>
                </a:lnTo>
                <a:cubicBezTo>
                  <a:pt x="4689" y="937"/>
                  <a:pt x="4418" y="1207"/>
                  <a:pt x="4085" y="1207"/>
                </a:cubicBezTo>
              </a:path>
            </a:pathLst>
          </a:custGeom>
          <a:solidFill>
            <a:srgbClr val="09465E"/>
          </a:solidFill>
          <a:ln>
            <a:noFill/>
          </a:ln>
          <a:effectLst/>
        </p:spPr>
        <p:txBody>
          <a:bodyPr wrap="none" anchor="ctr"/>
          <a:lstStyle/>
          <a:p>
            <a:endParaRPr lang="en-US" sz="900"/>
          </a:p>
        </p:txBody>
      </p:sp>
      <p:sp>
        <p:nvSpPr>
          <p:cNvPr id="15" name="CuadroTexto 601">
            <a:extLst>
              <a:ext uri="{FF2B5EF4-FFF2-40B4-BE49-F238E27FC236}">
                <a16:creationId xmlns:a16="http://schemas.microsoft.com/office/drawing/2014/main" id="{423F4EDE-DECE-50D7-9F96-4B83377FE69B}"/>
              </a:ext>
            </a:extLst>
          </p:cNvPr>
          <p:cNvSpPr txBox="1"/>
          <p:nvPr/>
        </p:nvSpPr>
        <p:spPr>
          <a:xfrm>
            <a:off x="4855362" y="1710974"/>
            <a:ext cx="2133148" cy="1754326"/>
          </a:xfrm>
          <a:prstGeom prst="rect">
            <a:avLst/>
          </a:prstGeom>
          <a:noFill/>
        </p:spPr>
        <p:txBody>
          <a:bodyPr wrap="square" rtlCol="0">
            <a:spAutoFit/>
          </a:bodyPr>
          <a:lstStyle/>
          <a:p>
            <a:pPr algn="ctr"/>
            <a:r>
              <a:rPr lang="en-US" b="1" dirty="0">
                <a:solidFill>
                  <a:schemeClr val="bg1"/>
                </a:solidFill>
                <a:latin typeface="Calibri" panose="020F0502020204030204" pitchFamily="34" charset="0"/>
                <a:ea typeface="Lato" charset="0"/>
                <a:cs typeface="Calibri" panose="020F0502020204030204" pitchFamily="34" charset="0"/>
              </a:rPr>
              <a:t>Blockchain </a:t>
            </a:r>
          </a:p>
          <a:p>
            <a:pPr algn="ctr"/>
            <a:endParaRPr lang="en-US" b="1" dirty="0">
              <a:solidFill>
                <a:schemeClr val="bg1"/>
              </a:solidFill>
              <a:latin typeface="Calibri" panose="020F0502020204030204" pitchFamily="34" charset="0"/>
              <a:ea typeface="Lato" charset="0"/>
              <a:cs typeface="Calibri" panose="020F0502020204030204" pitchFamily="34" charset="0"/>
            </a:endParaRPr>
          </a:p>
          <a:p>
            <a:pPr algn="ctr"/>
            <a:endParaRPr lang="en-US" b="1" dirty="0">
              <a:solidFill>
                <a:schemeClr val="bg1"/>
              </a:solidFill>
              <a:latin typeface="Calibri" panose="020F0502020204030204" pitchFamily="34" charset="0"/>
              <a:ea typeface="Lato" charset="0"/>
              <a:cs typeface="Calibri" panose="020F0502020204030204" pitchFamily="34" charset="0"/>
            </a:endParaRPr>
          </a:p>
          <a:p>
            <a:pPr algn="ctr"/>
            <a:endParaRPr lang="en-US" b="1" dirty="0">
              <a:solidFill>
                <a:schemeClr val="bg1"/>
              </a:solidFill>
              <a:latin typeface="Calibri" panose="020F0502020204030204" pitchFamily="34" charset="0"/>
              <a:ea typeface="Lato" charset="0"/>
              <a:cs typeface="Calibri" panose="020F0502020204030204" pitchFamily="34" charset="0"/>
            </a:endParaRPr>
          </a:p>
          <a:p>
            <a:pPr algn="ctr"/>
            <a:endParaRPr lang="en-US" b="1" dirty="0">
              <a:solidFill>
                <a:schemeClr val="bg1"/>
              </a:solidFill>
              <a:latin typeface="Calibri" panose="020F0502020204030204" pitchFamily="34" charset="0"/>
              <a:ea typeface="Lato" charset="0"/>
              <a:cs typeface="Calibri" panose="020F0502020204030204" pitchFamily="34" charset="0"/>
            </a:endParaRPr>
          </a:p>
          <a:p>
            <a:pPr algn="ctr"/>
            <a:endParaRPr lang="en-US" b="1" dirty="0">
              <a:solidFill>
                <a:schemeClr val="bg1"/>
              </a:solidFill>
              <a:latin typeface="Calibri" panose="020F0502020204030204" pitchFamily="34" charset="0"/>
              <a:ea typeface="Lato" charset="0"/>
              <a:cs typeface="Calibri" panose="020F0502020204030204" pitchFamily="34" charset="0"/>
            </a:endParaRPr>
          </a:p>
        </p:txBody>
      </p:sp>
      <p:sp>
        <p:nvSpPr>
          <p:cNvPr id="19" name="Rectángulo 602">
            <a:extLst>
              <a:ext uri="{FF2B5EF4-FFF2-40B4-BE49-F238E27FC236}">
                <a16:creationId xmlns:a16="http://schemas.microsoft.com/office/drawing/2014/main" id="{9D5A1B93-FD34-6DB8-8AF7-2853686C77E4}"/>
              </a:ext>
            </a:extLst>
          </p:cNvPr>
          <p:cNvSpPr/>
          <p:nvPr/>
        </p:nvSpPr>
        <p:spPr>
          <a:xfrm>
            <a:off x="4649449" y="2251609"/>
            <a:ext cx="3000168" cy="3970318"/>
          </a:xfrm>
          <a:prstGeom prst="rect">
            <a:avLst/>
          </a:prstGeom>
        </p:spPr>
        <p:txBody>
          <a:bodyPr wrap="square">
            <a:spAutoFit/>
          </a:bodyPr>
          <a:lstStyle/>
          <a:p>
            <a:pPr lvl="0">
              <a:buNone/>
            </a:pPr>
            <a:r>
              <a:rPr lang="en-US" b="1" dirty="0">
                <a:solidFill>
                  <a:srgbClr val="09465E"/>
                </a:solidFill>
              </a:rPr>
              <a:t>Para qué sirve:</a:t>
            </a:r>
            <a:endParaRPr lang="it-IT" b="1" dirty="0">
              <a:solidFill>
                <a:srgbClr val="09465E"/>
              </a:solidFill>
            </a:endParaRPr>
          </a:p>
          <a:p>
            <a:pPr lvl="0">
              <a:buNone/>
            </a:pPr>
            <a:r>
              <a:rPr lang="en-US" dirty="0">
                <a:solidFill>
                  <a:srgbClr val="09465E"/>
                </a:solidFill>
              </a:rPr>
              <a:t>Crea registros inmutables y transparentes a lo largo de la cadena de suministro. </a:t>
            </a:r>
            <a:endParaRPr lang="it-IT" dirty="0">
              <a:solidFill>
                <a:srgbClr val="09465E"/>
              </a:solidFill>
            </a:endParaRPr>
          </a:p>
          <a:p>
            <a:pPr lvl="0">
              <a:buNone/>
            </a:pPr>
            <a:endParaRPr lang="it-IT" dirty="0">
              <a:solidFill>
                <a:srgbClr val="09465E"/>
              </a:solidFill>
            </a:endParaRPr>
          </a:p>
          <a:p>
            <a:pPr lvl="0">
              <a:buNone/>
            </a:pPr>
            <a:r>
              <a:rPr lang="en-US" b="1" dirty="0">
                <a:solidFill>
                  <a:srgbClr val="09465E"/>
                </a:solidFill>
              </a:rPr>
              <a:t>Ventajas:</a:t>
            </a:r>
            <a:endParaRPr lang="it-IT" b="1" dirty="0">
              <a:solidFill>
                <a:srgbClr val="09465E"/>
              </a:solidFill>
            </a:endParaRPr>
          </a:p>
          <a:p>
            <a:pPr marL="72000" lvl="0" indent="-72000">
              <a:buFont typeface="Arial" panose="020B0604020202020204" pitchFamily="34" charset="0"/>
              <a:buChar char="•"/>
            </a:pPr>
            <a:r>
              <a:rPr lang="en-US" dirty="0">
                <a:solidFill>
                  <a:srgbClr val="09465E"/>
                </a:solidFill>
              </a:rPr>
              <a:t>Trazabilidad de los alimentos: de la producción a la distribución</a:t>
            </a:r>
          </a:p>
          <a:p>
            <a:pPr marL="72000" lvl="0" indent="-72000">
              <a:buFont typeface="Arial" panose="020B0604020202020204" pitchFamily="34" charset="0"/>
              <a:buChar char="•"/>
            </a:pPr>
            <a:r>
              <a:rPr lang="en-US" dirty="0">
                <a:solidFill>
                  <a:srgbClr val="09465E"/>
                </a:solidFill>
              </a:rPr>
              <a:t>Fiabilidad de las fechas de caducidad y las condiciones de almacenamiento</a:t>
            </a:r>
          </a:p>
          <a:p>
            <a:pPr marL="72000" lvl="0" indent="-72000">
              <a:buFont typeface="Arial" panose="020B0604020202020204" pitchFamily="34" charset="0"/>
              <a:buChar char="•"/>
            </a:pPr>
            <a:r>
              <a:rPr lang="en-US" dirty="0">
                <a:solidFill>
                  <a:srgbClr val="09465E"/>
                </a:solidFill>
              </a:rPr>
              <a:t>Facilita la gestión segura de las donaciones</a:t>
            </a:r>
          </a:p>
        </p:txBody>
      </p:sp>
      <p:sp>
        <p:nvSpPr>
          <p:cNvPr id="20" name="Freeform 170">
            <a:extLst>
              <a:ext uri="{FF2B5EF4-FFF2-40B4-BE49-F238E27FC236}">
                <a16:creationId xmlns:a16="http://schemas.microsoft.com/office/drawing/2014/main" id="{EDF36161-9BF8-F614-FCFE-91EC925E02E2}"/>
              </a:ext>
            </a:extLst>
          </p:cNvPr>
          <p:cNvSpPr>
            <a:spLocks noChangeArrowheads="1"/>
          </p:cNvSpPr>
          <p:nvPr/>
        </p:nvSpPr>
        <p:spPr bwMode="auto">
          <a:xfrm>
            <a:off x="807260" y="2011280"/>
            <a:ext cx="3170539" cy="4287359"/>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2094D2"/>
          </a:solidFill>
          <a:ln>
            <a:noFill/>
          </a:ln>
          <a:effectLst/>
        </p:spPr>
        <p:txBody>
          <a:bodyPr wrap="none" anchor="ctr"/>
          <a:lstStyle/>
          <a:p>
            <a:endParaRPr lang="en-US" sz="900" dirty="0"/>
          </a:p>
        </p:txBody>
      </p:sp>
      <p:sp>
        <p:nvSpPr>
          <p:cNvPr id="21" name="Freeform 171">
            <a:extLst>
              <a:ext uri="{FF2B5EF4-FFF2-40B4-BE49-F238E27FC236}">
                <a16:creationId xmlns:a16="http://schemas.microsoft.com/office/drawing/2014/main" id="{D7D19421-5314-B4CD-E280-1D76CA737C5C}"/>
              </a:ext>
            </a:extLst>
          </p:cNvPr>
          <p:cNvSpPr>
            <a:spLocks noChangeArrowheads="1"/>
          </p:cNvSpPr>
          <p:nvPr/>
        </p:nvSpPr>
        <p:spPr bwMode="auto">
          <a:xfrm>
            <a:off x="915695" y="1603471"/>
            <a:ext cx="288270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9465E"/>
          </a:solidFill>
          <a:ln>
            <a:noFill/>
          </a:ln>
          <a:effectLst/>
        </p:spPr>
        <p:txBody>
          <a:bodyPr wrap="none" anchor="ctr"/>
          <a:lstStyle/>
          <a:p>
            <a:endParaRPr lang="en-US" sz="900"/>
          </a:p>
        </p:txBody>
      </p:sp>
      <p:sp>
        <p:nvSpPr>
          <p:cNvPr id="22" name="CuadroTexto 600">
            <a:extLst>
              <a:ext uri="{FF2B5EF4-FFF2-40B4-BE49-F238E27FC236}">
                <a16:creationId xmlns:a16="http://schemas.microsoft.com/office/drawing/2014/main" id="{05C69511-58ED-0D9C-9EB9-2BC084223990}"/>
              </a:ext>
            </a:extLst>
          </p:cNvPr>
          <p:cNvSpPr txBox="1"/>
          <p:nvPr/>
        </p:nvSpPr>
        <p:spPr>
          <a:xfrm>
            <a:off x="1191684" y="1680473"/>
            <a:ext cx="2388969" cy="369332"/>
          </a:xfrm>
          <a:prstGeom prst="rect">
            <a:avLst/>
          </a:prstGeom>
          <a:noFill/>
        </p:spPr>
        <p:txBody>
          <a:bodyPr wrap="square" rtlCol="0">
            <a:spAutoFit/>
          </a:bodyPr>
          <a:lstStyle/>
          <a:p>
            <a:r>
              <a:rPr lang="en-US" b="1" dirty="0">
                <a:solidFill>
                  <a:schemeClr val="bg1"/>
                </a:solidFill>
                <a:latin typeface="Calibri" panose="020F0502020204030204" pitchFamily="34" charset="0"/>
                <a:ea typeface="Lato" charset="0"/>
                <a:cs typeface="Calibri" panose="020F0502020204030204" pitchFamily="34" charset="0"/>
              </a:rPr>
              <a:t>IoT (Internet de las cosas)</a:t>
            </a:r>
          </a:p>
        </p:txBody>
      </p:sp>
      <p:sp>
        <p:nvSpPr>
          <p:cNvPr id="23" name="Rectángulo 602">
            <a:extLst>
              <a:ext uri="{FF2B5EF4-FFF2-40B4-BE49-F238E27FC236}">
                <a16:creationId xmlns:a16="http://schemas.microsoft.com/office/drawing/2014/main" id="{8B87646D-852F-A567-B99C-49EB4BFFCD8E}"/>
              </a:ext>
            </a:extLst>
          </p:cNvPr>
          <p:cNvSpPr/>
          <p:nvPr/>
        </p:nvSpPr>
        <p:spPr>
          <a:xfrm>
            <a:off x="1058272" y="2282465"/>
            <a:ext cx="3016826" cy="3970318"/>
          </a:xfrm>
          <a:prstGeom prst="rect">
            <a:avLst/>
          </a:prstGeom>
        </p:spPr>
        <p:txBody>
          <a:bodyPr wrap="square">
            <a:spAutoFit/>
          </a:bodyPr>
          <a:lstStyle/>
          <a:p>
            <a:r>
              <a:rPr lang="en-US" b="1" dirty="0">
                <a:solidFill>
                  <a:srgbClr val="09465E"/>
                </a:solidFill>
                <a:latin typeface="Calibri" panose="020F0502020204030204" pitchFamily="34" charset="0"/>
                <a:ea typeface="Lato" charset="0"/>
                <a:cs typeface="Calibri" panose="020F0502020204030204" pitchFamily="34" charset="0"/>
              </a:rPr>
              <a:t>Para qué sirve:</a:t>
            </a:r>
          </a:p>
          <a:p>
            <a:r>
              <a:rPr lang="en-US" dirty="0">
                <a:solidFill>
                  <a:srgbClr val="09465E"/>
                </a:solidFill>
                <a:latin typeface="Calibri" panose="020F0502020204030204" pitchFamily="34" charset="0"/>
                <a:ea typeface="Lato" charset="0"/>
                <a:cs typeface="Calibri" panose="020F0502020204030204" pitchFamily="34" charset="0"/>
              </a:rPr>
              <a:t>Sensores inteligentes en frigoríficos, estanterías y almacenes recogen datos en tiempo real (temperatura, cantidad, fechas de caducidad). </a:t>
            </a:r>
          </a:p>
          <a:p>
            <a:r>
              <a:rPr lang="en-US" b="1" dirty="0">
                <a:solidFill>
                  <a:srgbClr val="09465E"/>
                </a:solidFill>
                <a:latin typeface="Calibri" panose="020F0502020204030204" pitchFamily="34" charset="0"/>
                <a:ea typeface="Lato" charset="0"/>
                <a:cs typeface="Calibri" panose="020F0502020204030204" pitchFamily="34" charset="0"/>
              </a:rPr>
              <a:t>Ventajas:</a:t>
            </a:r>
          </a:p>
          <a:p>
            <a:pPr marL="72000" indent="-72000">
              <a:buFont typeface="Arial" panose="020B0604020202020204" pitchFamily="34" charset="0"/>
              <a:buChar char="•"/>
            </a:pPr>
            <a:r>
              <a:rPr lang="en-US" dirty="0">
                <a:solidFill>
                  <a:srgbClr val="09465E"/>
                </a:solidFill>
                <a:latin typeface="Calibri" panose="020F0502020204030204" pitchFamily="34" charset="0"/>
                <a:ea typeface="Lato" charset="0"/>
                <a:cs typeface="Calibri" panose="020F0502020204030204" pitchFamily="34" charset="0"/>
              </a:rPr>
              <a:t>Detecta anomalías (por ejemplo, deterioro precoz).</a:t>
            </a:r>
          </a:p>
          <a:p>
            <a:pPr marL="72000" indent="-72000">
              <a:buFont typeface="Arial" panose="020B0604020202020204" pitchFamily="34" charset="0"/>
              <a:buChar char="•"/>
            </a:pPr>
            <a:r>
              <a:rPr lang="en-US" dirty="0">
                <a:solidFill>
                  <a:srgbClr val="09465E"/>
                </a:solidFill>
                <a:latin typeface="Calibri" panose="020F0502020204030204" pitchFamily="34" charset="0"/>
                <a:ea typeface="Lato" charset="0"/>
                <a:cs typeface="Calibri" panose="020F0502020204030204" pitchFamily="34" charset="0"/>
              </a:rPr>
              <a:t>Realiza un seguimiento del flujo de productos y señala los niveles críticos de existencias.</a:t>
            </a:r>
          </a:p>
        </p:txBody>
      </p:sp>
      <p:sp>
        <p:nvSpPr>
          <p:cNvPr id="24" name="Freeform 176">
            <a:extLst>
              <a:ext uri="{FF2B5EF4-FFF2-40B4-BE49-F238E27FC236}">
                <a16:creationId xmlns:a16="http://schemas.microsoft.com/office/drawing/2014/main" id="{2C75E972-1B27-C010-BE2D-89C0E567FEE4}"/>
              </a:ext>
            </a:extLst>
          </p:cNvPr>
          <p:cNvSpPr>
            <a:spLocks noChangeArrowheads="1"/>
          </p:cNvSpPr>
          <p:nvPr/>
        </p:nvSpPr>
        <p:spPr bwMode="auto">
          <a:xfrm>
            <a:off x="8157037" y="1982717"/>
            <a:ext cx="3170541" cy="4287358"/>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F1983D"/>
          </a:solidFill>
          <a:ln>
            <a:noFill/>
          </a:ln>
          <a:effectLst/>
        </p:spPr>
        <p:txBody>
          <a:bodyPr wrap="none" anchor="ctr"/>
          <a:lstStyle/>
          <a:p>
            <a:endParaRPr lang="en-US" sz="900" dirty="0"/>
          </a:p>
        </p:txBody>
      </p:sp>
      <p:sp>
        <p:nvSpPr>
          <p:cNvPr id="25" name="Freeform 177">
            <a:extLst>
              <a:ext uri="{FF2B5EF4-FFF2-40B4-BE49-F238E27FC236}">
                <a16:creationId xmlns:a16="http://schemas.microsoft.com/office/drawing/2014/main" id="{16D4D48C-22D0-EA52-5FB4-2333390C7172}"/>
              </a:ext>
            </a:extLst>
          </p:cNvPr>
          <p:cNvSpPr>
            <a:spLocks noChangeArrowheads="1"/>
          </p:cNvSpPr>
          <p:nvPr/>
        </p:nvSpPr>
        <p:spPr bwMode="auto">
          <a:xfrm>
            <a:off x="8257465" y="1605715"/>
            <a:ext cx="2800591"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a:p>
        </p:txBody>
      </p:sp>
      <p:sp>
        <p:nvSpPr>
          <p:cNvPr id="26" name="CuadroTexto 598">
            <a:extLst>
              <a:ext uri="{FF2B5EF4-FFF2-40B4-BE49-F238E27FC236}">
                <a16:creationId xmlns:a16="http://schemas.microsoft.com/office/drawing/2014/main" id="{BB87F5E5-20E7-DCAD-91A7-A7FE6C76304D}"/>
              </a:ext>
            </a:extLst>
          </p:cNvPr>
          <p:cNvSpPr txBox="1"/>
          <p:nvPr/>
        </p:nvSpPr>
        <p:spPr>
          <a:xfrm>
            <a:off x="8365899" y="1680473"/>
            <a:ext cx="3050559" cy="369332"/>
          </a:xfrm>
          <a:prstGeom prst="rect">
            <a:avLst/>
          </a:prstGeom>
          <a:noFill/>
        </p:spPr>
        <p:txBody>
          <a:bodyPr wrap="square" rtlCol="0">
            <a:spAutoFit/>
          </a:bodyPr>
          <a:lstStyle/>
          <a:p>
            <a:r>
              <a:rPr lang="en-US" b="1" dirty="0">
                <a:solidFill>
                  <a:schemeClr val="bg1"/>
                </a:solidFill>
                <a:latin typeface="Calibri" panose="020F0502020204030204" pitchFamily="34" charset="0"/>
                <a:ea typeface="Lato" charset="0"/>
                <a:cs typeface="Calibri" panose="020F0502020204030204" pitchFamily="34" charset="0"/>
              </a:rPr>
              <a:t>IA (Inteligencia Artificial)</a:t>
            </a:r>
          </a:p>
        </p:txBody>
      </p:sp>
      <p:sp>
        <p:nvSpPr>
          <p:cNvPr id="27" name="Rectángulo 602">
            <a:extLst>
              <a:ext uri="{FF2B5EF4-FFF2-40B4-BE49-F238E27FC236}">
                <a16:creationId xmlns:a16="http://schemas.microsoft.com/office/drawing/2014/main" id="{F2718D33-2BDB-385A-B432-9B81A4781EBF}"/>
              </a:ext>
            </a:extLst>
          </p:cNvPr>
          <p:cNvSpPr/>
          <p:nvPr/>
        </p:nvSpPr>
        <p:spPr>
          <a:xfrm>
            <a:off x="8257465" y="2249367"/>
            <a:ext cx="3050559" cy="3970318"/>
          </a:xfrm>
          <a:prstGeom prst="rect">
            <a:avLst/>
          </a:prstGeom>
        </p:spPr>
        <p:txBody>
          <a:bodyPr wrap="square">
            <a:spAutoFit/>
          </a:bodyPr>
          <a:lstStyle/>
          <a:p>
            <a:pPr lvl="0">
              <a:buNone/>
            </a:pPr>
            <a:r>
              <a:rPr lang="en-US" b="1" dirty="0">
                <a:solidFill>
                  <a:srgbClr val="09465E"/>
                </a:solidFill>
              </a:rPr>
              <a:t>Qué hace: </a:t>
            </a:r>
            <a:r>
              <a:rPr lang="en-US" dirty="0">
                <a:solidFill>
                  <a:srgbClr val="09465E"/>
                </a:solidFill>
              </a:rPr>
              <a:t>Analiza grandes volúmenes de datos para hacer predicciones precisas.</a:t>
            </a:r>
            <a:endParaRPr lang="it-IT" dirty="0">
              <a:solidFill>
                <a:srgbClr val="09465E"/>
              </a:solidFill>
            </a:endParaRPr>
          </a:p>
          <a:p>
            <a:pPr lvl="0">
              <a:buNone/>
            </a:pPr>
            <a:endParaRPr lang="it-IT" dirty="0">
              <a:solidFill>
                <a:srgbClr val="09465E"/>
              </a:solidFill>
            </a:endParaRPr>
          </a:p>
          <a:p>
            <a:pPr lvl="0">
              <a:buNone/>
            </a:pPr>
            <a:r>
              <a:rPr lang="en-US" b="1" dirty="0">
                <a:solidFill>
                  <a:srgbClr val="09465E"/>
                </a:solidFill>
              </a:rPr>
              <a:t>Ventajas:</a:t>
            </a:r>
            <a:endParaRPr lang="it-IT" b="1" dirty="0">
              <a:solidFill>
                <a:srgbClr val="09465E"/>
              </a:solidFill>
            </a:endParaRPr>
          </a:p>
          <a:p>
            <a:pPr marL="72000" lvl="0" indent="-72000">
              <a:buFont typeface="Arial" panose="020B0604020202020204" pitchFamily="34" charset="0"/>
              <a:buChar char="•"/>
            </a:pPr>
            <a:r>
              <a:rPr lang="en-US" dirty="0">
                <a:solidFill>
                  <a:srgbClr val="09465E"/>
                </a:solidFill>
              </a:rPr>
              <a:t>Predice la demanda en función de la estacionalidad, el tiempo y los acontecimientos.</a:t>
            </a:r>
          </a:p>
          <a:p>
            <a:pPr marL="72000" lvl="0" indent="-72000">
              <a:buFont typeface="Arial" panose="020B0604020202020204" pitchFamily="34" charset="0"/>
              <a:buChar char="•"/>
            </a:pPr>
            <a:r>
              <a:rPr lang="it-IT" dirty="0">
                <a:solidFill>
                  <a:srgbClr val="09465E"/>
                </a:solidFill>
              </a:rPr>
              <a:t>Optimiza las compras y la producción.</a:t>
            </a:r>
          </a:p>
          <a:p>
            <a:pPr marL="72000" lvl="0" indent="-72000">
              <a:buFont typeface="Arial" panose="020B0604020202020204" pitchFamily="34" charset="0"/>
              <a:buChar char="•"/>
            </a:pPr>
            <a:r>
              <a:rPr lang="it-IT" dirty="0">
                <a:solidFill>
                  <a:srgbClr val="09465E"/>
                </a:solidFill>
              </a:rPr>
              <a:t>Identifica patrones recurrentes de residuos y propone soluciones.</a:t>
            </a:r>
          </a:p>
        </p:txBody>
      </p:sp>
      <p:grpSp>
        <p:nvGrpSpPr>
          <p:cNvPr id="3" name="Group 2">
            <a:extLst>
              <a:ext uri="{FF2B5EF4-FFF2-40B4-BE49-F238E27FC236}">
                <a16:creationId xmlns:a16="http://schemas.microsoft.com/office/drawing/2014/main" id="{754FE164-A786-900E-669C-3CE84A130238}"/>
              </a:ext>
            </a:extLst>
          </p:cNvPr>
          <p:cNvGrpSpPr/>
          <p:nvPr/>
        </p:nvGrpSpPr>
        <p:grpSpPr>
          <a:xfrm>
            <a:off x="3853899" y="1061346"/>
            <a:ext cx="1033391" cy="928908"/>
            <a:chOff x="6298198" y="4900718"/>
            <a:chExt cx="1449436" cy="1440000"/>
          </a:xfrm>
          <a:solidFill>
            <a:srgbClr val="09465E"/>
          </a:solidFill>
        </p:grpSpPr>
        <p:grpSp>
          <p:nvGrpSpPr>
            <p:cNvPr id="4" name="Graphic 2">
              <a:extLst>
                <a:ext uri="{FF2B5EF4-FFF2-40B4-BE49-F238E27FC236}">
                  <a16:creationId xmlns:a16="http://schemas.microsoft.com/office/drawing/2014/main" id="{DECCC678-F582-61DD-41C9-E82A6D39FC30}"/>
                </a:ext>
              </a:extLst>
            </p:cNvPr>
            <p:cNvGrpSpPr/>
            <p:nvPr/>
          </p:nvGrpSpPr>
          <p:grpSpPr>
            <a:xfrm>
              <a:off x="6348614" y="4990298"/>
              <a:ext cx="1399020" cy="1350420"/>
              <a:chOff x="4593193" y="3962101"/>
              <a:chExt cx="2123345" cy="2049583"/>
            </a:xfrm>
            <a:grpFill/>
          </p:grpSpPr>
          <p:sp>
            <p:nvSpPr>
              <p:cNvPr id="63" name="Freeform 163">
                <a:extLst>
                  <a:ext uri="{FF2B5EF4-FFF2-40B4-BE49-F238E27FC236}">
                    <a16:creationId xmlns:a16="http://schemas.microsoft.com/office/drawing/2014/main" id="{F0ED1176-6DD2-86D3-BC80-7B21768EA646}"/>
                  </a:ext>
                </a:extLst>
              </p:cNvPr>
              <p:cNvSpPr/>
              <p:nvPr/>
            </p:nvSpPr>
            <p:spPr>
              <a:xfrm>
                <a:off x="5245139" y="3962101"/>
                <a:ext cx="824211" cy="939590"/>
              </a:xfrm>
              <a:custGeom>
                <a:avLst/>
                <a:gdLst>
                  <a:gd name="connsiteX0" fmla="*/ 818501 w 824211"/>
                  <a:gd name="connsiteY0" fmla="*/ 700647 h 939590"/>
                  <a:gd name="connsiteX1" fmla="*/ 419720 w 824211"/>
                  <a:gd name="connsiteY1" fmla="*/ 939591 h 939590"/>
                  <a:gd name="connsiteX2" fmla="*/ 0 w 824211"/>
                  <a:gd name="connsiteY2" fmla="*/ 704455 h 939590"/>
                  <a:gd name="connsiteX3" fmla="*/ 0 w 824211"/>
                  <a:gd name="connsiteY3" fmla="*/ 241799 h 939590"/>
                  <a:gd name="connsiteX4" fmla="*/ 414009 w 824211"/>
                  <a:gd name="connsiteY4" fmla="*/ 0 h 939590"/>
                  <a:gd name="connsiteX5" fmla="*/ 824212 w 824211"/>
                  <a:gd name="connsiteY5" fmla="*/ 244655 h 93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9590">
                    <a:moveTo>
                      <a:pt x="818501" y="700647"/>
                    </a:moveTo>
                    <a:lnTo>
                      <a:pt x="419720" y="939591"/>
                    </a:lnTo>
                    <a:lnTo>
                      <a:pt x="0" y="704455"/>
                    </a:lnTo>
                    <a:lnTo>
                      <a:pt x="0" y="241799"/>
                    </a:lnTo>
                    <a:lnTo>
                      <a:pt x="414009" y="0"/>
                    </a:lnTo>
                    <a:lnTo>
                      <a:pt x="824212" y="244655"/>
                    </a:lnTo>
                    <a:close/>
                  </a:path>
                </a:pathLst>
              </a:custGeom>
              <a:solidFill>
                <a:srgbClr val="60BA47"/>
              </a:solidFill>
              <a:ln w="9514" cap="flat">
                <a:noFill/>
                <a:prstDash val="solid"/>
                <a:miter/>
              </a:ln>
            </p:spPr>
            <p:txBody>
              <a:bodyPr rtlCol="0" anchor="ctr"/>
              <a:lstStyle/>
              <a:p>
                <a:endParaRPr lang="en-US"/>
              </a:p>
            </p:txBody>
          </p:sp>
          <p:sp>
            <p:nvSpPr>
              <p:cNvPr id="64" name="Freeform 164">
                <a:extLst>
                  <a:ext uri="{FF2B5EF4-FFF2-40B4-BE49-F238E27FC236}">
                    <a16:creationId xmlns:a16="http://schemas.microsoft.com/office/drawing/2014/main" id="{97E12923-EEDC-4DBE-8AC7-3A7F6E7B79D8}"/>
                  </a:ext>
                </a:extLst>
              </p:cNvPr>
              <p:cNvSpPr/>
              <p:nvPr/>
            </p:nvSpPr>
            <p:spPr>
              <a:xfrm>
                <a:off x="5892326" y="5065430"/>
                <a:ext cx="824211" cy="938638"/>
              </a:xfrm>
              <a:custGeom>
                <a:avLst/>
                <a:gdLst>
                  <a:gd name="connsiteX0" fmla="*/ 818501 w 824211"/>
                  <a:gd name="connsiteY0" fmla="*/ 700647 h 938638"/>
                  <a:gd name="connsiteX1" fmla="*/ 419720 w 824211"/>
                  <a:gd name="connsiteY1" fmla="*/ 938639 h 938638"/>
                  <a:gd name="connsiteX2" fmla="*/ 0 w 824211"/>
                  <a:gd name="connsiteY2" fmla="*/ 703503 h 938638"/>
                  <a:gd name="connsiteX3" fmla="*/ 0 w 824211"/>
                  <a:gd name="connsiteY3" fmla="*/ 240848 h 938638"/>
                  <a:gd name="connsiteX4" fmla="*/ 414009 w 824211"/>
                  <a:gd name="connsiteY4" fmla="*/ 0 h 938638"/>
                  <a:gd name="connsiteX5" fmla="*/ 824212 w 824211"/>
                  <a:gd name="connsiteY5" fmla="*/ 244655 h 93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8638">
                    <a:moveTo>
                      <a:pt x="818501" y="700647"/>
                    </a:moveTo>
                    <a:lnTo>
                      <a:pt x="419720" y="938639"/>
                    </a:lnTo>
                    <a:lnTo>
                      <a:pt x="0" y="703503"/>
                    </a:lnTo>
                    <a:lnTo>
                      <a:pt x="0" y="240848"/>
                    </a:lnTo>
                    <a:lnTo>
                      <a:pt x="414009" y="0"/>
                    </a:lnTo>
                    <a:lnTo>
                      <a:pt x="824212" y="244655"/>
                    </a:lnTo>
                    <a:close/>
                  </a:path>
                </a:pathLst>
              </a:custGeom>
              <a:solidFill>
                <a:srgbClr val="60BA47"/>
              </a:solidFill>
              <a:ln w="9514" cap="flat">
                <a:noFill/>
                <a:prstDash val="solid"/>
                <a:miter/>
              </a:ln>
            </p:spPr>
            <p:txBody>
              <a:bodyPr rtlCol="0" anchor="ctr"/>
              <a:lstStyle/>
              <a:p>
                <a:endParaRPr lang="en-US"/>
              </a:p>
            </p:txBody>
          </p:sp>
          <p:sp>
            <p:nvSpPr>
              <p:cNvPr id="65" name="Freeform 165">
                <a:extLst>
                  <a:ext uri="{FF2B5EF4-FFF2-40B4-BE49-F238E27FC236}">
                    <a16:creationId xmlns:a16="http://schemas.microsoft.com/office/drawing/2014/main" id="{B771933A-D572-4A46-67BB-E689AE17A9D4}"/>
                  </a:ext>
                </a:extLst>
              </p:cNvPr>
              <p:cNvSpPr/>
              <p:nvPr/>
            </p:nvSpPr>
            <p:spPr>
              <a:xfrm>
                <a:off x="4593193" y="5073046"/>
                <a:ext cx="824211" cy="938638"/>
              </a:xfrm>
              <a:custGeom>
                <a:avLst/>
                <a:gdLst>
                  <a:gd name="connsiteX0" fmla="*/ 817550 w 824211"/>
                  <a:gd name="connsiteY0" fmla="*/ 700647 h 938638"/>
                  <a:gd name="connsiteX1" fmla="*/ 419720 w 824211"/>
                  <a:gd name="connsiteY1" fmla="*/ 938639 h 938638"/>
                  <a:gd name="connsiteX2" fmla="*/ 0 w 824211"/>
                  <a:gd name="connsiteY2" fmla="*/ 703503 h 938638"/>
                  <a:gd name="connsiteX3" fmla="*/ 0 w 824211"/>
                  <a:gd name="connsiteY3" fmla="*/ 240847 h 938638"/>
                  <a:gd name="connsiteX4" fmla="*/ 413058 w 824211"/>
                  <a:gd name="connsiteY4" fmla="*/ 0 h 938638"/>
                  <a:gd name="connsiteX5" fmla="*/ 824212 w 824211"/>
                  <a:gd name="connsiteY5" fmla="*/ 244655 h 93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8638">
                    <a:moveTo>
                      <a:pt x="817550" y="700647"/>
                    </a:moveTo>
                    <a:lnTo>
                      <a:pt x="419720" y="938639"/>
                    </a:lnTo>
                    <a:lnTo>
                      <a:pt x="0" y="703503"/>
                    </a:lnTo>
                    <a:lnTo>
                      <a:pt x="0" y="240847"/>
                    </a:lnTo>
                    <a:lnTo>
                      <a:pt x="413058" y="0"/>
                    </a:lnTo>
                    <a:lnTo>
                      <a:pt x="824212" y="244655"/>
                    </a:lnTo>
                    <a:close/>
                  </a:path>
                </a:pathLst>
              </a:custGeom>
              <a:solidFill>
                <a:srgbClr val="60BA47"/>
              </a:solidFill>
              <a:ln w="9514" cap="flat">
                <a:noFill/>
                <a:prstDash val="solid"/>
                <a:miter/>
              </a:ln>
            </p:spPr>
            <p:txBody>
              <a:bodyPr rtlCol="0" anchor="ctr"/>
              <a:lstStyle/>
              <a:p>
                <a:endParaRPr lang="en-US"/>
              </a:p>
            </p:txBody>
          </p:sp>
        </p:grpSp>
        <p:grpSp>
          <p:nvGrpSpPr>
            <p:cNvPr id="5" name="Graphic 2">
              <a:extLst>
                <a:ext uri="{FF2B5EF4-FFF2-40B4-BE49-F238E27FC236}">
                  <a16:creationId xmlns:a16="http://schemas.microsoft.com/office/drawing/2014/main" id="{8CAFEDE4-9D6C-8104-653D-7DA5EA2C1AA3}"/>
                </a:ext>
              </a:extLst>
            </p:cNvPr>
            <p:cNvGrpSpPr/>
            <p:nvPr/>
          </p:nvGrpSpPr>
          <p:grpSpPr>
            <a:xfrm>
              <a:off x="6298198" y="4900718"/>
              <a:ext cx="1439780" cy="1404262"/>
              <a:chOff x="4560834" y="3923992"/>
              <a:chExt cx="2185208" cy="2131302"/>
            </a:xfrm>
            <a:grpFill/>
          </p:grpSpPr>
          <p:sp>
            <p:nvSpPr>
              <p:cNvPr id="6" name="Freeform 142">
                <a:extLst>
                  <a:ext uri="{FF2B5EF4-FFF2-40B4-BE49-F238E27FC236}">
                    <a16:creationId xmlns:a16="http://schemas.microsoft.com/office/drawing/2014/main" id="{DB8B31D4-B54F-AD37-4C63-E989527730A1}"/>
                  </a:ext>
                </a:extLst>
              </p:cNvPr>
              <p:cNvSpPr/>
              <p:nvPr/>
            </p:nvSpPr>
            <p:spPr>
              <a:xfrm>
                <a:off x="5904699" y="5079709"/>
                <a:ext cx="841343" cy="975586"/>
              </a:xfrm>
              <a:custGeom>
                <a:avLst/>
                <a:gdLst>
                  <a:gd name="connsiteX0" fmla="*/ 429237 w 841343"/>
                  <a:gd name="connsiteY0" fmla="*/ 53310 h 975586"/>
                  <a:gd name="connsiteX1" fmla="*/ 459693 w 841343"/>
                  <a:gd name="connsiteY1" fmla="*/ 0 h 975586"/>
                  <a:gd name="connsiteX2" fmla="*/ 532026 w 841343"/>
                  <a:gd name="connsiteY2" fmla="*/ 40935 h 975586"/>
                  <a:gd name="connsiteX3" fmla="*/ 825164 w 841343"/>
                  <a:gd name="connsiteY3" fmla="*/ 209433 h 975586"/>
                  <a:gd name="connsiteX4" fmla="*/ 841343 w 841343"/>
                  <a:gd name="connsiteY4" fmla="*/ 237040 h 975586"/>
                  <a:gd name="connsiteX5" fmla="*/ 841343 w 841343"/>
                  <a:gd name="connsiteY5" fmla="*/ 710167 h 975586"/>
                  <a:gd name="connsiteX6" fmla="*/ 828971 w 841343"/>
                  <a:gd name="connsiteY6" fmla="*/ 731110 h 975586"/>
                  <a:gd name="connsiteX7" fmla="*/ 408299 w 841343"/>
                  <a:gd name="connsiteY7" fmla="*/ 972910 h 975586"/>
                  <a:gd name="connsiteX8" fmla="*/ 390216 w 841343"/>
                  <a:gd name="connsiteY8" fmla="*/ 973862 h 975586"/>
                  <a:gd name="connsiteX9" fmla="*/ 3807 w 841343"/>
                  <a:gd name="connsiteY9" fmla="*/ 751101 h 975586"/>
                  <a:gd name="connsiteX10" fmla="*/ 0 w 841343"/>
                  <a:gd name="connsiteY10" fmla="*/ 748246 h 975586"/>
                  <a:gd name="connsiteX11" fmla="*/ 30456 w 841343"/>
                  <a:gd name="connsiteY11" fmla="*/ 695888 h 975586"/>
                  <a:gd name="connsiteX12" fmla="*/ 156086 w 841343"/>
                  <a:gd name="connsiteY12" fmla="*/ 768237 h 975586"/>
                  <a:gd name="connsiteX13" fmla="*/ 387361 w 841343"/>
                  <a:gd name="connsiteY13" fmla="*/ 901512 h 975586"/>
                  <a:gd name="connsiteX14" fmla="*/ 409251 w 841343"/>
                  <a:gd name="connsiteY14" fmla="*/ 901512 h 975586"/>
                  <a:gd name="connsiteX15" fmla="*/ 767107 w 841343"/>
                  <a:gd name="connsiteY15" fmla="*/ 693983 h 975586"/>
                  <a:gd name="connsiteX16" fmla="*/ 774721 w 841343"/>
                  <a:gd name="connsiteY16" fmla="*/ 679704 h 975586"/>
                  <a:gd name="connsiteX17" fmla="*/ 774721 w 841343"/>
                  <a:gd name="connsiteY17" fmla="*/ 263695 h 975586"/>
                  <a:gd name="connsiteX18" fmla="*/ 763300 w 841343"/>
                  <a:gd name="connsiteY18" fmla="*/ 246559 h 975586"/>
                  <a:gd name="connsiteX19" fmla="*/ 436851 w 841343"/>
                  <a:gd name="connsiteY19" fmla="*/ 58070 h 975586"/>
                  <a:gd name="connsiteX20" fmla="*/ 429237 w 841343"/>
                  <a:gd name="connsiteY20" fmla="*/ 53310 h 97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1343" h="975586">
                    <a:moveTo>
                      <a:pt x="429237" y="53310"/>
                    </a:moveTo>
                    <a:cubicBezTo>
                      <a:pt x="439707" y="35223"/>
                      <a:pt x="449224" y="19039"/>
                      <a:pt x="459693" y="0"/>
                    </a:cubicBezTo>
                    <a:cubicBezTo>
                      <a:pt x="484439" y="14279"/>
                      <a:pt x="508232" y="27607"/>
                      <a:pt x="532026" y="40935"/>
                    </a:cubicBezTo>
                    <a:cubicBezTo>
                      <a:pt x="630056" y="97101"/>
                      <a:pt x="727134" y="153267"/>
                      <a:pt x="825164" y="209433"/>
                    </a:cubicBezTo>
                    <a:cubicBezTo>
                      <a:pt x="836585" y="216096"/>
                      <a:pt x="841343" y="222760"/>
                      <a:pt x="841343" y="237040"/>
                    </a:cubicBezTo>
                    <a:cubicBezTo>
                      <a:pt x="840392" y="395066"/>
                      <a:pt x="840392" y="553093"/>
                      <a:pt x="841343" y="710167"/>
                    </a:cubicBezTo>
                    <a:cubicBezTo>
                      <a:pt x="841343" y="720638"/>
                      <a:pt x="838488" y="726351"/>
                      <a:pt x="828971" y="731110"/>
                    </a:cubicBezTo>
                    <a:cubicBezTo>
                      <a:pt x="689064" y="812028"/>
                      <a:pt x="549157" y="892945"/>
                      <a:pt x="408299" y="972910"/>
                    </a:cubicBezTo>
                    <a:cubicBezTo>
                      <a:pt x="403540" y="975766"/>
                      <a:pt x="394975" y="976718"/>
                      <a:pt x="390216" y="973862"/>
                    </a:cubicBezTo>
                    <a:cubicBezTo>
                      <a:pt x="260778" y="899609"/>
                      <a:pt x="132293" y="825355"/>
                      <a:pt x="3807" y="751101"/>
                    </a:cubicBezTo>
                    <a:cubicBezTo>
                      <a:pt x="2855" y="751101"/>
                      <a:pt x="1904" y="750150"/>
                      <a:pt x="0" y="748246"/>
                    </a:cubicBezTo>
                    <a:cubicBezTo>
                      <a:pt x="9517" y="731110"/>
                      <a:pt x="19987" y="713975"/>
                      <a:pt x="30456" y="695888"/>
                    </a:cubicBezTo>
                    <a:cubicBezTo>
                      <a:pt x="73285" y="720638"/>
                      <a:pt x="115161" y="744438"/>
                      <a:pt x="156086" y="768237"/>
                    </a:cubicBezTo>
                    <a:cubicBezTo>
                      <a:pt x="233178" y="812979"/>
                      <a:pt x="310269" y="856770"/>
                      <a:pt x="387361" y="901512"/>
                    </a:cubicBezTo>
                    <a:cubicBezTo>
                      <a:pt x="395926" y="906272"/>
                      <a:pt x="401637" y="906272"/>
                      <a:pt x="409251" y="901512"/>
                    </a:cubicBezTo>
                    <a:cubicBezTo>
                      <a:pt x="528219" y="832019"/>
                      <a:pt x="648139" y="763477"/>
                      <a:pt x="767107" y="693983"/>
                    </a:cubicBezTo>
                    <a:cubicBezTo>
                      <a:pt x="770914" y="691128"/>
                      <a:pt x="774721" y="684464"/>
                      <a:pt x="774721" y="679704"/>
                    </a:cubicBezTo>
                    <a:cubicBezTo>
                      <a:pt x="774721" y="540717"/>
                      <a:pt x="774721" y="402682"/>
                      <a:pt x="774721" y="263695"/>
                    </a:cubicBezTo>
                    <a:cubicBezTo>
                      <a:pt x="774721" y="254175"/>
                      <a:pt x="769962" y="250367"/>
                      <a:pt x="763300" y="246559"/>
                    </a:cubicBezTo>
                    <a:cubicBezTo>
                      <a:pt x="654801" y="183730"/>
                      <a:pt x="546302" y="120900"/>
                      <a:pt x="436851" y="58070"/>
                    </a:cubicBezTo>
                    <a:cubicBezTo>
                      <a:pt x="435900" y="58070"/>
                      <a:pt x="433996" y="56166"/>
                      <a:pt x="429237" y="53310"/>
                    </a:cubicBezTo>
                    <a:close/>
                  </a:path>
                </a:pathLst>
              </a:custGeom>
              <a:grpFill/>
              <a:ln w="9514" cap="flat">
                <a:noFill/>
                <a:prstDash val="solid"/>
                <a:miter/>
              </a:ln>
            </p:spPr>
            <p:txBody>
              <a:bodyPr rtlCol="0" anchor="ctr"/>
              <a:lstStyle/>
              <a:p>
                <a:endParaRPr lang="en-US"/>
              </a:p>
            </p:txBody>
          </p:sp>
          <p:sp>
            <p:nvSpPr>
              <p:cNvPr id="7" name="Freeform 143">
                <a:extLst>
                  <a:ext uri="{FF2B5EF4-FFF2-40B4-BE49-F238E27FC236}">
                    <a16:creationId xmlns:a16="http://schemas.microsoft.com/office/drawing/2014/main" id="{26086D32-1A37-8645-592F-E20C3C9D88C1}"/>
                  </a:ext>
                </a:extLst>
              </p:cNvPr>
              <p:cNvSpPr/>
              <p:nvPr/>
            </p:nvSpPr>
            <p:spPr>
              <a:xfrm>
                <a:off x="5216586" y="5523088"/>
                <a:ext cx="889882" cy="237899"/>
              </a:xfrm>
              <a:custGeom>
                <a:avLst/>
                <a:gdLst>
                  <a:gd name="connsiteX0" fmla="*/ 889882 w 889882"/>
                  <a:gd name="connsiteY0" fmla="*/ 147793 h 237899"/>
                  <a:gd name="connsiteX1" fmla="*/ 871799 w 889882"/>
                  <a:gd name="connsiteY1" fmla="*/ 147793 h 237899"/>
                  <a:gd name="connsiteX2" fmla="*/ 769962 w 889882"/>
                  <a:gd name="connsiteY2" fmla="*/ 147793 h 237899"/>
                  <a:gd name="connsiteX3" fmla="*/ 751879 w 889882"/>
                  <a:gd name="connsiteY3" fmla="*/ 159216 h 237899"/>
                  <a:gd name="connsiteX4" fmla="*/ 640525 w 889882"/>
                  <a:gd name="connsiteY4" fmla="*/ 235374 h 237899"/>
                  <a:gd name="connsiteX5" fmla="*/ 574854 w 889882"/>
                  <a:gd name="connsiteY5" fmla="*/ 235374 h 237899"/>
                  <a:gd name="connsiteX6" fmla="*/ 465404 w 889882"/>
                  <a:gd name="connsiteY6" fmla="*/ 162072 h 237899"/>
                  <a:gd name="connsiteX7" fmla="*/ 446369 w 889882"/>
                  <a:gd name="connsiteY7" fmla="*/ 149697 h 237899"/>
                  <a:gd name="connsiteX8" fmla="*/ 427334 w 889882"/>
                  <a:gd name="connsiteY8" fmla="*/ 162072 h 237899"/>
                  <a:gd name="connsiteX9" fmla="*/ 317883 w 889882"/>
                  <a:gd name="connsiteY9" fmla="*/ 237278 h 237899"/>
                  <a:gd name="connsiteX10" fmla="*/ 238888 w 889882"/>
                  <a:gd name="connsiteY10" fmla="*/ 236325 h 237899"/>
                  <a:gd name="connsiteX11" fmla="*/ 139906 w 889882"/>
                  <a:gd name="connsiteY11" fmla="*/ 163024 h 237899"/>
                  <a:gd name="connsiteX12" fmla="*/ 120872 w 889882"/>
                  <a:gd name="connsiteY12" fmla="*/ 150649 h 237899"/>
                  <a:gd name="connsiteX13" fmla="*/ 13324 w 889882"/>
                  <a:gd name="connsiteY13" fmla="*/ 150649 h 237899"/>
                  <a:gd name="connsiteX14" fmla="*/ 0 w 889882"/>
                  <a:gd name="connsiteY14" fmla="*/ 137321 h 237899"/>
                  <a:gd name="connsiteX15" fmla="*/ 0 w 889882"/>
                  <a:gd name="connsiteY15" fmla="*/ 100194 h 237899"/>
                  <a:gd name="connsiteX16" fmla="*/ 12373 w 889882"/>
                  <a:gd name="connsiteY16" fmla="*/ 87819 h 237899"/>
                  <a:gd name="connsiteX17" fmla="*/ 119920 w 889882"/>
                  <a:gd name="connsiteY17" fmla="*/ 87819 h 237899"/>
                  <a:gd name="connsiteX18" fmla="*/ 139906 w 889882"/>
                  <a:gd name="connsiteY18" fmla="*/ 74491 h 237899"/>
                  <a:gd name="connsiteX19" fmla="*/ 241743 w 889882"/>
                  <a:gd name="connsiteY19" fmla="*/ 1190 h 237899"/>
                  <a:gd name="connsiteX20" fmla="*/ 315979 w 889882"/>
                  <a:gd name="connsiteY20" fmla="*/ 1190 h 237899"/>
                  <a:gd name="connsiteX21" fmla="*/ 427334 w 889882"/>
                  <a:gd name="connsiteY21" fmla="*/ 77347 h 237899"/>
                  <a:gd name="connsiteX22" fmla="*/ 444465 w 889882"/>
                  <a:gd name="connsiteY22" fmla="*/ 87819 h 237899"/>
                  <a:gd name="connsiteX23" fmla="*/ 463500 w 889882"/>
                  <a:gd name="connsiteY23" fmla="*/ 77347 h 237899"/>
                  <a:gd name="connsiteX24" fmla="*/ 578661 w 889882"/>
                  <a:gd name="connsiteY24" fmla="*/ 238 h 237899"/>
                  <a:gd name="connsiteX25" fmla="*/ 655753 w 889882"/>
                  <a:gd name="connsiteY25" fmla="*/ 1190 h 237899"/>
                  <a:gd name="connsiteX26" fmla="*/ 750927 w 889882"/>
                  <a:gd name="connsiteY26" fmla="*/ 73539 h 237899"/>
                  <a:gd name="connsiteX27" fmla="*/ 771866 w 889882"/>
                  <a:gd name="connsiteY27" fmla="*/ 87819 h 237899"/>
                  <a:gd name="connsiteX28" fmla="*/ 873703 w 889882"/>
                  <a:gd name="connsiteY28" fmla="*/ 86867 h 237899"/>
                  <a:gd name="connsiteX29" fmla="*/ 889882 w 889882"/>
                  <a:gd name="connsiteY29" fmla="*/ 86867 h 237899"/>
                  <a:gd name="connsiteX30" fmla="*/ 889882 w 889882"/>
                  <a:gd name="connsiteY30" fmla="*/ 147793 h 237899"/>
                  <a:gd name="connsiteX31" fmla="*/ 360712 w 889882"/>
                  <a:gd name="connsiteY31" fmla="*/ 87819 h 237899"/>
                  <a:gd name="connsiteX32" fmla="*/ 363567 w 889882"/>
                  <a:gd name="connsiteY32" fmla="*/ 82107 h 237899"/>
                  <a:gd name="connsiteX33" fmla="*/ 334063 w 889882"/>
                  <a:gd name="connsiteY33" fmla="*/ 65924 h 237899"/>
                  <a:gd name="connsiteX34" fmla="*/ 235081 w 889882"/>
                  <a:gd name="connsiteY34" fmla="*/ 65924 h 237899"/>
                  <a:gd name="connsiteX35" fmla="*/ 206529 w 889882"/>
                  <a:gd name="connsiteY35" fmla="*/ 87819 h 237899"/>
                  <a:gd name="connsiteX36" fmla="*/ 241743 w 889882"/>
                  <a:gd name="connsiteY36" fmla="*/ 87819 h 237899"/>
                  <a:gd name="connsiteX37" fmla="*/ 241743 w 889882"/>
                  <a:gd name="connsiteY37" fmla="*/ 149697 h 237899"/>
                  <a:gd name="connsiteX38" fmla="*/ 208432 w 889882"/>
                  <a:gd name="connsiteY38" fmla="*/ 151601 h 237899"/>
                  <a:gd name="connsiteX39" fmla="*/ 206529 w 889882"/>
                  <a:gd name="connsiteY39" fmla="*/ 157312 h 237899"/>
                  <a:gd name="connsiteX40" fmla="*/ 236985 w 889882"/>
                  <a:gd name="connsiteY40" fmla="*/ 173496 h 237899"/>
                  <a:gd name="connsiteX41" fmla="*/ 335014 w 889882"/>
                  <a:gd name="connsiteY41" fmla="*/ 173496 h 237899"/>
                  <a:gd name="connsiteX42" fmla="*/ 363567 w 889882"/>
                  <a:gd name="connsiteY42" fmla="*/ 157312 h 237899"/>
                  <a:gd name="connsiteX43" fmla="*/ 361663 w 889882"/>
                  <a:gd name="connsiteY43" fmla="*/ 151601 h 237899"/>
                  <a:gd name="connsiteX44" fmla="*/ 336918 w 889882"/>
                  <a:gd name="connsiteY44" fmla="*/ 151601 h 237899"/>
                  <a:gd name="connsiteX45" fmla="*/ 328352 w 889882"/>
                  <a:gd name="connsiteY45" fmla="*/ 145889 h 237899"/>
                  <a:gd name="connsiteX46" fmla="*/ 328352 w 889882"/>
                  <a:gd name="connsiteY46" fmla="*/ 89723 h 237899"/>
                  <a:gd name="connsiteX47" fmla="*/ 360712 w 889882"/>
                  <a:gd name="connsiteY47" fmla="*/ 87819 h 237899"/>
                  <a:gd name="connsiteX48" fmla="*/ 685257 w 889882"/>
                  <a:gd name="connsiteY48" fmla="*/ 86867 h 237899"/>
                  <a:gd name="connsiteX49" fmla="*/ 688112 w 889882"/>
                  <a:gd name="connsiteY49" fmla="*/ 81155 h 237899"/>
                  <a:gd name="connsiteX50" fmla="*/ 662415 w 889882"/>
                  <a:gd name="connsiteY50" fmla="*/ 65924 h 237899"/>
                  <a:gd name="connsiteX51" fmla="*/ 556771 w 889882"/>
                  <a:gd name="connsiteY51" fmla="*/ 65924 h 237899"/>
                  <a:gd name="connsiteX52" fmla="*/ 531074 w 889882"/>
                  <a:gd name="connsiteY52" fmla="*/ 82107 h 237899"/>
                  <a:gd name="connsiteX53" fmla="*/ 532978 w 889882"/>
                  <a:gd name="connsiteY53" fmla="*/ 87819 h 237899"/>
                  <a:gd name="connsiteX54" fmla="*/ 567241 w 889882"/>
                  <a:gd name="connsiteY54" fmla="*/ 87819 h 237899"/>
                  <a:gd name="connsiteX55" fmla="*/ 567241 w 889882"/>
                  <a:gd name="connsiteY55" fmla="*/ 142081 h 237899"/>
                  <a:gd name="connsiteX56" fmla="*/ 558675 w 889882"/>
                  <a:gd name="connsiteY56" fmla="*/ 149697 h 237899"/>
                  <a:gd name="connsiteX57" fmla="*/ 531074 w 889882"/>
                  <a:gd name="connsiteY57" fmla="*/ 149697 h 237899"/>
                  <a:gd name="connsiteX58" fmla="*/ 565337 w 889882"/>
                  <a:gd name="connsiteY58" fmla="*/ 172544 h 237899"/>
                  <a:gd name="connsiteX59" fmla="*/ 654801 w 889882"/>
                  <a:gd name="connsiteY59" fmla="*/ 172544 h 237899"/>
                  <a:gd name="connsiteX60" fmla="*/ 689064 w 889882"/>
                  <a:gd name="connsiteY60" fmla="*/ 148744 h 237899"/>
                  <a:gd name="connsiteX61" fmla="*/ 661463 w 889882"/>
                  <a:gd name="connsiteY61" fmla="*/ 148744 h 237899"/>
                  <a:gd name="connsiteX62" fmla="*/ 651946 w 889882"/>
                  <a:gd name="connsiteY62" fmla="*/ 143033 h 237899"/>
                  <a:gd name="connsiteX63" fmla="*/ 651946 w 889882"/>
                  <a:gd name="connsiteY63" fmla="*/ 86867 h 237899"/>
                  <a:gd name="connsiteX64" fmla="*/ 685257 w 889882"/>
                  <a:gd name="connsiteY64" fmla="*/ 86867 h 23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89882" h="237899">
                    <a:moveTo>
                      <a:pt x="889882" y="147793"/>
                    </a:moveTo>
                    <a:cubicBezTo>
                      <a:pt x="883220" y="147793"/>
                      <a:pt x="877510" y="147793"/>
                      <a:pt x="871799" y="147793"/>
                    </a:cubicBezTo>
                    <a:cubicBezTo>
                      <a:pt x="837536" y="147793"/>
                      <a:pt x="804225" y="147793"/>
                      <a:pt x="769962" y="147793"/>
                    </a:cubicBezTo>
                    <a:cubicBezTo>
                      <a:pt x="761397" y="147793"/>
                      <a:pt x="755686" y="149697"/>
                      <a:pt x="751879" y="159216"/>
                    </a:cubicBezTo>
                    <a:cubicBezTo>
                      <a:pt x="732844" y="206815"/>
                      <a:pt x="691919" y="234421"/>
                      <a:pt x="640525" y="235374"/>
                    </a:cubicBezTo>
                    <a:cubicBezTo>
                      <a:pt x="618635" y="235374"/>
                      <a:pt x="596745" y="235374"/>
                      <a:pt x="574854" y="235374"/>
                    </a:cubicBezTo>
                    <a:cubicBezTo>
                      <a:pt x="526315" y="235374"/>
                      <a:pt x="483487" y="206815"/>
                      <a:pt x="465404" y="162072"/>
                    </a:cubicBezTo>
                    <a:cubicBezTo>
                      <a:pt x="461597" y="152553"/>
                      <a:pt x="456838" y="148744"/>
                      <a:pt x="446369" y="149697"/>
                    </a:cubicBezTo>
                    <a:cubicBezTo>
                      <a:pt x="436851" y="149697"/>
                      <a:pt x="432093" y="151601"/>
                      <a:pt x="427334" y="162072"/>
                    </a:cubicBezTo>
                    <a:cubicBezTo>
                      <a:pt x="406395" y="209671"/>
                      <a:pt x="370229" y="236325"/>
                      <a:pt x="317883" y="237278"/>
                    </a:cubicBezTo>
                    <a:cubicBezTo>
                      <a:pt x="291234" y="237278"/>
                      <a:pt x="265537" y="239181"/>
                      <a:pt x="238888" y="236325"/>
                    </a:cubicBezTo>
                    <a:cubicBezTo>
                      <a:pt x="191301" y="232518"/>
                      <a:pt x="158941" y="205862"/>
                      <a:pt x="139906" y="163024"/>
                    </a:cubicBezTo>
                    <a:cubicBezTo>
                      <a:pt x="136100" y="153504"/>
                      <a:pt x="131341" y="150649"/>
                      <a:pt x="120872" y="150649"/>
                    </a:cubicBezTo>
                    <a:cubicBezTo>
                      <a:pt x="84705" y="151601"/>
                      <a:pt x="49491" y="150649"/>
                      <a:pt x="13324" y="150649"/>
                    </a:cubicBezTo>
                    <a:cubicBezTo>
                      <a:pt x="3807" y="150649"/>
                      <a:pt x="0" y="147793"/>
                      <a:pt x="0" y="137321"/>
                    </a:cubicBezTo>
                    <a:cubicBezTo>
                      <a:pt x="952" y="124945"/>
                      <a:pt x="0" y="112570"/>
                      <a:pt x="0" y="100194"/>
                    </a:cubicBezTo>
                    <a:cubicBezTo>
                      <a:pt x="0" y="90675"/>
                      <a:pt x="2855" y="87819"/>
                      <a:pt x="12373" y="87819"/>
                    </a:cubicBezTo>
                    <a:cubicBezTo>
                      <a:pt x="48539" y="87819"/>
                      <a:pt x="83754" y="87819"/>
                      <a:pt x="119920" y="87819"/>
                    </a:cubicBezTo>
                    <a:cubicBezTo>
                      <a:pt x="130389" y="87819"/>
                      <a:pt x="136100" y="85915"/>
                      <a:pt x="139906" y="74491"/>
                    </a:cubicBezTo>
                    <a:cubicBezTo>
                      <a:pt x="154183" y="33557"/>
                      <a:pt x="197963" y="2142"/>
                      <a:pt x="241743" y="1190"/>
                    </a:cubicBezTo>
                    <a:cubicBezTo>
                      <a:pt x="266489" y="238"/>
                      <a:pt x="291234" y="238"/>
                      <a:pt x="315979" y="1190"/>
                    </a:cubicBezTo>
                    <a:cubicBezTo>
                      <a:pt x="370229" y="1190"/>
                      <a:pt x="406395" y="28797"/>
                      <a:pt x="427334" y="77347"/>
                    </a:cubicBezTo>
                    <a:cubicBezTo>
                      <a:pt x="431141" y="86867"/>
                      <a:pt x="435899" y="87819"/>
                      <a:pt x="444465" y="87819"/>
                    </a:cubicBezTo>
                    <a:cubicBezTo>
                      <a:pt x="453031" y="87819"/>
                      <a:pt x="459693" y="86867"/>
                      <a:pt x="463500" y="77347"/>
                    </a:cubicBezTo>
                    <a:cubicBezTo>
                      <a:pt x="484439" y="25941"/>
                      <a:pt x="523460" y="238"/>
                      <a:pt x="578661" y="238"/>
                    </a:cubicBezTo>
                    <a:cubicBezTo>
                      <a:pt x="604359" y="238"/>
                      <a:pt x="630056" y="-714"/>
                      <a:pt x="655753" y="1190"/>
                    </a:cubicBezTo>
                    <a:cubicBezTo>
                      <a:pt x="701437" y="5949"/>
                      <a:pt x="732844" y="31653"/>
                      <a:pt x="750927" y="73539"/>
                    </a:cubicBezTo>
                    <a:cubicBezTo>
                      <a:pt x="755686" y="84011"/>
                      <a:pt x="760445" y="87819"/>
                      <a:pt x="771866" y="87819"/>
                    </a:cubicBezTo>
                    <a:cubicBezTo>
                      <a:pt x="806129" y="86867"/>
                      <a:pt x="839440" y="87819"/>
                      <a:pt x="873703" y="86867"/>
                    </a:cubicBezTo>
                    <a:cubicBezTo>
                      <a:pt x="878461" y="86867"/>
                      <a:pt x="884172" y="86867"/>
                      <a:pt x="889882" y="86867"/>
                    </a:cubicBezTo>
                    <a:cubicBezTo>
                      <a:pt x="889882" y="107810"/>
                      <a:pt x="889882" y="125898"/>
                      <a:pt x="889882" y="147793"/>
                    </a:cubicBezTo>
                    <a:close/>
                    <a:moveTo>
                      <a:pt x="360712" y="87819"/>
                    </a:moveTo>
                    <a:cubicBezTo>
                      <a:pt x="361663" y="85915"/>
                      <a:pt x="362615" y="84011"/>
                      <a:pt x="363567" y="82107"/>
                    </a:cubicBezTo>
                    <a:cubicBezTo>
                      <a:pt x="354049" y="76395"/>
                      <a:pt x="344532" y="66876"/>
                      <a:pt x="334063" y="65924"/>
                    </a:cubicBezTo>
                    <a:cubicBezTo>
                      <a:pt x="300752" y="64020"/>
                      <a:pt x="268392" y="64020"/>
                      <a:pt x="235081" y="65924"/>
                    </a:cubicBezTo>
                    <a:cubicBezTo>
                      <a:pt x="223660" y="66876"/>
                      <a:pt x="214143" y="74491"/>
                      <a:pt x="206529" y="87819"/>
                    </a:cubicBezTo>
                    <a:cubicBezTo>
                      <a:pt x="219853" y="87819"/>
                      <a:pt x="230322" y="87819"/>
                      <a:pt x="241743" y="87819"/>
                    </a:cubicBezTo>
                    <a:cubicBezTo>
                      <a:pt x="241743" y="109714"/>
                      <a:pt x="241743" y="128753"/>
                      <a:pt x="241743" y="149697"/>
                    </a:cubicBezTo>
                    <a:cubicBezTo>
                      <a:pt x="230322" y="150649"/>
                      <a:pt x="218902" y="150649"/>
                      <a:pt x="208432" y="151601"/>
                    </a:cubicBezTo>
                    <a:cubicBezTo>
                      <a:pt x="207480" y="153504"/>
                      <a:pt x="207480" y="155408"/>
                      <a:pt x="206529" y="157312"/>
                    </a:cubicBezTo>
                    <a:cubicBezTo>
                      <a:pt x="216998" y="163024"/>
                      <a:pt x="226515" y="172544"/>
                      <a:pt x="236985" y="173496"/>
                    </a:cubicBezTo>
                    <a:cubicBezTo>
                      <a:pt x="269344" y="175400"/>
                      <a:pt x="302655" y="175400"/>
                      <a:pt x="335014" y="173496"/>
                    </a:cubicBezTo>
                    <a:cubicBezTo>
                      <a:pt x="344532" y="172544"/>
                      <a:pt x="354049" y="163024"/>
                      <a:pt x="363567" y="157312"/>
                    </a:cubicBezTo>
                    <a:cubicBezTo>
                      <a:pt x="362615" y="155408"/>
                      <a:pt x="362615" y="153504"/>
                      <a:pt x="361663" y="151601"/>
                    </a:cubicBezTo>
                    <a:cubicBezTo>
                      <a:pt x="353098" y="151601"/>
                      <a:pt x="344532" y="152553"/>
                      <a:pt x="336918" y="151601"/>
                    </a:cubicBezTo>
                    <a:cubicBezTo>
                      <a:pt x="334063" y="151601"/>
                      <a:pt x="328352" y="147793"/>
                      <a:pt x="328352" y="145889"/>
                    </a:cubicBezTo>
                    <a:cubicBezTo>
                      <a:pt x="327401" y="127802"/>
                      <a:pt x="328352" y="109714"/>
                      <a:pt x="328352" y="89723"/>
                    </a:cubicBezTo>
                    <a:cubicBezTo>
                      <a:pt x="339773" y="87819"/>
                      <a:pt x="350242" y="87819"/>
                      <a:pt x="360712" y="87819"/>
                    </a:cubicBezTo>
                    <a:close/>
                    <a:moveTo>
                      <a:pt x="685257" y="86867"/>
                    </a:moveTo>
                    <a:cubicBezTo>
                      <a:pt x="686209" y="84963"/>
                      <a:pt x="687160" y="83059"/>
                      <a:pt x="688112" y="81155"/>
                    </a:cubicBezTo>
                    <a:cubicBezTo>
                      <a:pt x="679547" y="75444"/>
                      <a:pt x="670981" y="65924"/>
                      <a:pt x="662415" y="65924"/>
                    </a:cubicBezTo>
                    <a:cubicBezTo>
                      <a:pt x="627200" y="64020"/>
                      <a:pt x="591986" y="64020"/>
                      <a:pt x="556771" y="65924"/>
                    </a:cubicBezTo>
                    <a:cubicBezTo>
                      <a:pt x="548206" y="65924"/>
                      <a:pt x="539640" y="76395"/>
                      <a:pt x="531074" y="82107"/>
                    </a:cubicBezTo>
                    <a:cubicBezTo>
                      <a:pt x="532026" y="84011"/>
                      <a:pt x="532978" y="85915"/>
                      <a:pt x="532978" y="87819"/>
                    </a:cubicBezTo>
                    <a:cubicBezTo>
                      <a:pt x="544398" y="87819"/>
                      <a:pt x="554868" y="87819"/>
                      <a:pt x="567241" y="87819"/>
                    </a:cubicBezTo>
                    <a:cubicBezTo>
                      <a:pt x="567241" y="107810"/>
                      <a:pt x="567241" y="124945"/>
                      <a:pt x="567241" y="142081"/>
                    </a:cubicBezTo>
                    <a:cubicBezTo>
                      <a:pt x="567241" y="144937"/>
                      <a:pt x="561530" y="149697"/>
                      <a:pt x="558675" y="149697"/>
                    </a:cubicBezTo>
                    <a:cubicBezTo>
                      <a:pt x="550109" y="150649"/>
                      <a:pt x="542495" y="149697"/>
                      <a:pt x="531074" y="149697"/>
                    </a:cubicBezTo>
                    <a:cubicBezTo>
                      <a:pt x="540592" y="164928"/>
                      <a:pt x="552013" y="172544"/>
                      <a:pt x="565337" y="172544"/>
                    </a:cubicBezTo>
                    <a:cubicBezTo>
                      <a:pt x="594841" y="173496"/>
                      <a:pt x="625297" y="173496"/>
                      <a:pt x="654801" y="172544"/>
                    </a:cubicBezTo>
                    <a:cubicBezTo>
                      <a:pt x="668125" y="171592"/>
                      <a:pt x="679547" y="163976"/>
                      <a:pt x="689064" y="148744"/>
                    </a:cubicBezTo>
                    <a:cubicBezTo>
                      <a:pt x="677643" y="148744"/>
                      <a:pt x="670029" y="149697"/>
                      <a:pt x="661463" y="148744"/>
                    </a:cubicBezTo>
                    <a:cubicBezTo>
                      <a:pt x="657656" y="148744"/>
                      <a:pt x="651946" y="144937"/>
                      <a:pt x="651946" y="143033"/>
                    </a:cubicBezTo>
                    <a:cubicBezTo>
                      <a:pt x="650994" y="124945"/>
                      <a:pt x="651946" y="106858"/>
                      <a:pt x="651946" y="86867"/>
                    </a:cubicBezTo>
                    <a:cubicBezTo>
                      <a:pt x="663367" y="86867"/>
                      <a:pt x="674788" y="86867"/>
                      <a:pt x="685257" y="86867"/>
                    </a:cubicBezTo>
                    <a:close/>
                  </a:path>
                </a:pathLst>
              </a:custGeom>
              <a:grpFill/>
              <a:ln w="9514" cap="flat">
                <a:noFill/>
                <a:prstDash val="solid"/>
                <a:miter/>
              </a:ln>
            </p:spPr>
            <p:txBody>
              <a:bodyPr rtlCol="0" anchor="ctr"/>
              <a:lstStyle/>
              <a:p>
                <a:endParaRPr lang="en-US"/>
              </a:p>
            </p:txBody>
          </p:sp>
          <p:sp>
            <p:nvSpPr>
              <p:cNvPr id="8" name="Freeform 144">
                <a:extLst>
                  <a:ext uri="{FF2B5EF4-FFF2-40B4-BE49-F238E27FC236}">
                    <a16:creationId xmlns:a16="http://schemas.microsoft.com/office/drawing/2014/main" id="{61EB5703-FBB3-9FD1-0681-0F98E74FCBEC}"/>
                  </a:ext>
                </a:extLst>
              </p:cNvPr>
              <p:cNvSpPr/>
              <p:nvPr/>
            </p:nvSpPr>
            <p:spPr>
              <a:xfrm>
                <a:off x="5832366" y="4535191"/>
                <a:ext cx="493004" cy="795009"/>
              </a:xfrm>
              <a:custGeom>
                <a:avLst/>
                <a:gdLst>
                  <a:gd name="connsiteX0" fmla="*/ 0 w 493004"/>
                  <a:gd name="connsiteY0" fmla="*/ 27601 h 795009"/>
                  <a:gd name="connsiteX1" fmla="*/ 41877 w 493004"/>
                  <a:gd name="connsiteY1" fmla="*/ 2850 h 795009"/>
                  <a:gd name="connsiteX2" fmla="*/ 58057 w 493004"/>
                  <a:gd name="connsiteY2" fmla="*/ 7610 h 795009"/>
                  <a:gd name="connsiteX3" fmla="*/ 110403 w 493004"/>
                  <a:gd name="connsiteY3" fmla="*/ 98998 h 795009"/>
                  <a:gd name="connsiteX4" fmla="*/ 131341 w 493004"/>
                  <a:gd name="connsiteY4" fmla="*/ 110422 h 795009"/>
                  <a:gd name="connsiteX5" fmla="*/ 255068 w 493004"/>
                  <a:gd name="connsiteY5" fmla="*/ 176108 h 795009"/>
                  <a:gd name="connsiteX6" fmla="*/ 292186 w 493004"/>
                  <a:gd name="connsiteY6" fmla="*/ 246553 h 795009"/>
                  <a:gd name="connsiteX7" fmla="*/ 273151 w 493004"/>
                  <a:gd name="connsiteY7" fmla="*/ 360789 h 795009"/>
                  <a:gd name="connsiteX8" fmla="*/ 269344 w 493004"/>
                  <a:gd name="connsiteY8" fmla="*/ 377924 h 795009"/>
                  <a:gd name="connsiteX9" fmla="*/ 289331 w 493004"/>
                  <a:gd name="connsiteY9" fmla="*/ 392204 h 795009"/>
                  <a:gd name="connsiteX10" fmla="*/ 397830 w 493004"/>
                  <a:gd name="connsiteY10" fmla="*/ 432187 h 795009"/>
                  <a:gd name="connsiteX11" fmla="*/ 459693 w 493004"/>
                  <a:gd name="connsiteY11" fmla="*/ 558798 h 795009"/>
                  <a:gd name="connsiteX12" fmla="*/ 434948 w 493004"/>
                  <a:gd name="connsiteY12" fmla="*/ 639715 h 795009"/>
                  <a:gd name="connsiteX13" fmla="*/ 433996 w 493004"/>
                  <a:gd name="connsiteY13" fmla="*/ 665418 h 795009"/>
                  <a:gd name="connsiteX14" fmla="*/ 493005 w 493004"/>
                  <a:gd name="connsiteY14" fmla="*/ 767279 h 795009"/>
                  <a:gd name="connsiteX15" fmla="*/ 443514 w 493004"/>
                  <a:gd name="connsiteY15" fmla="*/ 794886 h 795009"/>
                  <a:gd name="connsiteX16" fmla="*/ 433996 w 493004"/>
                  <a:gd name="connsiteY16" fmla="*/ 787270 h 795009"/>
                  <a:gd name="connsiteX17" fmla="*/ 379747 w 493004"/>
                  <a:gd name="connsiteY17" fmla="*/ 693025 h 795009"/>
                  <a:gd name="connsiteX18" fmla="*/ 358808 w 493004"/>
                  <a:gd name="connsiteY18" fmla="*/ 683506 h 795009"/>
                  <a:gd name="connsiteX19" fmla="*/ 247454 w 493004"/>
                  <a:gd name="connsiteY19" fmla="*/ 635907 h 795009"/>
                  <a:gd name="connsiteX20" fmla="*/ 200818 w 493004"/>
                  <a:gd name="connsiteY20" fmla="*/ 553086 h 795009"/>
                  <a:gd name="connsiteX21" fmla="*/ 216998 w 493004"/>
                  <a:gd name="connsiteY21" fmla="*/ 435042 h 795009"/>
                  <a:gd name="connsiteX22" fmla="*/ 218902 w 493004"/>
                  <a:gd name="connsiteY22" fmla="*/ 411243 h 795009"/>
                  <a:gd name="connsiteX23" fmla="*/ 197963 w 493004"/>
                  <a:gd name="connsiteY23" fmla="*/ 402676 h 795009"/>
                  <a:gd name="connsiteX24" fmla="*/ 78995 w 493004"/>
                  <a:gd name="connsiteY24" fmla="*/ 343654 h 795009"/>
                  <a:gd name="connsiteX25" fmla="*/ 37118 w 493004"/>
                  <a:gd name="connsiteY25" fmla="*/ 264641 h 795009"/>
                  <a:gd name="connsiteX26" fmla="*/ 57105 w 493004"/>
                  <a:gd name="connsiteY26" fmla="*/ 152309 h 795009"/>
                  <a:gd name="connsiteX27" fmla="*/ 58057 w 493004"/>
                  <a:gd name="connsiteY27" fmla="*/ 132317 h 795009"/>
                  <a:gd name="connsiteX28" fmla="*/ 4759 w 493004"/>
                  <a:gd name="connsiteY28" fmla="*/ 39976 h 795009"/>
                  <a:gd name="connsiteX29" fmla="*/ 0 w 493004"/>
                  <a:gd name="connsiteY29" fmla="*/ 27601 h 795009"/>
                  <a:gd name="connsiteX30" fmla="*/ 393071 w 493004"/>
                  <a:gd name="connsiteY30" fmla="*/ 590213 h 795009"/>
                  <a:gd name="connsiteX31" fmla="*/ 394975 w 493004"/>
                  <a:gd name="connsiteY31" fmla="*/ 546423 h 795009"/>
                  <a:gd name="connsiteX32" fmla="*/ 354050 w 493004"/>
                  <a:gd name="connsiteY32" fmla="*/ 475025 h 795009"/>
                  <a:gd name="connsiteX33" fmla="*/ 315028 w 493004"/>
                  <a:gd name="connsiteY33" fmla="*/ 455034 h 795009"/>
                  <a:gd name="connsiteX34" fmla="*/ 332160 w 493004"/>
                  <a:gd name="connsiteY34" fmla="*/ 487401 h 795009"/>
                  <a:gd name="connsiteX35" fmla="*/ 290282 w 493004"/>
                  <a:gd name="connsiteY35" fmla="*/ 512152 h 795009"/>
                  <a:gd name="connsiteX36" fmla="*/ 273151 w 493004"/>
                  <a:gd name="connsiteY36" fmla="*/ 506440 h 795009"/>
                  <a:gd name="connsiteX37" fmla="*/ 260779 w 493004"/>
                  <a:gd name="connsiteY37" fmla="*/ 486449 h 795009"/>
                  <a:gd name="connsiteX38" fmla="*/ 256971 w 493004"/>
                  <a:gd name="connsiteY38" fmla="*/ 495017 h 795009"/>
                  <a:gd name="connsiteX39" fmla="*/ 262682 w 493004"/>
                  <a:gd name="connsiteY39" fmla="*/ 535951 h 795009"/>
                  <a:gd name="connsiteX40" fmla="*/ 297897 w 493004"/>
                  <a:gd name="connsiteY40" fmla="*/ 597829 h 795009"/>
                  <a:gd name="connsiteX41" fmla="*/ 340725 w 493004"/>
                  <a:gd name="connsiteY41" fmla="*/ 622580 h 795009"/>
                  <a:gd name="connsiteX42" fmla="*/ 323594 w 493004"/>
                  <a:gd name="connsiteY42" fmla="*/ 590213 h 795009"/>
                  <a:gd name="connsiteX43" fmla="*/ 368326 w 493004"/>
                  <a:gd name="connsiteY43" fmla="*/ 564510 h 795009"/>
                  <a:gd name="connsiteX44" fmla="*/ 381650 w 493004"/>
                  <a:gd name="connsiteY44" fmla="*/ 569270 h 795009"/>
                  <a:gd name="connsiteX45" fmla="*/ 393071 w 493004"/>
                  <a:gd name="connsiteY45" fmla="*/ 590213 h 795009"/>
                  <a:gd name="connsiteX46" fmla="*/ 171314 w 493004"/>
                  <a:gd name="connsiteY46" fmla="*/ 205619 h 795009"/>
                  <a:gd name="connsiteX47" fmla="*/ 118017 w 493004"/>
                  <a:gd name="connsiteY47" fmla="*/ 236082 h 795009"/>
                  <a:gd name="connsiteX48" fmla="*/ 98982 w 493004"/>
                  <a:gd name="connsiteY48" fmla="*/ 204667 h 795009"/>
                  <a:gd name="connsiteX49" fmla="*/ 97078 w 493004"/>
                  <a:gd name="connsiteY49" fmla="*/ 249409 h 795009"/>
                  <a:gd name="connsiteX50" fmla="*/ 136100 w 493004"/>
                  <a:gd name="connsiteY50" fmla="*/ 316999 h 795009"/>
                  <a:gd name="connsiteX51" fmla="*/ 163700 w 493004"/>
                  <a:gd name="connsiteY51" fmla="*/ 338894 h 795009"/>
                  <a:gd name="connsiteX52" fmla="*/ 177025 w 493004"/>
                  <a:gd name="connsiteY52" fmla="*/ 339846 h 795009"/>
                  <a:gd name="connsiteX53" fmla="*/ 160845 w 493004"/>
                  <a:gd name="connsiteY53" fmla="*/ 308431 h 795009"/>
                  <a:gd name="connsiteX54" fmla="*/ 213191 w 493004"/>
                  <a:gd name="connsiteY54" fmla="*/ 278920 h 795009"/>
                  <a:gd name="connsiteX55" fmla="*/ 232226 w 493004"/>
                  <a:gd name="connsiteY55" fmla="*/ 309383 h 795009"/>
                  <a:gd name="connsiteX56" fmla="*/ 233178 w 493004"/>
                  <a:gd name="connsiteY56" fmla="*/ 261785 h 795009"/>
                  <a:gd name="connsiteX57" fmla="*/ 197012 w 493004"/>
                  <a:gd name="connsiteY57" fmla="*/ 198955 h 795009"/>
                  <a:gd name="connsiteX58" fmla="*/ 170363 w 493004"/>
                  <a:gd name="connsiteY58" fmla="*/ 176108 h 795009"/>
                  <a:gd name="connsiteX59" fmla="*/ 154183 w 493004"/>
                  <a:gd name="connsiteY59" fmla="*/ 173252 h 795009"/>
                  <a:gd name="connsiteX60" fmla="*/ 171314 w 493004"/>
                  <a:gd name="connsiteY60" fmla="*/ 205619 h 79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3004" h="795009">
                    <a:moveTo>
                      <a:pt x="0" y="27601"/>
                    </a:moveTo>
                    <a:cubicBezTo>
                      <a:pt x="14276" y="19033"/>
                      <a:pt x="28552" y="11417"/>
                      <a:pt x="41877" y="2850"/>
                    </a:cubicBezTo>
                    <a:cubicBezTo>
                      <a:pt x="49491" y="-1910"/>
                      <a:pt x="54250" y="-958"/>
                      <a:pt x="58057" y="7610"/>
                    </a:cubicBezTo>
                    <a:cubicBezTo>
                      <a:pt x="75188" y="38073"/>
                      <a:pt x="93271" y="68535"/>
                      <a:pt x="110403" y="98998"/>
                    </a:cubicBezTo>
                    <a:cubicBezTo>
                      <a:pt x="115161" y="107566"/>
                      <a:pt x="120872" y="111374"/>
                      <a:pt x="131341" y="110422"/>
                    </a:cubicBezTo>
                    <a:cubicBezTo>
                      <a:pt x="186542" y="104710"/>
                      <a:pt x="228419" y="126605"/>
                      <a:pt x="255068" y="176108"/>
                    </a:cubicBezTo>
                    <a:cubicBezTo>
                      <a:pt x="267441" y="199907"/>
                      <a:pt x="282669" y="221802"/>
                      <a:pt x="292186" y="246553"/>
                    </a:cubicBezTo>
                    <a:cubicBezTo>
                      <a:pt x="309317" y="287488"/>
                      <a:pt x="298848" y="325566"/>
                      <a:pt x="273151" y="360789"/>
                    </a:cubicBezTo>
                    <a:cubicBezTo>
                      <a:pt x="269344" y="366501"/>
                      <a:pt x="264586" y="371261"/>
                      <a:pt x="269344" y="377924"/>
                    </a:cubicBezTo>
                    <a:cubicBezTo>
                      <a:pt x="274103" y="384588"/>
                      <a:pt x="276006" y="393156"/>
                      <a:pt x="289331" y="392204"/>
                    </a:cubicBezTo>
                    <a:cubicBezTo>
                      <a:pt x="332160" y="386492"/>
                      <a:pt x="372133" y="396964"/>
                      <a:pt x="397830" y="432187"/>
                    </a:cubicBezTo>
                    <a:cubicBezTo>
                      <a:pt x="425431" y="470265"/>
                      <a:pt x="454935" y="508344"/>
                      <a:pt x="459693" y="558798"/>
                    </a:cubicBezTo>
                    <a:cubicBezTo>
                      <a:pt x="462549" y="589261"/>
                      <a:pt x="454935" y="616868"/>
                      <a:pt x="434948" y="639715"/>
                    </a:cubicBezTo>
                    <a:cubicBezTo>
                      <a:pt x="427334" y="648283"/>
                      <a:pt x="428286" y="655899"/>
                      <a:pt x="433996" y="665418"/>
                    </a:cubicBezTo>
                    <a:cubicBezTo>
                      <a:pt x="453983" y="698737"/>
                      <a:pt x="472066" y="732056"/>
                      <a:pt x="493005" y="767279"/>
                    </a:cubicBezTo>
                    <a:cubicBezTo>
                      <a:pt x="476825" y="776798"/>
                      <a:pt x="460645" y="786318"/>
                      <a:pt x="443514" y="794886"/>
                    </a:cubicBezTo>
                    <a:cubicBezTo>
                      <a:pt x="441610" y="795838"/>
                      <a:pt x="435900" y="791078"/>
                      <a:pt x="433996" y="787270"/>
                    </a:cubicBezTo>
                    <a:cubicBezTo>
                      <a:pt x="415913" y="755855"/>
                      <a:pt x="397830" y="724440"/>
                      <a:pt x="379747" y="693025"/>
                    </a:cubicBezTo>
                    <a:cubicBezTo>
                      <a:pt x="374988" y="683506"/>
                      <a:pt x="369278" y="681602"/>
                      <a:pt x="358808" y="683506"/>
                    </a:cubicBezTo>
                    <a:cubicBezTo>
                      <a:pt x="313125" y="689218"/>
                      <a:pt x="274103" y="673986"/>
                      <a:pt x="247454" y="635907"/>
                    </a:cubicBezTo>
                    <a:cubicBezTo>
                      <a:pt x="229371" y="610204"/>
                      <a:pt x="213191" y="581645"/>
                      <a:pt x="200818" y="553086"/>
                    </a:cubicBezTo>
                    <a:cubicBezTo>
                      <a:pt x="182735" y="511200"/>
                      <a:pt x="189398" y="471217"/>
                      <a:pt x="216998" y="435042"/>
                    </a:cubicBezTo>
                    <a:cubicBezTo>
                      <a:pt x="223660" y="426475"/>
                      <a:pt x="224612" y="420763"/>
                      <a:pt x="218902" y="411243"/>
                    </a:cubicBezTo>
                    <a:cubicBezTo>
                      <a:pt x="213191" y="401724"/>
                      <a:pt x="208433" y="401724"/>
                      <a:pt x="197963" y="402676"/>
                    </a:cubicBezTo>
                    <a:cubicBezTo>
                      <a:pt x="146569" y="407436"/>
                      <a:pt x="105644" y="389348"/>
                      <a:pt x="78995" y="343654"/>
                    </a:cubicBezTo>
                    <a:cubicBezTo>
                      <a:pt x="63767" y="317951"/>
                      <a:pt x="48539" y="292248"/>
                      <a:pt x="37118" y="264641"/>
                    </a:cubicBezTo>
                    <a:cubicBezTo>
                      <a:pt x="20939" y="223706"/>
                      <a:pt x="31408" y="185627"/>
                      <a:pt x="57105" y="152309"/>
                    </a:cubicBezTo>
                    <a:cubicBezTo>
                      <a:pt x="62815" y="144693"/>
                      <a:pt x="62815" y="139933"/>
                      <a:pt x="58057" y="132317"/>
                    </a:cubicBezTo>
                    <a:cubicBezTo>
                      <a:pt x="39973" y="101854"/>
                      <a:pt x="21890" y="70439"/>
                      <a:pt x="4759" y="39976"/>
                    </a:cubicBezTo>
                    <a:cubicBezTo>
                      <a:pt x="2855" y="36169"/>
                      <a:pt x="1904" y="32361"/>
                      <a:pt x="0" y="27601"/>
                    </a:cubicBezTo>
                    <a:close/>
                    <a:moveTo>
                      <a:pt x="393071" y="590213"/>
                    </a:moveTo>
                    <a:cubicBezTo>
                      <a:pt x="402589" y="574030"/>
                      <a:pt x="401637" y="558798"/>
                      <a:pt x="394975" y="546423"/>
                    </a:cubicBezTo>
                    <a:cubicBezTo>
                      <a:pt x="382602" y="521671"/>
                      <a:pt x="368326" y="497872"/>
                      <a:pt x="354050" y="475025"/>
                    </a:cubicBezTo>
                    <a:cubicBezTo>
                      <a:pt x="346436" y="462649"/>
                      <a:pt x="334063" y="454082"/>
                      <a:pt x="315028" y="455034"/>
                    </a:cubicBezTo>
                    <a:cubicBezTo>
                      <a:pt x="320738" y="466458"/>
                      <a:pt x="326449" y="476929"/>
                      <a:pt x="332160" y="487401"/>
                    </a:cubicBezTo>
                    <a:cubicBezTo>
                      <a:pt x="316932" y="495968"/>
                      <a:pt x="303607" y="503584"/>
                      <a:pt x="290282" y="512152"/>
                    </a:cubicBezTo>
                    <a:cubicBezTo>
                      <a:pt x="281717" y="517864"/>
                      <a:pt x="276958" y="515960"/>
                      <a:pt x="273151" y="506440"/>
                    </a:cubicBezTo>
                    <a:cubicBezTo>
                      <a:pt x="270296" y="499776"/>
                      <a:pt x="265537" y="494065"/>
                      <a:pt x="260779" y="486449"/>
                    </a:cubicBezTo>
                    <a:cubicBezTo>
                      <a:pt x="257923" y="491208"/>
                      <a:pt x="256020" y="493112"/>
                      <a:pt x="256971" y="495017"/>
                    </a:cubicBezTo>
                    <a:cubicBezTo>
                      <a:pt x="257923" y="509296"/>
                      <a:pt x="256971" y="524527"/>
                      <a:pt x="262682" y="535951"/>
                    </a:cubicBezTo>
                    <a:cubicBezTo>
                      <a:pt x="272199" y="557846"/>
                      <a:pt x="285524" y="577837"/>
                      <a:pt x="297897" y="597829"/>
                    </a:cubicBezTo>
                    <a:cubicBezTo>
                      <a:pt x="306462" y="612108"/>
                      <a:pt x="319787" y="621628"/>
                      <a:pt x="340725" y="622580"/>
                    </a:cubicBezTo>
                    <a:cubicBezTo>
                      <a:pt x="334063" y="610204"/>
                      <a:pt x="329304" y="600685"/>
                      <a:pt x="323594" y="590213"/>
                    </a:cubicBezTo>
                    <a:cubicBezTo>
                      <a:pt x="338822" y="581645"/>
                      <a:pt x="354050" y="573078"/>
                      <a:pt x="368326" y="564510"/>
                    </a:cubicBezTo>
                    <a:cubicBezTo>
                      <a:pt x="374988" y="560702"/>
                      <a:pt x="378795" y="562606"/>
                      <a:pt x="381650" y="569270"/>
                    </a:cubicBezTo>
                    <a:cubicBezTo>
                      <a:pt x="382602" y="575934"/>
                      <a:pt x="387361" y="582597"/>
                      <a:pt x="393071" y="590213"/>
                    </a:cubicBezTo>
                    <a:close/>
                    <a:moveTo>
                      <a:pt x="171314" y="205619"/>
                    </a:moveTo>
                    <a:cubicBezTo>
                      <a:pt x="153231" y="216090"/>
                      <a:pt x="136100" y="225610"/>
                      <a:pt x="118017" y="236082"/>
                    </a:cubicBezTo>
                    <a:cubicBezTo>
                      <a:pt x="111354" y="224658"/>
                      <a:pt x="105644" y="216090"/>
                      <a:pt x="98982" y="204667"/>
                    </a:cubicBezTo>
                    <a:cubicBezTo>
                      <a:pt x="89464" y="220850"/>
                      <a:pt x="89464" y="236082"/>
                      <a:pt x="97078" y="249409"/>
                    </a:cubicBezTo>
                    <a:cubicBezTo>
                      <a:pt x="108499" y="272256"/>
                      <a:pt x="121824" y="296055"/>
                      <a:pt x="136100" y="316999"/>
                    </a:cubicBezTo>
                    <a:cubicBezTo>
                      <a:pt x="142762" y="326518"/>
                      <a:pt x="154183" y="332230"/>
                      <a:pt x="163700" y="338894"/>
                    </a:cubicBezTo>
                    <a:cubicBezTo>
                      <a:pt x="166556" y="340798"/>
                      <a:pt x="171314" y="339846"/>
                      <a:pt x="177025" y="339846"/>
                    </a:cubicBezTo>
                    <a:cubicBezTo>
                      <a:pt x="170363" y="327470"/>
                      <a:pt x="165604" y="317951"/>
                      <a:pt x="160845" y="308431"/>
                    </a:cubicBezTo>
                    <a:cubicBezTo>
                      <a:pt x="178928" y="297959"/>
                      <a:pt x="196060" y="288440"/>
                      <a:pt x="213191" y="278920"/>
                    </a:cubicBezTo>
                    <a:cubicBezTo>
                      <a:pt x="219853" y="289392"/>
                      <a:pt x="225564" y="297959"/>
                      <a:pt x="232226" y="309383"/>
                    </a:cubicBezTo>
                    <a:cubicBezTo>
                      <a:pt x="241744" y="292248"/>
                      <a:pt x="240792" y="276064"/>
                      <a:pt x="233178" y="261785"/>
                    </a:cubicBezTo>
                    <a:cubicBezTo>
                      <a:pt x="221757" y="239889"/>
                      <a:pt x="210336" y="218946"/>
                      <a:pt x="197012" y="198955"/>
                    </a:cubicBezTo>
                    <a:cubicBezTo>
                      <a:pt x="190349" y="189435"/>
                      <a:pt x="179880" y="182771"/>
                      <a:pt x="170363" y="176108"/>
                    </a:cubicBezTo>
                    <a:cubicBezTo>
                      <a:pt x="166556" y="173252"/>
                      <a:pt x="161797" y="174204"/>
                      <a:pt x="154183" y="173252"/>
                    </a:cubicBezTo>
                    <a:cubicBezTo>
                      <a:pt x="159893" y="185627"/>
                      <a:pt x="164652" y="194195"/>
                      <a:pt x="171314" y="205619"/>
                    </a:cubicBezTo>
                    <a:close/>
                  </a:path>
                </a:pathLst>
              </a:custGeom>
              <a:grpFill/>
              <a:ln w="9514" cap="flat">
                <a:noFill/>
                <a:prstDash val="solid"/>
                <a:miter/>
              </a:ln>
            </p:spPr>
            <p:txBody>
              <a:bodyPr rtlCol="0" anchor="ctr"/>
              <a:lstStyle/>
              <a:p>
                <a:endParaRPr lang="en-US"/>
              </a:p>
            </p:txBody>
          </p:sp>
          <p:sp>
            <p:nvSpPr>
              <p:cNvPr id="10" name="Freeform 145">
                <a:extLst>
                  <a:ext uri="{FF2B5EF4-FFF2-40B4-BE49-F238E27FC236}">
                    <a16:creationId xmlns:a16="http://schemas.microsoft.com/office/drawing/2014/main" id="{BC433E77-DDE0-FFD9-AD33-B79FBE135ED8}"/>
                  </a:ext>
                </a:extLst>
              </p:cNvPr>
              <p:cNvSpPr/>
              <p:nvPr/>
            </p:nvSpPr>
            <p:spPr>
              <a:xfrm>
                <a:off x="4984281" y="4537095"/>
                <a:ext cx="490228" cy="794829"/>
              </a:xfrm>
              <a:custGeom>
                <a:avLst/>
                <a:gdLst>
                  <a:gd name="connsiteX0" fmla="*/ 490229 w 490228"/>
                  <a:gd name="connsiteY0" fmla="*/ 25697 h 794829"/>
                  <a:gd name="connsiteX1" fmla="*/ 451207 w 490228"/>
                  <a:gd name="connsiteY1" fmla="*/ 95190 h 794829"/>
                  <a:gd name="connsiteX2" fmla="*/ 429317 w 490228"/>
                  <a:gd name="connsiteY2" fmla="*/ 132317 h 794829"/>
                  <a:gd name="connsiteX3" fmla="*/ 431220 w 490228"/>
                  <a:gd name="connsiteY3" fmla="*/ 150405 h 794829"/>
                  <a:gd name="connsiteX4" fmla="*/ 439786 w 490228"/>
                  <a:gd name="connsiteY4" fmla="*/ 291296 h 794829"/>
                  <a:gd name="connsiteX5" fmla="*/ 411233 w 490228"/>
                  <a:gd name="connsiteY5" fmla="*/ 340798 h 794829"/>
                  <a:gd name="connsiteX6" fmla="*/ 287507 w 490228"/>
                  <a:gd name="connsiteY6" fmla="*/ 400772 h 794829"/>
                  <a:gd name="connsiteX7" fmla="*/ 270375 w 490228"/>
                  <a:gd name="connsiteY7" fmla="*/ 411243 h 794829"/>
                  <a:gd name="connsiteX8" fmla="*/ 270375 w 490228"/>
                  <a:gd name="connsiteY8" fmla="*/ 431235 h 794829"/>
                  <a:gd name="connsiteX9" fmla="*/ 282748 w 490228"/>
                  <a:gd name="connsiteY9" fmla="*/ 566414 h 794829"/>
                  <a:gd name="connsiteX10" fmla="*/ 250388 w 490228"/>
                  <a:gd name="connsiteY10" fmla="*/ 623532 h 794829"/>
                  <a:gd name="connsiteX11" fmla="*/ 125710 w 490228"/>
                  <a:gd name="connsiteY11" fmla="*/ 682554 h 794829"/>
                  <a:gd name="connsiteX12" fmla="*/ 111434 w 490228"/>
                  <a:gd name="connsiteY12" fmla="*/ 692073 h 794829"/>
                  <a:gd name="connsiteX13" fmla="*/ 58136 w 490228"/>
                  <a:gd name="connsiteY13" fmla="*/ 785366 h 794829"/>
                  <a:gd name="connsiteX14" fmla="*/ 37197 w 490228"/>
                  <a:gd name="connsiteY14" fmla="*/ 791078 h 794829"/>
                  <a:gd name="connsiteX15" fmla="*/ 9597 w 490228"/>
                  <a:gd name="connsiteY15" fmla="*/ 775846 h 794829"/>
                  <a:gd name="connsiteX16" fmla="*/ 3886 w 490228"/>
                  <a:gd name="connsiteY16" fmla="*/ 754903 h 794829"/>
                  <a:gd name="connsiteX17" fmla="*/ 58136 w 490228"/>
                  <a:gd name="connsiteY17" fmla="*/ 660658 h 794829"/>
                  <a:gd name="connsiteX18" fmla="*/ 58136 w 490228"/>
                  <a:gd name="connsiteY18" fmla="*/ 644475 h 794829"/>
                  <a:gd name="connsiteX19" fmla="*/ 46715 w 490228"/>
                  <a:gd name="connsiteY19" fmla="*/ 506440 h 794829"/>
                  <a:gd name="connsiteX20" fmla="*/ 81929 w 490228"/>
                  <a:gd name="connsiteY20" fmla="*/ 445514 h 794829"/>
                  <a:gd name="connsiteX21" fmla="*/ 198042 w 490228"/>
                  <a:gd name="connsiteY21" fmla="*/ 391252 h 794829"/>
                  <a:gd name="connsiteX22" fmla="*/ 218981 w 490228"/>
                  <a:gd name="connsiteY22" fmla="*/ 381732 h 794829"/>
                  <a:gd name="connsiteX23" fmla="*/ 217077 w 490228"/>
                  <a:gd name="connsiteY23" fmla="*/ 358885 h 794829"/>
                  <a:gd name="connsiteX24" fmla="*/ 207560 w 490228"/>
                  <a:gd name="connsiteY24" fmla="*/ 225610 h 794829"/>
                  <a:gd name="connsiteX25" fmla="*/ 236112 w 490228"/>
                  <a:gd name="connsiteY25" fmla="*/ 176108 h 794829"/>
                  <a:gd name="connsiteX26" fmla="*/ 356032 w 490228"/>
                  <a:gd name="connsiteY26" fmla="*/ 111374 h 794829"/>
                  <a:gd name="connsiteX27" fmla="*/ 383633 w 490228"/>
                  <a:gd name="connsiteY27" fmla="*/ 96142 h 794829"/>
                  <a:gd name="connsiteX28" fmla="*/ 433124 w 490228"/>
                  <a:gd name="connsiteY28" fmla="*/ 7610 h 794829"/>
                  <a:gd name="connsiteX29" fmla="*/ 449303 w 490228"/>
                  <a:gd name="connsiteY29" fmla="*/ 2850 h 794829"/>
                  <a:gd name="connsiteX30" fmla="*/ 490229 w 490228"/>
                  <a:gd name="connsiteY30" fmla="*/ 25697 h 794829"/>
                  <a:gd name="connsiteX31" fmla="*/ 173297 w 490228"/>
                  <a:gd name="connsiteY31" fmla="*/ 454082 h 794829"/>
                  <a:gd name="connsiteX32" fmla="*/ 135227 w 490228"/>
                  <a:gd name="connsiteY32" fmla="*/ 472169 h 794829"/>
                  <a:gd name="connsiteX33" fmla="*/ 93350 w 490228"/>
                  <a:gd name="connsiteY33" fmla="*/ 545471 h 794829"/>
                  <a:gd name="connsiteX34" fmla="*/ 95254 w 490228"/>
                  <a:gd name="connsiteY34" fmla="*/ 590213 h 794829"/>
                  <a:gd name="connsiteX35" fmla="*/ 114289 w 490228"/>
                  <a:gd name="connsiteY35" fmla="*/ 558798 h 794829"/>
                  <a:gd name="connsiteX36" fmla="*/ 167586 w 490228"/>
                  <a:gd name="connsiteY36" fmla="*/ 589261 h 794829"/>
                  <a:gd name="connsiteX37" fmla="*/ 159021 w 490228"/>
                  <a:gd name="connsiteY37" fmla="*/ 604492 h 794829"/>
                  <a:gd name="connsiteX38" fmla="*/ 151407 w 490228"/>
                  <a:gd name="connsiteY38" fmla="*/ 619724 h 794829"/>
                  <a:gd name="connsiteX39" fmla="*/ 192332 w 490228"/>
                  <a:gd name="connsiteY39" fmla="*/ 598781 h 794829"/>
                  <a:gd name="connsiteX40" fmla="*/ 230402 w 490228"/>
                  <a:gd name="connsiteY40" fmla="*/ 532143 h 794829"/>
                  <a:gd name="connsiteX41" fmla="*/ 229450 w 490228"/>
                  <a:gd name="connsiteY41" fmla="*/ 485497 h 794829"/>
                  <a:gd name="connsiteX42" fmla="*/ 214222 w 490228"/>
                  <a:gd name="connsiteY42" fmla="*/ 509296 h 794829"/>
                  <a:gd name="connsiteX43" fmla="*/ 203753 w 490228"/>
                  <a:gd name="connsiteY43" fmla="*/ 513104 h 794829"/>
                  <a:gd name="connsiteX44" fmla="*/ 158069 w 490228"/>
                  <a:gd name="connsiteY44" fmla="*/ 486449 h 794829"/>
                  <a:gd name="connsiteX45" fmla="*/ 173297 w 490228"/>
                  <a:gd name="connsiteY45" fmla="*/ 454082 h 794829"/>
                  <a:gd name="connsiteX46" fmla="*/ 317962 w 490228"/>
                  <a:gd name="connsiteY46" fmla="*/ 203715 h 794829"/>
                  <a:gd name="connsiteX47" fmla="*/ 335094 w 490228"/>
                  <a:gd name="connsiteY47" fmla="*/ 171348 h 794829"/>
                  <a:gd name="connsiteX48" fmla="*/ 291313 w 490228"/>
                  <a:gd name="connsiteY48" fmla="*/ 197051 h 794829"/>
                  <a:gd name="connsiteX49" fmla="*/ 258002 w 490228"/>
                  <a:gd name="connsiteY49" fmla="*/ 255121 h 794829"/>
                  <a:gd name="connsiteX50" fmla="*/ 256099 w 490228"/>
                  <a:gd name="connsiteY50" fmla="*/ 307479 h 794829"/>
                  <a:gd name="connsiteX51" fmla="*/ 269423 w 490228"/>
                  <a:gd name="connsiteY51" fmla="*/ 285584 h 794829"/>
                  <a:gd name="connsiteX52" fmla="*/ 283700 w 490228"/>
                  <a:gd name="connsiteY52" fmla="*/ 280824 h 794829"/>
                  <a:gd name="connsiteX53" fmla="*/ 319866 w 490228"/>
                  <a:gd name="connsiteY53" fmla="*/ 300815 h 794829"/>
                  <a:gd name="connsiteX54" fmla="*/ 323673 w 490228"/>
                  <a:gd name="connsiteY54" fmla="*/ 314143 h 794829"/>
                  <a:gd name="connsiteX55" fmla="*/ 310348 w 490228"/>
                  <a:gd name="connsiteY55" fmla="*/ 336990 h 794829"/>
                  <a:gd name="connsiteX56" fmla="*/ 352225 w 490228"/>
                  <a:gd name="connsiteY56" fmla="*/ 313191 h 794829"/>
                  <a:gd name="connsiteX57" fmla="*/ 388392 w 490228"/>
                  <a:gd name="connsiteY57" fmla="*/ 250361 h 794829"/>
                  <a:gd name="connsiteX58" fmla="*/ 389343 w 490228"/>
                  <a:gd name="connsiteY58" fmla="*/ 199907 h 794829"/>
                  <a:gd name="connsiteX59" fmla="*/ 368405 w 490228"/>
                  <a:gd name="connsiteY59" fmla="*/ 231322 h 794829"/>
                  <a:gd name="connsiteX60" fmla="*/ 317962 w 490228"/>
                  <a:gd name="connsiteY60" fmla="*/ 203715 h 79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0228" h="794829">
                    <a:moveTo>
                      <a:pt x="490229" y="25697"/>
                    </a:moveTo>
                    <a:cubicBezTo>
                      <a:pt x="476904" y="49496"/>
                      <a:pt x="463579" y="72343"/>
                      <a:pt x="451207" y="95190"/>
                    </a:cubicBezTo>
                    <a:cubicBezTo>
                      <a:pt x="444545" y="107566"/>
                      <a:pt x="436931" y="119942"/>
                      <a:pt x="429317" y="132317"/>
                    </a:cubicBezTo>
                    <a:cubicBezTo>
                      <a:pt x="425510" y="138981"/>
                      <a:pt x="426461" y="143741"/>
                      <a:pt x="431220" y="150405"/>
                    </a:cubicBezTo>
                    <a:cubicBezTo>
                      <a:pt x="466435" y="195147"/>
                      <a:pt x="467386" y="242745"/>
                      <a:pt x="439786" y="291296"/>
                    </a:cubicBezTo>
                    <a:cubicBezTo>
                      <a:pt x="430268" y="307479"/>
                      <a:pt x="420751" y="324614"/>
                      <a:pt x="411233" y="340798"/>
                    </a:cubicBezTo>
                    <a:cubicBezTo>
                      <a:pt x="384585" y="386492"/>
                      <a:pt x="338901" y="408387"/>
                      <a:pt x="287507" y="400772"/>
                    </a:cubicBezTo>
                    <a:cubicBezTo>
                      <a:pt x="277037" y="398868"/>
                      <a:pt x="274182" y="404580"/>
                      <a:pt x="270375" y="411243"/>
                    </a:cubicBezTo>
                    <a:cubicBezTo>
                      <a:pt x="265616" y="417907"/>
                      <a:pt x="264665" y="423619"/>
                      <a:pt x="270375" y="431235"/>
                    </a:cubicBezTo>
                    <a:cubicBezTo>
                      <a:pt x="303686" y="473121"/>
                      <a:pt x="306541" y="518815"/>
                      <a:pt x="282748" y="566414"/>
                    </a:cubicBezTo>
                    <a:cubicBezTo>
                      <a:pt x="272279" y="585453"/>
                      <a:pt x="260858" y="604492"/>
                      <a:pt x="250388" y="623532"/>
                    </a:cubicBezTo>
                    <a:cubicBezTo>
                      <a:pt x="228498" y="665418"/>
                      <a:pt x="173297" y="693026"/>
                      <a:pt x="125710" y="682554"/>
                    </a:cubicBezTo>
                    <a:cubicBezTo>
                      <a:pt x="121903" y="681602"/>
                      <a:pt x="113337" y="687314"/>
                      <a:pt x="111434" y="692073"/>
                    </a:cubicBezTo>
                    <a:cubicBezTo>
                      <a:pt x="93350" y="722536"/>
                      <a:pt x="75267" y="753951"/>
                      <a:pt x="58136" y="785366"/>
                    </a:cubicBezTo>
                    <a:cubicBezTo>
                      <a:pt x="52425" y="796790"/>
                      <a:pt x="46715" y="796790"/>
                      <a:pt x="37197" y="791078"/>
                    </a:cubicBezTo>
                    <a:cubicBezTo>
                      <a:pt x="28632" y="785366"/>
                      <a:pt x="19114" y="779654"/>
                      <a:pt x="9597" y="775846"/>
                    </a:cubicBezTo>
                    <a:cubicBezTo>
                      <a:pt x="-872" y="771087"/>
                      <a:pt x="-2776" y="765375"/>
                      <a:pt x="3886" y="754903"/>
                    </a:cubicBezTo>
                    <a:cubicBezTo>
                      <a:pt x="21969" y="723488"/>
                      <a:pt x="40053" y="692073"/>
                      <a:pt x="58136" y="660658"/>
                    </a:cubicBezTo>
                    <a:cubicBezTo>
                      <a:pt x="60039" y="656851"/>
                      <a:pt x="60039" y="648283"/>
                      <a:pt x="58136" y="644475"/>
                    </a:cubicBezTo>
                    <a:cubicBezTo>
                      <a:pt x="23873" y="600685"/>
                      <a:pt x="20066" y="554990"/>
                      <a:pt x="46715" y="506440"/>
                    </a:cubicBezTo>
                    <a:cubicBezTo>
                      <a:pt x="58136" y="486449"/>
                      <a:pt x="68605" y="465505"/>
                      <a:pt x="81929" y="445514"/>
                    </a:cubicBezTo>
                    <a:cubicBezTo>
                      <a:pt x="109530" y="403627"/>
                      <a:pt x="148552" y="386492"/>
                      <a:pt x="198042" y="391252"/>
                    </a:cubicBezTo>
                    <a:cubicBezTo>
                      <a:pt x="207560" y="392204"/>
                      <a:pt x="214222" y="391252"/>
                      <a:pt x="218981" y="381732"/>
                    </a:cubicBezTo>
                    <a:cubicBezTo>
                      <a:pt x="223740" y="373165"/>
                      <a:pt x="223740" y="366501"/>
                      <a:pt x="217077" y="358885"/>
                    </a:cubicBezTo>
                    <a:cubicBezTo>
                      <a:pt x="185670" y="318903"/>
                      <a:pt x="182814" y="268448"/>
                      <a:pt x="207560" y="225610"/>
                    </a:cubicBezTo>
                    <a:cubicBezTo>
                      <a:pt x="217077" y="209426"/>
                      <a:pt x="226595" y="192291"/>
                      <a:pt x="236112" y="176108"/>
                    </a:cubicBezTo>
                    <a:cubicBezTo>
                      <a:pt x="262761" y="129461"/>
                      <a:pt x="301783" y="105662"/>
                      <a:pt x="356032" y="111374"/>
                    </a:cubicBezTo>
                    <a:cubicBezTo>
                      <a:pt x="370309" y="112326"/>
                      <a:pt x="376971" y="107566"/>
                      <a:pt x="383633" y="96142"/>
                    </a:cubicBezTo>
                    <a:cubicBezTo>
                      <a:pt x="399813" y="66631"/>
                      <a:pt x="416944" y="37120"/>
                      <a:pt x="433124" y="7610"/>
                    </a:cubicBezTo>
                    <a:cubicBezTo>
                      <a:pt x="437883" y="-958"/>
                      <a:pt x="441689" y="-1910"/>
                      <a:pt x="449303" y="2850"/>
                    </a:cubicBezTo>
                    <a:cubicBezTo>
                      <a:pt x="460724" y="9513"/>
                      <a:pt x="474049" y="17129"/>
                      <a:pt x="490229" y="25697"/>
                    </a:cubicBezTo>
                    <a:close/>
                    <a:moveTo>
                      <a:pt x="173297" y="454082"/>
                    </a:moveTo>
                    <a:cubicBezTo>
                      <a:pt x="157117" y="453130"/>
                      <a:pt x="142841" y="458842"/>
                      <a:pt x="135227" y="472169"/>
                    </a:cubicBezTo>
                    <a:cubicBezTo>
                      <a:pt x="119999" y="495968"/>
                      <a:pt x="105723" y="519768"/>
                      <a:pt x="93350" y="545471"/>
                    </a:cubicBezTo>
                    <a:cubicBezTo>
                      <a:pt x="86688" y="558798"/>
                      <a:pt x="87640" y="573078"/>
                      <a:pt x="95254" y="590213"/>
                    </a:cubicBezTo>
                    <a:cubicBezTo>
                      <a:pt x="102868" y="578790"/>
                      <a:pt x="108578" y="569270"/>
                      <a:pt x="114289" y="558798"/>
                    </a:cubicBezTo>
                    <a:cubicBezTo>
                      <a:pt x="132372" y="569270"/>
                      <a:pt x="149503" y="578790"/>
                      <a:pt x="167586" y="589261"/>
                    </a:cubicBezTo>
                    <a:cubicBezTo>
                      <a:pt x="163780" y="594973"/>
                      <a:pt x="161876" y="599733"/>
                      <a:pt x="159021" y="604492"/>
                    </a:cubicBezTo>
                    <a:cubicBezTo>
                      <a:pt x="156166" y="609252"/>
                      <a:pt x="154262" y="614012"/>
                      <a:pt x="151407" y="619724"/>
                    </a:cubicBezTo>
                    <a:cubicBezTo>
                      <a:pt x="165683" y="622580"/>
                      <a:pt x="182814" y="614012"/>
                      <a:pt x="192332" y="598781"/>
                    </a:cubicBezTo>
                    <a:cubicBezTo>
                      <a:pt x="205656" y="576886"/>
                      <a:pt x="218981" y="554990"/>
                      <a:pt x="230402" y="532143"/>
                    </a:cubicBezTo>
                    <a:cubicBezTo>
                      <a:pt x="238016" y="517863"/>
                      <a:pt x="238967" y="502632"/>
                      <a:pt x="229450" y="485497"/>
                    </a:cubicBezTo>
                    <a:cubicBezTo>
                      <a:pt x="223740" y="494064"/>
                      <a:pt x="219932" y="502632"/>
                      <a:pt x="214222" y="509296"/>
                    </a:cubicBezTo>
                    <a:cubicBezTo>
                      <a:pt x="212319" y="512152"/>
                      <a:pt x="205656" y="514056"/>
                      <a:pt x="203753" y="513104"/>
                    </a:cubicBezTo>
                    <a:cubicBezTo>
                      <a:pt x="188525" y="505488"/>
                      <a:pt x="173297" y="495968"/>
                      <a:pt x="158069" y="486449"/>
                    </a:cubicBezTo>
                    <a:cubicBezTo>
                      <a:pt x="162828" y="474073"/>
                      <a:pt x="167586" y="464554"/>
                      <a:pt x="173297" y="454082"/>
                    </a:cubicBezTo>
                    <a:close/>
                    <a:moveTo>
                      <a:pt x="317962" y="203715"/>
                    </a:moveTo>
                    <a:cubicBezTo>
                      <a:pt x="323673" y="192291"/>
                      <a:pt x="329383" y="182771"/>
                      <a:pt x="335094" y="171348"/>
                    </a:cubicBezTo>
                    <a:cubicBezTo>
                      <a:pt x="313204" y="171348"/>
                      <a:pt x="300831" y="182771"/>
                      <a:pt x="291313" y="197051"/>
                    </a:cubicBezTo>
                    <a:cubicBezTo>
                      <a:pt x="279893" y="216090"/>
                      <a:pt x="268472" y="235130"/>
                      <a:pt x="258002" y="255121"/>
                    </a:cubicBezTo>
                    <a:cubicBezTo>
                      <a:pt x="249437" y="271304"/>
                      <a:pt x="245630" y="287488"/>
                      <a:pt x="256099" y="307479"/>
                    </a:cubicBezTo>
                    <a:cubicBezTo>
                      <a:pt x="260858" y="298911"/>
                      <a:pt x="265616" y="293200"/>
                      <a:pt x="269423" y="285584"/>
                    </a:cubicBezTo>
                    <a:cubicBezTo>
                      <a:pt x="273230" y="278920"/>
                      <a:pt x="276086" y="276064"/>
                      <a:pt x="283700" y="280824"/>
                    </a:cubicBezTo>
                    <a:cubicBezTo>
                      <a:pt x="295121" y="288440"/>
                      <a:pt x="307493" y="295103"/>
                      <a:pt x="319866" y="300815"/>
                    </a:cubicBezTo>
                    <a:cubicBezTo>
                      <a:pt x="326528" y="304623"/>
                      <a:pt x="327480" y="308431"/>
                      <a:pt x="323673" y="314143"/>
                    </a:cubicBezTo>
                    <a:cubicBezTo>
                      <a:pt x="319866" y="320807"/>
                      <a:pt x="316059" y="328422"/>
                      <a:pt x="310348" y="336990"/>
                    </a:cubicBezTo>
                    <a:cubicBezTo>
                      <a:pt x="330335" y="336038"/>
                      <a:pt x="343659" y="327470"/>
                      <a:pt x="352225" y="313191"/>
                    </a:cubicBezTo>
                    <a:cubicBezTo>
                      <a:pt x="364598" y="292248"/>
                      <a:pt x="376971" y="271304"/>
                      <a:pt x="388392" y="250361"/>
                    </a:cubicBezTo>
                    <a:cubicBezTo>
                      <a:pt x="396005" y="235130"/>
                      <a:pt x="397909" y="218946"/>
                      <a:pt x="389343" y="199907"/>
                    </a:cubicBezTo>
                    <a:cubicBezTo>
                      <a:pt x="381729" y="211330"/>
                      <a:pt x="375067" y="220850"/>
                      <a:pt x="368405" y="231322"/>
                    </a:cubicBezTo>
                    <a:cubicBezTo>
                      <a:pt x="352225" y="223706"/>
                      <a:pt x="336046" y="214186"/>
                      <a:pt x="317962" y="203715"/>
                    </a:cubicBezTo>
                    <a:close/>
                  </a:path>
                </a:pathLst>
              </a:custGeom>
              <a:grpFill/>
              <a:ln w="9514" cap="flat">
                <a:noFill/>
                <a:prstDash val="solid"/>
                <a:miter/>
              </a:ln>
            </p:spPr>
            <p:txBody>
              <a:bodyPr rtlCol="0" anchor="ctr"/>
              <a:lstStyle/>
              <a:p>
                <a:endParaRPr lang="en-US"/>
              </a:p>
            </p:txBody>
          </p:sp>
          <p:sp>
            <p:nvSpPr>
              <p:cNvPr id="12" name="Freeform 146">
                <a:extLst>
                  <a:ext uri="{FF2B5EF4-FFF2-40B4-BE49-F238E27FC236}">
                    <a16:creationId xmlns:a16="http://schemas.microsoft.com/office/drawing/2014/main" id="{A95AC693-C0CE-5A2A-3556-DAA7A436B67A}"/>
                  </a:ext>
                </a:extLst>
              </p:cNvPr>
              <p:cNvSpPr/>
              <p:nvPr/>
            </p:nvSpPr>
            <p:spPr>
              <a:xfrm>
                <a:off x="4560834" y="5077805"/>
                <a:ext cx="845150" cy="977237"/>
              </a:xfrm>
              <a:custGeom>
                <a:avLst/>
                <a:gdLst>
                  <a:gd name="connsiteX0" fmla="*/ 380698 w 845150"/>
                  <a:gd name="connsiteY0" fmla="*/ 0 h 977237"/>
                  <a:gd name="connsiteX1" fmla="*/ 411154 w 845150"/>
                  <a:gd name="connsiteY1" fmla="*/ 52358 h 977237"/>
                  <a:gd name="connsiteX2" fmla="*/ 337870 w 845150"/>
                  <a:gd name="connsiteY2" fmla="*/ 95197 h 977237"/>
                  <a:gd name="connsiteX3" fmla="*/ 77091 w 845150"/>
                  <a:gd name="connsiteY3" fmla="*/ 244655 h 977237"/>
                  <a:gd name="connsiteX4" fmla="*/ 61863 w 845150"/>
                  <a:gd name="connsiteY4" fmla="*/ 271310 h 977237"/>
                  <a:gd name="connsiteX5" fmla="*/ 61863 w 845150"/>
                  <a:gd name="connsiteY5" fmla="*/ 672088 h 977237"/>
                  <a:gd name="connsiteX6" fmla="*/ 78043 w 845150"/>
                  <a:gd name="connsiteY6" fmla="*/ 699695 h 977237"/>
                  <a:gd name="connsiteX7" fmla="*/ 426382 w 845150"/>
                  <a:gd name="connsiteY7" fmla="*/ 900560 h 977237"/>
                  <a:gd name="connsiteX8" fmla="*/ 453031 w 845150"/>
                  <a:gd name="connsiteY8" fmla="*/ 900560 h 977237"/>
                  <a:gd name="connsiteX9" fmla="*/ 801370 w 845150"/>
                  <a:gd name="connsiteY9" fmla="*/ 698743 h 977237"/>
                  <a:gd name="connsiteX10" fmla="*/ 814694 w 845150"/>
                  <a:gd name="connsiteY10" fmla="*/ 693031 h 977237"/>
                  <a:gd name="connsiteX11" fmla="*/ 845150 w 845150"/>
                  <a:gd name="connsiteY11" fmla="*/ 744438 h 977237"/>
                  <a:gd name="connsiteX12" fmla="*/ 790901 w 845150"/>
                  <a:gd name="connsiteY12" fmla="*/ 776804 h 977237"/>
                  <a:gd name="connsiteX13" fmla="*/ 450176 w 845150"/>
                  <a:gd name="connsiteY13" fmla="*/ 973862 h 977237"/>
                  <a:gd name="connsiteX14" fmla="*/ 431141 w 845150"/>
                  <a:gd name="connsiteY14" fmla="*/ 974813 h 977237"/>
                  <a:gd name="connsiteX15" fmla="*/ 15228 w 845150"/>
                  <a:gd name="connsiteY15" fmla="*/ 734918 h 977237"/>
                  <a:gd name="connsiteX16" fmla="*/ 0 w 845150"/>
                  <a:gd name="connsiteY16" fmla="*/ 708263 h 977237"/>
                  <a:gd name="connsiteX17" fmla="*/ 0 w 845150"/>
                  <a:gd name="connsiteY17" fmla="*/ 235136 h 977237"/>
                  <a:gd name="connsiteX18" fmla="*/ 15228 w 845150"/>
                  <a:gd name="connsiteY18" fmla="*/ 210384 h 977237"/>
                  <a:gd name="connsiteX19" fmla="*/ 363567 w 845150"/>
                  <a:gd name="connsiteY19" fmla="*/ 9520 h 977237"/>
                  <a:gd name="connsiteX20" fmla="*/ 380698 w 845150"/>
                  <a:gd name="connsiteY20" fmla="*/ 0 h 97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5150" h="977237">
                    <a:moveTo>
                      <a:pt x="380698" y="0"/>
                    </a:moveTo>
                    <a:cubicBezTo>
                      <a:pt x="391167" y="18087"/>
                      <a:pt x="400685" y="34271"/>
                      <a:pt x="411154" y="52358"/>
                    </a:cubicBezTo>
                    <a:cubicBezTo>
                      <a:pt x="386409" y="66638"/>
                      <a:pt x="361663" y="80917"/>
                      <a:pt x="337870" y="95197"/>
                    </a:cubicBezTo>
                    <a:cubicBezTo>
                      <a:pt x="251261" y="145651"/>
                      <a:pt x="164652" y="195153"/>
                      <a:pt x="77091" y="244655"/>
                    </a:cubicBezTo>
                    <a:cubicBezTo>
                      <a:pt x="65670" y="251319"/>
                      <a:pt x="61863" y="258935"/>
                      <a:pt x="61863" y="271310"/>
                    </a:cubicBezTo>
                    <a:cubicBezTo>
                      <a:pt x="61863" y="404586"/>
                      <a:pt x="61863" y="537861"/>
                      <a:pt x="61863" y="672088"/>
                    </a:cubicBezTo>
                    <a:cubicBezTo>
                      <a:pt x="61863" y="685416"/>
                      <a:pt x="65670" y="693031"/>
                      <a:pt x="78043" y="699695"/>
                    </a:cubicBezTo>
                    <a:cubicBezTo>
                      <a:pt x="194156" y="766333"/>
                      <a:pt x="310269" y="833922"/>
                      <a:pt x="426382" y="900560"/>
                    </a:cubicBezTo>
                    <a:cubicBezTo>
                      <a:pt x="435899" y="906272"/>
                      <a:pt x="443513" y="906272"/>
                      <a:pt x="453031" y="900560"/>
                    </a:cubicBezTo>
                    <a:cubicBezTo>
                      <a:pt x="569144" y="832971"/>
                      <a:pt x="685257" y="766333"/>
                      <a:pt x="801370" y="698743"/>
                    </a:cubicBezTo>
                    <a:cubicBezTo>
                      <a:pt x="805177" y="696840"/>
                      <a:pt x="808984" y="694935"/>
                      <a:pt x="814694" y="693031"/>
                    </a:cubicBezTo>
                    <a:cubicBezTo>
                      <a:pt x="824212" y="710167"/>
                      <a:pt x="834681" y="726350"/>
                      <a:pt x="845150" y="744438"/>
                    </a:cubicBezTo>
                    <a:cubicBezTo>
                      <a:pt x="827067" y="755861"/>
                      <a:pt x="808984" y="766333"/>
                      <a:pt x="790901" y="776804"/>
                    </a:cubicBezTo>
                    <a:cubicBezTo>
                      <a:pt x="677643" y="842490"/>
                      <a:pt x="563433" y="908176"/>
                      <a:pt x="450176" y="973862"/>
                    </a:cubicBezTo>
                    <a:cubicBezTo>
                      <a:pt x="443513" y="977670"/>
                      <a:pt x="438755" y="978621"/>
                      <a:pt x="431141" y="974813"/>
                    </a:cubicBezTo>
                    <a:cubicBezTo>
                      <a:pt x="292186" y="894848"/>
                      <a:pt x="154183" y="813931"/>
                      <a:pt x="15228" y="734918"/>
                    </a:cubicBezTo>
                    <a:cubicBezTo>
                      <a:pt x="3807" y="728254"/>
                      <a:pt x="0" y="721590"/>
                      <a:pt x="0" y="708263"/>
                    </a:cubicBezTo>
                    <a:cubicBezTo>
                      <a:pt x="952" y="550236"/>
                      <a:pt x="952" y="393162"/>
                      <a:pt x="0" y="235136"/>
                    </a:cubicBezTo>
                    <a:cubicBezTo>
                      <a:pt x="0" y="221808"/>
                      <a:pt x="4759" y="216096"/>
                      <a:pt x="15228" y="210384"/>
                    </a:cubicBezTo>
                    <a:cubicBezTo>
                      <a:pt x="131341" y="143747"/>
                      <a:pt x="247454" y="76157"/>
                      <a:pt x="363567" y="9520"/>
                    </a:cubicBezTo>
                    <a:cubicBezTo>
                      <a:pt x="368325" y="6664"/>
                      <a:pt x="374036" y="3808"/>
                      <a:pt x="380698" y="0"/>
                    </a:cubicBezTo>
                    <a:close/>
                  </a:path>
                </a:pathLst>
              </a:custGeom>
              <a:grpFill/>
              <a:ln w="9514" cap="flat">
                <a:noFill/>
                <a:prstDash val="solid"/>
                <a:miter/>
              </a:ln>
            </p:spPr>
            <p:txBody>
              <a:bodyPr rtlCol="0" anchor="ctr"/>
              <a:lstStyle/>
              <a:p>
                <a:endParaRPr lang="en-US"/>
              </a:p>
            </p:txBody>
          </p:sp>
          <p:sp>
            <p:nvSpPr>
              <p:cNvPr id="13" name="Freeform 147">
                <a:extLst>
                  <a:ext uri="{FF2B5EF4-FFF2-40B4-BE49-F238E27FC236}">
                    <a16:creationId xmlns:a16="http://schemas.microsoft.com/office/drawing/2014/main" id="{E380D8B6-DDC8-8EB0-8C54-4E457850C3C8}"/>
                  </a:ext>
                </a:extLst>
              </p:cNvPr>
              <p:cNvSpPr/>
              <p:nvPr/>
            </p:nvSpPr>
            <p:spPr>
              <a:xfrm>
                <a:off x="5212779" y="3923992"/>
                <a:ext cx="879413" cy="684850"/>
              </a:xfrm>
              <a:custGeom>
                <a:avLst/>
                <a:gdLst>
                  <a:gd name="connsiteX0" fmla="*/ 0 w 879413"/>
                  <a:gd name="connsiteY0" fmla="*/ 466493 h 684850"/>
                  <a:gd name="connsiteX1" fmla="*/ 0 w 879413"/>
                  <a:gd name="connsiteY1" fmla="*/ 264676 h 684850"/>
                  <a:gd name="connsiteX2" fmla="*/ 10469 w 879413"/>
                  <a:gd name="connsiteY2" fmla="*/ 244685 h 684850"/>
                  <a:gd name="connsiteX3" fmla="*/ 425430 w 879413"/>
                  <a:gd name="connsiteY3" fmla="*/ 4790 h 684850"/>
                  <a:gd name="connsiteX4" fmla="*/ 454934 w 879413"/>
                  <a:gd name="connsiteY4" fmla="*/ 3837 h 684850"/>
                  <a:gd name="connsiteX5" fmla="*/ 868944 w 879413"/>
                  <a:gd name="connsiteY5" fmla="*/ 242781 h 684850"/>
                  <a:gd name="connsiteX6" fmla="*/ 879413 w 879413"/>
                  <a:gd name="connsiteY6" fmla="*/ 261820 h 684850"/>
                  <a:gd name="connsiteX7" fmla="*/ 879413 w 879413"/>
                  <a:gd name="connsiteY7" fmla="*/ 669262 h 684850"/>
                  <a:gd name="connsiteX8" fmla="*/ 865137 w 879413"/>
                  <a:gd name="connsiteY8" fmla="*/ 683541 h 684850"/>
                  <a:gd name="connsiteX9" fmla="*/ 834681 w 879413"/>
                  <a:gd name="connsiteY9" fmla="*/ 683541 h 684850"/>
                  <a:gd name="connsiteX10" fmla="*/ 818501 w 879413"/>
                  <a:gd name="connsiteY10" fmla="*/ 666406 h 684850"/>
                  <a:gd name="connsiteX11" fmla="*/ 818501 w 879413"/>
                  <a:gd name="connsiteY11" fmla="*/ 460781 h 684850"/>
                  <a:gd name="connsiteX12" fmla="*/ 818501 w 879413"/>
                  <a:gd name="connsiteY12" fmla="*/ 300851 h 684850"/>
                  <a:gd name="connsiteX13" fmla="*/ 806129 w 879413"/>
                  <a:gd name="connsiteY13" fmla="*/ 278004 h 684850"/>
                  <a:gd name="connsiteX14" fmla="*/ 450176 w 879413"/>
                  <a:gd name="connsiteY14" fmla="*/ 72379 h 684850"/>
                  <a:gd name="connsiteX15" fmla="*/ 431141 w 879413"/>
                  <a:gd name="connsiteY15" fmla="*/ 72379 h 684850"/>
                  <a:gd name="connsiteX16" fmla="*/ 75188 w 879413"/>
                  <a:gd name="connsiteY16" fmla="*/ 278004 h 684850"/>
                  <a:gd name="connsiteX17" fmla="*/ 62815 w 879413"/>
                  <a:gd name="connsiteY17" fmla="*/ 300851 h 684850"/>
                  <a:gd name="connsiteX18" fmla="*/ 63767 w 879413"/>
                  <a:gd name="connsiteY18" fmla="*/ 667358 h 684850"/>
                  <a:gd name="connsiteX19" fmla="*/ 46635 w 879413"/>
                  <a:gd name="connsiteY19" fmla="*/ 684493 h 684850"/>
                  <a:gd name="connsiteX20" fmla="*/ 15228 w 879413"/>
                  <a:gd name="connsiteY20" fmla="*/ 684493 h 684850"/>
                  <a:gd name="connsiteX21" fmla="*/ 952 w 879413"/>
                  <a:gd name="connsiteY21" fmla="*/ 670214 h 684850"/>
                  <a:gd name="connsiteX22" fmla="*/ 0 w 879413"/>
                  <a:gd name="connsiteY22" fmla="*/ 466493 h 68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79413" h="684850">
                    <a:moveTo>
                      <a:pt x="0" y="466493"/>
                    </a:moveTo>
                    <a:cubicBezTo>
                      <a:pt x="0" y="398904"/>
                      <a:pt x="0" y="332266"/>
                      <a:pt x="0" y="264676"/>
                    </a:cubicBezTo>
                    <a:cubicBezTo>
                      <a:pt x="0" y="256109"/>
                      <a:pt x="1903" y="250397"/>
                      <a:pt x="10469" y="244685"/>
                    </a:cubicBezTo>
                    <a:cubicBezTo>
                      <a:pt x="148472" y="164720"/>
                      <a:pt x="287427" y="84755"/>
                      <a:pt x="425430" y="4790"/>
                    </a:cubicBezTo>
                    <a:cubicBezTo>
                      <a:pt x="435899" y="-922"/>
                      <a:pt x="443513" y="-1874"/>
                      <a:pt x="454934" y="3837"/>
                    </a:cubicBezTo>
                    <a:cubicBezTo>
                      <a:pt x="592938" y="83803"/>
                      <a:pt x="730941" y="163768"/>
                      <a:pt x="868944" y="242781"/>
                    </a:cubicBezTo>
                    <a:cubicBezTo>
                      <a:pt x="877510" y="247541"/>
                      <a:pt x="879413" y="253253"/>
                      <a:pt x="879413" y="261820"/>
                    </a:cubicBezTo>
                    <a:cubicBezTo>
                      <a:pt x="879413" y="397952"/>
                      <a:pt x="879413" y="533131"/>
                      <a:pt x="879413" y="669262"/>
                    </a:cubicBezTo>
                    <a:cubicBezTo>
                      <a:pt x="879413" y="680686"/>
                      <a:pt x="876558" y="684493"/>
                      <a:pt x="865137" y="683541"/>
                    </a:cubicBezTo>
                    <a:cubicBezTo>
                      <a:pt x="855619" y="682590"/>
                      <a:pt x="845150" y="682590"/>
                      <a:pt x="834681" y="683541"/>
                    </a:cubicBezTo>
                    <a:cubicBezTo>
                      <a:pt x="820405" y="685446"/>
                      <a:pt x="818501" y="678782"/>
                      <a:pt x="818501" y="666406"/>
                    </a:cubicBezTo>
                    <a:cubicBezTo>
                      <a:pt x="818501" y="597864"/>
                      <a:pt x="818501" y="529323"/>
                      <a:pt x="818501" y="460781"/>
                    </a:cubicBezTo>
                    <a:cubicBezTo>
                      <a:pt x="818501" y="407471"/>
                      <a:pt x="818501" y="354161"/>
                      <a:pt x="818501" y="300851"/>
                    </a:cubicBezTo>
                    <a:cubicBezTo>
                      <a:pt x="818501" y="290379"/>
                      <a:pt x="815646" y="283716"/>
                      <a:pt x="806129" y="278004"/>
                    </a:cubicBezTo>
                    <a:cubicBezTo>
                      <a:pt x="687160" y="209462"/>
                      <a:pt x="569144" y="140921"/>
                      <a:pt x="450176" y="72379"/>
                    </a:cubicBezTo>
                    <a:cubicBezTo>
                      <a:pt x="443513" y="68571"/>
                      <a:pt x="437803" y="67619"/>
                      <a:pt x="431141" y="72379"/>
                    </a:cubicBezTo>
                    <a:cubicBezTo>
                      <a:pt x="312173" y="140921"/>
                      <a:pt x="194156" y="209462"/>
                      <a:pt x="75188" y="278004"/>
                    </a:cubicBezTo>
                    <a:cubicBezTo>
                      <a:pt x="65670" y="283716"/>
                      <a:pt x="62815" y="290379"/>
                      <a:pt x="62815" y="300851"/>
                    </a:cubicBezTo>
                    <a:cubicBezTo>
                      <a:pt x="62815" y="422703"/>
                      <a:pt x="62815" y="544555"/>
                      <a:pt x="63767" y="667358"/>
                    </a:cubicBezTo>
                    <a:cubicBezTo>
                      <a:pt x="63767" y="680686"/>
                      <a:pt x="60912" y="686398"/>
                      <a:pt x="46635" y="684493"/>
                    </a:cubicBezTo>
                    <a:cubicBezTo>
                      <a:pt x="36166" y="683541"/>
                      <a:pt x="25697" y="683541"/>
                      <a:pt x="15228" y="684493"/>
                    </a:cubicBezTo>
                    <a:cubicBezTo>
                      <a:pt x="3807" y="685446"/>
                      <a:pt x="952" y="680686"/>
                      <a:pt x="952" y="670214"/>
                    </a:cubicBezTo>
                    <a:cubicBezTo>
                      <a:pt x="0" y="602624"/>
                      <a:pt x="0" y="535035"/>
                      <a:pt x="0" y="466493"/>
                    </a:cubicBezTo>
                    <a:close/>
                  </a:path>
                </a:pathLst>
              </a:custGeom>
              <a:grpFill/>
              <a:ln w="9514" cap="flat">
                <a:noFill/>
                <a:prstDash val="solid"/>
                <a:miter/>
              </a:ln>
            </p:spPr>
            <p:txBody>
              <a:bodyPr rtlCol="0" anchor="ctr"/>
              <a:lstStyle/>
              <a:p>
                <a:endParaRPr lang="en-US"/>
              </a:p>
            </p:txBody>
          </p:sp>
          <p:sp>
            <p:nvSpPr>
              <p:cNvPr id="14" name="Freeform 148">
                <a:extLst>
                  <a:ext uri="{FF2B5EF4-FFF2-40B4-BE49-F238E27FC236}">
                    <a16:creationId xmlns:a16="http://schemas.microsoft.com/office/drawing/2014/main" id="{407A987D-7E2D-D3D7-086E-1F6B97F5F5D0}"/>
                  </a:ext>
                </a:extLst>
              </p:cNvPr>
              <p:cNvSpPr/>
              <p:nvPr/>
            </p:nvSpPr>
            <p:spPr>
              <a:xfrm>
                <a:off x="5315568" y="4216276"/>
                <a:ext cx="671086" cy="585577"/>
              </a:xfrm>
              <a:custGeom>
                <a:avLst/>
                <a:gdLst>
                  <a:gd name="connsiteX0" fmla="*/ 0 w 671086"/>
                  <a:gd name="connsiteY0" fmla="*/ 53310 h 585577"/>
                  <a:gd name="connsiteX1" fmla="*/ 22842 w 671086"/>
                  <a:gd name="connsiteY1" fmla="*/ 13327 h 585577"/>
                  <a:gd name="connsiteX2" fmla="*/ 44732 w 671086"/>
                  <a:gd name="connsiteY2" fmla="*/ 7616 h 585577"/>
                  <a:gd name="connsiteX3" fmla="*/ 275055 w 671086"/>
                  <a:gd name="connsiteY3" fmla="*/ 140891 h 585577"/>
                  <a:gd name="connsiteX4" fmla="*/ 325497 w 671086"/>
                  <a:gd name="connsiteY4" fmla="*/ 170402 h 585577"/>
                  <a:gd name="connsiteX5" fmla="*/ 349291 w 671086"/>
                  <a:gd name="connsiteY5" fmla="*/ 170402 h 585577"/>
                  <a:gd name="connsiteX6" fmla="*/ 627200 w 671086"/>
                  <a:gd name="connsiteY6" fmla="*/ 9520 h 585577"/>
                  <a:gd name="connsiteX7" fmla="*/ 644332 w 671086"/>
                  <a:gd name="connsiteY7" fmla="*/ 0 h 585577"/>
                  <a:gd name="connsiteX8" fmla="*/ 670981 w 671086"/>
                  <a:gd name="connsiteY8" fmla="*/ 47598 h 585577"/>
                  <a:gd name="connsiteX9" fmla="*/ 662415 w 671086"/>
                  <a:gd name="connsiteY9" fmla="*/ 59974 h 585577"/>
                  <a:gd name="connsiteX10" fmla="*/ 557723 w 671086"/>
                  <a:gd name="connsiteY10" fmla="*/ 120900 h 585577"/>
                  <a:gd name="connsiteX11" fmla="*/ 380698 w 671086"/>
                  <a:gd name="connsiteY11" fmla="*/ 222760 h 585577"/>
                  <a:gd name="connsiteX12" fmla="*/ 368326 w 671086"/>
                  <a:gd name="connsiteY12" fmla="*/ 245607 h 585577"/>
                  <a:gd name="connsiteX13" fmla="*/ 369277 w 671086"/>
                  <a:gd name="connsiteY13" fmla="*/ 567372 h 585577"/>
                  <a:gd name="connsiteX14" fmla="*/ 352146 w 671086"/>
                  <a:gd name="connsiteY14" fmla="*/ 585459 h 585577"/>
                  <a:gd name="connsiteX15" fmla="*/ 323594 w 671086"/>
                  <a:gd name="connsiteY15" fmla="*/ 585459 h 585577"/>
                  <a:gd name="connsiteX16" fmla="*/ 307414 w 671086"/>
                  <a:gd name="connsiteY16" fmla="*/ 569276 h 585577"/>
                  <a:gd name="connsiteX17" fmla="*/ 308366 w 671086"/>
                  <a:gd name="connsiteY17" fmla="*/ 252271 h 585577"/>
                  <a:gd name="connsiteX18" fmla="*/ 289331 w 671086"/>
                  <a:gd name="connsiteY18" fmla="*/ 219904 h 585577"/>
                  <a:gd name="connsiteX19" fmla="*/ 15228 w 671086"/>
                  <a:gd name="connsiteY19" fmla="*/ 61878 h 585577"/>
                  <a:gd name="connsiteX20" fmla="*/ 0 w 671086"/>
                  <a:gd name="connsiteY20" fmla="*/ 53310 h 58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1086" h="585577">
                    <a:moveTo>
                      <a:pt x="0" y="53310"/>
                    </a:moveTo>
                    <a:cubicBezTo>
                      <a:pt x="8566" y="39030"/>
                      <a:pt x="16180" y="26655"/>
                      <a:pt x="22842" y="13327"/>
                    </a:cubicBezTo>
                    <a:cubicBezTo>
                      <a:pt x="28552" y="952"/>
                      <a:pt x="35215" y="1904"/>
                      <a:pt x="44732" y="7616"/>
                    </a:cubicBezTo>
                    <a:cubicBezTo>
                      <a:pt x="121823" y="52358"/>
                      <a:pt x="198915" y="97100"/>
                      <a:pt x="275055" y="140891"/>
                    </a:cubicBezTo>
                    <a:cubicBezTo>
                      <a:pt x="292186" y="150411"/>
                      <a:pt x="309317" y="159930"/>
                      <a:pt x="325497" y="170402"/>
                    </a:cubicBezTo>
                    <a:cubicBezTo>
                      <a:pt x="334063" y="175162"/>
                      <a:pt x="340725" y="175162"/>
                      <a:pt x="349291" y="170402"/>
                    </a:cubicBezTo>
                    <a:cubicBezTo>
                      <a:pt x="441610" y="117092"/>
                      <a:pt x="533930" y="62830"/>
                      <a:pt x="627200" y="9520"/>
                    </a:cubicBezTo>
                    <a:cubicBezTo>
                      <a:pt x="632911" y="6664"/>
                      <a:pt x="637670" y="3808"/>
                      <a:pt x="644332" y="0"/>
                    </a:cubicBezTo>
                    <a:cubicBezTo>
                      <a:pt x="653850" y="16183"/>
                      <a:pt x="663367" y="31415"/>
                      <a:pt x="670981" y="47598"/>
                    </a:cubicBezTo>
                    <a:cubicBezTo>
                      <a:pt x="671933" y="49502"/>
                      <a:pt x="666222" y="58070"/>
                      <a:pt x="662415" y="59974"/>
                    </a:cubicBezTo>
                    <a:cubicBezTo>
                      <a:pt x="627200" y="80917"/>
                      <a:pt x="592938" y="99956"/>
                      <a:pt x="557723" y="120900"/>
                    </a:cubicBezTo>
                    <a:cubicBezTo>
                      <a:pt x="498715" y="155170"/>
                      <a:pt x="439707" y="189441"/>
                      <a:pt x="380698" y="222760"/>
                    </a:cubicBezTo>
                    <a:cubicBezTo>
                      <a:pt x="371181" y="228472"/>
                      <a:pt x="368326" y="235136"/>
                      <a:pt x="368326" y="245607"/>
                    </a:cubicBezTo>
                    <a:cubicBezTo>
                      <a:pt x="368326" y="353179"/>
                      <a:pt x="368326" y="459800"/>
                      <a:pt x="369277" y="567372"/>
                    </a:cubicBezTo>
                    <a:cubicBezTo>
                      <a:pt x="369277" y="580700"/>
                      <a:pt x="366422" y="586411"/>
                      <a:pt x="352146" y="585459"/>
                    </a:cubicBezTo>
                    <a:cubicBezTo>
                      <a:pt x="342629" y="584507"/>
                      <a:pt x="333111" y="584507"/>
                      <a:pt x="323594" y="585459"/>
                    </a:cubicBezTo>
                    <a:cubicBezTo>
                      <a:pt x="310269" y="586411"/>
                      <a:pt x="307414" y="581651"/>
                      <a:pt x="307414" y="569276"/>
                    </a:cubicBezTo>
                    <a:cubicBezTo>
                      <a:pt x="307414" y="463607"/>
                      <a:pt x="307414" y="357939"/>
                      <a:pt x="308366" y="252271"/>
                    </a:cubicBezTo>
                    <a:cubicBezTo>
                      <a:pt x="308366" y="236088"/>
                      <a:pt x="303607" y="227520"/>
                      <a:pt x="289331" y="219904"/>
                    </a:cubicBezTo>
                    <a:cubicBezTo>
                      <a:pt x="197963" y="167546"/>
                      <a:pt x="106596" y="115188"/>
                      <a:pt x="15228" y="61878"/>
                    </a:cubicBezTo>
                    <a:cubicBezTo>
                      <a:pt x="9517" y="59022"/>
                      <a:pt x="4759" y="56166"/>
                      <a:pt x="0" y="53310"/>
                    </a:cubicBezTo>
                    <a:close/>
                  </a:path>
                </a:pathLst>
              </a:custGeom>
              <a:grpFill/>
              <a:ln w="9514" cap="flat">
                <a:noFill/>
                <a:prstDash val="solid"/>
                <a:miter/>
              </a:ln>
            </p:spPr>
            <p:txBody>
              <a:bodyPr rtlCol="0" anchor="ctr"/>
              <a:lstStyle/>
              <a:p>
                <a:endParaRPr lang="en-US"/>
              </a:p>
            </p:txBody>
          </p:sp>
          <p:sp>
            <p:nvSpPr>
              <p:cNvPr id="16" name="Freeform 149">
                <a:extLst>
                  <a:ext uri="{FF2B5EF4-FFF2-40B4-BE49-F238E27FC236}">
                    <a16:creationId xmlns:a16="http://schemas.microsoft.com/office/drawing/2014/main" id="{7020162A-14C2-B4DA-3EC9-43FB0FFB61F9}"/>
                  </a:ext>
                </a:extLst>
              </p:cNvPr>
              <p:cNvSpPr/>
              <p:nvPr/>
            </p:nvSpPr>
            <p:spPr>
              <a:xfrm>
                <a:off x="4665526" y="5336740"/>
                <a:ext cx="670972" cy="584625"/>
              </a:xfrm>
              <a:custGeom>
                <a:avLst/>
                <a:gdLst>
                  <a:gd name="connsiteX0" fmla="*/ 642428 w 670972"/>
                  <a:gd name="connsiteY0" fmla="*/ 1904 h 584625"/>
                  <a:gd name="connsiteX1" fmla="*/ 669077 w 670972"/>
                  <a:gd name="connsiteY1" fmla="*/ 46646 h 584625"/>
                  <a:gd name="connsiteX2" fmla="*/ 661463 w 670972"/>
                  <a:gd name="connsiteY2" fmla="*/ 60926 h 584625"/>
                  <a:gd name="connsiteX3" fmla="*/ 481583 w 670972"/>
                  <a:gd name="connsiteY3" fmla="*/ 164690 h 584625"/>
                  <a:gd name="connsiteX4" fmla="*/ 380698 w 670972"/>
                  <a:gd name="connsiteY4" fmla="*/ 222760 h 584625"/>
                  <a:gd name="connsiteX5" fmla="*/ 367374 w 670972"/>
                  <a:gd name="connsiteY5" fmla="*/ 244655 h 584625"/>
                  <a:gd name="connsiteX6" fmla="*/ 368325 w 670972"/>
                  <a:gd name="connsiteY6" fmla="*/ 566420 h 584625"/>
                  <a:gd name="connsiteX7" fmla="*/ 351194 w 670972"/>
                  <a:gd name="connsiteY7" fmla="*/ 584507 h 584625"/>
                  <a:gd name="connsiteX8" fmla="*/ 319786 w 670972"/>
                  <a:gd name="connsiteY8" fmla="*/ 584507 h 584625"/>
                  <a:gd name="connsiteX9" fmla="*/ 305510 w 670972"/>
                  <a:gd name="connsiteY9" fmla="*/ 569276 h 584625"/>
                  <a:gd name="connsiteX10" fmla="*/ 306462 w 670972"/>
                  <a:gd name="connsiteY10" fmla="*/ 246559 h 584625"/>
                  <a:gd name="connsiteX11" fmla="*/ 292186 w 670972"/>
                  <a:gd name="connsiteY11" fmla="*/ 221808 h 584625"/>
                  <a:gd name="connsiteX12" fmla="*/ 9517 w 670972"/>
                  <a:gd name="connsiteY12" fmla="*/ 59022 h 584625"/>
                  <a:gd name="connsiteX13" fmla="*/ 0 w 670972"/>
                  <a:gd name="connsiteY13" fmla="*/ 53310 h 584625"/>
                  <a:gd name="connsiteX14" fmla="*/ 30456 w 670972"/>
                  <a:gd name="connsiteY14" fmla="*/ 0 h 584625"/>
                  <a:gd name="connsiteX15" fmla="*/ 91367 w 670972"/>
                  <a:gd name="connsiteY15" fmla="*/ 35223 h 584625"/>
                  <a:gd name="connsiteX16" fmla="*/ 326449 w 670972"/>
                  <a:gd name="connsiteY16" fmla="*/ 170402 h 584625"/>
                  <a:gd name="connsiteX17" fmla="*/ 348339 w 670972"/>
                  <a:gd name="connsiteY17" fmla="*/ 170402 h 584625"/>
                  <a:gd name="connsiteX18" fmla="*/ 627200 w 670972"/>
                  <a:gd name="connsiteY18" fmla="*/ 9520 h 584625"/>
                  <a:gd name="connsiteX19" fmla="*/ 642428 w 670972"/>
                  <a:gd name="connsiteY19" fmla="*/ 1904 h 58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0972" h="584625">
                    <a:moveTo>
                      <a:pt x="642428" y="1904"/>
                    </a:moveTo>
                    <a:cubicBezTo>
                      <a:pt x="651946" y="17136"/>
                      <a:pt x="659560" y="32367"/>
                      <a:pt x="669077" y="46646"/>
                    </a:cubicBezTo>
                    <a:cubicBezTo>
                      <a:pt x="674788" y="56166"/>
                      <a:pt x="666222" y="58070"/>
                      <a:pt x="661463" y="60926"/>
                    </a:cubicBezTo>
                    <a:cubicBezTo>
                      <a:pt x="601503" y="96149"/>
                      <a:pt x="541543" y="130420"/>
                      <a:pt x="481583" y="164690"/>
                    </a:cubicBezTo>
                    <a:cubicBezTo>
                      <a:pt x="448272" y="183730"/>
                      <a:pt x="414009" y="204673"/>
                      <a:pt x="380698" y="222760"/>
                    </a:cubicBezTo>
                    <a:cubicBezTo>
                      <a:pt x="371181" y="228472"/>
                      <a:pt x="367374" y="234184"/>
                      <a:pt x="367374" y="244655"/>
                    </a:cubicBezTo>
                    <a:cubicBezTo>
                      <a:pt x="367374" y="352228"/>
                      <a:pt x="367374" y="458848"/>
                      <a:pt x="368325" y="566420"/>
                    </a:cubicBezTo>
                    <a:cubicBezTo>
                      <a:pt x="368325" y="579748"/>
                      <a:pt x="365470" y="585460"/>
                      <a:pt x="351194" y="584507"/>
                    </a:cubicBezTo>
                    <a:cubicBezTo>
                      <a:pt x="340725" y="583556"/>
                      <a:pt x="330256" y="583556"/>
                      <a:pt x="319786" y="584507"/>
                    </a:cubicBezTo>
                    <a:cubicBezTo>
                      <a:pt x="308366" y="585460"/>
                      <a:pt x="305510" y="580700"/>
                      <a:pt x="305510" y="569276"/>
                    </a:cubicBezTo>
                    <a:cubicBezTo>
                      <a:pt x="305510" y="461704"/>
                      <a:pt x="305510" y="354131"/>
                      <a:pt x="306462" y="246559"/>
                    </a:cubicBezTo>
                    <a:cubicBezTo>
                      <a:pt x="306462" y="234184"/>
                      <a:pt x="302655" y="227520"/>
                      <a:pt x="292186" y="221808"/>
                    </a:cubicBezTo>
                    <a:cubicBezTo>
                      <a:pt x="197963" y="167546"/>
                      <a:pt x="103740" y="113284"/>
                      <a:pt x="9517" y="59022"/>
                    </a:cubicBezTo>
                    <a:cubicBezTo>
                      <a:pt x="6662" y="57118"/>
                      <a:pt x="3807" y="55214"/>
                      <a:pt x="0" y="53310"/>
                    </a:cubicBezTo>
                    <a:cubicBezTo>
                      <a:pt x="10469" y="36175"/>
                      <a:pt x="19986" y="19039"/>
                      <a:pt x="30456" y="0"/>
                    </a:cubicBezTo>
                    <a:cubicBezTo>
                      <a:pt x="51394" y="12376"/>
                      <a:pt x="71381" y="23799"/>
                      <a:pt x="91367" y="35223"/>
                    </a:cubicBezTo>
                    <a:cubicBezTo>
                      <a:pt x="169411" y="79965"/>
                      <a:pt x="248405" y="125660"/>
                      <a:pt x="326449" y="170402"/>
                    </a:cubicBezTo>
                    <a:cubicBezTo>
                      <a:pt x="334063" y="175162"/>
                      <a:pt x="339773" y="175162"/>
                      <a:pt x="348339" y="170402"/>
                    </a:cubicBezTo>
                    <a:cubicBezTo>
                      <a:pt x="441610" y="116140"/>
                      <a:pt x="533929" y="62830"/>
                      <a:pt x="627200" y="9520"/>
                    </a:cubicBezTo>
                    <a:cubicBezTo>
                      <a:pt x="630056" y="7616"/>
                      <a:pt x="635766" y="4760"/>
                      <a:pt x="642428" y="1904"/>
                    </a:cubicBezTo>
                    <a:close/>
                  </a:path>
                </a:pathLst>
              </a:custGeom>
              <a:grpFill/>
              <a:ln w="9514" cap="flat">
                <a:noFill/>
                <a:prstDash val="solid"/>
                <a:miter/>
              </a:ln>
            </p:spPr>
            <p:txBody>
              <a:bodyPr rtlCol="0" anchor="ctr"/>
              <a:lstStyle/>
              <a:p>
                <a:endParaRPr lang="en-US"/>
              </a:p>
            </p:txBody>
          </p:sp>
          <p:sp>
            <p:nvSpPr>
              <p:cNvPr id="17" name="Freeform 150">
                <a:extLst>
                  <a:ext uri="{FF2B5EF4-FFF2-40B4-BE49-F238E27FC236}">
                    <a16:creationId xmlns:a16="http://schemas.microsoft.com/office/drawing/2014/main" id="{2A9DB456-1FA5-E4D3-A57C-9B499AE3E26E}"/>
                  </a:ext>
                </a:extLst>
              </p:cNvPr>
              <p:cNvSpPr/>
              <p:nvPr/>
            </p:nvSpPr>
            <p:spPr>
              <a:xfrm>
                <a:off x="5966205" y="5339596"/>
                <a:ext cx="670534" cy="584745"/>
              </a:xfrm>
              <a:custGeom>
                <a:avLst/>
                <a:gdLst>
                  <a:gd name="connsiteX0" fmla="*/ 29861 w 670534"/>
                  <a:gd name="connsiteY0" fmla="*/ 952 h 584745"/>
                  <a:gd name="connsiteX1" fmla="*/ 145974 w 670534"/>
                  <a:gd name="connsiteY1" fmla="*/ 67589 h 584745"/>
                  <a:gd name="connsiteX2" fmla="*/ 328709 w 670534"/>
                  <a:gd name="connsiteY2" fmla="*/ 172306 h 584745"/>
                  <a:gd name="connsiteX3" fmla="*/ 346792 w 670534"/>
                  <a:gd name="connsiteY3" fmla="*/ 171354 h 584745"/>
                  <a:gd name="connsiteX4" fmla="*/ 633268 w 670534"/>
                  <a:gd name="connsiteY4" fmla="*/ 5712 h 584745"/>
                  <a:gd name="connsiteX5" fmla="*/ 643737 w 670534"/>
                  <a:gd name="connsiteY5" fmla="*/ 0 h 584745"/>
                  <a:gd name="connsiteX6" fmla="*/ 670386 w 670534"/>
                  <a:gd name="connsiteY6" fmla="*/ 46646 h 584745"/>
                  <a:gd name="connsiteX7" fmla="*/ 664676 w 670534"/>
                  <a:gd name="connsiteY7" fmla="*/ 58070 h 584745"/>
                  <a:gd name="connsiteX8" fmla="*/ 470519 w 670534"/>
                  <a:gd name="connsiteY8" fmla="*/ 170402 h 584745"/>
                  <a:gd name="connsiteX9" fmla="*/ 376296 w 670534"/>
                  <a:gd name="connsiteY9" fmla="*/ 224664 h 584745"/>
                  <a:gd name="connsiteX10" fmla="*/ 366779 w 670534"/>
                  <a:gd name="connsiteY10" fmla="*/ 244655 h 584745"/>
                  <a:gd name="connsiteX11" fmla="*/ 366779 w 670534"/>
                  <a:gd name="connsiteY11" fmla="*/ 566420 h 584745"/>
                  <a:gd name="connsiteX12" fmla="*/ 366779 w 670534"/>
                  <a:gd name="connsiteY12" fmla="*/ 584507 h 584745"/>
                  <a:gd name="connsiteX13" fmla="*/ 312530 w 670534"/>
                  <a:gd name="connsiteY13" fmla="*/ 583555 h 584745"/>
                  <a:gd name="connsiteX14" fmla="*/ 304916 w 670534"/>
                  <a:gd name="connsiteY14" fmla="*/ 573084 h 584745"/>
                  <a:gd name="connsiteX15" fmla="*/ 303964 w 670534"/>
                  <a:gd name="connsiteY15" fmla="*/ 522629 h 584745"/>
                  <a:gd name="connsiteX16" fmla="*/ 303964 w 670534"/>
                  <a:gd name="connsiteY16" fmla="*/ 243703 h 584745"/>
                  <a:gd name="connsiteX17" fmla="*/ 289688 w 670534"/>
                  <a:gd name="connsiteY17" fmla="*/ 219904 h 584745"/>
                  <a:gd name="connsiteX18" fmla="*/ 8922 w 670534"/>
                  <a:gd name="connsiteY18" fmla="*/ 58070 h 584745"/>
                  <a:gd name="connsiteX19" fmla="*/ 3212 w 670534"/>
                  <a:gd name="connsiteY19" fmla="*/ 39030 h 584745"/>
                  <a:gd name="connsiteX20" fmla="*/ 29861 w 670534"/>
                  <a:gd name="connsiteY20" fmla="*/ 952 h 58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0534" h="584745">
                    <a:moveTo>
                      <a:pt x="29861" y="952"/>
                    </a:moveTo>
                    <a:cubicBezTo>
                      <a:pt x="69834" y="23799"/>
                      <a:pt x="107904" y="45694"/>
                      <a:pt x="145974" y="67589"/>
                    </a:cubicBezTo>
                    <a:cubicBezTo>
                      <a:pt x="206886" y="102812"/>
                      <a:pt x="267797" y="138035"/>
                      <a:pt x="328709" y="172306"/>
                    </a:cubicBezTo>
                    <a:cubicBezTo>
                      <a:pt x="333468" y="175161"/>
                      <a:pt x="342034" y="174210"/>
                      <a:pt x="346792" y="171354"/>
                    </a:cubicBezTo>
                    <a:cubicBezTo>
                      <a:pt x="442919" y="116140"/>
                      <a:pt x="538093" y="60926"/>
                      <a:pt x="633268" y="5712"/>
                    </a:cubicBezTo>
                    <a:cubicBezTo>
                      <a:pt x="636123" y="3808"/>
                      <a:pt x="638978" y="2856"/>
                      <a:pt x="643737" y="0"/>
                    </a:cubicBezTo>
                    <a:cubicBezTo>
                      <a:pt x="653255" y="16183"/>
                      <a:pt x="662772" y="31415"/>
                      <a:pt x="670386" y="46646"/>
                    </a:cubicBezTo>
                    <a:cubicBezTo>
                      <a:pt x="671338" y="48550"/>
                      <a:pt x="667531" y="56166"/>
                      <a:pt x="664676" y="58070"/>
                    </a:cubicBezTo>
                    <a:cubicBezTo>
                      <a:pt x="599957" y="96148"/>
                      <a:pt x="535238" y="133275"/>
                      <a:pt x="470519" y="170402"/>
                    </a:cubicBezTo>
                    <a:cubicBezTo>
                      <a:pt x="439112" y="188489"/>
                      <a:pt x="407704" y="206577"/>
                      <a:pt x="376296" y="224664"/>
                    </a:cubicBezTo>
                    <a:cubicBezTo>
                      <a:pt x="367731" y="229424"/>
                      <a:pt x="366779" y="236088"/>
                      <a:pt x="366779" y="244655"/>
                    </a:cubicBezTo>
                    <a:cubicBezTo>
                      <a:pt x="366779" y="352228"/>
                      <a:pt x="366779" y="458848"/>
                      <a:pt x="366779" y="566420"/>
                    </a:cubicBezTo>
                    <a:cubicBezTo>
                      <a:pt x="366779" y="572132"/>
                      <a:pt x="366779" y="577844"/>
                      <a:pt x="366779" y="584507"/>
                    </a:cubicBezTo>
                    <a:cubicBezTo>
                      <a:pt x="347744" y="584507"/>
                      <a:pt x="330613" y="585459"/>
                      <a:pt x="312530" y="583555"/>
                    </a:cubicBezTo>
                    <a:cubicBezTo>
                      <a:pt x="309674" y="583555"/>
                      <a:pt x="304916" y="576891"/>
                      <a:pt x="304916" y="573084"/>
                    </a:cubicBezTo>
                    <a:cubicBezTo>
                      <a:pt x="303964" y="556900"/>
                      <a:pt x="303964" y="539765"/>
                      <a:pt x="303964" y="522629"/>
                    </a:cubicBezTo>
                    <a:cubicBezTo>
                      <a:pt x="303964" y="429337"/>
                      <a:pt x="303964" y="336996"/>
                      <a:pt x="303964" y="243703"/>
                    </a:cubicBezTo>
                    <a:cubicBezTo>
                      <a:pt x="303964" y="232279"/>
                      <a:pt x="300157" y="226568"/>
                      <a:pt x="289688" y="219904"/>
                    </a:cubicBezTo>
                    <a:cubicBezTo>
                      <a:pt x="196417" y="166594"/>
                      <a:pt x="103146" y="112332"/>
                      <a:pt x="8922" y="58070"/>
                    </a:cubicBezTo>
                    <a:cubicBezTo>
                      <a:pt x="-595" y="52358"/>
                      <a:pt x="-2498" y="48550"/>
                      <a:pt x="3212" y="39030"/>
                    </a:cubicBezTo>
                    <a:cubicBezTo>
                      <a:pt x="14633" y="28559"/>
                      <a:pt x="21295" y="15231"/>
                      <a:pt x="29861" y="952"/>
                    </a:cubicBezTo>
                    <a:close/>
                  </a:path>
                </a:pathLst>
              </a:custGeom>
              <a:grpFill/>
              <a:ln w="9514" cap="flat">
                <a:noFill/>
                <a:prstDash val="solid"/>
                <a:miter/>
              </a:ln>
            </p:spPr>
            <p:txBody>
              <a:bodyPr rtlCol="0" anchor="ctr"/>
              <a:lstStyle/>
              <a:p>
                <a:endParaRPr lang="en-US"/>
              </a:p>
            </p:txBody>
          </p:sp>
          <p:sp>
            <p:nvSpPr>
              <p:cNvPr id="18" name="Freeform 151">
                <a:extLst>
                  <a:ext uri="{FF2B5EF4-FFF2-40B4-BE49-F238E27FC236}">
                    <a16:creationId xmlns:a16="http://schemas.microsoft.com/office/drawing/2014/main" id="{7D542FAE-83C9-BB77-20B2-C069F7C2DEDA}"/>
                  </a:ext>
                </a:extLst>
              </p:cNvPr>
              <p:cNvSpPr/>
              <p:nvPr/>
            </p:nvSpPr>
            <p:spPr>
              <a:xfrm>
                <a:off x="5477365" y="4781744"/>
                <a:ext cx="350242" cy="153103"/>
              </a:xfrm>
              <a:custGeom>
                <a:avLst/>
                <a:gdLst>
                  <a:gd name="connsiteX0" fmla="*/ 0 w 350242"/>
                  <a:gd name="connsiteY0" fmla="*/ 53310 h 153103"/>
                  <a:gd name="connsiteX1" fmla="*/ 31407 w 350242"/>
                  <a:gd name="connsiteY1" fmla="*/ 0 h 153103"/>
                  <a:gd name="connsiteX2" fmla="*/ 118968 w 350242"/>
                  <a:gd name="connsiteY2" fmla="*/ 50454 h 153103"/>
                  <a:gd name="connsiteX3" fmla="*/ 165604 w 350242"/>
                  <a:gd name="connsiteY3" fmla="*/ 78061 h 153103"/>
                  <a:gd name="connsiteX4" fmla="*/ 186542 w 350242"/>
                  <a:gd name="connsiteY4" fmla="*/ 78061 h 153103"/>
                  <a:gd name="connsiteX5" fmla="*/ 306462 w 350242"/>
                  <a:gd name="connsiteY5" fmla="*/ 8568 h 153103"/>
                  <a:gd name="connsiteX6" fmla="*/ 320738 w 350242"/>
                  <a:gd name="connsiteY6" fmla="*/ 952 h 153103"/>
                  <a:gd name="connsiteX7" fmla="*/ 350242 w 350242"/>
                  <a:gd name="connsiteY7" fmla="*/ 52358 h 153103"/>
                  <a:gd name="connsiteX8" fmla="*/ 341677 w 350242"/>
                  <a:gd name="connsiteY8" fmla="*/ 59974 h 153103"/>
                  <a:gd name="connsiteX9" fmla="*/ 184639 w 350242"/>
                  <a:gd name="connsiteY9" fmla="*/ 150411 h 153103"/>
                  <a:gd name="connsiteX10" fmla="*/ 170362 w 350242"/>
                  <a:gd name="connsiteY10" fmla="*/ 152315 h 153103"/>
                  <a:gd name="connsiteX11" fmla="*/ 0 w 350242"/>
                  <a:gd name="connsiteY11" fmla="*/ 53310 h 15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242" h="153103">
                    <a:moveTo>
                      <a:pt x="0" y="53310"/>
                    </a:moveTo>
                    <a:cubicBezTo>
                      <a:pt x="10469" y="35223"/>
                      <a:pt x="20939" y="18087"/>
                      <a:pt x="31407" y="0"/>
                    </a:cubicBezTo>
                    <a:cubicBezTo>
                      <a:pt x="60912" y="17135"/>
                      <a:pt x="90416" y="33319"/>
                      <a:pt x="118968" y="50454"/>
                    </a:cubicBezTo>
                    <a:cubicBezTo>
                      <a:pt x="134196" y="59022"/>
                      <a:pt x="150376" y="68541"/>
                      <a:pt x="165604" y="78061"/>
                    </a:cubicBezTo>
                    <a:cubicBezTo>
                      <a:pt x="173218" y="82821"/>
                      <a:pt x="178928" y="82821"/>
                      <a:pt x="186542" y="78061"/>
                    </a:cubicBezTo>
                    <a:cubicBezTo>
                      <a:pt x="226515" y="54262"/>
                      <a:pt x="266489" y="31415"/>
                      <a:pt x="306462" y="8568"/>
                    </a:cubicBezTo>
                    <a:cubicBezTo>
                      <a:pt x="310269" y="6664"/>
                      <a:pt x="315028" y="3808"/>
                      <a:pt x="320738" y="952"/>
                    </a:cubicBezTo>
                    <a:cubicBezTo>
                      <a:pt x="330256" y="18087"/>
                      <a:pt x="340725" y="34271"/>
                      <a:pt x="350242" y="52358"/>
                    </a:cubicBezTo>
                    <a:cubicBezTo>
                      <a:pt x="347387" y="55214"/>
                      <a:pt x="345484" y="58070"/>
                      <a:pt x="341677" y="59974"/>
                    </a:cubicBezTo>
                    <a:cubicBezTo>
                      <a:pt x="289331" y="90437"/>
                      <a:pt x="236985" y="119948"/>
                      <a:pt x="184639" y="150411"/>
                    </a:cubicBezTo>
                    <a:cubicBezTo>
                      <a:pt x="180832" y="152315"/>
                      <a:pt x="174169" y="154218"/>
                      <a:pt x="170362" y="152315"/>
                    </a:cubicBezTo>
                    <a:cubicBezTo>
                      <a:pt x="114210" y="118996"/>
                      <a:pt x="58057" y="86629"/>
                      <a:pt x="0" y="53310"/>
                    </a:cubicBezTo>
                    <a:close/>
                  </a:path>
                </a:pathLst>
              </a:custGeom>
              <a:grpFill/>
              <a:ln w="9514" cap="flat">
                <a:noFill/>
                <a:prstDash val="solid"/>
                <a:miter/>
              </a:ln>
            </p:spPr>
            <p:txBody>
              <a:bodyPr rtlCol="0" anchor="ctr"/>
              <a:lstStyle/>
              <a:p>
                <a:endParaRPr lang="en-US"/>
              </a:p>
            </p:txBody>
          </p:sp>
          <p:sp>
            <p:nvSpPr>
              <p:cNvPr id="28" name="Freeform 152">
                <a:extLst>
                  <a:ext uri="{FF2B5EF4-FFF2-40B4-BE49-F238E27FC236}">
                    <a16:creationId xmlns:a16="http://schemas.microsoft.com/office/drawing/2014/main" id="{5955F00D-0AC0-38A1-DFDD-107EF92B87DE}"/>
                  </a:ext>
                </a:extLst>
              </p:cNvPr>
              <p:cNvSpPr/>
              <p:nvPr/>
            </p:nvSpPr>
            <p:spPr>
              <a:xfrm>
                <a:off x="5238476" y="5198705"/>
                <a:ext cx="200289" cy="277974"/>
              </a:xfrm>
              <a:custGeom>
                <a:avLst/>
                <a:gdLst>
                  <a:gd name="connsiteX0" fmla="*/ 198915 w 200289"/>
                  <a:gd name="connsiteY0" fmla="*/ 277974 h 277974"/>
                  <a:gd name="connsiteX1" fmla="*/ 139907 w 200289"/>
                  <a:gd name="connsiteY1" fmla="*/ 277974 h 277974"/>
                  <a:gd name="connsiteX2" fmla="*/ 139907 w 200289"/>
                  <a:gd name="connsiteY2" fmla="*/ 216096 h 277974"/>
                  <a:gd name="connsiteX3" fmla="*/ 139907 w 200289"/>
                  <a:gd name="connsiteY3" fmla="*/ 147555 h 277974"/>
                  <a:gd name="connsiteX4" fmla="*/ 129437 w 200289"/>
                  <a:gd name="connsiteY4" fmla="*/ 128515 h 277974"/>
                  <a:gd name="connsiteX5" fmla="*/ 13324 w 200289"/>
                  <a:gd name="connsiteY5" fmla="*/ 61878 h 277974"/>
                  <a:gd name="connsiteX6" fmla="*/ 0 w 200289"/>
                  <a:gd name="connsiteY6" fmla="*/ 53310 h 277974"/>
                  <a:gd name="connsiteX7" fmla="*/ 30456 w 200289"/>
                  <a:gd name="connsiteY7" fmla="*/ 0 h 277974"/>
                  <a:gd name="connsiteX8" fmla="*/ 149424 w 200289"/>
                  <a:gd name="connsiteY8" fmla="*/ 68542 h 277974"/>
                  <a:gd name="connsiteX9" fmla="*/ 190349 w 200289"/>
                  <a:gd name="connsiteY9" fmla="*/ 92341 h 277974"/>
                  <a:gd name="connsiteX10" fmla="*/ 199867 w 200289"/>
                  <a:gd name="connsiteY10" fmla="*/ 105668 h 277974"/>
                  <a:gd name="connsiteX11" fmla="*/ 199867 w 200289"/>
                  <a:gd name="connsiteY11" fmla="*/ 273214 h 277974"/>
                  <a:gd name="connsiteX12" fmla="*/ 198915 w 200289"/>
                  <a:gd name="connsiteY12" fmla="*/ 277974 h 27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289" h="277974">
                    <a:moveTo>
                      <a:pt x="198915" y="277974"/>
                    </a:moveTo>
                    <a:cubicBezTo>
                      <a:pt x="179880" y="277974"/>
                      <a:pt x="160845" y="277974"/>
                      <a:pt x="139907" y="277974"/>
                    </a:cubicBezTo>
                    <a:cubicBezTo>
                      <a:pt x="139907" y="257031"/>
                      <a:pt x="139907" y="236088"/>
                      <a:pt x="139907" y="216096"/>
                    </a:cubicBezTo>
                    <a:cubicBezTo>
                      <a:pt x="139907" y="193249"/>
                      <a:pt x="139907" y="170402"/>
                      <a:pt x="139907" y="147555"/>
                    </a:cubicBezTo>
                    <a:cubicBezTo>
                      <a:pt x="139907" y="138987"/>
                      <a:pt x="138003" y="133275"/>
                      <a:pt x="129437" y="128515"/>
                    </a:cubicBezTo>
                    <a:cubicBezTo>
                      <a:pt x="90416" y="106620"/>
                      <a:pt x="52346" y="83773"/>
                      <a:pt x="13324" y="61878"/>
                    </a:cubicBezTo>
                    <a:cubicBezTo>
                      <a:pt x="9517" y="59974"/>
                      <a:pt x="5711" y="57118"/>
                      <a:pt x="0" y="53310"/>
                    </a:cubicBezTo>
                    <a:cubicBezTo>
                      <a:pt x="10469" y="35223"/>
                      <a:pt x="19987" y="18087"/>
                      <a:pt x="30456" y="0"/>
                    </a:cubicBezTo>
                    <a:cubicBezTo>
                      <a:pt x="71381" y="23799"/>
                      <a:pt x="110403" y="45695"/>
                      <a:pt x="149424" y="68542"/>
                    </a:cubicBezTo>
                    <a:cubicBezTo>
                      <a:pt x="162749" y="76157"/>
                      <a:pt x="177025" y="83773"/>
                      <a:pt x="190349" y="92341"/>
                    </a:cubicBezTo>
                    <a:cubicBezTo>
                      <a:pt x="195108" y="95197"/>
                      <a:pt x="199867" y="100908"/>
                      <a:pt x="199867" y="105668"/>
                    </a:cubicBezTo>
                    <a:cubicBezTo>
                      <a:pt x="200818" y="160882"/>
                      <a:pt x="199867" y="217049"/>
                      <a:pt x="199867" y="273214"/>
                    </a:cubicBezTo>
                    <a:cubicBezTo>
                      <a:pt x="200818" y="274167"/>
                      <a:pt x="199867" y="275118"/>
                      <a:pt x="198915" y="277974"/>
                    </a:cubicBezTo>
                    <a:close/>
                  </a:path>
                </a:pathLst>
              </a:custGeom>
              <a:grpFill/>
              <a:ln w="9514" cap="flat">
                <a:noFill/>
                <a:prstDash val="solid"/>
                <a:miter/>
              </a:ln>
            </p:spPr>
            <p:txBody>
              <a:bodyPr rtlCol="0" anchor="ctr"/>
              <a:lstStyle/>
              <a:p>
                <a:endParaRPr lang="en-US"/>
              </a:p>
            </p:txBody>
          </p:sp>
          <p:sp>
            <p:nvSpPr>
              <p:cNvPr id="29" name="Freeform 153">
                <a:extLst>
                  <a:ext uri="{FF2B5EF4-FFF2-40B4-BE49-F238E27FC236}">
                    <a16:creationId xmlns:a16="http://schemas.microsoft.com/office/drawing/2014/main" id="{7921CC76-1E0E-BC8E-A31D-D19093B99842}"/>
                  </a:ext>
                </a:extLst>
              </p:cNvPr>
              <p:cNvSpPr/>
              <p:nvPr/>
            </p:nvSpPr>
            <p:spPr>
              <a:xfrm>
                <a:off x="5863060" y="5202513"/>
                <a:ext cx="201401" cy="267502"/>
              </a:xfrm>
              <a:custGeom>
                <a:avLst/>
                <a:gdLst>
                  <a:gd name="connsiteX0" fmla="*/ 61626 w 201401"/>
                  <a:gd name="connsiteY0" fmla="*/ 267503 h 267502"/>
                  <a:gd name="connsiteX1" fmla="*/ 7376 w 201401"/>
                  <a:gd name="connsiteY1" fmla="*/ 267503 h 267502"/>
                  <a:gd name="connsiteX2" fmla="*/ 714 w 201401"/>
                  <a:gd name="connsiteY2" fmla="*/ 257983 h 267502"/>
                  <a:gd name="connsiteX3" fmla="*/ 714 w 201401"/>
                  <a:gd name="connsiteY3" fmla="*/ 106620 h 267502"/>
                  <a:gd name="connsiteX4" fmla="*/ 7376 w 201401"/>
                  <a:gd name="connsiteY4" fmla="*/ 94245 h 267502"/>
                  <a:gd name="connsiteX5" fmla="*/ 169173 w 201401"/>
                  <a:gd name="connsiteY5" fmla="*/ 952 h 267502"/>
                  <a:gd name="connsiteX6" fmla="*/ 173931 w 201401"/>
                  <a:gd name="connsiteY6" fmla="*/ 0 h 267502"/>
                  <a:gd name="connsiteX7" fmla="*/ 199629 w 201401"/>
                  <a:gd name="connsiteY7" fmla="*/ 43791 h 267502"/>
                  <a:gd name="connsiteX8" fmla="*/ 192966 w 201401"/>
                  <a:gd name="connsiteY8" fmla="*/ 58070 h 267502"/>
                  <a:gd name="connsiteX9" fmla="*/ 73998 w 201401"/>
                  <a:gd name="connsiteY9" fmla="*/ 126612 h 267502"/>
                  <a:gd name="connsiteX10" fmla="*/ 60674 w 201401"/>
                  <a:gd name="connsiteY10" fmla="*/ 148507 h 267502"/>
                  <a:gd name="connsiteX11" fmla="*/ 60674 w 201401"/>
                  <a:gd name="connsiteY11" fmla="*/ 251319 h 267502"/>
                  <a:gd name="connsiteX12" fmla="*/ 61626 w 201401"/>
                  <a:gd name="connsiteY12" fmla="*/ 267503 h 2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401" h="267502">
                    <a:moveTo>
                      <a:pt x="61626" y="267503"/>
                    </a:moveTo>
                    <a:cubicBezTo>
                      <a:pt x="42591" y="267503"/>
                      <a:pt x="25459" y="267503"/>
                      <a:pt x="7376" y="267503"/>
                    </a:cubicBezTo>
                    <a:cubicBezTo>
                      <a:pt x="4521" y="267503"/>
                      <a:pt x="714" y="260839"/>
                      <a:pt x="714" y="257983"/>
                    </a:cubicBezTo>
                    <a:cubicBezTo>
                      <a:pt x="-238" y="207529"/>
                      <a:pt x="-238" y="157074"/>
                      <a:pt x="714" y="106620"/>
                    </a:cubicBezTo>
                    <a:cubicBezTo>
                      <a:pt x="714" y="102813"/>
                      <a:pt x="3569" y="96149"/>
                      <a:pt x="7376" y="94245"/>
                    </a:cubicBezTo>
                    <a:cubicBezTo>
                      <a:pt x="60674" y="62830"/>
                      <a:pt x="114923" y="31415"/>
                      <a:pt x="169173" y="952"/>
                    </a:cubicBezTo>
                    <a:cubicBezTo>
                      <a:pt x="170125" y="0"/>
                      <a:pt x="172028" y="952"/>
                      <a:pt x="173931" y="0"/>
                    </a:cubicBezTo>
                    <a:cubicBezTo>
                      <a:pt x="182497" y="14279"/>
                      <a:pt x="191063" y="29511"/>
                      <a:pt x="199629" y="43791"/>
                    </a:cubicBezTo>
                    <a:cubicBezTo>
                      <a:pt x="204387" y="52358"/>
                      <a:pt x="198677" y="54262"/>
                      <a:pt x="192966" y="58070"/>
                    </a:cubicBezTo>
                    <a:cubicBezTo>
                      <a:pt x="152993" y="80917"/>
                      <a:pt x="113972" y="103765"/>
                      <a:pt x="73998" y="126612"/>
                    </a:cubicBezTo>
                    <a:cubicBezTo>
                      <a:pt x="64481" y="132324"/>
                      <a:pt x="60674" y="138035"/>
                      <a:pt x="60674" y="148507"/>
                    </a:cubicBezTo>
                    <a:cubicBezTo>
                      <a:pt x="61626" y="182778"/>
                      <a:pt x="60674" y="217049"/>
                      <a:pt x="60674" y="251319"/>
                    </a:cubicBezTo>
                    <a:cubicBezTo>
                      <a:pt x="61626" y="255127"/>
                      <a:pt x="61626" y="259887"/>
                      <a:pt x="61626" y="267503"/>
                    </a:cubicBezTo>
                    <a:close/>
                  </a:path>
                </a:pathLst>
              </a:custGeom>
              <a:grpFill/>
              <a:ln w="9514" cap="flat">
                <a:noFill/>
                <a:prstDash val="solid"/>
                <a:miter/>
              </a:ln>
            </p:spPr>
            <p:txBody>
              <a:bodyPr rtlCol="0" anchor="ctr"/>
              <a:lstStyle/>
              <a:p>
                <a:endParaRPr lang="en-US"/>
              </a:p>
            </p:txBody>
          </p:sp>
          <p:sp>
            <p:nvSpPr>
              <p:cNvPr id="30" name="Freeform 154">
                <a:extLst>
                  <a:ext uri="{FF2B5EF4-FFF2-40B4-BE49-F238E27FC236}">
                    <a16:creationId xmlns:a16="http://schemas.microsoft.com/office/drawing/2014/main" id="{A2953DA6-1520-A351-E1F7-CCDA5B7A40CA}"/>
                  </a:ext>
                </a:extLst>
              </p:cNvPr>
              <p:cNvSpPr/>
              <p:nvPr/>
            </p:nvSpPr>
            <p:spPr>
              <a:xfrm>
                <a:off x="4666477" y="5678496"/>
                <a:ext cx="263633" cy="197057"/>
              </a:xfrm>
              <a:custGeom>
                <a:avLst/>
                <a:gdLst>
                  <a:gd name="connsiteX0" fmla="*/ 263634 w 263633"/>
                  <a:gd name="connsiteY0" fmla="*/ 144699 h 197057"/>
                  <a:gd name="connsiteX1" fmla="*/ 233178 w 263633"/>
                  <a:gd name="connsiteY1" fmla="*/ 197057 h 197057"/>
                  <a:gd name="connsiteX2" fmla="*/ 138955 w 263633"/>
                  <a:gd name="connsiteY2" fmla="*/ 143747 h 197057"/>
                  <a:gd name="connsiteX3" fmla="*/ 10469 w 263633"/>
                  <a:gd name="connsiteY3" fmla="*/ 69493 h 197057"/>
                  <a:gd name="connsiteX4" fmla="*/ 0 w 263633"/>
                  <a:gd name="connsiteY4" fmla="*/ 51406 h 197057"/>
                  <a:gd name="connsiteX5" fmla="*/ 0 w 263633"/>
                  <a:gd name="connsiteY5" fmla="*/ 0 h 197057"/>
                  <a:gd name="connsiteX6" fmla="*/ 59960 w 263633"/>
                  <a:gd name="connsiteY6" fmla="*/ 0 h 197057"/>
                  <a:gd name="connsiteX7" fmla="*/ 61863 w 263633"/>
                  <a:gd name="connsiteY7" fmla="*/ 1904 h 197057"/>
                  <a:gd name="connsiteX8" fmla="*/ 87561 w 263633"/>
                  <a:gd name="connsiteY8" fmla="*/ 42838 h 197057"/>
                  <a:gd name="connsiteX9" fmla="*/ 245551 w 263633"/>
                  <a:gd name="connsiteY9" fmla="*/ 133275 h 197057"/>
                  <a:gd name="connsiteX10" fmla="*/ 263634 w 263633"/>
                  <a:gd name="connsiteY10" fmla="*/ 144699 h 1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633" h="197057">
                    <a:moveTo>
                      <a:pt x="263634" y="144699"/>
                    </a:moveTo>
                    <a:cubicBezTo>
                      <a:pt x="253164" y="162787"/>
                      <a:pt x="243647" y="179922"/>
                      <a:pt x="233178" y="197057"/>
                    </a:cubicBezTo>
                    <a:cubicBezTo>
                      <a:pt x="200818" y="178970"/>
                      <a:pt x="169411" y="160883"/>
                      <a:pt x="138955" y="143747"/>
                    </a:cubicBezTo>
                    <a:cubicBezTo>
                      <a:pt x="96126" y="118996"/>
                      <a:pt x="53298" y="94245"/>
                      <a:pt x="10469" y="69493"/>
                    </a:cubicBezTo>
                    <a:cubicBezTo>
                      <a:pt x="2855" y="64734"/>
                      <a:pt x="0" y="59974"/>
                      <a:pt x="0" y="51406"/>
                    </a:cubicBezTo>
                    <a:cubicBezTo>
                      <a:pt x="952" y="35223"/>
                      <a:pt x="0" y="18088"/>
                      <a:pt x="0" y="0"/>
                    </a:cubicBezTo>
                    <a:cubicBezTo>
                      <a:pt x="20939" y="0"/>
                      <a:pt x="40925" y="0"/>
                      <a:pt x="59960" y="0"/>
                    </a:cubicBezTo>
                    <a:cubicBezTo>
                      <a:pt x="60912" y="952"/>
                      <a:pt x="61863" y="1904"/>
                      <a:pt x="61863" y="1904"/>
                    </a:cubicBezTo>
                    <a:cubicBezTo>
                      <a:pt x="58057" y="23799"/>
                      <a:pt x="70429" y="33319"/>
                      <a:pt x="87561" y="42838"/>
                    </a:cubicBezTo>
                    <a:cubicBezTo>
                      <a:pt x="140859" y="72350"/>
                      <a:pt x="193205" y="102812"/>
                      <a:pt x="245551" y="133275"/>
                    </a:cubicBezTo>
                    <a:cubicBezTo>
                      <a:pt x="252213" y="137083"/>
                      <a:pt x="256971" y="140891"/>
                      <a:pt x="263634" y="144699"/>
                    </a:cubicBezTo>
                    <a:close/>
                  </a:path>
                </a:pathLst>
              </a:custGeom>
              <a:grpFill/>
              <a:ln w="9514" cap="flat">
                <a:noFill/>
                <a:prstDash val="solid"/>
                <a:miter/>
              </a:ln>
            </p:spPr>
            <p:txBody>
              <a:bodyPr rtlCol="0" anchor="ctr"/>
              <a:lstStyle/>
              <a:p>
                <a:endParaRPr lang="en-US"/>
              </a:p>
            </p:txBody>
          </p:sp>
          <p:sp>
            <p:nvSpPr>
              <p:cNvPr id="31" name="Freeform 155">
                <a:extLst>
                  <a:ext uri="{FF2B5EF4-FFF2-40B4-BE49-F238E27FC236}">
                    <a16:creationId xmlns:a16="http://schemas.microsoft.com/office/drawing/2014/main" id="{C6B8EA24-C02A-B28D-081A-49CD7F14219C}"/>
                  </a:ext>
                </a:extLst>
              </p:cNvPr>
              <p:cNvSpPr/>
              <p:nvPr/>
            </p:nvSpPr>
            <p:spPr>
              <a:xfrm>
                <a:off x="6396751" y="5691824"/>
                <a:ext cx="240791" cy="174209"/>
              </a:xfrm>
              <a:custGeom>
                <a:avLst/>
                <a:gdLst>
                  <a:gd name="connsiteX0" fmla="*/ 30456 w 240791"/>
                  <a:gd name="connsiteY0" fmla="*/ 174210 h 174209"/>
                  <a:gd name="connsiteX1" fmla="*/ 0 w 240791"/>
                  <a:gd name="connsiteY1" fmla="*/ 120900 h 174209"/>
                  <a:gd name="connsiteX2" fmla="*/ 76140 w 240791"/>
                  <a:gd name="connsiteY2" fmla="*/ 76157 h 174209"/>
                  <a:gd name="connsiteX3" fmla="*/ 168459 w 240791"/>
                  <a:gd name="connsiteY3" fmla="*/ 22847 h 174209"/>
                  <a:gd name="connsiteX4" fmla="*/ 183687 w 240791"/>
                  <a:gd name="connsiteY4" fmla="*/ 0 h 174209"/>
                  <a:gd name="connsiteX5" fmla="*/ 240792 w 240791"/>
                  <a:gd name="connsiteY5" fmla="*/ 0 h 174209"/>
                  <a:gd name="connsiteX6" fmla="*/ 240792 w 240791"/>
                  <a:gd name="connsiteY6" fmla="*/ 48550 h 174209"/>
                  <a:gd name="connsiteX7" fmla="*/ 233178 w 240791"/>
                  <a:gd name="connsiteY7" fmla="*/ 57118 h 174209"/>
                  <a:gd name="connsiteX8" fmla="*/ 30456 w 240791"/>
                  <a:gd name="connsiteY8" fmla="*/ 174210 h 17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791" h="174209">
                    <a:moveTo>
                      <a:pt x="30456" y="174210"/>
                    </a:moveTo>
                    <a:cubicBezTo>
                      <a:pt x="19987" y="156122"/>
                      <a:pt x="10469" y="139939"/>
                      <a:pt x="0" y="120900"/>
                    </a:cubicBezTo>
                    <a:cubicBezTo>
                      <a:pt x="25697" y="105668"/>
                      <a:pt x="51394" y="91389"/>
                      <a:pt x="76140" y="76157"/>
                    </a:cubicBezTo>
                    <a:cubicBezTo>
                      <a:pt x="106595" y="58070"/>
                      <a:pt x="138003" y="40934"/>
                      <a:pt x="168459" y="22847"/>
                    </a:cubicBezTo>
                    <a:cubicBezTo>
                      <a:pt x="175121" y="19039"/>
                      <a:pt x="177025" y="9520"/>
                      <a:pt x="183687" y="0"/>
                    </a:cubicBezTo>
                    <a:cubicBezTo>
                      <a:pt x="199867" y="0"/>
                      <a:pt x="218902" y="0"/>
                      <a:pt x="240792" y="0"/>
                    </a:cubicBezTo>
                    <a:cubicBezTo>
                      <a:pt x="240792" y="16184"/>
                      <a:pt x="240792" y="32367"/>
                      <a:pt x="240792" y="48550"/>
                    </a:cubicBezTo>
                    <a:cubicBezTo>
                      <a:pt x="240792" y="51406"/>
                      <a:pt x="236985" y="55214"/>
                      <a:pt x="233178" y="57118"/>
                    </a:cubicBezTo>
                    <a:cubicBezTo>
                      <a:pt x="165604" y="96148"/>
                      <a:pt x="98982" y="134227"/>
                      <a:pt x="30456" y="174210"/>
                    </a:cubicBezTo>
                    <a:close/>
                  </a:path>
                </a:pathLst>
              </a:custGeom>
              <a:grpFill/>
              <a:ln w="9514" cap="flat">
                <a:noFill/>
                <a:prstDash val="solid"/>
                <a:miter/>
              </a:ln>
            </p:spPr>
            <p:txBody>
              <a:bodyPr rtlCol="0" anchor="ctr"/>
              <a:lstStyle/>
              <a:p>
                <a:endParaRPr lang="en-US"/>
              </a:p>
            </p:txBody>
          </p:sp>
          <p:sp>
            <p:nvSpPr>
              <p:cNvPr id="32" name="Freeform 156">
                <a:extLst>
                  <a:ext uri="{FF2B5EF4-FFF2-40B4-BE49-F238E27FC236}">
                    <a16:creationId xmlns:a16="http://schemas.microsoft.com/office/drawing/2014/main" id="{6533346B-1B93-E237-695C-BFDD757B84ED}"/>
                  </a:ext>
                </a:extLst>
              </p:cNvPr>
              <p:cNvSpPr/>
              <p:nvPr/>
            </p:nvSpPr>
            <p:spPr>
              <a:xfrm>
                <a:off x="5605850" y="4046452"/>
                <a:ext cx="256019" cy="171727"/>
              </a:xfrm>
              <a:custGeom>
                <a:avLst/>
                <a:gdLst>
                  <a:gd name="connsiteX0" fmla="*/ 31407 w 256019"/>
                  <a:gd name="connsiteY0" fmla="*/ 79387 h 171727"/>
                  <a:gd name="connsiteX1" fmla="*/ 0 w 256019"/>
                  <a:gd name="connsiteY1" fmla="*/ 25125 h 171727"/>
                  <a:gd name="connsiteX2" fmla="*/ 43780 w 256019"/>
                  <a:gd name="connsiteY2" fmla="*/ 373 h 171727"/>
                  <a:gd name="connsiteX3" fmla="*/ 54250 w 256019"/>
                  <a:gd name="connsiteY3" fmla="*/ 2278 h 171727"/>
                  <a:gd name="connsiteX4" fmla="*/ 252213 w 256019"/>
                  <a:gd name="connsiteY4" fmla="*/ 116514 h 171727"/>
                  <a:gd name="connsiteX5" fmla="*/ 256020 w 256019"/>
                  <a:gd name="connsiteY5" fmla="*/ 120321 h 171727"/>
                  <a:gd name="connsiteX6" fmla="*/ 226515 w 256019"/>
                  <a:gd name="connsiteY6" fmla="*/ 171727 h 171727"/>
                  <a:gd name="connsiteX7" fmla="*/ 66622 w 256019"/>
                  <a:gd name="connsiteY7" fmla="*/ 79387 h 171727"/>
                  <a:gd name="connsiteX8" fmla="*/ 31407 w 256019"/>
                  <a:gd name="connsiteY8" fmla="*/ 79387 h 1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019" h="171727">
                    <a:moveTo>
                      <a:pt x="31407" y="79387"/>
                    </a:moveTo>
                    <a:cubicBezTo>
                      <a:pt x="20939" y="61299"/>
                      <a:pt x="11421" y="44164"/>
                      <a:pt x="0" y="25125"/>
                    </a:cubicBezTo>
                    <a:cubicBezTo>
                      <a:pt x="15228" y="16557"/>
                      <a:pt x="29504" y="7989"/>
                      <a:pt x="43780" y="373"/>
                    </a:cubicBezTo>
                    <a:cubicBezTo>
                      <a:pt x="46635" y="-579"/>
                      <a:pt x="51394" y="373"/>
                      <a:pt x="54250" y="2278"/>
                    </a:cubicBezTo>
                    <a:cubicBezTo>
                      <a:pt x="119920" y="40356"/>
                      <a:pt x="185590" y="78435"/>
                      <a:pt x="252213" y="116514"/>
                    </a:cubicBezTo>
                    <a:cubicBezTo>
                      <a:pt x="253164" y="117466"/>
                      <a:pt x="254116" y="118417"/>
                      <a:pt x="256020" y="120321"/>
                    </a:cubicBezTo>
                    <a:cubicBezTo>
                      <a:pt x="246502" y="137457"/>
                      <a:pt x="236033" y="154592"/>
                      <a:pt x="226515" y="171727"/>
                    </a:cubicBezTo>
                    <a:cubicBezTo>
                      <a:pt x="172266" y="140313"/>
                      <a:pt x="119920" y="110802"/>
                      <a:pt x="66622" y="79387"/>
                    </a:cubicBezTo>
                    <a:cubicBezTo>
                      <a:pt x="55201" y="73675"/>
                      <a:pt x="44732" y="65107"/>
                      <a:pt x="31407" y="79387"/>
                    </a:cubicBezTo>
                    <a:close/>
                  </a:path>
                </a:pathLst>
              </a:custGeom>
              <a:grpFill/>
              <a:ln w="9514" cap="flat">
                <a:noFill/>
                <a:prstDash val="solid"/>
                <a:miter/>
              </a:ln>
            </p:spPr>
            <p:txBody>
              <a:bodyPr rtlCol="0" anchor="ctr"/>
              <a:lstStyle/>
              <a:p>
                <a:endParaRPr lang="en-US"/>
              </a:p>
            </p:txBody>
          </p:sp>
          <p:sp>
            <p:nvSpPr>
              <p:cNvPr id="33" name="Freeform 157">
                <a:extLst>
                  <a:ext uri="{FF2B5EF4-FFF2-40B4-BE49-F238E27FC236}">
                    <a16:creationId xmlns:a16="http://schemas.microsoft.com/office/drawing/2014/main" id="{391218EC-E753-D680-A082-7F7DE24AD841}"/>
                  </a:ext>
                </a:extLst>
              </p:cNvPr>
              <p:cNvSpPr/>
              <p:nvPr/>
            </p:nvSpPr>
            <p:spPr>
              <a:xfrm>
                <a:off x="6574728" y="5478583"/>
                <a:ext cx="60911" cy="59022"/>
              </a:xfrm>
              <a:custGeom>
                <a:avLst/>
                <a:gdLst>
                  <a:gd name="connsiteX0" fmla="*/ 60912 w 60911"/>
                  <a:gd name="connsiteY0" fmla="*/ 59022 h 59022"/>
                  <a:gd name="connsiteX1" fmla="*/ 0 w 60911"/>
                  <a:gd name="connsiteY1" fmla="*/ 59022 h 59022"/>
                  <a:gd name="connsiteX2" fmla="*/ 0 w 60911"/>
                  <a:gd name="connsiteY2" fmla="*/ 0 h 59022"/>
                  <a:gd name="connsiteX3" fmla="*/ 60912 w 60911"/>
                  <a:gd name="connsiteY3" fmla="*/ 0 h 59022"/>
                  <a:gd name="connsiteX4" fmla="*/ 60912 w 60911"/>
                  <a:gd name="connsiteY4" fmla="*/ 59022 h 5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11" h="59022">
                    <a:moveTo>
                      <a:pt x="60912" y="59022"/>
                    </a:moveTo>
                    <a:cubicBezTo>
                      <a:pt x="40925" y="59022"/>
                      <a:pt x="20939" y="59022"/>
                      <a:pt x="0" y="59022"/>
                    </a:cubicBezTo>
                    <a:cubicBezTo>
                      <a:pt x="0" y="39983"/>
                      <a:pt x="0" y="20943"/>
                      <a:pt x="0" y="0"/>
                    </a:cubicBezTo>
                    <a:cubicBezTo>
                      <a:pt x="19987" y="0"/>
                      <a:pt x="39973" y="0"/>
                      <a:pt x="60912" y="0"/>
                    </a:cubicBezTo>
                    <a:cubicBezTo>
                      <a:pt x="60912" y="19992"/>
                      <a:pt x="60912" y="39031"/>
                      <a:pt x="60912" y="59022"/>
                    </a:cubicBezTo>
                    <a:close/>
                  </a:path>
                </a:pathLst>
              </a:custGeom>
              <a:grpFill/>
              <a:ln w="9514" cap="flat">
                <a:noFill/>
                <a:prstDash val="solid"/>
                <a:miter/>
              </a:ln>
            </p:spPr>
            <p:txBody>
              <a:bodyPr rtlCol="0" anchor="ctr"/>
              <a:lstStyle/>
              <a:p>
                <a:endParaRPr lang="en-US"/>
              </a:p>
            </p:txBody>
          </p:sp>
          <p:sp>
            <p:nvSpPr>
              <p:cNvPr id="34" name="Freeform 158">
                <a:extLst>
                  <a:ext uri="{FF2B5EF4-FFF2-40B4-BE49-F238E27FC236}">
                    <a16:creationId xmlns:a16="http://schemas.microsoft.com/office/drawing/2014/main" id="{8F93AA0B-CB8B-7211-A051-B98A108BFF12}"/>
                  </a:ext>
                </a:extLst>
              </p:cNvPr>
              <p:cNvSpPr/>
              <p:nvPr/>
            </p:nvSpPr>
            <p:spPr>
              <a:xfrm>
                <a:off x="5421212" y="4148686"/>
                <a:ext cx="84705" cy="82058"/>
              </a:xfrm>
              <a:custGeom>
                <a:avLst/>
                <a:gdLst>
                  <a:gd name="connsiteX0" fmla="*/ 0 w 84705"/>
                  <a:gd name="connsiteY0" fmla="*/ 30463 h 82058"/>
                  <a:gd name="connsiteX1" fmla="*/ 53298 w 84705"/>
                  <a:gd name="connsiteY1" fmla="*/ 0 h 82058"/>
                  <a:gd name="connsiteX2" fmla="*/ 84705 w 84705"/>
                  <a:gd name="connsiteY2" fmla="*/ 53310 h 82058"/>
                  <a:gd name="connsiteX3" fmla="*/ 35214 w 84705"/>
                  <a:gd name="connsiteY3" fmla="*/ 81869 h 82058"/>
                  <a:gd name="connsiteX4" fmla="*/ 27601 w 84705"/>
                  <a:gd name="connsiteY4" fmla="*/ 78061 h 82058"/>
                  <a:gd name="connsiteX5" fmla="*/ 0 w 84705"/>
                  <a:gd name="connsiteY5" fmla="*/ 30463 h 8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5" h="82058">
                    <a:moveTo>
                      <a:pt x="0" y="30463"/>
                    </a:moveTo>
                    <a:cubicBezTo>
                      <a:pt x="17131" y="19991"/>
                      <a:pt x="34263" y="10472"/>
                      <a:pt x="53298" y="0"/>
                    </a:cubicBezTo>
                    <a:cubicBezTo>
                      <a:pt x="63767" y="17135"/>
                      <a:pt x="73284" y="34271"/>
                      <a:pt x="84705" y="53310"/>
                    </a:cubicBezTo>
                    <a:cubicBezTo>
                      <a:pt x="67574" y="62830"/>
                      <a:pt x="51394" y="72350"/>
                      <a:pt x="35214" y="81869"/>
                    </a:cubicBezTo>
                    <a:cubicBezTo>
                      <a:pt x="33311" y="82821"/>
                      <a:pt x="28552" y="79965"/>
                      <a:pt x="27601" y="78061"/>
                    </a:cubicBezTo>
                    <a:cubicBezTo>
                      <a:pt x="18083" y="61878"/>
                      <a:pt x="9517" y="46646"/>
                      <a:pt x="0" y="30463"/>
                    </a:cubicBezTo>
                    <a:close/>
                  </a:path>
                </a:pathLst>
              </a:custGeom>
              <a:grpFill/>
              <a:ln w="9514" cap="flat">
                <a:noFill/>
                <a:prstDash val="solid"/>
                <a:miter/>
              </a:ln>
            </p:spPr>
            <p:txBody>
              <a:bodyPr rtlCol="0" anchor="ctr"/>
              <a:lstStyle/>
              <a:p>
                <a:endParaRPr lang="en-US"/>
              </a:p>
            </p:txBody>
          </p:sp>
          <p:sp>
            <p:nvSpPr>
              <p:cNvPr id="35" name="Freeform 159">
                <a:extLst>
                  <a:ext uri="{FF2B5EF4-FFF2-40B4-BE49-F238E27FC236}">
                    <a16:creationId xmlns:a16="http://schemas.microsoft.com/office/drawing/2014/main" id="{607D4438-964A-BF31-F210-A69A5F3E65D1}"/>
                  </a:ext>
                </a:extLst>
              </p:cNvPr>
              <p:cNvSpPr/>
              <p:nvPr/>
            </p:nvSpPr>
            <p:spPr>
              <a:xfrm>
                <a:off x="5514695" y="4094424"/>
                <a:ext cx="82590" cy="80212"/>
              </a:xfrm>
              <a:custGeom>
                <a:avLst/>
                <a:gdLst>
                  <a:gd name="connsiteX0" fmla="*/ 52134 w 82590"/>
                  <a:gd name="connsiteY0" fmla="*/ 0 h 80212"/>
                  <a:gd name="connsiteX1" fmla="*/ 82590 w 82590"/>
                  <a:gd name="connsiteY1" fmla="*/ 53310 h 80212"/>
                  <a:gd name="connsiteX2" fmla="*/ 35955 w 82590"/>
                  <a:gd name="connsiteY2" fmla="*/ 79965 h 80212"/>
                  <a:gd name="connsiteX3" fmla="*/ 24534 w 82590"/>
                  <a:gd name="connsiteY3" fmla="*/ 76157 h 80212"/>
                  <a:gd name="connsiteX4" fmla="*/ 2643 w 82590"/>
                  <a:gd name="connsiteY4" fmla="*/ 39031 h 80212"/>
                  <a:gd name="connsiteX5" fmla="*/ 6450 w 82590"/>
                  <a:gd name="connsiteY5" fmla="*/ 25703 h 80212"/>
                  <a:gd name="connsiteX6" fmla="*/ 52134 w 82590"/>
                  <a:gd name="connsiteY6" fmla="*/ 0 h 80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590" h="80212">
                    <a:moveTo>
                      <a:pt x="52134" y="0"/>
                    </a:moveTo>
                    <a:cubicBezTo>
                      <a:pt x="62603" y="18087"/>
                      <a:pt x="72121" y="35223"/>
                      <a:pt x="82590" y="53310"/>
                    </a:cubicBezTo>
                    <a:cubicBezTo>
                      <a:pt x="66410" y="62830"/>
                      <a:pt x="52134" y="72350"/>
                      <a:pt x="35955" y="79965"/>
                    </a:cubicBezTo>
                    <a:cubicBezTo>
                      <a:pt x="33099" y="80917"/>
                      <a:pt x="26437" y="79013"/>
                      <a:pt x="24534" y="76157"/>
                    </a:cubicBezTo>
                    <a:cubicBezTo>
                      <a:pt x="16920" y="64734"/>
                      <a:pt x="10257" y="51406"/>
                      <a:pt x="2643" y="39031"/>
                    </a:cubicBezTo>
                    <a:cubicBezTo>
                      <a:pt x="-2115" y="32367"/>
                      <a:pt x="-212" y="28559"/>
                      <a:pt x="6450" y="25703"/>
                    </a:cubicBezTo>
                    <a:cubicBezTo>
                      <a:pt x="21678" y="18087"/>
                      <a:pt x="35955" y="9520"/>
                      <a:pt x="52134" y="0"/>
                    </a:cubicBezTo>
                    <a:close/>
                  </a:path>
                </a:pathLst>
              </a:custGeom>
              <a:grpFill/>
              <a:ln w="9514" cap="flat">
                <a:noFill/>
                <a:prstDash val="solid"/>
                <a:miter/>
              </a:ln>
            </p:spPr>
            <p:txBody>
              <a:bodyPr rtlCol="0" anchor="ctr"/>
              <a:lstStyle/>
              <a:p>
                <a:endParaRPr lang="en-US"/>
              </a:p>
            </p:txBody>
          </p:sp>
          <p:sp>
            <p:nvSpPr>
              <p:cNvPr id="36" name="Freeform 160">
                <a:extLst>
                  <a:ext uri="{FF2B5EF4-FFF2-40B4-BE49-F238E27FC236}">
                    <a16:creationId xmlns:a16="http://schemas.microsoft.com/office/drawing/2014/main" id="{0B0437B5-6166-7761-21F3-335A96031852}"/>
                  </a:ext>
                </a:extLst>
              </p:cNvPr>
              <p:cNvSpPr/>
              <p:nvPr/>
            </p:nvSpPr>
            <p:spPr>
              <a:xfrm>
                <a:off x="6573776" y="5585203"/>
                <a:ext cx="62814" cy="59735"/>
              </a:xfrm>
              <a:custGeom>
                <a:avLst/>
                <a:gdLst>
                  <a:gd name="connsiteX0" fmla="*/ 0 w 62814"/>
                  <a:gd name="connsiteY0" fmla="*/ 0 h 59735"/>
                  <a:gd name="connsiteX1" fmla="*/ 62815 w 62814"/>
                  <a:gd name="connsiteY1" fmla="*/ 0 h 59735"/>
                  <a:gd name="connsiteX2" fmla="*/ 62815 w 62814"/>
                  <a:gd name="connsiteY2" fmla="*/ 51406 h 59735"/>
                  <a:gd name="connsiteX3" fmla="*/ 54249 w 62814"/>
                  <a:gd name="connsiteY3" fmla="*/ 59022 h 59735"/>
                  <a:gd name="connsiteX4" fmla="*/ 10469 w 62814"/>
                  <a:gd name="connsiteY4" fmla="*/ 59022 h 59735"/>
                  <a:gd name="connsiteX5" fmla="*/ 952 w 62814"/>
                  <a:gd name="connsiteY5" fmla="*/ 50454 h 59735"/>
                  <a:gd name="connsiteX6" fmla="*/ 0 w 62814"/>
                  <a:gd name="connsiteY6" fmla="*/ 0 h 5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14" h="59735">
                    <a:moveTo>
                      <a:pt x="0" y="0"/>
                    </a:moveTo>
                    <a:cubicBezTo>
                      <a:pt x="21890" y="0"/>
                      <a:pt x="40925" y="0"/>
                      <a:pt x="62815" y="0"/>
                    </a:cubicBezTo>
                    <a:cubicBezTo>
                      <a:pt x="62815" y="18088"/>
                      <a:pt x="62815" y="35223"/>
                      <a:pt x="62815" y="51406"/>
                    </a:cubicBezTo>
                    <a:cubicBezTo>
                      <a:pt x="62815" y="54262"/>
                      <a:pt x="57105" y="59022"/>
                      <a:pt x="54249" y="59022"/>
                    </a:cubicBezTo>
                    <a:cubicBezTo>
                      <a:pt x="39973" y="59974"/>
                      <a:pt x="24745" y="59974"/>
                      <a:pt x="10469" y="59022"/>
                    </a:cubicBezTo>
                    <a:cubicBezTo>
                      <a:pt x="7614" y="59022"/>
                      <a:pt x="1903" y="53310"/>
                      <a:pt x="952" y="50454"/>
                    </a:cubicBezTo>
                    <a:cubicBezTo>
                      <a:pt x="0" y="35223"/>
                      <a:pt x="0" y="18088"/>
                      <a:pt x="0" y="0"/>
                    </a:cubicBezTo>
                    <a:close/>
                  </a:path>
                </a:pathLst>
              </a:custGeom>
              <a:grpFill/>
              <a:ln w="9514" cap="flat">
                <a:noFill/>
                <a:prstDash val="solid"/>
                <a:miter/>
              </a:ln>
            </p:spPr>
            <p:txBody>
              <a:bodyPr rtlCol="0" anchor="ctr"/>
              <a:lstStyle/>
              <a:p>
                <a:endParaRPr lang="en-US"/>
              </a:p>
            </p:txBody>
          </p:sp>
          <p:sp>
            <p:nvSpPr>
              <p:cNvPr id="37" name="Freeform 161">
                <a:extLst>
                  <a:ext uri="{FF2B5EF4-FFF2-40B4-BE49-F238E27FC236}">
                    <a16:creationId xmlns:a16="http://schemas.microsoft.com/office/drawing/2014/main" id="{10E01A8D-5D1B-DC24-395C-CC405A58474C}"/>
                  </a:ext>
                </a:extLst>
              </p:cNvPr>
              <p:cNvSpPr/>
              <p:nvPr/>
            </p:nvSpPr>
            <p:spPr>
              <a:xfrm>
                <a:off x="4667006" y="5465256"/>
                <a:ext cx="61334" cy="59974"/>
              </a:xfrm>
              <a:custGeom>
                <a:avLst/>
                <a:gdLst>
                  <a:gd name="connsiteX0" fmla="*/ 423 w 61334"/>
                  <a:gd name="connsiteY0" fmla="*/ 0 h 59974"/>
                  <a:gd name="connsiteX1" fmla="*/ 61335 w 61334"/>
                  <a:gd name="connsiteY1" fmla="*/ 0 h 59974"/>
                  <a:gd name="connsiteX2" fmla="*/ 61335 w 61334"/>
                  <a:gd name="connsiteY2" fmla="*/ 59974 h 59974"/>
                  <a:gd name="connsiteX3" fmla="*/ 7085 w 61334"/>
                  <a:gd name="connsiteY3" fmla="*/ 59974 h 59974"/>
                  <a:gd name="connsiteX4" fmla="*/ 423 w 61334"/>
                  <a:gd name="connsiteY4" fmla="*/ 53310 h 59974"/>
                  <a:gd name="connsiteX5" fmla="*/ 423 w 61334"/>
                  <a:gd name="connsiteY5" fmla="*/ 0 h 5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34" h="59974">
                    <a:moveTo>
                      <a:pt x="423" y="0"/>
                    </a:moveTo>
                    <a:cubicBezTo>
                      <a:pt x="21362" y="0"/>
                      <a:pt x="41348" y="0"/>
                      <a:pt x="61335" y="0"/>
                    </a:cubicBezTo>
                    <a:cubicBezTo>
                      <a:pt x="61335" y="19040"/>
                      <a:pt x="61335" y="39031"/>
                      <a:pt x="61335" y="59974"/>
                    </a:cubicBezTo>
                    <a:cubicBezTo>
                      <a:pt x="43252" y="59974"/>
                      <a:pt x="25168" y="59974"/>
                      <a:pt x="7085" y="59974"/>
                    </a:cubicBezTo>
                    <a:cubicBezTo>
                      <a:pt x="4230" y="59974"/>
                      <a:pt x="423" y="56166"/>
                      <a:pt x="423" y="53310"/>
                    </a:cubicBezTo>
                    <a:cubicBezTo>
                      <a:pt x="-529" y="35223"/>
                      <a:pt x="423" y="18087"/>
                      <a:pt x="423" y="0"/>
                    </a:cubicBezTo>
                    <a:close/>
                  </a:path>
                </a:pathLst>
              </a:custGeom>
              <a:grpFill/>
              <a:ln w="9514" cap="flat">
                <a:noFill/>
                <a:prstDash val="solid"/>
                <a:miter/>
              </a:ln>
            </p:spPr>
            <p:txBody>
              <a:bodyPr rtlCol="0" anchor="ctr"/>
              <a:lstStyle/>
              <a:p>
                <a:endParaRPr lang="en-US"/>
              </a:p>
            </p:txBody>
          </p:sp>
          <p:sp>
            <p:nvSpPr>
              <p:cNvPr id="38" name="Freeform 162">
                <a:extLst>
                  <a:ext uri="{FF2B5EF4-FFF2-40B4-BE49-F238E27FC236}">
                    <a16:creationId xmlns:a16="http://schemas.microsoft.com/office/drawing/2014/main" id="{A89467AF-A909-E90C-4939-FD7954A1C223}"/>
                  </a:ext>
                </a:extLst>
              </p:cNvPr>
              <p:cNvSpPr/>
              <p:nvPr/>
            </p:nvSpPr>
            <p:spPr>
              <a:xfrm>
                <a:off x="4666715" y="5571453"/>
                <a:ext cx="61625" cy="60820"/>
              </a:xfrm>
              <a:custGeom>
                <a:avLst/>
                <a:gdLst>
                  <a:gd name="connsiteX0" fmla="*/ 61626 w 61625"/>
                  <a:gd name="connsiteY0" fmla="*/ 60397 h 60820"/>
                  <a:gd name="connsiteX1" fmla="*/ 9280 w 61625"/>
                  <a:gd name="connsiteY1" fmla="*/ 60397 h 60820"/>
                  <a:gd name="connsiteX2" fmla="*/ 714 w 61625"/>
                  <a:gd name="connsiteY2" fmla="*/ 51829 h 60820"/>
                  <a:gd name="connsiteX3" fmla="*/ 714 w 61625"/>
                  <a:gd name="connsiteY3" fmla="*/ 8991 h 60820"/>
                  <a:gd name="connsiteX4" fmla="*/ 7376 w 61625"/>
                  <a:gd name="connsiteY4" fmla="*/ 423 h 60820"/>
                  <a:gd name="connsiteX5" fmla="*/ 61626 w 61625"/>
                  <a:gd name="connsiteY5" fmla="*/ 423 h 60820"/>
                  <a:gd name="connsiteX6" fmla="*/ 61626 w 61625"/>
                  <a:gd name="connsiteY6" fmla="*/ 60397 h 6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625" h="60820">
                    <a:moveTo>
                      <a:pt x="61626" y="60397"/>
                    </a:moveTo>
                    <a:cubicBezTo>
                      <a:pt x="43542" y="60397"/>
                      <a:pt x="26411" y="61349"/>
                      <a:pt x="9280" y="60397"/>
                    </a:cubicBezTo>
                    <a:cubicBezTo>
                      <a:pt x="6424" y="60397"/>
                      <a:pt x="714" y="54685"/>
                      <a:pt x="714" y="51829"/>
                    </a:cubicBezTo>
                    <a:cubicBezTo>
                      <a:pt x="-238" y="37550"/>
                      <a:pt x="-238" y="23270"/>
                      <a:pt x="714" y="8991"/>
                    </a:cubicBezTo>
                    <a:cubicBezTo>
                      <a:pt x="714" y="6135"/>
                      <a:pt x="5473" y="1375"/>
                      <a:pt x="7376" y="423"/>
                    </a:cubicBezTo>
                    <a:cubicBezTo>
                      <a:pt x="25459" y="-529"/>
                      <a:pt x="43542" y="423"/>
                      <a:pt x="61626" y="423"/>
                    </a:cubicBezTo>
                    <a:cubicBezTo>
                      <a:pt x="61626" y="20415"/>
                      <a:pt x="61626" y="39454"/>
                      <a:pt x="61626" y="60397"/>
                    </a:cubicBezTo>
                    <a:close/>
                  </a:path>
                </a:pathLst>
              </a:custGeom>
              <a:grpFill/>
              <a:ln w="9514" cap="flat">
                <a:noFill/>
                <a:prstDash val="solid"/>
                <a:miter/>
              </a:ln>
            </p:spPr>
            <p:txBody>
              <a:bodyPr rtlCol="0" anchor="ctr"/>
              <a:lstStyle/>
              <a:p>
                <a:endParaRPr lang="en-US"/>
              </a:p>
            </p:txBody>
          </p:sp>
        </p:grpSp>
      </p:grpSp>
      <p:grpSp>
        <p:nvGrpSpPr>
          <p:cNvPr id="66" name="Graphic 2">
            <a:extLst>
              <a:ext uri="{FF2B5EF4-FFF2-40B4-BE49-F238E27FC236}">
                <a16:creationId xmlns:a16="http://schemas.microsoft.com/office/drawing/2014/main" id="{1E2D961F-6EDA-14EE-949F-D31A18DBC649}"/>
              </a:ext>
            </a:extLst>
          </p:cNvPr>
          <p:cNvGrpSpPr/>
          <p:nvPr/>
        </p:nvGrpSpPr>
        <p:grpSpPr>
          <a:xfrm>
            <a:off x="527698" y="1083820"/>
            <a:ext cx="695623" cy="657206"/>
            <a:chOff x="-6707152" y="4713808"/>
            <a:chExt cx="1309532" cy="1298966"/>
          </a:xfrm>
          <a:solidFill>
            <a:srgbClr val="09465E"/>
          </a:solidFill>
        </p:grpSpPr>
        <p:sp>
          <p:nvSpPr>
            <p:cNvPr id="67" name="Freeform 286">
              <a:extLst>
                <a:ext uri="{FF2B5EF4-FFF2-40B4-BE49-F238E27FC236}">
                  <a16:creationId xmlns:a16="http://schemas.microsoft.com/office/drawing/2014/main" id="{FFA24DBB-6A8D-9338-893D-0ACB6D3CDD44}"/>
                </a:ext>
              </a:extLst>
            </p:cNvPr>
            <p:cNvSpPr/>
            <p:nvPr/>
          </p:nvSpPr>
          <p:spPr>
            <a:xfrm>
              <a:off x="-6707152" y="4713808"/>
              <a:ext cx="1309532" cy="876771"/>
            </a:xfrm>
            <a:custGeom>
              <a:avLst/>
              <a:gdLst>
                <a:gd name="connsiteX0" fmla="*/ 970608 w 1309532"/>
                <a:gd name="connsiteY0" fmla="*/ 875383 h 876771"/>
                <a:gd name="connsiteX1" fmla="*/ 1301447 w 1309532"/>
                <a:gd name="connsiteY1" fmla="*/ 610989 h 876771"/>
                <a:gd name="connsiteX2" fmla="*/ 1148717 w 1309532"/>
                <a:gd name="connsiteY2" fmla="*/ 247389 h 876771"/>
                <a:gd name="connsiteX3" fmla="*/ 912008 w 1309532"/>
                <a:gd name="connsiteY3" fmla="*/ 202170 h 876771"/>
                <a:gd name="connsiteX4" fmla="*/ 929080 w 1309532"/>
                <a:gd name="connsiteY4" fmla="*/ 209091 h 876771"/>
                <a:gd name="connsiteX5" fmla="*/ 583937 w 1309532"/>
                <a:gd name="connsiteY5" fmla="*/ 67 h 876771"/>
                <a:gd name="connsiteX6" fmla="*/ 258636 w 1309532"/>
                <a:gd name="connsiteY6" fmla="*/ 195710 h 876771"/>
                <a:gd name="connsiteX7" fmla="*/ 214801 w 1309532"/>
                <a:gd name="connsiteY7" fmla="*/ 428727 h 876771"/>
                <a:gd name="connsiteX8" fmla="*/ 230028 w 1309532"/>
                <a:gd name="connsiteY8" fmla="*/ 413500 h 876771"/>
                <a:gd name="connsiteX9" fmla="*/ 240 w 1309532"/>
                <a:gd name="connsiteY9" fmla="*/ 654362 h 876771"/>
                <a:gd name="connsiteX10" fmla="*/ 208341 w 1309532"/>
                <a:gd name="connsiteY10" fmla="*/ 874460 h 876771"/>
                <a:gd name="connsiteX11" fmla="*/ 316314 w 1309532"/>
                <a:gd name="connsiteY11" fmla="*/ 875844 h 876771"/>
                <a:gd name="connsiteX12" fmla="*/ 316314 w 1309532"/>
                <a:gd name="connsiteY12" fmla="*/ 845391 h 876771"/>
                <a:gd name="connsiteX13" fmla="*/ 218031 w 1309532"/>
                <a:gd name="connsiteY13" fmla="*/ 845391 h 876771"/>
                <a:gd name="connsiteX14" fmla="*/ 61609 w 1309532"/>
                <a:gd name="connsiteY14" fmla="*/ 752645 h 876771"/>
                <a:gd name="connsiteX15" fmla="*/ 51458 w 1309532"/>
                <a:gd name="connsiteY15" fmla="*/ 556541 h 876771"/>
                <a:gd name="connsiteX16" fmla="*/ 230490 w 1309532"/>
                <a:gd name="connsiteY16" fmla="*/ 444877 h 876771"/>
                <a:gd name="connsiteX17" fmla="*/ 245716 w 1309532"/>
                <a:gd name="connsiteY17" fmla="*/ 429650 h 876771"/>
                <a:gd name="connsiteX18" fmla="*/ 387373 w 1309532"/>
                <a:gd name="connsiteY18" fmla="*/ 96966 h 876771"/>
                <a:gd name="connsiteX19" fmla="*/ 751895 w 1309532"/>
                <a:gd name="connsiteY19" fmla="*/ 70665 h 876771"/>
                <a:gd name="connsiteX20" fmla="*/ 903702 w 1309532"/>
                <a:gd name="connsiteY20" fmla="*/ 225702 h 876771"/>
                <a:gd name="connsiteX21" fmla="*/ 920775 w 1309532"/>
                <a:gd name="connsiteY21" fmla="*/ 232623 h 876771"/>
                <a:gd name="connsiteX22" fmla="*/ 1242847 w 1309532"/>
                <a:gd name="connsiteY22" fmla="*/ 390429 h 876771"/>
                <a:gd name="connsiteX23" fmla="*/ 1189783 w 1309532"/>
                <a:gd name="connsiteY23" fmla="*/ 755875 h 876771"/>
                <a:gd name="connsiteX24" fmla="*/ 971531 w 1309532"/>
                <a:gd name="connsiteY24" fmla="*/ 846313 h 876771"/>
                <a:gd name="connsiteX25" fmla="*/ 971531 w 1309532"/>
                <a:gd name="connsiteY25" fmla="*/ 876767 h 876771"/>
                <a:gd name="connsiteX26" fmla="*/ 971531 w 1309532"/>
                <a:gd name="connsiteY26" fmla="*/ 876767 h 87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09532" h="876771">
                  <a:moveTo>
                    <a:pt x="970608" y="875383"/>
                  </a:moveTo>
                  <a:cubicBezTo>
                    <a:pt x="1127031" y="873537"/>
                    <a:pt x="1266840" y="765103"/>
                    <a:pt x="1301447" y="610989"/>
                  </a:cubicBezTo>
                  <a:cubicBezTo>
                    <a:pt x="1332824" y="470716"/>
                    <a:pt x="1270994" y="323062"/>
                    <a:pt x="1148717" y="247389"/>
                  </a:cubicBezTo>
                  <a:cubicBezTo>
                    <a:pt x="1078120" y="203554"/>
                    <a:pt x="994141" y="189250"/>
                    <a:pt x="912008" y="202170"/>
                  </a:cubicBezTo>
                  <a:cubicBezTo>
                    <a:pt x="917545" y="204477"/>
                    <a:pt x="923544" y="206784"/>
                    <a:pt x="929080" y="209091"/>
                  </a:cubicBezTo>
                  <a:cubicBezTo>
                    <a:pt x="863559" y="80354"/>
                    <a:pt x="728824" y="-2701"/>
                    <a:pt x="583937" y="67"/>
                  </a:cubicBezTo>
                  <a:cubicBezTo>
                    <a:pt x="449665" y="2374"/>
                    <a:pt x="323696" y="78047"/>
                    <a:pt x="258636" y="195710"/>
                  </a:cubicBezTo>
                  <a:cubicBezTo>
                    <a:pt x="219415" y="266769"/>
                    <a:pt x="204650" y="348440"/>
                    <a:pt x="214801" y="428727"/>
                  </a:cubicBezTo>
                  <a:lnTo>
                    <a:pt x="230028" y="413500"/>
                  </a:lnTo>
                  <a:cubicBezTo>
                    <a:pt x="101292" y="416269"/>
                    <a:pt x="-5758" y="523780"/>
                    <a:pt x="240" y="654362"/>
                  </a:cubicBezTo>
                  <a:cubicBezTo>
                    <a:pt x="5316" y="768333"/>
                    <a:pt x="95293" y="862924"/>
                    <a:pt x="208341" y="874460"/>
                  </a:cubicBezTo>
                  <a:cubicBezTo>
                    <a:pt x="243870" y="878151"/>
                    <a:pt x="280323" y="875844"/>
                    <a:pt x="316314" y="875844"/>
                  </a:cubicBezTo>
                  <a:cubicBezTo>
                    <a:pt x="352304" y="875844"/>
                    <a:pt x="336155" y="845391"/>
                    <a:pt x="316314" y="845391"/>
                  </a:cubicBezTo>
                  <a:cubicBezTo>
                    <a:pt x="283553" y="845391"/>
                    <a:pt x="250792" y="846775"/>
                    <a:pt x="218031" y="845391"/>
                  </a:cubicBezTo>
                  <a:cubicBezTo>
                    <a:pt x="154816" y="841699"/>
                    <a:pt x="95293" y="806170"/>
                    <a:pt x="61609" y="752645"/>
                  </a:cubicBezTo>
                  <a:cubicBezTo>
                    <a:pt x="24695" y="694044"/>
                    <a:pt x="20081" y="618371"/>
                    <a:pt x="51458" y="556541"/>
                  </a:cubicBezTo>
                  <a:cubicBezTo>
                    <a:pt x="85603" y="488251"/>
                    <a:pt x="154816" y="446262"/>
                    <a:pt x="230490" y="444877"/>
                  </a:cubicBezTo>
                  <a:cubicBezTo>
                    <a:pt x="237872" y="444877"/>
                    <a:pt x="246639" y="437956"/>
                    <a:pt x="245716" y="429650"/>
                  </a:cubicBezTo>
                  <a:cubicBezTo>
                    <a:pt x="229566" y="301375"/>
                    <a:pt x="281707" y="173100"/>
                    <a:pt x="387373" y="96966"/>
                  </a:cubicBezTo>
                  <a:cubicBezTo>
                    <a:pt x="493038" y="21292"/>
                    <a:pt x="636540" y="10218"/>
                    <a:pt x="751895" y="70665"/>
                  </a:cubicBezTo>
                  <a:cubicBezTo>
                    <a:pt x="817879" y="105271"/>
                    <a:pt x="870018" y="159719"/>
                    <a:pt x="903702" y="225702"/>
                  </a:cubicBezTo>
                  <a:cubicBezTo>
                    <a:pt x="906932" y="232162"/>
                    <a:pt x="914315" y="233546"/>
                    <a:pt x="920775" y="232623"/>
                  </a:cubicBezTo>
                  <a:cubicBezTo>
                    <a:pt x="1049973" y="212321"/>
                    <a:pt x="1180094" y="275074"/>
                    <a:pt x="1242847" y="390429"/>
                  </a:cubicBezTo>
                  <a:cubicBezTo>
                    <a:pt x="1307446" y="509015"/>
                    <a:pt x="1284836" y="660360"/>
                    <a:pt x="1189783" y="755875"/>
                  </a:cubicBezTo>
                  <a:cubicBezTo>
                    <a:pt x="1131645" y="814014"/>
                    <a:pt x="1053664" y="845391"/>
                    <a:pt x="971531" y="846313"/>
                  </a:cubicBezTo>
                  <a:cubicBezTo>
                    <a:pt x="952151" y="846313"/>
                    <a:pt x="951691" y="877228"/>
                    <a:pt x="971531" y="876767"/>
                  </a:cubicBezTo>
                  <a:lnTo>
                    <a:pt x="971531" y="876767"/>
                  </a:lnTo>
                  <a:close/>
                </a:path>
              </a:pathLst>
            </a:custGeom>
            <a:grpFill/>
            <a:ln w="4613" cap="flat">
              <a:solidFill>
                <a:srgbClr val="09465E"/>
              </a:solidFill>
              <a:prstDash val="solid"/>
              <a:miter/>
            </a:ln>
          </p:spPr>
          <p:txBody>
            <a:bodyPr rtlCol="0" anchor="ctr"/>
            <a:lstStyle/>
            <a:p>
              <a:endParaRPr lang="en-US"/>
            </a:p>
          </p:txBody>
        </p:sp>
        <p:grpSp>
          <p:nvGrpSpPr>
            <p:cNvPr id="68" name="Graphic 2">
              <a:extLst>
                <a:ext uri="{FF2B5EF4-FFF2-40B4-BE49-F238E27FC236}">
                  <a16:creationId xmlns:a16="http://schemas.microsoft.com/office/drawing/2014/main" id="{2029DD08-970C-B597-8307-CA624D36E7EA}"/>
                </a:ext>
              </a:extLst>
            </p:cNvPr>
            <p:cNvGrpSpPr/>
            <p:nvPr/>
          </p:nvGrpSpPr>
          <p:grpSpPr>
            <a:xfrm>
              <a:off x="-6436057" y="5484505"/>
              <a:ext cx="766881" cy="528269"/>
              <a:chOff x="-6436057" y="5484505"/>
              <a:chExt cx="766881" cy="528269"/>
            </a:xfrm>
            <a:grpFill/>
          </p:grpSpPr>
          <p:sp>
            <p:nvSpPr>
              <p:cNvPr id="96" name="Freeform 288">
                <a:extLst>
                  <a:ext uri="{FF2B5EF4-FFF2-40B4-BE49-F238E27FC236}">
                    <a16:creationId xmlns:a16="http://schemas.microsoft.com/office/drawing/2014/main" id="{84034345-1C62-CDD9-5CA5-06785DE6CA88}"/>
                  </a:ext>
                </a:extLst>
              </p:cNvPr>
              <p:cNvSpPr/>
              <p:nvPr/>
            </p:nvSpPr>
            <p:spPr>
              <a:xfrm>
                <a:off x="-6139845" y="5837435"/>
                <a:ext cx="175360" cy="175339"/>
              </a:xfrm>
              <a:custGeom>
                <a:avLst/>
                <a:gdLst>
                  <a:gd name="connsiteX0" fmla="*/ 30474 w 175360"/>
                  <a:gd name="connsiteY0" fmla="*/ 87670 h 175339"/>
                  <a:gd name="connsiteX1" fmla="*/ 144446 w 175360"/>
                  <a:gd name="connsiteY1" fmla="*/ 87670 h 175339"/>
                  <a:gd name="connsiteX2" fmla="*/ 30474 w 175360"/>
                  <a:gd name="connsiteY2" fmla="*/ 87670 h 175339"/>
                  <a:gd name="connsiteX3" fmla="*/ 21 w 175360"/>
                  <a:gd name="connsiteY3" fmla="*/ 87670 h 175339"/>
                  <a:gd name="connsiteX4" fmla="*/ 87691 w 175360"/>
                  <a:gd name="connsiteY4" fmla="*/ 175340 h 175339"/>
                  <a:gd name="connsiteX5" fmla="*/ 175360 w 175360"/>
                  <a:gd name="connsiteY5" fmla="*/ 87670 h 175339"/>
                  <a:gd name="connsiteX6" fmla="*/ 87691 w 175360"/>
                  <a:gd name="connsiteY6" fmla="*/ 0 h 175339"/>
                  <a:gd name="connsiteX7" fmla="*/ 21 w 175360"/>
                  <a:gd name="connsiteY7" fmla="*/ 87670 h 175339"/>
                  <a:gd name="connsiteX8" fmla="*/ 30474 w 175360"/>
                  <a:gd name="connsiteY8" fmla="*/ 87670 h 17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360" h="175339">
                    <a:moveTo>
                      <a:pt x="30474" y="87670"/>
                    </a:moveTo>
                    <a:cubicBezTo>
                      <a:pt x="33704" y="14304"/>
                      <a:pt x="144906" y="13843"/>
                      <a:pt x="144446" y="87670"/>
                    </a:cubicBezTo>
                    <a:cubicBezTo>
                      <a:pt x="143984" y="161497"/>
                      <a:pt x="33704" y="161036"/>
                      <a:pt x="30474" y="87670"/>
                    </a:cubicBezTo>
                    <a:cubicBezTo>
                      <a:pt x="29551" y="68291"/>
                      <a:pt x="-902" y="67829"/>
                      <a:pt x="21" y="87670"/>
                    </a:cubicBezTo>
                    <a:cubicBezTo>
                      <a:pt x="1866" y="135197"/>
                      <a:pt x="38319" y="174879"/>
                      <a:pt x="87691" y="175340"/>
                    </a:cubicBezTo>
                    <a:cubicBezTo>
                      <a:pt x="135217" y="175340"/>
                      <a:pt x="175360" y="135197"/>
                      <a:pt x="175360" y="87670"/>
                    </a:cubicBezTo>
                    <a:cubicBezTo>
                      <a:pt x="175360" y="40144"/>
                      <a:pt x="135678" y="0"/>
                      <a:pt x="87691" y="0"/>
                    </a:cubicBezTo>
                    <a:cubicBezTo>
                      <a:pt x="39702" y="0"/>
                      <a:pt x="2328" y="40144"/>
                      <a:pt x="21" y="87670"/>
                    </a:cubicBezTo>
                    <a:cubicBezTo>
                      <a:pt x="-902" y="107050"/>
                      <a:pt x="29551" y="107050"/>
                      <a:pt x="30474" y="87670"/>
                    </a:cubicBezTo>
                    <a:close/>
                  </a:path>
                </a:pathLst>
              </a:custGeom>
              <a:grpFill/>
              <a:ln w="4613" cap="flat">
                <a:solidFill>
                  <a:srgbClr val="09465E"/>
                </a:solidFill>
                <a:prstDash val="solid"/>
                <a:miter/>
              </a:ln>
            </p:spPr>
            <p:txBody>
              <a:bodyPr rtlCol="0" anchor="ctr"/>
              <a:lstStyle/>
              <a:p>
                <a:endParaRPr lang="en-US"/>
              </a:p>
            </p:txBody>
          </p:sp>
          <p:sp>
            <p:nvSpPr>
              <p:cNvPr id="97" name="Freeform 289">
                <a:extLst>
                  <a:ext uri="{FF2B5EF4-FFF2-40B4-BE49-F238E27FC236}">
                    <a16:creationId xmlns:a16="http://schemas.microsoft.com/office/drawing/2014/main" id="{F06D985B-20E7-8D62-9A72-F0C7CDAD89E9}"/>
                  </a:ext>
                </a:extLst>
              </p:cNvPr>
              <p:cNvSpPr/>
              <p:nvPr/>
            </p:nvSpPr>
            <p:spPr>
              <a:xfrm>
                <a:off x="-5844536" y="5675477"/>
                <a:ext cx="175360" cy="175339"/>
              </a:xfrm>
              <a:custGeom>
                <a:avLst/>
                <a:gdLst>
                  <a:gd name="connsiteX0" fmla="*/ 30474 w 175360"/>
                  <a:gd name="connsiteY0" fmla="*/ 87670 h 175339"/>
                  <a:gd name="connsiteX1" fmla="*/ 144446 w 175360"/>
                  <a:gd name="connsiteY1" fmla="*/ 87670 h 175339"/>
                  <a:gd name="connsiteX2" fmla="*/ 30474 w 175360"/>
                  <a:gd name="connsiteY2" fmla="*/ 87670 h 175339"/>
                  <a:gd name="connsiteX3" fmla="*/ 21 w 175360"/>
                  <a:gd name="connsiteY3" fmla="*/ 87670 h 175339"/>
                  <a:gd name="connsiteX4" fmla="*/ 87691 w 175360"/>
                  <a:gd name="connsiteY4" fmla="*/ 175340 h 175339"/>
                  <a:gd name="connsiteX5" fmla="*/ 175360 w 175360"/>
                  <a:gd name="connsiteY5" fmla="*/ 87670 h 175339"/>
                  <a:gd name="connsiteX6" fmla="*/ 87691 w 175360"/>
                  <a:gd name="connsiteY6" fmla="*/ 0 h 175339"/>
                  <a:gd name="connsiteX7" fmla="*/ 21 w 175360"/>
                  <a:gd name="connsiteY7" fmla="*/ 87670 h 175339"/>
                  <a:gd name="connsiteX8" fmla="*/ 30474 w 175360"/>
                  <a:gd name="connsiteY8" fmla="*/ 87670 h 17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360" h="175339">
                    <a:moveTo>
                      <a:pt x="30474" y="87670"/>
                    </a:moveTo>
                    <a:cubicBezTo>
                      <a:pt x="33704" y="14304"/>
                      <a:pt x="144906" y="13843"/>
                      <a:pt x="144446" y="87670"/>
                    </a:cubicBezTo>
                    <a:cubicBezTo>
                      <a:pt x="143984" y="161497"/>
                      <a:pt x="33704" y="161036"/>
                      <a:pt x="30474" y="87670"/>
                    </a:cubicBezTo>
                    <a:cubicBezTo>
                      <a:pt x="29551" y="68291"/>
                      <a:pt x="-902" y="67829"/>
                      <a:pt x="21" y="87670"/>
                    </a:cubicBezTo>
                    <a:cubicBezTo>
                      <a:pt x="1866" y="135197"/>
                      <a:pt x="38319" y="174879"/>
                      <a:pt x="87691" y="175340"/>
                    </a:cubicBezTo>
                    <a:cubicBezTo>
                      <a:pt x="135217" y="175340"/>
                      <a:pt x="175360" y="135197"/>
                      <a:pt x="175360" y="87670"/>
                    </a:cubicBezTo>
                    <a:cubicBezTo>
                      <a:pt x="175360" y="40143"/>
                      <a:pt x="135678" y="0"/>
                      <a:pt x="87691" y="0"/>
                    </a:cubicBezTo>
                    <a:cubicBezTo>
                      <a:pt x="39702" y="0"/>
                      <a:pt x="2328" y="40143"/>
                      <a:pt x="21" y="87670"/>
                    </a:cubicBezTo>
                    <a:cubicBezTo>
                      <a:pt x="-902" y="107049"/>
                      <a:pt x="29551" y="107049"/>
                      <a:pt x="30474" y="87670"/>
                    </a:cubicBezTo>
                    <a:close/>
                  </a:path>
                </a:pathLst>
              </a:custGeom>
              <a:grpFill/>
              <a:ln w="4613" cap="flat">
                <a:solidFill>
                  <a:srgbClr val="09465E"/>
                </a:solidFill>
                <a:prstDash val="solid"/>
                <a:miter/>
              </a:ln>
            </p:spPr>
            <p:txBody>
              <a:bodyPr rtlCol="0" anchor="ctr"/>
              <a:lstStyle/>
              <a:p>
                <a:endParaRPr lang="en-US"/>
              </a:p>
            </p:txBody>
          </p:sp>
          <p:sp>
            <p:nvSpPr>
              <p:cNvPr id="98" name="Freeform 290">
                <a:extLst>
                  <a:ext uri="{FF2B5EF4-FFF2-40B4-BE49-F238E27FC236}">
                    <a16:creationId xmlns:a16="http://schemas.microsoft.com/office/drawing/2014/main" id="{DB47AA2C-871E-38D7-19EA-4A79E8AA6064}"/>
                  </a:ext>
                </a:extLst>
              </p:cNvPr>
              <p:cNvSpPr/>
              <p:nvPr/>
            </p:nvSpPr>
            <p:spPr>
              <a:xfrm>
                <a:off x="-6067844" y="5484967"/>
                <a:ext cx="30454" cy="382403"/>
              </a:xfrm>
              <a:custGeom>
                <a:avLst/>
                <a:gdLst>
                  <a:gd name="connsiteX0" fmla="*/ 30454 w 30454"/>
                  <a:gd name="connsiteY0" fmla="*/ 367696 h 382403"/>
                  <a:gd name="connsiteX1" fmla="*/ 30454 w 30454"/>
                  <a:gd name="connsiteY1" fmla="*/ 14709 h 382403"/>
                  <a:gd name="connsiteX2" fmla="*/ 0 w 30454"/>
                  <a:gd name="connsiteY2" fmla="*/ 14709 h 382403"/>
                  <a:gd name="connsiteX3" fmla="*/ 0 w 30454"/>
                  <a:gd name="connsiteY3" fmla="*/ 367696 h 382403"/>
                  <a:gd name="connsiteX4" fmla="*/ 30454 w 30454"/>
                  <a:gd name="connsiteY4" fmla="*/ 367696 h 382403"/>
                  <a:gd name="connsiteX5" fmla="*/ 30454 w 30454"/>
                  <a:gd name="connsiteY5" fmla="*/ 367696 h 38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54" h="382403">
                    <a:moveTo>
                      <a:pt x="30454" y="367696"/>
                    </a:moveTo>
                    <a:lnTo>
                      <a:pt x="30454" y="14709"/>
                    </a:lnTo>
                    <a:cubicBezTo>
                      <a:pt x="30454" y="-4672"/>
                      <a:pt x="0" y="-5133"/>
                      <a:pt x="0" y="14709"/>
                    </a:cubicBezTo>
                    <a:lnTo>
                      <a:pt x="0" y="367696"/>
                    </a:lnTo>
                    <a:cubicBezTo>
                      <a:pt x="0" y="387075"/>
                      <a:pt x="30454" y="387536"/>
                      <a:pt x="30454" y="367696"/>
                    </a:cubicBezTo>
                    <a:lnTo>
                      <a:pt x="30454" y="367696"/>
                    </a:lnTo>
                    <a:close/>
                  </a:path>
                </a:pathLst>
              </a:custGeom>
              <a:grpFill/>
              <a:ln w="4613" cap="flat">
                <a:solidFill>
                  <a:srgbClr val="09465E"/>
                </a:solidFill>
                <a:prstDash val="solid"/>
                <a:miter/>
              </a:ln>
            </p:spPr>
            <p:txBody>
              <a:bodyPr rtlCol="0" anchor="ctr"/>
              <a:lstStyle/>
              <a:p>
                <a:endParaRPr lang="en-US"/>
              </a:p>
            </p:txBody>
          </p:sp>
          <p:sp>
            <p:nvSpPr>
              <p:cNvPr id="99" name="Freeform 291">
                <a:extLst>
                  <a:ext uri="{FF2B5EF4-FFF2-40B4-BE49-F238E27FC236}">
                    <a16:creationId xmlns:a16="http://schemas.microsoft.com/office/drawing/2014/main" id="{A7661717-E2D9-95C3-7040-C91C5D9CE361}"/>
                  </a:ext>
                </a:extLst>
              </p:cNvPr>
              <p:cNvSpPr/>
              <p:nvPr/>
            </p:nvSpPr>
            <p:spPr>
              <a:xfrm>
                <a:off x="-5947823" y="5484505"/>
                <a:ext cx="144799" cy="254083"/>
              </a:xfrm>
              <a:custGeom>
                <a:avLst/>
                <a:gdLst>
                  <a:gd name="connsiteX0" fmla="*/ 138375 w 144799"/>
                  <a:gd name="connsiteY0" fmla="*/ 225578 h 254083"/>
                  <a:gd name="connsiteX1" fmla="*/ 25327 w 144799"/>
                  <a:gd name="connsiteY1" fmla="*/ 149443 h 254083"/>
                  <a:gd name="connsiteX2" fmla="*/ 32710 w 144799"/>
                  <a:gd name="connsiteY2" fmla="*/ 162363 h 254083"/>
                  <a:gd name="connsiteX3" fmla="*/ 32710 w 144799"/>
                  <a:gd name="connsiteY3" fmla="*/ 14709 h 254083"/>
                  <a:gd name="connsiteX4" fmla="*/ 2256 w 144799"/>
                  <a:gd name="connsiteY4" fmla="*/ 14709 h 254083"/>
                  <a:gd name="connsiteX5" fmla="*/ 2256 w 144799"/>
                  <a:gd name="connsiteY5" fmla="*/ 88536 h 254083"/>
                  <a:gd name="connsiteX6" fmla="*/ 2256 w 144799"/>
                  <a:gd name="connsiteY6" fmla="*/ 164208 h 254083"/>
                  <a:gd name="connsiteX7" fmla="*/ 20252 w 144799"/>
                  <a:gd name="connsiteY7" fmla="*/ 182665 h 254083"/>
                  <a:gd name="connsiteX8" fmla="*/ 58550 w 144799"/>
                  <a:gd name="connsiteY8" fmla="*/ 208505 h 254083"/>
                  <a:gd name="connsiteX9" fmla="*/ 122687 w 144799"/>
                  <a:gd name="connsiteY9" fmla="*/ 251417 h 254083"/>
                  <a:gd name="connsiteX10" fmla="*/ 137914 w 144799"/>
                  <a:gd name="connsiteY10" fmla="*/ 225116 h 254083"/>
                  <a:gd name="connsiteX11" fmla="*/ 137914 w 144799"/>
                  <a:gd name="connsiteY11" fmla="*/ 225116 h 25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799" h="254083">
                    <a:moveTo>
                      <a:pt x="138375" y="225578"/>
                    </a:moveTo>
                    <a:cubicBezTo>
                      <a:pt x="100538" y="200199"/>
                      <a:pt x="63164" y="174821"/>
                      <a:pt x="25327" y="149443"/>
                    </a:cubicBezTo>
                    <a:cubicBezTo>
                      <a:pt x="27634" y="153596"/>
                      <a:pt x="30403" y="158210"/>
                      <a:pt x="32710" y="162363"/>
                    </a:cubicBezTo>
                    <a:lnTo>
                      <a:pt x="32710" y="14709"/>
                    </a:lnTo>
                    <a:cubicBezTo>
                      <a:pt x="32710" y="-4672"/>
                      <a:pt x="2256" y="-5133"/>
                      <a:pt x="2256" y="14709"/>
                    </a:cubicBezTo>
                    <a:lnTo>
                      <a:pt x="2256" y="88536"/>
                    </a:lnTo>
                    <a:cubicBezTo>
                      <a:pt x="2256" y="111607"/>
                      <a:pt x="-2819" y="141599"/>
                      <a:pt x="2256" y="164208"/>
                    </a:cubicBezTo>
                    <a:cubicBezTo>
                      <a:pt x="4563" y="173437"/>
                      <a:pt x="12408" y="177590"/>
                      <a:pt x="20252" y="182665"/>
                    </a:cubicBezTo>
                    <a:cubicBezTo>
                      <a:pt x="33172" y="191432"/>
                      <a:pt x="46091" y="199738"/>
                      <a:pt x="58550" y="208505"/>
                    </a:cubicBezTo>
                    <a:cubicBezTo>
                      <a:pt x="79774" y="222809"/>
                      <a:pt x="101461" y="237113"/>
                      <a:pt x="122687" y="251417"/>
                    </a:cubicBezTo>
                    <a:cubicBezTo>
                      <a:pt x="138837" y="262491"/>
                      <a:pt x="154064" y="236191"/>
                      <a:pt x="137914" y="225116"/>
                    </a:cubicBezTo>
                    <a:lnTo>
                      <a:pt x="137914" y="225116"/>
                    </a:lnTo>
                    <a:close/>
                  </a:path>
                </a:pathLst>
              </a:custGeom>
              <a:grpFill/>
              <a:ln w="4613" cap="flat">
                <a:solidFill>
                  <a:srgbClr val="09465E"/>
                </a:solidFill>
                <a:prstDash val="solid"/>
                <a:miter/>
              </a:ln>
            </p:spPr>
            <p:txBody>
              <a:bodyPr rtlCol="0" anchor="ctr"/>
              <a:lstStyle/>
              <a:p>
                <a:endParaRPr lang="en-US"/>
              </a:p>
            </p:txBody>
          </p:sp>
          <p:sp>
            <p:nvSpPr>
              <p:cNvPr id="100" name="Freeform 292">
                <a:extLst>
                  <a:ext uri="{FF2B5EF4-FFF2-40B4-BE49-F238E27FC236}">
                    <a16:creationId xmlns:a16="http://schemas.microsoft.com/office/drawing/2014/main" id="{7F68E3AD-1B91-D878-B503-7EE6D681E2B8}"/>
                  </a:ext>
                </a:extLst>
              </p:cNvPr>
              <p:cNvSpPr/>
              <p:nvPr/>
            </p:nvSpPr>
            <p:spPr>
              <a:xfrm>
                <a:off x="-6436057" y="5675477"/>
                <a:ext cx="175361" cy="175339"/>
              </a:xfrm>
              <a:custGeom>
                <a:avLst/>
                <a:gdLst>
                  <a:gd name="connsiteX0" fmla="*/ 175341 w 175361"/>
                  <a:gd name="connsiteY0" fmla="*/ 87670 h 175339"/>
                  <a:gd name="connsiteX1" fmla="*/ 87670 w 175361"/>
                  <a:gd name="connsiteY1" fmla="*/ 0 h 175339"/>
                  <a:gd name="connsiteX2" fmla="*/ 0 w 175361"/>
                  <a:gd name="connsiteY2" fmla="*/ 87670 h 175339"/>
                  <a:gd name="connsiteX3" fmla="*/ 87670 w 175361"/>
                  <a:gd name="connsiteY3" fmla="*/ 175340 h 175339"/>
                  <a:gd name="connsiteX4" fmla="*/ 175341 w 175361"/>
                  <a:gd name="connsiteY4" fmla="*/ 87670 h 175339"/>
                  <a:gd name="connsiteX5" fmla="*/ 144886 w 175361"/>
                  <a:gd name="connsiteY5" fmla="*/ 87670 h 175339"/>
                  <a:gd name="connsiteX6" fmla="*/ 30916 w 175361"/>
                  <a:gd name="connsiteY6" fmla="*/ 87670 h 175339"/>
                  <a:gd name="connsiteX7" fmla="*/ 144886 w 175361"/>
                  <a:gd name="connsiteY7" fmla="*/ 87670 h 175339"/>
                  <a:gd name="connsiteX8" fmla="*/ 175341 w 175361"/>
                  <a:gd name="connsiteY8" fmla="*/ 87670 h 17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361" h="175339">
                    <a:moveTo>
                      <a:pt x="175341" y="87670"/>
                    </a:moveTo>
                    <a:cubicBezTo>
                      <a:pt x="173494" y="40143"/>
                      <a:pt x="137042" y="461"/>
                      <a:pt x="87670" y="0"/>
                    </a:cubicBezTo>
                    <a:cubicBezTo>
                      <a:pt x="40144" y="0"/>
                      <a:pt x="0" y="40143"/>
                      <a:pt x="0" y="87670"/>
                    </a:cubicBezTo>
                    <a:cubicBezTo>
                      <a:pt x="0" y="135197"/>
                      <a:pt x="39682" y="175340"/>
                      <a:pt x="87670" y="175340"/>
                    </a:cubicBezTo>
                    <a:cubicBezTo>
                      <a:pt x="135658" y="175340"/>
                      <a:pt x="173033" y="135197"/>
                      <a:pt x="175341" y="87670"/>
                    </a:cubicBezTo>
                    <a:cubicBezTo>
                      <a:pt x="176263" y="68291"/>
                      <a:pt x="145809" y="68291"/>
                      <a:pt x="144886" y="87670"/>
                    </a:cubicBezTo>
                    <a:cubicBezTo>
                      <a:pt x="141657" y="161036"/>
                      <a:pt x="30454" y="161497"/>
                      <a:pt x="30916" y="87670"/>
                    </a:cubicBezTo>
                    <a:cubicBezTo>
                      <a:pt x="31377" y="13843"/>
                      <a:pt x="141657" y="14304"/>
                      <a:pt x="144886" y="87670"/>
                    </a:cubicBezTo>
                    <a:cubicBezTo>
                      <a:pt x="145809" y="107049"/>
                      <a:pt x="176263" y="107511"/>
                      <a:pt x="175341" y="87670"/>
                    </a:cubicBezTo>
                    <a:close/>
                  </a:path>
                </a:pathLst>
              </a:custGeom>
              <a:grpFill/>
              <a:ln w="4613" cap="flat">
                <a:solidFill>
                  <a:srgbClr val="09465E"/>
                </a:solidFill>
                <a:prstDash val="solid"/>
                <a:miter/>
              </a:ln>
            </p:spPr>
            <p:txBody>
              <a:bodyPr rtlCol="0" anchor="ctr"/>
              <a:lstStyle/>
              <a:p>
                <a:endParaRPr lang="en-US"/>
              </a:p>
            </p:txBody>
          </p:sp>
          <p:sp>
            <p:nvSpPr>
              <p:cNvPr id="101" name="Freeform 293">
                <a:extLst>
                  <a:ext uri="{FF2B5EF4-FFF2-40B4-BE49-F238E27FC236}">
                    <a16:creationId xmlns:a16="http://schemas.microsoft.com/office/drawing/2014/main" id="{36CCF776-F7DA-4D82-ACE0-0651371A51FA}"/>
                  </a:ext>
                </a:extLst>
              </p:cNvPr>
              <p:cNvSpPr/>
              <p:nvPr/>
            </p:nvSpPr>
            <p:spPr>
              <a:xfrm>
                <a:off x="-6302671" y="5485428"/>
                <a:ext cx="143363" cy="254083"/>
              </a:xfrm>
              <a:custGeom>
                <a:avLst/>
                <a:gdLst>
                  <a:gd name="connsiteX0" fmla="*/ 112550 w 143363"/>
                  <a:gd name="connsiteY0" fmla="*/ 14247 h 254083"/>
                  <a:gd name="connsiteX1" fmla="*/ 112550 w 143363"/>
                  <a:gd name="connsiteY1" fmla="*/ 161902 h 254083"/>
                  <a:gd name="connsiteX2" fmla="*/ 119934 w 143363"/>
                  <a:gd name="connsiteY2" fmla="*/ 148982 h 254083"/>
                  <a:gd name="connsiteX3" fmla="*/ 6885 w 143363"/>
                  <a:gd name="connsiteY3" fmla="*/ 225116 h 254083"/>
                  <a:gd name="connsiteX4" fmla="*/ 22113 w 143363"/>
                  <a:gd name="connsiteY4" fmla="*/ 251417 h 254083"/>
                  <a:gd name="connsiteX5" fmla="*/ 84404 w 143363"/>
                  <a:gd name="connsiteY5" fmla="*/ 209428 h 254083"/>
                  <a:gd name="connsiteX6" fmla="*/ 123625 w 143363"/>
                  <a:gd name="connsiteY6" fmla="*/ 183127 h 254083"/>
                  <a:gd name="connsiteX7" fmla="*/ 142543 w 143363"/>
                  <a:gd name="connsiteY7" fmla="*/ 164209 h 254083"/>
                  <a:gd name="connsiteX8" fmla="*/ 142543 w 143363"/>
                  <a:gd name="connsiteY8" fmla="*/ 140676 h 254083"/>
                  <a:gd name="connsiteX9" fmla="*/ 142543 w 143363"/>
                  <a:gd name="connsiteY9" fmla="*/ 14708 h 254083"/>
                  <a:gd name="connsiteX10" fmla="*/ 112090 w 143363"/>
                  <a:gd name="connsiteY10" fmla="*/ 14708 h 254083"/>
                  <a:gd name="connsiteX11" fmla="*/ 112090 w 143363"/>
                  <a:gd name="connsiteY11" fmla="*/ 14708 h 25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363" h="254083">
                    <a:moveTo>
                      <a:pt x="112550" y="14247"/>
                    </a:moveTo>
                    <a:lnTo>
                      <a:pt x="112550" y="161902"/>
                    </a:lnTo>
                    <a:cubicBezTo>
                      <a:pt x="114857" y="157749"/>
                      <a:pt x="117626" y="153135"/>
                      <a:pt x="119934" y="148982"/>
                    </a:cubicBezTo>
                    <a:cubicBezTo>
                      <a:pt x="82097" y="174360"/>
                      <a:pt x="44722" y="199738"/>
                      <a:pt x="6885" y="225116"/>
                    </a:cubicBezTo>
                    <a:cubicBezTo>
                      <a:pt x="-9264" y="236190"/>
                      <a:pt x="5963" y="262491"/>
                      <a:pt x="22113" y="251417"/>
                    </a:cubicBezTo>
                    <a:cubicBezTo>
                      <a:pt x="42876" y="237575"/>
                      <a:pt x="63640" y="223732"/>
                      <a:pt x="84404" y="209428"/>
                    </a:cubicBezTo>
                    <a:cubicBezTo>
                      <a:pt x="97324" y="200661"/>
                      <a:pt x="110705" y="191894"/>
                      <a:pt x="123625" y="183127"/>
                    </a:cubicBezTo>
                    <a:cubicBezTo>
                      <a:pt x="131469" y="178051"/>
                      <a:pt x="140236" y="173899"/>
                      <a:pt x="142543" y="164209"/>
                    </a:cubicBezTo>
                    <a:cubicBezTo>
                      <a:pt x="144389" y="157287"/>
                      <a:pt x="142543" y="148059"/>
                      <a:pt x="142543" y="140676"/>
                    </a:cubicBezTo>
                    <a:lnTo>
                      <a:pt x="142543" y="14708"/>
                    </a:lnTo>
                    <a:cubicBezTo>
                      <a:pt x="142543" y="-4671"/>
                      <a:pt x="112090" y="-5133"/>
                      <a:pt x="112090" y="14708"/>
                    </a:cubicBezTo>
                    <a:lnTo>
                      <a:pt x="112090" y="14708"/>
                    </a:lnTo>
                    <a:close/>
                  </a:path>
                </a:pathLst>
              </a:custGeom>
              <a:grpFill/>
              <a:ln w="4613" cap="flat">
                <a:solidFill>
                  <a:srgbClr val="09465E"/>
                </a:solidFill>
                <a:prstDash val="solid"/>
                <a:miter/>
              </a:ln>
            </p:spPr>
            <p:txBody>
              <a:bodyPr rtlCol="0" anchor="ctr"/>
              <a:lstStyle/>
              <a:p>
                <a:endParaRPr lang="en-US"/>
              </a:p>
            </p:txBody>
          </p:sp>
        </p:grpSp>
        <p:grpSp>
          <p:nvGrpSpPr>
            <p:cNvPr id="69" name="Graphic 2">
              <a:extLst>
                <a:ext uri="{FF2B5EF4-FFF2-40B4-BE49-F238E27FC236}">
                  <a16:creationId xmlns:a16="http://schemas.microsoft.com/office/drawing/2014/main" id="{120B3AD7-3678-20E7-8DDC-755ED8FDFEEC}"/>
                </a:ext>
              </a:extLst>
            </p:cNvPr>
            <p:cNvGrpSpPr/>
            <p:nvPr/>
          </p:nvGrpSpPr>
          <p:grpSpPr>
            <a:xfrm>
              <a:off x="-6355251" y="4939567"/>
              <a:ext cx="605731" cy="498297"/>
              <a:chOff x="-6355251" y="4939567"/>
              <a:chExt cx="605731" cy="498297"/>
            </a:xfrm>
            <a:grpFill/>
          </p:grpSpPr>
          <p:sp>
            <p:nvSpPr>
              <p:cNvPr id="70" name="Freeform 295">
                <a:extLst>
                  <a:ext uri="{FF2B5EF4-FFF2-40B4-BE49-F238E27FC236}">
                    <a16:creationId xmlns:a16="http://schemas.microsoft.com/office/drawing/2014/main" id="{537AA267-3911-B973-C99C-C0CF0648D560}"/>
                  </a:ext>
                </a:extLst>
              </p:cNvPr>
              <p:cNvSpPr/>
              <p:nvPr/>
            </p:nvSpPr>
            <p:spPr>
              <a:xfrm>
                <a:off x="-6248261" y="5048252"/>
                <a:ext cx="390518" cy="389613"/>
              </a:xfrm>
              <a:custGeom>
                <a:avLst/>
                <a:gdLst>
                  <a:gd name="connsiteX0" fmla="*/ 317921 w 390518"/>
                  <a:gd name="connsiteY0" fmla="*/ 358678 h 389613"/>
                  <a:gd name="connsiteX1" fmla="*/ 85365 w 390518"/>
                  <a:gd name="connsiteY1" fmla="*/ 358678 h 389613"/>
                  <a:gd name="connsiteX2" fmla="*/ 34147 w 390518"/>
                  <a:gd name="connsiteY2" fmla="*/ 330993 h 389613"/>
                  <a:gd name="connsiteX3" fmla="*/ 31840 w 390518"/>
                  <a:gd name="connsiteY3" fmla="*/ 294541 h 389613"/>
                  <a:gd name="connsiteX4" fmla="*/ 31840 w 390518"/>
                  <a:gd name="connsiteY4" fmla="*/ 90131 h 389613"/>
                  <a:gd name="connsiteX5" fmla="*/ 46144 w 390518"/>
                  <a:gd name="connsiteY5" fmla="*/ 41220 h 389613"/>
                  <a:gd name="connsiteX6" fmla="*/ 90902 w 390518"/>
                  <a:gd name="connsiteY6" fmla="*/ 31069 h 389613"/>
                  <a:gd name="connsiteX7" fmla="*/ 295311 w 390518"/>
                  <a:gd name="connsiteY7" fmla="*/ 31069 h 389613"/>
                  <a:gd name="connsiteX8" fmla="*/ 335455 w 390518"/>
                  <a:gd name="connsiteY8" fmla="*/ 35222 h 389613"/>
                  <a:gd name="connsiteX9" fmla="*/ 359910 w 390518"/>
                  <a:gd name="connsiteY9" fmla="*/ 85517 h 389613"/>
                  <a:gd name="connsiteX10" fmla="*/ 359910 w 390518"/>
                  <a:gd name="connsiteY10" fmla="*/ 237786 h 389613"/>
                  <a:gd name="connsiteX11" fmla="*/ 317921 w 390518"/>
                  <a:gd name="connsiteY11" fmla="*/ 359139 h 389613"/>
                  <a:gd name="connsiteX12" fmla="*/ 317921 w 390518"/>
                  <a:gd name="connsiteY12" fmla="*/ 389593 h 389613"/>
                  <a:gd name="connsiteX13" fmla="*/ 389903 w 390518"/>
                  <a:gd name="connsiteY13" fmla="*/ 323610 h 389613"/>
                  <a:gd name="connsiteX14" fmla="*/ 389903 w 390518"/>
                  <a:gd name="connsiteY14" fmla="*/ 282544 h 389613"/>
                  <a:gd name="connsiteX15" fmla="*/ 389903 w 390518"/>
                  <a:gd name="connsiteY15" fmla="*/ 118277 h 389613"/>
                  <a:gd name="connsiteX16" fmla="*/ 336839 w 390518"/>
                  <a:gd name="connsiteY16" fmla="*/ 3384 h 389613"/>
                  <a:gd name="connsiteX17" fmla="*/ 292082 w 390518"/>
                  <a:gd name="connsiteY17" fmla="*/ 615 h 389613"/>
                  <a:gd name="connsiteX18" fmla="*/ 213640 w 390518"/>
                  <a:gd name="connsiteY18" fmla="*/ 615 h 389613"/>
                  <a:gd name="connsiteX19" fmla="*/ 76137 w 390518"/>
                  <a:gd name="connsiteY19" fmla="*/ 615 h 389613"/>
                  <a:gd name="connsiteX20" fmla="*/ 8308 w 390518"/>
                  <a:gd name="connsiteY20" fmla="*/ 41682 h 389613"/>
                  <a:gd name="connsiteX21" fmla="*/ 925 w 390518"/>
                  <a:gd name="connsiteY21" fmla="*/ 91515 h 389613"/>
                  <a:gd name="connsiteX22" fmla="*/ 925 w 390518"/>
                  <a:gd name="connsiteY22" fmla="*/ 252551 h 389613"/>
                  <a:gd name="connsiteX23" fmla="*/ 28610 w 390518"/>
                  <a:gd name="connsiteY23" fmla="*/ 373905 h 389613"/>
                  <a:gd name="connsiteX24" fmla="*/ 90440 w 390518"/>
                  <a:gd name="connsiteY24" fmla="*/ 389593 h 389613"/>
                  <a:gd name="connsiteX25" fmla="*/ 317460 w 390518"/>
                  <a:gd name="connsiteY25" fmla="*/ 389593 h 389613"/>
                  <a:gd name="connsiteX26" fmla="*/ 317460 w 390518"/>
                  <a:gd name="connsiteY26" fmla="*/ 359139 h 38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0518" h="389613">
                    <a:moveTo>
                      <a:pt x="317921" y="358678"/>
                    </a:moveTo>
                    <a:lnTo>
                      <a:pt x="85365" y="358678"/>
                    </a:lnTo>
                    <a:cubicBezTo>
                      <a:pt x="63678" y="358678"/>
                      <a:pt x="42914" y="354064"/>
                      <a:pt x="34147" y="330993"/>
                    </a:cubicBezTo>
                    <a:cubicBezTo>
                      <a:pt x="29994" y="319919"/>
                      <a:pt x="31840" y="306076"/>
                      <a:pt x="31840" y="294541"/>
                    </a:cubicBezTo>
                    <a:lnTo>
                      <a:pt x="31840" y="90131"/>
                    </a:lnTo>
                    <a:cubicBezTo>
                      <a:pt x="31840" y="72135"/>
                      <a:pt x="30917" y="54602"/>
                      <a:pt x="46144" y="41220"/>
                    </a:cubicBezTo>
                    <a:cubicBezTo>
                      <a:pt x="59064" y="29685"/>
                      <a:pt x="74752" y="31069"/>
                      <a:pt x="90902" y="31069"/>
                    </a:cubicBezTo>
                    <a:lnTo>
                      <a:pt x="295311" y="31069"/>
                    </a:lnTo>
                    <a:cubicBezTo>
                      <a:pt x="308231" y="31069"/>
                      <a:pt x="323457" y="29224"/>
                      <a:pt x="335455" y="35222"/>
                    </a:cubicBezTo>
                    <a:cubicBezTo>
                      <a:pt x="356681" y="44912"/>
                      <a:pt x="359910" y="65214"/>
                      <a:pt x="359910" y="85517"/>
                    </a:cubicBezTo>
                    <a:lnTo>
                      <a:pt x="359910" y="237786"/>
                    </a:lnTo>
                    <a:cubicBezTo>
                      <a:pt x="359910" y="276084"/>
                      <a:pt x="374676" y="355909"/>
                      <a:pt x="317921" y="359139"/>
                    </a:cubicBezTo>
                    <a:cubicBezTo>
                      <a:pt x="298541" y="360062"/>
                      <a:pt x="298079" y="390516"/>
                      <a:pt x="317921" y="389593"/>
                    </a:cubicBezTo>
                    <a:cubicBezTo>
                      <a:pt x="355296" y="387747"/>
                      <a:pt x="386211" y="361908"/>
                      <a:pt x="389903" y="323610"/>
                    </a:cubicBezTo>
                    <a:cubicBezTo>
                      <a:pt x="391287" y="310229"/>
                      <a:pt x="389903" y="296386"/>
                      <a:pt x="389903" y="282544"/>
                    </a:cubicBezTo>
                    <a:lnTo>
                      <a:pt x="389903" y="118277"/>
                    </a:lnTo>
                    <a:cubicBezTo>
                      <a:pt x="389903" y="72597"/>
                      <a:pt x="392671" y="18611"/>
                      <a:pt x="336839" y="3384"/>
                    </a:cubicBezTo>
                    <a:cubicBezTo>
                      <a:pt x="322535" y="-308"/>
                      <a:pt x="306847" y="615"/>
                      <a:pt x="292082" y="615"/>
                    </a:cubicBezTo>
                    <a:lnTo>
                      <a:pt x="213640" y="615"/>
                    </a:lnTo>
                    <a:cubicBezTo>
                      <a:pt x="167959" y="615"/>
                      <a:pt x="121817" y="-769"/>
                      <a:pt x="76137" y="615"/>
                    </a:cubicBezTo>
                    <a:cubicBezTo>
                      <a:pt x="47067" y="1538"/>
                      <a:pt x="21227" y="14920"/>
                      <a:pt x="8308" y="41682"/>
                    </a:cubicBezTo>
                    <a:cubicBezTo>
                      <a:pt x="463" y="57831"/>
                      <a:pt x="925" y="74442"/>
                      <a:pt x="925" y="91515"/>
                    </a:cubicBezTo>
                    <a:lnTo>
                      <a:pt x="925" y="252551"/>
                    </a:lnTo>
                    <a:cubicBezTo>
                      <a:pt x="925" y="293617"/>
                      <a:pt x="-7842" y="345297"/>
                      <a:pt x="28610" y="373905"/>
                    </a:cubicBezTo>
                    <a:cubicBezTo>
                      <a:pt x="47067" y="388671"/>
                      <a:pt x="68293" y="389593"/>
                      <a:pt x="90440" y="389593"/>
                    </a:cubicBezTo>
                    <a:lnTo>
                      <a:pt x="317460" y="389593"/>
                    </a:lnTo>
                    <a:cubicBezTo>
                      <a:pt x="336839" y="389593"/>
                      <a:pt x="337300" y="359139"/>
                      <a:pt x="317460" y="359139"/>
                    </a:cubicBezTo>
                    <a:close/>
                  </a:path>
                </a:pathLst>
              </a:custGeom>
              <a:grpFill/>
              <a:ln w="4613" cap="flat">
                <a:solidFill>
                  <a:srgbClr val="09465E"/>
                </a:solidFill>
                <a:prstDash val="solid"/>
                <a:miter/>
              </a:ln>
            </p:spPr>
            <p:txBody>
              <a:bodyPr rtlCol="0" anchor="ctr"/>
              <a:lstStyle/>
              <a:p>
                <a:endParaRPr lang="en-US"/>
              </a:p>
            </p:txBody>
          </p:sp>
          <p:sp>
            <p:nvSpPr>
              <p:cNvPr id="71" name="Freeform 296">
                <a:extLst>
                  <a:ext uri="{FF2B5EF4-FFF2-40B4-BE49-F238E27FC236}">
                    <a16:creationId xmlns:a16="http://schemas.microsoft.com/office/drawing/2014/main" id="{82DF6DAF-14D7-119D-2154-3D36AADDD01F}"/>
                  </a:ext>
                </a:extLst>
              </p:cNvPr>
              <p:cNvSpPr/>
              <p:nvPr/>
            </p:nvSpPr>
            <p:spPr>
              <a:xfrm>
                <a:off x="-6153283" y="5142078"/>
                <a:ext cx="201270" cy="203141"/>
              </a:xfrm>
              <a:custGeom>
                <a:avLst/>
                <a:gdLst>
                  <a:gd name="connsiteX0" fmla="*/ 158806 w 201270"/>
                  <a:gd name="connsiteY0" fmla="*/ 170722 h 203141"/>
                  <a:gd name="connsiteX1" fmla="*/ 54524 w 201270"/>
                  <a:gd name="connsiteY1" fmla="*/ 170722 h 203141"/>
                  <a:gd name="connsiteX2" fmla="*/ 30992 w 201270"/>
                  <a:gd name="connsiteY2" fmla="*/ 149958 h 203141"/>
                  <a:gd name="connsiteX3" fmla="*/ 30992 w 201270"/>
                  <a:gd name="connsiteY3" fmla="*/ 87205 h 203141"/>
                  <a:gd name="connsiteX4" fmla="*/ 30992 w 201270"/>
                  <a:gd name="connsiteY4" fmla="*/ 42908 h 203141"/>
                  <a:gd name="connsiteX5" fmla="*/ 74365 w 201270"/>
                  <a:gd name="connsiteY5" fmla="*/ 30911 h 203141"/>
                  <a:gd name="connsiteX6" fmla="*/ 140810 w 201270"/>
                  <a:gd name="connsiteY6" fmla="*/ 30911 h 203141"/>
                  <a:gd name="connsiteX7" fmla="*/ 170802 w 201270"/>
                  <a:gd name="connsiteY7" fmla="*/ 47523 h 203141"/>
                  <a:gd name="connsiteX8" fmla="*/ 170802 w 201270"/>
                  <a:gd name="connsiteY8" fmla="*/ 112583 h 203141"/>
                  <a:gd name="connsiteX9" fmla="*/ 158806 w 201270"/>
                  <a:gd name="connsiteY9" fmla="*/ 171184 h 203141"/>
                  <a:gd name="connsiteX10" fmla="*/ 158806 w 201270"/>
                  <a:gd name="connsiteY10" fmla="*/ 201637 h 203141"/>
                  <a:gd name="connsiteX11" fmla="*/ 201256 w 201270"/>
                  <a:gd name="connsiteY11" fmla="*/ 149035 h 203141"/>
                  <a:gd name="connsiteX12" fmla="*/ 201256 w 201270"/>
                  <a:gd name="connsiteY12" fmla="*/ 66903 h 203141"/>
                  <a:gd name="connsiteX13" fmla="*/ 178647 w 201270"/>
                  <a:gd name="connsiteY13" fmla="*/ 5995 h 203141"/>
                  <a:gd name="connsiteX14" fmla="*/ 114509 w 201270"/>
                  <a:gd name="connsiteY14" fmla="*/ 1380 h 203141"/>
                  <a:gd name="connsiteX15" fmla="*/ 538 w 201270"/>
                  <a:gd name="connsiteY15" fmla="*/ 47523 h 203141"/>
                  <a:gd name="connsiteX16" fmla="*/ 538 w 201270"/>
                  <a:gd name="connsiteY16" fmla="*/ 124580 h 203141"/>
                  <a:gd name="connsiteX17" fmla="*/ 11151 w 201270"/>
                  <a:gd name="connsiteY17" fmla="*/ 187795 h 203141"/>
                  <a:gd name="connsiteX18" fmla="*/ 83132 w 201270"/>
                  <a:gd name="connsiteY18" fmla="*/ 202560 h 203141"/>
                  <a:gd name="connsiteX19" fmla="*/ 159266 w 201270"/>
                  <a:gd name="connsiteY19" fmla="*/ 202560 h 203141"/>
                  <a:gd name="connsiteX20" fmla="*/ 159266 w 201270"/>
                  <a:gd name="connsiteY20" fmla="*/ 172106 h 203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70" h="203141">
                    <a:moveTo>
                      <a:pt x="158806" y="170722"/>
                    </a:moveTo>
                    <a:lnTo>
                      <a:pt x="54524" y="170722"/>
                    </a:lnTo>
                    <a:cubicBezTo>
                      <a:pt x="39297" y="170722"/>
                      <a:pt x="32376" y="164724"/>
                      <a:pt x="30992" y="149958"/>
                    </a:cubicBezTo>
                    <a:cubicBezTo>
                      <a:pt x="29146" y="129656"/>
                      <a:pt x="30992" y="107969"/>
                      <a:pt x="30992" y="87205"/>
                    </a:cubicBezTo>
                    <a:cubicBezTo>
                      <a:pt x="30992" y="66441"/>
                      <a:pt x="27301" y="55367"/>
                      <a:pt x="30992" y="42908"/>
                    </a:cubicBezTo>
                    <a:cubicBezTo>
                      <a:pt x="36529" y="24913"/>
                      <a:pt x="60985" y="30911"/>
                      <a:pt x="74365" y="30911"/>
                    </a:cubicBezTo>
                    <a:lnTo>
                      <a:pt x="140810" y="30911"/>
                    </a:lnTo>
                    <a:cubicBezTo>
                      <a:pt x="155576" y="30911"/>
                      <a:pt x="166650" y="29528"/>
                      <a:pt x="170802" y="47523"/>
                    </a:cubicBezTo>
                    <a:cubicBezTo>
                      <a:pt x="175416" y="66903"/>
                      <a:pt x="170802" y="92742"/>
                      <a:pt x="170802" y="112583"/>
                    </a:cubicBezTo>
                    <a:cubicBezTo>
                      <a:pt x="170802" y="132424"/>
                      <a:pt x="178185" y="168876"/>
                      <a:pt x="158806" y="171184"/>
                    </a:cubicBezTo>
                    <a:cubicBezTo>
                      <a:pt x="139426" y="173491"/>
                      <a:pt x="139426" y="203944"/>
                      <a:pt x="158806" y="201637"/>
                    </a:cubicBezTo>
                    <a:cubicBezTo>
                      <a:pt x="189259" y="197946"/>
                      <a:pt x="201256" y="177182"/>
                      <a:pt x="201256" y="149035"/>
                    </a:cubicBezTo>
                    <a:lnTo>
                      <a:pt x="201256" y="66903"/>
                    </a:lnTo>
                    <a:cubicBezTo>
                      <a:pt x="201256" y="43831"/>
                      <a:pt x="202641" y="18453"/>
                      <a:pt x="178647" y="5995"/>
                    </a:cubicBezTo>
                    <a:cubicBezTo>
                      <a:pt x="161113" y="-3234"/>
                      <a:pt x="133888" y="1380"/>
                      <a:pt x="114509" y="1380"/>
                    </a:cubicBezTo>
                    <a:cubicBezTo>
                      <a:pt x="73443" y="1380"/>
                      <a:pt x="2845" y="-12462"/>
                      <a:pt x="538" y="47523"/>
                    </a:cubicBezTo>
                    <a:cubicBezTo>
                      <a:pt x="-385" y="72901"/>
                      <a:pt x="538" y="98741"/>
                      <a:pt x="538" y="124580"/>
                    </a:cubicBezTo>
                    <a:cubicBezTo>
                      <a:pt x="538" y="150420"/>
                      <a:pt x="-3614" y="171184"/>
                      <a:pt x="11151" y="187795"/>
                    </a:cubicBezTo>
                    <a:cubicBezTo>
                      <a:pt x="28685" y="207636"/>
                      <a:pt x="59600" y="202560"/>
                      <a:pt x="83132" y="202560"/>
                    </a:cubicBezTo>
                    <a:lnTo>
                      <a:pt x="159266" y="202560"/>
                    </a:lnTo>
                    <a:cubicBezTo>
                      <a:pt x="178647" y="202560"/>
                      <a:pt x="179108" y="172106"/>
                      <a:pt x="159266" y="172106"/>
                    </a:cubicBezTo>
                    <a:close/>
                  </a:path>
                </a:pathLst>
              </a:custGeom>
              <a:grpFill/>
              <a:ln w="4613" cap="flat">
                <a:solidFill>
                  <a:srgbClr val="09465E"/>
                </a:solidFill>
                <a:prstDash val="solid"/>
                <a:miter/>
              </a:ln>
            </p:spPr>
            <p:txBody>
              <a:bodyPr rtlCol="0" anchor="ctr"/>
              <a:lstStyle/>
              <a:p>
                <a:endParaRPr lang="en-US"/>
              </a:p>
            </p:txBody>
          </p:sp>
          <p:sp>
            <p:nvSpPr>
              <p:cNvPr id="72" name="Freeform 297">
                <a:extLst>
                  <a:ext uri="{FF2B5EF4-FFF2-40B4-BE49-F238E27FC236}">
                    <a16:creationId xmlns:a16="http://schemas.microsoft.com/office/drawing/2014/main" id="{BC58FB4F-98C4-1B77-636F-D9E2FE467880}"/>
                  </a:ext>
                </a:extLst>
              </p:cNvPr>
              <p:cNvSpPr/>
              <p:nvPr/>
            </p:nvSpPr>
            <p:spPr>
              <a:xfrm>
                <a:off x="-6189197" y="4939567"/>
                <a:ext cx="30453" cy="87555"/>
              </a:xfrm>
              <a:custGeom>
                <a:avLst/>
                <a:gdLst>
                  <a:gd name="connsiteX0" fmla="*/ 30453 w 30453"/>
                  <a:gd name="connsiteY0" fmla="*/ 72848 h 87555"/>
                  <a:gd name="connsiteX1" fmla="*/ 30453 w 30453"/>
                  <a:gd name="connsiteY1" fmla="*/ 14708 h 87555"/>
                  <a:gd name="connsiteX2" fmla="*/ 0 w 30453"/>
                  <a:gd name="connsiteY2" fmla="*/ 14708 h 87555"/>
                  <a:gd name="connsiteX3" fmla="*/ 0 w 30453"/>
                  <a:gd name="connsiteY3" fmla="*/ 72848 h 87555"/>
                  <a:gd name="connsiteX4" fmla="*/ 30453 w 30453"/>
                  <a:gd name="connsiteY4" fmla="*/ 72848 h 87555"/>
                  <a:gd name="connsiteX5" fmla="*/ 30453 w 30453"/>
                  <a:gd name="connsiteY5" fmla="*/ 72848 h 8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53" h="87555">
                    <a:moveTo>
                      <a:pt x="30453" y="72848"/>
                    </a:moveTo>
                    <a:lnTo>
                      <a:pt x="30453" y="14708"/>
                    </a:lnTo>
                    <a:cubicBezTo>
                      <a:pt x="30453" y="-4671"/>
                      <a:pt x="0" y="-5133"/>
                      <a:pt x="0" y="14708"/>
                    </a:cubicBezTo>
                    <a:lnTo>
                      <a:pt x="0" y="72848"/>
                    </a:lnTo>
                    <a:cubicBezTo>
                      <a:pt x="0" y="92227"/>
                      <a:pt x="30453" y="92688"/>
                      <a:pt x="30453" y="72848"/>
                    </a:cubicBezTo>
                    <a:lnTo>
                      <a:pt x="30453" y="72848"/>
                    </a:lnTo>
                    <a:close/>
                  </a:path>
                </a:pathLst>
              </a:custGeom>
              <a:grpFill/>
              <a:ln w="4613" cap="flat">
                <a:solidFill>
                  <a:srgbClr val="09465E"/>
                </a:solidFill>
                <a:prstDash val="solid"/>
                <a:miter/>
              </a:ln>
            </p:spPr>
            <p:txBody>
              <a:bodyPr rtlCol="0" anchor="ctr"/>
              <a:lstStyle/>
              <a:p>
                <a:endParaRPr lang="en-US"/>
              </a:p>
            </p:txBody>
          </p:sp>
          <p:sp>
            <p:nvSpPr>
              <p:cNvPr id="73" name="Freeform 298">
                <a:extLst>
                  <a:ext uri="{FF2B5EF4-FFF2-40B4-BE49-F238E27FC236}">
                    <a16:creationId xmlns:a16="http://schemas.microsoft.com/office/drawing/2014/main" id="{F7CAA360-9801-4B83-E0DE-902F5F9A6AD2}"/>
                  </a:ext>
                </a:extLst>
              </p:cNvPr>
              <p:cNvSpPr/>
              <p:nvPr/>
            </p:nvSpPr>
            <p:spPr>
              <a:xfrm>
                <a:off x="-6107987" y="4939567"/>
                <a:ext cx="30454" cy="87555"/>
              </a:xfrm>
              <a:custGeom>
                <a:avLst/>
                <a:gdLst>
                  <a:gd name="connsiteX0" fmla="*/ 30454 w 30454"/>
                  <a:gd name="connsiteY0" fmla="*/ 72848 h 87555"/>
                  <a:gd name="connsiteX1" fmla="*/ 30454 w 30454"/>
                  <a:gd name="connsiteY1" fmla="*/ 14708 h 87555"/>
                  <a:gd name="connsiteX2" fmla="*/ 0 w 30454"/>
                  <a:gd name="connsiteY2" fmla="*/ 14708 h 87555"/>
                  <a:gd name="connsiteX3" fmla="*/ 0 w 30454"/>
                  <a:gd name="connsiteY3" fmla="*/ 72848 h 87555"/>
                  <a:gd name="connsiteX4" fmla="*/ 30454 w 30454"/>
                  <a:gd name="connsiteY4" fmla="*/ 72848 h 87555"/>
                  <a:gd name="connsiteX5" fmla="*/ 30454 w 30454"/>
                  <a:gd name="connsiteY5" fmla="*/ 72848 h 8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54" h="87555">
                    <a:moveTo>
                      <a:pt x="30454" y="72848"/>
                    </a:moveTo>
                    <a:lnTo>
                      <a:pt x="30454" y="14708"/>
                    </a:lnTo>
                    <a:cubicBezTo>
                      <a:pt x="30454" y="-4671"/>
                      <a:pt x="0" y="-5133"/>
                      <a:pt x="0" y="14708"/>
                    </a:cubicBezTo>
                    <a:lnTo>
                      <a:pt x="0" y="72848"/>
                    </a:lnTo>
                    <a:cubicBezTo>
                      <a:pt x="0" y="92227"/>
                      <a:pt x="30454" y="92688"/>
                      <a:pt x="30454" y="72848"/>
                    </a:cubicBezTo>
                    <a:lnTo>
                      <a:pt x="30454" y="72848"/>
                    </a:lnTo>
                    <a:close/>
                  </a:path>
                </a:pathLst>
              </a:custGeom>
              <a:grpFill/>
              <a:ln w="4613" cap="flat">
                <a:solidFill>
                  <a:srgbClr val="09465E"/>
                </a:solidFill>
                <a:prstDash val="solid"/>
                <a:miter/>
              </a:ln>
            </p:spPr>
            <p:txBody>
              <a:bodyPr rtlCol="0" anchor="ctr"/>
              <a:lstStyle/>
              <a:p>
                <a:endParaRPr lang="en-US"/>
              </a:p>
            </p:txBody>
          </p:sp>
          <p:sp>
            <p:nvSpPr>
              <p:cNvPr id="74" name="Freeform 299">
                <a:extLst>
                  <a:ext uri="{FF2B5EF4-FFF2-40B4-BE49-F238E27FC236}">
                    <a16:creationId xmlns:a16="http://schemas.microsoft.com/office/drawing/2014/main" id="{F038CC52-A456-C793-AB3E-CB1119119D03}"/>
                  </a:ext>
                </a:extLst>
              </p:cNvPr>
              <p:cNvSpPr/>
              <p:nvPr/>
            </p:nvSpPr>
            <p:spPr>
              <a:xfrm>
                <a:off x="-6027239" y="4939567"/>
                <a:ext cx="30454" cy="87555"/>
              </a:xfrm>
              <a:custGeom>
                <a:avLst/>
                <a:gdLst>
                  <a:gd name="connsiteX0" fmla="*/ 30454 w 30454"/>
                  <a:gd name="connsiteY0" fmla="*/ 72848 h 87555"/>
                  <a:gd name="connsiteX1" fmla="*/ 30454 w 30454"/>
                  <a:gd name="connsiteY1" fmla="*/ 14708 h 87555"/>
                  <a:gd name="connsiteX2" fmla="*/ 0 w 30454"/>
                  <a:gd name="connsiteY2" fmla="*/ 14708 h 87555"/>
                  <a:gd name="connsiteX3" fmla="*/ 0 w 30454"/>
                  <a:gd name="connsiteY3" fmla="*/ 72848 h 87555"/>
                  <a:gd name="connsiteX4" fmla="*/ 30454 w 30454"/>
                  <a:gd name="connsiteY4" fmla="*/ 72848 h 87555"/>
                  <a:gd name="connsiteX5" fmla="*/ 30454 w 30454"/>
                  <a:gd name="connsiteY5" fmla="*/ 72848 h 8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54" h="87555">
                    <a:moveTo>
                      <a:pt x="30454" y="72848"/>
                    </a:moveTo>
                    <a:lnTo>
                      <a:pt x="30454" y="14708"/>
                    </a:lnTo>
                    <a:cubicBezTo>
                      <a:pt x="30454" y="-4671"/>
                      <a:pt x="0" y="-5133"/>
                      <a:pt x="0" y="14708"/>
                    </a:cubicBezTo>
                    <a:lnTo>
                      <a:pt x="0" y="72848"/>
                    </a:lnTo>
                    <a:cubicBezTo>
                      <a:pt x="0" y="92227"/>
                      <a:pt x="30454" y="92688"/>
                      <a:pt x="30454" y="72848"/>
                    </a:cubicBezTo>
                    <a:lnTo>
                      <a:pt x="30454" y="72848"/>
                    </a:lnTo>
                    <a:close/>
                  </a:path>
                </a:pathLst>
              </a:custGeom>
              <a:grpFill/>
              <a:ln w="4613" cap="flat">
                <a:solidFill>
                  <a:srgbClr val="09465E"/>
                </a:solidFill>
                <a:prstDash val="solid"/>
                <a:miter/>
              </a:ln>
            </p:spPr>
            <p:txBody>
              <a:bodyPr rtlCol="0" anchor="ctr"/>
              <a:lstStyle/>
              <a:p>
                <a:endParaRPr lang="en-US"/>
              </a:p>
            </p:txBody>
          </p:sp>
          <p:sp>
            <p:nvSpPr>
              <p:cNvPr id="87" name="Freeform 300">
                <a:extLst>
                  <a:ext uri="{FF2B5EF4-FFF2-40B4-BE49-F238E27FC236}">
                    <a16:creationId xmlns:a16="http://schemas.microsoft.com/office/drawing/2014/main" id="{F81C68B6-2D6A-C32C-2BDE-02832939E67A}"/>
                  </a:ext>
                </a:extLst>
              </p:cNvPr>
              <p:cNvSpPr/>
              <p:nvPr/>
            </p:nvSpPr>
            <p:spPr>
              <a:xfrm>
                <a:off x="-5946490" y="4939567"/>
                <a:ext cx="30454" cy="87555"/>
              </a:xfrm>
              <a:custGeom>
                <a:avLst/>
                <a:gdLst>
                  <a:gd name="connsiteX0" fmla="*/ 30454 w 30454"/>
                  <a:gd name="connsiteY0" fmla="*/ 72848 h 87555"/>
                  <a:gd name="connsiteX1" fmla="*/ 30454 w 30454"/>
                  <a:gd name="connsiteY1" fmla="*/ 14708 h 87555"/>
                  <a:gd name="connsiteX2" fmla="*/ 0 w 30454"/>
                  <a:gd name="connsiteY2" fmla="*/ 14708 h 87555"/>
                  <a:gd name="connsiteX3" fmla="*/ 0 w 30454"/>
                  <a:gd name="connsiteY3" fmla="*/ 72848 h 87555"/>
                  <a:gd name="connsiteX4" fmla="*/ 30454 w 30454"/>
                  <a:gd name="connsiteY4" fmla="*/ 72848 h 87555"/>
                  <a:gd name="connsiteX5" fmla="*/ 30454 w 30454"/>
                  <a:gd name="connsiteY5" fmla="*/ 72848 h 8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54" h="87555">
                    <a:moveTo>
                      <a:pt x="30454" y="72848"/>
                    </a:moveTo>
                    <a:lnTo>
                      <a:pt x="30454" y="14708"/>
                    </a:lnTo>
                    <a:cubicBezTo>
                      <a:pt x="30454" y="-4671"/>
                      <a:pt x="0" y="-5133"/>
                      <a:pt x="0" y="14708"/>
                    </a:cubicBezTo>
                    <a:lnTo>
                      <a:pt x="0" y="72848"/>
                    </a:lnTo>
                    <a:cubicBezTo>
                      <a:pt x="0" y="92227"/>
                      <a:pt x="30454" y="92688"/>
                      <a:pt x="30454" y="72848"/>
                    </a:cubicBezTo>
                    <a:lnTo>
                      <a:pt x="30454" y="72848"/>
                    </a:lnTo>
                    <a:close/>
                  </a:path>
                </a:pathLst>
              </a:custGeom>
              <a:grpFill/>
              <a:ln w="4613" cap="flat">
                <a:solidFill>
                  <a:srgbClr val="09465E"/>
                </a:solidFill>
                <a:prstDash val="solid"/>
                <a:miter/>
              </a:ln>
            </p:spPr>
            <p:txBody>
              <a:bodyPr rtlCol="0" anchor="ctr"/>
              <a:lstStyle/>
              <a:p>
                <a:endParaRPr lang="en-US"/>
              </a:p>
            </p:txBody>
          </p:sp>
          <p:sp>
            <p:nvSpPr>
              <p:cNvPr id="88" name="Freeform 301">
                <a:extLst>
                  <a:ext uri="{FF2B5EF4-FFF2-40B4-BE49-F238E27FC236}">
                    <a16:creationId xmlns:a16="http://schemas.microsoft.com/office/drawing/2014/main" id="{0B2AD592-06FD-6B44-C23B-F40E7FC2A5C6}"/>
                  </a:ext>
                </a:extLst>
              </p:cNvPr>
              <p:cNvSpPr/>
              <p:nvPr/>
            </p:nvSpPr>
            <p:spPr>
              <a:xfrm>
                <a:off x="-6355251" y="5348790"/>
                <a:ext cx="87555" cy="30454"/>
              </a:xfrm>
              <a:custGeom>
                <a:avLst/>
                <a:gdLst>
                  <a:gd name="connsiteX0" fmla="*/ 72847 w 87555"/>
                  <a:gd name="connsiteY0" fmla="*/ 0 h 30454"/>
                  <a:gd name="connsiteX1" fmla="*/ 14709 w 87555"/>
                  <a:gd name="connsiteY1" fmla="*/ 0 h 30454"/>
                  <a:gd name="connsiteX2" fmla="*/ 14709 w 87555"/>
                  <a:gd name="connsiteY2" fmla="*/ 30454 h 30454"/>
                  <a:gd name="connsiteX3" fmla="*/ 72847 w 87555"/>
                  <a:gd name="connsiteY3" fmla="*/ 30454 h 30454"/>
                  <a:gd name="connsiteX4" fmla="*/ 72847 w 87555"/>
                  <a:gd name="connsiteY4" fmla="*/ 0 h 30454"/>
                  <a:gd name="connsiteX5" fmla="*/ 72847 w 87555"/>
                  <a:gd name="connsiteY5" fmla="*/ 0 h 3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55" h="30454">
                    <a:moveTo>
                      <a:pt x="72847" y="0"/>
                    </a:moveTo>
                    <a:lnTo>
                      <a:pt x="14709" y="0"/>
                    </a:lnTo>
                    <a:cubicBezTo>
                      <a:pt x="-4672" y="0"/>
                      <a:pt x="-5133" y="30454"/>
                      <a:pt x="14709" y="30454"/>
                    </a:cubicBezTo>
                    <a:lnTo>
                      <a:pt x="72847" y="30454"/>
                    </a:lnTo>
                    <a:cubicBezTo>
                      <a:pt x="92227" y="30454"/>
                      <a:pt x="92688" y="0"/>
                      <a:pt x="72847" y="0"/>
                    </a:cubicBezTo>
                    <a:lnTo>
                      <a:pt x="72847" y="0"/>
                    </a:lnTo>
                    <a:close/>
                  </a:path>
                </a:pathLst>
              </a:custGeom>
              <a:grpFill/>
              <a:ln w="4613" cap="flat">
                <a:solidFill>
                  <a:srgbClr val="09465E"/>
                </a:solidFill>
                <a:prstDash val="solid"/>
                <a:miter/>
              </a:ln>
            </p:spPr>
            <p:txBody>
              <a:bodyPr rtlCol="0" anchor="ctr"/>
              <a:lstStyle/>
              <a:p>
                <a:endParaRPr lang="en-US"/>
              </a:p>
            </p:txBody>
          </p:sp>
          <p:sp>
            <p:nvSpPr>
              <p:cNvPr id="89" name="Freeform 302">
                <a:extLst>
                  <a:ext uri="{FF2B5EF4-FFF2-40B4-BE49-F238E27FC236}">
                    <a16:creationId xmlns:a16="http://schemas.microsoft.com/office/drawing/2014/main" id="{CF791B28-E2B9-299D-A1AD-04E11122ECE0}"/>
                  </a:ext>
                </a:extLst>
              </p:cNvPr>
              <p:cNvSpPr/>
              <p:nvPr/>
            </p:nvSpPr>
            <p:spPr>
              <a:xfrm>
                <a:off x="-6355251" y="5268042"/>
                <a:ext cx="87555" cy="30454"/>
              </a:xfrm>
              <a:custGeom>
                <a:avLst/>
                <a:gdLst>
                  <a:gd name="connsiteX0" fmla="*/ 72847 w 87555"/>
                  <a:gd name="connsiteY0" fmla="*/ 0 h 30454"/>
                  <a:gd name="connsiteX1" fmla="*/ 14709 w 87555"/>
                  <a:gd name="connsiteY1" fmla="*/ 0 h 30454"/>
                  <a:gd name="connsiteX2" fmla="*/ 14709 w 87555"/>
                  <a:gd name="connsiteY2" fmla="*/ 30454 h 30454"/>
                  <a:gd name="connsiteX3" fmla="*/ 72847 w 87555"/>
                  <a:gd name="connsiteY3" fmla="*/ 30454 h 30454"/>
                  <a:gd name="connsiteX4" fmla="*/ 72847 w 87555"/>
                  <a:gd name="connsiteY4" fmla="*/ 0 h 30454"/>
                  <a:gd name="connsiteX5" fmla="*/ 72847 w 87555"/>
                  <a:gd name="connsiteY5" fmla="*/ 0 h 3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55" h="30454">
                    <a:moveTo>
                      <a:pt x="72847" y="0"/>
                    </a:moveTo>
                    <a:lnTo>
                      <a:pt x="14709" y="0"/>
                    </a:lnTo>
                    <a:cubicBezTo>
                      <a:pt x="-4672" y="0"/>
                      <a:pt x="-5133" y="30454"/>
                      <a:pt x="14709" y="30454"/>
                    </a:cubicBezTo>
                    <a:lnTo>
                      <a:pt x="72847" y="30454"/>
                    </a:lnTo>
                    <a:cubicBezTo>
                      <a:pt x="92227" y="30454"/>
                      <a:pt x="92688" y="0"/>
                      <a:pt x="72847" y="0"/>
                    </a:cubicBezTo>
                    <a:lnTo>
                      <a:pt x="72847" y="0"/>
                    </a:lnTo>
                    <a:close/>
                  </a:path>
                </a:pathLst>
              </a:custGeom>
              <a:grpFill/>
              <a:ln w="4613" cap="flat">
                <a:solidFill>
                  <a:srgbClr val="09465E"/>
                </a:solidFill>
                <a:prstDash val="solid"/>
                <a:miter/>
              </a:ln>
            </p:spPr>
            <p:txBody>
              <a:bodyPr rtlCol="0" anchor="ctr"/>
              <a:lstStyle/>
              <a:p>
                <a:endParaRPr lang="en-US"/>
              </a:p>
            </p:txBody>
          </p:sp>
          <p:sp>
            <p:nvSpPr>
              <p:cNvPr id="90" name="Freeform 303">
                <a:extLst>
                  <a:ext uri="{FF2B5EF4-FFF2-40B4-BE49-F238E27FC236}">
                    <a16:creationId xmlns:a16="http://schemas.microsoft.com/office/drawing/2014/main" id="{803C4D04-3B11-3C15-231C-C90E18EEA5AB}"/>
                  </a:ext>
                </a:extLst>
              </p:cNvPr>
              <p:cNvSpPr/>
              <p:nvPr/>
            </p:nvSpPr>
            <p:spPr>
              <a:xfrm>
                <a:off x="-6355251" y="5186832"/>
                <a:ext cx="87555" cy="30453"/>
              </a:xfrm>
              <a:custGeom>
                <a:avLst/>
                <a:gdLst>
                  <a:gd name="connsiteX0" fmla="*/ 72847 w 87555"/>
                  <a:gd name="connsiteY0" fmla="*/ 0 h 30453"/>
                  <a:gd name="connsiteX1" fmla="*/ 14709 w 87555"/>
                  <a:gd name="connsiteY1" fmla="*/ 0 h 30453"/>
                  <a:gd name="connsiteX2" fmla="*/ 14709 w 87555"/>
                  <a:gd name="connsiteY2" fmla="*/ 30454 h 30453"/>
                  <a:gd name="connsiteX3" fmla="*/ 72847 w 87555"/>
                  <a:gd name="connsiteY3" fmla="*/ 30454 h 30453"/>
                  <a:gd name="connsiteX4" fmla="*/ 72847 w 87555"/>
                  <a:gd name="connsiteY4" fmla="*/ 0 h 30453"/>
                  <a:gd name="connsiteX5" fmla="*/ 72847 w 87555"/>
                  <a:gd name="connsiteY5" fmla="*/ 0 h 3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55" h="30453">
                    <a:moveTo>
                      <a:pt x="72847" y="0"/>
                    </a:moveTo>
                    <a:lnTo>
                      <a:pt x="14709" y="0"/>
                    </a:lnTo>
                    <a:cubicBezTo>
                      <a:pt x="-4672" y="0"/>
                      <a:pt x="-5133" y="30454"/>
                      <a:pt x="14709" y="30454"/>
                    </a:cubicBezTo>
                    <a:lnTo>
                      <a:pt x="72847" y="30454"/>
                    </a:lnTo>
                    <a:cubicBezTo>
                      <a:pt x="92227" y="30454"/>
                      <a:pt x="92688" y="0"/>
                      <a:pt x="72847" y="0"/>
                    </a:cubicBezTo>
                    <a:lnTo>
                      <a:pt x="72847" y="0"/>
                    </a:lnTo>
                    <a:close/>
                  </a:path>
                </a:pathLst>
              </a:custGeom>
              <a:grpFill/>
              <a:ln w="4613" cap="flat">
                <a:solidFill>
                  <a:srgbClr val="09465E"/>
                </a:solidFill>
                <a:prstDash val="solid"/>
                <a:miter/>
              </a:ln>
            </p:spPr>
            <p:txBody>
              <a:bodyPr rtlCol="0" anchor="ctr"/>
              <a:lstStyle/>
              <a:p>
                <a:endParaRPr lang="en-US"/>
              </a:p>
            </p:txBody>
          </p:sp>
          <p:sp>
            <p:nvSpPr>
              <p:cNvPr id="91" name="Freeform 304">
                <a:extLst>
                  <a:ext uri="{FF2B5EF4-FFF2-40B4-BE49-F238E27FC236}">
                    <a16:creationId xmlns:a16="http://schemas.microsoft.com/office/drawing/2014/main" id="{FF9C0EE1-A9FC-10EA-E40D-CB2CC0CFA0CE}"/>
                  </a:ext>
                </a:extLst>
              </p:cNvPr>
              <p:cNvSpPr/>
              <p:nvPr/>
            </p:nvSpPr>
            <p:spPr>
              <a:xfrm>
                <a:off x="-6355251" y="5106083"/>
                <a:ext cx="87555" cy="30453"/>
              </a:xfrm>
              <a:custGeom>
                <a:avLst/>
                <a:gdLst>
                  <a:gd name="connsiteX0" fmla="*/ 72847 w 87555"/>
                  <a:gd name="connsiteY0" fmla="*/ 0 h 30453"/>
                  <a:gd name="connsiteX1" fmla="*/ 14709 w 87555"/>
                  <a:gd name="connsiteY1" fmla="*/ 0 h 30453"/>
                  <a:gd name="connsiteX2" fmla="*/ 14709 w 87555"/>
                  <a:gd name="connsiteY2" fmla="*/ 30454 h 30453"/>
                  <a:gd name="connsiteX3" fmla="*/ 72847 w 87555"/>
                  <a:gd name="connsiteY3" fmla="*/ 30454 h 30453"/>
                  <a:gd name="connsiteX4" fmla="*/ 72847 w 87555"/>
                  <a:gd name="connsiteY4" fmla="*/ 0 h 30453"/>
                  <a:gd name="connsiteX5" fmla="*/ 72847 w 87555"/>
                  <a:gd name="connsiteY5" fmla="*/ 0 h 3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55" h="30453">
                    <a:moveTo>
                      <a:pt x="72847" y="0"/>
                    </a:moveTo>
                    <a:lnTo>
                      <a:pt x="14709" y="0"/>
                    </a:lnTo>
                    <a:cubicBezTo>
                      <a:pt x="-4672" y="0"/>
                      <a:pt x="-5133" y="30454"/>
                      <a:pt x="14709" y="30454"/>
                    </a:cubicBezTo>
                    <a:lnTo>
                      <a:pt x="72847" y="30454"/>
                    </a:lnTo>
                    <a:cubicBezTo>
                      <a:pt x="92227" y="30454"/>
                      <a:pt x="92688" y="0"/>
                      <a:pt x="72847" y="0"/>
                    </a:cubicBezTo>
                    <a:lnTo>
                      <a:pt x="72847" y="0"/>
                    </a:lnTo>
                    <a:close/>
                  </a:path>
                </a:pathLst>
              </a:custGeom>
              <a:grpFill/>
              <a:ln w="4613" cap="flat">
                <a:solidFill>
                  <a:srgbClr val="09465E"/>
                </a:solidFill>
                <a:prstDash val="solid"/>
                <a:miter/>
              </a:ln>
            </p:spPr>
            <p:txBody>
              <a:bodyPr rtlCol="0" anchor="ctr"/>
              <a:lstStyle/>
              <a:p>
                <a:endParaRPr lang="en-US"/>
              </a:p>
            </p:txBody>
          </p:sp>
          <p:sp>
            <p:nvSpPr>
              <p:cNvPr id="92" name="Freeform 305">
                <a:extLst>
                  <a:ext uri="{FF2B5EF4-FFF2-40B4-BE49-F238E27FC236}">
                    <a16:creationId xmlns:a16="http://schemas.microsoft.com/office/drawing/2014/main" id="{79CEE1C8-7D88-BF9B-B9B6-426509EF609A}"/>
                  </a:ext>
                </a:extLst>
              </p:cNvPr>
              <p:cNvSpPr/>
              <p:nvPr/>
            </p:nvSpPr>
            <p:spPr>
              <a:xfrm>
                <a:off x="-5837076" y="5348790"/>
                <a:ext cx="87555" cy="30454"/>
              </a:xfrm>
              <a:custGeom>
                <a:avLst/>
                <a:gdLst>
                  <a:gd name="connsiteX0" fmla="*/ 14709 w 87555"/>
                  <a:gd name="connsiteY0" fmla="*/ 30454 h 30454"/>
                  <a:gd name="connsiteX1" fmla="*/ 72847 w 87555"/>
                  <a:gd name="connsiteY1" fmla="*/ 30454 h 30454"/>
                  <a:gd name="connsiteX2" fmla="*/ 72847 w 87555"/>
                  <a:gd name="connsiteY2" fmla="*/ 0 h 30454"/>
                  <a:gd name="connsiteX3" fmla="*/ 14709 w 87555"/>
                  <a:gd name="connsiteY3" fmla="*/ 0 h 30454"/>
                  <a:gd name="connsiteX4" fmla="*/ 14709 w 87555"/>
                  <a:gd name="connsiteY4" fmla="*/ 30454 h 30454"/>
                  <a:gd name="connsiteX5" fmla="*/ 14709 w 87555"/>
                  <a:gd name="connsiteY5" fmla="*/ 30454 h 3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55" h="30454">
                    <a:moveTo>
                      <a:pt x="14709" y="30454"/>
                    </a:moveTo>
                    <a:lnTo>
                      <a:pt x="72847" y="30454"/>
                    </a:lnTo>
                    <a:cubicBezTo>
                      <a:pt x="92227" y="30454"/>
                      <a:pt x="92688" y="0"/>
                      <a:pt x="72847" y="0"/>
                    </a:cubicBezTo>
                    <a:lnTo>
                      <a:pt x="14709" y="0"/>
                    </a:lnTo>
                    <a:cubicBezTo>
                      <a:pt x="-4672" y="0"/>
                      <a:pt x="-5133" y="30454"/>
                      <a:pt x="14709" y="30454"/>
                    </a:cubicBezTo>
                    <a:lnTo>
                      <a:pt x="14709" y="30454"/>
                    </a:lnTo>
                    <a:close/>
                  </a:path>
                </a:pathLst>
              </a:custGeom>
              <a:grpFill/>
              <a:ln w="4613" cap="flat">
                <a:solidFill>
                  <a:srgbClr val="09465E"/>
                </a:solidFill>
                <a:prstDash val="solid"/>
                <a:miter/>
              </a:ln>
            </p:spPr>
            <p:txBody>
              <a:bodyPr rtlCol="0" anchor="ctr"/>
              <a:lstStyle/>
              <a:p>
                <a:endParaRPr lang="en-US"/>
              </a:p>
            </p:txBody>
          </p:sp>
          <p:sp>
            <p:nvSpPr>
              <p:cNvPr id="93" name="Freeform 306">
                <a:extLst>
                  <a:ext uri="{FF2B5EF4-FFF2-40B4-BE49-F238E27FC236}">
                    <a16:creationId xmlns:a16="http://schemas.microsoft.com/office/drawing/2014/main" id="{780EDD5A-BE05-87A2-328A-B6CAC51E1299}"/>
                  </a:ext>
                </a:extLst>
              </p:cNvPr>
              <p:cNvSpPr/>
              <p:nvPr/>
            </p:nvSpPr>
            <p:spPr>
              <a:xfrm>
                <a:off x="-5837076" y="5268042"/>
                <a:ext cx="87555" cy="30454"/>
              </a:xfrm>
              <a:custGeom>
                <a:avLst/>
                <a:gdLst>
                  <a:gd name="connsiteX0" fmla="*/ 14709 w 87555"/>
                  <a:gd name="connsiteY0" fmla="*/ 30454 h 30454"/>
                  <a:gd name="connsiteX1" fmla="*/ 72847 w 87555"/>
                  <a:gd name="connsiteY1" fmla="*/ 30454 h 30454"/>
                  <a:gd name="connsiteX2" fmla="*/ 72847 w 87555"/>
                  <a:gd name="connsiteY2" fmla="*/ 0 h 30454"/>
                  <a:gd name="connsiteX3" fmla="*/ 14709 w 87555"/>
                  <a:gd name="connsiteY3" fmla="*/ 0 h 30454"/>
                  <a:gd name="connsiteX4" fmla="*/ 14709 w 87555"/>
                  <a:gd name="connsiteY4" fmla="*/ 30454 h 30454"/>
                  <a:gd name="connsiteX5" fmla="*/ 14709 w 87555"/>
                  <a:gd name="connsiteY5" fmla="*/ 30454 h 3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55" h="30454">
                    <a:moveTo>
                      <a:pt x="14709" y="30454"/>
                    </a:moveTo>
                    <a:lnTo>
                      <a:pt x="72847" y="30454"/>
                    </a:lnTo>
                    <a:cubicBezTo>
                      <a:pt x="92227" y="30454"/>
                      <a:pt x="92688" y="0"/>
                      <a:pt x="72847" y="0"/>
                    </a:cubicBezTo>
                    <a:lnTo>
                      <a:pt x="14709" y="0"/>
                    </a:lnTo>
                    <a:cubicBezTo>
                      <a:pt x="-4672" y="0"/>
                      <a:pt x="-5133" y="30454"/>
                      <a:pt x="14709" y="30454"/>
                    </a:cubicBezTo>
                    <a:lnTo>
                      <a:pt x="14709" y="30454"/>
                    </a:lnTo>
                    <a:close/>
                  </a:path>
                </a:pathLst>
              </a:custGeom>
              <a:grpFill/>
              <a:ln w="4613" cap="flat">
                <a:solidFill>
                  <a:srgbClr val="09465E"/>
                </a:solidFill>
                <a:prstDash val="solid"/>
                <a:miter/>
              </a:ln>
            </p:spPr>
            <p:txBody>
              <a:bodyPr rtlCol="0" anchor="ctr"/>
              <a:lstStyle/>
              <a:p>
                <a:endParaRPr lang="en-US"/>
              </a:p>
            </p:txBody>
          </p:sp>
          <p:sp>
            <p:nvSpPr>
              <p:cNvPr id="94" name="Freeform 307">
                <a:extLst>
                  <a:ext uri="{FF2B5EF4-FFF2-40B4-BE49-F238E27FC236}">
                    <a16:creationId xmlns:a16="http://schemas.microsoft.com/office/drawing/2014/main" id="{7034B860-7676-9CEE-8E0A-5157BEC994DC}"/>
                  </a:ext>
                </a:extLst>
              </p:cNvPr>
              <p:cNvSpPr/>
              <p:nvPr/>
            </p:nvSpPr>
            <p:spPr>
              <a:xfrm>
                <a:off x="-5837076" y="5186832"/>
                <a:ext cx="87555" cy="30453"/>
              </a:xfrm>
              <a:custGeom>
                <a:avLst/>
                <a:gdLst>
                  <a:gd name="connsiteX0" fmla="*/ 14709 w 87555"/>
                  <a:gd name="connsiteY0" fmla="*/ 30454 h 30453"/>
                  <a:gd name="connsiteX1" fmla="*/ 72847 w 87555"/>
                  <a:gd name="connsiteY1" fmla="*/ 30454 h 30453"/>
                  <a:gd name="connsiteX2" fmla="*/ 72847 w 87555"/>
                  <a:gd name="connsiteY2" fmla="*/ 0 h 30453"/>
                  <a:gd name="connsiteX3" fmla="*/ 14709 w 87555"/>
                  <a:gd name="connsiteY3" fmla="*/ 0 h 30453"/>
                  <a:gd name="connsiteX4" fmla="*/ 14709 w 87555"/>
                  <a:gd name="connsiteY4" fmla="*/ 30454 h 30453"/>
                  <a:gd name="connsiteX5" fmla="*/ 14709 w 87555"/>
                  <a:gd name="connsiteY5" fmla="*/ 30454 h 3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55" h="30453">
                    <a:moveTo>
                      <a:pt x="14709" y="30454"/>
                    </a:moveTo>
                    <a:lnTo>
                      <a:pt x="72847" y="30454"/>
                    </a:lnTo>
                    <a:cubicBezTo>
                      <a:pt x="92227" y="30454"/>
                      <a:pt x="92688" y="0"/>
                      <a:pt x="72847" y="0"/>
                    </a:cubicBezTo>
                    <a:lnTo>
                      <a:pt x="14709" y="0"/>
                    </a:lnTo>
                    <a:cubicBezTo>
                      <a:pt x="-4672" y="0"/>
                      <a:pt x="-5133" y="30454"/>
                      <a:pt x="14709" y="30454"/>
                    </a:cubicBezTo>
                    <a:lnTo>
                      <a:pt x="14709" y="30454"/>
                    </a:lnTo>
                    <a:close/>
                  </a:path>
                </a:pathLst>
              </a:custGeom>
              <a:grpFill/>
              <a:ln w="4613" cap="flat">
                <a:solidFill>
                  <a:srgbClr val="09465E"/>
                </a:solidFill>
                <a:prstDash val="solid"/>
                <a:miter/>
              </a:ln>
            </p:spPr>
            <p:txBody>
              <a:bodyPr rtlCol="0" anchor="ctr"/>
              <a:lstStyle/>
              <a:p>
                <a:endParaRPr lang="en-US"/>
              </a:p>
            </p:txBody>
          </p:sp>
          <p:sp>
            <p:nvSpPr>
              <p:cNvPr id="95" name="Freeform 308">
                <a:extLst>
                  <a:ext uri="{FF2B5EF4-FFF2-40B4-BE49-F238E27FC236}">
                    <a16:creationId xmlns:a16="http://schemas.microsoft.com/office/drawing/2014/main" id="{D402F93D-524E-D6F3-1038-AD40F84A7752}"/>
                  </a:ext>
                </a:extLst>
              </p:cNvPr>
              <p:cNvSpPr/>
              <p:nvPr/>
            </p:nvSpPr>
            <p:spPr>
              <a:xfrm>
                <a:off x="-5837076" y="5106083"/>
                <a:ext cx="87555" cy="30453"/>
              </a:xfrm>
              <a:custGeom>
                <a:avLst/>
                <a:gdLst>
                  <a:gd name="connsiteX0" fmla="*/ 14709 w 87555"/>
                  <a:gd name="connsiteY0" fmla="*/ 30454 h 30453"/>
                  <a:gd name="connsiteX1" fmla="*/ 72847 w 87555"/>
                  <a:gd name="connsiteY1" fmla="*/ 30454 h 30453"/>
                  <a:gd name="connsiteX2" fmla="*/ 72847 w 87555"/>
                  <a:gd name="connsiteY2" fmla="*/ 0 h 30453"/>
                  <a:gd name="connsiteX3" fmla="*/ 14709 w 87555"/>
                  <a:gd name="connsiteY3" fmla="*/ 0 h 30453"/>
                  <a:gd name="connsiteX4" fmla="*/ 14709 w 87555"/>
                  <a:gd name="connsiteY4" fmla="*/ 30454 h 30453"/>
                  <a:gd name="connsiteX5" fmla="*/ 14709 w 87555"/>
                  <a:gd name="connsiteY5" fmla="*/ 30454 h 3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55" h="30453">
                    <a:moveTo>
                      <a:pt x="14709" y="30454"/>
                    </a:moveTo>
                    <a:lnTo>
                      <a:pt x="72847" y="30454"/>
                    </a:lnTo>
                    <a:cubicBezTo>
                      <a:pt x="92227" y="30454"/>
                      <a:pt x="92688" y="0"/>
                      <a:pt x="72847" y="0"/>
                    </a:cubicBezTo>
                    <a:lnTo>
                      <a:pt x="14709" y="0"/>
                    </a:lnTo>
                    <a:cubicBezTo>
                      <a:pt x="-4672" y="0"/>
                      <a:pt x="-5133" y="30454"/>
                      <a:pt x="14709" y="30454"/>
                    </a:cubicBezTo>
                    <a:lnTo>
                      <a:pt x="14709" y="30454"/>
                    </a:lnTo>
                    <a:close/>
                  </a:path>
                </a:pathLst>
              </a:custGeom>
              <a:grpFill/>
              <a:ln w="4613" cap="flat">
                <a:solidFill>
                  <a:srgbClr val="09465E"/>
                </a:solidFill>
                <a:prstDash val="solid"/>
                <a:miter/>
              </a:ln>
            </p:spPr>
            <p:txBody>
              <a:bodyPr rtlCol="0" anchor="ctr"/>
              <a:lstStyle/>
              <a:p>
                <a:endParaRPr lang="en-US"/>
              </a:p>
            </p:txBody>
          </p:sp>
        </p:grpSp>
      </p:grpSp>
      <p:grpSp>
        <p:nvGrpSpPr>
          <p:cNvPr id="102" name="Graphic 2">
            <a:extLst>
              <a:ext uri="{FF2B5EF4-FFF2-40B4-BE49-F238E27FC236}">
                <a16:creationId xmlns:a16="http://schemas.microsoft.com/office/drawing/2014/main" id="{2170DBF0-6D10-24BC-6606-197F5539F73F}"/>
              </a:ext>
            </a:extLst>
          </p:cNvPr>
          <p:cNvGrpSpPr/>
          <p:nvPr/>
        </p:nvGrpSpPr>
        <p:grpSpPr>
          <a:xfrm>
            <a:off x="7635673" y="1128198"/>
            <a:ext cx="743647" cy="866598"/>
            <a:chOff x="-12872007" y="771507"/>
            <a:chExt cx="1336457" cy="1336351"/>
          </a:xfrm>
          <a:solidFill>
            <a:srgbClr val="09465E"/>
          </a:solidFill>
        </p:grpSpPr>
        <p:grpSp>
          <p:nvGrpSpPr>
            <p:cNvPr id="103" name="Graphic 2">
              <a:extLst>
                <a:ext uri="{FF2B5EF4-FFF2-40B4-BE49-F238E27FC236}">
                  <a16:creationId xmlns:a16="http://schemas.microsoft.com/office/drawing/2014/main" id="{FFD26157-5E0A-E1A1-A64D-A686C1E8F576}"/>
                </a:ext>
              </a:extLst>
            </p:cNvPr>
            <p:cNvGrpSpPr/>
            <p:nvPr/>
          </p:nvGrpSpPr>
          <p:grpSpPr>
            <a:xfrm>
              <a:off x="-12366952" y="1308128"/>
              <a:ext cx="307096" cy="262491"/>
              <a:chOff x="-12366952" y="1308128"/>
              <a:chExt cx="307096" cy="262491"/>
            </a:xfrm>
            <a:grpFill/>
          </p:grpSpPr>
          <p:sp>
            <p:nvSpPr>
              <p:cNvPr id="116" name="Freeform 1401">
                <a:extLst>
                  <a:ext uri="{FF2B5EF4-FFF2-40B4-BE49-F238E27FC236}">
                    <a16:creationId xmlns:a16="http://schemas.microsoft.com/office/drawing/2014/main" id="{9BFBAAEB-0DE4-BDD0-E61A-8A5BDB8C2AEB}"/>
                  </a:ext>
                </a:extLst>
              </p:cNvPr>
              <p:cNvSpPr/>
              <p:nvPr/>
            </p:nvSpPr>
            <p:spPr>
              <a:xfrm>
                <a:off x="-12366952" y="1308128"/>
                <a:ext cx="244002" cy="262104"/>
              </a:xfrm>
              <a:custGeom>
                <a:avLst/>
                <a:gdLst>
                  <a:gd name="connsiteX0" fmla="*/ 242960 w 244002"/>
                  <a:gd name="connsiteY0" fmla="*/ 243630 h 262104"/>
                  <a:gd name="connsiteX1" fmla="*/ 150675 w 244002"/>
                  <a:gd name="connsiteY1" fmla="*/ 11074 h 262104"/>
                  <a:gd name="connsiteX2" fmla="*/ 135910 w 244002"/>
                  <a:gd name="connsiteY2" fmla="*/ 0 h 262104"/>
                  <a:gd name="connsiteX3" fmla="*/ 108225 w 244002"/>
                  <a:gd name="connsiteY3" fmla="*/ 0 h 262104"/>
                  <a:gd name="connsiteX4" fmla="*/ 93459 w 244002"/>
                  <a:gd name="connsiteY4" fmla="*/ 11074 h 262104"/>
                  <a:gd name="connsiteX5" fmla="*/ 1175 w 244002"/>
                  <a:gd name="connsiteY5" fmla="*/ 243630 h 262104"/>
                  <a:gd name="connsiteX6" fmla="*/ 30706 w 244002"/>
                  <a:gd name="connsiteY6" fmla="*/ 251936 h 262104"/>
                  <a:gd name="connsiteX7" fmla="*/ 122990 w 244002"/>
                  <a:gd name="connsiteY7" fmla="*/ 19380 h 262104"/>
                  <a:gd name="connsiteX8" fmla="*/ 108225 w 244002"/>
                  <a:gd name="connsiteY8" fmla="*/ 30454 h 262104"/>
                  <a:gd name="connsiteX9" fmla="*/ 135910 w 244002"/>
                  <a:gd name="connsiteY9" fmla="*/ 30454 h 262104"/>
                  <a:gd name="connsiteX10" fmla="*/ 121144 w 244002"/>
                  <a:gd name="connsiteY10" fmla="*/ 19380 h 262104"/>
                  <a:gd name="connsiteX11" fmla="*/ 213429 w 244002"/>
                  <a:gd name="connsiteY11" fmla="*/ 251936 h 262104"/>
                  <a:gd name="connsiteX12" fmla="*/ 242960 w 244002"/>
                  <a:gd name="connsiteY12" fmla="*/ 243630 h 262104"/>
                  <a:gd name="connsiteX13" fmla="*/ 242960 w 244002"/>
                  <a:gd name="connsiteY13" fmla="*/ 243630 h 26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4002" h="262104">
                    <a:moveTo>
                      <a:pt x="242960" y="243630"/>
                    </a:moveTo>
                    <a:cubicBezTo>
                      <a:pt x="212044" y="166112"/>
                      <a:pt x="181590" y="88593"/>
                      <a:pt x="150675" y="11074"/>
                    </a:cubicBezTo>
                    <a:cubicBezTo>
                      <a:pt x="148368" y="4614"/>
                      <a:pt x="143293" y="0"/>
                      <a:pt x="135910" y="0"/>
                    </a:cubicBezTo>
                    <a:lnTo>
                      <a:pt x="108225" y="0"/>
                    </a:lnTo>
                    <a:cubicBezTo>
                      <a:pt x="100842" y="0"/>
                      <a:pt x="96228" y="5076"/>
                      <a:pt x="93459" y="11074"/>
                    </a:cubicBezTo>
                    <a:cubicBezTo>
                      <a:pt x="62544" y="88593"/>
                      <a:pt x="32090" y="166112"/>
                      <a:pt x="1175" y="243630"/>
                    </a:cubicBezTo>
                    <a:cubicBezTo>
                      <a:pt x="-6208" y="261626"/>
                      <a:pt x="23323" y="269931"/>
                      <a:pt x="30706" y="251936"/>
                    </a:cubicBezTo>
                    <a:cubicBezTo>
                      <a:pt x="61621" y="174417"/>
                      <a:pt x="92075" y="96898"/>
                      <a:pt x="122990" y="19380"/>
                    </a:cubicBezTo>
                    <a:cubicBezTo>
                      <a:pt x="117914" y="23071"/>
                      <a:pt x="113300" y="26762"/>
                      <a:pt x="108225" y="30454"/>
                    </a:cubicBezTo>
                    <a:lnTo>
                      <a:pt x="135910" y="30454"/>
                    </a:lnTo>
                    <a:cubicBezTo>
                      <a:pt x="130834" y="26762"/>
                      <a:pt x="126220" y="23071"/>
                      <a:pt x="121144" y="19380"/>
                    </a:cubicBezTo>
                    <a:cubicBezTo>
                      <a:pt x="152060" y="96898"/>
                      <a:pt x="182513" y="174417"/>
                      <a:pt x="213429" y="251936"/>
                    </a:cubicBezTo>
                    <a:cubicBezTo>
                      <a:pt x="220350" y="269931"/>
                      <a:pt x="249881" y="262087"/>
                      <a:pt x="242960" y="243630"/>
                    </a:cubicBezTo>
                    <a:lnTo>
                      <a:pt x="242960" y="243630"/>
                    </a:lnTo>
                    <a:close/>
                  </a:path>
                </a:pathLst>
              </a:custGeom>
              <a:solidFill>
                <a:srgbClr val="F68B2D"/>
              </a:solidFill>
              <a:ln w="4613" cap="flat">
                <a:solidFill>
                  <a:srgbClr val="F68B2D"/>
                </a:solidFill>
                <a:prstDash val="solid"/>
                <a:miter/>
              </a:ln>
            </p:spPr>
            <p:txBody>
              <a:bodyPr rtlCol="0" anchor="ctr"/>
              <a:lstStyle/>
              <a:p>
                <a:endParaRPr lang="en-US" dirty="0"/>
              </a:p>
            </p:txBody>
          </p:sp>
          <p:sp>
            <p:nvSpPr>
              <p:cNvPr id="117" name="Freeform 1402">
                <a:extLst>
                  <a:ext uri="{FF2B5EF4-FFF2-40B4-BE49-F238E27FC236}">
                    <a16:creationId xmlns:a16="http://schemas.microsoft.com/office/drawing/2014/main" id="{B8645C00-7F29-72B4-3A60-1A66A974AC27}"/>
                  </a:ext>
                </a:extLst>
              </p:cNvPr>
              <p:cNvSpPr/>
              <p:nvPr/>
            </p:nvSpPr>
            <p:spPr>
              <a:xfrm>
                <a:off x="-12090309" y="1313261"/>
                <a:ext cx="30453" cy="257358"/>
              </a:xfrm>
              <a:custGeom>
                <a:avLst/>
                <a:gdLst>
                  <a:gd name="connsiteX0" fmla="*/ 30454 w 30453"/>
                  <a:gd name="connsiteY0" fmla="*/ 242650 h 257358"/>
                  <a:gd name="connsiteX1" fmla="*/ 30454 w 30453"/>
                  <a:gd name="connsiteY1" fmla="*/ 14708 h 257358"/>
                  <a:gd name="connsiteX2" fmla="*/ 0 w 30453"/>
                  <a:gd name="connsiteY2" fmla="*/ 14708 h 257358"/>
                  <a:gd name="connsiteX3" fmla="*/ 0 w 30453"/>
                  <a:gd name="connsiteY3" fmla="*/ 242650 h 257358"/>
                  <a:gd name="connsiteX4" fmla="*/ 30454 w 30453"/>
                  <a:gd name="connsiteY4" fmla="*/ 242650 h 257358"/>
                  <a:gd name="connsiteX5" fmla="*/ 30454 w 30453"/>
                  <a:gd name="connsiteY5" fmla="*/ 242650 h 257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53" h="257358">
                    <a:moveTo>
                      <a:pt x="30454" y="242650"/>
                    </a:moveTo>
                    <a:lnTo>
                      <a:pt x="30454" y="14708"/>
                    </a:lnTo>
                    <a:cubicBezTo>
                      <a:pt x="30454" y="-4671"/>
                      <a:pt x="0" y="-5133"/>
                      <a:pt x="0" y="14708"/>
                    </a:cubicBezTo>
                    <a:lnTo>
                      <a:pt x="0" y="242650"/>
                    </a:lnTo>
                    <a:cubicBezTo>
                      <a:pt x="0" y="262030"/>
                      <a:pt x="30454" y="262491"/>
                      <a:pt x="30454" y="242650"/>
                    </a:cubicBezTo>
                    <a:lnTo>
                      <a:pt x="30454" y="242650"/>
                    </a:lnTo>
                    <a:close/>
                  </a:path>
                </a:pathLst>
              </a:custGeom>
              <a:solidFill>
                <a:srgbClr val="F68B2D"/>
              </a:solidFill>
              <a:ln w="4613" cap="flat">
                <a:solidFill>
                  <a:srgbClr val="F68B2D"/>
                </a:solidFill>
                <a:prstDash val="solid"/>
                <a:miter/>
              </a:ln>
            </p:spPr>
            <p:txBody>
              <a:bodyPr rtlCol="0" anchor="ctr"/>
              <a:lstStyle/>
              <a:p>
                <a:endParaRPr lang="en-US" dirty="0"/>
              </a:p>
            </p:txBody>
          </p:sp>
          <p:sp>
            <p:nvSpPr>
              <p:cNvPr id="118" name="Freeform 1403">
                <a:extLst>
                  <a:ext uri="{FF2B5EF4-FFF2-40B4-BE49-F238E27FC236}">
                    <a16:creationId xmlns:a16="http://schemas.microsoft.com/office/drawing/2014/main" id="{67A2C544-DEAA-F5E2-F0BC-483876933704}"/>
                  </a:ext>
                </a:extLst>
              </p:cNvPr>
              <p:cNvSpPr/>
              <p:nvPr/>
            </p:nvSpPr>
            <p:spPr>
              <a:xfrm>
                <a:off x="-12333421" y="1461320"/>
                <a:ext cx="177994" cy="30453"/>
              </a:xfrm>
              <a:custGeom>
                <a:avLst/>
                <a:gdLst>
                  <a:gd name="connsiteX0" fmla="*/ 14708 w 177994"/>
                  <a:gd name="connsiteY0" fmla="*/ 30454 h 30453"/>
                  <a:gd name="connsiteX1" fmla="*/ 163286 w 177994"/>
                  <a:gd name="connsiteY1" fmla="*/ 30454 h 30453"/>
                  <a:gd name="connsiteX2" fmla="*/ 163286 w 177994"/>
                  <a:gd name="connsiteY2" fmla="*/ 0 h 30453"/>
                  <a:gd name="connsiteX3" fmla="*/ 14708 w 177994"/>
                  <a:gd name="connsiteY3" fmla="*/ 0 h 30453"/>
                  <a:gd name="connsiteX4" fmla="*/ 14708 w 177994"/>
                  <a:gd name="connsiteY4" fmla="*/ 30454 h 30453"/>
                  <a:gd name="connsiteX5" fmla="*/ 14708 w 177994"/>
                  <a:gd name="connsiteY5" fmla="*/ 30454 h 3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94" h="30453">
                    <a:moveTo>
                      <a:pt x="14708" y="30454"/>
                    </a:moveTo>
                    <a:lnTo>
                      <a:pt x="163286" y="30454"/>
                    </a:lnTo>
                    <a:cubicBezTo>
                      <a:pt x="182665" y="30454"/>
                      <a:pt x="183127" y="0"/>
                      <a:pt x="163286" y="0"/>
                    </a:cubicBezTo>
                    <a:lnTo>
                      <a:pt x="14708" y="0"/>
                    </a:lnTo>
                    <a:cubicBezTo>
                      <a:pt x="-4671" y="0"/>
                      <a:pt x="-5133" y="30454"/>
                      <a:pt x="14708" y="30454"/>
                    </a:cubicBezTo>
                    <a:lnTo>
                      <a:pt x="14708" y="30454"/>
                    </a:lnTo>
                    <a:close/>
                  </a:path>
                </a:pathLst>
              </a:custGeom>
              <a:solidFill>
                <a:srgbClr val="F68B2D"/>
              </a:solidFill>
              <a:ln w="4613" cap="flat">
                <a:solidFill>
                  <a:srgbClr val="F68B2D"/>
                </a:solidFill>
                <a:prstDash val="solid"/>
                <a:miter/>
              </a:ln>
            </p:spPr>
            <p:txBody>
              <a:bodyPr rtlCol="0" anchor="ctr"/>
              <a:lstStyle/>
              <a:p>
                <a:endParaRPr lang="en-US" dirty="0"/>
              </a:p>
            </p:txBody>
          </p:sp>
        </p:grpSp>
        <p:sp>
          <p:nvSpPr>
            <p:cNvPr id="104" name="Freeform 1389">
              <a:extLst>
                <a:ext uri="{FF2B5EF4-FFF2-40B4-BE49-F238E27FC236}">
                  <a16:creationId xmlns:a16="http://schemas.microsoft.com/office/drawing/2014/main" id="{B06D5D5E-47BB-614C-AA44-CE52BBDF7A4A}"/>
                </a:ext>
              </a:extLst>
            </p:cNvPr>
            <p:cNvSpPr/>
            <p:nvPr/>
          </p:nvSpPr>
          <p:spPr>
            <a:xfrm>
              <a:off x="-11856196" y="1418118"/>
              <a:ext cx="72714" cy="93291"/>
            </a:xfrm>
            <a:custGeom>
              <a:avLst/>
              <a:gdLst>
                <a:gd name="connsiteX0" fmla="*/ 70886 w 72714"/>
                <a:gd name="connsiteY0" fmla="*/ 70887 h 93291"/>
                <a:gd name="connsiteX1" fmla="*/ 47815 w 72714"/>
                <a:gd name="connsiteY1" fmla="*/ 35357 h 93291"/>
                <a:gd name="connsiteX2" fmla="*/ 26128 w 72714"/>
                <a:gd name="connsiteY2" fmla="*/ 4442 h 93291"/>
                <a:gd name="connsiteX3" fmla="*/ 4442 w 72714"/>
                <a:gd name="connsiteY3" fmla="*/ 26129 h 93291"/>
                <a:gd name="connsiteX4" fmla="*/ 23821 w 72714"/>
                <a:gd name="connsiteY4" fmla="*/ 54737 h 93291"/>
                <a:gd name="connsiteX5" fmla="*/ 44124 w 72714"/>
                <a:gd name="connsiteY5" fmla="*/ 86113 h 93291"/>
                <a:gd name="connsiteX6" fmla="*/ 70425 w 72714"/>
                <a:gd name="connsiteY6" fmla="*/ 70887 h 93291"/>
                <a:gd name="connsiteX7" fmla="*/ 70425 w 72714"/>
                <a:gd name="connsiteY7" fmla="*/ 70887 h 93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14" h="93291">
                  <a:moveTo>
                    <a:pt x="70886" y="70887"/>
                  </a:moveTo>
                  <a:cubicBezTo>
                    <a:pt x="63504" y="58890"/>
                    <a:pt x="55660" y="46893"/>
                    <a:pt x="47815" y="35357"/>
                  </a:cubicBezTo>
                  <a:cubicBezTo>
                    <a:pt x="40894" y="25206"/>
                    <a:pt x="34896" y="12748"/>
                    <a:pt x="26128" y="4442"/>
                  </a:cubicBezTo>
                  <a:cubicBezTo>
                    <a:pt x="12286" y="-9401"/>
                    <a:pt x="-9401" y="12286"/>
                    <a:pt x="4442" y="26129"/>
                  </a:cubicBezTo>
                  <a:cubicBezTo>
                    <a:pt x="12286" y="33973"/>
                    <a:pt x="17823" y="45970"/>
                    <a:pt x="23821" y="54737"/>
                  </a:cubicBezTo>
                  <a:cubicBezTo>
                    <a:pt x="30743" y="65349"/>
                    <a:pt x="37664" y="75501"/>
                    <a:pt x="44124" y="86113"/>
                  </a:cubicBezTo>
                  <a:cubicBezTo>
                    <a:pt x="54275" y="102725"/>
                    <a:pt x="80576" y="87498"/>
                    <a:pt x="70425" y="70887"/>
                  </a:cubicBezTo>
                  <a:lnTo>
                    <a:pt x="70425" y="70887"/>
                  </a:lnTo>
                  <a:close/>
                </a:path>
              </a:pathLst>
            </a:custGeom>
            <a:grpFill/>
            <a:ln w="4613" cap="flat">
              <a:solidFill>
                <a:srgbClr val="09465E"/>
              </a:solidFill>
              <a:prstDash val="solid"/>
              <a:miter/>
            </a:ln>
          </p:spPr>
          <p:txBody>
            <a:bodyPr rtlCol="0" anchor="ctr"/>
            <a:lstStyle/>
            <a:p>
              <a:endParaRPr lang="en-US"/>
            </a:p>
          </p:txBody>
        </p:sp>
        <p:sp>
          <p:nvSpPr>
            <p:cNvPr id="105" name="Freeform 1390">
              <a:extLst>
                <a:ext uri="{FF2B5EF4-FFF2-40B4-BE49-F238E27FC236}">
                  <a16:creationId xmlns:a16="http://schemas.microsoft.com/office/drawing/2014/main" id="{F9F1A3EE-069E-0C96-2B16-69BDA8155A23}"/>
                </a:ext>
              </a:extLst>
            </p:cNvPr>
            <p:cNvSpPr/>
            <p:nvPr/>
          </p:nvSpPr>
          <p:spPr>
            <a:xfrm>
              <a:off x="-12734790" y="909921"/>
              <a:ext cx="791797" cy="392294"/>
            </a:xfrm>
            <a:custGeom>
              <a:avLst/>
              <a:gdLst>
                <a:gd name="connsiteX0" fmla="*/ 790290 w 791797"/>
                <a:gd name="connsiteY0" fmla="*/ 373290 h 392294"/>
                <a:gd name="connsiteX1" fmla="*/ 758452 w 791797"/>
                <a:gd name="connsiteY1" fmla="*/ 336837 h 392294"/>
                <a:gd name="connsiteX2" fmla="*/ 705850 w 791797"/>
                <a:gd name="connsiteY2" fmla="*/ 285158 h 392294"/>
                <a:gd name="connsiteX3" fmla="*/ 606645 w 791797"/>
                <a:gd name="connsiteY3" fmla="*/ 199334 h 392294"/>
                <a:gd name="connsiteX4" fmla="*/ 364860 w 791797"/>
                <a:gd name="connsiteY4" fmla="*/ 48449 h 392294"/>
                <a:gd name="connsiteX5" fmla="*/ 11412 w 791797"/>
                <a:gd name="connsiteY5" fmla="*/ 99667 h 392294"/>
                <a:gd name="connsiteX6" fmla="*/ 46941 w 791797"/>
                <a:gd name="connsiteY6" fmla="*/ 355294 h 392294"/>
                <a:gd name="connsiteX7" fmla="*/ 73242 w 791797"/>
                <a:gd name="connsiteY7" fmla="*/ 340067 h 392294"/>
                <a:gd name="connsiteX8" fmla="*/ 35406 w 791797"/>
                <a:gd name="connsiteY8" fmla="*/ 126891 h 392294"/>
                <a:gd name="connsiteX9" fmla="*/ 151222 w 791797"/>
                <a:gd name="connsiteY9" fmla="*/ 30454 h 392294"/>
                <a:gd name="connsiteX10" fmla="*/ 357477 w 791797"/>
                <a:gd name="connsiteY10" fmla="*/ 78442 h 392294"/>
                <a:gd name="connsiteX11" fmla="*/ 567885 w 791797"/>
                <a:gd name="connsiteY11" fmla="*/ 207178 h 392294"/>
                <a:gd name="connsiteX12" fmla="*/ 673089 w 791797"/>
                <a:gd name="connsiteY12" fmla="*/ 295771 h 392294"/>
                <a:gd name="connsiteX13" fmla="*/ 717386 w 791797"/>
                <a:gd name="connsiteY13" fmla="*/ 338222 h 392294"/>
                <a:gd name="connsiteX14" fmla="*/ 740457 w 791797"/>
                <a:gd name="connsiteY14" fmla="*/ 361754 h 392294"/>
                <a:gd name="connsiteX15" fmla="*/ 761682 w 791797"/>
                <a:gd name="connsiteY15" fmla="*/ 381595 h 392294"/>
                <a:gd name="connsiteX16" fmla="*/ 791213 w 791797"/>
                <a:gd name="connsiteY16" fmla="*/ 373290 h 392294"/>
                <a:gd name="connsiteX17" fmla="*/ 791213 w 791797"/>
                <a:gd name="connsiteY17" fmla="*/ 373290 h 392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1797" h="392294">
                  <a:moveTo>
                    <a:pt x="790290" y="373290"/>
                  </a:moveTo>
                  <a:cubicBezTo>
                    <a:pt x="786599" y="359908"/>
                    <a:pt x="767681" y="346527"/>
                    <a:pt x="758452" y="336837"/>
                  </a:cubicBezTo>
                  <a:cubicBezTo>
                    <a:pt x="741380" y="319303"/>
                    <a:pt x="723846" y="301769"/>
                    <a:pt x="705850" y="285158"/>
                  </a:cubicBezTo>
                  <a:cubicBezTo>
                    <a:pt x="674012" y="255166"/>
                    <a:pt x="640790" y="226558"/>
                    <a:pt x="606645" y="199334"/>
                  </a:cubicBezTo>
                  <a:cubicBezTo>
                    <a:pt x="532356" y="140272"/>
                    <a:pt x="452069" y="87209"/>
                    <a:pt x="364860" y="48449"/>
                  </a:cubicBezTo>
                  <a:cubicBezTo>
                    <a:pt x="257349" y="923"/>
                    <a:pt x="63552" y="-50295"/>
                    <a:pt x="11412" y="99667"/>
                  </a:cubicBezTo>
                  <a:cubicBezTo>
                    <a:pt x="-17658" y="182723"/>
                    <a:pt x="14180" y="278698"/>
                    <a:pt x="46941" y="355294"/>
                  </a:cubicBezTo>
                  <a:cubicBezTo>
                    <a:pt x="54785" y="373290"/>
                    <a:pt x="80625" y="357601"/>
                    <a:pt x="73242" y="340067"/>
                  </a:cubicBezTo>
                  <a:cubicBezTo>
                    <a:pt x="46018" y="275468"/>
                    <a:pt x="20179" y="197950"/>
                    <a:pt x="35406" y="126891"/>
                  </a:cubicBezTo>
                  <a:cubicBezTo>
                    <a:pt x="47864" y="69213"/>
                    <a:pt x="93083" y="35068"/>
                    <a:pt x="151222" y="30454"/>
                  </a:cubicBezTo>
                  <a:cubicBezTo>
                    <a:pt x="221819" y="24455"/>
                    <a:pt x="294263" y="49372"/>
                    <a:pt x="357477" y="78442"/>
                  </a:cubicBezTo>
                  <a:cubicBezTo>
                    <a:pt x="432228" y="112587"/>
                    <a:pt x="502364" y="157345"/>
                    <a:pt x="567885" y="207178"/>
                  </a:cubicBezTo>
                  <a:cubicBezTo>
                    <a:pt x="604338" y="234863"/>
                    <a:pt x="639405" y="264394"/>
                    <a:pt x="673089" y="295771"/>
                  </a:cubicBezTo>
                  <a:cubicBezTo>
                    <a:pt x="688316" y="309613"/>
                    <a:pt x="702620" y="323917"/>
                    <a:pt x="717386" y="338222"/>
                  </a:cubicBezTo>
                  <a:cubicBezTo>
                    <a:pt x="725230" y="346066"/>
                    <a:pt x="733074" y="353910"/>
                    <a:pt x="740457" y="361754"/>
                  </a:cubicBezTo>
                  <a:cubicBezTo>
                    <a:pt x="744610" y="366368"/>
                    <a:pt x="760759" y="378827"/>
                    <a:pt x="761682" y="381595"/>
                  </a:cubicBezTo>
                  <a:cubicBezTo>
                    <a:pt x="766758" y="400513"/>
                    <a:pt x="796288" y="392208"/>
                    <a:pt x="791213" y="373290"/>
                  </a:cubicBezTo>
                  <a:lnTo>
                    <a:pt x="791213" y="373290"/>
                  </a:lnTo>
                  <a:close/>
                </a:path>
              </a:pathLst>
            </a:custGeom>
            <a:grpFill/>
            <a:ln w="4613" cap="flat">
              <a:solidFill>
                <a:srgbClr val="09465E"/>
              </a:solidFill>
              <a:prstDash val="solid"/>
              <a:miter/>
            </a:ln>
          </p:spPr>
          <p:txBody>
            <a:bodyPr rtlCol="0" anchor="ctr"/>
            <a:lstStyle/>
            <a:p>
              <a:endParaRPr lang="en-US"/>
            </a:p>
          </p:txBody>
        </p:sp>
        <p:sp>
          <p:nvSpPr>
            <p:cNvPr id="106" name="Freeform 1391">
              <a:extLst>
                <a:ext uri="{FF2B5EF4-FFF2-40B4-BE49-F238E27FC236}">
                  <a16:creationId xmlns:a16="http://schemas.microsoft.com/office/drawing/2014/main" id="{CC2396AE-B809-A705-347E-0F8AC555C2B1}"/>
                </a:ext>
              </a:extLst>
            </p:cNvPr>
            <p:cNvSpPr/>
            <p:nvPr/>
          </p:nvSpPr>
          <p:spPr>
            <a:xfrm>
              <a:off x="-12624616" y="1367856"/>
              <a:ext cx="73407" cy="92214"/>
            </a:xfrm>
            <a:custGeom>
              <a:avLst/>
              <a:gdLst>
                <a:gd name="connsiteX0" fmla="*/ 2289 w 73407"/>
                <a:gd name="connsiteY0" fmla="*/ 22405 h 92214"/>
                <a:gd name="connsiteX1" fmla="*/ 44278 w 73407"/>
                <a:gd name="connsiteY1" fmla="*/ 85620 h 92214"/>
                <a:gd name="connsiteX2" fmla="*/ 70580 w 73407"/>
                <a:gd name="connsiteY2" fmla="*/ 70393 h 92214"/>
                <a:gd name="connsiteX3" fmla="*/ 28590 w 73407"/>
                <a:gd name="connsiteY3" fmla="*/ 7178 h 92214"/>
                <a:gd name="connsiteX4" fmla="*/ 2289 w 73407"/>
                <a:gd name="connsiteY4" fmla="*/ 22405 h 92214"/>
                <a:gd name="connsiteX5" fmla="*/ 2289 w 73407"/>
                <a:gd name="connsiteY5" fmla="*/ 22405 h 9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7" h="92214">
                  <a:moveTo>
                    <a:pt x="2289" y="22405"/>
                  </a:moveTo>
                  <a:cubicBezTo>
                    <a:pt x="15670" y="44092"/>
                    <a:pt x="29975" y="64856"/>
                    <a:pt x="44278" y="85620"/>
                  </a:cubicBezTo>
                  <a:cubicBezTo>
                    <a:pt x="55353" y="101308"/>
                    <a:pt x="82115" y="86081"/>
                    <a:pt x="70580" y="70393"/>
                  </a:cubicBezTo>
                  <a:cubicBezTo>
                    <a:pt x="55814" y="49629"/>
                    <a:pt x="41971" y="28403"/>
                    <a:pt x="28590" y="7178"/>
                  </a:cubicBezTo>
                  <a:cubicBezTo>
                    <a:pt x="18439" y="-9433"/>
                    <a:pt x="-7862" y="5794"/>
                    <a:pt x="2289" y="22405"/>
                  </a:cubicBezTo>
                  <a:lnTo>
                    <a:pt x="2289" y="22405"/>
                  </a:lnTo>
                  <a:close/>
                </a:path>
              </a:pathLst>
            </a:custGeom>
            <a:grpFill/>
            <a:ln w="4613" cap="flat">
              <a:solidFill>
                <a:srgbClr val="09465E"/>
              </a:solidFill>
              <a:prstDash val="solid"/>
              <a:miter/>
            </a:ln>
          </p:spPr>
          <p:txBody>
            <a:bodyPr rtlCol="0" anchor="ctr"/>
            <a:lstStyle/>
            <a:p>
              <a:endParaRPr lang="en-US"/>
            </a:p>
          </p:txBody>
        </p:sp>
        <p:sp>
          <p:nvSpPr>
            <p:cNvPr id="107" name="Freeform 1392">
              <a:extLst>
                <a:ext uri="{FF2B5EF4-FFF2-40B4-BE49-F238E27FC236}">
                  <a16:creationId xmlns:a16="http://schemas.microsoft.com/office/drawing/2014/main" id="{3F6A9C8E-AF62-A1CE-9D1F-F6E9CAAF84F3}"/>
                </a:ext>
              </a:extLst>
            </p:cNvPr>
            <p:cNvSpPr/>
            <p:nvPr/>
          </p:nvSpPr>
          <p:spPr>
            <a:xfrm>
              <a:off x="-12464150" y="1576412"/>
              <a:ext cx="791303" cy="392470"/>
            </a:xfrm>
            <a:custGeom>
              <a:avLst/>
              <a:gdLst>
                <a:gd name="connsiteX0" fmla="*/ 718523 w 791303"/>
                <a:gd name="connsiteY0" fmla="*/ 52865 h 392470"/>
                <a:gd name="connsiteX1" fmla="*/ 754975 w 791303"/>
                <a:gd name="connsiteY1" fmla="*/ 271579 h 392470"/>
                <a:gd name="connsiteX2" fmla="*/ 628084 w 791303"/>
                <a:gd name="connsiteY2" fmla="*/ 363401 h 392470"/>
                <a:gd name="connsiteX3" fmla="*/ 401988 w 791303"/>
                <a:gd name="connsiteY3" fmla="*/ 299264 h 392470"/>
                <a:gd name="connsiteX4" fmla="*/ 187427 w 791303"/>
                <a:gd name="connsiteY4" fmla="*/ 157146 h 392470"/>
                <a:gd name="connsiteX5" fmla="*/ 140824 w 791303"/>
                <a:gd name="connsiteY5" fmla="*/ 117464 h 392470"/>
                <a:gd name="connsiteX6" fmla="*/ 115445 w 791303"/>
                <a:gd name="connsiteY6" fmla="*/ 94854 h 392470"/>
                <a:gd name="connsiteX7" fmla="*/ 121444 w 791303"/>
                <a:gd name="connsiteY7" fmla="*/ 102237 h 392470"/>
                <a:gd name="connsiteX8" fmla="*/ 112215 w 791303"/>
                <a:gd name="connsiteY8" fmla="*/ 91624 h 392470"/>
                <a:gd name="connsiteX9" fmla="*/ 65150 w 791303"/>
                <a:gd name="connsiteY9" fmla="*/ 45944 h 392470"/>
                <a:gd name="connsiteX10" fmla="*/ 22700 w 791303"/>
                <a:gd name="connsiteY10" fmla="*/ 2109 h 392470"/>
                <a:gd name="connsiteX11" fmla="*/ 7473 w 791303"/>
                <a:gd name="connsiteY11" fmla="*/ 28410 h 392470"/>
                <a:gd name="connsiteX12" fmla="*/ 26853 w 791303"/>
                <a:gd name="connsiteY12" fmla="*/ 49635 h 392470"/>
                <a:gd name="connsiteX13" fmla="*/ 49924 w 791303"/>
                <a:gd name="connsiteY13" fmla="*/ 73168 h 392470"/>
                <a:gd name="connsiteX14" fmla="*/ 94681 w 791303"/>
                <a:gd name="connsiteY14" fmla="*/ 115157 h 392470"/>
                <a:gd name="connsiteX15" fmla="*/ 184659 w 791303"/>
                <a:gd name="connsiteY15" fmla="*/ 193137 h 392470"/>
                <a:gd name="connsiteX16" fmla="*/ 426443 w 791303"/>
                <a:gd name="connsiteY16" fmla="*/ 344022 h 392470"/>
                <a:gd name="connsiteX17" fmla="*/ 779892 w 791303"/>
                <a:gd name="connsiteY17" fmla="*/ 292804 h 392470"/>
                <a:gd name="connsiteX18" fmla="*/ 744362 w 791303"/>
                <a:gd name="connsiteY18" fmla="*/ 37177 h 392470"/>
                <a:gd name="connsiteX19" fmla="*/ 718061 w 791303"/>
                <a:gd name="connsiteY19" fmla="*/ 52404 h 392470"/>
                <a:gd name="connsiteX20" fmla="*/ 718061 w 791303"/>
                <a:gd name="connsiteY20" fmla="*/ 52404 h 39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1303" h="392470">
                  <a:moveTo>
                    <a:pt x="718523" y="52865"/>
                  </a:moveTo>
                  <a:cubicBezTo>
                    <a:pt x="746669" y="118848"/>
                    <a:pt x="773432" y="199597"/>
                    <a:pt x="754975" y="271579"/>
                  </a:cubicBezTo>
                  <a:cubicBezTo>
                    <a:pt x="739748" y="332025"/>
                    <a:pt x="688069" y="361556"/>
                    <a:pt x="628084" y="363401"/>
                  </a:cubicBezTo>
                  <a:cubicBezTo>
                    <a:pt x="549642" y="365708"/>
                    <a:pt x="471201" y="334332"/>
                    <a:pt x="401988" y="299264"/>
                  </a:cubicBezTo>
                  <a:cubicBezTo>
                    <a:pt x="325392" y="260504"/>
                    <a:pt x="253872" y="211594"/>
                    <a:pt x="187427" y="157146"/>
                  </a:cubicBezTo>
                  <a:cubicBezTo>
                    <a:pt x="171739" y="144226"/>
                    <a:pt x="156050" y="130845"/>
                    <a:pt x="140824" y="117464"/>
                  </a:cubicBezTo>
                  <a:cubicBezTo>
                    <a:pt x="139901" y="116541"/>
                    <a:pt x="114984" y="95316"/>
                    <a:pt x="115445" y="94854"/>
                  </a:cubicBezTo>
                  <a:cubicBezTo>
                    <a:pt x="115445" y="94854"/>
                    <a:pt x="125597" y="107774"/>
                    <a:pt x="121444" y="102237"/>
                  </a:cubicBezTo>
                  <a:cubicBezTo>
                    <a:pt x="118675" y="98546"/>
                    <a:pt x="115907" y="95316"/>
                    <a:pt x="112215" y="91624"/>
                  </a:cubicBezTo>
                  <a:cubicBezTo>
                    <a:pt x="96527" y="76398"/>
                    <a:pt x="80377" y="61632"/>
                    <a:pt x="65150" y="45944"/>
                  </a:cubicBezTo>
                  <a:cubicBezTo>
                    <a:pt x="52231" y="33024"/>
                    <a:pt x="38388" y="10876"/>
                    <a:pt x="22700" y="2109"/>
                  </a:cubicBezTo>
                  <a:cubicBezTo>
                    <a:pt x="5627" y="-7581"/>
                    <a:pt x="-9600" y="18720"/>
                    <a:pt x="7473" y="28410"/>
                  </a:cubicBezTo>
                  <a:cubicBezTo>
                    <a:pt x="14394" y="32101"/>
                    <a:pt x="21315" y="44098"/>
                    <a:pt x="26853" y="49635"/>
                  </a:cubicBezTo>
                  <a:cubicBezTo>
                    <a:pt x="34235" y="57479"/>
                    <a:pt x="42079" y="65323"/>
                    <a:pt x="49924" y="73168"/>
                  </a:cubicBezTo>
                  <a:cubicBezTo>
                    <a:pt x="64228" y="87472"/>
                    <a:pt x="82684" y="103621"/>
                    <a:pt x="94681" y="115157"/>
                  </a:cubicBezTo>
                  <a:cubicBezTo>
                    <a:pt x="123290" y="142381"/>
                    <a:pt x="153743" y="168220"/>
                    <a:pt x="184659" y="193137"/>
                  </a:cubicBezTo>
                  <a:cubicBezTo>
                    <a:pt x="258947" y="252199"/>
                    <a:pt x="339235" y="305262"/>
                    <a:pt x="426443" y="344022"/>
                  </a:cubicBezTo>
                  <a:cubicBezTo>
                    <a:pt x="533954" y="391548"/>
                    <a:pt x="727751" y="442766"/>
                    <a:pt x="779892" y="292804"/>
                  </a:cubicBezTo>
                  <a:cubicBezTo>
                    <a:pt x="808961" y="209748"/>
                    <a:pt x="777123" y="113773"/>
                    <a:pt x="744362" y="37177"/>
                  </a:cubicBezTo>
                  <a:cubicBezTo>
                    <a:pt x="736518" y="19181"/>
                    <a:pt x="710678" y="34870"/>
                    <a:pt x="718061" y="52404"/>
                  </a:cubicBezTo>
                  <a:lnTo>
                    <a:pt x="718061" y="52404"/>
                  </a:lnTo>
                  <a:close/>
                </a:path>
              </a:pathLst>
            </a:custGeom>
            <a:grpFill/>
            <a:ln w="4613" cap="flat">
              <a:solidFill>
                <a:srgbClr val="09465E"/>
              </a:solidFill>
              <a:prstDash val="solid"/>
              <a:miter/>
            </a:ln>
          </p:spPr>
          <p:txBody>
            <a:bodyPr rtlCol="0" anchor="ctr"/>
            <a:lstStyle/>
            <a:p>
              <a:endParaRPr lang="en-US"/>
            </a:p>
          </p:txBody>
        </p:sp>
        <p:sp>
          <p:nvSpPr>
            <p:cNvPr id="108" name="Freeform 1393">
              <a:extLst>
                <a:ext uri="{FF2B5EF4-FFF2-40B4-BE49-F238E27FC236}">
                  <a16:creationId xmlns:a16="http://schemas.microsoft.com/office/drawing/2014/main" id="{2FF0B5C4-EDE7-447E-DE38-9223614D72DB}"/>
                </a:ext>
              </a:extLst>
            </p:cNvPr>
            <p:cNvSpPr/>
            <p:nvPr/>
          </p:nvSpPr>
          <p:spPr>
            <a:xfrm>
              <a:off x="-12659933" y="1307205"/>
              <a:ext cx="30453" cy="29531"/>
            </a:xfrm>
            <a:custGeom>
              <a:avLst/>
              <a:gdLst>
                <a:gd name="connsiteX0" fmla="*/ 692 w 30453"/>
                <a:gd name="connsiteY0" fmla="*/ 18457 h 29531"/>
                <a:gd name="connsiteX1" fmla="*/ 692 w 30453"/>
                <a:gd name="connsiteY1" fmla="*/ 18457 h 29531"/>
                <a:gd name="connsiteX2" fmla="*/ 3461 w 30453"/>
                <a:gd name="connsiteY2" fmla="*/ 23532 h 29531"/>
                <a:gd name="connsiteX3" fmla="*/ 7613 w 30453"/>
                <a:gd name="connsiteY3" fmla="*/ 27685 h 29531"/>
                <a:gd name="connsiteX4" fmla="*/ 13150 w 30453"/>
                <a:gd name="connsiteY4" fmla="*/ 29531 h 29531"/>
                <a:gd name="connsiteX5" fmla="*/ 19149 w 30453"/>
                <a:gd name="connsiteY5" fmla="*/ 29531 h 29531"/>
                <a:gd name="connsiteX6" fmla="*/ 22840 w 30453"/>
                <a:gd name="connsiteY6" fmla="*/ 28147 h 29531"/>
                <a:gd name="connsiteX7" fmla="*/ 28377 w 30453"/>
                <a:gd name="connsiteY7" fmla="*/ 22610 h 29531"/>
                <a:gd name="connsiteX8" fmla="*/ 29762 w 30453"/>
                <a:gd name="connsiteY8" fmla="*/ 18918 h 29531"/>
                <a:gd name="connsiteX9" fmla="*/ 29762 w 30453"/>
                <a:gd name="connsiteY9" fmla="*/ 10613 h 29531"/>
                <a:gd name="connsiteX10" fmla="*/ 29762 w 30453"/>
                <a:gd name="connsiteY10" fmla="*/ 10613 h 29531"/>
                <a:gd name="connsiteX11" fmla="*/ 26993 w 30453"/>
                <a:gd name="connsiteY11" fmla="*/ 5537 h 29531"/>
                <a:gd name="connsiteX12" fmla="*/ 22840 w 30453"/>
                <a:gd name="connsiteY12" fmla="*/ 1846 h 29531"/>
                <a:gd name="connsiteX13" fmla="*/ 17303 w 30453"/>
                <a:gd name="connsiteY13" fmla="*/ 0 h 29531"/>
                <a:gd name="connsiteX14" fmla="*/ 11305 w 30453"/>
                <a:gd name="connsiteY14" fmla="*/ 0 h 29531"/>
                <a:gd name="connsiteX15" fmla="*/ 7613 w 30453"/>
                <a:gd name="connsiteY15" fmla="*/ 1384 h 29531"/>
                <a:gd name="connsiteX16" fmla="*/ 2076 w 30453"/>
                <a:gd name="connsiteY16" fmla="*/ 6921 h 29531"/>
                <a:gd name="connsiteX17" fmla="*/ 692 w 30453"/>
                <a:gd name="connsiteY17" fmla="*/ 10613 h 29531"/>
                <a:gd name="connsiteX18" fmla="*/ 692 w 30453"/>
                <a:gd name="connsiteY18" fmla="*/ 18918 h 29531"/>
                <a:gd name="connsiteX19" fmla="*/ 692 w 30453"/>
                <a:gd name="connsiteY19" fmla="*/ 18918 h 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453" h="29531">
                  <a:moveTo>
                    <a:pt x="692" y="18457"/>
                  </a:moveTo>
                  <a:cubicBezTo>
                    <a:pt x="692" y="18457"/>
                    <a:pt x="692" y="18457"/>
                    <a:pt x="692" y="18457"/>
                  </a:cubicBezTo>
                  <a:cubicBezTo>
                    <a:pt x="1153" y="20303"/>
                    <a:pt x="2076" y="22148"/>
                    <a:pt x="3461" y="23532"/>
                  </a:cubicBezTo>
                  <a:cubicBezTo>
                    <a:pt x="4383" y="25378"/>
                    <a:pt x="5768" y="26301"/>
                    <a:pt x="7613" y="27685"/>
                  </a:cubicBezTo>
                  <a:cubicBezTo>
                    <a:pt x="9459" y="28608"/>
                    <a:pt x="11305" y="29531"/>
                    <a:pt x="13150" y="29531"/>
                  </a:cubicBezTo>
                  <a:cubicBezTo>
                    <a:pt x="14996" y="29531"/>
                    <a:pt x="17303" y="29531"/>
                    <a:pt x="19149" y="29531"/>
                  </a:cubicBezTo>
                  <a:cubicBezTo>
                    <a:pt x="20533" y="29070"/>
                    <a:pt x="21456" y="28608"/>
                    <a:pt x="22840" y="28147"/>
                  </a:cubicBezTo>
                  <a:cubicBezTo>
                    <a:pt x="25147" y="26762"/>
                    <a:pt x="26993" y="24917"/>
                    <a:pt x="28377" y="22610"/>
                  </a:cubicBezTo>
                  <a:cubicBezTo>
                    <a:pt x="28839" y="21225"/>
                    <a:pt x="29300" y="20303"/>
                    <a:pt x="29762" y="18918"/>
                  </a:cubicBezTo>
                  <a:cubicBezTo>
                    <a:pt x="30685" y="16150"/>
                    <a:pt x="30685" y="13381"/>
                    <a:pt x="29762" y="10613"/>
                  </a:cubicBezTo>
                  <a:lnTo>
                    <a:pt x="29762" y="10613"/>
                  </a:lnTo>
                  <a:cubicBezTo>
                    <a:pt x="29300" y="8767"/>
                    <a:pt x="28377" y="6921"/>
                    <a:pt x="26993" y="5537"/>
                  </a:cubicBezTo>
                  <a:cubicBezTo>
                    <a:pt x="26070" y="3691"/>
                    <a:pt x="24686" y="2769"/>
                    <a:pt x="22840" y="1846"/>
                  </a:cubicBezTo>
                  <a:cubicBezTo>
                    <a:pt x="20995" y="923"/>
                    <a:pt x="19149" y="0"/>
                    <a:pt x="17303" y="0"/>
                  </a:cubicBezTo>
                  <a:cubicBezTo>
                    <a:pt x="15457" y="0"/>
                    <a:pt x="13150" y="0"/>
                    <a:pt x="11305" y="0"/>
                  </a:cubicBezTo>
                  <a:cubicBezTo>
                    <a:pt x="9921" y="461"/>
                    <a:pt x="8998" y="923"/>
                    <a:pt x="7613" y="1384"/>
                  </a:cubicBezTo>
                  <a:cubicBezTo>
                    <a:pt x="5306" y="2769"/>
                    <a:pt x="3461" y="4614"/>
                    <a:pt x="2076" y="6921"/>
                  </a:cubicBezTo>
                  <a:cubicBezTo>
                    <a:pt x="1615" y="8306"/>
                    <a:pt x="1153" y="9228"/>
                    <a:pt x="692" y="10613"/>
                  </a:cubicBezTo>
                  <a:cubicBezTo>
                    <a:pt x="-231" y="13381"/>
                    <a:pt x="-231" y="16150"/>
                    <a:pt x="692" y="18918"/>
                  </a:cubicBezTo>
                  <a:lnTo>
                    <a:pt x="692" y="18918"/>
                  </a:lnTo>
                  <a:close/>
                </a:path>
              </a:pathLst>
            </a:custGeom>
            <a:grpFill/>
            <a:ln w="4613" cap="flat">
              <a:solidFill>
                <a:srgbClr val="09465E"/>
              </a:solidFill>
              <a:prstDash val="solid"/>
              <a:miter/>
            </a:ln>
          </p:spPr>
          <p:txBody>
            <a:bodyPr rtlCol="0" anchor="ctr"/>
            <a:lstStyle/>
            <a:p>
              <a:endParaRPr lang="en-US"/>
            </a:p>
          </p:txBody>
        </p:sp>
        <p:sp>
          <p:nvSpPr>
            <p:cNvPr id="109" name="Freeform 1394">
              <a:extLst>
                <a:ext uri="{FF2B5EF4-FFF2-40B4-BE49-F238E27FC236}">
                  <a16:creationId xmlns:a16="http://schemas.microsoft.com/office/drawing/2014/main" id="{B29604AE-30FE-1F9F-7A90-34A228F06B86}"/>
                </a:ext>
              </a:extLst>
            </p:cNvPr>
            <p:cNvSpPr/>
            <p:nvPr/>
          </p:nvSpPr>
          <p:spPr>
            <a:xfrm>
              <a:off x="-12543251" y="1289323"/>
              <a:ext cx="433359" cy="818535"/>
            </a:xfrm>
            <a:custGeom>
              <a:avLst/>
              <a:gdLst>
                <a:gd name="connsiteX0" fmla="*/ 404493 w 433359"/>
                <a:gd name="connsiteY0" fmla="*/ 641723 h 818535"/>
                <a:gd name="connsiteX1" fmla="*/ 101801 w 433359"/>
                <a:gd name="connsiteY1" fmla="*/ 735853 h 818535"/>
                <a:gd name="connsiteX2" fmla="*/ 37202 w 433359"/>
                <a:gd name="connsiteY2" fmla="*/ 543440 h 818535"/>
                <a:gd name="connsiteX3" fmla="*/ 39509 w 433359"/>
                <a:gd name="connsiteY3" fmla="*/ 297041 h 818535"/>
                <a:gd name="connsiteX4" fmla="*/ 99494 w 433359"/>
                <a:gd name="connsiteY4" fmla="*/ 18805 h 818535"/>
                <a:gd name="connsiteX5" fmla="*/ 69963 w 433359"/>
                <a:gd name="connsiteY5" fmla="*/ 10499 h 818535"/>
                <a:gd name="connsiteX6" fmla="*/ 9056 w 433359"/>
                <a:gd name="connsiteY6" fmla="*/ 563281 h 818535"/>
                <a:gd name="connsiteX7" fmla="*/ 228230 w 433359"/>
                <a:gd name="connsiteY7" fmla="*/ 815217 h 818535"/>
                <a:gd name="connsiteX8" fmla="*/ 430333 w 433359"/>
                <a:gd name="connsiteY8" fmla="*/ 656950 h 818535"/>
                <a:gd name="connsiteX9" fmla="*/ 404032 w 433359"/>
                <a:gd name="connsiteY9" fmla="*/ 641723 h 818535"/>
                <a:gd name="connsiteX10" fmla="*/ 404032 w 433359"/>
                <a:gd name="connsiteY10" fmla="*/ 641723 h 81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3359" h="818535">
                  <a:moveTo>
                    <a:pt x="404493" y="641723"/>
                  </a:moveTo>
                  <a:cubicBezTo>
                    <a:pt x="338972" y="728470"/>
                    <a:pt x="197315" y="861359"/>
                    <a:pt x="101801" y="735853"/>
                  </a:cubicBezTo>
                  <a:cubicBezTo>
                    <a:pt x="60735" y="681867"/>
                    <a:pt x="45508" y="609423"/>
                    <a:pt x="37202" y="543440"/>
                  </a:cubicBezTo>
                  <a:cubicBezTo>
                    <a:pt x="27512" y="461769"/>
                    <a:pt x="30281" y="378713"/>
                    <a:pt x="39509" y="297041"/>
                  </a:cubicBezTo>
                  <a:cubicBezTo>
                    <a:pt x="50583" y="202450"/>
                    <a:pt x="71347" y="109243"/>
                    <a:pt x="99494" y="18805"/>
                  </a:cubicBezTo>
                  <a:cubicBezTo>
                    <a:pt x="105493" y="-114"/>
                    <a:pt x="75962" y="-7958"/>
                    <a:pt x="69963" y="10499"/>
                  </a:cubicBezTo>
                  <a:cubicBezTo>
                    <a:pt x="15516" y="186762"/>
                    <a:pt x="-16784" y="379174"/>
                    <a:pt x="9056" y="563281"/>
                  </a:cubicBezTo>
                  <a:cubicBezTo>
                    <a:pt x="24744" y="675868"/>
                    <a:pt x="82883" y="844287"/>
                    <a:pt x="228230" y="815217"/>
                  </a:cubicBezTo>
                  <a:cubicBezTo>
                    <a:pt x="314055" y="798144"/>
                    <a:pt x="380499" y="723394"/>
                    <a:pt x="430333" y="656950"/>
                  </a:cubicBezTo>
                  <a:cubicBezTo>
                    <a:pt x="442330" y="641261"/>
                    <a:pt x="415567" y="626035"/>
                    <a:pt x="404032" y="641723"/>
                  </a:cubicBezTo>
                  <a:lnTo>
                    <a:pt x="404032" y="641723"/>
                  </a:lnTo>
                  <a:close/>
                </a:path>
              </a:pathLst>
            </a:custGeom>
            <a:grpFill/>
            <a:ln w="4613" cap="flat">
              <a:solidFill>
                <a:srgbClr val="09465E"/>
              </a:solidFill>
              <a:prstDash val="solid"/>
              <a:miter/>
            </a:ln>
          </p:spPr>
          <p:txBody>
            <a:bodyPr rtlCol="0" anchor="ctr"/>
            <a:lstStyle/>
            <a:p>
              <a:endParaRPr lang="en-US"/>
            </a:p>
          </p:txBody>
        </p:sp>
        <p:sp>
          <p:nvSpPr>
            <p:cNvPr id="110" name="Freeform 1395">
              <a:extLst>
                <a:ext uri="{FF2B5EF4-FFF2-40B4-BE49-F238E27FC236}">
                  <a16:creationId xmlns:a16="http://schemas.microsoft.com/office/drawing/2014/main" id="{4A97ED3A-6826-8095-D231-34E2F0D2DB3B}"/>
                </a:ext>
              </a:extLst>
            </p:cNvPr>
            <p:cNvSpPr/>
            <p:nvPr/>
          </p:nvSpPr>
          <p:spPr>
            <a:xfrm>
              <a:off x="-12405676" y="771507"/>
              <a:ext cx="540310" cy="817973"/>
            </a:xfrm>
            <a:custGeom>
              <a:avLst/>
              <a:gdLst>
                <a:gd name="connsiteX0" fmla="*/ 470405 w 540310"/>
                <a:gd name="connsiteY0" fmla="*/ 807936 h 817973"/>
                <a:gd name="connsiteX1" fmla="*/ 534542 w 540310"/>
                <a:gd name="connsiteY1" fmla="*/ 491863 h 817973"/>
                <a:gd name="connsiteX2" fmla="*/ 517008 w 540310"/>
                <a:gd name="connsiteY2" fmla="*/ 182250 h 817973"/>
                <a:gd name="connsiteX3" fmla="*/ 400730 w 540310"/>
                <a:gd name="connsiteY3" fmla="*/ 11985 h 817973"/>
                <a:gd name="connsiteX4" fmla="*/ 205088 w 540310"/>
                <a:gd name="connsiteY4" fmla="*/ 58589 h 817973"/>
                <a:gd name="connsiteX5" fmla="*/ 1601 w 540310"/>
                <a:gd name="connsiteY5" fmla="*/ 348361 h 817973"/>
                <a:gd name="connsiteX6" fmla="*/ 27902 w 540310"/>
                <a:gd name="connsiteY6" fmla="*/ 363588 h 817973"/>
                <a:gd name="connsiteX7" fmla="*/ 188477 w 540310"/>
                <a:gd name="connsiteY7" fmla="*/ 115343 h 817973"/>
                <a:gd name="connsiteX8" fmla="*/ 378582 w 540310"/>
                <a:gd name="connsiteY8" fmla="*/ 35518 h 817973"/>
                <a:gd name="connsiteX9" fmla="*/ 488400 w 540310"/>
                <a:gd name="connsiteY9" fmla="*/ 190094 h 817973"/>
                <a:gd name="connsiteX10" fmla="*/ 506396 w 540310"/>
                <a:gd name="connsiteY10" fmla="*/ 474329 h 817973"/>
                <a:gd name="connsiteX11" fmla="*/ 441797 w 540310"/>
                <a:gd name="connsiteY11" fmla="*/ 799169 h 817973"/>
                <a:gd name="connsiteX12" fmla="*/ 471328 w 540310"/>
                <a:gd name="connsiteY12" fmla="*/ 807475 h 817973"/>
                <a:gd name="connsiteX13" fmla="*/ 471328 w 540310"/>
                <a:gd name="connsiteY13" fmla="*/ 807475 h 817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0310" h="817973">
                  <a:moveTo>
                    <a:pt x="470405" y="807936"/>
                  </a:moveTo>
                  <a:cubicBezTo>
                    <a:pt x="502243" y="705039"/>
                    <a:pt x="524391" y="599374"/>
                    <a:pt x="534542" y="491863"/>
                  </a:cubicBezTo>
                  <a:cubicBezTo>
                    <a:pt x="544232" y="389428"/>
                    <a:pt x="543771" y="282378"/>
                    <a:pt x="517008" y="182250"/>
                  </a:cubicBezTo>
                  <a:cubicBezTo>
                    <a:pt x="499474" y="116728"/>
                    <a:pt x="466252" y="41978"/>
                    <a:pt x="400730" y="11985"/>
                  </a:cubicBezTo>
                  <a:cubicBezTo>
                    <a:pt x="331978" y="-18930"/>
                    <a:pt x="259535" y="14754"/>
                    <a:pt x="205088" y="58589"/>
                  </a:cubicBezTo>
                  <a:cubicBezTo>
                    <a:pt x="113265" y="133339"/>
                    <a:pt x="50512" y="242696"/>
                    <a:pt x="1601" y="348361"/>
                  </a:cubicBezTo>
                  <a:cubicBezTo>
                    <a:pt x="-6704" y="365895"/>
                    <a:pt x="19596" y="381583"/>
                    <a:pt x="27902" y="363588"/>
                  </a:cubicBezTo>
                  <a:cubicBezTo>
                    <a:pt x="69430" y="274534"/>
                    <a:pt x="119264" y="186402"/>
                    <a:pt x="188477" y="115343"/>
                  </a:cubicBezTo>
                  <a:cubicBezTo>
                    <a:pt x="235080" y="67356"/>
                    <a:pt x="306600" y="11524"/>
                    <a:pt x="378582" y="35518"/>
                  </a:cubicBezTo>
                  <a:cubicBezTo>
                    <a:pt x="442258" y="56743"/>
                    <a:pt x="472251" y="130570"/>
                    <a:pt x="488400" y="190094"/>
                  </a:cubicBezTo>
                  <a:cubicBezTo>
                    <a:pt x="512856" y="281916"/>
                    <a:pt x="513778" y="380199"/>
                    <a:pt x="506396" y="474329"/>
                  </a:cubicBezTo>
                  <a:cubicBezTo>
                    <a:pt x="497629" y="584609"/>
                    <a:pt x="474558" y="693504"/>
                    <a:pt x="441797" y="799169"/>
                  </a:cubicBezTo>
                  <a:cubicBezTo>
                    <a:pt x="435798" y="818088"/>
                    <a:pt x="465329" y="825932"/>
                    <a:pt x="471328" y="807475"/>
                  </a:cubicBezTo>
                  <a:lnTo>
                    <a:pt x="471328" y="807475"/>
                  </a:lnTo>
                  <a:close/>
                </a:path>
              </a:pathLst>
            </a:custGeom>
            <a:grpFill/>
            <a:ln w="4613" cap="flat">
              <a:solidFill>
                <a:srgbClr val="09465E"/>
              </a:solidFill>
              <a:prstDash val="solid"/>
              <a:miter/>
            </a:ln>
          </p:spPr>
          <p:txBody>
            <a:bodyPr rtlCol="0" anchor="ctr"/>
            <a:lstStyle/>
            <a:p>
              <a:endParaRPr lang="en-US"/>
            </a:p>
          </p:txBody>
        </p:sp>
        <p:sp>
          <p:nvSpPr>
            <p:cNvPr id="111" name="Freeform 1396">
              <a:extLst>
                <a:ext uri="{FF2B5EF4-FFF2-40B4-BE49-F238E27FC236}">
                  <a16:creationId xmlns:a16="http://schemas.microsoft.com/office/drawing/2014/main" id="{BE7DAC9B-9DDC-821A-4A4A-C9CE5F38F241}"/>
                </a:ext>
              </a:extLst>
            </p:cNvPr>
            <p:cNvSpPr/>
            <p:nvPr/>
          </p:nvSpPr>
          <p:spPr>
            <a:xfrm>
              <a:off x="-12065480" y="1735735"/>
              <a:ext cx="63519" cy="98707"/>
            </a:xfrm>
            <a:custGeom>
              <a:avLst/>
              <a:gdLst>
                <a:gd name="connsiteX0" fmla="*/ 28235 w 63519"/>
                <a:gd name="connsiteY0" fmla="*/ 91030 h 98707"/>
                <a:gd name="connsiteX1" fmla="*/ 61918 w 63519"/>
                <a:gd name="connsiteY1" fmla="*/ 23201 h 98707"/>
                <a:gd name="connsiteX2" fmla="*/ 35617 w 63519"/>
                <a:gd name="connsiteY2" fmla="*/ 7974 h 98707"/>
                <a:gd name="connsiteX3" fmla="*/ 1934 w 63519"/>
                <a:gd name="connsiteY3" fmla="*/ 75803 h 98707"/>
                <a:gd name="connsiteX4" fmla="*/ 28235 w 63519"/>
                <a:gd name="connsiteY4" fmla="*/ 91030 h 98707"/>
                <a:gd name="connsiteX5" fmla="*/ 28235 w 63519"/>
                <a:gd name="connsiteY5" fmla="*/ 91030 h 98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19" h="98707">
                  <a:moveTo>
                    <a:pt x="28235" y="91030"/>
                  </a:moveTo>
                  <a:cubicBezTo>
                    <a:pt x="40232" y="68882"/>
                    <a:pt x="51306" y="45811"/>
                    <a:pt x="61918" y="23201"/>
                  </a:cubicBezTo>
                  <a:cubicBezTo>
                    <a:pt x="70224" y="5667"/>
                    <a:pt x="43923" y="-10021"/>
                    <a:pt x="35617" y="7974"/>
                  </a:cubicBezTo>
                  <a:cubicBezTo>
                    <a:pt x="25005" y="31045"/>
                    <a:pt x="13931" y="53655"/>
                    <a:pt x="1934" y="75803"/>
                  </a:cubicBezTo>
                  <a:cubicBezTo>
                    <a:pt x="-7295" y="92876"/>
                    <a:pt x="19006" y="108564"/>
                    <a:pt x="28235" y="91030"/>
                  </a:cubicBezTo>
                  <a:lnTo>
                    <a:pt x="28235" y="91030"/>
                  </a:lnTo>
                  <a:close/>
                </a:path>
              </a:pathLst>
            </a:custGeom>
            <a:grpFill/>
            <a:ln w="4613" cap="flat">
              <a:solidFill>
                <a:srgbClr val="09465E"/>
              </a:solidFill>
              <a:prstDash val="solid"/>
              <a:miter/>
            </a:ln>
          </p:spPr>
          <p:txBody>
            <a:bodyPr rtlCol="0" anchor="ctr"/>
            <a:lstStyle/>
            <a:p>
              <a:endParaRPr lang="en-US"/>
            </a:p>
          </p:txBody>
        </p:sp>
        <p:sp>
          <p:nvSpPr>
            <p:cNvPr id="112" name="Freeform 1397">
              <a:extLst>
                <a:ext uri="{FF2B5EF4-FFF2-40B4-BE49-F238E27FC236}">
                  <a16:creationId xmlns:a16="http://schemas.microsoft.com/office/drawing/2014/main" id="{18EB4D2A-09FF-9A99-2400-6BF42CAF261A}"/>
                </a:ext>
              </a:extLst>
            </p:cNvPr>
            <p:cNvSpPr/>
            <p:nvPr/>
          </p:nvSpPr>
          <p:spPr>
            <a:xfrm>
              <a:off x="-12042091" y="1101867"/>
              <a:ext cx="104916" cy="35153"/>
            </a:xfrm>
            <a:custGeom>
              <a:avLst/>
              <a:gdLst>
                <a:gd name="connsiteX0" fmla="*/ 14535 w 104916"/>
                <a:gd name="connsiteY0" fmla="*/ 35073 h 35153"/>
                <a:gd name="connsiteX1" fmla="*/ 90208 w 104916"/>
                <a:gd name="connsiteY1" fmla="*/ 30459 h 35153"/>
                <a:gd name="connsiteX2" fmla="*/ 90208 w 104916"/>
                <a:gd name="connsiteY2" fmla="*/ 5 h 35153"/>
                <a:gd name="connsiteX3" fmla="*/ 14535 w 104916"/>
                <a:gd name="connsiteY3" fmla="*/ 4619 h 35153"/>
                <a:gd name="connsiteX4" fmla="*/ 14535 w 104916"/>
                <a:gd name="connsiteY4" fmla="*/ 35073 h 35153"/>
                <a:gd name="connsiteX5" fmla="*/ 14535 w 104916"/>
                <a:gd name="connsiteY5" fmla="*/ 35073 h 3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916" h="35153">
                  <a:moveTo>
                    <a:pt x="14535" y="35073"/>
                  </a:moveTo>
                  <a:cubicBezTo>
                    <a:pt x="39913" y="32766"/>
                    <a:pt x="64830" y="30920"/>
                    <a:pt x="90208" y="30459"/>
                  </a:cubicBezTo>
                  <a:cubicBezTo>
                    <a:pt x="109588" y="29998"/>
                    <a:pt x="110049" y="-456"/>
                    <a:pt x="90208" y="5"/>
                  </a:cubicBezTo>
                  <a:cubicBezTo>
                    <a:pt x="64830" y="928"/>
                    <a:pt x="39452" y="2312"/>
                    <a:pt x="14535" y="4619"/>
                  </a:cubicBezTo>
                  <a:cubicBezTo>
                    <a:pt x="-4845" y="6465"/>
                    <a:pt x="-4845" y="36919"/>
                    <a:pt x="14535" y="35073"/>
                  </a:cubicBezTo>
                  <a:lnTo>
                    <a:pt x="14535" y="35073"/>
                  </a:lnTo>
                  <a:close/>
                </a:path>
              </a:pathLst>
            </a:custGeom>
            <a:grpFill/>
            <a:ln w="4613" cap="flat">
              <a:solidFill>
                <a:srgbClr val="09465E"/>
              </a:solidFill>
              <a:prstDash val="solid"/>
              <a:miter/>
            </a:ln>
          </p:spPr>
          <p:txBody>
            <a:bodyPr rtlCol="0" anchor="ctr"/>
            <a:lstStyle/>
            <a:p>
              <a:endParaRPr lang="en-US"/>
            </a:p>
          </p:txBody>
        </p:sp>
        <p:sp>
          <p:nvSpPr>
            <p:cNvPr id="113" name="Freeform 1398">
              <a:extLst>
                <a:ext uri="{FF2B5EF4-FFF2-40B4-BE49-F238E27FC236}">
                  <a16:creationId xmlns:a16="http://schemas.microsoft.com/office/drawing/2014/main" id="{ECD5C7E5-D105-E2D8-CFAE-AE6C9BC68200}"/>
                </a:ext>
              </a:extLst>
            </p:cNvPr>
            <p:cNvSpPr/>
            <p:nvPr/>
          </p:nvSpPr>
          <p:spPr>
            <a:xfrm>
              <a:off x="-12872007" y="1136541"/>
              <a:ext cx="673482" cy="635900"/>
            </a:xfrm>
            <a:custGeom>
              <a:avLst/>
              <a:gdLst>
                <a:gd name="connsiteX0" fmla="*/ 654346 w 673482"/>
                <a:gd name="connsiteY0" fmla="*/ 399 h 635900"/>
                <a:gd name="connsiteX1" fmla="*/ 219688 w 673482"/>
                <a:gd name="connsiteY1" fmla="*/ 172048 h 635900"/>
                <a:gd name="connsiteX2" fmla="*/ 212766 w 673482"/>
                <a:gd name="connsiteY2" fmla="*/ 189120 h 635900"/>
                <a:gd name="connsiteX3" fmla="*/ 212766 w 673482"/>
                <a:gd name="connsiteY3" fmla="*/ 189120 h 635900"/>
                <a:gd name="connsiteX4" fmla="*/ 219688 w 673482"/>
                <a:gd name="connsiteY4" fmla="*/ 172048 h 635900"/>
                <a:gd name="connsiteX5" fmla="*/ 48039 w 673482"/>
                <a:gd name="connsiteY5" fmla="*/ 320625 h 635900"/>
                <a:gd name="connsiteX6" fmla="*/ 2358 w 673482"/>
                <a:gd name="connsiteY6" fmla="*/ 471048 h 635900"/>
                <a:gd name="connsiteX7" fmla="*/ 275058 w 673482"/>
                <a:gd name="connsiteY7" fmla="*/ 635776 h 635900"/>
                <a:gd name="connsiteX8" fmla="*/ 275058 w 673482"/>
                <a:gd name="connsiteY8" fmla="*/ 605322 h 635900"/>
                <a:gd name="connsiteX9" fmla="*/ 31889 w 673482"/>
                <a:gd name="connsiteY9" fmla="*/ 463204 h 635900"/>
                <a:gd name="connsiteX10" fmla="*/ 80800 w 673482"/>
                <a:gd name="connsiteY10" fmla="*/ 328008 h 635900"/>
                <a:gd name="connsiteX11" fmla="*/ 235376 w 673482"/>
                <a:gd name="connsiteY11" fmla="*/ 198349 h 635900"/>
                <a:gd name="connsiteX12" fmla="*/ 242297 w 673482"/>
                <a:gd name="connsiteY12" fmla="*/ 181276 h 635900"/>
                <a:gd name="connsiteX13" fmla="*/ 242297 w 673482"/>
                <a:gd name="connsiteY13" fmla="*/ 181276 h 635900"/>
                <a:gd name="connsiteX14" fmla="*/ 235376 w 673482"/>
                <a:gd name="connsiteY14" fmla="*/ 198349 h 635900"/>
                <a:gd name="connsiteX15" fmla="*/ 662652 w 673482"/>
                <a:gd name="connsiteY15" fmla="*/ 29930 h 635900"/>
                <a:gd name="connsiteX16" fmla="*/ 654346 w 673482"/>
                <a:gd name="connsiteY16" fmla="*/ 399 h 635900"/>
                <a:gd name="connsiteX17" fmla="*/ 654346 w 673482"/>
                <a:gd name="connsiteY17" fmla="*/ 399 h 63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3482" h="635900">
                  <a:moveTo>
                    <a:pt x="654346" y="399"/>
                  </a:moveTo>
                  <a:cubicBezTo>
                    <a:pt x="502077" y="35006"/>
                    <a:pt x="352577" y="89453"/>
                    <a:pt x="219688" y="172048"/>
                  </a:cubicBezTo>
                  <a:cubicBezTo>
                    <a:pt x="214151" y="175739"/>
                    <a:pt x="210921" y="182660"/>
                    <a:pt x="212766" y="189120"/>
                  </a:cubicBezTo>
                  <a:cubicBezTo>
                    <a:pt x="212766" y="189120"/>
                    <a:pt x="212766" y="189120"/>
                    <a:pt x="212766" y="189120"/>
                  </a:cubicBezTo>
                  <a:cubicBezTo>
                    <a:pt x="215073" y="183583"/>
                    <a:pt x="217381" y="177585"/>
                    <a:pt x="219688" y="172048"/>
                  </a:cubicBezTo>
                  <a:cubicBezTo>
                    <a:pt x="155550" y="212191"/>
                    <a:pt x="93720" y="259718"/>
                    <a:pt x="48039" y="320625"/>
                  </a:cubicBezTo>
                  <a:cubicBezTo>
                    <a:pt x="16201" y="363537"/>
                    <a:pt x="-7793" y="416601"/>
                    <a:pt x="2358" y="471048"/>
                  </a:cubicBezTo>
                  <a:cubicBezTo>
                    <a:pt x="24045" y="589172"/>
                    <a:pt x="175853" y="623317"/>
                    <a:pt x="275058" y="635776"/>
                  </a:cubicBezTo>
                  <a:cubicBezTo>
                    <a:pt x="294438" y="638083"/>
                    <a:pt x="294438" y="607629"/>
                    <a:pt x="275058" y="605322"/>
                  </a:cubicBezTo>
                  <a:cubicBezTo>
                    <a:pt x="190618" y="595171"/>
                    <a:pt x="48962" y="566101"/>
                    <a:pt x="31889" y="463204"/>
                  </a:cubicBezTo>
                  <a:cubicBezTo>
                    <a:pt x="23584" y="413832"/>
                    <a:pt x="50807" y="365383"/>
                    <a:pt x="80800" y="328008"/>
                  </a:cubicBezTo>
                  <a:cubicBezTo>
                    <a:pt x="123251" y="275406"/>
                    <a:pt x="178621" y="233878"/>
                    <a:pt x="235376" y="198349"/>
                  </a:cubicBezTo>
                  <a:cubicBezTo>
                    <a:pt x="240913" y="194657"/>
                    <a:pt x="244143" y="187736"/>
                    <a:pt x="242297" y="181276"/>
                  </a:cubicBezTo>
                  <a:lnTo>
                    <a:pt x="242297" y="181276"/>
                  </a:lnTo>
                  <a:cubicBezTo>
                    <a:pt x="239990" y="186813"/>
                    <a:pt x="237683" y="192812"/>
                    <a:pt x="235376" y="198349"/>
                  </a:cubicBezTo>
                  <a:cubicBezTo>
                    <a:pt x="366419" y="117139"/>
                    <a:pt x="513151" y="64075"/>
                    <a:pt x="662652" y="29930"/>
                  </a:cubicBezTo>
                  <a:cubicBezTo>
                    <a:pt x="681570" y="25777"/>
                    <a:pt x="673726" y="-3754"/>
                    <a:pt x="654346" y="399"/>
                  </a:cubicBezTo>
                  <a:lnTo>
                    <a:pt x="654346" y="399"/>
                  </a:lnTo>
                  <a:close/>
                </a:path>
              </a:pathLst>
            </a:custGeom>
            <a:grpFill/>
            <a:ln w="4613" cap="flat">
              <a:solidFill>
                <a:srgbClr val="09465E"/>
              </a:solidFill>
              <a:prstDash val="solid"/>
              <a:miter/>
            </a:ln>
          </p:spPr>
          <p:txBody>
            <a:bodyPr rtlCol="0" anchor="ctr"/>
            <a:lstStyle/>
            <a:p>
              <a:endParaRPr lang="en-US"/>
            </a:p>
          </p:txBody>
        </p:sp>
        <p:sp>
          <p:nvSpPr>
            <p:cNvPr id="114" name="Freeform 1399">
              <a:extLst>
                <a:ext uri="{FF2B5EF4-FFF2-40B4-BE49-F238E27FC236}">
                  <a16:creationId xmlns:a16="http://schemas.microsoft.com/office/drawing/2014/main" id="{6A5C4430-585C-6564-FBBD-95AC9B0E9D82}"/>
                </a:ext>
              </a:extLst>
            </p:cNvPr>
            <p:cNvSpPr/>
            <p:nvPr/>
          </p:nvSpPr>
          <p:spPr>
            <a:xfrm>
              <a:off x="-12470924" y="1742244"/>
              <a:ext cx="105377" cy="35153"/>
            </a:xfrm>
            <a:custGeom>
              <a:avLst/>
              <a:gdLst>
                <a:gd name="connsiteX0" fmla="*/ 14708 w 105377"/>
                <a:gd name="connsiteY0" fmla="*/ 35149 h 35153"/>
                <a:gd name="connsiteX1" fmla="*/ 90843 w 105377"/>
                <a:gd name="connsiteY1" fmla="*/ 30534 h 35153"/>
                <a:gd name="connsiteX2" fmla="*/ 90843 w 105377"/>
                <a:gd name="connsiteY2" fmla="*/ 81 h 35153"/>
                <a:gd name="connsiteX3" fmla="*/ 14708 w 105377"/>
                <a:gd name="connsiteY3" fmla="*/ 4695 h 35153"/>
                <a:gd name="connsiteX4" fmla="*/ 14708 w 105377"/>
                <a:gd name="connsiteY4" fmla="*/ 35149 h 35153"/>
                <a:gd name="connsiteX5" fmla="*/ 14708 w 105377"/>
                <a:gd name="connsiteY5" fmla="*/ 35149 h 3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377" h="35153">
                  <a:moveTo>
                    <a:pt x="14708" y="35149"/>
                  </a:moveTo>
                  <a:cubicBezTo>
                    <a:pt x="40087" y="34226"/>
                    <a:pt x="65465" y="32841"/>
                    <a:pt x="90843" y="30534"/>
                  </a:cubicBezTo>
                  <a:cubicBezTo>
                    <a:pt x="110222" y="28689"/>
                    <a:pt x="110222" y="-1765"/>
                    <a:pt x="90843" y="81"/>
                  </a:cubicBezTo>
                  <a:cubicBezTo>
                    <a:pt x="65465" y="2388"/>
                    <a:pt x="40087" y="4233"/>
                    <a:pt x="14708" y="4695"/>
                  </a:cubicBezTo>
                  <a:cubicBezTo>
                    <a:pt x="-4671" y="5156"/>
                    <a:pt x="-5133" y="35610"/>
                    <a:pt x="14708" y="35149"/>
                  </a:cubicBezTo>
                  <a:lnTo>
                    <a:pt x="14708" y="35149"/>
                  </a:lnTo>
                  <a:close/>
                </a:path>
              </a:pathLst>
            </a:custGeom>
            <a:grpFill/>
            <a:ln w="4613" cap="flat">
              <a:solidFill>
                <a:srgbClr val="09465E"/>
              </a:solidFill>
              <a:prstDash val="solid"/>
              <a:miter/>
            </a:ln>
          </p:spPr>
          <p:txBody>
            <a:bodyPr rtlCol="0" anchor="ctr"/>
            <a:lstStyle/>
            <a:p>
              <a:endParaRPr lang="en-US"/>
            </a:p>
          </p:txBody>
        </p:sp>
        <p:sp>
          <p:nvSpPr>
            <p:cNvPr id="115" name="Freeform 1400">
              <a:extLst>
                <a:ext uri="{FF2B5EF4-FFF2-40B4-BE49-F238E27FC236}">
                  <a16:creationId xmlns:a16="http://schemas.microsoft.com/office/drawing/2014/main" id="{652BF2B3-BDF4-F335-D9A8-978CC0E06103}"/>
                </a:ext>
              </a:extLst>
            </p:cNvPr>
            <p:cNvSpPr/>
            <p:nvPr/>
          </p:nvSpPr>
          <p:spPr>
            <a:xfrm>
              <a:off x="-12208651" y="1107285"/>
              <a:ext cx="673101" cy="635900"/>
            </a:xfrm>
            <a:custGeom>
              <a:avLst/>
              <a:gdLst>
                <a:gd name="connsiteX0" fmla="*/ 397963 w 673101"/>
                <a:gd name="connsiteY0" fmla="*/ 30117 h 635900"/>
                <a:gd name="connsiteX1" fmla="*/ 636517 w 673101"/>
                <a:gd name="connsiteY1" fmla="*/ 229451 h 635900"/>
                <a:gd name="connsiteX2" fmla="*/ 493477 w 673101"/>
                <a:gd name="connsiteY2" fmla="*/ 399715 h 635900"/>
                <a:gd name="connsiteX3" fmla="*/ 285837 w 673101"/>
                <a:gd name="connsiteY3" fmla="*/ 516916 h 635900"/>
                <a:gd name="connsiteX4" fmla="*/ 10831 w 673101"/>
                <a:gd name="connsiteY4" fmla="*/ 605970 h 635900"/>
                <a:gd name="connsiteX5" fmla="*/ 19136 w 673101"/>
                <a:gd name="connsiteY5" fmla="*/ 635501 h 635900"/>
                <a:gd name="connsiteX6" fmla="*/ 526238 w 673101"/>
                <a:gd name="connsiteY6" fmla="*/ 413558 h 635900"/>
                <a:gd name="connsiteX7" fmla="*/ 666971 w 673101"/>
                <a:gd name="connsiteY7" fmla="*/ 235449 h 635900"/>
                <a:gd name="connsiteX8" fmla="*/ 623136 w 673101"/>
                <a:gd name="connsiteY8" fmla="*/ 82719 h 635900"/>
                <a:gd name="connsiteX9" fmla="*/ 398424 w 673101"/>
                <a:gd name="connsiteY9" fmla="*/ 125 h 635900"/>
                <a:gd name="connsiteX10" fmla="*/ 398424 w 673101"/>
                <a:gd name="connsiteY10" fmla="*/ 30578 h 635900"/>
                <a:gd name="connsiteX11" fmla="*/ 398424 w 673101"/>
                <a:gd name="connsiteY11" fmla="*/ 30578 h 63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3101" h="635900">
                  <a:moveTo>
                    <a:pt x="397963" y="30117"/>
                  </a:moveTo>
                  <a:cubicBezTo>
                    <a:pt x="498552" y="42575"/>
                    <a:pt x="678968" y="90563"/>
                    <a:pt x="636517" y="229451"/>
                  </a:cubicBezTo>
                  <a:cubicBezTo>
                    <a:pt x="614831" y="300510"/>
                    <a:pt x="551154" y="356803"/>
                    <a:pt x="493477" y="399715"/>
                  </a:cubicBezTo>
                  <a:cubicBezTo>
                    <a:pt x="429339" y="446780"/>
                    <a:pt x="358742" y="485078"/>
                    <a:pt x="285837" y="516916"/>
                  </a:cubicBezTo>
                  <a:cubicBezTo>
                    <a:pt x="197245" y="555675"/>
                    <a:pt x="104499" y="584284"/>
                    <a:pt x="10831" y="605970"/>
                  </a:cubicBezTo>
                  <a:cubicBezTo>
                    <a:pt x="-8088" y="610123"/>
                    <a:pt x="-244" y="639654"/>
                    <a:pt x="19136" y="635501"/>
                  </a:cubicBezTo>
                  <a:cubicBezTo>
                    <a:pt x="198167" y="594896"/>
                    <a:pt x="379967" y="527067"/>
                    <a:pt x="526238" y="413558"/>
                  </a:cubicBezTo>
                  <a:cubicBezTo>
                    <a:pt x="584838" y="367877"/>
                    <a:pt x="645746" y="309277"/>
                    <a:pt x="666971" y="235449"/>
                  </a:cubicBezTo>
                  <a:cubicBezTo>
                    <a:pt x="683121" y="179156"/>
                    <a:pt x="666971" y="121940"/>
                    <a:pt x="623136" y="82719"/>
                  </a:cubicBezTo>
                  <a:cubicBezTo>
                    <a:pt x="562690" y="28271"/>
                    <a:pt x="476404" y="9815"/>
                    <a:pt x="398424" y="125"/>
                  </a:cubicBezTo>
                  <a:cubicBezTo>
                    <a:pt x="379045" y="-2182"/>
                    <a:pt x="379045" y="28271"/>
                    <a:pt x="398424" y="30578"/>
                  </a:cubicBezTo>
                  <a:lnTo>
                    <a:pt x="398424" y="30578"/>
                  </a:lnTo>
                  <a:close/>
                </a:path>
              </a:pathLst>
            </a:custGeom>
            <a:grpFill/>
            <a:ln w="4613" cap="flat">
              <a:solidFill>
                <a:srgbClr val="09465E"/>
              </a:solidFill>
              <a:prstDash val="solid"/>
              <a:miter/>
            </a:ln>
          </p:spPr>
          <p:txBody>
            <a:bodyPr rtlCol="0" anchor="ctr"/>
            <a:lstStyle/>
            <a:p>
              <a:endParaRPr lang="en-US"/>
            </a:p>
          </p:txBody>
        </p:sp>
      </p:grpSp>
    </p:spTree>
    <p:extLst>
      <p:ext uri="{BB962C8B-B14F-4D97-AF65-F5344CB8AC3E}">
        <p14:creationId xmlns:p14="http://schemas.microsoft.com/office/powerpoint/2010/main" val="1528251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936CEB-7792-8512-B8C3-A6BE13A793AD}"/>
              </a:ext>
            </a:extLst>
          </p:cNvPr>
          <p:cNvSpPr>
            <a:spLocks noGrp="1"/>
          </p:cNvSpPr>
          <p:nvPr>
            <p:ph type="body" sz="quarter" idx="16"/>
          </p:nvPr>
        </p:nvSpPr>
        <p:spPr>
          <a:xfrm>
            <a:off x="877318" y="352901"/>
            <a:ext cx="10289119" cy="808925"/>
          </a:xfrm>
        </p:spPr>
        <p:txBody>
          <a:bodyPr/>
          <a:lstStyle/>
          <a:p>
            <a:r>
              <a:rPr lang="en-US" dirty="0"/>
              <a:t>Uso de Blockchain en la industria alimentaria</a:t>
            </a:r>
            <a:endParaRPr lang="en-IE" dirty="0"/>
          </a:p>
        </p:txBody>
      </p:sp>
      <p:sp>
        <p:nvSpPr>
          <p:cNvPr id="3" name="Picture Placeholder 2">
            <a:extLst>
              <a:ext uri="{FF2B5EF4-FFF2-40B4-BE49-F238E27FC236}">
                <a16:creationId xmlns:a16="http://schemas.microsoft.com/office/drawing/2014/main" id="{4345F8EF-80D9-EED6-04A7-B9C1BD3E8295}"/>
              </a:ext>
            </a:extLst>
          </p:cNvPr>
          <p:cNvSpPr>
            <a:spLocks noGrp="1"/>
          </p:cNvSpPr>
          <p:nvPr>
            <p:ph type="pic" sz="quarter" idx="10"/>
          </p:nvPr>
        </p:nvSpPr>
        <p:spPr>
          <a:xfrm>
            <a:off x="635271" y="2280621"/>
            <a:ext cx="4818856" cy="3728152"/>
          </a:xfrm>
        </p:spPr>
        <p:txBody>
          <a:bodyPr/>
          <a:lstStyle/>
          <a:p>
            <a:endParaRPr lang="en-IE"/>
          </a:p>
        </p:txBody>
      </p:sp>
      <p:sp>
        <p:nvSpPr>
          <p:cNvPr id="4" name="Text Placeholder 3">
            <a:extLst>
              <a:ext uri="{FF2B5EF4-FFF2-40B4-BE49-F238E27FC236}">
                <a16:creationId xmlns:a16="http://schemas.microsoft.com/office/drawing/2014/main" id="{77DBD87E-91D2-B577-6AE7-A1795ED1B8C1}"/>
              </a:ext>
            </a:extLst>
          </p:cNvPr>
          <p:cNvSpPr>
            <a:spLocks noGrp="1"/>
          </p:cNvSpPr>
          <p:nvPr>
            <p:ph type="body" sz="quarter" idx="19"/>
          </p:nvPr>
        </p:nvSpPr>
        <p:spPr>
          <a:xfrm>
            <a:off x="6270172" y="1161826"/>
            <a:ext cx="5533900" cy="4102937"/>
          </a:xfrm>
        </p:spPr>
        <p:txBody>
          <a:bodyPr/>
          <a:lstStyle/>
          <a:p>
            <a:pPr>
              <a:spcAft>
                <a:spcPts val="1200"/>
              </a:spcAft>
            </a:pPr>
            <a:r>
              <a:rPr lang="en-US" sz="2200" dirty="0"/>
              <a:t>La industria alimentaria se encuentra actualmente bajo presión. Cada vez preocupa más la seguridad, calidad y transparencia de las cadenas de suministro, así como el impacto medioambiental de la producción de alimentos. </a:t>
            </a:r>
          </a:p>
          <a:p>
            <a:r>
              <a:rPr lang="en-US" sz="2200" dirty="0"/>
              <a:t>Y esto es sólo el principio: la población mundial no deja de crecer, al igual que la demanda de alimentos. Al mismo tiempo, el mundo se enfrenta a una serie de retos como el cambio climático, la escasez de agua y las pandemias. ¿Cómo podemos satisfacer las necesidades de una población creciente y preservar al mismo tiempo nuestro planeta?</a:t>
            </a:r>
            <a:endParaRPr lang="en-IE" sz="2200" dirty="0"/>
          </a:p>
        </p:txBody>
      </p:sp>
      <p:pic>
        <p:nvPicPr>
          <p:cNvPr id="7" name="Elementi multimediali online 6" title="How Can Blockchain Benefit the Food Industry &amp; Supply Chains">
            <a:hlinkClick r:id="" action="ppaction://media"/>
            <a:extLst>
              <a:ext uri="{FF2B5EF4-FFF2-40B4-BE49-F238E27FC236}">
                <a16:creationId xmlns:a16="http://schemas.microsoft.com/office/drawing/2014/main" id="{329BAD49-4F05-B10F-211F-398171A1258A}"/>
              </a:ext>
            </a:extLst>
          </p:cNvPr>
          <p:cNvPicPr>
            <a:picLocks noRot="1" noChangeAspect="1"/>
          </p:cNvPicPr>
          <p:nvPr>
            <a:videoFile r:link="rId1"/>
          </p:nvPr>
        </p:nvPicPr>
        <p:blipFill>
          <a:blip r:embed="rId4"/>
          <a:srcRect l="10767" t="-497" r="12771" b="497"/>
          <a:stretch/>
        </p:blipFill>
        <p:spPr>
          <a:xfrm>
            <a:off x="622131" y="2204551"/>
            <a:ext cx="5131397" cy="3788770"/>
          </a:xfrm>
          <a:prstGeom prst="rect">
            <a:avLst/>
          </a:prstGeom>
        </p:spPr>
      </p:pic>
      <p:sp>
        <p:nvSpPr>
          <p:cNvPr id="6" name="TextBox 5">
            <a:extLst>
              <a:ext uri="{FF2B5EF4-FFF2-40B4-BE49-F238E27FC236}">
                <a16:creationId xmlns:a16="http://schemas.microsoft.com/office/drawing/2014/main" id="{8A01B138-3C7F-4FD4-6FBB-F62A72E9FE36}"/>
              </a:ext>
            </a:extLst>
          </p:cNvPr>
          <p:cNvSpPr txBox="1"/>
          <p:nvPr/>
        </p:nvSpPr>
        <p:spPr>
          <a:xfrm>
            <a:off x="6958743" y="5956778"/>
            <a:ext cx="5485410" cy="646331"/>
          </a:xfrm>
          <a:prstGeom prst="rect">
            <a:avLst/>
          </a:prstGeom>
          <a:noFill/>
        </p:spPr>
        <p:txBody>
          <a:bodyPr wrap="square">
            <a:spAutoFit/>
          </a:bodyPr>
          <a:lstStyle/>
          <a:p>
            <a:r>
              <a:rPr lang="en-US" dirty="0">
                <a:hlinkClick r:id="rId5"/>
              </a:rPr>
              <a:t>Cómo puede beneficiar Blockchain a la industria alimentaria y a las cadenas de suministro</a:t>
            </a:r>
            <a:endParaRPr lang="en-IE" dirty="0"/>
          </a:p>
        </p:txBody>
      </p:sp>
      <p:grpSp>
        <p:nvGrpSpPr>
          <p:cNvPr id="8" name="Graphic 4">
            <a:extLst>
              <a:ext uri="{FF2B5EF4-FFF2-40B4-BE49-F238E27FC236}">
                <a16:creationId xmlns:a16="http://schemas.microsoft.com/office/drawing/2014/main" id="{E2C2D48B-A81B-E5AD-A61C-A2920E2559C3}"/>
              </a:ext>
            </a:extLst>
          </p:cNvPr>
          <p:cNvGrpSpPr/>
          <p:nvPr/>
        </p:nvGrpSpPr>
        <p:grpSpPr>
          <a:xfrm rot="19721493">
            <a:off x="6219327" y="5710982"/>
            <a:ext cx="403667" cy="780438"/>
            <a:chOff x="9129274" y="2719113"/>
            <a:chExt cx="717139" cy="1386497"/>
          </a:xfrm>
          <a:solidFill>
            <a:srgbClr val="09465E"/>
          </a:solidFill>
        </p:grpSpPr>
        <p:grpSp>
          <p:nvGrpSpPr>
            <p:cNvPr id="9" name="Graphic 4">
              <a:extLst>
                <a:ext uri="{FF2B5EF4-FFF2-40B4-BE49-F238E27FC236}">
                  <a16:creationId xmlns:a16="http://schemas.microsoft.com/office/drawing/2014/main" id="{68E5B08F-DA84-8C93-13C4-8CC155728A84}"/>
                </a:ext>
              </a:extLst>
            </p:cNvPr>
            <p:cNvGrpSpPr/>
            <p:nvPr/>
          </p:nvGrpSpPr>
          <p:grpSpPr>
            <a:xfrm>
              <a:off x="9159507" y="2719113"/>
              <a:ext cx="446280" cy="440141"/>
              <a:chOff x="9159507" y="2719113"/>
              <a:chExt cx="446280" cy="440141"/>
            </a:xfrm>
            <a:grpFill/>
          </p:grpSpPr>
          <p:sp>
            <p:nvSpPr>
              <p:cNvPr id="18" name="Freeform 57">
                <a:extLst>
                  <a:ext uri="{FF2B5EF4-FFF2-40B4-BE49-F238E27FC236}">
                    <a16:creationId xmlns:a16="http://schemas.microsoft.com/office/drawing/2014/main" id="{FAB1C65B-34D2-9E0D-ECC2-FF794864C690}"/>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9" name="Freeform 58">
                <a:extLst>
                  <a:ext uri="{FF2B5EF4-FFF2-40B4-BE49-F238E27FC236}">
                    <a16:creationId xmlns:a16="http://schemas.microsoft.com/office/drawing/2014/main" id="{5B20960B-23FE-2D25-4FFB-7D5F4C0B0FD2}"/>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dirty="0"/>
              </a:p>
            </p:txBody>
          </p:sp>
        </p:grpSp>
        <p:grpSp>
          <p:nvGrpSpPr>
            <p:cNvPr id="10" name="Graphic 4">
              <a:extLst>
                <a:ext uri="{FF2B5EF4-FFF2-40B4-BE49-F238E27FC236}">
                  <a16:creationId xmlns:a16="http://schemas.microsoft.com/office/drawing/2014/main" id="{F0E8B217-96BA-3F26-43C7-E13E71B82B64}"/>
                </a:ext>
              </a:extLst>
            </p:cNvPr>
            <p:cNvGrpSpPr/>
            <p:nvPr/>
          </p:nvGrpSpPr>
          <p:grpSpPr>
            <a:xfrm>
              <a:off x="9129274" y="2893887"/>
              <a:ext cx="717139" cy="1211724"/>
              <a:chOff x="9129274" y="2893887"/>
              <a:chExt cx="717139" cy="1211724"/>
            </a:xfrm>
            <a:grpFill/>
          </p:grpSpPr>
          <p:sp>
            <p:nvSpPr>
              <p:cNvPr id="11" name="Freeform 50">
                <a:extLst>
                  <a:ext uri="{FF2B5EF4-FFF2-40B4-BE49-F238E27FC236}">
                    <a16:creationId xmlns:a16="http://schemas.microsoft.com/office/drawing/2014/main" id="{6AAD5C8E-FAD9-E0F7-ADB8-E07BD6545466}"/>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dirty="0"/>
              </a:p>
            </p:txBody>
          </p:sp>
          <p:sp>
            <p:nvSpPr>
              <p:cNvPr id="12" name="Freeform 51">
                <a:extLst>
                  <a:ext uri="{FF2B5EF4-FFF2-40B4-BE49-F238E27FC236}">
                    <a16:creationId xmlns:a16="http://schemas.microsoft.com/office/drawing/2014/main" id="{78793CA8-2884-B03D-E542-387612FF0188}"/>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3" name="Freeform 52">
                <a:extLst>
                  <a:ext uri="{FF2B5EF4-FFF2-40B4-BE49-F238E27FC236}">
                    <a16:creationId xmlns:a16="http://schemas.microsoft.com/office/drawing/2014/main" id="{DCBC2586-DE67-84A8-A1B0-1CD25A58CF33}"/>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4" name="Freeform 53">
                <a:extLst>
                  <a:ext uri="{FF2B5EF4-FFF2-40B4-BE49-F238E27FC236}">
                    <a16:creationId xmlns:a16="http://schemas.microsoft.com/office/drawing/2014/main" id="{B165216F-DF61-0572-8156-4AC03E032BEA}"/>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5" name="Freeform 54">
                <a:extLst>
                  <a:ext uri="{FF2B5EF4-FFF2-40B4-BE49-F238E27FC236}">
                    <a16:creationId xmlns:a16="http://schemas.microsoft.com/office/drawing/2014/main" id="{D1886EF0-670A-E444-F257-DD48AC055A27}"/>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6" name="Freeform 55">
                <a:extLst>
                  <a:ext uri="{FF2B5EF4-FFF2-40B4-BE49-F238E27FC236}">
                    <a16:creationId xmlns:a16="http://schemas.microsoft.com/office/drawing/2014/main" id="{F67FB9CE-C9A9-D930-974F-1CAF6B7BE9C6}"/>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7" name="Freeform 56">
                <a:extLst>
                  <a:ext uri="{FF2B5EF4-FFF2-40B4-BE49-F238E27FC236}">
                    <a16:creationId xmlns:a16="http://schemas.microsoft.com/office/drawing/2014/main" id="{4962678C-0273-8F6A-3A9C-A5C2917699F5}"/>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34095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4A14CC7-2304-E934-13B2-79813F3B42D4}"/>
              </a:ext>
            </a:extLst>
          </p:cNvPr>
          <p:cNvSpPr>
            <a:spLocks noGrp="1"/>
          </p:cNvSpPr>
          <p:nvPr>
            <p:ph type="body" sz="quarter" idx="19"/>
          </p:nvPr>
        </p:nvSpPr>
        <p:spPr>
          <a:xfrm>
            <a:off x="767203" y="615353"/>
            <a:ext cx="10507255" cy="4250335"/>
          </a:xfrm>
        </p:spPr>
        <p:txBody>
          <a:bodyPr/>
          <a:lstStyle/>
          <a:p>
            <a:r>
              <a:rPr lang="en-US" sz="2800" dirty="0">
                <a:hlinkClick r:id="rId3"/>
              </a:rPr>
              <a:t>Tres startups italianas reducen el desperdicio de alimentos en toda la cadena de suministro</a:t>
            </a:r>
            <a:endParaRPr lang="en-US" sz="800" dirty="0"/>
          </a:p>
          <a:p>
            <a:pPr>
              <a:spcAft>
                <a:spcPts val="600"/>
              </a:spcAft>
            </a:pPr>
            <a:r>
              <a:rPr lang="en-US" sz="2000" dirty="0"/>
              <a:t>El artículo explora cómo tres startups italianas utilizan la innovación digital para combatir el desperdicio de alimentos en distintos puntos de la cadena de valor agroalimentaria:</a:t>
            </a:r>
          </a:p>
          <a:p>
            <a:pPr marL="457200" indent="-457200" algn="l">
              <a:spcBef>
                <a:spcPts val="450"/>
              </a:spcBef>
              <a:spcAft>
                <a:spcPts val="750"/>
              </a:spcAft>
              <a:buAutoNum type="arabicPeriod"/>
            </a:pPr>
            <a:r>
              <a:rPr lang="en-US" sz="2000" b="1" dirty="0" err="1">
                <a:hlinkClick r:id="rId4"/>
              </a:rPr>
              <a:t>Tuidi </a:t>
            </a:r>
            <a:r>
              <a:rPr lang="en-US" sz="2000" b="1" dirty="0"/>
              <a:t>Qué es: </a:t>
            </a:r>
            <a:r>
              <a:rPr lang="en-US" sz="2000" dirty="0"/>
              <a:t>una startup que utiliza la IA para prever la demanda y </a:t>
            </a:r>
            <a:r>
              <a:rPr lang="en-US" sz="2000" dirty="0" err="1"/>
              <a:t>optimizar </a:t>
            </a:r>
            <a:r>
              <a:rPr lang="en-US" sz="2000" dirty="0"/>
              <a:t>los procesos de la industria alimentaria. Su asistente virtual Delphi predice las ventas teniendo en cuenta factores como el tiempo, las vacaciones y la competencia, lo que ayuda a reducir las roturas de stock y el exceso de inventario. El software Demetra se utiliza para </a:t>
            </a:r>
            <a:r>
              <a:rPr lang="en-US" sz="2000" dirty="0" err="1"/>
              <a:t>optimizar </a:t>
            </a:r>
            <a:r>
              <a:rPr lang="en-US" sz="2000" dirty="0"/>
              <a:t>la planificación diaria de la producción, reduciendo ineficiencias.</a:t>
            </a:r>
          </a:p>
          <a:p>
            <a:pPr marL="457200" indent="-457200" algn="l">
              <a:spcBef>
                <a:spcPts val="450"/>
              </a:spcBef>
              <a:spcAft>
                <a:spcPts val="750"/>
              </a:spcAft>
              <a:buAutoNum type="arabicPeriod"/>
            </a:pPr>
            <a:r>
              <a:rPr lang="en-US" sz="2000" b="1" dirty="0" err="1">
                <a:hlinkClick r:id="rId5"/>
              </a:rPr>
              <a:t>Regusto </a:t>
            </a:r>
            <a:r>
              <a:rPr lang="en-US" sz="2000" b="1" dirty="0"/>
              <a:t>Qué es: </a:t>
            </a:r>
            <a:r>
              <a:rPr lang="en-US" sz="2000" dirty="0"/>
              <a:t>una plataforma que ayuda a los grandes distribuidores a gestionar el exceso de inventario permitiéndoles donar o vender productos a más de 700 organizaciones sin ánimo de lucro, reduciendo los residuos y documentando los beneficios medioambientales a través de blockchain.</a:t>
            </a:r>
          </a:p>
          <a:p>
            <a:pPr marL="457200" indent="-457200" algn="l">
              <a:spcBef>
                <a:spcPts val="450"/>
              </a:spcBef>
              <a:spcAft>
                <a:spcPts val="750"/>
              </a:spcAft>
              <a:buAutoNum type="arabicPeriod"/>
            </a:pPr>
            <a:r>
              <a:rPr lang="en-US" sz="2000" b="1" dirty="0">
                <a:hlinkClick r:id="rId6"/>
              </a:rPr>
              <a:t>Shelfy </a:t>
            </a:r>
            <a:r>
              <a:rPr lang="en-US" sz="2000" b="1" dirty="0"/>
              <a:t>Qué es: </a:t>
            </a:r>
            <a:r>
              <a:rPr lang="en-US" sz="2000" dirty="0"/>
              <a:t>Desarrollado por </a:t>
            </a:r>
            <a:r>
              <a:rPr lang="en-US" sz="2000" dirty="0" err="1"/>
              <a:t>Vitesy</a:t>
            </a:r>
            <a:r>
              <a:rPr lang="en-US" sz="2000" dirty="0"/>
              <a:t>, utiliza tecnología fotocatalítica para eliminar los contaminantes de los frigoríficos, alargando la vida útil de los alimentos frescos y reduciendo </a:t>
            </a:r>
            <a:r>
              <a:rPr lang="en-US" sz="2000" dirty="0" err="1"/>
              <a:t>los olores </a:t>
            </a:r>
            <a:r>
              <a:rPr lang="en-US" sz="2000" dirty="0"/>
              <a:t>y las bacterias.</a:t>
            </a:r>
          </a:p>
          <a:p>
            <a:pPr marL="457200" indent="-457200">
              <a:buAutoNum type="arabicPeriod"/>
            </a:pPr>
            <a:endParaRPr lang="en-IE" dirty="0"/>
          </a:p>
        </p:txBody>
      </p:sp>
    </p:spTree>
    <p:extLst>
      <p:ext uri="{BB962C8B-B14F-4D97-AF65-F5344CB8AC3E}">
        <p14:creationId xmlns:p14="http://schemas.microsoft.com/office/powerpoint/2010/main" val="3656735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0"/>
          </p:nvPr>
        </p:nvSpPr>
        <p:spPr>
          <a:xfrm>
            <a:off x="6033964" y="3088106"/>
            <a:ext cx="4055552" cy="566444"/>
          </a:xfrm>
          <a:prstGeom prst="rect">
            <a:avLst/>
          </a:prstGeom>
        </p:spPr>
        <p:txBody>
          <a:bodyPr/>
          <a:lstStyle/>
          <a:p>
            <a:pPr>
              <a:lnSpc>
                <a:spcPct val="115000"/>
              </a:lnSpc>
              <a:spcAft>
                <a:spcPts val="800"/>
              </a:spcAft>
            </a:pPr>
            <a:r>
              <a:rPr lang="en-GB" b="1" dirty="0"/>
              <a:t>Uso estratégico de las materias primas</a:t>
            </a:r>
          </a:p>
        </p:txBody>
      </p:sp>
      <p:sp>
        <p:nvSpPr>
          <p:cNvPr id="28" name="Text Placeholder 27">
            <a:extLst>
              <a:ext uri="{FF2B5EF4-FFF2-40B4-BE49-F238E27FC236}">
                <a16:creationId xmlns:a16="http://schemas.microsoft.com/office/drawing/2014/main" id="{A6F82535-C6F2-8913-C7B3-6863E989B118}"/>
              </a:ext>
            </a:extLst>
          </p:cNvPr>
          <p:cNvSpPr>
            <a:spLocks noGrp="1"/>
          </p:cNvSpPr>
          <p:nvPr>
            <p:ph type="body" sz="quarter" idx="31"/>
          </p:nvPr>
        </p:nvSpPr>
        <p:spPr>
          <a:xfrm>
            <a:off x="5333577" y="2455537"/>
            <a:ext cx="700387" cy="566443"/>
          </a:xfrm>
        </p:spPr>
        <p:txBody>
          <a:bodyPr/>
          <a:lstStyle/>
          <a:p>
            <a:r>
              <a:rPr lang="en-GB" noProof="0" dirty="0"/>
              <a:t>02</a:t>
            </a:r>
          </a:p>
        </p:txBody>
      </p:sp>
      <p:sp>
        <p:nvSpPr>
          <p:cNvPr id="29" name="Text Placeholder 28">
            <a:extLst>
              <a:ext uri="{FF2B5EF4-FFF2-40B4-BE49-F238E27FC236}">
                <a16:creationId xmlns:a16="http://schemas.microsoft.com/office/drawing/2014/main" id="{40C048B4-42C0-F0BC-C978-630F5F39F697}"/>
              </a:ext>
            </a:extLst>
          </p:cNvPr>
          <p:cNvSpPr>
            <a:spLocks noGrp="1"/>
          </p:cNvSpPr>
          <p:nvPr>
            <p:ph type="body" sz="quarter" idx="33"/>
          </p:nvPr>
        </p:nvSpPr>
        <p:spPr>
          <a:xfrm>
            <a:off x="5395614" y="3147018"/>
            <a:ext cx="615072" cy="566443"/>
          </a:xfrm>
        </p:spPr>
        <p:txBody>
          <a:bodyPr/>
          <a:lstStyle/>
          <a:p>
            <a:r>
              <a:rPr lang="en-GB" noProof="0" dirty="0"/>
              <a:t>03</a:t>
            </a:r>
          </a:p>
        </p:txBody>
      </p:sp>
      <p:sp>
        <p:nvSpPr>
          <p:cNvPr id="30" name="Text Placeholder 29">
            <a:extLst>
              <a:ext uri="{FF2B5EF4-FFF2-40B4-BE49-F238E27FC236}">
                <a16:creationId xmlns:a16="http://schemas.microsoft.com/office/drawing/2014/main" id="{4386CB93-B483-14A0-2301-D52E9BAD2D5B}"/>
              </a:ext>
            </a:extLst>
          </p:cNvPr>
          <p:cNvSpPr>
            <a:spLocks noGrp="1"/>
          </p:cNvSpPr>
          <p:nvPr>
            <p:ph type="body" sz="quarter" idx="35"/>
          </p:nvPr>
        </p:nvSpPr>
        <p:spPr>
          <a:xfrm>
            <a:off x="5367338" y="3829638"/>
            <a:ext cx="700387" cy="566443"/>
          </a:xfrm>
        </p:spPr>
        <p:txBody>
          <a:bodyPr/>
          <a:lstStyle/>
          <a:p>
            <a:r>
              <a:rPr lang="en-GB" noProof="0" dirty="0"/>
              <a:t>04</a:t>
            </a:r>
          </a:p>
        </p:txBody>
      </p:sp>
      <p:sp>
        <p:nvSpPr>
          <p:cNvPr id="26" name="Text Placeholder 25">
            <a:extLst>
              <a:ext uri="{FF2B5EF4-FFF2-40B4-BE49-F238E27FC236}">
                <a16:creationId xmlns:a16="http://schemas.microsoft.com/office/drawing/2014/main" id="{137A20F1-B484-01B2-C346-5B746EF4DD20}"/>
              </a:ext>
            </a:extLst>
          </p:cNvPr>
          <p:cNvSpPr>
            <a:spLocks noGrp="1"/>
          </p:cNvSpPr>
          <p:nvPr>
            <p:ph type="body" sz="quarter" idx="18"/>
          </p:nvPr>
        </p:nvSpPr>
        <p:spPr>
          <a:xfrm>
            <a:off x="316143" y="1285317"/>
            <a:ext cx="4813452" cy="5302295"/>
          </a:xfrm>
        </p:spPr>
        <p:txBody>
          <a:bodyPr/>
          <a:lstStyle/>
          <a:p>
            <a:pPr marL="0" indent="0"/>
            <a:r>
              <a:rPr lang="en-US" sz="2200" dirty="0">
                <a:effectLst/>
                <a:latin typeface="Calibri "/>
                <a:ea typeface="Calibri"/>
                <a:cs typeface="Times New Roman"/>
              </a:rPr>
              <a:t>Los datos sobre el desperdicio de alimentos </a:t>
            </a:r>
            <a:r>
              <a:rPr lang="en-US" sz="2200" dirty="0">
                <a:latin typeface="Calibri "/>
                <a:ea typeface="Calibri"/>
                <a:cs typeface="Times New Roman"/>
              </a:rPr>
              <a:t>son estremecedores</a:t>
            </a:r>
            <a:r>
              <a:rPr lang="en-US" sz="2200" dirty="0">
                <a:effectLst/>
                <a:latin typeface="Calibri "/>
                <a:ea typeface="Calibri"/>
                <a:cs typeface="Times New Roman"/>
              </a:rPr>
              <a:t>: según WWF, se desperdicia alrededor </a:t>
            </a:r>
            <a:r>
              <a:rPr lang="en-US" sz="2200" dirty="0">
                <a:latin typeface="Calibri "/>
                <a:ea typeface="Calibri"/>
                <a:cs typeface="Times New Roman"/>
              </a:rPr>
              <a:t>del 30% </a:t>
            </a:r>
            <a:r>
              <a:rPr lang="en-US" sz="2200" dirty="0">
                <a:effectLst/>
                <a:latin typeface="Calibri "/>
                <a:ea typeface="Calibri"/>
                <a:cs typeface="Times New Roman"/>
              </a:rPr>
              <a:t>de toda la comida.</a:t>
            </a:r>
          </a:p>
          <a:p>
            <a:pPr marL="0" indent="0"/>
            <a:r>
              <a:rPr lang="en-GB" sz="2200" noProof="0" dirty="0"/>
              <a:t>En este módulo se explora el concepto de </a:t>
            </a:r>
            <a:r>
              <a:rPr lang="en-US" sz="2200" b="1" dirty="0" err="1">
                <a:effectLst/>
                <a:latin typeface="Calibri "/>
                <a:ea typeface="Calibri"/>
                <a:cs typeface="Times New Roman"/>
              </a:rPr>
              <a:t>planificación </a:t>
            </a:r>
            <a:r>
              <a:rPr lang="en-US" sz="2200" b="1" dirty="0">
                <a:effectLst/>
                <a:latin typeface="Calibri "/>
                <a:ea typeface="Calibri"/>
                <a:cs typeface="Times New Roman"/>
              </a:rPr>
              <a:t>y previsión </a:t>
            </a:r>
            <a:r>
              <a:rPr lang="en-US" sz="2200" dirty="0">
                <a:effectLst/>
                <a:latin typeface="Calibri "/>
                <a:ea typeface="Calibri"/>
                <a:cs typeface="Times New Roman"/>
              </a:rPr>
              <a:t>de las necesidades </a:t>
            </a:r>
            <a:r>
              <a:rPr lang="en-US" sz="2200" dirty="0">
                <a:latin typeface="Calibri "/>
                <a:ea typeface="Calibri"/>
                <a:cs typeface="Times New Roman"/>
              </a:rPr>
              <a:t>alimentarias</a:t>
            </a:r>
            <a:r>
              <a:rPr lang="en-US" sz="2200" dirty="0">
                <a:effectLst/>
                <a:latin typeface="Calibri "/>
                <a:ea typeface="Calibri"/>
                <a:cs typeface="Times New Roman"/>
              </a:rPr>
              <a:t>, y se estudian algunas estrategias y herramientas </a:t>
            </a:r>
            <a:r>
              <a:rPr lang="en-US" sz="2200" dirty="0">
                <a:latin typeface="Calibri "/>
                <a:ea typeface="Calibri"/>
                <a:cs typeface="Times New Roman"/>
              </a:rPr>
              <a:t>que ayudan a </a:t>
            </a:r>
            <a:r>
              <a:rPr lang="en-US" sz="2200" dirty="0" err="1">
                <a:latin typeface="Calibri "/>
                <a:ea typeface="Calibri"/>
                <a:cs typeface="Times New Roman"/>
              </a:rPr>
              <a:t>minimizar </a:t>
            </a:r>
            <a:r>
              <a:rPr lang="en-US" sz="2200" dirty="0">
                <a:effectLst/>
                <a:latin typeface="Calibri "/>
                <a:ea typeface="Calibri"/>
                <a:cs typeface="Times New Roman"/>
              </a:rPr>
              <a:t>el despilfarro</a:t>
            </a:r>
            <a:r>
              <a:rPr lang="en-US" sz="2200" dirty="0">
                <a:latin typeface="Calibri "/>
                <a:ea typeface="Calibri"/>
                <a:cs typeface="Times New Roman"/>
              </a:rPr>
              <a:t>, especialmente en las fases </a:t>
            </a:r>
            <a:r>
              <a:rPr lang="en-US" sz="2200" dirty="0">
                <a:effectLst/>
                <a:latin typeface="Calibri "/>
                <a:ea typeface="Calibri"/>
                <a:cs typeface="Times New Roman"/>
              </a:rPr>
              <a:t>de producción y distribución de alimentos. Estas prácticas son esenciales, sobre todo en comedores, restaurantes y supermercados, donde una gestión eficiente puede marcar la diferencia entre la máxima </a:t>
            </a:r>
            <a:r>
              <a:rPr lang="en-US" sz="2200" dirty="0" err="1">
                <a:latin typeface="Calibri "/>
                <a:ea typeface="Calibri"/>
                <a:cs typeface="Times New Roman"/>
              </a:rPr>
              <a:t>utilización de </a:t>
            </a:r>
            <a:r>
              <a:rPr lang="en-US" sz="2200" dirty="0">
                <a:effectLst/>
                <a:latin typeface="Calibri "/>
                <a:ea typeface="Calibri"/>
                <a:cs typeface="Times New Roman"/>
              </a:rPr>
              <a:t>los recursos y un despilfarro excesivo. </a:t>
            </a:r>
            <a:endParaRPr lang="en-US" sz="2200" dirty="0">
              <a:ea typeface="Calibri"/>
              <a:cs typeface="Times New Roman"/>
            </a:endParaRPr>
          </a:p>
          <a:p>
            <a:endParaRPr lang="en-GB" noProof="0" dirty="0"/>
          </a:p>
        </p:txBody>
      </p:sp>
      <p:sp>
        <p:nvSpPr>
          <p:cNvPr id="12" name="Rectangle 11">
            <a:extLst>
              <a:ext uri="{FF2B5EF4-FFF2-40B4-BE49-F238E27FC236}">
                <a16:creationId xmlns:a16="http://schemas.microsoft.com/office/drawing/2014/main" id="{FD1AE6A7-36AA-0C4F-0261-5C67EE120960}"/>
              </a:ext>
            </a:extLst>
          </p:cNvPr>
          <p:cNvSpPr/>
          <p:nvPr/>
        </p:nvSpPr>
        <p:spPr>
          <a:xfrm>
            <a:off x="316143" y="344657"/>
            <a:ext cx="297438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9" noProof="0" dirty="0">
              <a:latin typeface="Montserrat" panose="00000500000000000000" pitchFamily="50" charset="0"/>
            </a:endParaRPr>
          </a:p>
        </p:txBody>
      </p:sp>
      <p:sp>
        <p:nvSpPr>
          <p:cNvPr id="13" name="TextBox 12">
            <a:extLst>
              <a:ext uri="{FF2B5EF4-FFF2-40B4-BE49-F238E27FC236}">
                <a16:creationId xmlns:a16="http://schemas.microsoft.com/office/drawing/2014/main" id="{2F2EA0EE-50C1-B895-20F5-E74005289B90}"/>
              </a:ext>
            </a:extLst>
          </p:cNvPr>
          <p:cNvSpPr txBox="1"/>
          <p:nvPr/>
        </p:nvSpPr>
        <p:spPr>
          <a:xfrm>
            <a:off x="500166" y="376497"/>
            <a:ext cx="2577693" cy="646331"/>
          </a:xfrm>
          <a:prstGeom prst="rect">
            <a:avLst/>
          </a:prstGeom>
          <a:noFill/>
        </p:spPr>
        <p:txBody>
          <a:bodyPr wrap="none" rtlCol="0">
            <a:spAutoFit/>
          </a:bodyPr>
          <a:lstStyle/>
          <a:p>
            <a:r>
              <a:rPr lang="en-GB" sz="3600" b="1" spc="324" noProof="0" dirty="0">
                <a:solidFill>
                  <a:srgbClr val="60BA47"/>
                </a:solidFill>
                <a:latin typeface="Calibri" panose="020F0502020204030204" pitchFamily="34" charset="0"/>
                <a:cs typeface="Calibri" panose="020F0502020204030204" pitchFamily="34" charset="0"/>
              </a:rPr>
              <a:t>CONTENIDO</a:t>
            </a:r>
          </a:p>
        </p:txBody>
      </p:sp>
      <p:grpSp>
        <p:nvGrpSpPr>
          <p:cNvPr id="9" name="Group 8">
            <a:extLst>
              <a:ext uri="{FF2B5EF4-FFF2-40B4-BE49-F238E27FC236}">
                <a16:creationId xmlns:a16="http://schemas.microsoft.com/office/drawing/2014/main" id="{4B2B097B-E908-F239-EDE3-718FB026E7C2}"/>
              </a:ext>
            </a:extLst>
          </p:cNvPr>
          <p:cNvGrpSpPr/>
          <p:nvPr/>
        </p:nvGrpSpPr>
        <p:grpSpPr>
          <a:xfrm>
            <a:off x="5367338" y="2333343"/>
            <a:ext cx="6045895" cy="724454"/>
            <a:chOff x="2087850" y="5148949"/>
            <a:chExt cx="8935599" cy="724454"/>
          </a:xfrm>
        </p:grpSpPr>
        <p:cxnSp>
          <p:nvCxnSpPr>
            <p:cNvPr id="14" name="Straight Connector 13">
              <a:extLst>
                <a:ext uri="{FF2B5EF4-FFF2-40B4-BE49-F238E27FC236}">
                  <a16:creationId xmlns:a16="http://schemas.microsoft.com/office/drawing/2014/main" id="{74DC0782-03D6-0C0E-7516-BFBA9CEDA1C8}"/>
                </a:ext>
              </a:extLst>
            </p:cNvPr>
            <p:cNvCxnSpPr>
              <a:cxnSpLocks/>
            </p:cNvCxnSpPr>
            <p:nvPr userDrawn="1"/>
          </p:nvCxnSpPr>
          <p:spPr>
            <a:xfrm flipV="1">
              <a:off x="2087850" y="5148949"/>
              <a:ext cx="8867226"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F80F65C-10FB-2453-ED89-45A156B2C3B9}"/>
                </a:ext>
              </a:extLst>
            </p:cNvPr>
            <p:cNvCxnSpPr>
              <a:cxnSpLocks/>
            </p:cNvCxnSpPr>
            <p:nvPr userDrawn="1"/>
          </p:nvCxnSpPr>
          <p:spPr>
            <a:xfrm flipV="1">
              <a:off x="2156222" y="5858860"/>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grpSp>
      <p:sp>
        <p:nvSpPr>
          <p:cNvPr id="5" name="Segnaposto testo 4">
            <a:extLst>
              <a:ext uri="{FF2B5EF4-FFF2-40B4-BE49-F238E27FC236}">
                <a16:creationId xmlns:a16="http://schemas.microsoft.com/office/drawing/2014/main" id="{71994912-1325-FC2A-5C53-0AE6EFED1DA6}"/>
              </a:ext>
            </a:extLst>
          </p:cNvPr>
          <p:cNvSpPr>
            <a:spLocks noGrp="1"/>
          </p:cNvSpPr>
          <p:nvPr>
            <p:ph type="body" sz="quarter" idx="14"/>
          </p:nvPr>
        </p:nvSpPr>
        <p:spPr>
          <a:xfrm>
            <a:off x="6033964" y="2394281"/>
            <a:ext cx="5795777" cy="566444"/>
          </a:xfrm>
        </p:spPr>
        <p:txBody>
          <a:bodyPr/>
          <a:lstStyle/>
          <a:p>
            <a:r>
              <a:rPr lang="it-IT" b="1" dirty="0"/>
              <a:t>Tipos de previsiones y tecnologías de apoyo</a:t>
            </a:r>
          </a:p>
        </p:txBody>
      </p:sp>
      <p:sp>
        <p:nvSpPr>
          <p:cNvPr id="6" name="Text Placeholder 16">
            <a:extLst>
              <a:ext uri="{FF2B5EF4-FFF2-40B4-BE49-F238E27FC236}">
                <a16:creationId xmlns:a16="http://schemas.microsoft.com/office/drawing/2014/main" id="{2ADECA8B-2098-A646-FDB6-D0A1719B257A}"/>
              </a:ext>
            </a:extLst>
          </p:cNvPr>
          <p:cNvSpPr txBox="1">
            <a:spLocks/>
          </p:cNvSpPr>
          <p:nvPr/>
        </p:nvSpPr>
        <p:spPr>
          <a:xfrm>
            <a:off x="5344059" y="1727674"/>
            <a:ext cx="700387" cy="566443"/>
          </a:xfrm>
          <a:prstGeom prst="rect">
            <a:avLst/>
          </a:prstGeom>
          <a:noFill/>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1" kern="1200" baseline="0">
                <a:solidFill>
                  <a:srgbClr val="60BA47"/>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01</a:t>
            </a:r>
          </a:p>
        </p:txBody>
      </p:sp>
      <p:sp>
        <p:nvSpPr>
          <p:cNvPr id="7" name="Text Placeholder 14">
            <a:extLst>
              <a:ext uri="{FF2B5EF4-FFF2-40B4-BE49-F238E27FC236}">
                <a16:creationId xmlns:a16="http://schemas.microsoft.com/office/drawing/2014/main" id="{C4E048F0-9773-C54B-A71E-3C9CFEB59C8E}"/>
              </a:ext>
            </a:extLst>
          </p:cNvPr>
          <p:cNvSpPr txBox="1">
            <a:spLocks/>
          </p:cNvSpPr>
          <p:nvPr/>
        </p:nvSpPr>
        <p:spPr>
          <a:xfrm>
            <a:off x="6033964" y="1728849"/>
            <a:ext cx="3829237" cy="566444"/>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200" kern="1200" baseline="0">
                <a:solidFill>
                  <a:srgbClr val="09465E"/>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Planificación y previsión</a:t>
            </a:r>
          </a:p>
        </p:txBody>
      </p:sp>
      <p:cxnSp>
        <p:nvCxnSpPr>
          <p:cNvPr id="8" name="Straight Connector 13">
            <a:extLst>
              <a:ext uri="{FF2B5EF4-FFF2-40B4-BE49-F238E27FC236}">
                <a16:creationId xmlns:a16="http://schemas.microsoft.com/office/drawing/2014/main" id="{9AE86E8C-BB77-5570-BDDF-271050DA79F0}"/>
              </a:ext>
            </a:extLst>
          </p:cNvPr>
          <p:cNvCxnSpPr>
            <a:cxnSpLocks/>
          </p:cNvCxnSpPr>
          <p:nvPr/>
        </p:nvCxnSpPr>
        <p:spPr>
          <a:xfrm flipV="1">
            <a:off x="5274939" y="3712887"/>
            <a:ext cx="5999633"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22" name="Text Placeholder 29">
            <a:extLst>
              <a:ext uri="{FF2B5EF4-FFF2-40B4-BE49-F238E27FC236}">
                <a16:creationId xmlns:a16="http://schemas.microsoft.com/office/drawing/2014/main" id="{3544B759-792D-3E3E-CFA9-C1F6D4A1F91B}"/>
              </a:ext>
            </a:extLst>
          </p:cNvPr>
          <p:cNvSpPr txBox="1">
            <a:spLocks/>
          </p:cNvSpPr>
          <p:nvPr/>
        </p:nvSpPr>
        <p:spPr>
          <a:xfrm>
            <a:off x="5367338" y="4490921"/>
            <a:ext cx="700387" cy="566443"/>
          </a:xfrm>
          <a:prstGeom prst="rect">
            <a:avLst/>
          </a:prstGeom>
          <a:noFill/>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1" kern="1200" baseline="0">
                <a:solidFill>
                  <a:srgbClr val="60BA47"/>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05</a:t>
            </a:r>
          </a:p>
        </p:txBody>
      </p:sp>
      <p:sp>
        <p:nvSpPr>
          <p:cNvPr id="24" name="Text Placeholder 17">
            <a:extLst>
              <a:ext uri="{FF2B5EF4-FFF2-40B4-BE49-F238E27FC236}">
                <a16:creationId xmlns:a16="http://schemas.microsoft.com/office/drawing/2014/main" id="{54898646-9789-7FBE-0552-A00FA308F304}"/>
              </a:ext>
            </a:extLst>
          </p:cNvPr>
          <p:cNvSpPr txBox="1">
            <a:spLocks/>
          </p:cNvSpPr>
          <p:nvPr/>
        </p:nvSpPr>
        <p:spPr>
          <a:xfrm>
            <a:off x="6010685" y="3803319"/>
            <a:ext cx="5244358" cy="566443"/>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200" kern="1200" baseline="0">
                <a:solidFill>
                  <a:srgbClr val="09465E"/>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b="1" dirty="0"/>
              <a:t>Planificación de operaciones de venta</a:t>
            </a:r>
            <a:endParaRPr lang="en-US" b="1" dirty="0"/>
          </a:p>
        </p:txBody>
      </p:sp>
      <p:cxnSp>
        <p:nvCxnSpPr>
          <p:cNvPr id="31" name="Straight Connector 13">
            <a:extLst>
              <a:ext uri="{FF2B5EF4-FFF2-40B4-BE49-F238E27FC236}">
                <a16:creationId xmlns:a16="http://schemas.microsoft.com/office/drawing/2014/main" id="{DA2B1352-E3C4-6956-55D5-70911A585F0A}"/>
              </a:ext>
            </a:extLst>
          </p:cNvPr>
          <p:cNvCxnSpPr>
            <a:cxnSpLocks/>
          </p:cNvCxnSpPr>
          <p:nvPr/>
        </p:nvCxnSpPr>
        <p:spPr>
          <a:xfrm flipV="1">
            <a:off x="5274939" y="4388713"/>
            <a:ext cx="5999633"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33" name="Text Placeholder 17">
            <a:extLst>
              <a:ext uri="{FF2B5EF4-FFF2-40B4-BE49-F238E27FC236}">
                <a16:creationId xmlns:a16="http://schemas.microsoft.com/office/drawing/2014/main" id="{D70F1E5B-38C9-F650-598F-7514076A8783}"/>
              </a:ext>
            </a:extLst>
          </p:cNvPr>
          <p:cNvSpPr txBox="1">
            <a:spLocks/>
          </p:cNvSpPr>
          <p:nvPr/>
        </p:nvSpPr>
        <p:spPr>
          <a:xfrm>
            <a:off x="6010685" y="4466740"/>
            <a:ext cx="5244358" cy="566443"/>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200" kern="1200" baseline="0">
                <a:solidFill>
                  <a:srgbClr val="09465E"/>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Gestión de riesgos</a:t>
            </a:r>
            <a:endParaRPr lang="en-IE" b="1" dirty="0"/>
          </a:p>
        </p:txBody>
      </p:sp>
      <p:cxnSp>
        <p:nvCxnSpPr>
          <p:cNvPr id="34" name="Straight Connector 13">
            <a:extLst>
              <a:ext uri="{FF2B5EF4-FFF2-40B4-BE49-F238E27FC236}">
                <a16:creationId xmlns:a16="http://schemas.microsoft.com/office/drawing/2014/main" id="{43B57833-ED42-9E58-6FAA-8F40B437553A}"/>
              </a:ext>
            </a:extLst>
          </p:cNvPr>
          <p:cNvCxnSpPr>
            <a:cxnSpLocks/>
          </p:cNvCxnSpPr>
          <p:nvPr/>
        </p:nvCxnSpPr>
        <p:spPr>
          <a:xfrm flipV="1">
            <a:off x="5274939" y="4996938"/>
            <a:ext cx="5999633"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149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46F23-0E52-0A2A-A4A5-51656B40BC52}"/>
            </a:ext>
          </a:extLst>
        </p:cNvPr>
        <p:cNvGrpSpPr/>
        <p:nvPr/>
      </p:nvGrpSpPr>
      <p:grpSpPr>
        <a:xfrm>
          <a:off x="0" y="0"/>
          <a:ext cx="0" cy="0"/>
          <a:chOff x="0" y="0"/>
          <a:chExt cx="0" cy="0"/>
        </a:xfrm>
      </p:grpSpPr>
      <p:pic>
        <p:nvPicPr>
          <p:cNvPr id="4" name="Picture Placeholder 9">
            <a:extLst>
              <a:ext uri="{FF2B5EF4-FFF2-40B4-BE49-F238E27FC236}">
                <a16:creationId xmlns:a16="http://schemas.microsoft.com/office/drawing/2014/main" id="{715636B6-A11D-4F86-5427-C1485BDF56F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p:pic>
      <p:sp>
        <p:nvSpPr>
          <p:cNvPr id="5" name="Text Placeholder 4">
            <a:extLst>
              <a:ext uri="{FF2B5EF4-FFF2-40B4-BE49-F238E27FC236}">
                <a16:creationId xmlns:a16="http://schemas.microsoft.com/office/drawing/2014/main" id="{C598FBC2-F5B8-CFCF-F2C2-208B4F969A1F}"/>
              </a:ext>
            </a:extLst>
          </p:cNvPr>
          <p:cNvSpPr>
            <a:spLocks noGrp="1"/>
          </p:cNvSpPr>
          <p:nvPr>
            <p:ph type="body" sz="quarter" idx="17"/>
          </p:nvPr>
        </p:nvSpPr>
        <p:spPr>
          <a:xfrm>
            <a:off x="6731421" y="439689"/>
            <a:ext cx="2066906" cy="582221"/>
          </a:xfrm>
        </p:spPr>
        <p:txBody>
          <a:bodyPr/>
          <a:lstStyle/>
          <a:p>
            <a:r>
              <a:rPr lang="en-US" dirty="0"/>
              <a:t>03</a:t>
            </a:r>
          </a:p>
        </p:txBody>
      </p:sp>
      <p:sp>
        <p:nvSpPr>
          <p:cNvPr id="14" name="Rectangle 13">
            <a:extLst>
              <a:ext uri="{FF2B5EF4-FFF2-40B4-BE49-F238E27FC236}">
                <a16:creationId xmlns:a16="http://schemas.microsoft.com/office/drawing/2014/main" id="{613D110F-884D-9B57-6509-66D0F82728B5}"/>
              </a:ext>
            </a:extLst>
          </p:cNvPr>
          <p:cNvSpPr/>
          <p:nvPr/>
        </p:nvSpPr>
        <p:spPr>
          <a:xfrm>
            <a:off x="2858813" y="3429000"/>
            <a:ext cx="7708195" cy="850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2D35925C-732D-7187-721A-42D84BF4CE4A}"/>
              </a:ext>
            </a:extLst>
          </p:cNvPr>
          <p:cNvSpPr txBox="1"/>
          <p:nvPr/>
        </p:nvSpPr>
        <p:spPr>
          <a:xfrm>
            <a:off x="3006989" y="3531218"/>
            <a:ext cx="5841214" cy="646331"/>
          </a:xfrm>
          <a:prstGeom prst="rect">
            <a:avLst/>
          </a:prstGeom>
          <a:noFill/>
        </p:spPr>
        <p:txBody>
          <a:bodyPr wrap="none" rtlCol="0">
            <a:spAutoFit/>
          </a:bodyPr>
          <a:lstStyle/>
          <a:p>
            <a:r>
              <a:rPr lang="en-US" sz="3600" b="1" dirty="0">
                <a:solidFill>
                  <a:srgbClr val="60BA47"/>
                </a:solidFill>
                <a:latin typeface="Calibri" panose="020F0502020204030204" pitchFamily="34" charset="0"/>
                <a:cs typeface="Calibri" panose="020F0502020204030204" pitchFamily="34" charset="0"/>
              </a:rPr>
              <a:t>Uso estratégico de las materias primas</a:t>
            </a:r>
          </a:p>
        </p:txBody>
      </p:sp>
    </p:spTree>
    <p:extLst>
      <p:ext uri="{BB962C8B-B14F-4D97-AF65-F5344CB8AC3E}">
        <p14:creationId xmlns:p14="http://schemas.microsoft.com/office/powerpoint/2010/main" val="2167932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03D22-AFD6-8D00-3AF5-E8828CCB024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245EF39-5A90-530F-739D-2F793236D38B}"/>
              </a:ext>
            </a:extLst>
          </p:cNvPr>
          <p:cNvSpPr>
            <a:spLocks noGrp="1"/>
          </p:cNvSpPr>
          <p:nvPr>
            <p:ph type="body" sz="quarter" idx="18"/>
          </p:nvPr>
        </p:nvSpPr>
        <p:spPr>
          <a:xfrm>
            <a:off x="5088467" y="852937"/>
            <a:ext cx="5554133" cy="5152126"/>
          </a:xfrm>
          <a:prstGeom prst="rect">
            <a:avLst/>
          </a:prstGeom>
        </p:spPr>
        <p:txBody>
          <a:bodyPr/>
          <a:lstStyle/>
          <a:p>
            <a:pPr marL="0" indent="0">
              <a:lnSpc>
                <a:spcPct val="100000"/>
              </a:lnSpc>
            </a:pPr>
            <a:r>
              <a:rPr lang="it-IT" b="1" dirty="0"/>
              <a:t>Las cantidades óptimas </a:t>
            </a:r>
            <a:r>
              <a:rPr lang="it-IT" dirty="0"/>
              <a:t>se refieren a la cantidad adecuada de suministros alimentarios que una empresa debe pedir o mantener en stock para satisfacer la demanda sin excederse ni quedarse corta.</a:t>
            </a:r>
          </a:p>
          <a:p>
            <a:pPr marL="0" indent="0">
              <a:lnSpc>
                <a:spcPct val="100000"/>
              </a:lnSpc>
            </a:pPr>
            <a:br>
              <a:rPr lang="it-IT" dirty="0"/>
            </a:br>
            <a:endParaRPr lang="it-IT" dirty="0"/>
          </a:p>
          <a:p>
            <a:pPr marL="0" indent="0">
              <a:lnSpc>
                <a:spcPct val="100000"/>
              </a:lnSpc>
            </a:pPr>
            <a:r>
              <a:rPr lang="it-IT" dirty="0" err="1"/>
              <a:t>Significa tener lo suficiente </a:t>
            </a:r>
            <a:r>
              <a:rPr lang="it-IT" dirty="0"/>
              <a:t>para funcionar </a:t>
            </a:r>
            <a:r>
              <a:rPr lang="it-IT" dirty="0" err="1"/>
              <a:t>sin problemas</a:t>
            </a:r>
            <a:r>
              <a:rPr lang="it-IT" dirty="0"/>
              <a:t>, </a:t>
            </a:r>
            <a:r>
              <a:rPr lang="it-IT" dirty="0" err="1"/>
              <a:t>evitar el desperdicio </a:t>
            </a:r>
            <a:r>
              <a:rPr lang="it-IT" dirty="0"/>
              <a:t>por </a:t>
            </a:r>
            <a:r>
              <a:rPr lang="it-IT" dirty="0" err="1"/>
              <a:t>deterioro </a:t>
            </a:r>
            <a:r>
              <a:rPr lang="it-IT" dirty="0"/>
              <a:t>y </a:t>
            </a:r>
            <a:r>
              <a:rPr lang="it-IT" dirty="0" err="1"/>
              <a:t>mantener </a:t>
            </a:r>
            <a:r>
              <a:rPr lang="it-IT" dirty="0"/>
              <a:t>los costes bajos, </a:t>
            </a:r>
            <a:r>
              <a:rPr lang="it-IT" dirty="0" err="1"/>
              <a:t>al</a:t>
            </a:r>
            <a:r>
              <a:rPr lang="it-IT" dirty="0"/>
              <a:t> </a:t>
            </a:r>
            <a:r>
              <a:rPr lang="it-IT" dirty="0" err="1"/>
              <a:t>tiempo</a:t>
            </a:r>
            <a:r>
              <a:rPr lang="it-IT" dirty="0"/>
              <a:t> que </a:t>
            </a:r>
            <a:r>
              <a:rPr lang="it-IT" dirty="0" err="1"/>
              <a:t>se asegura </a:t>
            </a:r>
            <a:r>
              <a:rPr lang="it-IT" dirty="0"/>
              <a:t>de </a:t>
            </a:r>
            <a:r>
              <a:rPr lang="it-IT" dirty="0" err="1"/>
              <a:t>no quedarse sin ingredientes </a:t>
            </a:r>
            <a:r>
              <a:rPr lang="it-IT" dirty="0"/>
              <a:t>o productos clave.</a:t>
            </a:r>
          </a:p>
        </p:txBody>
      </p:sp>
      <p:sp>
        <p:nvSpPr>
          <p:cNvPr id="4" name="Text Placeholder 3">
            <a:extLst>
              <a:ext uri="{FF2B5EF4-FFF2-40B4-BE49-F238E27FC236}">
                <a16:creationId xmlns:a16="http://schemas.microsoft.com/office/drawing/2014/main" id="{F6B5538C-EC01-4BBE-BFAB-5082898FE219}"/>
              </a:ext>
            </a:extLst>
          </p:cNvPr>
          <p:cNvSpPr>
            <a:spLocks noGrp="1"/>
          </p:cNvSpPr>
          <p:nvPr>
            <p:ph type="body" sz="quarter" idx="16"/>
          </p:nvPr>
        </p:nvSpPr>
        <p:spPr>
          <a:xfrm>
            <a:off x="0" y="692141"/>
            <a:ext cx="4614530" cy="899991"/>
          </a:xfrm>
          <a:prstGeom prst="rect">
            <a:avLst/>
          </a:prstGeom>
          <a:solidFill>
            <a:srgbClr val="60BA47"/>
          </a:solidFill>
        </p:spPr>
        <p:txBody>
          <a:bodyPr anchor="ctr"/>
          <a:lstStyle/>
          <a:p>
            <a:pPr marL="411163"/>
            <a:r>
              <a:rPr lang="it-IT" dirty="0" err="1"/>
              <a:t>Introducción</a:t>
            </a:r>
            <a:endParaRPr lang="en-GB" noProof="0" dirty="0"/>
          </a:p>
        </p:txBody>
      </p:sp>
      <p:sp>
        <p:nvSpPr>
          <p:cNvPr id="2" name="Freeform 1">
            <a:extLst>
              <a:ext uri="{FF2B5EF4-FFF2-40B4-BE49-F238E27FC236}">
                <a16:creationId xmlns:a16="http://schemas.microsoft.com/office/drawing/2014/main" id="{EB41CC98-EFFE-0E7D-2018-A119B1B8FBA7}"/>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GB" noProof="0"/>
          </a:p>
        </p:txBody>
      </p:sp>
    </p:spTree>
    <p:extLst>
      <p:ext uri="{BB962C8B-B14F-4D97-AF65-F5344CB8AC3E}">
        <p14:creationId xmlns:p14="http://schemas.microsoft.com/office/powerpoint/2010/main" val="909611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9533D-3B91-043F-85F2-CB702D7C57B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75566F2-859E-45F3-3FC0-CECD716AA659}"/>
              </a:ext>
            </a:extLst>
          </p:cNvPr>
          <p:cNvSpPr>
            <a:spLocks noGrp="1"/>
          </p:cNvSpPr>
          <p:nvPr>
            <p:ph type="body" sz="quarter" idx="19"/>
          </p:nvPr>
        </p:nvSpPr>
        <p:spPr>
          <a:xfrm>
            <a:off x="532944" y="1646178"/>
            <a:ext cx="5563055" cy="4606457"/>
          </a:xfrm>
        </p:spPr>
        <p:txBody>
          <a:bodyPr/>
          <a:lstStyle/>
          <a:p>
            <a:r>
              <a:rPr lang="en-GB" sz="2400" dirty="0">
                <a:solidFill>
                  <a:srgbClr val="09465E"/>
                </a:solidFill>
              </a:rPr>
              <a:t>La creación de </a:t>
            </a:r>
            <a:r>
              <a:rPr lang="en-US" sz="2400" dirty="0">
                <a:solidFill>
                  <a:srgbClr val="09465E"/>
                </a:solidFill>
              </a:rPr>
              <a:t>recetas basadas en el peso exacto de cada ingrediente, combinada con la previsión del consumo, es un arma clave para reducir el despilfarro.  </a:t>
            </a:r>
          </a:p>
          <a:p>
            <a:endParaRPr lang="en-US" sz="2400" dirty="0">
              <a:solidFill>
                <a:srgbClr val="09465E"/>
              </a:solidFill>
            </a:endParaRPr>
          </a:p>
          <a:p>
            <a:r>
              <a:rPr lang="en-US" sz="2400" dirty="0">
                <a:solidFill>
                  <a:srgbClr val="09465E"/>
                </a:solidFill>
              </a:rPr>
              <a:t>Con la ayuda de un software de gestión </a:t>
            </a:r>
            <a:r>
              <a:rPr lang="en-US" sz="2400" dirty="0" err="1">
                <a:solidFill>
                  <a:srgbClr val="09465E"/>
                </a:solidFill>
              </a:rPr>
              <a:t>especializado</a:t>
            </a:r>
            <a:r>
              <a:rPr lang="en-US" sz="2400" dirty="0">
                <a:solidFill>
                  <a:srgbClr val="09465E"/>
                </a:solidFill>
              </a:rPr>
              <a:t>, las empresas alimentarias pueden seguir con gran precisión la evolución de las mercancías en stock y cruzar los datos con un software de análisis para hacer una estimación precisa de las compras que hay que realizar.</a:t>
            </a:r>
            <a:endParaRPr lang="en-GB" sz="2400" dirty="0">
              <a:solidFill>
                <a:srgbClr val="09465E"/>
              </a:solidFill>
            </a:endParaRPr>
          </a:p>
          <a:p>
            <a:pPr marL="0" indent="0" algn="just">
              <a:spcAft>
                <a:spcPts val="600"/>
              </a:spcAft>
            </a:pPr>
            <a:r>
              <a:rPr lang="en-US" b="0" i="0" dirty="0">
                <a:solidFill>
                  <a:srgbClr val="424242"/>
                </a:solidFill>
                <a:effectLst/>
                <a:latin typeface="Arial" panose="020B0604020202020204" pitchFamily="34" charset="0"/>
                <a:cs typeface="Arial" panose="020B0604020202020204" pitchFamily="34" charset="0"/>
              </a:rPr>
              <a:t>.</a:t>
            </a:r>
          </a:p>
        </p:txBody>
      </p:sp>
      <p:sp>
        <p:nvSpPr>
          <p:cNvPr id="13" name="Rectangle 12">
            <a:extLst>
              <a:ext uri="{FF2B5EF4-FFF2-40B4-BE49-F238E27FC236}">
                <a16:creationId xmlns:a16="http://schemas.microsoft.com/office/drawing/2014/main" id="{BDDBB84F-40AD-3591-2795-AE049B589460}"/>
              </a:ext>
            </a:extLst>
          </p:cNvPr>
          <p:cNvSpPr/>
          <p:nvPr/>
        </p:nvSpPr>
        <p:spPr>
          <a:xfrm>
            <a:off x="532944" y="334433"/>
            <a:ext cx="5295054" cy="762848"/>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noProof="0" dirty="0">
                <a:solidFill>
                  <a:schemeClr val="bg1"/>
                </a:solidFill>
                <a:latin typeface="Calibri" panose="020F0502020204030204" pitchFamily="34" charset="0"/>
                <a:cs typeface="Calibri" panose="020F0502020204030204" pitchFamily="34" charset="0"/>
              </a:rPr>
              <a:t>Cantidades óptimas</a:t>
            </a:r>
          </a:p>
          <a:p>
            <a:pPr algn="ctr"/>
            <a:endParaRPr lang="en-GB" sz="529" noProof="0" dirty="0">
              <a:latin typeface="Montserrat" panose="00000500000000000000" pitchFamily="50" charset="0"/>
            </a:endParaRPr>
          </a:p>
        </p:txBody>
      </p:sp>
      <p:sp>
        <p:nvSpPr>
          <p:cNvPr id="8" name="Freeform 7">
            <a:extLst>
              <a:ext uri="{FF2B5EF4-FFF2-40B4-BE49-F238E27FC236}">
                <a16:creationId xmlns:a16="http://schemas.microsoft.com/office/drawing/2014/main" id="{5263811D-BC5E-90E4-0D70-9B309F6C00EF}"/>
              </a:ext>
            </a:extLst>
          </p:cNvPr>
          <p:cNvSpPr/>
          <p:nvPr/>
        </p:nvSpPr>
        <p:spPr>
          <a:xfrm>
            <a:off x="9373287" y="-1195756"/>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GB" noProof="0"/>
          </a:p>
        </p:txBody>
      </p:sp>
      <p:pic>
        <p:nvPicPr>
          <p:cNvPr id="3076" name="Picture 4" descr="Bilancia Da Cucina, Pesatura">
            <a:extLst>
              <a:ext uri="{FF2B5EF4-FFF2-40B4-BE49-F238E27FC236}">
                <a16:creationId xmlns:a16="http://schemas.microsoft.com/office/drawing/2014/main" id="{67D23C94-DDC7-1C17-5E45-85F99EA2B2B2}"/>
              </a:ext>
            </a:extLst>
          </p:cNvPr>
          <p:cNvPicPr>
            <a:picLocks noGrp="1" noChangeAspect="1" noChangeArrowheads="1"/>
          </p:cNvPicPr>
          <p:nvPr>
            <p:ph type="pic" sz="quarter" idx="20"/>
          </p:nvPr>
        </p:nvPicPr>
        <p:blipFill>
          <a:blip r:embed="rId3"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745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253F2-CA41-E276-0AB2-48A1486A090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4C86454-1DE7-52EA-DD43-615E376428BF}"/>
              </a:ext>
            </a:extLst>
          </p:cNvPr>
          <p:cNvSpPr>
            <a:spLocks noGrp="1"/>
          </p:cNvSpPr>
          <p:nvPr>
            <p:ph type="body" sz="quarter" idx="18"/>
          </p:nvPr>
        </p:nvSpPr>
        <p:spPr>
          <a:xfrm>
            <a:off x="539770" y="1459528"/>
            <a:ext cx="5152364" cy="4127479"/>
          </a:xfrm>
        </p:spPr>
        <p:txBody>
          <a:bodyPr/>
          <a:lstStyle/>
          <a:p>
            <a:r>
              <a:rPr lang="en-US" sz="2200" b="0" i="0" dirty="0">
                <a:effectLst/>
              </a:rPr>
              <a:t>Un plato de pasta con salsa de tomate se compone de: pasta, tomate, aceite, cebolla y queso, medidos según cantidades específicas. Mediante un programa informático de gestión, se pueden deducir del inventario las cantidades de cada producto utilizadas para cada pedido de pasta con salsa de tomate. Al mismo tiempo, utilizando modelos de predicción de pedidos, </a:t>
            </a:r>
            <a:r>
              <a:rPr lang="en-US" sz="2200" dirty="0"/>
              <a:t>se</a:t>
            </a:r>
            <a:r>
              <a:rPr lang="en-US" sz="2200" b="0" i="0" dirty="0">
                <a:effectLst/>
              </a:rPr>
              <a:t> puede estimar cuántos platos de pasta con salsa de tomate se pedirán en una semana, lo que permite gestionar los pedidos y, en consecuencia, reducir los residuos.</a:t>
            </a:r>
            <a:endParaRPr lang="en-GB" sz="2200" dirty="0"/>
          </a:p>
        </p:txBody>
      </p:sp>
      <p:sp>
        <p:nvSpPr>
          <p:cNvPr id="3" name="Text Placeholder 2">
            <a:extLst>
              <a:ext uri="{FF2B5EF4-FFF2-40B4-BE49-F238E27FC236}">
                <a16:creationId xmlns:a16="http://schemas.microsoft.com/office/drawing/2014/main" id="{1C4E703A-B3F5-78CD-8933-6CD772EB2F3A}"/>
              </a:ext>
            </a:extLst>
          </p:cNvPr>
          <p:cNvSpPr>
            <a:spLocks noGrp="1"/>
          </p:cNvSpPr>
          <p:nvPr>
            <p:ph type="body" sz="quarter" idx="16"/>
          </p:nvPr>
        </p:nvSpPr>
        <p:spPr/>
        <p:txBody>
          <a:bodyPr/>
          <a:lstStyle/>
          <a:p>
            <a:r>
              <a:rPr lang="en-IE" dirty="0"/>
              <a:t>Ejemplo</a:t>
            </a:r>
          </a:p>
        </p:txBody>
      </p:sp>
      <p:pic>
        <p:nvPicPr>
          <p:cNvPr id="5" name="Picture 2" descr="Pasta, Cucinando, Delizioso, Pasta">
            <a:extLst>
              <a:ext uri="{FF2B5EF4-FFF2-40B4-BE49-F238E27FC236}">
                <a16:creationId xmlns:a16="http://schemas.microsoft.com/office/drawing/2014/main" id="{9FE3E829-0831-2D72-C772-C64A41E4569E}"/>
              </a:ext>
            </a:extLst>
          </p:cNvPr>
          <p:cNvPicPr>
            <a:picLocks noGrp="1" noChangeAspect="1" noChangeArrowheads="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819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0EF44-FEAA-97B2-E9B5-E4C5DFA062D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203BE4B-D41C-6267-B121-4FB6C3627450}"/>
              </a:ext>
            </a:extLst>
          </p:cNvPr>
          <p:cNvSpPr>
            <a:spLocks noGrp="1"/>
          </p:cNvSpPr>
          <p:nvPr>
            <p:ph type="body" sz="quarter" idx="16"/>
          </p:nvPr>
        </p:nvSpPr>
        <p:spPr>
          <a:xfrm>
            <a:off x="859333" y="466118"/>
            <a:ext cx="10542549" cy="803654"/>
          </a:xfrm>
        </p:spPr>
        <p:txBody>
          <a:bodyPr/>
          <a:lstStyle/>
          <a:p>
            <a:r>
              <a:rPr lang="en-US" dirty="0">
                <a:ea typeface="+mn-lt"/>
                <a:cs typeface="+mn-lt"/>
              </a:rPr>
              <a:t>Pasos sencillos para pedir cantidades óptimas de alimentos...</a:t>
            </a:r>
          </a:p>
          <a:p>
            <a:endParaRPr lang="en-IE" dirty="0"/>
          </a:p>
        </p:txBody>
      </p:sp>
      <p:sp>
        <p:nvSpPr>
          <p:cNvPr id="9" name="Freeform 179">
            <a:extLst>
              <a:ext uri="{FF2B5EF4-FFF2-40B4-BE49-F238E27FC236}">
                <a16:creationId xmlns:a16="http://schemas.microsoft.com/office/drawing/2014/main" id="{26137BBE-CDE5-022B-54E6-8417CE729373}"/>
              </a:ext>
            </a:extLst>
          </p:cNvPr>
          <p:cNvSpPr>
            <a:spLocks noChangeArrowheads="1"/>
          </p:cNvSpPr>
          <p:nvPr/>
        </p:nvSpPr>
        <p:spPr bwMode="auto">
          <a:xfrm>
            <a:off x="4501770" y="2011280"/>
            <a:ext cx="3170541" cy="4287358"/>
          </a:xfrm>
          <a:custGeom>
            <a:avLst/>
            <a:gdLst>
              <a:gd name="T0" fmla="*/ 5131 w 5929"/>
              <a:gd name="T1" fmla="*/ 2250 h 2251"/>
              <a:gd name="T2" fmla="*/ 797 w 5929"/>
              <a:gd name="T3" fmla="*/ 2250 h 2251"/>
              <a:gd name="T4" fmla="*/ 797 w 5929"/>
              <a:gd name="T5" fmla="*/ 2250 h 2251"/>
              <a:gd name="T6" fmla="*/ 0 w 5929"/>
              <a:gd name="T7" fmla="*/ 1454 h 2251"/>
              <a:gd name="T8" fmla="*/ 0 w 5929"/>
              <a:gd name="T9" fmla="*/ 796 h 2251"/>
              <a:gd name="T10" fmla="*/ 0 w 5929"/>
              <a:gd name="T11" fmla="*/ 796 h 2251"/>
              <a:gd name="T12" fmla="*/ 797 w 5929"/>
              <a:gd name="T13" fmla="*/ 0 h 2251"/>
              <a:gd name="T14" fmla="*/ 5131 w 5929"/>
              <a:gd name="T15" fmla="*/ 0 h 2251"/>
              <a:gd name="T16" fmla="*/ 5131 w 5929"/>
              <a:gd name="T17" fmla="*/ 0 h 2251"/>
              <a:gd name="T18" fmla="*/ 5928 w 5929"/>
              <a:gd name="T19" fmla="*/ 796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7" y="2250"/>
                </a:lnTo>
                <a:lnTo>
                  <a:pt x="797" y="2250"/>
                </a:lnTo>
                <a:cubicBezTo>
                  <a:pt x="357" y="2250"/>
                  <a:pt x="0" y="1894"/>
                  <a:pt x="0" y="1454"/>
                </a:cubicBezTo>
                <a:lnTo>
                  <a:pt x="0" y="796"/>
                </a:lnTo>
                <a:lnTo>
                  <a:pt x="0" y="796"/>
                </a:lnTo>
                <a:cubicBezTo>
                  <a:pt x="0" y="356"/>
                  <a:pt x="357" y="0"/>
                  <a:pt x="797" y="0"/>
                </a:cubicBezTo>
                <a:lnTo>
                  <a:pt x="5131" y="0"/>
                </a:lnTo>
                <a:lnTo>
                  <a:pt x="5131" y="0"/>
                </a:lnTo>
                <a:cubicBezTo>
                  <a:pt x="5571" y="0"/>
                  <a:pt x="5928" y="356"/>
                  <a:pt x="5928" y="796"/>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US" sz="900"/>
          </a:p>
        </p:txBody>
      </p:sp>
      <p:sp>
        <p:nvSpPr>
          <p:cNvPr id="11" name="Freeform 180">
            <a:extLst>
              <a:ext uri="{FF2B5EF4-FFF2-40B4-BE49-F238E27FC236}">
                <a16:creationId xmlns:a16="http://schemas.microsoft.com/office/drawing/2014/main" id="{FD5C3881-06BC-687E-42C0-2F1213617F00}"/>
              </a:ext>
            </a:extLst>
          </p:cNvPr>
          <p:cNvSpPr>
            <a:spLocks noChangeArrowheads="1"/>
          </p:cNvSpPr>
          <p:nvPr/>
        </p:nvSpPr>
        <p:spPr bwMode="auto">
          <a:xfrm>
            <a:off x="4610204" y="1603471"/>
            <a:ext cx="2777403" cy="645895"/>
          </a:xfrm>
          <a:custGeom>
            <a:avLst/>
            <a:gdLst>
              <a:gd name="T0" fmla="*/ 4085 w 4690"/>
              <a:gd name="T1" fmla="*/ 1207 h 1208"/>
              <a:gd name="T2" fmla="*/ 604 w 4690"/>
              <a:gd name="T3" fmla="*/ 1207 h 1208"/>
              <a:gd name="T4" fmla="*/ 604 w 4690"/>
              <a:gd name="T5" fmla="*/ 1207 h 1208"/>
              <a:gd name="T6" fmla="*/ 0 w 4690"/>
              <a:gd name="T7" fmla="*/ 603 h 1208"/>
              <a:gd name="T8" fmla="*/ 0 w 4690"/>
              <a:gd name="T9" fmla="*/ 603 h 1208"/>
              <a:gd name="T10" fmla="*/ 604 w 4690"/>
              <a:gd name="T11" fmla="*/ 0 h 1208"/>
              <a:gd name="T12" fmla="*/ 4085 w 4690"/>
              <a:gd name="T13" fmla="*/ 0 h 1208"/>
              <a:gd name="T14" fmla="*/ 4085 w 4690"/>
              <a:gd name="T15" fmla="*/ 0 h 1208"/>
              <a:gd name="T16" fmla="*/ 4689 w 4690"/>
              <a:gd name="T17" fmla="*/ 603 h 1208"/>
              <a:gd name="T18" fmla="*/ 4689 w 4690"/>
              <a:gd name="T19" fmla="*/ 603 h 1208"/>
              <a:gd name="T20" fmla="*/ 4085 w 4690"/>
              <a:gd name="T21" fmla="*/ 1207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8">
                <a:moveTo>
                  <a:pt x="4085" y="1207"/>
                </a:moveTo>
                <a:lnTo>
                  <a:pt x="604" y="1207"/>
                </a:lnTo>
                <a:lnTo>
                  <a:pt x="604" y="1207"/>
                </a:lnTo>
                <a:cubicBezTo>
                  <a:pt x="271" y="1207"/>
                  <a:pt x="0" y="937"/>
                  <a:pt x="0" y="603"/>
                </a:cubicBezTo>
                <a:lnTo>
                  <a:pt x="0" y="603"/>
                </a:lnTo>
                <a:cubicBezTo>
                  <a:pt x="0" y="270"/>
                  <a:pt x="271" y="0"/>
                  <a:pt x="604" y="0"/>
                </a:cubicBezTo>
                <a:lnTo>
                  <a:pt x="4085" y="0"/>
                </a:lnTo>
                <a:lnTo>
                  <a:pt x="4085" y="0"/>
                </a:lnTo>
                <a:cubicBezTo>
                  <a:pt x="4418" y="0"/>
                  <a:pt x="4689" y="270"/>
                  <a:pt x="4689" y="603"/>
                </a:cubicBezTo>
                <a:lnTo>
                  <a:pt x="4689" y="603"/>
                </a:lnTo>
                <a:cubicBezTo>
                  <a:pt x="4689" y="937"/>
                  <a:pt x="4418" y="1207"/>
                  <a:pt x="4085" y="1207"/>
                </a:cubicBezTo>
              </a:path>
            </a:pathLst>
          </a:custGeom>
          <a:solidFill>
            <a:srgbClr val="09465E"/>
          </a:solidFill>
          <a:ln>
            <a:noFill/>
          </a:ln>
          <a:effectLst/>
        </p:spPr>
        <p:txBody>
          <a:bodyPr wrap="none" anchor="ctr"/>
          <a:lstStyle/>
          <a:p>
            <a:endParaRPr lang="en-US" sz="900"/>
          </a:p>
        </p:txBody>
      </p:sp>
      <p:sp>
        <p:nvSpPr>
          <p:cNvPr id="15" name="CuadroTexto 601">
            <a:extLst>
              <a:ext uri="{FF2B5EF4-FFF2-40B4-BE49-F238E27FC236}">
                <a16:creationId xmlns:a16="http://schemas.microsoft.com/office/drawing/2014/main" id="{46A2B521-0474-246C-1AD6-63B56BA5AEB5}"/>
              </a:ext>
            </a:extLst>
          </p:cNvPr>
          <p:cNvSpPr txBox="1"/>
          <p:nvPr/>
        </p:nvSpPr>
        <p:spPr>
          <a:xfrm>
            <a:off x="4819914" y="1688436"/>
            <a:ext cx="2567693" cy="2462213"/>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Aplicar la regla FIFO</a:t>
            </a:r>
          </a:p>
          <a:p>
            <a:pPr algn="ctr"/>
            <a:r>
              <a:rPr lang="en-US" sz="2200" b="1" dirty="0">
                <a:solidFill>
                  <a:schemeClr val="bg1"/>
                </a:solidFill>
                <a:latin typeface="Calibri" panose="020F0502020204030204" pitchFamily="34" charset="0"/>
                <a:ea typeface="Lato" charset="0"/>
                <a:cs typeface="Calibri" panose="020F0502020204030204" pitchFamily="34" charset="0"/>
              </a:rPr>
              <a:t> </a:t>
            </a:r>
          </a:p>
          <a:p>
            <a:pPr algn="ctr"/>
            <a:endParaRPr lang="en-US" sz="2200" b="1" dirty="0">
              <a:solidFill>
                <a:schemeClr val="bg1"/>
              </a:solidFill>
              <a:latin typeface="Calibri" panose="020F0502020204030204" pitchFamily="34" charset="0"/>
              <a:ea typeface="Lato" charset="0"/>
              <a:cs typeface="Calibri" panose="020F0502020204030204" pitchFamily="34" charset="0"/>
            </a:endParaRPr>
          </a:p>
          <a:p>
            <a:pPr algn="ctr"/>
            <a:endParaRPr lang="en-US" sz="2200" b="1" dirty="0">
              <a:solidFill>
                <a:schemeClr val="bg1"/>
              </a:solidFill>
              <a:latin typeface="Calibri" panose="020F0502020204030204" pitchFamily="34" charset="0"/>
              <a:ea typeface="Lato" charset="0"/>
              <a:cs typeface="Calibri" panose="020F0502020204030204" pitchFamily="34" charset="0"/>
            </a:endParaRPr>
          </a:p>
          <a:p>
            <a:pPr algn="ctr"/>
            <a:endParaRPr lang="en-US" sz="2200" b="1" dirty="0">
              <a:solidFill>
                <a:schemeClr val="bg1"/>
              </a:solidFill>
              <a:latin typeface="Calibri" panose="020F0502020204030204" pitchFamily="34" charset="0"/>
              <a:ea typeface="Lato" charset="0"/>
              <a:cs typeface="Calibri" panose="020F0502020204030204" pitchFamily="34" charset="0"/>
            </a:endParaRPr>
          </a:p>
          <a:p>
            <a:pPr algn="ctr"/>
            <a:endParaRPr lang="en-US" sz="2200" b="1" dirty="0">
              <a:solidFill>
                <a:schemeClr val="bg1"/>
              </a:solidFill>
              <a:latin typeface="Calibri" panose="020F0502020204030204" pitchFamily="34" charset="0"/>
              <a:ea typeface="Lato" charset="0"/>
              <a:cs typeface="Calibri" panose="020F0502020204030204" pitchFamily="34" charset="0"/>
            </a:endParaRPr>
          </a:p>
          <a:p>
            <a:pPr algn="ctr"/>
            <a:endParaRPr lang="en-US" sz="2200" b="1" dirty="0">
              <a:solidFill>
                <a:schemeClr val="bg1"/>
              </a:solidFill>
              <a:latin typeface="Calibri" panose="020F0502020204030204" pitchFamily="34" charset="0"/>
              <a:ea typeface="Lato" charset="0"/>
              <a:cs typeface="Calibri" panose="020F0502020204030204" pitchFamily="34" charset="0"/>
            </a:endParaRPr>
          </a:p>
        </p:txBody>
      </p:sp>
      <p:sp>
        <p:nvSpPr>
          <p:cNvPr id="19" name="Rectángulo 602">
            <a:extLst>
              <a:ext uri="{FF2B5EF4-FFF2-40B4-BE49-F238E27FC236}">
                <a16:creationId xmlns:a16="http://schemas.microsoft.com/office/drawing/2014/main" id="{26AA6F54-DD65-1BCE-1966-9464B1DC5209}"/>
              </a:ext>
            </a:extLst>
          </p:cNvPr>
          <p:cNvSpPr/>
          <p:nvPr/>
        </p:nvSpPr>
        <p:spPr>
          <a:xfrm>
            <a:off x="4649449" y="2551610"/>
            <a:ext cx="3000168" cy="4001095"/>
          </a:xfrm>
          <a:prstGeom prst="rect">
            <a:avLst/>
          </a:prstGeom>
        </p:spPr>
        <p:txBody>
          <a:bodyPr wrap="square">
            <a:spAutoFit/>
          </a:bodyPr>
          <a:lstStyle/>
          <a:p>
            <a:pPr marL="342900" lvl="0" indent="-342900">
              <a:buFont typeface="Arial" panose="020B0604020202020204" pitchFamily="34" charset="0"/>
              <a:buChar char="•"/>
            </a:pPr>
            <a:r>
              <a:rPr lang="en-US" b="1" dirty="0">
                <a:solidFill>
                  <a:srgbClr val="09465E"/>
                </a:solidFill>
              </a:rPr>
              <a:t>El principio "primero en entrar, primero en salir" </a:t>
            </a:r>
            <a:r>
              <a:rPr lang="en-US" dirty="0">
                <a:solidFill>
                  <a:srgbClr val="09465E"/>
                </a:solidFill>
              </a:rPr>
              <a:t>garantiza que las existencias más antiguas se utilicen primero, lo que reduce el deterioro y los residuos.</a:t>
            </a:r>
          </a:p>
          <a:p>
            <a:pPr marL="342900" lvl="0" indent="-342900">
              <a:buFont typeface="Arial" panose="020B0604020202020204" pitchFamily="34" charset="0"/>
              <a:buChar char="•"/>
            </a:pPr>
            <a:endParaRPr lang="en-US" dirty="0">
              <a:solidFill>
                <a:srgbClr val="09465E"/>
              </a:solidFill>
            </a:endParaRPr>
          </a:p>
          <a:p>
            <a:pPr marL="342900" indent="-342900">
              <a:buFont typeface="Arial" panose="020B0604020202020204" pitchFamily="34" charset="0"/>
              <a:buChar char="•"/>
            </a:pPr>
            <a:r>
              <a:rPr lang="en-US" dirty="0">
                <a:solidFill>
                  <a:srgbClr val="09465E"/>
                </a:solidFill>
              </a:rPr>
              <a:t>Ayuda a fijar las cantidades en función de la rapidez con la que suelen utilizarse los ingredientes</a:t>
            </a:r>
            <a:endParaRPr lang="en-IE" dirty="0"/>
          </a:p>
          <a:p>
            <a:pPr lvl="0"/>
            <a:endParaRPr lang="en-US" sz="2000" dirty="0">
              <a:solidFill>
                <a:srgbClr val="09465E"/>
              </a:solidFill>
            </a:endParaRPr>
          </a:p>
        </p:txBody>
      </p:sp>
      <p:sp>
        <p:nvSpPr>
          <p:cNvPr id="20" name="Freeform 170">
            <a:extLst>
              <a:ext uri="{FF2B5EF4-FFF2-40B4-BE49-F238E27FC236}">
                <a16:creationId xmlns:a16="http://schemas.microsoft.com/office/drawing/2014/main" id="{E30F1581-EAF0-D654-75E3-0D7CD43B0F85}"/>
              </a:ext>
            </a:extLst>
          </p:cNvPr>
          <p:cNvSpPr>
            <a:spLocks noChangeArrowheads="1"/>
          </p:cNvSpPr>
          <p:nvPr/>
        </p:nvSpPr>
        <p:spPr bwMode="auto">
          <a:xfrm>
            <a:off x="807260" y="2011280"/>
            <a:ext cx="3170539" cy="4287359"/>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DB196A"/>
          </a:solidFill>
          <a:ln>
            <a:noFill/>
          </a:ln>
          <a:effectLst/>
        </p:spPr>
        <p:txBody>
          <a:bodyPr wrap="none" anchor="ctr"/>
          <a:lstStyle/>
          <a:p>
            <a:endParaRPr lang="en-US" sz="900" dirty="0"/>
          </a:p>
        </p:txBody>
      </p:sp>
      <p:sp>
        <p:nvSpPr>
          <p:cNvPr id="21" name="Freeform 171">
            <a:extLst>
              <a:ext uri="{FF2B5EF4-FFF2-40B4-BE49-F238E27FC236}">
                <a16:creationId xmlns:a16="http://schemas.microsoft.com/office/drawing/2014/main" id="{49B7CE8A-2172-E7DD-BB45-BD83B72520F4}"/>
              </a:ext>
            </a:extLst>
          </p:cNvPr>
          <p:cNvSpPr>
            <a:spLocks noChangeArrowheads="1"/>
          </p:cNvSpPr>
          <p:nvPr/>
        </p:nvSpPr>
        <p:spPr bwMode="auto">
          <a:xfrm>
            <a:off x="915695" y="1603471"/>
            <a:ext cx="288270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9465E"/>
          </a:solidFill>
          <a:ln>
            <a:noFill/>
          </a:ln>
          <a:effectLst/>
        </p:spPr>
        <p:txBody>
          <a:bodyPr wrap="none" anchor="ctr"/>
          <a:lstStyle/>
          <a:p>
            <a:endParaRPr lang="en-US" sz="900"/>
          </a:p>
        </p:txBody>
      </p:sp>
      <p:sp>
        <p:nvSpPr>
          <p:cNvPr id="22" name="CuadroTexto 600">
            <a:extLst>
              <a:ext uri="{FF2B5EF4-FFF2-40B4-BE49-F238E27FC236}">
                <a16:creationId xmlns:a16="http://schemas.microsoft.com/office/drawing/2014/main" id="{A4E37581-0186-D774-3E3B-ED6486965B17}"/>
              </a:ext>
            </a:extLst>
          </p:cNvPr>
          <p:cNvSpPr txBox="1"/>
          <p:nvPr/>
        </p:nvSpPr>
        <p:spPr>
          <a:xfrm>
            <a:off x="1136030" y="1541697"/>
            <a:ext cx="2606716" cy="769441"/>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Seguimiento del uso anterior</a:t>
            </a:r>
          </a:p>
        </p:txBody>
      </p:sp>
      <p:sp>
        <p:nvSpPr>
          <p:cNvPr id="23" name="Rectángulo 602">
            <a:extLst>
              <a:ext uri="{FF2B5EF4-FFF2-40B4-BE49-F238E27FC236}">
                <a16:creationId xmlns:a16="http://schemas.microsoft.com/office/drawing/2014/main" id="{DB936CE9-4969-C1F2-D257-C81771840CBB}"/>
              </a:ext>
            </a:extLst>
          </p:cNvPr>
          <p:cNvSpPr/>
          <p:nvPr/>
        </p:nvSpPr>
        <p:spPr>
          <a:xfrm>
            <a:off x="1007455" y="2549368"/>
            <a:ext cx="2790945" cy="3477875"/>
          </a:xfrm>
          <a:prstGeom prst="rect">
            <a:avLst/>
          </a:prstGeom>
        </p:spPr>
        <p:txBody>
          <a:bodyPr wrap="square">
            <a:spAutoFit/>
          </a:bodyPr>
          <a:lstStyle/>
          <a:p>
            <a:pPr marL="342900" lvl="0" indent="-34290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Supervisar las ventas o los patrones de producción a lo largo del tiempo.</a:t>
            </a:r>
          </a:p>
          <a:p>
            <a:pPr marL="342900" indent="-34290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Utilizar </a:t>
            </a:r>
            <a:r>
              <a:rPr lang="en-US" b="1" dirty="0">
                <a:solidFill>
                  <a:schemeClr val="bg1"/>
                </a:solidFill>
                <a:effectLst>
                  <a:outerShdw blurRad="38100" dist="38100" dir="2700000" algn="tl">
                    <a:srgbClr val="000000">
                      <a:alpha val="43137"/>
                    </a:srgbClr>
                  </a:outerShdw>
                </a:effectLst>
              </a:rPr>
              <a:t>datos históricos </a:t>
            </a:r>
            <a:r>
              <a:rPr lang="en-US" dirty="0">
                <a:solidFill>
                  <a:schemeClr val="bg1"/>
                </a:solidFill>
                <a:effectLst>
                  <a:outerShdw blurRad="38100" dist="38100" dir="2700000" algn="tl">
                    <a:srgbClr val="000000">
                      <a:alpha val="43137"/>
                    </a:srgbClr>
                  </a:outerShdw>
                </a:effectLst>
              </a:rPr>
              <a:t>para predecir la demanda futura (diaria, semanal, estacional).</a:t>
            </a:r>
          </a:p>
          <a:p>
            <a:pPr marL="342900" indent="-34290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Identificar los periodos punta y los días lentos</a:t>
            </a:r>
            <a:endParaRPr lang="it-IT" dirty="0">
              <a:solidFill>
                <a:schemeClr val="bg1"/>
              </a:solidFill>
              <a:effectLst>
                <a:outerShdw blurRad="38100" dist="38100" dir="2700000" algn="tl">
                  <a:srgbClr val="000000">
                    <a:alpha val="43137"/>
                  </a:srgbClr>
                </a:outerShdw>
              </a:effectLst>
            </a:endParaRPr>
          </a:p>
          <a:p>
            <a:endParaRPr lang="it-IT" sz="2000" dirty="0">
              <a:solidFill>
                <a:srgbClr val="09465E"/>
              </a:solidFill>
              <a:effectLst>
                <a:outerShdw blurRad="38100" dist="38100" dir="2700000" algn="tl">
                  <a:srgbClr val="000000">
                    <a:alpha val="43137"/>
                  </a:srgbClr>
                </a:outerShdw>
              </a:effectLst>
            </a:endParaRPr>
          </a:p>
          <a:p>
            <a:pPr marL="342900" lvl="0" indent="-342900">
              <a:buFont typeface="Arial" panose="020B0604020202020204" pitchFamily="34" charset="0"/>
              <a:buChar char="•"/>
            </a:pPr>
            <a:endParaRPr lang="en-US" sz="2000" dirty="0">
              <a:solidFill>
                <a:srgbClr val="09465E"/>
              </a:solidFill>
              <a:effectLst>
                <a:outerShdw blurRad="38100" dist="38100" dir="2700000" algn="tl">
                  <a:srgbClr val="000000">
                    <a:alpha val="43137"/>
                  </a:srgbClr>
                </a:outerShdw>
              </a:effectLst>
            </a:endParaRPr>
          </a:p>
        </p:txBody>
      </p:sp>
      <p:sp>
        <p:nvSpPr>
          <p:cNvPr id="24" name="Freeform 176">
            <a:extLst>
              <a:ext uri="{FF2B5EF4-FFF2-40B4-BE49-F238E27FC236}">
                <a16:creationId xmlns:a16="http://schemas.microsoft.com/office/drawing/2014/main" id="{862FDC43-B36E-A873-A7C3-9576F8D8C766}"/>
              </a:ext>
            </a:extLst>
          </p:cNvPr>
          <p:cNvSpPr>
            <a:spLocks noChangeArrowheads="1"/>
          </p:cNvSpPr>
          <p:nvPr/>
        </p:nvSpPr>
        <p:spPr bwMode="auto">
          <a:xfrm>
            <a:off x="8157037" y="1982717"/>
            <a:ext cx="3170541" cy="4287358"/>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F1983D"/>
          </a:solidFill>
          <a:ln>
            <a:noFill/>
          </a:ln>
          <a:effectLst/>
        </p:spPr>
        <p:txBody>
          <a:bodyPr wrap="none" anchor="ctr"/>
          <a:lstStyle/>
          <a:p>
            <a:endParaRPr lang="en-US" sz="900" dirty="0"/>
          </a:p>
        </p:txBody>
      </p:sp>
      <p:sp>
        <p:nvSpPr>
          <p:cNvPr id="25" name="Freeform 177">
            <a:extLst>
              <a:ext uri="{FF2B5EF4-FFF2-40B4-BE49-F238E27FC236}">
                <a16:creationId xmlns:a16="http://schemas.microsoft.com/office/drawing/2014/main" id="{C3FD9B2D-966C-6754-6886-1F1830F242B0}"/>
              </a:ext>
            </a:extLst>
          </p:cNvPr>
          <p:cNvSpPr>
            <a:spLocks noChangeArrowheads="1"/>
          </p:cNvSpPr>
          <p:nvPr/>
        </p:nvSpPr>
        <p:spPr bwMode="auto">
          <a:xfrm>
            <a:off x="8257465" y="1605715"/>
            <a:ext cx="2800591"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a:p>
        </p:txBody>
      </p:sp>
      <p:sp>
        <p:nvSpPr>
          <p:cNvPr id="26" name="CuadroTexto 598">
            <a:extLst>
              <a:ext uri="{FF2B5EF4-FFF2-40B4-BE49-F238E27FC236}">
                <a16:creationId xmlns:a16="http://schemas.microsoft.com/office/drawing/2014/main" id="{578269E9-AE91-FF5D-43DF-F7519594B08D}"/>
              </a:ext>
            </a:extLst>
          </p:cNvPr>
          <p:cNvSpPr txBox="1"/>
          <p:nvPr/>
        </p:nvSpPr>
        <p:spPr>
          <a:xfrm>
            <a:off x="8411780" y="1578773"/>
            <a:ext cx="3050559"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Establecer niveles de paridad</a:t>
            </a:r>
          </a:p>
        </p:txBody>
      </p:sp>
      <p:sp>
        <p:nvSpPr>
          <p:cNvPr id="27" name="Rectángulo 602">
            <a:extLst>
              <a:ext uri="{FF2B5EF4-FFF2-40B4-BE49-F238E27FC236}">
                <a16:creationId xmlns:a16="http://schemas.microsoft.com/office/drawing/2014/main" id="{57A9E6E5-5E4E-769C-6073-0E7D75874909}"/>
              </a:ext>
            </a:extLst>
          </p:cNvPr>
          <p:cNvSpPr/>
          <p:nvPr/>
        </p:nvSpPr>
        <p:spPr>
          <a:xfrm>
            <a:off x="8257465" y="2549368"/>
            <a:ext cx="3050559" cy="2893100"/>
          </a:xfrm>
          <a:prstGeom prst="rect">
            <a:avLst/>
          </a:prstGeom>
        </p:spPr>
        <p:txBody>
          <a:bodyPr wrap="square">
            <a:spAutoFit/>
          </a:bodyPr>
          <a:lstStyle/>
          <a:p>
            <a:pPr marL="342900" lvl="0" indent="-342900">
              <a:buFont typeface="Arial" panose="020B0604020202020204" pitchFamily="34" charset="0"/>
              <a:buChar char="•"/>
            </a:pPr>
            <a:r>
              <a:rPr lang="en-US" dirty="0">
                <a:solidFill>
                  <a:srgbClr val="09465E"/>
                </a:solidFill>
              </a:rPr>
              <a:t>Establecer </a:t>
            </a:r>
            <a:r>
              <a:rPr lang="en-US" b="1" dirty="0">
                <a:solidFill>
                  <a:srgbClr val="09465E"/>
                </a:solidFill>
              </a:rPr>
              <a:t>niveles mínimos y máximos de existencias </a:t>
            </a:r>
            <a:r>
              <a:rPr lang="en-US" dirty="0">
                <a:solidFill>
                  <a:srgbClr val="09465E"/>
                </a:solidFill>
              </a:rPr>
              <a:t>para cada artículo.</a:t>
            </a:r>
          </a:p>
          <a:p>
            <a:pPr marL="342900" lvl="0" indent="-342900">
              <a:buFont typeface="Arial" panose="020B0604020202020204" pitchFamily="34" charset="0"/>
              <a:buChar char="•"/>
            </a:pPr>
            <a:endParaRPr lang="en-US" dirty="0">
              <a:solidFill>
                <a:srgbClr val="09465E"/>
              </a:solidFill>
            </a:endParaRPr>
          </a:p>
          <a:p>
            <a:pPr marL="342900" indent="-342900">
              <a:buFont typeface="Arial" panose="020B0604020202020204" pitchFamily="34" charset="0"/>
              <a:buChar char="•"/>
            </a:pPr>
            <a:r>
              <a:rPr lang="en-US" u="sng" dirty="0">
                <a:solidFill>
                  <a:srgbClr val="09465E"/>
                </a:solidFill>
              </a:rPr>
              <a:t>Ejemplo</a:t>
            </a:r>
            <a:r>
              <a:rPr lang="en-US" dirty="0">
                <a:solidFill>
                  <a:srgbClr val="09465E"/>
                </a:solidFill>
              </a:rPr>
              <a:t>: Tenga siempre a mano entre 5 y 10 kg de harina; vuelva a pedirla cuando baje de 5 kg.</a:t>
            </a:r>
          </a:p>
          <a:p>
            <a:pPr marL="342900" lvl="0" indent="-342900">
              <a:buFont typeface="Arial" panose="020B0604020202020204" pitchFamily="34" charset="0"/>
              <a:buChar char="•"/>
            </a:pPr>
            <a:endParaRPr lang="en-US" sz="2000" dirty="0">
              <a:solidFill>
                <a:srgbClr val="09465E"/>
              </a:solidFill>
            </a:endParaRPr>
          </a:p>
        </p:txBody>
      </p:sp>
      <p:pic>
        <p:nvPicPr>
          <p:cNvPr id="39" name="Graphic 38" descr="Badge 1 outline">
            <a:extLst>
              <a:ext uri="{FF2B5EF4-FFF2-40B4-BE49-F238E27FC236}">
                <a16:creationId xmlns:a16="http://schemas.microsoft.com/office/drawing/2014/main" id="{259FFAD1-FB8E-CEC2-50EC-3596AE582B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8796" y="1143379"/>
            <a:ext cx="914400" cy="914400"/>
          </a:xfrm>
          <a:prstGeom prst="rect">
            <a:avLst/>
          </a:prstGeom>
        </p:spPr>
      </p:pic>
      <p:pic>
        <p:nvPicPr>
          <p:cNvPr id="40" name="Graphic 39" descr="Badge outline">
            <a:extLst>
              <a:ext uri="{FF2B5EF4-FFF2-40B4-BE49-F238E27FC236}">
                <a16:creationId xmlns:a16="http://schemas.microsoft.com/office/drawing/2014/main" id="{4EFA3725-89D7-FC9B-CB10-8033B2E309E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77799" y="1196960"/>
            <a:ext cx="914400" cy="914400"/>
          </a:xfrm>
          <a:prstGeom prst="rect">
            <a:avLst/>
          </a:prstGeom>
        </p:spPr>
      </p:pic>
      <p:pic>
        <p:nvPicPr>
          <p:cNvPr id="41" name="Graphic 40" descr="Badge 3 outline">
            <a:extLst>
              <a:ext uri="{FF2B5EF4-FFF2-40B4-BE49-F238E27FC236}">
                <a16:creationId xmlns:a16="http://schemas.microsoft.com/office/drawing/2014/main" id="{A6F8E430-4D9C-2AB7-C29D-BDCEE1398C6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08589" y="1148515"/>
            <a:ext cx="914400" cy="914400"/>
          </a:xfrm>
          <a:prstGeom prst="rect">
            <a:avLst/>
          </a:prstGeom>
        </p:spPr>
      </p:pic>
    </p:spTree>
    <p:extLst>
      <p:ext uri="{BB962C8B-B14F-4D97-AF65-F5344CB8AC3E}">
        <p14:creationId xmlns:p14="http://schemas.microsoft.com/office/powerpoint/2010/main" val="837146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5D1EB-7CCB-5319-2711-800AD78B342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C77DB64-A091-82D6-0533-0FB8808E14C9}"/>
              </a:ext>
            </a:extLst>
          </p:cNvPr>
          <p:cNvSpPr>
            <a:spLocks noGrp="1"/>
          </p:cNvSpPr>
          <p:nvPr>
            <p:ph type="body" sz="quarter" idx="16"/>
          </p:nvPr>
        </p:nvSpPr>
        <p:spPr>
          <a:xfrm>
            <a:off x="859333" y="466118"/>
            <a:ext cx="10542549" cy="803654"/>
          </a:xfrm>
        </p:spPr>
        <p:txBody>
          <a:bodyPr/>
          <a:lstStyle/>
          <a:p>
            <a:r>
              <a:rPr lang="en-US" dirty="0">
                <a:ea typeface="+mn-lt"/>
                <a:cs typeface="+mn-lt"/>
              </a:rPr>
              <a:t>Pasos sencillos para pedir cantidades óptimas de alimentos...</a:t>
            </a:r>
          </a:p>
          <a:p>
            <a:endParaRPr lang="en-IE" dirty="0"/>
          </a:p>
        </p:txBody>
      </p:sp>
      <p:sp>
        <p:nvSpPr>
          <p:cNvPr id="9" name="Freeform 179">
            <a:extLst>
              <a:ext uri="{FF2B5EF4-FFF2-40B4-BE49-F238E27FC236}">
                <a16:creationId xmlns:a16="http://schemas.microsoft.com/office/drawing/2014/main" id="{9B9A0594-67A2-AA4B-7AD7-8A523BDEB41F}"/>
              </a:ext>
            </a:extLst>
          </p:cNvPr>
          <p:cNvSpPr>
            <a:spLocks noChangeArrowheads="1"/>
          </p:cNvSpPr>
          <p:nvPr/>
        </p:nvSpPr>
        <p:spPr bwMode="auto">
          <a:xfrm>
            <a:off x="4501770" y="2011280"/>
            <a:ext cx="3170541" cy="4287358"/>
          </a:xfrm>
          <a:custGeom>
            <a:avLst/>
            <a:gdLst>
              <a:gd name="T0" fmla="*/ 5131 w 5929"/>
              <a:gd name="T1" fmla="*/ 2250 h 2251"/>
              <a:gd name="T2" fmla="*/ 797 w 5929"/>
              <a:gd name="T3" fmla="*/ 2250 h 2251"/>
              <a:gd name="T4" fmla="*/ 797 w 5929"/>
              <a:gd name="T5" fmla="*/ 2250 h 2251"/>
              <a:gd name="T6" fmla="*/ 0 w 5929"/>
              <a:gd name="T7" fmla="*/ 1454 h 2251"/>
              <a:gd name="T8" fmla="*/ 0 w 5929"/>
              <a:gd name="T9" fmla="*/ 796 h 2251"/>
              <a:gd name="T10" fmla="*/ 0 w 5929"/>
              <a:gd name="T11" fmla="*/ 796 h 2251"/>
              <a:gd name="T12" fmla="*/ 797 w 5929"/>
              <a:gd name="T13" fmla="*/ 0 h 2251"/>
              <a:gd name="T14" fmla="*/ 5131 w 5929"/>
              <a:gd name="T15" fmla="*/ 0 h 2251"/>
              <a:gd name="T16" fmla="*/ 5131 w 5929"/>
              <a:gd name="T17" fmla="*/ 0 h 2251"/>
              <a:gd name="T18" fmla="*/ 5928 w 5929"/>
              <a:gd name="T19" fmla="*/ 796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7" y="2250"/>
                </a:lnTo>
                <a:lnTo>
                  <a:pt x="797" y="2250"/>
                </a:lnTo>
                <a:cubicBezTo>
                  <a:pt x="357" y="2250"/>
                  <a:pt x="0" y="1894"/>
                  <a:pt x="0" y="1454"/>
                </a:cubicBezTo>
                <a:lnTo>
                  <a:pt x="0" y="796"/>
                </a:lnTo>
                <a:lnTo>
                  <a:pt x="0" y="796"/>
                </a:lnTo>
                <a:cubicBezTo>
                  <a:pt x="0" y="356"/>
                  <a:pt x="357" y="0"/>
                  <a:pt x="797" y="0"/>
                </a:cubicBezTo>
                <a:lnTo>
                  <a:pt x="5131" y="0"/>
                </a:lnTo>
                <a:lnTo>
                  <a:pt x="5131" y="0"/>
                </a:lnTo>
                <a:cubicBezTo>
                  <a:pt x="5571" y="0"/>
                  <a:pt x="5928" y="356"/>
                  <a:pt x="5928" y="796"/>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US" sz="900"/>
          </a:p>
        </p:txBody>
      </p:sp>
      <p:sp>
        <p:nvSpPr>
          <p:cNvPr id="11" name="Freeform 180">
            <a:extLst>
              <a:ext uri="{FF2B5EF4-FFF2-40B4-BE49-F238E27FC236}">
                <a16:creationId xmlns:a16="http://schemas.microsoft.com/office/drawing/2014/main" id="{8AB1EDF8-9218-40BB-CD43-A351FE085D2C}"/>
              </a:ext>
            </a:extLst>
          </p:cNvPr>
          <p:cNvSpPr>
            <a:spLocks noChangeArrowheads="1"/>
          </p:cNvSpPr>
          <p:nvPr/>
        </p:nvSpPr>
        <p:spPr bwMode="auto">
          <a:xfrm>
            <a:off x="4610204" y="1603471"/>
            <a:ext cx="2777403" cy="645895"/>
          </a:xfrm>
          <a:custGeom>
            <a:avLst/>
            <a:gdLst>
              <a:gd name="T0" fmla="*/ 4085 w 4690"/>
              <a:gd name="T1" fmla="*/ 1207 h 1208"/>
              <a:gd name="T2" fmla="*/ 604 w 4690"/>
              <a:gd name="T3" fmla="*/ 1207 h 1208"/>
              <a:gd name="T4" fmla="*/ 604 w 4690"/>
              <a:gd name="T5" fmla="*/ 1207 h 1208"/>
              <a:gd name="T6" fmla="*/ 0 w 4690"/>
              <a:gd name="T7" fmla="*/ 603 h 1208"/>
              <a:gd name="T8" fmla="*/ 0 w 4690"/>
              <a:gd name="T9" fmla="*/ 603 h 1208"/>
              <a:gd name="T10" fmla="*/ 604 w 4690"/>
              <a:gd name="T11" fmla="*/ 0 h 1208"/>
              <a:gd name="T12" fmla="*/ 4085 w 4690"/>
              <a:gd name="T13" fmla="*/ 0 h 1208"/>
              <a:gd name="T14" fmla="*/ 4085 w 4690"/>
              <a:gd name="T15" fmla="*/ 0 h 1208"/>
              <a:gd name="T16" fmla="*/ 4689 w 4690"/>
              <a:gd name="T17" fmla="*/ 603 h 1208"/>
              <a:gd name="T18" fmla="*/ 4689 w 4690"/>
              <a:gd name="T19" fmla="*/ 603 h 1208"/>
              <a:gd name="T20" fmla="*/ 4085 w 4690"/>
              <a:gd name="T21" fmla="*/ 1207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8">
                <a:moveTo>
                  <a:pt x="4085" y="1207"/>
                </a:moveTo>
                <a:lnTo>
                  <a:pt x="604" y="1207"/>
                </a:lnTo>
                <a:lnTo>
                  <a:pt x="604" y="1207"/>
                </a:lnTo>
                <a:cubicBezTo>
                  <a:pt x="271" y="1207"/>
                  <a:pt x="0" y="937"/>
                  <a:pt x="0" y="603"/>
                </a:cubicBezTo>
                <a:lnTo>
                  <a:pt x="0" y="603"/>
                </a:lnTo>
                <a:cubicBezTo>
                  <a:pt x="0" y="270"/>
                  <a:pt x="271" y="0"/>
                  <a:pt x="604" y="0"/>
                </a:cubicBezTo>
                <a:lnTo>
                  <a:pt x="4085" y="0"/>
                </a:lnTo>
                <a:lnTo>
                  <a:pt x="4085" y="0"/>
                </a:lnTo>
                <a:cubicBezTo>
                  <a:pt x="4418" y="0"/>
                  <a:pt x="4689" y="270"/>
                  <a:pt x="4689" y="603"/>
                </a:cubicBezTo>
                <a:lnTo>
                  <a:pt x="4689" y="603"/>
                </a:lnTo>
                <a:cubicBezTo>
                  <a:pt x="4689" y="937"/>
                  <a:pt x="4418" y="1207"/>
                  <a:pt x="4085" y="1207"/>
                </a:cubicBezTo>
              </a:path>
            </a:pathLst>
          </a:custGeom>
          <a:solidFill>
            <a:srgbClr val="09465E"/>
          </a:solidFill>
          <a:ln>
            <a:noFill/>
          </a:ln>
          <a:effectLst/>
        </p:spPr>
        <p:txBody>
          <a:bodyPr wrap="none" anchor="ctr"/>
          <a:lstStyle/>
          <a:p>
            <a:endParaRPr lang="en-US" sz="900"/>
          </a:p>
        </p:txBody>
      </p:sp>
      <p:sp>
        <p:nvSpPr>
          <p:cNvPr id="15" name="CuadroTexto 601">
            <a:extLst>
              <a:ext uri="{FF2B5EF4-FFF2-40B4-BE49-F238E27FC236}">
                <a16:creationId xmlns:a16="http://schemas.microsoft.com/office/drawing/2014/main" id="{16FCA8DD-7E9D-AC3E-6075-1CECAD90999C}"/>
              </a:ext>
            </a:extLst>
          </p:cNvPr>
          <p:cNvSpPr txBox="1"/>
          <p:nvPr/>
        </p:nvSpPr>
        <p:spPr>
          <a:xfrm>
            <a:off x="4574917" y="1547640"/>
            <a:ext cx="2800590"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Utilizar la fórmula EOQ</a:t>
            </a:r>
          </a:p>
        </p:txBody>
      </p:sp>
      <p:sp>
        <p:nvSpPr>
          <p:cNvPr id="19" name="Rectángulo 602">
            <a:extLst>
              <a:ext uri="{FF2B5EF4-FFF2-40B4-BE49-F238E27FC236}">
                <a16:creationId xmlns:a16="http://schemas.microsoft.com/office/drawing/2014/main" id="{82AB7A77-F5DC-22E0-E184-B52E0430FEED}"/>
              </a:ext>
            </a:extLst>
          </p:cNvPr>
          <p:cNvSpPr/>
          <p:nvPr/>
        </p:nvSpPr>
        <p:spPr>
          <a:xfrm>
            <a:off x="4747228" y="2535064"/>
            <a:ext cx="2640379" cy="4001095"/>
          </a:xfrm>
          <a:prstGeom prst="rect">
            <a:avLst/>
          </a:prstGeom>
        </p:spPr>
        <p:txBody>
          <a:bodyPr wrap="square">
            <a:spAutoFit/>
          </a:bodyPr>
          <a:lstStyle/>
          <a:p>
            <a:pPr lvl="0"/>
            <a:r>
              <a:rPr lang="en-US" b="1" dirty="0">
                <a:solidFill>
                  <a:srgbClr val="09465E"/>
                </a:solidFill>
              </a:rPr>
              <a:t>(Cantidad Económica de Pedido)</a:t>
            </a:r>
            <a:endParaRPr lang="en-US" dirty="0">
              <a:solidFill>
                <a:srgbClr val="09465E"/>
              </a:solidFill>
            </a:endParaRPr>
          </a:p>
          <a:p>
            <a:pPr lvl="0"/>
            <a:r>
              <a:rPr lang="en-US" dirty="0">
                <a:solidFill>
                  <a:srgbClr val="09465E"/>
                </a:solidFill>
              </a:rPr>
              <a:t>Para una planificación más avanzada, especialmente en producción:</a:t>
            </a:r>
          </a:p>
          <a:p>
            <a:pPr lvl="0"/>
            <a:r>
              <a:rPr lang="en-US" dirty="0">
                <a:solidFill>
                  <a:srgbClr val="09465E"/>
                </a:solidFill>
              </a:rPr>
              <a:t>EOQ = √(2DS / H)</a:t>
            </a:r>
          </a:p>
          <a:p>
            <a:pPr lvl="0"/>
            <a:r>
              <a:rPr lang="en-US" dirty="0">
                <a:solidFill>
                  <a:srgbClr val="09465E"/>
                </a:solidFill>
              </a:rPr>
              <a:t>D = Índice de demanda (unidades/año)</a:t>
            </a:r>
          </a:p>
          <a:p>
            <a:pPr lvl="0"/>
            <a:r>
              <a:rPr lang="en-US" dirty="0">
                <a:solidFill>
                  <a:srgbClr val="09465E"/>
                </a:solidFill>
              </a:rPr>
              <a:t>S = Coste del pedido</a:t>
            </a:r>
          </a:p>
          <a:p>
            <a:pPr lvl="0"/>
            <a:r>
              <a:rPr lang="en-US" dirty="0">
                <a:solidFill>
                  <a:srgbClr val="09465E"/>
                </a:solidFill>
              </a:rPr>
              <a:t>H = Coste de mantenimiento por unidad y año</a:t>
            </a:r>
          </a:p>
          <a:p>
            <a:pPr lvl="0"/>
            <a:endParaRPr lang="en-US" sz="2000" dirty="0">
              <a:solidFill>
                <a:srgbClr val="09465E"/>
              </a:solidFill>
            </a:endParaRPr>
          </a:p>
        </p:txBody>
      </p:sp>
      <p:sp>
        <p:nvSpPr>
          <p:cNvPr id="20" name="Freeform 170">
            <a:extLst>
              <a:ext uri="{FF2B5EF4-FFF2-40B4-BE49-F238E27FC236}">
                <a16:creationId xmlns:a16="http://schemas.microsoft.com/office/drawing/2014/main" id="{F16E2791-5AF4-6080-2115-9887D2DC03B8}"/>
              </a:ext>
            </a:extLst>
          </p:cNvPr>
          <p:cNvSpPr>
            <a:spLocks noChangeArrowheads="1"/>
          </p:cNvSpPr>
          <p:nvPr/>
        </p:nvSpPr>
        <p:spPr bwMode="auto">
          <a:xfrm>
            <a:off x="807260" y="2011280"/>
            <a:ext cx="3170539" cy="4258795"/>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2094D2"/>
          </a:solidFill>
          <a:ln>
            <a:noFill/>
          </a:ln>
          <a:effectLst/>
        </p:spPr>
        <p:txBody>
          <a:bodyPr wrap="none" anchor="ctr"/>
          <a:lstStyle/>
          <a:p>
            <a:endParaRPr lang="en-US" sz="900" dirty="0"/>
          </a:p>
        </p:txBody>
      </p:sp>
      <p:sp>
        <p:nvSpPr>
          <p:cNvPr id="21" name="Freeform 171">
            <a:extLst>
              <a:ext uri="{FF2B5EF4-FFF2-40B4-BE49-F238E27FC236}">
                <a16:creationId xmlns:a16="http://schemas.microsoft.com/office/drawing/2014/main" id="{D2AB6ACA-414C-4019-1D03-C1883B80B145}"/>
              </a:ext>
            </a:extLst>
          </p:cNvPr>
          <p:cNvSpPr>
            <a:spLocks noChangeArrowheads="1"/>
          </p:cNvSpPr>
          <p:nvPr/>
        </p:nvSpPr>
        <p:spPr bwMode="auto">
          <a:xfrm>
            <a:off x="915695" y="1603471"/>
            <a:ext cx="288270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9465E"/>
          </a:solidFill>
          <a:ln>
            <a:noFill/>
          </a:ln>
          <a:effectLst/>
        </p:spPr>
        <p:txBody>
          <a:bodyPr wrap="none" anchor="ctr"/>
          <a:lstStyle/>
          <a:p>
            <a:endParaRPr lang="en-US" sz="900"/>
          </a:p>
        </p:txBody>
      </p:sp>
      <p:sp>
        <p:nvSpPr>
          <p:cNvPr id="22" name="CuadroTexto 600">
            <a:extLst>
              <a:ext uri="{FF2B5EF4-FFF2-40B4-BE49-F238E27FC236}">
                <a16:creationId xmlns:a16="http://schemas.microsoft.com/office/drawing/2014/main" id="{46FEFC83-F4DA-9FAC-4EDC-500DF2613602}"/>
              </a:ext>
            </a:extLst>
          </p:cNvPr>
          <p:cNvSpPr txBox="1"/>
          <p:nvPr/>
        </p:nvSpPr>
        <p:spPr>
          <a:xfrm>
            <a:off x="1180014" y="1517697"/>
            <a:ext cx="2548361" cy="769441"/>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Controlar los residuos</a:t>
            </a:r>
          </a:p>
        </p:txBody>
      </p:sp>
      <p:sp>
        <p:nvSpPr>
          <p:cNvPr id="23" name="Rectángulo 602">
            <a:extLst>
              <a:ext uri="{FF2B5EF4-FFF2-40B4-BE49-F238E27FC236}">
                <a16:creationId xmlns:a16="http://schemas.microsoft.com/office/drawing/2014/main" id="{43113F76-98C9-5DF5-E1B8-7DE28F47E12F}"/>
              </a:ext>
            </a:extLst>
          </p:cNvPr>
          <p:cNvSpPr/>
          <p:nvPr/>
        </p:nvSpPr>
        <p:spPr>
          <a:xfrm>
            <a:off x="1007456" y="2549368"/>
            <a:ext cx="2452182" cy="3416320"/>
          </a:xfrm>
          <a:prstGeom prst="rect">
            <a:avLst/>
          </a:prstGeom>
          <a:solidFill>
            <a:srgbClr val="2094D2"/>
          </a:solidFill>
        </p:spPr>
        <p:txBody>
          <a:bodyPr wrap="square">
            <a:spAutoFit/>
          </a:bodyPr>
          <a:lstStyle/>
          <a:p>
            <a:pPr marL="342900" lvl="0" indent="-342900">
              <a:buFont typeface="Arial" panose="020B0604020202020204" pitchFamily="34" charset="0"/>
              <a:buChar char="•"/>
            </a:pPr>
            <a:r>
              <a:rPr lang="en-US" dirty="0">
                <a:solidFill>
                  <a:srgbClr val="09465E"/>
                </a:solidFill>
              </a:rPr>
              <a:t>Lleve </a:t>
            </a:r>
            <a:r>
              <a:rPr lang="en-US" b="1" dirty="0">
                <a:solidFill>
                  <a:srgbClr val="09465E"/>
                </a:solidFill>
              </a:rPr>
              <a:t>un registro de los desperdicios de alimentos </a:t>
            </a:r>
            <a:r>
              <a:rPr lang="en-US" dirty="0">
                <a:solidFill>
                  <a:srgbClr val="09465E"/>
                </a:solidFill>
              </a:rPr>
              <a:t>para identificar los excesos de pedidos o las tendencias de deterioro.</a:t>
            </a:r>
          </a:p>
          <a:p>
            <a:pPr marL="342900" indent="-342900">
              <a:buFont typeface="Arial" panose="020B0604020202020204" pitchFamily="34" charset="0"/>
              <a:buChar char="•"/>
            </a:pPr>
            <a:r>
              <a:rPr lang="en-US" dirty="0">
                <a:solidFill>
                  <a:srgbClr val="09465E"/>
                </a:solidFill>
              </a:rPr>
              <a:t>Ajuste las cantidades de los pedidos en función de los datos reales sobre </a:t>
            </a:r>
            <a:r>
              <a:rPr lang="en-US" dirty="0" err="1">
                <a:solidFill>
                  <a:srgbClr val="09465E"/>
                </a:solidFill>
              </a:rPr>
              <a:t>residuos</a:t>
            </a:r>
            <a:r>
              <a:rPr lang="en-US" dirty="0">
                <a:solidFill>
                  <a:srgbClr val="09465E"/>
                </a:solidFill>
              </a:rPr>
              <a:t>.</a:t>
            </a:r>
          </a:p>
        </p:txBody>
      </p:sp>
      <p:sp>
        <p:nvSpPr>
          <p:cNvPr id="24" name="Freeform 176">
            <a:extLst>
              <a:ext uri="{FF2B5EF4-FFF2-40B4-BE49-F238E27FC236}">
                <a16:creationId xmlns:a16="http://schemas.microsoft.com/office/drawing/2014/main" id="{53EE3A42-C032-C58F-2E57-241F012E7838}"/>
              </a:ext>
            </a:extLst>
          </p:cNvPr>
          <p:cNvSpPr>
            <a:spLocks noChangeArrowheads="1"/>
          </p:cNvSpPr>
          <p:nvPr/>
        </p:nvSpPr>
        <p:spPr bwMode="auto">
          <a:xfrm>
            <a:off x="8157037" y="1982717"/>
            <a:ext cx="3170541" cy="4287358"/>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F1983D"/>
          </a:solidFill>
          <a:ln>
            <a:noFill/>
          </a:ln>
          <a:effectLst/>
        </p:spPr>
        <p:txBody>
          <a:bodyPr wrap="none" anchor="ctr"/>
          <a:lstStyle/>
          <a:p>
            <a:endParaRPr lang="en-US" sz="900" dirty="0"/>
          </a:p>
        </p:txBody>
      </p:sp>
      <p:sp>
        <p:nvSpPr>
          <p:cNvPr id="25" name="Freeform 177">
            <a:extLst>
              <a:ext uri="{FF2B5EF4-FFF2-40B4-BE49-F238E27FC236}">
                <a16:creationId xmlns:a16="http://schemas.microsoft.com/office/drawing/2014/main" id="{31792F43-23B6-8A39-C7DB-8C27D5359616}"/>
              </a:ext>
            </a:extLst>
          </p:cNvPr>
          <p:cNvSpPr>
            <a:spLocks noChangeArrowheads="1"/>
          </p:cNvSpPr>
          <p:nvPr/>
        </p:nvSpPr>
        <p:spPr bwMode="auto">
          <a:xfrm>
            <a:off x="8257465" y="1605715"/>
            <a:ext cx="2800591"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a:p>
        </p:txBody>
      </p:sp>
      <p:sp>
        <p:nvSpPr>
          <p:cNvPr id="26" name="CuadroTexto 598">
            <a:extLst>
              <a:ext uri="{FF2B5EF4-FFF2-40B4-BE49-F238E27FC236}">
                <a16:creationId xmlns:a16="http://schemas.microsoft.com/office/drawing/2014/main" id="{2B9958EF-FACF-D857-E8FA-D54EB001A56F}"/>
              </a:ext>
            </a:extLst>
          </p:cNvPr>
          <p:cNvSpPr txBox="1"/>
          <p:nvPr/>
        </p:nvSpPr>
        <p:spPr>
          <a:xfrm>
            <a:off x="8257465" y="1533085"/>
            <a:ext cx="2841029" cy="754053"/>
          </a:xfrm>
          <a:prstGeom prst="rect">
            <a:avLst/>
          </a:prstGeom>
          <a:noFill/>
        </p:spPr>
        <p:txBody>
          <a:bodyPr wrap="square" rtlCol="0">
            <a:spAutoFit/>
          </a:bodyPr>
          <a:lstStyle/>
          <a:p>
            <a:pPr algn="ctr"/>
            <a:r>
              <a:rPr lang="en-US" sz="2150" b="1" dirty="0">
                <a:solidFill>
                  <a:schemeClr val="bg1"/>
                </a:solidFill>
                <a:latin typeface="Calibri" panose="020F0502020204030204" pitchFamily="34" charset="0"/>
                <a:ea typeface="Lato" charset="0"/>
                <a:cs typeface="Calibri" panose="020F0502020204030204" pitchFamily="34" charset="0"/>
              </a:rPr>
              <a:t>Implicar al personal y a los proveedores</a:t>
            </a:r>
          </a:p>
        </p:txBody>
      </p:sp>
      <p:sp>
        <p:nvSpPr>
          <p:cNvPr id="27" name="Rectángulo 602">
            <a:extLst>
              <a:ext uri="{FF2B5EF4-FFF2-40B4-BE49-F238E27FC236}">
                <a16:creationId xmlns:a16="http://schemas.microsoft.com/office/drawing/2014/main" id="{EA89A6A3-6936-D0C3-BD0C-E2A036E8CD3A}"/>
              </a:ext>
            </a:extLst>
          </p:cNvPr>
          <p:cNvSpPr/>
          <p:nvPr/>
        </p:nvSpPr>
        <p:spPr>
          <a:xfrm>
            <a:off x="8257465" y="2549368"/>
            <a:ext cx="2734189" cy="3170099"/>
          </a:xfrm>
          <a:prstGeom prst="rect">
            <a:avLst/>
          </a:prstGeom>
        </p:spPr>
        <p:txBody>
          <a:bodyPr wrap="square">
            <a:spAutoFit/>
          </a:bodyPr>
          <a:lstStyle/>
          <a:p>
            <a:pPr marL="342900" lvl="0" indent="-342900">
              <a:buFont typeface="Arial" panose="020B0604020202020204" pitchFamily="34" charset="0"/>
              <a:buChar char="•"/>
            </a:pPr>
            <a:r>
              <a:rPr lang="en-US" dirty="0">
                <a:solidFill>
                  <a:srgbClr val="09465E"/>
                </a:solidFill>
              </a:rPr>
              <a:t>Los equipos de cocina o de tienda pueden señalar el exceso o la falta de existencias</a:t>
            </a:r>
          </a:p>
          <a:p>
            <a:pPr marL="342900" lvl="0" indent="-342900">
              <a:buFont typeface="Arial" panose="020B0604020202020204" pitchFamily="34" charset="0"/>
              <a:buChar char="•"/>
            </a:pPr>
            <a:endParaRPr lang="en-US" dirty="0">
              <a:solidFill>
                <a:srgbClr val="09465E"/>
              </a:solidFill>
            </a:endParaRPr>
          </a:p>
          <a:p>
            <a:pPr marL="342900" indent="-342900">
              <a:buFont typeface="Arial" panose="020B0604020202020204" pitchFamily="34" charset="0"/>
              <a:buChar char="•"/>
            </a:pPr>
            <a:r>
              <a:rPr lang="en-US" dirty="0">
                <a:solidFill>
                  <a:srgbClr val="09465E"/>
                </a:solidFill>
              </a:rPr>
              <a:t>Los proveedores pueden ofrecer plazos de entrega flexibles para reducir los pedidos grandes</a:t>
            </a:r>
          </a:p>
          <a:p>
            <a:pPr marL="342900" lvl="0" indent="-342900">
              <a:buFont typeface="Arial" panose="020B0604020202020204" pitchFamily="34" charset="0"/>
              <a:buChar char="•"/>
            </a:pPr>
            <a:endParaRPr lang="en-US" sz="2000" dirty="0">
              <a:solidFill>
                <a:srgbClr val="09465E"/>
              </a:solidFill>
            </a:endParaRPr>
          </a:p>
        </p:txBody>
      </p:sp>
      <p:pic>
        <p:nvPicPr>
          <p:cNvPr id="12" name="Graphic 11" descr="Badge 4 outline">
            <a:extLst>
              <a:ext uri="{FF2B5EF4-FFF2-40B4-BE49-F238E27FC236}">
                <a16:creationId xmlns:a16="http://schemas.microsoft.com/office/drawing/2014/main" id="{C9CDEC6C-C41C-2351-E57E-946659C8A1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3352" y="1111798"/>
            <a:ext cx="914400" cy="914400"/>
          </a:xfrm>
          <a:prstGeom prst="rect">
            <a:avLst/>
          </a:prstGeom>
        </p:spPr>
      </p:pic>
      <p:pic>
        <p:nvPicPr>
          <p:cNvPr id="14" name="Graphic 13" descr="Badge 5 outline">
            <a:extLst>
              <a:ext uri="{FF2B5EF4-FFF2-40B4-BE49-F238E27FC236}">
                <a16:creationId xmlns:a16="http://schemas.microsoft.com/office/drawing/2014/main" id="{BDAC409C-3315-12D5-FB6F-A2AD18793C0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90751" y="1141949"/>
            <a:ext cx="914400" cy="914400"/>
          </a:xfrm>
          <a:prstGeom prst="rect">
            <a:avLst/>
          </a:prstGeom>
        </p:spPr>
      </p:pic>
      <p:pic>
        <p:nvPicPr>
          <p:cNvPr id="17" name="Graphic 16" descr="Badge 6 outline">
            <a:extLst>
              <a:ext uri="{FF2B5EF4-FFF2-40B4-BE49-F238E27FC236}">
                <a16:creationId xmlns:a16="http://schemas.microsoft.com/office/drawing/2014/main" id="{7ABEF98A-D074-D178-1497-F19D4E3EA21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11092" y="1090440"/>
            <a:ext cx="914400" cy="914400"/>
          </a:xfrm>
          <a:prstGeom prst="rect">
            <a:avLst/>
          </a:prstGeom>
        </p:spPr>
      </p:pic>
    </p:spTree>
    <p:extLst>
      <p:ext uri="{BB962C8B-B14F-4D97-AF65-F5344CB8AC3E}">
        <p14:creationId xmlns:p14="http://schemas.microsoft.com/office/powerpoint/2010/main" val="2788720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83887-054F-6D78-FD9F-7E39FF04B65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04BA742-37B2-5945-43D6-175D2874B783}"/>
              </a:ext>
            </a:extLst>
          </p:cNvPr>
          <p:cNvSpPr>
            <a:spLocks noGrp="1"/>
          </p:cNvSpPr>
          <p:nvPr>
            <p:ph type="body" sz="quarter" idx="18"/>
          </p:nvPr>
        </p:nvSpPr>
        <p:spPr>
          <a:xfrm>
            <a:off x="343393" y="1285596"/>
            <a:ext cx="5348742" cy="3666574"/>
          </a:xfrm>
        </p:spPr>
        <p:txBody>
          <a:bodyPr>
            <a:noAutofit/>
          </a:bodyPr>
          <a:lstStyle/>
          <a:p>
            <a:pPr algn="just">
              <a:spcBef>
                <a:spcPts val="600"/>
              </a:spcBef>
              <a:spcAft>
                <a:spcPts val="600"/>
              </a:spcAft>
            </a:pPr>
            <a:r>
              <a:rPr lang="en-US" sz="2200" dirty="0"/>
              <a:t>Crea una receta y prepárala para </a:t>
            </a:r>
            <a:r>
              <a:rPr lang="en-US" sz="2200" b="1" dirty="0"/>
              <a:t>1 persona</a:t>
            </a:r>
            <a:r>
              <a:rPr lang="en-US" sz="2200" dirty="0"/>
              <a:t>; mientras la preparas, pesa cada ingrediente Y </a:t>
            </a:r>
            <a:r>
              <a:rPr lang="en-US" sz="2200" b="1" dirty="0"/>
              <a:t>pesa los residuos </a:t>
            </a:r>
            <a:r>
              <a:rPr lang="en-US" sz="2200" dirty="0"/>
              <a:t>que generes (cáscaras, partes no comestibles, etc.).</a:t>
            </a:r>
          </a:p>
          <a:p>
            <a:pPr algn="just">
              <a:spcBef>
                <a:spcPts val="600"/>
              </a:spcBef>
              <a:spcAft>
                <a:spcPts val="600"/>
              </a:spcAft>
            </a:pPr>
            <a:r>
              <a:rPr lang="en-US" sz="2200" b="1" dirty="0">
                <a:solidFill>
                  <a:srgbClr val="F68B2D"/>
                </a:solidFill>
              </a:rPr>
              <a:t>Calcular el porcentaje de residuos de cada ingrediente.</a:t>
            </a:r>
          </a:p>
          <a:p>
            <a:pPr algn="just"/>
            <a:r>
              <a:rPr lang="en-US" sz="2200" dirty="0"/>
              <a:t>Cuando cocine esta receta para varias personas, sólo tiene que multiplicar el peso de cada ingrediente por el número de personas, acordándose de restar el porcentaje de los desperdicios para ser lo más preciso posible.</a:t>
            </a:r>
          </a:p>
          <a:p>
            <a:pPr algn="just"/>
            <a:r>
              <a:rPr lang="en-US" sz="2200" dirty="0"/>
              <a:t>Se trata de una versión rudimentaria de software de gestión.</a:t>
            </a:r>
            <a:endParaRPr lang="it-IT" sz="2200" dirty="0"/>
          </a:p>
        </p:txBody>
      </p:sp>
      <p:sp>
        <p:nvSpPr>
          <p:cNvPr id="3" name="Text Placeholder 2">
            <a:extLst>
              <a:ext uri="{FF2B5EF4-FFF2-40B4-BE49-F238E27FC236}">
                <a16:creationId xmlns:a16="http://schemas.microsoft.com/office/drawing/2014/main" id="{5E7B7079-05B7-E2E4-E34E-251863E15894}"/>
              </a:ext>
            </a:extLst>
          </p:cNvPr>
          <p:cNvSpPr>
            <a:spLocks noGrp="1"/>
          </p:cNvSpPr>
          <p:nvPr>
            <p:ph type="body" sz="quarter" idx="16"/>
          </p:nvPr>
        </p:nvSpPr>
        <p:spPr>
          <a:xfrm>
            <a:off x="452927" y="292944"/>
            <a:ext cx="4990998" cy="992652"/>
          </a:xfrm>
        </p:spPr>
        <p:txBody>
          <a:bodyPr>
            <a:normAutofit/>
          </a:bodyPr>
          <a:lstStyle/>
          <a:p>
            <a:r>
              <a:rPr lang="en-IE" dirty="0"/>
              <a:t>Ejercicio práctico</a:t>
            </a:r>
          </a:p>
        </p:txBody>
      </p:sp>
      <p:pic>
        <p:nvPicPr>
          <p:cNvPr id="4098" name="Picture 2" descr="Chef, Cucinando, Cibo, Ristorante">
            <a:extLst>
              <a:ext uri="{FF2B5EF4-FFF2-40B4-BE49-F238E27FC236}">
                <a16:creationId xmlns:a16="http://schemas.microsoft.com/office/drawing/2014/main" id="{1004BEBC-07C0-011B-453C-D4514C6D137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b="-1"/>
          <a:stretch/>
        </p:blipFill>
        <p:spPr bwMode="auto">
          <a:xfrm>
            <a:off x="6096000" y="10"/>
            <a:ext cx="5348742" cy="6857990"/>
          </a:xfrm>
          <a:prstGeom prst="rect">
            <a:avLst/>
          </a:prstGeom>
          <a:solidFill>
            <a:srgbClr val="FFFFFF"/>
          </a:solidFill>
        </p:spPr>
      </p:pic>
    </p:spTree>
    <p:extLst>
      <p:ext uri="{BB962C8B-B14F-4D97-AF65-F5344CB8AC3E}">
        <p14:creationId xmlns:p14="http://schemas.microsoft.com/office/powerpoint/2010/main" val="2520143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7CA276-DA5D-EB16-0019-B0E843231F28}"/>
              </a:ext>
            </a:extLst>
          </p:cNvPr>
          <p:cNvSpPr>
            <a:spLocks noGrp="1"/>
          </p:cNvSpPr>
          <p:nvPr>
            <p:ph type="body" sz="quarter" idx="18"/>
          </p:nvPr>
        </p:nvSpPr>
        <p:spPr>
          <a:xfrm>
            <a:off x="701136" y="1643242"/>
            <a:ext cx="4867010" cy="3666574"/>
          </a:xfrm>
        </p:spPr>
        <p:txBody>
          <a:bodyPr/>
          <a:lstStyle/>
          <a:p>
            <a:pPr algn="just">
              <a:lnSpc>
                <a:spcPct val="100000"/>
              </a:lnSpc>
            </a:pPr>
            <a:r>
              <a:rPr lang="en-US" sz="2200" dirty="0"/>
              <a:t>El concepto básico:</a:t>
            </a:r>
          </a:p>
          <a:p>
            <a:pPr algn="just">
              <a:lnSpc>
                <a:spcPct val="100000"/>
              </a:lnSpc>
            </a:pPr>
            <a:r>
              <a:rPr lang="en-US" sz="2200" dirty="0"/>
              <a:t>Los ingredientes crudos pueden utilizarse en múltiples platos, lo que permite diseñar menús que </a:t>
            </a:r>
            <a:r>
              <a:rPr lang="en-US" sz="2200" b="1" dirty="0"/>
              <a:t>aprovechen al máximo los ingredientes </a:t>
            </a:r>
            <a:r>
              <a:rPr lang="en-US" sz="2200" dirty="0"/>
              <a:t>y promuevan el uso creativo de las distintas partes. Incluso los restos de comida o los subproductos pueden transformarse y reutilizarse para reducir los residuos y aumentar la eficiencia.</a:t>
            </a:r>
          </a:p>
          <a:p>
            <a:pPr algn="just">
              <a:lnSpc>
                <a:spcPct val="100000"/>
              </a:lnSpc>
            </a:pPr>
            <a:endParaRPr lang="en-IE" dirty="0"/>
          </a:p>
        </p:txBody>
      </p:sp>
      <p:sp>
        <p:nvSpPr>
          <p:cNvPr id="3" name="Text Placeholder 2">
            <a:extLst>
              <a:ext uri="{FF2B5EF4-FFF2-40B4-BE49-F238E27FC236}">
                <a16:creationId xmlns:a16="http://schemas.microsoft.com/office/drawing/2014/main" id="{D7057D56-E8D4-FAB6-01F3-1DD66364612C}"/>
              </a:ext>
            </a:extLst>
          </p:cNvPr>
          <p:cNvSpPr>
            <a:spLocks noGrp="1"/>
          </p:cNvSpPr>
          <p:nvPr>
            <p:ph type="body" sz="quarter" idx="16"/>
          </p:nvPr>
        </p:nvSpPr>
        <p:spPr>
          <a:xfrm>
            <a:off x="577148" y="460529"/>
            <a:ext cx="4990998" cy="992652"/>
          </a:xfrm>
        </p:spPr>
        <p:txBody>
          <a:bodyPr/>
          <a:lstStyle/>
          <a:p>
            <a:r>
              <a:rPr lang="en-IE" dirty="0">
                <a:solidFill>
                  <a:srgbClr val="5FBB47"/>
                </a:solidFill>
              </a:rPr>
              <a:t>Uso estratégico de ingredientes...</a:t>
            </a:r>
          </a:p>
          <a:p>
            <a:endParaRPr lang="en-IE" dirty="0"/>
          </a:p>
        </p:txBody>
      </p:sp>
      <p:pic>
        <p:nvPicPr>
          <p:cNvPr id="5" name="Segnaposto immagine 4">
            <a:extLst>
              <a:ext uri="{FF2B5EF4-FFF2-40B4-BE49-F238E27FC236}">
                <a16:creationId xmlns:a16="http://schemas.microsoft.com/office/drawing/2014/main" id="{9FE656D7-4212-8529-F896-FF77FAB1E028}"/>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2074244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EC89B-A95F-CCA3-080D-6360EF95A20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7C6EA1B-7ADC-C4BF-D908-444C118D19CA}"/>
              </a:ext>
            </a:extLst>
          </p:cNvPr>
          <p:cNvSpPr>
            <a:spLocks noGrp="1"/>
          </p:cNvSpPr>
          <p:nvPr>
            <p:ph type="body" sz="quarter" idx="16"/>
          </p:nvPr>
        </p:nvSpPr>
        <p:spPr>
          <a:xfrm>
            <a:off x="689640" y="1516175"/>
            <a:ext cx="10725612" cy="3825650"/>
          </a:xfrm>
          <a:prstGeom prst="rect">
            <a:avLst/>
          </a:prstGeom>
        </p:spPr>
        <p:txBody>
          <a:bodyPr/>
          <a:lstStyle/>
          <a:p>
            <a:r>
              <a:rPr lang="en-US" sz="2000" b="0" i="1" dirty="0"/>
              <a:t>Nose-to-tail </a:t>
            </a:r>
            <a:r>
              <a:rPr lang="en-US" sz="2000" b="0" dirty="0"/>
              <a:t>y </a:t>
            </a:r>
            <a:r>
              <a:rPr lang="en-US" sz="2000" b="0" i="1" dirty="0"/>
              <a:t>Root-to-Stem </a:t>
            </a:r>
            <a:r>
              <a:rPr lang="en-US" sz="2000" b="0" dirty="0"/>
              <a:t>son prácticas maravillosas que se basan en el principio de utilizar el animal o la planta en su totalidad para reducir el desperdicio de alimentos. </a:t>
            </a:r>
          </a:p>
          <a:p>
            <a:r>
              <a:rPr lang="en-US" sz="2000" b="0" dirty="0"/>
              <a:t>Por qué es importante... Enfoques de nariz a cola y de raíz a tallo:</a:t>
            </a:r>
          </a:p>
          <a:p>
            <a:pPr marL="342900" indent="-342900">
              <a:buFont typeface="Arial" panose="020B0604020202020204" pitchFamily="34" charset="0"/>
              <a:buChar char="•"/>
            </a:pPr>
            <a:r>
              <a:rPr lang="en-US" sz="2000" dirty="0"/>
              <a:t>Reducir el desperdicio de alimentos: </a:t>
            </a:r>
            <a:r>
              <a:rPr lang="en-US" sz="2000" b="0" dirty="0" err="1"/>
              <a:t>Utilizar </a:t>
            </a:r>
            <a:r>
              <a:rPr lang="en-US" sz="2000" b="0" dirty="0"/>
              <a:t>el producto entero evita desechar partes nutritivas y aprovechables, lo que favorece la sostenibilidad.</a:t>
            </a:r>
          </a:p>
          <a:p>
            <a:pPr marL="342900" indent="-342900">
              <a:buFont typeface="Arial" panose="020B0604020202020204" pitchFamily="34" charset="0"/>
              <a:buChar char="•"/>
            </a:pPr>
            <a:r>
              <a:rPr lang="en-US" sz="2000" dirty="0"/>
              <a:t>Apoyar los objetivos medioambientales:</a:t>
            </a:r>
            <a:r>
              <a:rPr lang="en-US" sz="2000" b="0" dirty="0"/>
              <a:t> Hacer que el consumo de carne sea más eficiente en el uso de los recursos, en consonancia con los esfuerzos para reducir su impacto ambiental.</a:t>
            </a:r>
          </a:p>
          <a:p>
            <a:pPr marL="342900" indent="-342900">
              <a:buFont typeface="Arial" panose="020B0604020202020204" pitchFamily="34" charset="0"/>
              <a:buChar char="•"/>
            </a:pPr>
            <a:r>
              <a:rPr lang="en-US" sz="2000" dirty="0"/>
              <a:t>Reducción de costes para empresas alimentarias: </a:t>
            </a:r>
            <a:r>
              <a:rPr lang="en-US" sz="2000" b="0" dirty="0"/>
              <a:t>Las piezas menos utilizadas suelen ser más asequibles, lo que ayuda a las cocinas a reducir los costes de ingredientes sin dejar de ofrecer platos de alta calidad.</a:t>
            </a:r>
            <a:endParaRPr lang="en-US" sz="2000" dirty="0"/>
          </a:p>
          <a:p>
            <a:pPr marL="342900" indent="-342900">
              <a:buFont typeface="Arial" panose="020B0604020202020204" pitchFamily="34" charset="0"/>
              <a:buChar char="•"/>
            </a:pPr>
            <a:r>
              <a:rPr lang="en-US" sz="2000" dirty="0"/>
              <a:t>Ampliar la creatividad culinaria: </a:t>
            </a:r>
            <a:r>
              <a:rPr lang="en-US" sz="2000" b="0" dirty="0"/>
              <a:t>Animar a los chefs a experimentar e innovar con nuevas texturas, </a:t>
            </a:r>
            <a:r>
              <a:rPr lang="en-US" sz="2000" b="0" dirty="0" err="1"/>
              <a:t>sabores </a:t>
            </a:r>
            <a:r>
              <a:rPr lang="en-US" sz="2000" b="0" dirty="0"/>
              <a:t>y técnicas.</a:t>
            </a:r>
          </a:p>
          <a:p>
            <a:pPr marL="342900" indent="-342900">
              <a:buFont typeface="Arial" panose="020B0604020202020204" pitchFamily="34" charset="0"/>
              <a:buChar char="•"/>
            </a:pPr>
            <a:r>
              <a:rPr lang="en-IE" sz="2000" dirty="0"/>
              <a:t>Preservar las tradiciones alimentarias culturales: </a:t>
            </a:r>
            <a:r>
              <a:rPr lang="en-US" sz="2000" b="0" dirty="0"/>
              <a:t>Mantener vivas las recetas y métodos de cocina tradicionales, muchos de los cuales utilizan el animal o la planta enteros.</a:t>
            </a:r>
            <a:endParaRPr lang="en-IE" sz="2000" b="0" dirty="0"/>
          </a:p>
        </p:txBody>
      </p:sp>
      <p:sp>
        <p:nvSpPr>
          <p:cNvPr id="18" name="CasellaDiTesto 17">
            <a:extLst>
              <a:ext uri="{FF2B5EF4-FFF2-40B4-BE49-F238E27FC236}">
                <a16:creationId xmlns:a16="http://schemas.microsoft.com/office/drawing/2014/main" id="{D74B136C-0036-48DB-71F3-D785B3CA63EA}"/>
              </a:ext>
            </a:extLst>
          </p:cNvPr>
          <p:cNvSpPr txBox="1"/>
          <p:nvPr/>
        </p:nvSpPr>
        <p:spPr>
          <a:xfrm>
            <a:off x="801278" y="552866"/>
            <a:ext cx="9729070" cy="646331"/>
          </a:xfrm>
          <a:prstGeom prst="rect">
            <a:avLst/>
          </a:prstGeom>
          <a:noFill/>
        </p:spPr>
        <p:txBody>
          <a:bodyPr wrap="square" rtlCol="0">
            <a:spAutoFit/>
          </a:bodyPr>
          <a:lstStyle/>
          <a:p>
            <a:r>
              <a:rPr lang="it-IT" sz="3600" b="1" dirty="0">
                <a:solidFill>
                  <a:srgbClr val="09465E"/>
                </a:solidFill>
              </a:rPr>
              <a:t>Cocinar de la nariz a la cola o de la raíz al tallo </a:t>
            </a:r>
          </a:p>
        </p:txBody>
      </p:sp>
    </p:spTree>
    <p:extLst>
      <p:ext uri="{BB962C8B-B14F-4D97-AF65-F5344CB8AC3E}">
        <p14:creationId xmlns:p14="http://schemas.microsoft.com/office/powerpoint/2010/main" val="1439287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a:extLst>
              <a:ext uri="{FF2B5EF4-FFF2-40B4-BE49-F238E27FC236}">
                <a16:creationId xmlns:a16="http://schemas.microsoft.com/office/drawing/2014/main" id="{31F319B2-3B25-9CAC-1FA7-6EFC961479D1}"/>
              </a:ext>
            </a:extLst>
          </p:cNvPr>
          <p:cNvGraphicFramePr/>
          <p:nvPr>
            <p:extLst>
              <p:ext uri="{D42A27DB-BD31-4B8C-83A1-F6EECF244321}">
                <p14:modId xmlns:p14="http://schemas.microsoft.com/office/powerpoint/2010/main" val="246398535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asellaDiTesto 4">
            <a:extLst>
              <a:ext uri="{FF2B5EF4-FFF2-40B4-BE49-F238E27FC236}">
                <a16:creationId xmlns:a16="http://schemas.microsoft.com/office/drawing/2014/main" id="{1FC7C4D3-8C98-F3F8-074A-7ED6D8AD20E9}"/>
              </a:ext>
            </a:extLst>
          </p:cNvPr>
          <p:cNvSpPr txBox="1"/>
          <p:nvPr/>
        </p:nvSpPr>
        <p:spPr>
          <a:xfrm>
            <a:off x="454603" y="470616"/>
            <a:ext cx="10923549" cy="1938992"/>
          </a:xfrm>
          <a:prstGeom prst="rect">
            <a:avLst/>
          </a:prstGeom>
          <a:noFill/>
        </p:spPr>
        <p:txBody>
          <a:bodyPr wrap="square" rtlCol="0">
            <a:spAutoFit/>
          </a:bodyPr>
          <a:lstStyle/>
          <a:p>
            <a:r>
              <a:rPr lang="it-IT" sz="4000" b="1" dirty="0">
                <a:solidFill>
                  <a:srgbClr val="09465E"/>
                </a:solidFill>
                <a:highlight>
                  <a:srgbClr val="5FBB47"/>
                </a:highlight>
              </a:rPr>
              <a:t>Ejemplo </a:t>
            </a:r>
            <a:r>
              <a:rPr lang="it-IT" sz="4000" b="1" dirty="0">
                <a:solidFill>
                  <a:srgbClr val="09465E"/>
                </a:solidFill>
              </a:rPr>
              <a:t>de cocina de la nariz a la cola o de la raíz</a:t>
            </a:r>
          </a:p>
          <a:p>
            <a:r>
              <a:rPr lang="it-IT" sz="4000" b="1" dirty="0">
                <a:solidFill>
                  <a:srgbClr val="09465E"/>
                </a:solidFill>
              </a:rPr>
              <a:t> al tallo </a:t>
            </a:r>
          </a:p>
          <a:p>
            <a:endParaRPr lang="it-IT" sz="4000" b="1" dirty="0">
              <a:solidFill>
                <a:srgbClr val="09465E"/>
              </a:solidFill>
            </a:endParaRPr>
          </a:p>
        </p:txBody>
      </p:sp>
      <p:sp>
        <p:nvSpPr>
          <p:cNvPr id="3" name="CasellaDiTesto 2">
            <a:extLst>
              <a:ext uri="{FF2B5EF4-FFF2-40B4-BE49-F238E27FC236}">
                <a16:creationId xmlns:a16="http://schemas.microsoft.com/office/drawing/2014/main" id="{F817EF90-26D5-C494-36F5-CB506C557520}"/>
              </a:ext>
            </a:extLst>
          </p:cNvPr>
          <p:cNvSpPr txBox="1"/>
          <p:nvPr/>
        </p:nvSpPr>
        <p:spPr>
          <a:xfrm>
            <a:off x="6096000" y="2293001"/>
            <a:ext cx="893549" cy="400110"/>
          </a:xfrm>
          <a:prstGeom prst="rect">
            <a:avLst/>
          </a:prstGeom>
          <a:noFill/>
        </p:spPr>
        <p:txBody>
          <a:bodyPr wrap="square" rtlCol="0">
            <a:spAutoFit/>
          </a:bodyPr>
          <a:lstStyle/>
          <a:p>
            <a:r>
              <a:rPr lang="it-IT" sz="2000" b="1" dirty="0"/>
              <a:t>pulpa</a:t>
            </a:r>
          </a:p>
        </p:txBody>
      </p:sp>
      <p:sp>
        <p:nvSpPr>
          <p:cNvPr id="6" name="CasellaDiTesto 5">
            <a:extLst>
              <a:ext uri="{FF2B5EF4-FFF2-40B4-BE49-F238E27FC236}">
                <a16:creationId xmlns:a16="http://schemas.microsoft.com/office/drawing/2014/main" id="{1F54F002-5B53-3BD6-500F-715D929F00BE}"/>
              </a:ext>
            </a:extLst>
          </p:cNvPr>
          <p:cNvSpPr txBox="1"/>
          <p:nvPr/>
        </p:nvSpPr>
        <p:spPr>
          <a:xfrm>
            <a:off x="6989549" y="3290490"/>
            <a:ext cx="830104" cy="400110"/>
          </a:xfrm>
          <a:prstGeom prst="rect">
            <a:avLst/>
          </a:prstGeom>
          <a:noFill/>
        </p:spPr>
        <p:txBody>
          <a:bodyPr wrap="square" rtlCol="0">
            <a:spAutoFit/>
          </a:bodyPr>
          <a:lstStyle/>
          <a:p>
            <a:r>
              <a:rPr lang="it-IT" sz="2000" b="1" dirty="0" err="1"/>
              <a:t>pelar</a:t>
            </a:r>
            <a:endParaRPr lang="it-IT" sz="2000" b="1" dirty="0"/>
          </a:p>
        </p:txBody>
      </p:sp>
      <p:sp>
        <p:nvSpPr>
          <p:cNvPr id="7" name="CasellaDiTesto 6">
            <a:extLst>
              <a:ext uri="{FF2B5EF4-FFF2-40B4-BE49-F238E27FC236}">
                <a16:creationId xmlns:a16="http://schemas.microsoft.com/office/drawing/2014/main" id="{409458D4-FD4F-54A8-A5F3-A45EE5AED296}"/>
              </a:ext>
            </a:extLst>
          </p:cNvPr>
          <p:cNvSpPr txBox="1"/>
          <p:nvPr/>
        </p:nvSpPr>
        <p:spPr>
          <a:xfrm>
            <a:off x="4534293" y="4151797"/>
            <a:ext cx="1169821" cy="400110"/>
          </a:xfrm>
          <a:prstGeom prst="rect">
            <a:avLst/>
          </a:prstGeom>
          <a:noFill/>
        </p:spPr>
        <p:txBody>
          <a:bodyPr wrap="square" rtlCol="0">
            <a:spAutoFit/>
          </a:bodyPr>
          <a:lstStyle/>
          <a:p>
            <a:r>
              <a:rPr lang="it-IT" sz="2000" b="1" dirty="0" err="1"/>
              <a:t>semillas</a:t>
            </a:r>
            <a:endParaRPr lang="it-IT" sz="2000" b="1" dirty="0"/>
          </a:p>
        </p:txBody>
      </p:sp>
      <p:sp>
        <p:nvSpPr>
          <p:cNvPr id="8" name="CasellaDiTesto 7">
            <a:extLst>
              <a:ext uri="{FF2B5EF4-FFF2-40B4-BE49-F238E27FC236}">
                <a16:creationId xmlns:a16="http://schemas.microsoft.com/office/drawing/2014/main" id="{245F6E21-F30D-3724-39E8-DD555B722EA6}"/>
              </a:ext>
            </a:extLst>
          </p:cNvPr>
          <p:cNvSpPr txBox="1"/>
          <p:nvPr/>
        </p:nvSpPr>
        <p:spPr>
          <a:xfrm>
            <a:off x="8887608" y="2782659"/>
            <a:ext cx="1075765" cy="707886"/>
          </a:xfrm>
          <a:prstGeom prst="rect">
            <a:avLst/>
          </a:prstGeom>
          <a:noFill/>
        </p:spPr>
        <p:txBody>
          <a:bodyPr wrap="square" rtlCol="0">
            <a:spAutoFit/>
          </a:bodyPr>
          <a:lstStyle/>
          <a:p>
            <a:r>
              <a:rPr lang="it-IT" sz="2000" b="1" dirty="0">
                <a:solidFill>
                  <a:srgbClr val="09465E"/>
                </a:solidFill>
              </a:rPr>
              <a:t>Patatas fritas</a:t>
            </a:r>
          </a:p>
        </p:txBody>
      </p:sp>
      <p:sp>
        <p:nvSpPr>
          <p:cNvPr id="9" name="CasellaDiTesto 8">
            <a:extLst>
              <a:ext uri="{FF2B5EF4-FFF2-40B4-BE49-F238E27FC236}">
                <a16:creationId xmlns:a16="http://schemas.microsoft.com/office/drawing/2014/main" id="{0C62F9F1-5B3D-B7BF-2390-E7C9F4A00A07}"/>
              </a:ext>
            </a:extLst>
          </p:cNvPr>
          <p:cNvSpPr txBox="1"/>
          <p:nvPr/>
        </p:nvSpPr>
        <p:spPr>
          <a:xfrm>
            <a:off x="6743888" y="1473805"/>
            <a:ext cx="1075765" cy="400110"/>
          </a:xfrm>
          <a:prstGeom prst="rect">
            <a:avLst/>
          </a:prstGeom>
          <a:noFill/>
        </p:spPr>
        <p:txBody>
          <a:bodyPr wrap="square" rtlCol="0">
            <a:spAutoFit/>
          </a:bodyPr>
          <a:lstStyle/>
          <a:p>
            <a:r>
              <a:rPr lang="it-IT" sz="2000" b="1" dirty="0">
                <a:solidFill>
                  <a:srgbClr val="09465E"/>
                </a:solidFill>
              </a:rPr>
              <a:t>Risotto</a:t>
            </a:r>
          </a:p>
        </p:txBody>
      </p:sp>
      <p:sp>
        <p:nvSpPr>
          <p:cNvPr id="10" name="CasellaDiTesto 9">
            <a:extLst>
              <a:ext uri="{FF2B5EF4-FFF2-40B4-BE49-F238E27FC236}">
                <a16:creationId xmlns:a16="http://schemas.microsoft.com/office/drawing/2014/main" id="{33A4B01F-113D-F604-9E2E-349CB4F6FAF4}"/>
              </a:ext>
            </a:extLst>
          </p:cNvPr>
          <p:cNvSpPr txBox="1"/>
          <p:nvPr/>
        </p:nvSpPr>
        <p:spPr>
          <a:xfrm>
            <a:off x="8104092" y="5214984"/>
            <a:ext cx="1513244" cy="707886"/>
          </a:xfrm>
          <a:prstGeom prst="rect">
            <a:avLst/>
          </a:prstGeom>
          <a:noFill/>
        </p:spPr>
        <p:txBody>
          <a:bodyPr wrap="square" rtlCol="0">
            <a:spAutoFit/>
          </a:bodyPr>
          <a:lstStyle/>
          <a:p>
            <a:r>
              <a:rPr lang="it-IT" sz="2000" b="1" dirty="0">
                <a:solidFill>
                  <a:srgbClr val="09465E"/>
                </a:solidFill>
              </a:rPr>
              <a:t>Caldo de verduras</a:t>
            </a:r>
          </a:p>
        </p:txBody>
      </p:sp>
      <p:sp>
        <p:nvSpPr>
          <p:cNvPr id="11" name="CasellaDiTesto 10">
            <a:extLst>
              <a:ext uri="{FF2B5EF4-FFF2-40B4-BE49-F238E27FC236}">
                <a16:creationId xmlns:a16="http://schemas.microsoft.com/office/drawing/2014/main" id="{CEB154E6-0DBC-373F-F31F-AB3478C0B093}"/>
              </a:ext>
            </a:extLst>
          </p:cNvPr>
          <p:cNvSpPr txBox="1"/>
          <p:nvPr/>
        </p:nvSpPr>
        <p:spPr>
          <a:xfrm>
            <a:off x="2375064" y="5044218"/>
            <a:ext cx="1983179" cy="707886"/>
          </a:xfrm>
          <a:prstGeom prst="rect">
            <a:avLst/>
          </a:prstGeom>
          <a:noFill/>
        </p:spPr>
        <p:txBody>
          <a:bodyPr wrap="square" rtlCol="0">
            <a:spAutoFit/>
          </a:bodyPr>
          <a:lstStyle/>
          <a:p>
            <a:r>
              <a:rPr lang="it-IT" sz="2000" b="1" dirty="0">
                <a:solidFill>
                  <a:srgbClr val="09465E"/>
                </a:solidFill>
              </a:rPr>
              <a:t>Semillas tostadas como tentempié</a:t>
            </a:r>
          </a:p>
        </p:txBody>
      </p:sp>
      <p:sp>
        <p:nvSpPr>
          <p:cNvPr id="12" name="CasellaDiTesto 11">
            <a:extLst>
              <a:ext uri="{FF2B5EF4-FFF2-40B4-BE49-F238E27FC236}">
                <a16:creationId xmlns:a16="http://schemas.microsoft.com/office/drawing/2014/main" id="{EFF9B4BB-6F91-97C8-8060-5B2D0A4E3A6A}"/>
              </a:ext>
            </a:extLst>
          </p:cNvPr>
          <p:cNvSpPr txBox="1"/>
          <p:nvPr/>
        </p:nvSpPr>
        <p:spPr>
          <a:xfrm>
            <a:off x="6096001" y="4499941"/>
            <a:ext cx="916192" cy="400110"/>
          </a:xfrm>
          <a:prstGeom prst="rect">
            <a:avLst/>
          </a:prstGeom>
          <a:noFill/>
        </p:spPr>
        <p:txBody>
          <a:bodyPr wrap="square" rtlCol="0">
            <a:spAutoFit/>
          </a:bodyPr>
          <a:lstStyle/>
          <a:p>
            <a:r>
              <a:rPr lang="it-IT" sz="2000" b="1" dirty="0" err="1"/>
              <a:t>pelar</a:t>
            </a:r>
            <a:endParaRPr lang="it-IT" sz="2000" b="1" dirty="0"/>
          </a:p>
        </p:txBody>
      </p:sp>
      <p:sp>
        <p:nvSpPr>
          <p:cNvPr id="13" name="CasellaDiTesto 12">
            <a:extLst>
              <a:ext uri="{FF2B5EF4-FFF2-40B4-BE49-F238E27FC236}">
                <a16:creationId xmlns:a16="http://schemas.microsoft.com/office/drawing/2014/main" id="{D4F1553E-7E26-A034-8144-648F96B07296}"/>
              </a:ext>
            </a:extLst>
          </p:cNvPr>
          <p:cNvSpPr txBox="1"/>
          <p:nvPr/>
        </p:nvSpPr>
        <p:spPr>
          <a:xfrm>
            <a:off x="1735115" y="2244774"/>
            <a:ext cx="1293093" cy="1015663"/>
          </a:xfrm>
          <a:prstGeom prst="rect">
            <a:avLst/>
          </a:prstGeom>
          <a:noFill/>
        </p:spPr>
        <p:txBody>
          <a:bodyPr wrap="square" rtlCol="0">
            <a:spAutoFit/>
          </a:bodyPr>
          <a:lstStyle/>
          <a:p>
            <a:r>
              <a:rPr lang="it-IT" sz="2000" b="1" dirty="0">
                <a:solidFill>
                  <a:srgbClr val="09465E"/>
                </a:solidFill>
              </a:rPr>
              <a:t>Sopas, curry, salteados</a:t>
            </a:r>
          </a:p>
        </p:txBody>
      </p:sp>
      <p:sp>
        <p:nvSpPr>
          <p:cNvPr id="14" name="CasellaDiTesto 13">
            <a:extLst>
              <a:ext uri="{FF2B5EF4-FFF2-40B4-BE49-F238E27FC236}">
                <a16:creationId xmlns:a16="http://schemas.microsoft.com/office/drawing/2014/main" id="{AD521EDF-61EE-68EE-33BC-4A7C45B9EE72}"/>
              </a:ext>
            </a:extLst>
          </p:cNvPr>
          <p:cNvSpPr txBox="1"/>
          <p:nvPr/>
        </p:nvSpPr>
        <p:spPr>
          <a:xfrm>
            <a:off x="4995329" y="2854587"/>
            <a:ext cx="861506" cy="400110"/>
          </a:xfrm>
          <a:prstGeom prst="rect">
            <a:avLst/>
          </a:prstGeom>
          <a:noFill/>
        </p:spPr>
        <p:txBody>
          <a:bodyPr wrap="square" rtlCol="0">
            <a:spAutoFit/>
          </a:bodyPr>
          <a:lstStyle/>
          <a:p>
            <a:r>
              <a:rPr lang="it-IT" sz="2000" b="1" dirty="0" err="1"/>
              <a:t>deja</a:t>
            </a:r>
            <a:endParaRPr lang="it-IT" sz="2000" b="1" dirty="0"/>
          </a:p>
        </p:txBody>
      </p:sp>
    </p:spTree>
    <p:extLst>
      <p:ext uri="{BB962C8B-B14F-4D97-AF65-F5344CB8AC3E}">
        <p14:creationId xmlns:p14="http://schemas.microsoft.com/office/powerpoint/2010/main" val="2604887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33722-5F39-DBC0-CF78-C359C1731A1B}"/>
            </a:ext>
          </a:extLst>
        </p:cNvPr>
        <p:cNvGrpSpPr/>
        <p:nvPr/>
      </p:nvGrpSpPr>
      <p:grpSpPr>
        <a:xfrm>
          <a:off x="0" y="0"/>
          <a:ext cx="0" cy="0"/>
          <a:chOff x="0" y="0"/>
          <a:chExt cx="0" cy="0"/>
        </a:xfrm>
      </p:grpSpPr>
      <p:pic>
        <p:nvPicPr>
          <p:cNvPr id="4" name="Picture Placeholder 9">
            <a:extLst>
              <a:ext uri="{FF2B5EF4-FFF2-40B4-BE49-F238E27FC236}">
                <a16:creationId xmlns:a16="http://schemas.microsoft.com/office/drawing/2014/main" id="{F71AA450-D686-769C-3D8F-E1CBEC65A80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185846" y="2521718"/>
            <a:ext cx="7708195" cy="3396829"/>
          </a:xfrm>
        </p:spPr>
      </p:pic>
      <p:sp>
        <p:nvSpPr>
          <p:cNvPr id="5" name="Text Placeholder 4">
            <a:extLst>
              <a:ext uri="{FF2B5EF4-FFF2-40B4-BE49-F238E27FC236}">
                <a16:creationId xmlns:a16="http://schemas.microsoft.com/office/drawing/2014/main" id="{A9191C76-42B3-0222-8A11-1D19ED945C11}"/>
              </a:ext>
            </a:extLst>
          </p:cNvPr>
          <p:cNvSpPr>
            <a:spLocks noGrp="1"/>
          </p:cNvSpPr>
          <p:nvPr>
            <p:ph type="body" sz="quarter" idx="17"/>
          </p:nvPr>
        </p:nvSpPr>
        <p:spPr>
          <a:xfrm>
            <a:off x="6731421" y="439689"/>
            <a:ext cx="2066906" cy="582221"/>
          </a:xfrm>
        </p:spPr>
        <p:txBody>
          <a:bodyPr/>
          <a:lstStyle/>
          <a:p>
            <a:r>
              <a:rPr lang="en-US" dirty="0"/>
              <a:t>01</a:t>
            </a:r>
          </a:p>
        </p:txBody>
      </p:sp>
      <p:sp>
        <p:nvSpPr>
          <p:cNvPr id="14" name="Rectangle 13">
            <a:extLst>
              <a:ext uri="{FF2B5EF4-FFF2-40B4-BE49-F238E27FC236}">
                <a16:creationId xmlns:a16="http://schemas.microsoft.com/office/drawing/2014/main" id="{72562939-738E-FB21-A25D-599F65FCBD3E}"/>
              </a:ext>
            </a:extLst>
          </p:cNvPr>
          <p:cNvSpPr/>
          <p:nvPr/>
        </p:nvSpPr>
        <p:spPr>
          <a:xfrm>
            <a:off x="5273749" y="3372301"/>
            <a:ext cx="5246566" cy="7943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A1880C5C-3AD2-941C-FE3F-69A3CC1F8610}"/>
              </a:ext>
            </a:extLst>
          </p:cNvPr>
          <p:cNvSpPr txBox="1"/>
          <p:nvPr/>
        </p:nvSpPr>
        <p:spPr>
          <a:xfrm>
            <a:off x="5433822" y="3382770"/>
            <a:ext cx="5246566" cy="646331"/>
          </a:xfrm>
          <a:prstGeom prst="rect">
            <a:avLst/>
          </a:prstGeom>
          <a:noFill/>
        </p:spPr>
        <p:txBody>
          <a:bodyPr wrap="square" rtlCol="0">
            <a:spAutoFit/>
          </a:bodyPr>
          <a:lstStyle/>
          <a:p>
            <a:r>
              <a:rPr lang="en-US" sz="3600" b="1" dirty="0">
                <a:solidFill>
                  <a:srgbClr val="60BA47"/>
                </a:solidFill>
                <a:latin typeface="Calibri" panose="020F0502020204030204" pitchFamily="34" charset="0"/>
                <a:cs typeface="Calibri" panose="020F0502020204030204" pitchFamily="34" charset="0"/>
              </a:rPr>
              <a:t>Planificación y previsión</a:t>
            </a:r>
          </a:p>
        </p:txBody>
      </p:sp>
    </p:spTree>
    <p:extLst>
      <p:ext uri="{BB962C8B-B14F-4D97-AF65-F5344CB8AC3E}">
        <p14:creationId xmlns:p14="http://schemas.microsoft.com/office/powerpoint/2010/main" val="28404690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241DAC-738A-2446-AED5-50E6EF776372}"/>
              </a:ext>
            </a:extLst>
          </p:cNvPr>
          <p:cNvSpPr>
            <a:spLocks noGrp="1"/>
          </p:cNvSpPr>
          <p:nvPr>
            <p:ph type="body" sz="quarter" idx="16"/>
          </p:nvPr>
        </p:nvSpPr>
        <p:spPr>
          <a:xfrm>
            <a:off x="607555" y="587575"/>
            <a:ext cx="5881764" cy="557831"/>
          </a:xfrm>
          <a:prstGeom prst="rect">
            <a:avLst/>
          </a:prstGeom>
        </p:spPr>
        <p:txBody>
          <a:bodyPr/>
          <a:lstStyle/>
          <a:p>
            <a:r>
              <a:rPr lang="en-GB" noProof="0" dirty="0">
                <a:highlight>
                  <a:srgbClr val="5FBB47"/>
                </a:highlight>
              </a:rPr>
              <a:t>Inspírate...</a:t>
            </a:r>
          </a:p>
        </p:txBody>
      </p:sp>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9"/>
          </p:nvPr>
        </p:nvSpPr>
        <p:spPr>
          <a:xfrm>
            <a:off x="607554" y="1373926"/>
            <a:ext cx="6784647" cy="4896500"/>
          </a:xfrm>
          <a:prstGeom prst="rect">
            <a:avLst/>
          </a:prstGeom>
        </p:spPr>
        <p:txBody>
          <a:bodyPr/>
          <a:lstStyle/>
          <a:p>
            <a:pPr marL="0" indent="0"/>
            <a:r>
              <a:rPr lang="en-GB" noProof="0" dirty="0"/>
              <a:t>...</a:t>
            </a:r>
            <a:r>
              <a:rPr lang="en-US" noProof="0" dirty="0"/>
              <a:t>por </a:t>
            </a:r>
            <a:r>
              <a:rPr lang="es-ES" sz="24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el chef catalán Pere </a:t>
            </a:r>
            <a:r>
              <a:rPr lang="es-ES" sz="2400"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Planagumà</a:t>
            </a:r>
            <a:r>
              <a:rPr lang="es-ES" sz="24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de </a:t>
            </a:r>
            <a:r>
              <a:rPr lang="es-ES" sz="2400" b="1"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Escatafood</a:t>
            </a:r>
            <a:r>
              <a:rPr lang="es-ES" sz="24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que ha encontrado la manera </a:t>
            </a:r>
            <a:r>
              <a:rPr lang="es-ES" sz="2400"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de transformar </a:t>
            </a:r>
            <a:r>
              <a:rPr lang="es-ES" sz="24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las partes desechadas de la </a:t>
            </a:r>
            <a:r>
              <a:rPr lang="es-ES" sz="2400"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industria de la anchoa</a:t>
            </a:r>
            <a:r>
              <a:rPr lang="es-ES" sz="24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como tripas, espinas, sangre y recortes, dando como resultado sabrosos productos como el moderno "garum", un tesoro gastronómico que captura la esencia del Mediterráneo.</a:t>
            </a:r>
            <a:endParaRPr lang="pl-PL" noProof="0" dirty="0"/>
          </a:p>
          <a:p>
            <a:pPr marL="0" indent="0"/>
            <a:endParaRPr lang="pl-PL" dirty="0"/>
          </a:p>
          <a:p>
            <a:pPr marL="0" indent="0"/>
            <a:r>
              <a:rPr lang="en-US" dirty="0"/>
              <a:t>Esta iniciativa, que figura en </a:t>
            </a:r>
            <a:r>
              <a:rPr lang="pl-PL" dirty="0" err="1"/>
              <a:t>nuestro </a:t>
            </a:r>
            <a:r>
              <a:rPr lang="en-US" dirty="0">
                <a:hlinkClick r:id="rId3"/>
              </a:rPr>
              <a:t>Compendio de Buenas Prácticas</a:t>
            </a:r>
            <a:r>
              <a:rPr lang="en-US" dirty="0"/>
              <a:t>, es un ejemplo de </a:t>
            </a:r>
            <a:r>
              <a:rPr lang="es-ES" sz="24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cómo los </a:t>
            </a:r>
            <a:r>
              <a:rPr lang="es-ES" sz="2400"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residuos</a:t>
            </a:r>
            <a:r>
              <a:rPr lang="es-ES" sz="24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pueden transformarse en una serie de </a:t>
            </a:r>
            <a:r>
              <a:rPr lang="es-ES" sz="2400"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productos </a:t>
            </a:r>
            <a:r>
              <a:rPr lang="es-ES" sz="24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nuevos y </a:t>
            </a:r>
            <a:r>
              <a:rPr lang="es-ES" sz="2400"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sostenibles que les dan valor</a:t>
            </a:r>
            <a:r>
              <a:rPr lang="es-ES" sz="24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a:t>
            </a:r>
            <a:endParaRPr lang="pl-PL" noProof="0" dirty="0"/>
          </a:p>
          <a:p>
            <a:pPr marL="0" indent="0"/>
            <a:endParaRPr lang="pl-PL" dirty="0"/>
          </a:p>
          <a:p>
            <a:pPr marL="0" indent="0"/>
            <a:endParaRPr lang="pl-PL" dirty="0"/>
          </a:p>
          <a:p>
            <a:pPr marL="358775" indent="360363" algn="ctr"/>
            <a:r>
              <a:rPr lang="en-GB" noProof="0" dirty="0"/>
              <a:t>Visite su </a:t>
            </a:r>
            <a:r>
              <a:rPr lang="en-GB" noProof="0" dirty="0">
                <a:hlinkClick r:id="rId4"/>
              </a:rPr>
              <a:t>página de Instagram </a:t>
            </a:r>
            <a:r>
              <a:rPr lang="en-GB" noProof="0" dirty="0"/>
              <a:t>para obtener más información.</a:t>
            </a:r>
          </a:p>
        </p:txBody>
      </p:sp>
      <p:pic>
        <p:nvPicPr>
          <p:cNvPr id="13" name="Grafika 12" descr="Internet z wypełnieniem pełnym">
            <a:extLst>
              <a:ext uri="{FF2B5EF4-FFF2-40B4-BE49-F238E27FC236}">
                <a16:creationId xmlns:a16="http://schemas.microsoft.com/office/drawing/2014/main" id="{5CA7FAA2-DA01-03E8-57E3-BEE30740BD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7555" y="5584546"/>
            <a:ext cx="914400" cy="914400"/>
          </a:xfrm>
          <a:prstGeom prst="rect">
            <a:avLst/>
          </a:prstGeom>
        </p:spPr>
      </p:pic>
      <p:pic>
        <p:nvPicPr>
          <p:cNvPr id="7" name="Symbol zastępczy obrazu 6">
            <a:extLst>
              <a:ext uri="{FF2B5EF4-FFF2-40B4-BE49-F238E27FC236}">
                <a16:creationId xmlns:a16="http://schemas.microsoft.com/office/drawing/2014/main" id="{2680785D-F969-FB47-A486-35DE02C06C20}"/>
              </a:ext>
            </a:extLst>
          </p:cNvPr>
          <p:cNvPicPr>
            <a:picLocks noGrp="1" noChangeAspect="1"/>
          </p:cNvPicPr>
          <p:nvPr>
            <p:ph type="pic" sz="quarter" idx="10"/>
          </p:nvPr>
        </p:nvPicPr>
        <p:blipFill>
          <a:blip r:embed="rId7" cstate="screen">
            <a:extLst>
              <a:ext uri="{28A0092B-C50C-407E-A947-70E740481C1C}">
                <a14:useLocalDpi xmlns:a14="http://schemas.microsoft.com/office/drawing/2010/main"/>
              </a:ext>
            </a:extLst>
          </a:blip>
          <a:srcRect/>
          <a:stretch/>
        </p:blipFill>
        <p:spPr>
          <a:xfrm>
            <a:off x="7687339" y="1373926"/>
            <a:ext cx="2607036" cy="4336988"/>
          </a:xfrm>
        </p:spPr>
      </p:pic>
      <p:grpSp>
        <p:nvGrpSpPr>
          <p:cNvPr id="3" name="Graphic 4">
            <a:extLst>
              <a:ext uri="{FF2B5EF4-FFF2-40B4-BE49-F238E27FC236}">
                <a16:creationId xmlns:a16="http://schemas.microsoft.com/office/drawing/2014/main" id="{86C0C128-EB60-6CD7-5D85-3969E76E2671}"/>
              </a:ext>
            </a:extLst>
          </p:cNvPr>
          <p:cNvGrpSpPr/>
          <p:nvPr/>
        </p:nvGrpSpPr>
        <p:grpSpPr>
          <a:xfrm rot="19582332">
            <a:off x="6919896" y="5853245"/>
            <a:ext cx="403667" cy="780438"/>
            <a:chOff x="9129274" y="2719113"/>
            <a:chExt cx="717139" cy="1386497"/>
          </a:xfrm>
          <a:solidFill>
            <a:srgbClr val="09465E"/>
          </a:solidFill>
        </p:grpSpPr>
        <p:grpSp>
          <p:nvGrpSpPr>
            <p:cNvPr id="4" name="Graphic 4">
              <a:extLst>
                <a:ext uri="{FF2B5EF4-FFF2-40B4-BE49-F238E27FC236}">
                  <a16:creationId xmlns:a16="http://schemas.microsoft.com/office/drawing/2014/main" id="{9E72BAFD-3B47-7D47-9F77-1416C8824839}"/>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417B0CD6-32E7-39B0-C91E-19938DDD3C0F}"/>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7" name="Freeform 58">
                <a:extLst>
                  <a:ext uri="{FF2B5EF4-FFF2-40B4-BE49-F238E27FC236}">
                    <a16:creationId xmlns:a16="http://schemas.microsoft.com/office/drawing/2014/main" id="{754515C9-C6EA-9251-B0E6-505926F97E32}"/>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6" name="Graphic 4">
              <a:extLst>
                <a:ext uri="{FF2B5EF4-FFF2-40B4-BE49-F238E27FC236}">
                  <a16:creationId xmlns:a16="http://schemas.microsoft.com/office/drawing/2014/main" id="{1155D048-59F4-A0FC-C59D-AFAD1AEE4371}"/>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735446AF-8ADB-A757-97BE-9BD45E34298C}"/>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9" name="Freeform 51">
                <a:extLst>
                  <a:ext uri="{FF2B5EF4-FFF2-40B4-BE49-F238E27FC236}">
                    <a16:creationId xmlns:a16="http://schemas.microsoft.com/office/drawing/2014/main" id="{C9DFF3B7-18D6-4FAE-A7FA-C97365076993}"/>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0" name="Freeform 52">
                <a:extLst>
                  <a:ext uri="{FF2B5EF4-FFF2-40B4-BE49-F238E27FC236}">
                    <a16:creationId xmlns:a16="http://schemas.microsoft.com/office/drawing/2014/main" id="{04C62675-E9F9-D549-266C-5EAF63B2CA09}"/>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1" name="Freeform 53">
                <a:extLst>
                  <a:ext uri="{FF2B5EF4-FFF2-40B4-BE49-F238E27FC236}">
                    <a16:creationId xmlns:a16="http://schemas.microsoft.com/office/drawing/2014/main" id="{54B3C5CC-FADC-95D4-A9E9-DCE8996937D2}"/>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2" name="Freeform 54">
                <a:extLst>
                  <a:ext uri="{FF2B5EF4-FFF2-40B4-BE49-F238E27FC236}">
                    <a16:creationId xmlns:a16="http://schemas.microsoft.com/office/drawing/2014/main" id="{CE38DCFB-5B1C-58E9-4EC3-593E4B220CF1}"/>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4" name="Freeform 55">
                <a:extLst>
                  <a:ext uri="{FF2B5EF4-FFF2-40B4-BE49-F238E27FC236}">
                    <a16:creationId xmlns:a16="http://schemas.microsoft.com/office/drawing/2014/main" id="{C268ADA0-DD7D-2C9A-252F-899CAD186631}"/>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5" name="Freeform 56">
                <a:extLst>
                  <a:ext uri="{FF2B5EF4-FFF2-40B4-BE49-F238E27FC236}">
                    <a16:creationId xmlns:a16="http://schemas.microsoft.com/office/drawing/2014/main" id="{DE4D361D-1ED7-87BF-4C07-2773798BFBCF}"/>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934515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C7CC4-69F9-6174-6BCE-F27C7B3B5C9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AF8AD18-DFD0-95D8-8B53-858E16229F36}"/>
              </a:ext>
            </a:extLst>
          </p:cNvPr>
          <p:cNvSpPr>
            <a:spLocks noGrp="1"/>
          </p:cNvSpPr>
          <p:nvPr>
            <p:ph type="body" sz="quarter" idx="16"/>
          </p:nvPr>
        </p:nvSpPr>
        <p:spPr>
          <a:xfrm>
            <a:off x="560472" y="461040"/>
            <a:ext cx="10052954" cy="803654"/>
          </a:xfrm>
          <a:prstGeom prst="rect">
            <a:avLst/>
          </a:prstGeom>
        </p:spPr>
        <p:txBody>
          <a:bodyPr/>
          <a:lstStyle/>
          <a:p>
            <a:r>
              <a:rPr lang="en-IE" sz="4000" dirty="0">
                <a:highlight>
                  <a:srgbClr val="F68B2D"/>
                </a:highlight>
              </a:rPr>
              <a:t>Ejercicio del alumno</a:t>
            </a:r>
            <a:endParaRPr lang="en-US" sz="4000" dirty="0">
              <a:highlight>
                <a:srgbClr val="F68B2D"/>
              </a:highlight>
            </a:endParaRPr>
          </a:p>
        </p:txBody>
      </p:sp>
      <p:sp>
        <p:nvSpPr>
          <p:cNvPr id="9" name="CasellaDiTesto 8">
            <a:extLst>
              <a:ext uri="{FF2B5EF4-FFF2-40B4-BE49-F238E27FC236}">
                <a16:creationId xmlns:a16="http://schemas.microsoft.com/office/drawing/2014/main" id="{B49F5657-ABDE-4D59-39DF-B020E125FA86}"/>
              </a:ext>
            </a:extLst>
          </p:cNvPr>
          <p:cNvSpPr txBox="1"/>
          <p:nvPr/>
        </p:nvSpPr>
        <p:spPr>
          <a:xfrm>
            <a:off x="645501" y="1199510"/>
            <a:ext cx="10641643" cy="1908215"/>
          </a:xfrm>
          <a:prstGeom prst="rect">
            <a:avLst/>
          </a:prstGeom>
          <a:noFill/>
        </p:spPr>
        <p:txBody>
          <a:bodyPr wrap="square" rtlCol="0">
            <a:spAutoFit/>
          </a:bodyPr>
          <a:lstStyle/>
          <a:p>
            <a:r>
              <a:rPr lang="en-US" sz="2000" b="1" dirty="0">
                <a:solidFill>
                  <a:srgbClr val="09465E"/>
                </a:solidFill>
              </a:rPr>
              <a:t>Ejercicio: </a:t>
            </a:r>
            <a:r>
              <a:rPr lang="en-US" sz="2000" dirty="0">
                <a:solidFill>
                  <a:srgbClr val="09465E"/>
                </a:solidFill>
              </a:rPr>
              <a:t>El uso circular de los alimentos. </a:t>
            </a:r>
          </a:p>
          <a:p>
            <a:r>
              <a:rPr lang="en-US" sz="2000" b="1" dirty="0">
                <a:solidFill>
                  <a:srgbClr val="09465E"/>
                </a:solidFill>
              </a:rPr>
              <a:t>Objetivo: </a:t>
            </a:r>
            <a:r>
              <a:rPr lang="en-US" sz="2000" dirty="0">
                <a:solidFill>
                  <a:srgbClr val="09465E"/>
                </a:solidFill>
              </a:rPr>
              <a:t>Aprender a reducir el desperdicio de alimentos mediante la reutilización creativa de ingredientes</a:t>
            </a:r>
            <a:r>
              <a:rPr lang="en-US" sz="2000" b="1" dirty="0">
                <a:solidFill>
                  <a:srgbClr val="09465E"/>
                </a:solidFill>
              </a:rPr>
              <a:t>. </a:t>
            </a:r>
          </a:p>
          <a:p>
            <a:r>
              <a:rPr lang="en-US" sz="2000" dirty="0">
                <a:solidFill>
                  <a:srgbClr val="09465E"/>
                </a:solidFill>
              </a:rPr>
              <a:t>Señala los restos reutilizables de esta receta y relaciónalos con recetas que se </a:t>
            </a:r>
            <a:r>
              <a:rPr lang="en-US" sz="2000" dirty="0" err="1">
                <a:solidFill>
                  <a:srgbClr val="09465E"/>
                </a:solidFill>
              </a:rPr>
              <a:t>pueden</a:t>
            </a:r>
            <a:r>
              <a:rPr lang="en-US" sz="2000" dirty="0">
                <a:solidFill>
                  <a:srgbClr val="09465E"/>
                </a:solidFill>
              </a:rPr>
              <a:t> </a:t>
            </a:r>
            <a:r>
              <a:rPr lang="en-US" sz="2000" dirty="0" err="1">
                <a:solidFill>
                  <a:srgbClr val="09465E"/>
                </a:solidFill>
              </a:rPr>
              <a:t>hacer</a:t>
            </a:r>
            <a:endParaRPr lang="en-US" sz="2000" b="1" dirty="0">
              <a:solidFill>
                <a:srgbClr val="09465E"/>
              </a:solidFill>
            </a:endParaRPr>
          </a:p>
          <a:p>
            <a:r>
              <a:rPr lang="en-US" sz="2000" b="1" dirty="0" err="1">
                <a:solidFill>
                  <a:srgbClr val="09465E"/>
                </a:solidFill>
              </a:rPr>
              <a:t>Ingredientes</a:t>
            </a:r>
            <a:r>
              <a:rPr lang="en-US" sz="2000" b="1" dirty="0">
                <a:solidFill>
                  <a:srgbClr val="09465E"/>
                </a:solidFill>
              </a:rPr>
              <a:t>: </a:t>
            </a:r>
            <a:r>
              <a:rPr lang="en-US" sz="2000" dirty="0">
                <a:solidFill>
                  <a:srgbClr val="09465E"/>
                </a:solidFill>
              </a:rPr>
              <a:t>Pasta-patatas-cebolla-zanahoria-apio-queso parmesano rallado -aceite</a:t>
            </a:r>
            <a:endParaRPr lang="it-IT" sz="2000" dirty="0">
              <a:solidFill>
                <a:srgbClr val="09465E"/>
              </a:solidFill>
            </a:endParaRPr>
          </a:p>
          <a:p>
            <a:r>
              <a:rPr lang="it-IT" b="1" dirty="0">
                <a:solidFill>
                  <a:srgbClr val="09465E"/>
                </a:solidFill>
              </a:rPr>
              <a:t>				</a:t>
            </a:r>
          </a:p>
        </p:txBody>
      </p:sp>
      <p:graphicFrame>
        <p:nvGraphicFramePr>
          <p:cNvPr id="2" name="Tabella 1">
            <a:extLst>
              <a:ext uri="{FF2B5EF4-FFF2-40B4-BE49-F238E27FC236}">
                <a16:creationId xmlns:a16="http://schemas.microsoft.com/office/drawing/2014/main" id="{A577B8AC-C56A-5853-05D5-F07EBFBAE6BF}"/>
              </a:ext>
            </a:extLst>
          </p:cNvPr>
          <p:cNvGraphicFramePr>
            <a:graphicFrameLocks noGrp="1"/>
          </p:cNvGraphicFramePr>
          <p:nvPr>
            <p:extLst>
              <p:ext uri="{D42A27DB-BD31-4B8C-83A1-F6EECF244321}">
                <p14:modId xmlns:p14="http://schemas.microsoft.com/office/powerpoint/2010/main" val="2044006288"/>
              </p:ext>
            </p:extLst>
          </p:nvPr>
        </p:nvGraphicFramePr>
        <p:xfrm>
          <a:off x="1736703" y="2935545"/>
          <a:ext cx="8501138" cy="3535680"/>
        </p:xfrm>
        <a:graphic>
          <a:graphicData uri="http://schemas.openxmlformats.org/drawingml/2006/table">
            <a:tbl>
              <a:tblPr firstRow="1" bandRow="1">
                <a:tableStyleId>{5C22544A-7EE6-4342-B048-85BDC9FD1C3A}</a:tableStyleId>
              </a:tblPr>
              <a:tblGrid>
                <a:gridCol w="4250569">
                  <a:extLst>
                    <a:ext uri="{9D8B030D-6E8A-4147-A177-3AD203B41FA5}">
                      <a16:colId xmlns:a16="http://schemas.microsoft.com/office/drawing/2014/main" val="1190522599"/>
                    </a:ext>
                  </a:extLst>
                </a:gridCol>
                <a:gridCol w="4250569">
                  <a:extLst>
                    <a:ext uri="{9D8B030D-6E8A-4147-A177-3AD203B41FA5}">
                      <a16:colId xmlns:a16="http://schemas.microsoft.com/office/drawing/2014/main" val="3515158347"/>
                    </a:ext>
                  </a:extLst>
                </a:gridCol>
              </a:tblGrid>
              <a:tr h="370840">
                <a:tc>
                  <a:txBody>
                    <a:bodyPr/>
                    <a:lstStyle/>
                    <a:p>
                      <a:r>
                        <a:rPr lang="it-IT" sz="2000" dirty="0">
                          <a:solidFill>
                            <a:schemeClr val="bg1"/>
                          </a:solidFill>
                        </a:rPr>
                        <a:t>Reutilizables Residuos de Alimentos</a:t>
                      </a:r>
                    </a:p>
                  </a:txBody>
                  <a:tcPr>
                    <a:solidFill>
                      <a:srgbClr val="5FBB47"/>
                    </a:solidFill>
                  </a:tcPr>
                </a:tc>
                <a:tc>
                  <a:txBody>
                    <a:bodyPr/>
                    <a:lstStyle/>
                    <a:p>
                      <a:r>
                        <a:rPr lang="it-IT" sz="2000" dirty="0" err="1">
                          <a:solidFill>
                            <a:schemeClr val="bg1"/>
                          </a:solidFill>
                        </a:rPr>
                        <a:t>Recetas</a:t>
                      </a:r>
                      <a:endParaRPr lang="it-IT" sz="2000" dirty="0">
                        <a:solidFill>
                          <a:schemeClr val="bg1"/>
                        </a:solidFill>
                      </a:endParaRPr>
                    </a:p>
                  </a:txBody>
                  <a:tcPr>
                    <a:solidFill>
                      <a:srgbClr val="5FBB47"/>
                    </a:solidFill>
                  </a:tcPr>
                </a:tc>
                <a:extLst>
                  <a:ext uri="{0D108BD9-81ED-4DB2-BD59-A6C34878D82A}">
                    <a16:rowId xmlns:a16="http://schemas.microsoft.com/office/drawing/2014/main" val="3126517500"/>
                  </a:ext>
                </a:extLst>
              </a:tr>
              <a:tr h="370840">
                <a:tc>
                  <a:txBody>
                    <a:bodyPr/>
                    <a:lstStyle/>
                    <a:p>
                      <a:pPr marL="285750" indent="-285750">
                        <a:buFont typeface="Wingdings" pitchFamily="2" charset="2"/>
                        <a:buChar char="q"/>
                      </a:pPr>
                      <a:r>
                        <a:rPr lang="it-IT" sz="2000" b="1" dirty="0" err="1">
                          <a:solidFill>
                            <a:srgbClr val="09465E"/>
                          </a:solidFill>
                        </a:rPr>
                        <a:t>Pieles de </a:t>
                      </a:r>
                      <a:r>
                        <a:rPr lang="it-IT" sz="2000" b="1" dirty="0">
                          <a:solidFill>
                            <a:srgbClr val="09465E"/>
                          </a:solidFill>
                        </a:rPr>
                        <a:t>patata</a:t>
                      </a:r>
                    </a:p>
                    <a:p>
                      <a:pPr marL="285750" indent="-285750">
                        <a:buFont typeface="Wingdings" pitchFamily="2" charset="2"/>
                        <a:buChar char="q"/>
                      </a:pPr>
                      <a:r>
                        <a:rPr lang="it-IT" sz="2000" b="1" dirty="0" err="1">
                          <a:solidFill>
                            <a:srgbClr val="09465E"/>
                          </a:solidFill>
                        </a:rPr>
                        <a:t>Pieles de cebolla</a:t>
                      </a:r>
                      <a:endParaRPr lang="it-IT" sz="2000" b="1" dirty="0">
                        <a:solidFill>
                          <a:srgbClr val="09465E"/>
                        </a:solidFill>
                      </a:endParaRPr>
                    </a:p>
                    <a:p>
                      <a:pPr marL="285750" indent="-285750">
                        <a:buFont typeface="Wingdings" pitchFamily="2" charset="2"/>
                        <a:buChar char="q"/>
                      </a:pPr>
                      <a:r>
                        <a:rPr lang="it-IT" sz="2000" b="1" dirty="0" err="1">
                          <a:solidFill>
                            <a:srgbClr val="09465E"/>
                          </a:solidFill>
                        </a:rPr>
                        <a:t>Cáscaras de zanahoria</a:t>
                      </a:r>
                      <a:endParaRPr lang="it-IT" sz="2000" b="1" dirty="0">
                        <a:solidFill>
                          <a:srgbClr val="09465E"/>
                        </a:solidFill>
                      </a:endParaRPr>
                    </a:p>
                    <a:p>
                      <a:pPr marL="285750" indent="-285750">
                        <a:buFont typeface="Wingdings" pitchFamily="2" charset="2"/>
                        <a:buChar char="q"/>
                      </a:pPr>
                      <a:r>
                        <a:rPr lang="it-IT" sz="2000" b="1" dirty="0" err="1">
                          <a:solidFill>
                            <a:srgbClr val="09465E"/>
                          </a:solidFill>
                        </a:rPr>
                        <a:t>Costra de parmesano</a:t>
                      </a:r>
                      <a:endParaRPr lang="it-IT" sz="2000" b="1" dirty="0">
                        <a:solidFill>
                          <a:srgbClr val="09465E"/>
                        </a:solidFill>
                      </a:endParaRPr>
                    </a:p>
                    <a:p>
                      <a:pPr marL="285750" indent="-285750">
                        <a:buFont typeface="Wingdings" pitchFamily="2" charset="2"/>
                        <a:buChar char="q"/>
                      </a:pPr>
                      <a:r>
                        <a:rPr lang="it-IT" sz="2000" b="1" dirty="0" err="1">
                          <a:solidFill>
                            <a:srgbClr val="09465E"/>
                          </a:solidFill>
                        </a:rPr>
                        <a:t>Hojas de apio</a:t>
                      </a:r>
                      <a:endParaRPr lang="it-IT" sz="2000" b="1" dirty="0">
                        <a:solidFill>
                          <a:srgbClr val="09465E"/>
                        </a:solidFill>
                      </a:endParaRPr>
                    </a:p>
                    <a:p>
                      <a:pPr marL="285750" indent="-285750">
                        <a:buFont typeface="Wingdings" pitchFamily="2" charset="2"/>
                        <a:buChar char="q"/>
                      </a:pPr>
                      <a:r>
                        <a:rPr lang="it-IT" sz="2000" b="1" dirty="0">
                          <a:solidFill>
                            <a:srgbClr val="09465E"/>
                          </a:solidFill>
                        </a:rPr>
                        <a:t>Pasta </a:t>
                      </a:r>
                      <a:r>
                        <a:rPr lang="it-IT" sz="2000" b="1" dirty="0" err="1">
                          <a:solidFill>
                            <a:srgbClr val="09465E"/>
                          </a:solidFill>
                        </a:rPr>
                        <a:t>hervida</a:t>
                      </a:r>
                    </a:p>
                    <a:p>
                      <a:pPr marL="285750" indent="-285750">
                        <a:buFont typeface="Wingdings" pitchFamily="2" charset="2"/>
                        <a:buChar char="q"/>
                      </a:pPr>
                      <a:r>
                        <a:rPr lang="it-IT" sz="2000" b="1" dirty="0" err="1">
                          <a:solidFill>
                            <a:srgbClr val="09465E"/>
                          </a:solidFill>
                        </a:rPr>
                        <a:t>Patatas cocidas</a:t>
                      </a:r>
                      <a:endParaRPr lang="it-IT" sz="2000" b="1" dirty="0">
                        <a:solidFill>
                          <a:srgbClr val="09465E"/>
                        </a:solidFill>
                      </a:endParaRPr>
                    </a:p>
                    <a:p>
                      <a:endParaRPr lang="it-IT" sz="2000" dirty="0">
                        <a:solidFill>
                          <a:srgbClr val="09465E"/>
                        </a:solidFill>
                      </a:endParaRPr>
                    </a:p>
                  </a:txBody>
                  <a:tcPr>
                    <a:noFill/>
                  </a:tcPr>
                </a:tc>
                <a:tc>
                  <a:txBody>
                    <a:bodyPr/>
                    <a:lstStyle/>
                    <a:p>
                      <a:pPr marL="285750" indent="-285750">
                        <a:buFont typeface="Wingdings" pitchFamily="2" charset="2"/>
                        <a:buChar char="q"/>
                      </a:pPr>
                      <a:r>
                        <a:rPr lang="it-IT" sz="2000" b="1" dirty="0">
                          <a:solidFill>
                            <a:srgbClr val="09465E"/>
                          </a:solidFill>
                        </a:rPr>
                        <a:t>Fichas</a:t>
                      </a:r>
                    </a:p>
                    <a:p>
                      <a:pPr marL="285750" indent="-285750">
                        <a:buFont typeface="Wingdings" pitchFamily="2" charset="2"/>
                        <a:buChar char="q"/>
                      </a:pPr>
                      <a:r>
                        <a:rPr lang="it-IT" sz="2000" b="1" dirty="0" err="1">
                          <a:solidFill>
                            <a:srgbClr val="09465E"/>
                          </a:solidFill>
                        </a:rPr>
                        <a:t>Caldo</a:t>
                      </a:r>
                      <a:endParaRPr lang="it-IT" sz="2000" b="1" dirty="0">
                        <a:solidFill>
                          <a:srgbClr val="09465E"/>
                        </a:solidFill>
                      </a:endParaRPr>
                    </a:p>
                    <a:p>
                      <a:pPr marL="285750" indent="-285750">
                        <a:buFont typeface="Wingdings" pitchFamily="2" charset="2"/>
                        <a:buChar char="q"/>
                      </a:pPr>
                      <a:r>
                        <a:rPr lang="it-IT" sz="2000" b="1" dirty="0">
                          <a:solidFill>
                            <a:srgbClr val="09465E"/>
                          </a:solidFill>
                        </a:rPr>
                        <a:t>Aperitivo </a:t>
                      </a:r>
                      <a:r>
                        <a:rPr lang="it-IT" sz="2000" b="1" dirty="0" err="1">
                          <a:solidFill>
                            <a:srgbClr val="09465E"/>
                          </a:solidFill>
                        </a:rPr>
                        <a:t>crujiente para microondas</a:t>
                      </a:r>
                    </a:p>
                    <a:p>
                      <a:pPr marL="285750" indent="-285750">
                        <a:buFont typeface="Wingdings" pitchFamily="2" charset="2"/>
                        <a:buChar char="q"/>
                      </a:pPr>
                      <a:r>
                        <a:rPr lang="it-IT" sz="2000" b="1" dirty="0" err="1">
                          <a:solidFill>
                            <a:srgbClr val="09465E"/>
                          </a:solidFill>
                        </a:rPr>
                        <a:t>Polvo lubricante</a:t>
                      </a:r>
                      <a:endParaRPr lang="it-IT" sz="2000" b="1" dirty="0">
                        <a:solidFill>
                          <a:srgbClr val="09465E"/>
                        </a:solidFill>
                      </a:endParaRPr>
                    </a:p>
                    <a:p>
                      <a:pPr marL="285750" indent="-285750">
                        <a:buFont typeface="Wingdings" pitchFamily="2" charset="2"/>
                        <a:buChar char="q"/>
                      </a:pPr>
                      <a:r>
                        <a:rPr lang="it-IT" sz="2000" b="1" dirty="0" err="1">
                          <a:solidFill>
                            <a:srgbClr val="09465E"/>
                          </a:solidFill>
                        </a:rPr>
                        <a:t>Sazonar sopas</a:t>
                      </a:r>
                      <a:endParaRPr lang="it-IT" sz="2000" b="1" dirty="0">
                        <a:solidFill>
                          <a:srgbClr val="09465E"/>
                        </a:solidFill>
                      </a:endParaRPr>
                    </a:p>
                    <a:p>
                      <a:pPr marL="285750" indent="-285750">
                        <a:buFont typeface="Wingdings" pitchFamily="2" charset="2"/>
                        <a:buChar char="q"/>
                      </a:pPr>
                      <a:r>
                        <a:rPr lang="it-IT" sz="2000" b="1" dirty="0">
                          <a:solidFill>
                            <a:srgbClr val="09465E"/>
                          </a:solidFill>
                        </a:rPr>
                        <a:t>Tortilla de pasta</a:t>
                      </a:r>
                    </a:p>
                    <a:p>
                      <a:pPr marL="285750" indent="-285750">
                        <a:buFont typeface="Wingdings" pitchFamily="2" charset="2"/>
                        <a:buChar char="q"/>
                      </a:pPr>
                      <a:r>
                        <a:rPr lang="it-IT" sz="2000" b="1" dirty="0">
                          <a:solidFill>
                            <a:srgbClr val="09465E"/>
                          </a:solidFill>
                        </a:rPr>
                        <a:t>Pasta </a:t>
                      </a:r>
                      <a:r>
                        <a:rPr lang="it-IT" sz="2000" b="1" dirty="0" err="1">
                          <a:solidFill>
                            <a:srgbClr val="09465E"/>
                          </a:solidFill>
                        </a:rPr>
                        <a:t>hinchada</a:t>
                      </a:r>
                    </a:p>
                    <a:p>
                      <a:pPr marL="285750" indent="-285750">
                        <a:buFont typeface="Wingdings" pitchFamily="2" charset="2"/>
                        <a:buChar char="q"/>
                      </a:pPr>
                      <a:r>
                        <a:rPr lang="it-IT" sz="2000" b="1" dirty="0" err="1">
                          <a:solidFill>
                            <a:srgbClr val="09465E"/>
                          </a:solidFill>
                        </a:rPr>
                        <a:t>Ensalada</a:t>
                      </a:r>
                      <a:endParaRPr lang="it-IT" sz="2000" b="1" dirty="0">
                        <a:solidFill>
                          <a:srgbClr val="09465E"/>
                        </a:solidFill>
                      </a:endParaRPr>
                    </a:p>
                    <a:p>
                      <a:pPr marL="285750" indent="-285750">
                        <a:buFont typeface="Wingdings" pitchFamily="2" charset="2"/>
                        <a:buChar char="q"/>
                      </a:pPr>
                      <a:r>
                        <a:rPr lang="it-IT" sz="2000" b="1" dirty="0">
                          <a:solidFill>
                            <a:srgbClr val="09465E"/>
                          </a:solidFill>
                        </a:rPr>
                        <a:t>Croquetas</a:t>
                      </a:r>
                    </a:p>
                  </a:txBody>
                  <a:tcPr>
                    <a:noFill/>
                  </a:tcPr>
                </a:tc>
                <a:extLst>
                  <a:ext uri="{0D108BD9-81ED-4DB2-BD59-A6C34878D82A}">
                    <a16:rowId xmlns:a16="http://schemas.microsoft.com/office/drawing/2014/main" val="3329242992"/>
                  </a:ext>
                </a:extLst>
              </a:tr>
            </a:tbl>
          </a:graphicData>
        </a:graphic>
      </p:graphicFrame>
      <p:grpSp>
        <p:nvGrpSpPr>
          <p:cNvPr id="3" name="Google Shape;518;p39">
            <a:extLst>
              <a:ext uri="{FF2B5EF4-FFF2-40B4-BE49-F238E27FC236}">
                <a16:creationId xmlns:a16="http://schemas.microsoft.com/office/drawing/2014/main" id="{1247FBFD-3657-B4E0-C923-82D277DF74E3}"/>
              </a:ext>
            </a:extLst>
          </p:cNvPr>
          <p:cNvGrpSpPr/>
          <p:nvPr/>
        </p:nvGrpSpPr>
        <p:grpSpPr>
          <a:xfrm>
            <a:off x="9995333" y="567454"/>
            <a:ext cx="863660" cy="827751"/>
            <a:chOff x="1923675" y="1633650"/>
            <a:chExt cx="436000" cy="435975"/>
          </a:xfrm>
          <a:solidFill>
            <a:srgbClr val="09465E"/>
          </a:solidFill>
        </p:grpSpPr>
        <p:sp>
          <p:nvSpPr>
            <p:cNvPr id="5" name="Google Shape;519;p39">
              <a:extLst>
                <a:ext uri="{FF2B5EF4-FFF2-40B4-BE49-F238E27FC236}">
                  <a16:creationId xmlns:a16="http://schemas.microsoft.com/office/drawing/2014/main" id="{543270B3-B41E-EA27-A313-D444E64CBEC4}"/>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20;p39">
              <a:extLst>
                <a:ext uri="{FF2B5EF4-FFF2-40B4-BE49-F238E27FC236}">
                  <a16:creationId xmlns:a16="http://schemas.microsoft.com/office/drawing/2014/main" id="{A867F1F4-CDCA-0E2F-8D50-45B17554DF6D}"/>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21;p39">
              <a:extLst>
                <a:ext uri="{FF2B5EF4-FFF2-40B4-BE49-F238E27FC236}">
                  <a16:creationId xmlns:a16="http://schemas.microsoft.com/office/drawing/2014/main" id="{A1B6D32F-D23E-3A04-F894-04A12DDD5B7E}"/>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2;p39">
              <a:extLst>
                <a:ext uri="{FF2B5EF4-FFF2-40B4-BE49-F238E27FC236}">
                  <a16:creationId xmlns:a16="http://schemas.microsoft.com/office/drawing/2014/main" id="{33391719-2758-2698-47D5-E42F441EF1FF}"/>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3;p39">
              <a:extLst>
                <a:ext uri="{FF2B5EF4-FFF2-40B4-BE49-F238E27FC236}">
                  <a16:creationId xmlns:a16="http://schemas.microsoft.com/office/drawing/2014/main" id="{333838A5-E6EA-D9FE-65DE-C0693B1D67AF}"/>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4;p39">
              <a:extLst>
                <a:ext uri="{FF2B5EF4-FFF2-40B4-BE49-F238E27FC236}">
                  <a16:creationId xmlns:a16="http://schemas.microsoft.com/office/drawing/2014/main" id="{252D0330-DCDB-0A22-C609-A37D93061A3A}"/>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98835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72C13D3-2D2C-C220-6384-FF41BB33DB02}"/>
              </a:ext>
            </a:extLst>
          </p:cNvPr>
          <p:cNvSpPr>
            <a:spLocks noGrp="1"/>
          </p:cNvSpPr>
          <p:nvPr>
            <p:ph type="body" sz="quarter" idx="16"/>
          </p:nvPr>
        </p:nvSpPr>
        <p:spPr>
          <a:xfrm>
            <a:off x="452117" y="425067"/>
            <a:ext cx="10860048" cy="803654"/>
          </a:xfrm>
          <a:prstGeom prst="rect">
            <a:avLst/>
          </a:prstGeom>
        </p:spPr>
        <p:txBody>
          <a:bodyPr/>
          <a:lstStyle/>
          <a:p>
            <a:pPr algn="ctr"/>
            <a:r>
              <a:rPr lang="en-GB" sz="3200" b="1" dirty="0"/>
              <a:t>Estrategias para la reutilización de los "residuos" alimentarios</a:t>
            </a:r>
            <a:endParaRPr lang="en-IE" sz="3200" b="1" dirty="0"/>
          </a:p>
        </p:txBody>
      </p:sp>
      <p:sp>
        <p:nvSpPr>
          <p:cNvPr id="3" name="Text Placeholder 2">
            <a:extLst>
              <a:ext uri="{FF2B5EF4-FFF2-40B4-BE49-F238E27FC236}">
                <a16:creationId xmlns:a16="http://schemas.microsoft.com/office/drawing/2014/main" id="{0E7E7348-B982-1ADA-34BA-39210A99D253}"/>
              </a:ext>
            </a:extLst>
          </p:cNvPr>
          <p:cNvSpPr>
            <a:spLocks noGrp="1"/>
          </p:cNvSpPr>
          <p:nvPr>
            <p:ph type="body" sz="quarter" idx="19"/>
          </p:nvPr>
        </p:nvSpPr>
        <p:spPr>
          <a:xfrm>
            <a:off x="635956" y="1209843"/>
            <a:ext cx="10420632" cy="687348"/>
          </a:xfrm>
          <a:prstGeom prst="rect">
            <a:avLst/>
          </a:prstGeom>
        </p:spPr>
        <p:txBody>
          <a:bodyPr/>
          <a:lstStyle/>
          <a:p>
            <a:pPr algn="ctr"/>
            <a:r>
              <a:rPr lang="en-US" dirty="0"/>
              <a:t>Uno de los mayores retos es crear estrategias que permitan que los productos no vendidos encuentren una nueva vida </a:t>
            </a:r>
          </a:p>
        </p:txBody>
      </p:sp>
      <p:sp>
        <p:nvSpPr>
          <p:cNvPr id="10" name="CuadroTexto 598">
            <a:extLst>
              <a:ext uri="{FF2B5EF4-FFF2-40B4-BE49-F238E27FC236}">
                <a16:creationId xmlns:a16="http://schemas.microsoft.com/office/drawing/2014/main" id="{8A1B6493-0F03-86C1-25D6-97868506BDD0}"/>
              </a:ext>
            </a:extLst>
          </p:cNvPr>
          <p:cNvSpPr txBox="1"/>
          <p:nvPr/>
        </p:nvSpPr>
        <p:spPr>
          <a:xfrm>
            <a:off x="1452632" y="2358587"/>
            <a:ext cx="1697754"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Título primero</a:t>
            </a:r>
          </a:p>
        </p:txBody>
      </p:sp>
      <p:sp>
        <p:nvSpPr>
          <p:cNvPr id="12" name="Rectángulo 602">
            <a:extLst>
              <a:ext uri="{FF2B5EF4-FFF2-40B4-BE49-F238E27FC236}">
                <a16:creationId xmlns:a16="http://schemas.microsoft.com/office/drawing/2014/main" id="{6DC0D5F2-6E16-866E-67DD-F638C48CFA91}"/>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Pulse para escribir</a:t>
            </a:r>
          </a:p>
        </p:txBody>
      </p:sp>
      <p:sp>
        <p:nvSpPr>
          <p:cNvPr id="13" name="Rectángulo 603">
            <a:extLst>
              <a:ext uri="{FF2B5EF4-FFF2-40B4-BE49-F238E27FC236}">
                <a16:creationId xmlns:a16="http://schemas.microsoft.com/office/drawing/2014/main" id="{91983611-4AAC-A5E4-5C7F-9B7630B75007}"/>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Pulse para escribir</a:t>
            </a:r>
          </a:p>
        </p:txBody>
      </p:sp>
      <p:sp>
        <p:nvSpPr>
          <p:cNvPr id="11" name="CuadroTexto 599">
            <a:extLst>
              <a:ext uri="{FF2B5EF4-FFF2-40B4-BE49-F238E27FC236}">
                <a16:creationId xmlns:a16="http://schemas.microsoft.com/office/drawing/2014/main" id="{8D7F99DC-9F47-4F67-EB15-0842C5593098}"/>
              </a:ext>
            </a:extLst>
          </p:cNvPr>
          <p:cNvSpPr txBox="1"/>
          <p:nvPr/>
        </p:nvSpPr>
        <p:spPr>
          <a:xfrm>
            <a:off x="7504034" y="2007648"/>
            <a:ext cx="2031818"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Adquisiciones</a:t>
            </a:r>
          </a:p>
        </p:txBody>
      </p:sp>
      <p:sp>
        <p:nvSpPr>
          <p:cNvPr id="45" name="CuadroTexto 599">
            <a:extLst>
              <a:ext uri="{FF2B5EF4-FFF2-40B4-BE49-F238E27FC236}">
                <a16:creationId xmlns:a16="http://schemas.microsoft.com/office/drawing/2014/main" id="{11B00545-69DF-E96F-FF3D-BD4E39D3CF5F}"/>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Impacto a largo plazo</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EA596E60-135C-5CCD-F261-0044F4B7D7D9}"/>
              </a:ext>
            </a:extLst>
          </p:cNvPr>
          <p:cNvSpPr txBox="1"/>
          <p:nvPr/>
        </p:nvSpPr>
        <p:spPr>
          <a:xfrm>
            <a:off x="6990995" y="2730332"/>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Necesidades empresariales inmediatas</a:t>
            </a:r>
          </a:p>
        </p:txBody>
      </p:sp>
      <p:sp>
        <p:nvSpPr>
          <p:cNvPr id="48" name="CuadroTexto 599">
            <a:extLst>
              <a:ext uri="{FF2B5EF4-FFF2-40B4-BE49-F238E27FC236}">
                <a16:creationId xmlns:a16="http://schemas.microsoft.com/office/drawing/2014/main" id="{C4B97E0E-DB79-200D-D1EB-77E06F3C5E18}"/>
              </a:ext>
            </a:extLst>
          </p:cNvPr>
          <p:cNvSpPr txBox="1"/>
          <p:nvPr/>
        </p:nvSpPr>
        <p:spPr>
          <a:xfrm>
            <a:off x="1552007" y="3159069"/>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Efectos sociales y medioambientales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0" name="CuadroTexto 599">
            <a:extLst>
              <a:ext uri="{FF2B5EF4-FFF2-40B4-BE49-F238E27FC236}">
                <a16:creationId xmlns:a16="http://schemas.microsoft.com/office/drawing/2014/main" id="{64FFB3CA-F019-BD62-B019-C030E260E6B7}"/>
              </a:ext>
            </a:extLst>
          </p:cNvPr>
          <p:cNvSpPr txBox="1"/>
          <p:nvPr/>
        </p:nvSpPr>
        <p:spPr>
          <a:xfrm>
            <a:off x="6848965" y="3182412"/>
            <a:ext cx="3042419" cy="646331"/>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Necesidades financieras y empresariales</a:t>
            </a:r>
          </a:p>
        </p:txBody>
      </p:sp>
      <p:sp>
        <p:nvSpPr>
          <p:cNvPr id="51" name="CuadroTexto 599">
            <a:extLst>
              <a:ext uri="{FF2B5EF4-FFF2-40B4-BE49-F238E27FC236}">
                <a16:creationId xmlns:a16="http://schemas.microsoft.com/office/drawing/2014/main" id="{41EE1CFC-C51E-B025-8A0E-1142D6D62190}"/>
              </a:ext>
            </a:extLst>
          </p:cNvPr>
          <p:cNvSpPr txBox="1"/>
          <p:nvPr/>
        </p:nvSpPr>
        <p:spPr>
          <a:xfrm>
            <a:off x="1312219" y="3582351"/>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Procesos a menudo costosos y complicados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599">
            <a:extLst>
              <a:ext uri="{FF2B5EF4-FFF2-40B4-BE49-F238E27FC236}">
                <a16:creationId xmlns:a16="http://schemas.microsoft.com/office/drawing/2014/main" id="{D4D229C8-A75C-5422-2931-AEB691C88703}"/>
              </a:ext>
            </a:extLst>
          </p:cNvPr>
          <p:cNvSpPr txBox="1"/>
          <p:nvPr/>
        </p:nvSpPr>
        <p:spPr>
          <a:xfrm>
            <a:off x="6990996" y="3793403"/>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Procesos sencillos</a:t>
            </a:r>
          </a:p>
        </p:txBody>
      </p:sp>
      <p:graphicFrame>
        <p:nvGraphicFramePr>
          <p:cNvPr id="6" name="Diagramma 5">
            <a:extLst>
              <a:ext uri="{FF2B5EF4-FFF2-40B4-BE49-F238E27FC236}">
                <a16:creationId xmlns:a16="http://schemas.microsoft.com/office/drawing/2014/main" id="{87BBA81A-F842-A414-386D-A26927709E08}"/>
              </a:ext>
            </a:extLst>
          </p:cNvPr>
          <p:cNvGraphicFramePr/>
          <p:nvPr>
            <p:extLst>
              <p:ext uri="{D42A27DB-BD31-4B8C-83A1-F6EECF244321}">
                <p14:modId xmlns:p14="http://schemas.microsoft.com/office/powerpoint/2010/main" val="662419504"/>
              </p:ext>
            </p:extLst>
          </p:nvPr>
        </p:nvGraphicFramePr>
        <p:xfrm>
          <a:off x="2379855" y="1579297"/>
          <a:ext cx="8260138" cy="4797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58880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72C13D3-2D2C-C220-6384-FF41BB33DB02}"/>
              </a:ext>
            </a:extLst>
          </p:cNvPr>
          <p:cNvSpPr>
            <a:spLocks noGrp="1"/>
          </p:cNvSpPr>
          <p:nvPr>
            <p:ph type="body" sz="quarter" idx="16"/>
          </p:nvPr>
        </p:nvSpPr>
        <p:spPr>
          <a:xfrm>
            <a:off x="819795" y="425067"/>
            <a:ext cx="10052954" cy="803654"/>
          </a:xfrm>
          <a:prstGeom prst="rect">
            <a:avLst/>
          </a:prstGeom>
        </p:spPr>
        <p:txBody>
          <a:bodyPr/>
          <a:lstStyle/>
          <a:p>
            <a:pPr algn="ctr"/>
            <a:r>
              <a:rPr lang="en-GB" sz="3200" b="1" dirty="0"/>
              <a:t>Algunos casos </a:t>
            </a:r>
            <a:r>
              <a:rPr lang="en-GB" sz="3200" dirty="0"/>
              <a:t>prácticos</a:t>
            </a:r>
            <a:endParaRPr lang="en-IE" sz="3200" b="1" dirty="0"/>
          </a:p>
        </p:txBody>
      </p:sp>
      <p:sp>
        <p:nvSpPr>
          <p:cNvPr id="3" name="Text Placeholder 2">
            <a:extLst>
              <a:ext uri="{FF2B5EF4-FFF2-40B4-BE49-F238E27FC236}">
                <a16:creationId xmlns:a16="http://schemas.microsoft.com/office/drawing/2014/main" id="{0E7E7348-B982-1ADA-34BA-39210A99D253}"/>
              </a:ext>
            </a:extLst>
          </p:cNvPr>
          <p:cNvSpPr>
            <a:spLocks noGrp="1"/>
          </p:cNvSpPr>
          <p:nvPr>
            <p:ph type="body" sz="quarter" idx="19"/>
          </p:nvPr>
        </p:nvSpPr>
        <p:spPr>
          <a:xfrm>
            <a:off x="623739" y="941047"/>
            <a:ext cx="10819281" cy="687348"/>
          </a:xfrm>
          <a:prstGeom prst="rect">
            <a:avLst/>
          </a:prstGeom>
        </p:spPr>
        <p:txBody>
          <a:bodyPr/>
          <a:lstStyle/>
          <a:p>
            <a:r>
              <a:rPr lang="en-US" dirty="0"/>
              <a:t>He aquí una serie de empresas que aplican estos conceptos a la perfección</a:t>
            </a:r>
          </a:p>
        </p:txBody>
      </p:sp>
      <p:sp>
        <p:nvSpPr>
          <p:cNvPr id="10" name="CuadroTexto 598">
            <a:extLst>
              <a:ext uri="{FF2B5EF4-FFF2-40B4-BE49-F238E27FC236}">
                <a16:creationId xmlns:a16="http://schemas.microsoft.com/office/drawing/2014/main" id="{8A1B6493-0F03-86C1-25D6-97868506BDD0}"/>
              </a:ext>
            </a:extLst>
          </p:cNvPr>
          <p:cNvSpPr txBox="1"/>
          <p:nvPr/>
        </p:nvSpPr>
        <p:spPr>
          <a:xfrm>
            <a:off x="1452632" y="2358587"/>
            <a:ext cx="1697754"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Título primero</a:t>
            </a:r>
          </a:p>
        </p:txBody>
      </p:sp>
      <p:sp>
        <p:nvSpPr>
          <p:cNvPr id="12" name="Rectángulo 602">
            <a:extLst>
              <a:ext uri="{FF2B5EF4-FFF2-40B4-BE49-F238E27FC236}">
                <a16:creationId xmlns:a16="http://schemas.microsoft.com/office/drawing/2014/main" id="{6DC0D5F2-6E16-866E-67DD-F638C48CFA91}"/>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Pulse para escribir</a:t>
            </a:r>
          </a:p>
        </p:txBody>
      </p:sp>
      <p:sp>
        <p:nvSpPr>
          <p:cNvPr id="13" name="Rectángulo 603">
            <a:extLst>
              <a:ext uri="{FF2B5EF4-FFF2-40B4-BE49-F238E27FC236}">
                <a16:creationId xmlns:a16="http://schemas.microsoft.com/office/drawing/2014/main" id="{91983611-4AAC-A5E4-5C7F-9B7630B75007}"/>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Pulse para escribir</a:t>
            </a:r>
          </a:p>
        </p:txBody>
      </p:sp>
      <p:sp>
        <p:nvSpPr>
          <p:cNvPr id="11" name="CuadroTexto 599">
            <a:extLst>
              <a:ext uri="{FF2B5EF4-FFF2-40B4-BE49-F238E27FC236}">
                <a16:creationId xmlns:a16="http://schemas.microsoft.com/office/drawing/2014/main" id="{8D7F99DC-9F47-4F67-EB15-0842C5593098}"/>
              </a:ext>
            </a:extLst>
          </p:cNvPr>
          <p:cNvSpPr txBox="1"/>
          <p:nvPr/>
        </p:nvSpPr>
        <p:spPr>
          <a:xfrm>
            <a:off x="7504034" y="2007648"/>
            <a:ext cx="2031818"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Adquisiciones</a:t>
            </a:r>
          </a:p>
        </p:txBody>
      </p:sp>
      <p:sp>
        <p:nvSpPr>
          <p:cNvPr id="45" name="CuadroTexto 599">
            <a:extLst>
              <a:ext uri="{FF2B5EF4-FFF2-40B4-BE49-F238E27FC236}">
                <a16:creationId xmlns:a16="http://schemas.microsoft.com/office/drawing/2014/main" id="{11B00545-69DF-E96F-FF3D-BD4E39D3CF5F}"/>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Impacto a largo plazo</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EA596E60-135C-5CCD-F261-0044F4B7D7D9}"/>
              </a:ext>
            </a:extLst>
          </p:cNvPr>
          <p:cNvSpPr txBox="1"/>
          <p:nvPr/>
        </p:nvSpPr>
        <p:spPr>
          <a:xfrm>
            <a:off x="6990995" y="2730332"/>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Necesidades empresariales inmediatas</a:t>
            </a:r>
          </a:p>
        </p:txBody>
      </p:sp>
      <p:sp>
        <p:nvSpPr>
          <p:cNvPr id="48" name="CuadroTexto 599">
            <a:extLst>
              <a:ext uri="{FF2B5EF4-FFF2-40B4-BE49-F238E27FC236}">
                <a16:creationId xmlns:a16="http://schemas.microsoft.com/office/drawing/2014/main" id="{C4B97E0E-DB79-200D-D1EB-77E06F3C5E18}"/>
              </a:ext>
            </a:extLst>
          </p:cNvPr>
          <p:cNvSpPr txBox="1"/>
          <p:nvPr/>
        </p:nvSpPr>
        <p:spPr>
          <a:xfrm>
            <a:off x="1552007" y="3159069"/>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Efectos sociales y medioambientales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0" name="CuadroTexto 599">
            <a:extLst>
              <a:ext uri="{FF2B5EF4-FFF2-40B4-BE49-F238E27FC236}">
                <a16:creationId xmlns:a16="http://schemas.microsoft.com/office/drawing/2014/main" id="{64FFB3CA-F019-BD62-B019-C030E260E6B7}"/>
              </a:ext>
            </a:extLst>
          </p:cNvPr>
          <p:cNvSpPr txBox="1"/>
          <p:nvPr/>
        </p:nvSpPr>
        <p:spPr>
          <a:xfrm>
            <a:off x="6709266" y="3699763"/>
            <a:ext cx="3042419" cy="646331"/>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Necesidades financieras y empresariales</a:t>
            </a:r>
          </a:p>
        </p:txBody>
      </p:sp>
      <p:sp>
        <p:nvSpPr>
          <p:cNvPr id="51" name="CuadroTexto 599">
            <a:extLst>
              <a:ext uri="{FF2B5EF4-FFF2-40B4-BE49-F238E27FC236}">
                <a16:creationId xmlns:a16="http://schemas.microsoft.com/office/drawing/2014/main" id="{41EE1CFC-C51E-B025-8A0E-1142D6D62190}"/>
              </a:ext>
            </a:extLst>
          </p:cNvPr>
          <p:cNvSpPr txBox="1"/>
          <p:nvPr/>
        </p:nvSpPr>
        <p:spPr>
          <a:xfrm>
            <a:off x="1312219" y="3582351"/>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Procesos a menudo costosos y complicados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599">
            <a:extLst>
              <a:ext uri="{FF2B5EF4-FFF2-40B4-BE49-F238E27FC236}">
                <a16:creationId xmlns:a16="http://schemas.microsoft.com/office/drawing/2014/main" id="{D4D229C8-A75C-5422-2931-AEB691C88703}"/>
              </a:ext>
            </a:extLst>
          </p:cNvPr>
          <p:cNvSpPr txBox="1"/>
          <p:nvPr/>
        </p:nvSpPr>
        <p:spPr>
          <a:xfrm>
            <a:off x="6990996" y="3793403"/>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Procesos sencillos</a:t>
            </a:r>
          </a:p>
        </p:txBody>
      </p:sp>
      <p:graphicFrame>
        <p:nvGraphicFramePr>
          <p:cNvPr id="6" name="Diagramma 5">
            <a:extLst>
              <a:ext uri="{FF2B5EF4-FFF2-40B4-BE49-F238E27FC236}">
                <a16:creationId xmlns:a16="http://schemas.microsoft.com/office/drawing/2014/main" id="{87BBA81A-F842-A414-386D-A26927709E08}"/>
              </a:ext>
            </a:extLst>
          </p:cNvPr>
          <p:cNvGraphicFramePr/>
          <p:nvPr>
            <p:extLst>
              <p:ext uri="{D42A27DB-BD31-4B8C-83A1-F6EECF244321}">
                <p14:modId xmlns:p14="http://schemas.microsoft.com/office/powerpoint/2010/main" val="2066455324"/>
              </p:ext>
            </p:extLst>
          </p:nvPr>
        </p:nvGraphicFramePr>
        <p:xfrm>
          <a:off x="619848" y="1453934"/>
          <a:ext cx="5937018" cy="5048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010450D7-76C2-5D6F-C86C-6F1F0AE22991}"/>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9698244" y="703578"/>
            <a:ext cx="2029911" cy="957859"/>
          </a:xfrm>
          <a:prstGeom prst="rect">
            <a:avLst/>
          </a:prstGeom>
        </p:spPr>
      </p:pic>
      <p:sp>
        <p:nvSpPr>
          <p:cNvPr id="8" name="Rettangolo 7">
            <a:extLst>
              <a:ext uri="{FF2B5EF4-FFF2-40B4-BE49-F238E27FC236}">
                <a16:creationId xmlns:a16="http://schemas.microsoft.com/office/drawing/2014/main" id="{688D535B-C9AF-16FF-519B-5EE1CC00E331}"/>
              </a:ext>
            </a:extLst>
          </p:cNvPr>
          <p:cNvSpPr/>
          <p:nvPr/>
        </p:nvSpPr>
        <p:spPr>
          <a:xfrm>
            <a:off x="7416344" y="1876247"/>
            <a:ext cx="3654723" cy="786165"/>
          </a:xfrm>
          <a:prstGeom prst="rect">
            <a:avLst/>
          </a:prstGeom>
          <a:solidFill>
            <a:srgbClr val="09465E"/>
          </a:solidFill>
          <a:ln>
            <a:solidFill>
              <a:srgbClr val="0946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0" indent="0" algn="l"/>
            <a:r>
              <a:rPr lang="en-US" dirty="0"/>
              <a:t>Empresa que recoge alimentos no vendidos y coordina las donaciones</a:t>
            </a:r>
            <a:endParaRPr lang="it-IT" dirty="0"/>
          </a:p>
        </p:txBody>
      </p:sp>
      <p:sp>
        <p:nvSpPr>
          <p:cNvPr id="9" name="Rettangolo 8">
            <a:extLst>
              <a:ext uri="{FF2B5EF4-FFF2-40B4-BE49-F238E27FC236}">
                <a16:creationId xmlns:a16="http://schemas.microsoft.com/office/drawing/2014/main" id="{58A7EB80-6656-98AD-3032-C489A1B8489A}"/>
              </a:ext>
            </a:extLst>
          </p:cNvPr>
          <p:cNvSpPr/>
          <p:nvPr/>
        </p:nvSpPr>
        <p:spPr>
          <a:xfrm>
            <a:off x="7404504" y="2783636"/>
            <a:ext cx="3639869" cy="1209814"/>
          </a:xfrm>
          <a:prstGeom prst="rect">
            <a:avLst/>
          </a:prstGeom>
          <a:solidFill>
            <a:srgbClr val="09465E"/>
          </a:solidFill>
          <a:ln>
            <a:solidFill>
              <a:srgbClr val="0946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dirty="0"/>
              <a:t>Plataforma que conecta a los comercios con los clientes, permitiendo vender los alimentos no vendidos al final del día.</a:t>
            </a:r>
            <a:endParaRPr lang="it-IT" dirty="0"/>
          </a:p>
        </p:txBody>
      </p:sp>
      <p:sp>
        <p:nvSpPr>
          <p:cNvPr id="14" name="Rettangolo 13">
            <a:extLst>
              <a:ext uri="{FF2B5EF4-FFF2-40B4-BE49-F238E27FC236}">
                <a16:creationId xmlns:a16="http://schemas.microsoft.com/office/drawing/2014/main" id="{6A30B0B2-B380-133F-F20A-D6E9235B1718}"/>
              </a:ext>
            </a:extLst>
          </p:cNvPr>
          <p:cNvSpPr/>
          <p:nvPr/>
        </p:nvSpPr>
        <p:spPr>
          <a:xfrm>
            <a:off x="7404504" y="4162735"/>
            <a:ext cx="3639869" cy="1009767"/>
          </a:xfrm>
          <a:prstGeom prst="rect">
            <a:avLst/>
          </a:prstGeom>
          <a:solidFill>
            <a:srgbClr val="09465E"/>
          </a:solidFill>
          <a:ln>
            <a:solidFill>
              <a:srgbClr val="0946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dirty="0"/>
              <a:t>Empresa que ha producido una película natural para conservar frutas y verduras</a:t>
            </a:r>
            <a:endParaRPr lang="it-IT" dirty="0"/>
          </a:p>
        </p:txBody>
      </p:sp>
      <p:sp>
        <p:nvSpPr>
          <p:cNvPr id="15" name="Rettangolo 14">
            <a:extLst>
              <a:ext uri="{FF2B5EF4-FFF2-40B4-BE49-F238E27FC236}">
                <a16:creationId xmlns:a16="http://schemas.microsoft.com/office/drawing/2014/main" id="{27A5CFAC-4DD2-65F4-B67E-B3870D8542AC}"/>
              </a:ext>
            </a:extLst>
          </p:cNvPr>
          <p:cNvSpPr/>
          <p:nvPr/>
        </p:nvSpPr>
        <p:spPr>
          <a:xfrm>
            <a:off x="7404505" y="5356038"/>
            <a:ext cx="3639868" cy="1009767"/>
          </a:xfrm>
          <a:prstGeom prst="rect">
            <a:avLst/>
          </a:prstGeom>
          <a:solidFill>
            <a:srgbClr val="09465E"/>
          </a:solidFill>
          <a:ln>
            <a:solidFill>
              <a:srgbClr val="0946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dirty="0"/>
              <a:t>Empresa que recupera restos de pan para producir cerveza y aperitivos</a:t>
            </a:r>
            <a:endParaRPr lang="it-IT" dirty="0"/>
          </a:p>
        </p:txBody>
      </p:sp>
      <p:sp>
        <p:nvSpPr>
          <p:cNvPr id="16" name="Freccia a destra 15">
            <a:extLst>
              <a:ext uri="{FF2B5EF4-FFF2-40B4-BE49-F238E27FC236}">
                <a16:creationId xmlns:a16="http://schemas.microsoft.com/office/drawing/2014/main" id="{87432902-CEC8-8329-3A8F-44AD931F4F0A}"/>
              </a:ext>
            </a:extLst>
          </p:cNvPr>
          <p:cNvSpPr/>
          <p:nvPr/>
        </p:nvSpPr>
        <p:spPr>
          <a:xfrm>
            <a:off x="6556866" y="2101827"/>
            <a:ext cx="736563" cy="323010"/>
          </a:xfrm>
          <a:prstGeom prst="rightArrow">
            <a:avLst/>
          </a:prstGeom>
          <a:solidFill>
            <a:srgbClr val="09465E"/>
          </a:solidFill>
          <a:ln>
            <a:solidFill>
              <a:srgbClr val="0946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reccia a destra 16">
            <a:extLst>
              <a:ext uri="{FF2B5EF4-FFF2-40B4-BE49-F238E27FC236}">
                <a16:creationId xmlns:a16="http://schemas.microsoft.com/office/drawing/2014/main" id="{CF6BBA3A-7099-0952-F084-DB3249C8F552}"/>
              </a:ext>
            </a:extLst>
          </p:cNvPr>
          <p:cNvSpPr/>
          <p:nvPr/>
        </p:nvSpPr>
        <p:spPr>
          <a:xfrm>
            <a:off x="6544258" y="3236704"/>
            <a:ext cx="736563" cy="323010"/>
          </a:xfrm>
          <a:prstGeom prst="rightArrow">
            <a:avLst/>
          </a:prstGeom>
          <a:solidFill>
            <a:srgbClr val="09465E"/>
          </a:solidFill>
          <a:ln>
            <a:solidFill>
              <a:srgbClr val="0946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reccia a destra 17">
            <a:extLst>
              <a:ext uri="{FF2B5EF4-FFF2-40B4-BE49-F238E27FC236}">
                <a16:creationId xmlns:a16="http://schemas.microsoft.com/office/drawing/2014/main" id="{5C55DB88-2D21-49E3-2656-414D8B5CAAC5}"/>
              </a:ext>
            </a:extLst>
          </p:cNvPr>
          <p:cNvSpPr/>
          <p:nvPr/>
        </p:nvSpPr>
        <p:spPr>
          <a:xfrm>
            <a:off x="6542370" y="4439869"/>
            <a:ext cx="736563" cy="323010"/>
          </a:xfrm>
          <a:prstGeom prst="rightArrow">
            <a:avLst/>
          </a:prstGeom>
          <a:solidFill>
            <a:srgbClr val="09465E"/>
          </a:solidFill>
          <a:ln>
            <a:solidFill>
              <a:srgbClr val="0946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reccia a destra 18">
            <a:extLst>
              <a:ext uri="{FF2B5EF4-FFF2-40B4-BE49-F238E27FC236}">
                <a16:creationId xmlns:a16="http://schemas.microsoft.com/office/drawing/2014/main" id="{CA7CF154-A493-B70A-A6CA-2C125EDFAF68}"/>
              </a:ext>
            </a:extLst>
          </p:cNvPr>
          <p:cNvSpPr/>
          <p:nvPr/>
        </p:nvSpPr>
        <p:spPr>
          <a:xfrm>
            <a:off x="6527874" y="5593943"/>
            <a:ext cx="736563" cy="323010"/>
          </a:xfrm>
          <a:prstGeom prst="rightArrow">
            <a:avLst/>
          </a:prstGeom>
          <a:solidFill>
            <a:srgbClr val="09465E"/>
          </a:solidFill>
          <a:ln>
            <a:solidFill>
              <a:srgbClr val="0946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76062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72C13D3-2D2C-C220-6384-FF41BB33DB02}"/>
              </a:ext>
            </a:extLst>
          </p:cNvPr>
          <p:cNvSpPr>
            <a:spLocks noGrp="1"/>
          </p:cNvSpPr>
          <p:nvPr>
            <p:ph type="body" sz="quarter" idx="16"/>
          </p:nvPr>
        </p:nvSpPr>
        <p:spPr>
          <a:xfrm>
            <a:off x="819795" y="425067"/>
            <a:ext cx="10052954" cy="803654"/>
          </a:xfrm>
          <a:prstGeom prst="rect">
            <a:avLst/>
          </a:prstGeom>
        </p:spPr>
        <p:txBody>
          <a:bodyPr/>
          <a:lstStyle/>
          <a:p>
            <a:pPr algn="ctr"/>
            <a:r>
              <a:rPr lang="en-GB" sz="3200" dirty="0"/>
              <a:t>Directrices de la UE sobre donación de alimentos</a:t>
            </a:r>
            <a:endParaRPr lang="en-IE" sz="3200" b="1" dirty="0"/>
          </a:p>
        </p:txBody>
      </p:sp>
      <p:sp>
        <p:nvSpPr>
          <p:cNvPr id="10" name="CuadroTexto 598">
            <a:extLst>
              <a:ext uri="{FF2B5EF4-FFF2-40B4-BE49-F238E27FC236}">
                <a16:creationId xmlns:a16="http://schemas.microsoft.com/office/drawing/2014/main" id="{8A1B6493-0F03-86C1-25D6-97868506BDD0}"/>
              </a:ext>
            </a:extLst>
          </p:cNvPr>
          <p:cNvSpPr txBox="1"/>
          <p:nvPr/>
        </p:nvSpPr>
        <p:spPr>
          <a:xfrm>
            <a:off x="1452632" y="2358587"/>
            <a:ext cx="1697754"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Título primero</a:t>
            </a:r>
          </a:p>
        </p:txBody>
      </p:sp>
      <p:sp>
        <p:nvSpPr>
          <p:cNvPr id="12" name="Rectángulo 602">
            <a:extLst>
              <a:ext uri="{FF2B5EF4-FFF2-40B4-BE49-F238E27FC236}">
                <a16:creationId xmlns:a16="http://schemas.microsoft.com/office/drawing/2014/main" id="{6DC0D5F2-6E16-866E-67DD-F638C48CFA91}"/>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Pulse para escribir</a:t>
            </a:r>
          </a:p>
        </p:txBody>
      </p:sp>
      <p:sp>
        <p:nvSpPr>
          <p:cNvPr id="13" name="Rectángulo 603">
            <a:extLst>
              <a:ext uri="{FF2B5EF4-FFF2-40B4-BE49-F238E27FC236}">
                <a16:creationId xmlns:a16="http://schemas.microsoft.com/office/drawing/2014/main" id="{91983611-4AAC-A5E4-5C7F-9B7630B75007}"/>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Pulse para escribir</a:t>
            </a:r>
          </a:p>
        </p:txBody>
      </p:sp>
      <p:sp>
        <p:nvSpPr>
          <p:cNvPr id="45" name="CuadroTexto 599">
            <a:extLst>
              <a:ext uri="{FF2B5EF4-FFF2-40B4-BE49-F238E27FC236}">
                <a16:creationId xmlns:a16="http://schemas.microsoft.com/office/drawing/2014/main" id="{11B00545-69DF-E96F-FF3D-BD4E39D3CF5F}"/>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Impacto a largo plazo</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8" name="CuadroTexto 599">
            <a:extLst>
              <a:ext uri="{FF2B5EF4-FFF2-40B4-BE49-F238E27FC236}">
                <a16:creationId xmlns:a16="http://schemas.microsoft.com/office/drawing/2014/main" id="{C4B97E0E-DB79-200D-D1EB-77E06F3C5E18}"/>
              </a:ext>
            </a:extLst>
          </p:cNvPr>
          <p:cNvSpPr txBox="1"/>
          <p:nvPr/>
        </p:nvSpPr>
        <p:spPr>
          <a:xfrm>
            <a:off x="1552007" y="3159069"/>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Efectos sociales y medioambientales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1" name="CuadroTexto 599">
            <a:extLst>
              <a:ext uri="{FF2B5EF4-FFF2-40B4-BE49-F238E27FC236}">
                <a16:creationId xmlns:a16="http://schemas.microsoft.com/office/drawing/2014/main" id="{41EE1CFC-C51E-B025-8A0E-1142D6D62190}"/>
              </a:ext>
            </a:extLst>
          </p:cNvPr>
          <p:cNvSpPr txBox="1"/>
          <p:nvPr/>
        </p:nvSpPr>
        <p:spPr>
          <a:xfrm>
            <a:off x="1312219" y="3582351"/>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Procesos a menudo costosos y complicados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599">
            <a:extLst>
              <a:ext uri="{FF2B5EF4-FFF2-40B4-BE49-F238E27FC236}">
                <a16:creationId xmlns:a16="http://schemas.microsoft.com/office/drawing/2014/main" id="{D4D229C8-A75C-5422-2931-AEB691C88703}"/>
              </a:ext>
            </a:extLst>
          </p:cNvPr>
          <p:cNvSpPr txBox="1"/>
          <p:nvPr/>
        </p:nvSpPr>
        <p:spPr>
          <a:xfrm>
            <a:off x="6990996" y="3793403"/>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Procesos sencillos</a:t>
            </a:r>
          </a:p>
        </p:txBody>
      </p:sp>
      <p:sp>
        <p:nvSpPr>
          <p:cNvPr id="6" name="CasellaDiTesto 5">
            <a:extLst>
              <a:ext uri="{FF2B5EF4-FFF2-40B4-BE49-F238E27FC236}">
                <a16:creationId xmlns:a16="http://schemas.microsoft.com/office/drawing/2014/main" id="{60091CF8-9F11-12B1-3FB4-2F9DB8E3A37D}"/>
              </a:ext>
            </a:extLst>
          </p:cNvPr>
          <p:cNvSpPr txBox="1"/>
          <p:nvPr/>
        </p:nvSpPr>
        <p:spPr>
          <a:xfrm>
            <a:off x="765208" y="2039076"/>
            <a:ext cx="7481097" cy="4247317"/>
          </a:xfrm>
          <a:prstGeom prst="rect">
            <a:avLst/>
          </a:prstGeom>
          <a:solidFill>
            <a:schemeClr val="bg1"/>
          </a:solidFill>
        </p:spPr>
        <p:txBody>
          <a:bodyPr wrap="square" rtlCol="0">
            <a:spAutoFit/>
          </a:bodyPr>
          <a:lstStyle/>
          <a:p>
            <a:pPr marL="0" marR="0" lvl="0" indent="0" algn="l" defTabSz="914400" rtl="0" eaLnBrk="0" fontAlgn="base" latinLnBrk="0" hangingPunct="0">
              <a:lnSpc>
                <a:spcPct val="100000"/>
              </a:lnSpc>
              <a:spcBef>
                <a:spcPct val="0"/>
              </a:spcBef>
              <a:spcAft>
                <a:spcPts val="1200"/>
              </a:spcAft>
              <a:buClrTx/>
              <a:buSzTx/>
              <a:buFontTx/>
              <a:buNone/>
              <a:tabLst/>
            </a:pPr>
            <a:r>
              <a:rPr lang="it-IT" altLang="it-IT" sz="2000" dirty="0">
                <a:solidFill>
                  <a:srgbClr val="26324B"/>
                </a:solidFill>
              </a:rPr>
              <a:t>Las directrices se han </a:t>
            </a:r>
            <a:r>
              <a:rPr kumimoji="0" lang="it-IT" altLang="it-IT" sz="2000" b="0" i="0" u="none" strike="noStrike" cap="none" normalizeH="0" baseline="0" dirty="0">
                <a:ln>
                  <a:noFill/>
                </a:ln>
                <a:solidFill>
                  <a:srgbClr val="26324B"/>
                </a:solidFill>
                <a:effectLst/>
              </a:rPr>
              <a:t>elaborado en consulta con la </a:t>
            </a:r>
            <a:r>
              <a:rPr kumimoji="0" lang="it-IT" altLang="it-IT" sz="2000" b="1" i="0" u="none" strike="noStrike" cap="none" normalizeH="0" baseline="0" dirty="0">
                <a:ln>
                  <a:noFill/>
                </a:ln>
                <a:solidFill>
                  <a:srgbClr val="0046FF"/>
                </a:solidFill>
                <a:effectLst/>
                <a:hlinkClick r:id="rId3"/>
              </a:rPr>
              <a:t>Plataforma de la UE sobre Pérdidas y Desperdicio de Alimentos</a:t>
            </a:r>
            <a:r>
              <a:rPr lang="it-IT" altLang="it-IT" sz="2000" dirty="0">
                <a:solidFill>
                  <a:srgbClr val="26324B"/>
                </a:solidFill>
              </a:rPr>
              <a:t>.</a:t>
            </a:r>
          </a:p>
          <a:p>
            <a:pPr marL="0" marR="0" lvl="0" indent="0" algn="l" defTabSz="914400" rtl="0" eaLnBrk="0" fontAlgn="base" latinLnBrk="0" hangingPunct="0">
              <a:lnSpc>
                <a:spcPct val="100000"/>
              </a:lnSpc>
              <a:spcBef>
                <a:spcPct val="0"/>
              </a:spcBef>
              <a:spcAft>
                <a:spcPts val="1200"/>
              </a:spcAft>
              <a:buClrTx/>
              <a:buSzTx/>
              <a:buFontTx/>
              <a:buNone/>
              <a:tabLst/>
            </a:pPr>
            <a:r>
              <a:rPr lang="it-IT" altLang="it-IT" sz="2000" dirty="0" err="1">
                <a:solidFill>
                  <a:srgbClr val="26324B"/>
                </a:solidFill>
              </a:rPr>
              <a:t>El objetivo de </a:t>
            </a:r>
            <a:r>
              <a:rPr kumimoji="0" lang="it-IT" altLang="it-IT" sz="2000" b="0" i="0" u="none" strike="noStrike" cap="none" normalizeH="0" baseline="0" dirty="0" err="1">
                <a:ln>
                  <a:noFill/>
                </a:ln>
                <a:solidFill>
                  <a:srgbClr val="26324B"/>
                </a:solidFill>
                <a:effectLst/>
              </a:rPr>
              <a:t>las directrices de </a:t>
            </a:r>
            <a:r>
              <a:rPr kumimoji="0" lang="it-IT" altLang="it-IT" sz="2000" b="0" i="0" u="none" strike="noStrike" cap="none" normalizeH="0" baseline="0" dirty="0">
                <a:ln>
                  <a:noFill/>
                </a:ln>
                <a:solidFill>
                  <a:srgbClr val="26324B"/>
                </a:solidFill>
                <a:effectLst/>
              </a:rPr>
              <a:t>la UE </a:t>
            </a:r>
            <a:r>
              <a:rPr kumimoji="0" lang="it-IT" altLang="it-IT" sz="2000" b="0" i="0" u="none" strike="noStrike" cap="none" normalizeH="0" baseline="0" dirty="0" err="1">
                <a:ln>
                  <a:noFill/>
                </a:ln>
                <a:solidFill>
                  <a:srgbClr val="26324B"/>
                </a:solidFill>
                <a:effectLst/>
              </a:rPr>
              <a:t>sobre donación de </a:t>
            </a:r>
            <a:r>
              <a:rPr kumimoji="0" lang="it-IT" altLang="it-IT" sz="2000" b="0" i="0" u="none" strike="noStrike" cap="none" normalizeH="0" baseline="0" dirty="0">
                <a:ln>
                  <a:noFill/>
                </a:ln>
                <a:solidFill>
                  <a:srgbClr val="26324B"/>
                </a:solidFill>
                <a:effectLst/>
              </a:rPr>
              <a:t>alimentos es:</a:t>
            </a:r>
            <a:endParaRPr kumimoji="0" lang="it-IT" altLang="it-IT" sz="2000" b="0" i="0" u="none" strike="noStrike" cap="none" normalizeH="0" baseline="0" dirty="0">
              <a:ln>
                <a:noFill/>
              </a:ln>
              <a:solidFill>
                <a:srgbClr val="000000"/>
              </a:solidFill>
              <a:effectLst/>
            </a:endParaRPr>
          </a:p>
          <a:p>
            <a:pPr marL="285750" marR="0" lvl="0" indent="-28575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pPr>
            <a:r>
              <a:rPr kumimoji="0" lang="it-IT" altLang="it-IT" sz="2000" b="1" i="0" u="none" strike="noStrike" cap="none" normalizeH="0" baseline="0" dirty="0">
                <a:ln>
                  <a:noFill/>
                </a:ln>
                <a:solidFill>
                  <a:srgbClr val="26324B"/>
                </a:solidFill>
                <a:effectLst/>
              </a:rPr>
              <a:t>facilitar el cumplimiento por parte de proveedores y </a:t>
            </a:r>
            <a:r>
              <a:rPr kumimoji="0" lang="it-IT" altLang="it-IT" sz="2000" b="1" i="0" u="none" strike="noStrike" cap="none" normalizeH="0" baseline="0" dirty="0" err="1">
                <a:ln>
                  <a:noFill/>
                </a:ln>
                <a:solidFill>
                  <a:srgbClr val="26324B"/>
                </a:solidFill>
                <a:effectLst/>
              </a:rPr>
              <a:t>receptores </a:t>
            </a:r>
            <a:r>
              <a:rPr kumimoji="0" lang="it-IT" altLang="it-IT" sz="2000" b="1" i="0" u="none" strike="noStrike" cap="none" normalizeH="0" baseline="0" dirty="0">
                <a:ln>
                  <a:noFill/>
                </a:ln>
                <a:solidFill>
                  <a:srgbClr val="26324B"/>
                </a:solidFill>
                <a:effectLst/>
              </a:rPr>
              <a:t>de excedentes alimentarios </a:t>
            </a:r>
            <a:r>
              <a:rPr kumimoji="0" lang="it-IT" altLang="it-IT" sz="2000" b="0" i="0" u="none" strike="noStrike" cap="none" normalizeH="0" baseline="0" dirty="0">
                <a:ln>
                  <a:noFill/>
                </a:ln>
                <a:solidFill>
                  <a:srgbClr val="26324B"/>
                </a:solidFill>
                <a:effectLst/>
              </a:rPr>
              <a:t>de </a:t>
            </a:r>
            <a:r>
              <a:rPr kumimoji="0" lang="it-IT" altLang="it-IT" sz="2000" b="0" i="0" u="none" strike="noStrike" cap="none" normalizeH="0" baseline="0" dirty="0" err="1">
                <a:ln>
                  <a:noFill/>
                </a:ln>
                <a:solidFill>
                  <a:srgbClr val="26324B"/>
                </a:solidFill>
                <a:effectLst/>
              </a:rPr>
              <a:t>los requisitos pertinentes </a:t>
            </a:r>
            <a:r>
              <a:rPr kumimoji="0" lang="it-IT" altLang="it-IT" sz="2000" b="0" i="0" u="none" strike="noStrike" cap="none" normalizeH="0" baseline="0" dirty="0">
                <a:ln>
                  <a:noFill/>
                </a:ln>
                <a:solidFill>
                  <a:srgbClr val="26324B"/>
                </a:solidFill>
                <a:effectLst/>
              </a:rPr>
              <a:t>establecidos en el marco </a:t>
            </a:r>
            <a:r>
              <a:rPr kumimoji="0" lang="it-IT" altLang="it-IT" sz="2000" b="0" i="0" u="none" strike="noStrike" cap="none" normalizeH="0" baseline="0" dirty="0" err="1">
                <a:ln>
                  <a:noFill/>
                </a:ln>
                <a:solidFill>
                  <a:srgbClr val="26324B"/>
                </a:solidFill>
                <a:effectLst/>
              </a:rPr>
              <a:t>normativo </a:t>
            </a:r>
            <a:r>
              <a:rPr kumimoji="0" lang="it-IT" altLang="it-IT" sz="2000" b="0" i="0" u="none" strike="noStrike" cap="none" normalizeH="0" baseline="0" dirty="0">
                <a:ln>
                  <a:noFill/>
                </a:ln>
                <a:solidFill>
                  <a:srgbClr val="26324B"/>
                </a:solidFill>
                <a:effectLst/>
              </a:rPr>
              <a:t>de la UE (por ejemplo, </a:t>
            </a:r>
            <a:r>
              <a:rPr kumimoji="0" lang="it-IT" altLang="it-IT" sz="2000" b="0" i="0" u="none" strike="noStrike" cap="none" normalizeH="0" baseline="0" dirty="0" err="1">
                <a:ln>
                  <a:noFill/>
                </a:ln>
                <a:solidFill>
                  <a:srgbClr val="26324B"/>
                </a:solidFill>
                <a:effectLst/>
              </a:rPr>
              <a:t>seguridad </a:t>
            </a:r>
            <a:r>
              <a:rPr kumimoji="0" lang="it-IT" altLang="it-IT" sz="2000" b="0" i="0" u="none" strike="noStrike" cap="none" normalizeH="0" baseline="0" dirty="0">
                <a:ln>
                  <a:noFill/>
                </a:ln>
                <a:solidFill>
                  <a:srgbClr val="26324B"/>
                </a:solidFill>
                <a:effectLst/>
              </a:rPr>
              <a:t>alimentaria, </a:t>
            </a:r>
            <a:r>
              <a:rPr kumimoji="0" lang="it-IT" altLang="it-IT" sz="2000" b="0" i="0" u="none" strike="noStrike" cap="none" normalizeH="0" baseline="0" dirty="0" err="1">
                <a:ln>
                  <a:noFill/>
                </a:ln>
                <a:solidFill>
                  <a:srgbClr val="26324B"/>
                </a:solidFill>
                <a:effectLst/>
              </a:rPr>
              <a:t>higiene de </a:t>
            </a:r>
            <a:r>
              <a:rPr kumimoji="0" lang="it-IT" altLang="it-IT" sz="2000" b="0" i="0" u="none" strike="noStrike" cap="none" normalizeH="0" baseline="0" dirty="0">
                <a:ln>
                  <a:noFill/>
                </a:ln>
                <a:solidFill>
                  <a:srgbClr val="26324B"/>
                </a:solidFill>
                <a:effectLst/>
              </a:rPr>
              <a:t>los alimentos, </a:t>
            </a:r>
            <a:r>
              <a:rPr kumimoji="0" lang="it-IT" altLang="it-IT" sz="2000" b="0" i="0" u="none" strike="noStrike" cap="none" normalizeH="0" baseline="0" dirty="0" err="1">
                <a:ln>
                  <a:noFill/>
                </a:ln>
                <a:solidFill>
                  <a:srgbClr val="26324B"/>
                </a:solidFill>
                <a:effectLst/>
              </a:rPr>
              <a:t>trazabilidad</a:t>
            </a:r>
            <a:r>
              <a:rPr kumimoji="0" lang="it-IT" altLang="it-IT" sz="2000" b="0" i="0" u="none" strike="noStrike" cap="none" normalizeH="0" baseline="0" dirty="0">
                <a:ln>
                  <a:noFill/>
                </a:ln>
                <a:solidFill>
                  <a:srgbClr val="26324B"/>
                </a:solidFill>
                <a:effectLst/>
              </a:rPr>
              <a:t>, responsabilidad, IVA, etc.);</a:t>
            </a:r>
          </a:p>
          <a:p>
            <a:pPr marL="285750" marR="0" lvl="0" indent="-28575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pPr>
            <a:r>
              <a:rPr kumimoji="0" lang="it-IT" altLang="it-IT" sz="2000" b="1" i="0" u="none" strike="noStrike" cap="none" normalizeH="0" baseline="0" dirty="0" err="1">
                <a:ln>
                  <a:noFill/>
                </a:ln>
                <a:solidFill>
                  <a:srgbClr val="26324B"/>
                </a:solidFill>
                <a:effectLst/>
              </a:rPr>
              <a:t>promover </a:t>
            </a:r>
            <a:r>
              <a:rPr kumimoji="0" lang="it-IT" altLang="it-IT" sz="2000" b="1" i="0" u="none" strike="noStrike" cap="none" normalizeH="0" baseline="0" dirty="0">
                <a:ln>
                  <a:noFill/>
                </a:ln>
                <a:solidFill>
                  <a:srgbClr val="26324B"/>
                </a:solidFill>
                <a:effectLst/>
              </a:rPr>
              <a:t>una </a:t>
            </a:r>
            <a:r>
              <a:rPr kumimoji="0" lang="it-IT" altLang="it-IT" sz="2000" b="1" i="0" u="none" strike="noStrike" cap="none" normalizeH="0" baseline="0" dirty="0" err="1">
                <a:ln>
                  <a:noFill/>
                </a:ln>
                <a:solidFill>
                  <a:srgbClr val="26324B"/>
                </a:solidFill>
                <a:effectLst/>
              </a:rPr>
              <a:t>interpretación </a:t>
            </a:r>
            <a:r>
              <a:rPr kumimoji="0" lang="it-IT" altLang="it-IT" sz="2000" b="1" i="0" u="none" strike="noStrike" cap="none" normalizeH="0" baseline="0" dirty="0">
                <a:ln>
                  <a:noFill/>
                </a:ln>
                <a:solidFill>
                  <a:srgbClr val="26324B"/>
                </a:solidFill>
                <a:effectLst/>
              </a:rPr>
              <a:t>común por parte de </a:t>
            </a:r>
            <a:r>
              <a:rPr kumimoji="0" lang="it-IT" altLang="it-IT" sz="2000" b="1" i="0" u="none" strike="noStrike" cap="none" normalizeH="0" baseline="0" dirty="0" err="1">
                <a:ln>
                  <a:noFill/>
                </a:ln>
                <a:solidFill>
                  <a:srgbClr val="26324B"/>
                </a:solidFill>
                <a:effectLst/>
              </a:rPr>
              <a:t>las autoridades reguladoras </a:t>
            </a:r>
            <a:r>
              <a:rPr kumimoji="0" lang="it-IT" altLang="it-IT" sz="2000" b="0" i="0" u="none" strike="noStrike" cap="none" normalizeH="0" baseline="0" dirty="0">
                <a:ln>
                  <a:noFill/>
                </a:ln>
                <a:solidFill>
                  <a:srgbClr val="26324B"/>
                </a:solidFill>
                <a:effectLst/>
              </a:rPr>
              <a:t>de los Estados miembros de la UE de las normas comunitarias aplicables a la </a:t>
            </a:r>
            <a:r>
              <a:rPr kumimoji="0" lang="it-IT" altLang="it-IT" sz="2000" b="0" i="0" u="none" strike="noStrike" cap="none" normalizeH="0" baseline="0" dirty="0" err="1">
                <a:ln>
                  <a:noFill/>
                </a:ln>
                <a:solidFill>
                  <a:srgbClr val="26324B"/>
                </a:solidFill>
                <a:effectLst/>
              </a:rPr>
              <a:t>redistribución </a:t>
            </a:r>
            <a:r>
              <a:rPr kumimoji="0" lang="it-IT" altLang="it-IT" sz="2000" b="0" i="0" u="none" strike="noStrike" cap="none" normalizeH="0" baseline="0" dirty="0">
                <a:ln>
                  <a:noFill/>
                </a:ln>
                <a:solidFill>
                  <a:srgbClr val="26324B"/>
                </a:solidFill>
                <a:effectLst/>
              </a:rPr>
              <a:t>de excedentes alimentarios</a:t>
            </a:r>
            <a:endParaRPr lang="it-IT" sz="2000" dirty="0"/>
          </a:p>
        </p:txBody>
      </p:sp>
      <p:sp>
        <p:nvSpPr>
          <p:cNvPr id="7" name="Rectangle 2">
            <a:extLst>
              <a:ext uri="{FF2B5EF4-FFF2-40B4-BE49-F238E27FC236}">
                <a16:creationId xmlns:a16="http://schemas.microsoft.com/office/drawing/2014/main" id="{C0B7BAAE-5B2B-0639-8DBF-20B308E45B59}"/>
              </a:ext>
            </a:extLst>
          </p:cNvPr>
          <p:cNvSpPr>
            <a:spLocks noChangeArrowheads="1"/>
          </p:cNvSpPr>
          <p:nvPr/>
        </p:nvSpPr>
        <p:spPr bwMode="auto">
          <a:xfrm>
            <a:off x="0" y="-238527"/>
            <a:ext cx="27251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rgbClr val="000000"/>
              </a:solidFill>
              <a:effectLst/>
              <a:latin typeface="Inter"/>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altLang="it-IT" sz="1300" b="0" i="0" u="none" strike="noStrike" cap="none" normalizeH="0" baseline="0" dirty="0">
                <a:ln>
                  <a:noFill/>
                </a:ln>
                <a:solidFill>
                  <a:srgbClr val="26324B"/>
                </a:solidFill>
                <a:effectLst/>
                <a:latin typeface="Inter"/>
                <a:hlinkClick r:id="rId4"/>
              </a:rPr>
              <a:t>UE</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graphicFrame>
        <p:nvGraphicFramePr>
          <p:cNvPr id="15" name="Oggetto 14">
            <a:hlinkClick r:id="rId5"/>
            <a:extLst>
              <a:ext uri="{FF2B5EF4-FFF2-40B4-BE49-F238E27FC236}">
                <a16:creationId xmlns:a16="http://schemas.microsoft.com/office/drawing/2014/main" id="{C71E7A48-CEA5-E08E-E37C-ADBCF60BCA58}"/>
              </a:ext>
            </a:extLst>
          </p:cNvPr>
          <p:cNvGraphicFramePr>
            <a:graphicFrameLocks noChangeAspect="1"/>
          </p:cNvGraphicFramePr>
          <p:nvPr>
            <p:extLst>
              <p:ext uri="{D42A27DB-BD31-4B8C-83A1-F6EECF244321}">
                <p14:modId xmlns:p14="http://schemas.microsoft.com/office/powerpoint/2010/main" val="2799099872"/>
              </p:ext>
            </p:extLst>
          </p:nvPr>
        </p:nvGraphicFramePr>
        <p:xfrm>
          <a:off x="8659718" y="2023224"/>
          <a:ext cx="2653721" cy="3748230"/>
        </p:xfrm>
        <a:graphic>
          <a:graphicData uri="http://schemas.openxmlformats.org/presentationml/2006/ole">
            <mc:AlternateContent xmlns:mc="http://schemas.openxmlformats.org/markup-compatibility/2006">
              <mc:Choice xmlns:v="urn:schemas-microsoft-com:vml" Requires="v">
                <p:oleObj name="Acrobat Document" r:id="rId6" imgW="4541378" imgH="6415694" progId="Acrobat.Document.DC">
                  <p:embed/>
                </p:oleObj>
              </mc:Choice>
              <mc:Fallback>
                <p:oleObj name="Acrobat Document" r:id="rId6" imgW="4541378" imgH="6415694" progId="Acrobat.Document.DC">
                  <p:embed/>
                  <p:pic>
                    <p:nvPicPr>
                      <p:cNvPr id="15" name="Oggetto 14">
                        <a:extLst>
                          <a:ext uri="{FF2B5EF4-FFF2-40B4-BE49-F238E27FC236}">
                            <a16:creationId xmlns:a16="http://schemas.microsoft.com/office/drawing/2014/main" id="{C71E7A48-CEA5-E08E-E37C-ADBCF60BCA58}"/>
                          </a:ext>
                        </a:extLst>
                      </p:cNvPr>
                      <p:cNvPicPr/>
                      <p:nvPr/>
                    </p:nvPicPr>
                    <p:blipFill>
                      <a:blip r:embed="rId7"/>
                      <a:stretch>
                        <a:fillRect/>
                      </a:stretch>
                    </p:blipFill>
                    <p:spPr>
                      <a:xfrm>
                        <a:off x="8659718" y="2023224"/>
                        <a:ext cx="2653721" cy="3748230"/>
                      </a:xfrm>
                      <a:prstGeom prst="rect">
                        <a:avLst/>
                      </a:prstGeom>
                      <a:ln>
                        <a:solidFill>
                          <a:srgbClr val="09465E"/>
                        </a:solidFill>
                      </a:ln>
                    </p:spPr>
                  </p:pic>
                </p:oleObj>
              </mc:Fallback>
            </mc:AlternateContent>
          </a:graphicData>
        </a:graphic>
      </p:graphicFrame>
      <p:grpSp>
        <p:nvGrpSpPr>
          <p:cNvPr id="2" name="Graphic 4">
            <a:extLst>
              <a:ext uri="{FF2B5EF4-FFF2-40B4-BE49-F238E27FC236}">
                <a16:creationId xmlns:a16="http://schemas.microsoft.com/office/drawing/2014/main" id="{CDD531C4-82DA-A87D-3932-815C07E1D39B}"/>
              </a:ext>
            </a:extLst>
          </p:cNvPr>
          <p:cNvGrpSpPr/>
          <p:nvPr/>
        </p:nvGrpSpPr>
        <p:grpSpPr>
          <a:xfrm rot="19582332">
            <a:off x="10466493" y="5746534"/>
            <a:ext cx="403667" cy="780438"/>
            <a:chOff x="9129274" y="2719113"/>
            <a:chExt cx="717139" cy="1386497"/>
          </a:xfrm>
          <a:solidFill>
            <a:srgbClr val="09465E"/>
          </a:solidFill>
        </p:grpSpPr>
        <p:grpSp>
          <p:nvGrpSpPr>
            <p:cNvPr id="3" name="Graphic 4">
              <a:extLst>
                <a:ext uri="{FF2B5EF4-FFF2-40B4-BE49-F238E27FC236}">
                  <a16:creationId xmlns:a16="http://schemas.microsoft.com/office/drawing/2014/main" id="{DC26F4FD-2405-4705-7F18-DEE555CF1A79}"/>
                </a:ext>
              </a:extLst>
            </p:cNvPr>
            <p:cNvGrpSpPr/>
            <p:nvPr/>
          </p:nvGrpSpPr>
          <p:grpSpPr>
            <a:xfrm>
              <a:off x="9159507" y="2719113"/>
              <a:ext cx="446280" cy="440141"/>
              <a:chOff x="9159507" y="2719113"/>
              <a:chExt cx="446280" cy="440141"/>
            </a:xfrm>
            <a:grpFill/>
          </p:grpSpPr>
          <p:sp>
            <p:nvSpPr>
              <p:cNvPr id="19" name="Freeform 57">
                <a:extLst>
                  <a:ext uri="{FF2B5EF4-FFF2-40B4-BE49-F238E27FC236}">
                    <a16:creationId xmlns:a16="http://schemas.microsoft.com/office/drawing/2014/main" id="{264B14EF-D754-BF62-E6F8-52EF8D80A6A7}"/>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20" name="Freeform 58">
                <a:extLst>
                  <a:ext uri="{FF2B5EF4-FFF2-40B4-BE49-F238E27FC236}">
                    <a16:creationId xmlns:a16="http://schemas.microsoft.com/office/drawing/2014/main" id="{14529F15-4A6F-8159-C3C5-C1360DF56FB7}"/>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5" name="Graphic 4">
              <a:extLst>
                <a:ext uri="{FF2B5EF4-FFF2-40B4-BE49-F238E27FC236}">
                  <a16:creationId xmlns:a16="http://schemas.microsoft.com/office/drawing/2014/main" id="{96FCFEEF-F6C4-0824-954E-AEC9D513CBC8}"/>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E907B05F-FC6A-2C39-2D4E-407B86DCEC87}"/>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9" name="Freeform 51">
                <a:extLst>
                  <a:ext uri="{FF2B5EF4-FFF2-40B4-BE49-F238E27FC236}">
                    <a16:creationId xmlns:a16="http://schemas.microsoft.com/office/drawing/2014/main" id="{64630793-4C20-2F9C-A722-2998C4112229}"/>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1" name="Freeform 52">
                <a:extLst>
                  <a:ext uri="{FF2B5EF4-FFF2-40B4-BE49-F238E27FC236}">
                    <a16:creationId xmlns:a16="http://schemas.microsoft.com/office/drawing/2014/main" id="{A8A73F62-9977-94CC-F946-791C0C941CCF}"/>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4" name="Freeform 53">
                <a:extLst>
                  <a:ext uri="{FF2B5EF4-FFF2-40B4-BE49-F238E27FC236}">
                    <a16:creationId xmlns:a16="http://schemas.microsoft.com/office/drawing/2014/main" id="{112FB947-04C4-1C4D-8EA1-860A95EEB9BD}"/>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6" name="Freeform 54">
                <a:extLst>
                  <a:ext uri="{FF2B5EF4-FFF2-40B4-BE49-F238E27FC236}">
                    <a16:creationId xmlns:a16="http://schemas.microsoft.com/office/drawing/2014/main" id="{615E3EC6-415A-F827-B3B6-23CFC0878D0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7" name="Freeform 55">
                <a:extLst>
                  <a:ext uri="{FF2B5EF4-FFF2-40B4-BE49-F238E27FC236}">
                    <a16:creationId xmlns:a16="http://schemas.microsoft.com/office/drawing/2014/main" id="{B197D80D-6041-B73E-0725-FB71DEC909F0}"/>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8" name="Freeform 56">
                <a:extLst>
                  <a:ext uri="{FF2B5EF4-FFF2-40B4-BE49-F238E27FC236}">
                    <a16:creationId xmlns:a16="http://schemas.microsoft.com/office/drawing/2014/main" id="{BABC54FD-EE74-A5C6-75D8-504FEB144EF8}"/>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
        <p:nvSpPr>
          <p:cNvPr id="22" name="TextBox 21">
            <a:extLst>
              <a:ext uri="{FF2B5EF4-FFF2-40B4-BE49-F238E27FC236}">
                <a16:creationId xmlns:a16="http://schemas.microsoft.com/office/drawing/2014/main" id="{0005203A-0428-9D3B-A5B5-2C31FBFB52C4}"/>
              </a:ext>
            </a:extLst>
          </p:cNvPr>
          <p:cNvSpPr txBox="1"/>
          <p:nvPr/>
        </p:nvSpPr>
        <p:spPr>
          <a:xfrm>
            <a:off x="819795" y="919298"/>
            <a:ext cx="10493644" cy="101566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ts val="1200"/>
              </a:spcAft>
              <a:buClrTx/>
              <a:buSzTx/>
              <a:buFontTx/>
              <a:buNone/>
              <a:tabLst/>
            </a:pPr>
            <a:r>
              <a:rPr kumimoji="0" lang="it-IT" altLang="it-IT" sz="2000" b="0" i="0" u="none" strike="noStrike" cap="none" normalizeH="0" baseline="0" dirty="0">
                <a:ln>
                  <a:noFill/>
                </a:ln>
                <a:solidFill>
                  <a:srgbClr val="09465E"/>
                </a:solidFill>
                <a:effectLst/>
              </a:rPr>
              <a:t>Como parte del Plan de Acción de Economía Circular, la Comisión Europea ha adoptado </a:t>
            </a:r>
            <a:r>
              <a:rPr kumimoji="0" lang="it-IT" altLang="it-IT" sz="2000" b="1" i="0" u="none" strike="noStrike" cap="none" normalizeH="0" baseline="0" dirty="0">
                <a:ln>
                  <a:noFill/>
                </a:ln>
                <a:solidFill>
                  <a:srgbClr val="09465E"/>
                </a:solidFill>
                <a:effectLst/>
              </a:rPr>
              <a:t>unas directrices de la UE sobre donación de alimentos </a:t>
            </a:r>
            <a:r>
              <a:rPr kumimoji="0" lang="it-IT" altLang="it-IT" sz="2000" b="0" i="0" u="none" strike="noStrike" cap="none" normalizeH="0" baseline="0" dirty="0">
                <a:ln>
                  <a:noFill/>
                </a:ln>
                <a:solidFill>
                  <a:srgbClr val="09465E"/>
                </a:solidFill>
                <a:effectLst/>
              </a:rPr>
              <a:t>para facilitar la recuperación y redistribución de alimentos seguros y comestibles a quienes los necesiten.</a:t>
            </a:r>
          </a:p>
        </p:txBody>
      </p:sp>
    </p:spTree>
    <p:extLst>
      <p:ext uri="{BB962C8B-B14F-4D97-AF65-F5344CB8AC3E}">
        <p14:creationId xmlns:p14="http://schemas.microsoft.com/office/powerpoint/2010/main" val="2384054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34970-B686-13EC-BBA4-A78EEB634960}"/>
            </a:ext>
          </a:extLst>
        </p:cNvPr>
        <p:cNvGrpSpPr/>
        <p:nvPr/>
      </p:nvGrpSpPr>
      <p:grpSpPr>
        <a:xfrm>
          <a:off x="0" y="0"/>
          <a:ext cx="0" cy="0"/>
          <a:chOff x="0" y="0"/>
          <a:chExt cx="0" cy="0"/>
        </a:xfrm>
      </p:grpSpPr>
      <p:pic>
        <p:nvPicPr>
          <p:cNvPr id="4" name="Picture Placeholder 9" descr="A display of stack of bread">
            <a:extLst>
              <a:ext uri="{FF2B5EF4-FFF2-40B4-BE49-F238E27FC236}">
                <a16:creationId xmlns:a16="http://schemas.microsoft.com/office/drawing/2014/main" id="{E92CDD32-A535-2607-3CE8-66752554C5A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p:pic>
      <p:sp>
        <p:nvSpPr>
          <p:cNvPr id="5" name="Text Placeholder 4">
            <a:extLst>
              <a:ext uri="{FF2B5EF4-FFF2-40B4-BE49-F238E27FC236}">
                <a16:creationId xmlns:a16="http://schemas.microsoft.com/office/drawing/2014/main" id="{52D43034-8772-C7B5-4926-4E3712A96200}"/>
              </a:ext>
            </a:extLst>
          </p:cNvPr>
          <p:cNvSpPr>
            <a:spLocks noGrp="1"/>
          </p:cNvSpPr>
          <p:nvPr>
            <p:ph type="body" sz="quarter" idx="17"/>
          </p:nvPr>
        </p:nvSpPr>
        <p:spPr>
          <a:xfrm>
            <a:off x="6731421" y="439689"/>
            <a:ext cx="2066906" cy="582221"/>
          </a:xfrm>
        </p:spPr>
        <p:txBody>
          <a:bodyPr/>
          <a:lstStyle/>
          <a:p>
            <a:r>
              <a:rPr lang="en-US" dirty="0"/>
              <a:t>04</a:t>
            </a:r>
          </a:p>
        </p:txBody>
      </p:sp>
      <p:sp>
        <p:nvSpPr>
          <p:cNvPr id="14" name="Rectangle 13">
            <a:extLst>
              <a:ext uri="{FF2B5EF4-FFF2-40B4-BE49-F238E27FC236}">
                <a16:creationId xmlns:a16="http://schemas.microsoft.com/office/drawing/2014/main" id="{5919C6E8-A88A-81A0-27F1-C420A14E7F75}"/>
              </a:ext>
            </a:extLst>
          </p:cNvPr>
          <p:cNvSpPr/>
          <p:nvPr/>
        </p:nvSpPr>
        <p:spPr>
          <a:xfrm>
            <a:off x="4767943" y="2926850"/>
            <a:ext cx="6402820" cy="2796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E0223A46-423C-93B6-8151-188B986331A0}"/>
              </a:ext>
            </a:extLst>
          </p:cNvPr>
          <p:cNvSpPr txBox="1"/>
          <p:nvPr/>
        </p:nvSpPr>
        <p:spPr>
          <a:xfrm>
            <a:off x="4940779" y="3171074"/>
            <a:ext cx="6229984" cy="2308324"/>
          </a:xfrm>
          <a:prstGeom prst="rect">
            <a:avLst/>
          </a:prstGeom>
          <a:noFill/>
        </p:spPr>
        <p:txBody>
          <a:bodyPr wrap="square" rtlCol="0">
            <a:spAutoFit/>
          </a:bodyPr>
          <a:lstStyle/>
          <a:p>
            <a:r>
              <a:rPr lang="en-IE" sz="3600" b="1" dirty="0">
                <a:solidFill>
                  <a:srgbClr val="60BA47"/>
                </a:solidFill>
                <a:latin typeface="Calibri" panose="020F0502020204030204" pitchFamily="34" charset="0"/>
                <a:cs typeface="Calibri" panose="020F0502020204030204" pitchFamily="34" charset="0"/>
              </a:rPr>
              <a:t>Planificación de ventas y operaciones (S&amp;OP)/Alineación de la producción con las previsiones</a:t>
            </a:r>
          </a:p>
        </p:txBody>
      </p:sp>
    </p:spTree>
    <p:extLst>
      <p:ext uri="{BB962C8B-B14F-4D97-AF65-F5344CB8AC3E}">
        <p14:creationId xmlns:p14="http://schemas.microsoft.com/office/powerpoint/2010/main" val="33148979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72C13D3-2D2C-C220-6384-FF41BB33DB02}"/>
              </a:ext>
            </a:extLst>
          </p:cNvPr>
          <p:cNvSpPr>
            <a:spLocks noGrp="1"/>
          </p:cNvSpPr>
          <p:nvPr>
            <p:ph type="body" sz="quarter" idx="16"/>
          </p:nvPr>
        </p:nvSpPr>
        <p:spPr>
          <a:xfrm>
            <a:off x="701040" y="505585"/>
            <a:ext cx="10479149" cy="803654"/>
          </a:xfrm>
          <a:prstGeom prst="rect">
            <a:avLst/>
          </a:prstGeom>
          <a:solidFill>
            <a:srgbClr val="5FBB47"/>
          </a:solidFill>
        </p:spPr>
        <p:txBody>
          <a:bodyPr anchor="ctr"/>
          <a:lstStyle/>
          <a:p>
            <a:pPr algn="ctr"/>
            <a:r>
              <a:rPr lang="en-US" sz="3200" b="1" dirty="0">
                <a:solidFill>
                  <a:schemeClr val="bg1"/>
                </a:solidFill>
              </a:rPr>
              <a:t>¿Qué es la planificación de ventas y operaciones (S&amp;OP)?</a:t>
            </a:r>
          </a:p>
        </p:txBody>
      </p:sp>
      <p:sp>
        <p:nvSpPr>
          <p:cNvPr id="10" name="CuadroTexto 598">
            <a:extLst>
              <a:ext uri="{FF2B5EF4-FFF2-40B4-BE49-F238E27FC236}">
                <a16:creationId xmlns:a16="http://schemas.microsoft.com/office/drawing/2014/main" id="{8A1B6493-0F03-86C1-25D6-97868506BDD0}"/>
              </a:ext>
            </a:extLst>
          </p:cNvPr>
          <p:cNvSpPr txBox="1"/>
          <p:nvPr/>
        </p:nvSpPr>
        <p:spPr>
          <a:xfrm>
            <a:off x="1452632" y="2358587"/>
            <a:ext cx="1697754"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Título primero</a:t>
            </a:r>
          </a:p>
        </p:txBody>
      </p:sp>
      <p:sp>
        <p:nvSpPr>
          <p:cNvPr id="12" name="Rectángulo 602">
            <a:extLst>
              <a:ext uri="{FF2B5EF4-FFF2-40B4-BE49-F238E27FC236}">
                <a16:creationId xmlns:a16="http://schemas.microsoft.com/office/drawing/2014/main" id="{6DC0D5F2-6E16-866E-67DD-F638C48CFA91}"/>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Pulse para escribir</a:t>
            </a:r>
          </a:p>
        </p:txBody>
      </p:sp>
      <p:sp>
        <p:nvSpPr>
          <p:cNvPr id="13" name="Rectángulo 603">
            <a:extLst>
              <a:ext uri="{FF2B5EF4-FFF2-40B4-BE49-F238E27FC236}">
                <a16:creationId xmlns:a16="http://schemas.microsoft.com/office/drawing/2014/main" id="{91983611-4AAC-A5E4-5C7F-9B7630B75007}"/>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Pulse para escribir</a:t>
            </a:r>
          </a:p>
        </p:txBody>
      </p:sp>
      <p:sp>
        <p:nvSpPr>
          <p:cNvPr id="45" name="CuadroTexto 599">
            <a:extLst>
              <a:ext uri="{FF2B5EF4-FFF2-40B4-BE49-F238E27FC236}">
                <a16:creationId xmlns:a16="http://schemas.microsoft.com/office/drawing/2014/main" id="{11B00545-69DF-E96F-FF3D-BD4E39D3CF5F}"/>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Impacto a largo plazo</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EA596E60-135C-5CCD-F261-0044F4B7D7D9}"/>
              </a:ext>
            </a:extLst>
          </p:cNvPr>
          <p:cNvSpPr txBox="1"/>
          <p:nvPr/>
        </p:nvSpPr>
        <p:spPr>
          <a:xfrm>
            <a:off x="6990995" y="2730332"/>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Necesidades empresariales inmediatas</a:t>
            </a:r>
          </a:p>
        </p:txBody>
      </p:sp>
      <p:sp>
        <p:nvSpPr>
          <p:cNvPr id="48" name="CuadroTexto 599">
            <a:extLst>
              <a:ext uri="{FF2B5EF4-FFF2-40B4-BE49-F238E27FC236}">
                <a16:creationId xmlns:a16="http://schemas.microsoft.com/office/drawing/2014/main" id="{C4B97E0E-DB79-200D-D1EB-77E06F3C5E18}"/>
              </a:ext>
            </a:extLst>
          </p:cNvPr>
          <p:cNvSpPr txBox="1"/>
          <p:nvPr/>
        </p:nvSpPr>
        <p:spPr>
          <a:xfrm>
            <a:off x="1552007" y="3159069"/>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Efectos sociales y medioambientales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0" name="CuadroTexto 599">
            <a:extLst>
              <a:ext uri="{FF2B5EF4-FFF2-40B4-BE49-F238E27FC236}">
                <a16:creationId xmlns:a16="http://schemas.microsoft.com/office/drawing/2014/main" id="{64FFB3CA-F019-BD62-B019-C030E260E6B7}"/>
              </a:ext>
            </a:extLst>
          </p:cNvPr>
          <p:cNvSpPr txBox="1"/>
          <p:nvPr/>
        </p:nvSpPr>
        <p:spPr>
          <a:xfrm>
            <a:off x="6848965" y="3182412"/>
            <a:ext cx="3042419" cy="646331"/>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Necesidades financieras y empresariales</a:t>
            </a:r>
          </a:p>
        </p:txBody>
      </p:sp>
      <p:sp>
        <p:nvSpPr>
          <p:cNvPr id="51" name="CuadroTexto 599">
            <a:extLst>
              <a:ext uri="{FF2B5EF4-FFF2-40B4-BE49-F238E27FC236}">
                <a16:creationId xmlns:a16="http://schemas.microsoft.com/office/drawing/2014/main" id="{41EE1CFC-C51E-B025-8A0E-1142D6D62190}"/>
              </a:ext>
            </a:extLst>
          </p:cNvPr>
          <p:cNvSpPr txBox="1"/>
          <p:nvPr/>
        </p:nvSpPr>
        <p:spPr>
          <a:xfrm>
            <a:off x="1312219" y="3582351"/>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Procesos a menudo costosos y complicados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599">
            <a:extLst>
              <a:ext uri="{FF2B5EF4-FFF2-40B4-BE49-F238E27FC236}">
                <a16:creationId xmlns:a16="http://schemas.microsoft.com/office/drawing/2014/main" id="{D4D229C8-A75C-5422-2931-AEB691C88703}"/>
              </a:ext>
            </a:extLst>
          </p:cNvPr>
          <p:cNvSpPr txBox="1"/>
          <p:nvPr/>
        </p:nvSpPr>
        <p:spPr>
          <a:xfrm>
            <a:off x="6990996" y="3793403"/>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Procesos sencillos</a:t>
            </a:r>
          </a:p>
        </p:txBody>
      </p:sp>
      <p:sp>
        <p:nvSpPr>
          <p:cNvPr id="5" name="CasellaDiTesto 4">
            <a:extLst>
              <a:ext uri="{FF2B5EF4-FFF2-40B4-BE49-F238E27FC236}">
                <a16:creationId xmlns:a16="http://schemas.microsoft.com/office/drawing/2014/main" id="{60091CF8-9F11-12B1-3FB4-2F9DB8E3A37D}"/>
              </a:ext>
            </a:extLst>
          </p:cNvPr>
          <p:cNvSpPr txBox="1"/>
          <p:nvPr/>
        </p:nvSpPr>
        <p:spPr>
          <a:xfrm>
            <a:off x="701040" y="1547916"/>
            <a:ext cx="10663645" cy="4860305"/>
          </a:xfrm>
          <a:prstGeom prst="rect">
            <a:avLst/>
          </a:prstGeom>
          <a:solidFill>
            <a:schemeClr val="bg1"/>
          </a:solidFill>
        </p:spPr>
        <p:txBody>
          <a:bodyPr wrap="square" rtlCol="0">
            <a:spAutoFit/>
          </a:bodyPr>
          <a:lstStyle/>
          <a:p>
            <a:pPr algn="l">
              <a:spcAft>
                <a:spcPts val="600"/>
              </a:spcAft>
            </a:pPr>
            <a:r>
              <a:rPr lang="en-US" sz="2400" b="1" dirty="0">
                <a:solidFill>
                  <a:srgbClr val="09465E"/>
                </a:solidFill>
              </a:rPr>
              <a:t>Es un proceso integrado que coordina ventas, marketing, producción y logística.</a:t>
            </a:r>
          </a:p>
          <a:p>
            <a:pPr marL="285750" indent="-285750" algn="l">
              <a:spcAft>
                <a:spcPts val="600"/>
              </a:spcAft>
              <a:buFont typeface="Arial" panose="020B0604020202020204" pitchFamily="34" charset="0"/>
              <a:buChar char="•"/>
            </a:pPr>
            <a:r>
              <a:rPr lang="en-US" sz="2400" b="1" dirty="0">
                <a:solidFill>
                  <a:srgbClr val="09465E"/>
                </a:solidFill>
              </a:rPr>
              <a:t>Objetivo: </a:t>
            </a:r>
            <a:r>
              <a:rPr lang="en-US" sz="2400" dirty="0">
                <a:solidFill>
                  <a:srgbClr val="09465E"/>
                </a:solidFill>
              </a:rPr>
              <a:t>equilibrar la demanda y la oferta para mejorar la eficacia operativa y reducir los residuos</a:t>
            </a:r>
          </a:p>
          <a:p>
            <a:pPr marL="285750" indent="-285750" algn="l">
              <a:spcAft>
                <a:spcPts val="600"/>
              </a:spcAft>
              <a:buFont typeface="Arial" panose="020B0604020202020204" pitchFamily="34" charset="0"/>
              <a:buChar char="•"/>
            </a:pPr>
            <a:r>
              <a:rPr lang="en-US" sz="2400" b="1" dirty="0">
                <a:solidFill>
                  <a:srgbClr val="09465E"/>
                </a:solidFill>
              </a:rPr>
              <a:t>Frecuencia típica: </a:t>
            </a:r>
            <a:r>
              <a:rPr lang="en-US" sz="2400" dirty="0">
                <a:solidFill>
                  <a:srgbClr val="09465E"/>
                </a:solidFill>
              </a:rPr>
              <a:t>mensual o trimestral</a:t>
            </a:r>
          </a:p>
          <a:p>
            <a:pPr marL="285750" indent="-285750" algn="l">
              <a:spcAft>
                <a:spcPts val="600"/>
              </a:spcAft>
              <a:buFont typeface="Arial" panose="020B0604020202020204" pitchFamily="34" charset="0"/>
              <a:buChar char="•"/>
            </a:pPr>
            <a:endParaRPr lang="en-US" sz="2400" dirty="0">
              <a:solidFill>
                <a:srgbClr val="09465E"/>
              </a:solidFill>
            </a:endParaRPr>
          </a:p>
          <a:p>
            <a:pPr algn="l">
              <a:spcBef>
                <a:spcPts val="450"/>
              </a:spcBef>
              <a:spcAft>
                <a:spcPts val="750"/>
              </a:spcAft>
              <a:buNone/>
            </a:pPr>
            <a:r>
              <a:rPr lang="en-US" sz="2400" b="1" dirty="0">
                <a:solidFill>
                  <a:srgbClr val="09465E"/>
                </a:solidFill>
              </a:rPr>
              <a:t>El papel de S&amp;OP en la reducción de residuos:</a:t>
            </a:r>
          </a:p>
          <a:p>
            <a:pPr marL="342900" indent="-342900" algn="l">
              <a:spcAft>
                <a:spcPts val="600"/>
              </a:spcAft>
              <a:buFont typeface="Arial" panose="020B0604020202020204" pitchFamily="34" charset="0"/>
              <a:buChar char="•"/>
            </a:pPr>
            <a:r>
              <a:rPr lang="en-US" sz="2400" dirty="0">
                <a:solidFill>
                  <a:srgbClr val="09465E"/>
                </a:solidFill>
              </a:rPr>
              <a:t>Mejor asignación de recursos → menos residuos</a:t>
            </a:r>
          </a:p>
          <a:p>
            <a:pPr marL="342900" indent="-342900" algn="l">
              <a:spcAft>
                <a:spcPts val="600"/>
              </a:spcAft>
              <a:buFont typeface="Arial" panose="020B0604020202020204" pitchFamily="34" charset="0"/>
              <a:buChar char="•"/>
            </a:pPr>
            <a:r>
              <a:rPr lang="en-US" sz="2400" dirty="0">
                <a:solidFill>
                  <a:srgbClr val="09465E"/>
                </a:solidFill>
              </a:rPr>
              <a:t>Adaptación a las tendencias y la estacionalidad</a:t>
            </a:r>
          </a:p>
          <a:p>
            <a:pPr marL="342900" indent="-342900" algn="l">
              <a:spcAft>
                <a:spcPts val="600"/>
              </a:spcAft>
              <a:buFont typeface="Arial" panose="020B0604020202020204" pitchFamily="34" charset="0"/>
              <a:buChar char="•"/>
            </a:pPr>
            <a:r>
              <a:rPr lang="en-US" sz="2400" dirty="0">
                <a:solidFill>
                  <a:srgbClr val="09465E"/>
                </a:solidFill>
              </a:rPr>
              <a:t>Previsiones más precisas → menos sobreproducción.</a:t>
            </a:r>
          </a:p>
          <a:p>
            <a:pPr marL="342900" indent="-342900" algn="l">
              <a:spcAft>
                <a:spcPts val="600"/>
              </a:spcAft>
              <a:buFont typeface="Arial" panose="020B0604020202020204" pitchFamily="34" charset="0"/>
              <a:buChar char="•"/>
            </a:pPr>
            <a:r>
              <a:rPr lang="en-US" sz="2400" dirty="0">
                <a:solidFill>
                  <a:srgbClr val="09465E"/>
                </a:solidFill>
              </a:rPr>
              <a:t>Comunicación interdepartamental</a:t>
            </a:r>
          </a:p>
        </p:txBody>
      </p:sp>
      <p:grpSp>
        <p:nvGrpSpPr>
          <p:cNvPr id="2" name="Group 1">
            <a:extLst>
              <a:ext uri="{FF2B5EF4-FFF2-40B4-BE49-F238E27FC236}">
                <a16:creationId xmlns:a16="http://schemas.microsoft.com/office/drawing/2014/main" id="{9E54CC90-8911-0C10-7E46-00B18DF3FC17}"/>
              </a:ext>
            </a:extLst>
          </p:cNvPr>
          <p:cNvGrpSpPr/>
          <p:nvPr/>
        </p:nvGrpSpPr>
        <p:grpSpPr>
          <a:xfrm>
            <a:off x="8358703" y="3128824"/>
            <a:ext cx="2261648" cy="2265773"/>
            <a:chOff x="9799091" y="1337481"/>
            <a:chExt cx="1360227" cy="1296537"/>
          </a:xfrm>
        </p:grpSpPr>
        <p:grpSp>
          <p:nvGrpSpPr>
            <p:cNvPr id="3" name="Graphic 37">
              <a:extLst>
                <a:ext uri="{FF2B5EF4-FFF2-40B4-BE49-F238E27FC236}">
                  <a16:creationId xmlns:a16="http://schemas.microsoft.com/office/drawing/2014/main" id="{44421B50-3338-CF2B-3E02-FD50023B2E52}"/>
                </a:ext>
              </a:extLst>
            </p:cNvPr>
            <p:cNvGrpSpPr/>
            <p:nvPr/>
          </p:nvGrpSpPr>
          <p:grpSpPr>
            <a:xfrm>
              <a:off x="10350395" y="1654208"/>
              <a:ext cx="214914" cy="696681"/>
              <a:chOff x="4228565" y="1390736"/>
              <a:chExt cx="214914" cy="696681"/>
            </a:xfrm>
            <a:solidFill>
              <a:srgbClr val="00BADE"/>
            </a:solidFill>
          </p:grpSpPr>
          <p:sp>
            <p:nvSpPr>
              <p:cNvPr id="15" name="Freeform 69">
                <a:extLst>
                  <a:ext uri="{FF2B5EF4-FFF2-40B4-BE49-F238E27FC236}">
                    <a16:creationId xmlns:a16="http://schemas.microsoft.com/office/drawing/2014/main" id="{40114A81-963C-F7FC-221C-BA293F1FEDD3}"/>
                  </a:ext>
                </a:extLst>
              </p:cNvPr>
              <p:cNvSpPr/>
              <p:nvPr/>
            </p:nvSpPr>
            <p:spPr>
              <a:xfrm>
                <a:off x="4228565" y="1658539"/>
                <a:ext cx="214914" cy="428879"/>
              </a:xfrm>
              <a:custGeom>
                <a:avLst/>
                <a:gdLst>
                  <a:gd name="connsiteX0" fmla="*/ 160711 w 214914"/>
                  <a:gd name="connsiteY0" fmla="*/ 0 h 428879"/>
                  <a:gd name="connsiteX1" fmla="*/ 160711 w 214914"/>
                  <a:gd name="connsiteY1" fmla="*/ 355656 h 428879"/>
                  <a:gd name="connsiteX2" fmla="*/ 179730 w 214914"/>
                  <a:gd name="connsiteY2" fmla="*/ 374675 h 428879"/>
                  <a:gd name="connsiteX3" fmla="*/ 214915 w 214914"/>
                  <a:gd name="connsiteY3" fmla="*/ 375626 h 428879"/>
                  <a:gd name="connsiteX4" fmla="*/ 214915 w 214914"/>
                  <a:gd name="connsiteY4" fmla="*/ 428879 h 428879"/>
                  <a:gd name="connsiteX5" fmla="*/ 0 w 214914"/>
                  <a:gd name="connsiteY5" fmla="*/ 428879 h 428879"/>
                  <a:gd name="connsiteX6" fmla="*/ 0 w 214914"/>
                  <a:gd name="connsiteY6" fmla="*/ 375626 h 428879"/>
                  <a:gd name="connsiteX7" fmla="*/ 54204 w 214914"/>
                  <a:gd name="connsiteY7" fmla="*/ 348048 h 428879"/>
                  <a:gd name="connsiteX8" fmla="*/ 54204 w 214914"/>
                  <a:gd name="connsiteY8" fmla="*/ 75125 h 428879"/>
                  <a:gd name="connsiteX9" fmla="*/ 0 w 214914"/>
                  <a:gd name="connsiteY9" fmla="*/ 54204 h 428879"/>
                  <a:gd name="connsiteX10" fmla="*/ 0 w 214914"/>
                  <a:gd name="connsiteY10" fmla="*/ 951 h 428879"/>
                  <a:gd name="connsiteX11" fmla="*/ 160711 w 214914"/>
                  <a:gd name="connsiteY11" fmla="*/ 951 h 42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914" h="428879">
                    <a:moveTo>
                      <a:pt x="160711" y="0"/>
                    </a:moveTo>
                    <a:lnTo>
                      <a:pt x="160711" y="355656"/>
                    </a:lnTo>
                    <a:cubicBezTo>
                      <a:pt x="160711" y="359460"/>
                      <a:pt x="174975" y="372773"/>
                      <a:pt x="179730" y="374675"/>
                    </a:cubicBezTo>
                    <a:cubicBezTo>
                      <a:pt x="190190" y="377528"/>
                      <a:pt x="203504" y="374675"/>
                      <a:pt x="214915" y="375626"/>
                    </a:cubicBezTo>
                    <a:lnTo>
                      <a:pt x="214915" y="428879"/>
                    </a:lnTo>
                    <a:lnTo>
                      <a:pt x="0" y="428879"/>
                    </a:lnTo>
                    <a:lnTo>
                      <a:pt x="0" y="375626"/>
                    </a:lnTo>
                    <a:cubicBezTo>
                      <a:pt x="24725" y="377528"/>
                      <a:pt x="51351" y="378479"/>
                      <a:pt x="54204" y="348048"/>
                    </a:cubicBezTo>
                    <a:lnTo>
                      <a:pt x="54204" y="75125"/>
                    </a:lnTo>
                    <a:cubicBezTo>
                      <a:pt x="43744" y="50400"/>
                      <a:pt x="22823" y="54204"/>
                      <a:pt x="0" y="54204"/>
                    </a:cubicBezTo>
                    <a:lnTo>
                      <a:pt x="0" y="951"/>
                    </a:lnTo>
                    <a:lnTo>
                      <a:pt x="160711" y="951"/>
                    </a:lnTo>
                    <a:close/>
                  </a:path>
                </a:pathLst>
              </a:custGeom>
              <a:solidFill>
                <a:srgbClr val="F68B2D"/>
              </a:solidFill>
              <a:ln w="9502" cap="flat">
                <a:noFill/>
                <a:prstDash val="solid"/>
                <a:miter/>
              </a:ln>
            </p:spPr>
            <p:txBody>
              <a:bodyPr rtlCol="0" anchor="ctr"/>
              <a:lstStyle/>
              <a:p>
                <a:endParaRPr lang="en-US"/>
              </a:p>
            </p:txBody>
          </p:sp>
          <p:sp>
            <p:nvSpPr>
              <p:cNvPr id="16" name="Freeform 70">
                <a:extLst>
                  <a:ext uri="{FF2B5EF4-FFF2-40B4-BE49-F238E27FC236}">
                    <a16:creationId xmlns:a16="http://schemas.microsoft.com/office/drawing/2014/main" id="{E91E72A8-B9C0-B543-BED9-07108091DF99}"/>
                  </a:ext>
                </a:extLst>
              </p:cNvPr>
              <p:cNvSpPr/>
              <p:nvPr/>
            </p:nvSpPr>
            <p:spPr>
              <a:xfrm>
                <a:off x="4284016" y="1390736"/>
                <a:ext cx="103937" cy="107396"/>
              </a:xfrm>
              <a:custGeom>
                <a:avLst/>
                <a:gdLst>
                  <a:gd name="connsiteX0" fmla="*/ 42497 w 103937"/>
                  <a:gd name="connsiteY0" fmla="*/ 586 h 107396"/>
                  <a:gd name="connsiteX1" fmla="*/ 57712 w 103937"/>
                  <a:gd name="connsiteY1" fmla="*/ 107092 h 107396"/>
                  <a:gd name="connsiteX2" fmla="*/ 42497 w 103937"/>
                  <a:gd name="connsiteY2" fmla="*/ 586 h 107396"/>
                </a:gdLst>
                <a:ahLst/>
                <a:cxnLst>
                  <a:cxn ang="0">
                    <a:pos x="connsiteX0" y="connsiteY0"/>
                  </a:cxn>
                  <a:cxn ang="0">
                    <a:pos x="connsiteX1" y="connsiteY1"/>
                  </a:cxn>
                  <a:cxn ang="0">
                    <a:pos x="connsiteX2" y="connsiteY2"/>
                  </a:cxn>
                </a:cxnLst>
                <a:rect l="l" t="t" r="r" b="b"/>
                <a:pathLst>
                  <a:path w="103937" h="107396">
                    <a:moveTo>
                      <a:pt x="42497" y="586"/>
                    </a:moveTo>
                    <a:cubicBezTo>
                      <a:pt x="117622" y="-8924"/>
                      <a:pt x="125230" y="100435"/>
                      <a:pt x="57712" y="107092"/>
                    </a:cubicBezTo>
                    <a:cubicBezTo>
                      <a:pt x="-9805" y="113749"/>
                      <a:pt x="-22168" y="9144"/>
                      <a:pt x="42497" y="586"/>
                    </a:cubicBezTo>
                    <a:close/>
                  </a:path>
                </a:pathLst>
              </a:custGeom>
              <a:solidFill>
                <a:srgbClr val="F68B2D"/>
              </a:solidFill>
              <a:ln w="9502" cap="flat">
                <a:noFill/>
                <a:prstDash val="solid"/>
                <a:miter/>
              </a:ln>
            </p:spPr>
            <p:txBody>
              <a:bodyPr rtlCol="0" anchor="ctr"/>
              <a:lstStyle/>
              <a:p>
                <a:endParaRPr lang="en-US"/>
              </a:p>
            </p:txBody>
          </p:sp>
        </p:grpSp>
        <p:grpSp>
          <p:nvGrpSpPr>
            <p:cNvPr id="6" name="Graphic 37">
              <a:extLst>
                <a:ext uri="{FF2B5EF4-FFF2-40B4-BE49-F238E27FC236}">
                  <a16:creationId xmlns:a16="http://schemas.microsoft.com/office/drawing/2014/main" id="{DE95D696-EEE1-2FA9-9343-66D979E2B0D4}"/>
                </a:ext>
              </a:extLst>
            </p:cNvPr>
            <p:cNvGrpSpPr/>
            <p:nvPr/>
          </p:nvGrpSpPr>
          <p:grpSpPr>
            <a:xfrm>
              <a:off x="10293848" y="1599835"/>
              <a:ext cx="742283" cy="807675"/>
              <a:chOff x="4172018" y="1336363"/>
              <a:chExt cx="742283" cy="807675"/>
            </a:xfrm>
            <a:solidFill>
              <a:srgbClr val="000000"/>
            </a:solidFill>
          </p:grpSpPr>
          <p:sp>
            <p:nvSpPr>
              <p:cNvPr id="8" name="Freeform 65">
                <a:extLst>
                  <a:ext uri="{FF2B5EF4-FFF2-40B4-BE49-F238E27FC236}">
                    <a16:creationId xmlns:a16="http://schemas.microsoft.com/office/drawing/2014/main" id="{F7301693-1A20-1248-DD2F-D409944F98BE}"/>
                  </a:ext>
                </a:extLst>
              </p:cNvPr>
              <p:cNvSpPr/>
              <p:nvPr/>
            </p:nvSpPr>
            <p:spPr>
              <a:xfrm>
                <a:off x="4172018" y="1603142"/>
                <a:ext cx="326273" cy="540896"/>
              </a:xfrm>
              <a:custGeom>
                <a:avLst/>
                <a:gdLst>
                  <a:gd name="connsiteX0" fmla="*/ 270512 w 326273"/>
                  <a:gd name="connsiteY0" fmla="*/ 377770 h 540896"/>
                  <a:gd name="connsiteX1" fmla="*/ 323765 w 326273"/>
                  <a:gd name="connsiteY1" fmla="*/ 400593 h 540896"/>
                  <a:gd name="connsiteX2" fmla="*/ 323765 w 326273"/>
                  <a:gd name="connsiteY2" fmla="*/ 517560 h 540896"/>
                  <a:gd name="connsiteX3" fmla="*/ 296187 w 326273"/>
                  <a:gd name="connsiteY3" fmla="*/ 538481 h 540896"/>
                  <a:gd name="connsiteX4" fmla="*/ 30872 w 326273"/>
                  <a:gd name="connsiteY4" fmla="*/ 538481 h 540896"/>
                  <a:gd name="connsiteX5" fmla="*/ 3294 w 326273"/>
                  <a:gd name="connsiteY5" fmla="*/ 515658 h 540896"/>
                  <a:gd name="connsiteX6" fmla="*/ 3294 w 326273"/>
                  <a:gd name="connsiteY6" fmla="*/ 398691 h 540896"/>
                  <a:gd name="connsiteX7" fmla="*/ 56548 w 326273"/>
                  <a:gd name="connsiteY7" fmla="*/ 377770 h 540896"/>
                  <a:gd name="connsiteX8" fmla="*/ 56548 w 326273"/>
                  <a:gd name="connsiteY8" fmla="*/ 162855 h 540896"/>
                  <a:gd name="connsiteX9" fmla="*/ 3294 w 326273"/>
                  <a:gd name="connsiteY9" fmla="*/ 141934 h 540896"/>
                  <a:gd name="connsiteX10" fmla="*/ 3294 w 326273"/>
                  <a:gd name="connsiteY10" fmla="*/ 24967 h 540896"/>
                  <a:gd name="connsiteX11" fmla="*/ 30872 w 326273"/>
                  <a:gd name="connsiteY11" fmla="*/ 2144 h 540896"/>
                  <a:gd name="connsiteX12" fmla="*/ 245787 w 326273"/>
                  <a:gd name="connsiteY12" fmla="*/ 2144 h 540896"/>
                  <a:gd name="connsiteX13" fmla="*/ 271462 w 326273"/>
                  <a:gd name="connsiteY13" fmla="*/ 22114 h 540896"/>
                  <a:gd name="connsiteX14" fmla="*/ 271462 w 326273"/>
                  <a:gd name="connsiteY14" fmla="*/ 377770 h 540896"/>
                  <a:gd name="connsiteX15" fmla="*/ 217258 w 326273"/>
                  <a:gd name="connsiteY15" fmla="*/ 55397 h 540896"/>
                  <a:gd name="connsiteX16" fmla="*/ 56548 w 326273"/>
                  <a:gd name="connsiteY16" fmla="*/ 55397 h 540896"/>
                  <a:gd name="connsiteX17" fmla="*/ 56548 w 326273"/>
                  <a:gd name="connsiteY17" fmla="*/ 108651 h 540896"/>
                  <a:gd name="connsiteX18" fmla="*/ 109801 w 326273"/>
                  <a:gd name="connsiteY18" fmla="*/ 129572 h 540896"/>
                  <a:gd name="connsiteX19" fmla="*/ 109801 w 326273"/>
                  <a:gd name="connsiteY19" fmla="*/ 402494 h 540896"/>
                  <a:gd name="connsiteX20" fmla="*/ 56548 w 326273"/>
                  <a:gd name="connsiteY20" fmla="*/ 430072 h 540896"/>
                  <a:gd name="connsiteX21" fmla="*/ 56548 w 326273"/>
                  <a:gd name="connsiteY21" fmla="*/ 483325 h 540896"/>
                  <a:gd name="connsiteX22" fmla="*/ 271462 w 326273"/>
                  <a:gd name="connsiteY22" fmla="*/ 483325 h 540896"/>
                  <a:gd name="connsiteX23" fmla="*/ 271462 w 326273"/>
                  <a:gd name="connsiteY23" fmla="*/ 430072 h 540896"/>
                  <a:gd name="connsiteX24" fmla="*/ 236277 w 326273"/>
                  <a:gd name="connsiteY24" fmla="*/ 429121 h 540896"/>
                  <a:gd name="connsiteX25" fmla="*/ 217258 w 326273"/>
                  <a:gd name="connsiteY25" fmla="*/ 410102 h 540896"/>
                  <a:gd name="connsiteX26" fmla="*/ 217258 w 326273"/>
                  <a:gd name="connsiteY26" fmla="*/ 54446 h 540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6273" h="540896">
                    <a:moveTo>
                      <a:pt x="270512" y="377770"/>
                    </a:moveTo>
                    <a:cubicBezTo>
                      <a:pt x="290481" y="375868"/>
                      <a:pt x="319961" y="375868"/>
                      <a:pt x="323765" y="400593"/>
                    </a:cubicBezTo>
                    <a:cubicBezTo>
                      <a:pt x="327569" y="425317"/>
                      <a:pt x="326618" y="504246"/>
                      <a:pt x="323765" y="517560"/>
                    </a:cubicBezTo>
                    <a:cubicBezTo>
                      <a:pt x="320912" y="530873"/>
                      <a:pt x="307599" y="537530"/>
                      <a:pt x="296187" y="538481"/>
                    </a:cubicBezTo>
                    <a:cubicBezTo>
                      <a:pt x="211553" y="546088"/>
                      <a:pt x="116457" y="532775"/>
                      <a:pt x="30872" y="538481"/>
                    </a:cubicBezTo>
                    <a:cubicBezTo>
                      <a:pt x="18509" y="539432"/>
                      <a:pt x="5196" y="527069"/>
                      <a:pt x="3294" y="515658"/>
                    </a:cubicBezTo>
                    <a:cubicBezTo>
                      <a:pt x="1392" y="504246"/>
                      <a:pt x="441" y="412004"/>
                      <a:pt x="3294" y="398691"/>
                    </a:cubicBezTo>
                    <a:cubicBezTo>
                      <a:pt x="8049" y="375868"/>
                      <a:pt x="37528" y="376819"/>
                      <a:pt x="56548" y="377770"/>
                    </a:cubicBezTo>
                    <a:lnTo>
                      <a:pt x="56548" y="162855"/>
                    </a:lnTo>
                    <a:cubicBezTo>
                      <a:pt x="38479" y="163806"/>
                      <a:pt x="9000" y="165708"/>
                      <a:pt x="3294" y="141934"/>
                    </a:cubicBezTo>
                    <a:cubicBezTo>
                      <a:pt x="-2412" y="118160"/>
                      <a:pt x="441" y="39231"/>
                      <a:pt x="3294" y="24967"/>
                    </a:cubicBezTo>
                    <a:cubicBezTo>
                      <a:pt x="6147" y="10703"/>
                      <a:pt x="18509" y="3095"/>
                      <a:pt x="30872" y="2144"/>
                    </a:cubicBezTo>
                    <a:cubicBezTo>
                      <a:pt x="99340" y="-4513"/>
                      <a:pt x="176367" y="6899"/>
                      <a:pt x="245787" y="2144"/>
                    </a:cubicBezTo>
                    <a:cubicBezTo>
                      <a:pt x="253394" y="242"/>
                      <a:pt x="271462" y="17359"/>
                      <a:pt x="271462" y="22114"/>
                    </a:cubicBezTo>
                    <a:lnTo>
                      <a:pt x="271462" y="377770"/>
                    </a:lnTo>
                    <a:close/>
                    <a:moveTo>
                      <a:pt x="217258" y="55397"/>
                    </a:moveTo>
                    <a:lnTo>
                      <a:pt x="56548" y="55397"/>
                    </a:lnTo>
                    <a:lnTo>
                      <a:pt x="56548" y="108651"/>
                    </a:lnTo>
                    <a:cubicBezTo>
                      <a:pt x="78419" y="108651"/>
                      <a:pt x="100291" y="104847"/>
                      <a:pt x="109801" y="129572"/>
                    </a:cubicBezTo>
                    <a:lnTo>
                      <a:pt x="109801" y="402494"/>
                    </a:lnTo>
                    <a:cubicBezTo>
                      <a:pt x="107899" y="432925"/>
                      <a:pt x="81272" y="431974"/>
                      <a:pt x="56548" y="430072"/>
                    </a:cubicBezTo>
                    <a:lnTo>
                      <a:pt x="56548" y="483325"/>
                    </a:lnTo>
                    <a:lnTo>
                      <a:pt x="271462" y="483325"/>
                    </a:lnTo>
                    <a:lnTo>
                      <a:pt x="271462" y="430072"/>
                    </a:lnTo>
                    <a:cubicBezTo>
                      <a:pt x="260051" y="429121"/>
                      <a:pt x="246738" y="431974"/>
                      <a:pt x="236277" y="429121"/>
                    </a:cubicBezTo>
                    <a:cubicBezTo>
                      <a:pt x="225817" y="426268"/>
                      <a:pt x="217258" y="413906"/>
                      <a:pt x="217258" y="410102"/>
                    </a:cubicBezTo>
                    <a:lnTo>
                      <a:pt x="217258" y="54446"/>
                    </a:lnTo>
                    <a:close/>
                  </a:path>
                </a:pathLst>
              </a:custGeom>
              <a:solidFill>
                <a:srgbClr val="09465E"/>
              </a:solidFill>
              <a:ln w="9502" cap="flat">
                <a:noFill/>
                <a:prstDash val="solid"/>
                <a:miter/>
              </a:ln>
            </p:spPr>
            <p:txBody>
              <a:bodyPr rtlCol="0" anchor="ctr"/>
              <a:lstStyle/>
              <a:p>
                <a:endParaRPr lang="en-US"/>
              </a:p>
            </p:txBody>
          </p:sp>
          <p:sp>
            <p:nvSpPr>
              <p:cNvPr id="9" name="Freeform 66">
                <a:extLst>
                  <a:ext uri="{FF2B5EF4-FFF2-40B4-BE49-F238E27FC236}">
                    <a16:creationId xmlns:a16="http://schemas.microsoft.com/office/drawing/2014/main" id="{55B59C93-4467-BFE8-4F26-72C10603C3DA}"/>
                  </a:ext>
                </a:extLst>
              </p:cNvPr>
              <p:cNvSpPr/>
              <p:nvPr/>
            </p:nvSpPr>
            <p:spPr>
              <a:xfrm>
                <a:off x="4229167" y="1336363"/>
                <a:ext cx="210937" cy="214976"/>
              </a:xfrm>
              <a:custGeom>
                <a:avLst/>
                <a:gdLst>
                  <a:gd name="connsiteX0" fmla="*/ 94493 w 210937"/>
                  <a:gd name="connsiteY0" fmla="*/ 755 h 214976"/>
                  <a:gd name="connsiteX1" fmla="*/ 112561 w 210937"/>
                  <a:gd name="connsiteY1" fmla="*/ 214719 h 214976"/>
                  <a:gd name="connsiteX2" fmla="*/ 94493 w 210937"/>
                  <a:gd name="connsiteY2" fmla="*/ 755 h 214976"/>
                  <a:gd name="connsiteX3" fmla="*/ 97346 w 210937"/>
                  <a:gd name="connsiteY3" fmla="*/ 54959 h 214976"/>
                  <a:gd name="connsiteX4" fmla="*/ 112561 w 210937"/>
                  <a:gd name="connsiteY4" fmla="*/ 161466 h 214976"/>
                  <a:gd name="connsiteX5" fmla="*/ 97346 w 210937"/>
                  <a:gd name="connsiteY5" fmla="*/ 54959 h 21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937" h="214976">
                    <a:moveTo>
                      <a:pt x="94493" y="755"/>
                    </a:moveTo>
                    <a:cubicBezTo>
                      <a:pt x="237136" y="-14460"/>
                      <a:pt x="255204" y="205210"/>
                      <a:pt x="112561" y="214719"/>
                    </a:cubicBezTo>
                    <a:cubicBezTo>
                      <a:pt x="-24376" y="223278"/>
                      <a:pt x="-43395" y="15970"/>
                      <a:pt x="94493" y="755"/>
                    </a:cubicBezTo>
                    <a:close/>
                    <a:moveTo>
                      <a:pt x="97346" y="54959"/>
                    </a:moveTo>
                    <a:cubicBezTo>
                      <a:pt x="32681" y="63518"/>
                      <a:pt x="40289" y="168122"/>
                      <a:pt x="112561" y="161466"/>
                    </a:cubicBezTo>
                    <a:cubicBezTo>
                      <a:pt x="184833" y="154809"/>
                      <a:pt x="172471" y="45450"/>
                      <a:pt x="97346" y="54959"/>
                    </a:cubicBezTo>
                    <a:close/>
                  </a:path>
                </a:pathLst>
              </a:custGeom>
              <a:solidFill>
                <a:srgbClr val="09465E"/>
              </a:solidFill>
              <a:ln w="9502" cap="flat">
                <a:noFill/>
                <a:prstDash val="solid"/>
                <a:miter/>
              </a:ln>
            </p:spPr>
            <p:txBody>
              <a:bodyPr rtlCol="0" anchor="ctr"/>
              <a:lstStyle/>
              <a:p>
                <a:endParaRPr lang="en-US"/>
              </a:p>
            </p:txBody>
          </p:sp>
          <p:sp>
            <p:nvSpPr>
              <p:cNvPr id="11" name="Freeform 67">
                <a:extLst>
                  <a:ext uri="{FF2B5EF4-FFF2-40B4-BE49-F238E27FC236}">
                    <a16:creationId xmlns:a16="http://schemas.microsoft.com/office/drawing/2014/main" id="{D65ED7B5-6CDE-07C1-24C8-919638527912}"/>
                  </a:ext>
                </a:extLst>
              </p:cNvPr>
              <p:cNvSpPr/>
              <p:nvPr/>
            </p:nvSpPr>
            <p:spPr>
              <a:xfrm>
                <a:off x="4809596" y="1481626"/>
                <a:ext cx="104705" cy="404660"/>
              </a:xfrm>
              <a:custGeom>
                <a:avLst/>
                <a:gdLst>
                  <a:gd name="connsiteX0" fmla="*/ 85586 w 104705"/>
                  <a:gd name="connsiteY0" fmla="*/ 385172 h 404660"/>
                  <a:gd name="connsiteX1" fmla="*/ 40891 w 104705"/>
                  <a:gd name="connsiteY1" fmla="*/ 368055 h 404660"/>
                  <a:gd name="connsiteX2" fmla="*/ 31381 w 104705"/>
                  <a:gd name="connsiteY2" fmla="*/ 115102 h 404660"/>
                  <a:gd name="connsiteX3" fmla="*/ 0 w 104705"/>
                  <a:gd name="connsiteY3" fmla="*/ 27614 h 404660"/>
                  <a:gd name="connsiteX4" fmla="*/ 45646 w 104705"/>
                  <a:gd name="connsiteY4" fmla="*/ 8595 h 404660"/>
                  <a:gd name="connsiteX5" fmla="*/ 84635 w 104705"/>
                  <a:gd name="connsiteY5" fmla="*/ 108445 h 404660"/>
                  <a:gd name="connsiteX6" fmla="*/ 93193 w 104705"/>
                  <a:gd name="connsiteY6" fmla="*/ 368055 h 404660"/>
                  <a:gd name="connsiteX7" fmla="*/ 84635 w 104705"/>
                  <a:gd name="connsiteY7" fmla="*/ 385172 h 40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705" h="404660">
                    <a:moveTo>
                      <a:pt x="85586" y="385172"/>
                    </a:moveTo>
                    <a:cubicBezTo>
                      <a:pt x="69419" y="399436"/>
                      <a:pt x="45646" y="388025"/>
                      <a:pt x="40891" y="368055"/>
                    </a:cubicBezTo>
                    <a:cubicBezTo>
                      <a:pt x="56106" y="281518"/>
                      <a:pt x="55155" y="199736"/>
                      <a:pt x="31381" y="115102"/>
                    </a:cubicBezTo>
                    <a:cubicBezTo>
                      <a:pt x="7608" y="30467"/>
                      <a:pt x="951" y="42829"/>
                      <a:pt x="0" y="27614"/>
                    </a:cubicBezTo>
                    <a:cubicBezTo>
                      <a:pt x="0" y="2889"/>
                      <a:pt x="28529" y="-9473"/>
                      <a:pt x="45646" y="8595"/>
                    </a:cubicBezTo>
                    <a:cubicBezTo>
                      <a:pt x="62763" y="26663"/>
                      <a:pt x="79880" y="88475"/>
                      <a:pt x="84635" y="108445"/>
                    </a:cubicBezTo>
                    <a:cubicBezTo>
                      <a:pt x="103654" y="181668"/>
                      <a:pt x="114114" y="294831"/>
                      <a:pt x="93193" y="368055"/>
                    </a:cubicBezTo>
                    <a:cubicBezTo>
                      <a:pt x="72272" y="441278"/>
                      <a:pt x="88438" y="381368"/>
                      <a:pt x="84635" y="385172"/>
                    </a:cubicBezTo>
                    <a:close/>
                  </a:path>
                </a:pathLst>
              </a:custGeom>
              <a:solidFill>
                <a:srgbClr val="09465E"/>
              </a:solidFill>
              <a:ln w="9502" cap="flat">
                <a:noFill/>
                <a:prstDash val="solid"/>
                <a:miter/>
              </a:ln>
            </p:spPr>
            <p:txBody>
              <a:bodyPr rtlCol="0" anchor="ctr"/>
              <a:lstStyle/>
              <a:p>
                <a:endParaRPr lang="en-US"/>
              </a:p>
            </p:txBody>
          </p:sp>
          <p:sp>
            <p:nvSpPr>
              <p:cNvPr id="14" name="Freeform 68">
                <a:extLst>
                  <a:ext uri="{FF2B5EF4-FFF2-40B4-BE49-F238E27FC236}">
                    <a16:creationId xmlns:a16="http://schemas.microsoft.com/office/drawing/2014/main" id="{4385972D-035C-80E1-5033-B782225E4956}"/>
                  </a:ext>
                </a:extLst>
              </p:cNvPr>
              <p:cNvSpPr/>
              <p:nvPr/>
            </p:nvSpPr>
            <p:spPr>
              <a:xfrm>
                <a:off x="4756500" y="1389805"/>
                <a:ext cx="50819" cy="51633"/>
              </a:xfrm>
              <a:custGeom>
                <a:avLst/>
                <a:gdLst>
                  <a:gd name="connsiteX0" fmla="*/ 17911 w 50819"/>
                  <a:gd name="connsiteY0" fmla="*/ 566 h 51633"/>
                  <a:gd name="connsiteX1" fmla="*/ 36930 w 50819"/>
                  <a:gd name="connsiteY1" fmla="*/ 49064 h 51633"/>
                  <a:gd name="connsiteX2" fmla="*/ 17911 w 50819"/>
                  <a:gd name="connsiteY2" fmla="*/ 566 h 51633"/>
                </a:gdLst>
                <a:ahLst/>
                <a:cxnLst>
                  <a:cxn ang="0">
                    <a:pos x="connsiteX0" y="connsiteY0"/>
                  </a:cxn>
                  <a:cxn ang="0">
                    <a:pos x="connsiteX1" y="connsiteY1"/>
                  </a:cxn>
                  <a:cxn ang="0">
                    <a:pos x="connsiteX2" y="connsiteY2"/>
                  </a:cxn>
                </a:cxnLst>
                <a:rect l="l" t="t" r="r" b="b"/>
                <a:pathLst>
                  <a:path w="50819" h="51633">
                    <a:moveTo>
                      <a:pt x="17911" y="566"/>
                    </a:moveTo>
                    <a:cubicBezTo>
                      <a:pt x="45489" y="-5140"/>
                      <a:pt x="65459" y="33849"/>
                      <a:pt x="36930" y="49064"/>
                    </a:cubicBezTo>
                    <a:cubicBezTo>
                      <a:pt x="8402" y="64279"/>
                      <a:pt x="-19176" y="7222"/>
                      <a:pt x="17911" y="566"/>
                    </a:cubicBezTo>
                    <a:close/>
                  </a:path>
                </a:pathLst>
              </a:custGeom>
              <a:solidFill>
                <a:srgbClr val="09465E"/>
              </a:solidFill>
              <a:ln w="9502" cap="flat">
                <a:noFill/>
                <a:prstDash val="solid"/>
                <a:miter/>
              </a:ln>
            </p:spPr>
            <p:txBody>
              <a:bodyPr rtlCol="0" anchor="ctr"/>
              <a:lstStyle/>
              <a:p>
                <a:endParaRPr lang="en-US"/>
              </a:p>
            </p:txBody>
          </p:sp>
        </p:grpSp>
        <p:sp>
          <p:nvSpPr>
            <p:cNvPr id="7" name="Oval Callout 64">
              <a:extLst>
                <a:ext uri="{FF2B5EF4-FFF2-40B4-BE49-F238E27FC236}">
                  <a16:creationId xmlns:a16="http://schemas.microsoft.com/office/drawing/2014/main" id="{E260FF2C-6368-CD9D-2906-93E60C8EE98A}"/>
                </a:ext>
              </a:extLst>
            </p:cNvPr>
            <p:cNvSpPr/>
            <p:nvPr/>
          </p:nvSpPr>
          <p:spPr>
            <a:xfrm rot="1336282">
              <a:off x="9799091" y="1337481"/>
              <a:ext cx="1360227" cy="1296537"/>
            </a:xfrm>
            <a:prstGeom prst="wedgeEllipseCallout">
              <a:avLst>
                <a:gd name="adj1" fmla="val -24644"/>
                <a:gd name="adj2" fmla="val 67550"/>
              </a:avLst>
            </a:prstGeom>
            <a:noFill/>
            <a:ln w="38100">
              <a:solidFill>
                <a:srgbClr val="0946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65802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8" name="Flowchart: Connector 7">
            <a:extLst>
              <a:ext uri="{FF2B5EF4-FFF2-40B4-BE49-F238E27FC236}">
                <a16:creationId xmlns:a16="http://schemas.microsoft.com/office/drawing/2014/main" id="{6B570C8A-544B-AFA9-33E8-83301019FC40}"/>
              </a:ext>
            </a:extLst>
          </p:cNvPr>
          <p:cNvSpPr/>
          <p:nvPr/>
        </p:nvSpPr>
        <p:spPr>
          <a:xfrm>
            <a:off x="8870866" y="3450664"/>
            <a:ext cx="712519" cy="674593"/>
          </a:xfrm>
          <a:prstGeom prst="flowChartConnector">
            <a:avLst/>
          </a:prstGeom>
          <a:solidFill>
            <a:srgbClr val="5FBB4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Flowchart: Data 6">
            <a:extLst>
              <a:ext uri="{FF2B5EF4-FFF2-40B4-BE49-F238E27FC236}">
                <a16:creationId xmlns:a16="http://schemas.microsoft.com/office/drawing/2014/main" id="{37289416-58D4-9974-C49B-D4B5EFCDB00A}"/>
              </a:ext>
            </a:extLst>
          </p:cNvPr>
          <p:cNvSpPr/>
          <p:nvPr/>
        </p:nvSpPr>
        <p:spPr>
          <a:xfrm rot="18876358" flipV="1">
            <a:off x="10145330" y="2732184"/>
            <a:ext cx="653857" cy="239708"/>
          </a:xfrm>
          <a:prstGeom prst="flowChartInputOutput">
            <a:avLst/>
          </a:prstGeom>
          <a:solidFill>
            <a:srgbClr val="F68B2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Parallelogram 2">
            <a:extLst>
              <a:ext uri="{FF2B5EF4-FFF2-40B4-BE49-F238E27FC236}">
                <a16:creationId xmlns:a16="http://schemas.microsoft.com/office/drawing/2014/main" id="{075E0630-7D9D-294B-8F10-4864C0E5B896}"/>
              </a:ext>
            </a:extLst>
          </p:cNvPr>
          <p:cNvSpPr/>
          <p:nvPr/>
        </p:nvSpPr>
        <p:spPr>
          <a:xfrm rot="18911590">
            <a:off x="9847609" y="2374541"/>
            <a:ext cx="571250" cy="249954"/>
          </a:xfrm>
          <a:prstGeom prst="parallelogram">
            <a:avLst/>
          </a:prstGeom>
          <a:solidFill>
            <a:srgbClr val="F68B2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ext Placeholder 3">
            <a:extLst>
              <a:ext uri="{FF2B5EF4-FFF2-40B4-BE49-F238E27FC236}">
                <a16:creationId xmlns:a16="http://schemas.microsoft.com/office/drawing/2014/main" id="{572C13D3-2D2C-C220-6384-FF41BB33DB02}"/>
              </a:ext>
            </a:extLst>
          </p:cNvPr>
          <p:cNvSpPr>
            <a:spLocks noGrp="1"/>
          </p:cNvSpPr>
          <p:nvPr>
            <p:ph type="body" sz="quarter" idx="16"/>
          </p:nvPr>
        </p:nvSpPr>
        <p:spPr>
          <a:xfrm>
            <a:off x="819795" y="533196"/>
            <a:ext cx="10052954" cy="803654"/>
          </a:xfrm>
          <a:prstGeom prst="rect">
            <a:avLst/>
          </a:prstGeom>
          <a:solidFill>
            <a:srgbClr val="5FBB47"/>
          </a:solidFill>
        </p:spPr>
        <p:txBody>
          <a:bodyPr anchor="ctr"/>
          <a:lstStyle/>
          <a:p>
            <a:pPr algn="ctr"/>
            <a:r>
              <a:rPr lang="it-IT" sz="3200" dirty="0" err="1">
                <a:solidFill>
                  <a:schemeClr val="bg1"/>
                </a:solidFill>
              </a:rPr>
              <a:t>Alineación de </a:t>
            </a:r>
            <a:r>
              <a:rPr lang="it-IT" sz="3200" dirty="0">
                <a:solidFill>
                  <a:schemeClr val="bg1"/>
                </a:solidFill>
              </a:rPr>
              <a:t>la producción y las previsiones</a:t>
            </a:r>
            <a:endParaRPr lang="en-IE" sz="3200" dirty="0">
              <a:solidFill>
                <a:schemeClr val="bg1"/>
              </a:solidFill>
            </a:endParaRPr>
          </a:p>
        </p:txBody>
      </p:sp>
      <p:sp>
        <p:nvSpPr>
          <p:cNvPr id="10" name="CuadroTexto 598">
            <a:extLst>
              <a:ext uri="{FF2B5EF4-FFF2-40B4-BE49-F238E27FC236}">
                <a16:creationId xmlns:a16="http://schemas.microsoft.com/office/drawing/2014/main" id="{8A1B6493-0F03-86C1-25D6-97868506BDD0}"/>
              </a:ext>
            </a:extLst>
          </p:cNvPr>
          <p:cNvSpPr txBox="1"/>
          <p:nvPr/>
        </p:nvSpPr>
        <p:spPr>
          <a:xfrm>
            <a:off x="1452632" y="2358587"/>
            <a:ext cx="1697754"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Título primero</a:t>
            </a:r>
          </a:p>
        </p:txBody>
      </p:sp>
      <p:sp>
        <p:nvSpPr>
          <p:cNvPr id="12" name="Rectángulo 602">
            <a:extLst>
              <a:ext uri="{FF2B5EF4-FFF2-40B4-BE49-F238E27FC236}">
                <a16:creationId xmlns:a16="http://schemas.microsoft.com/office/drawing/2014/main" id="{6DC0D5F2-6E16-866E-67DD-F638C48CFA91}"/>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Pulse para escribir</a:t>
            </a:r>
          </a:p>
        </p:txBody>
      </p:sp>
      <p:sp>
        <p:nvSpPr>
          <p:cNvPr id="13" name="Rectángulo 603">
            <a:extLst>
              <a:ext uri="{FF2B5EF4-FFF2-40B4-BE49-F238E27FC236}">
                <a16:creationId xmlns:a16="http://schemas.microsoft.com/office/drawing/2014/main" id="{91983611-4AAC-A5E4-5C7F-9B7630B75007}"/>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Pulse para escribir</a:t>
            </a:r>
          </a:p>
        </p:txBody>
      </p:sp>
      <p:sp>
        <p:nvSpPr>
          <p:cNvPr id="45" name="CuadroTexto 599">
            <a:extLst>
              <a:ext uri="{FF2B5EF4-FFF2-40B4-BE49-F238E27FC236}">
                <a16:creationId xmlns:a16="http://schemas.microsoft.com/office/drawing/2014/main" id="{11B00545-69DF-E96F-FF3D-BD4E39D3CF5F}"/>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Impacto a largo plazo</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EA596E60-135C-5CCD-F261-0044F4B7D7D9}"/>
              </a:ext>
            </a:extLst>
          </p:cNvPr>
          <p:cNvSpPr txBox="1"/>
          <p:nvPr/>
        </p:nvSpPr>
        <p:spPr>
          <a:xfrm>
            <a:off x="6990995" y="2730332"/>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Necesidades empresariales inmediatas</a:t>
            </a:r>
          </a:p>
        </p:txBody>
      </p:sp>
      <p:sp>
        <p:nvSpPr>
          <p:cNvPr id="48" name="CuadroTexto 599">
            <a:extLst>
              <a:ext uri="{FF2B5EF4-FFF2-40B4-BE49-F238E27FC236}">
                <a16:creationId xmlns:a16="http://schemas.microsoft.com/office/drawing/2014/main" id="{C4B97E0E-DB79-200D-D1EB-77E06F3C5E18}"/>
              </a:ext>
            </a:extLst>
          </p:cNvPr>
          <p:cNvSpPr txBox="1"/>
          <p:nvPr/>
        </p:nvSpPr>
        <p:spPr>
          <a:xfrm>
            <a:off x="1552007" y="3159069"/>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Efectos sociales y medioambientales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1" name="CuadroTexto 599">
            <a:extLst>
              <a:ext uri="{FF2B5EF4-FFF2-40B4-BE49-F238E27FC236}">
                <a16:creationId xmlns:a16="http://schemas.microsoft.com/office/drawing/2014/main" id="{41EE1CFC-C51E-B025-8A0E-1142D6D62190}"/>
              </a:ext>
            </a:extLst>
          </p:cNvPr>
          <p:cNvSpPr txBox="1"/>
          <p:nvPr/>
        </p:nvSpPr>
        <p:spPr>
          <a:xfrm>
            <a:off x="1312219" y="3582351"/>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Procesos a menudo costosos y complicados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 name="CasellaDiTesto 4">
            <a:extLst>
              <a:ext uri="{FF2B5EF4-FFF2-40B4-BE49-F238E27FC236}">
                <a16:creationId xmlns:a16="http://schemas.microsoft.com/office/drawing/2014/main" id="{60091CF8-9F11-12B1-3FB4-2F9DB8E3A37D}"/>
              </a:ext>
            </a:extLst>
          </p:cNvPr>
          <p:cNvSpPr txBox="1"/>
          <p:nvPr/>
        </p:nvSpPr>
        <p:spPr>
          <a:xfrm>
            <a:off x="1072865" y="1754800"/>
            <a:ext cx="6384840" cy="3901068"/>
          </a:xfrm>
          <a:prstGeom prst="rect">
            <a:avLst/>
          </a:prstGeom>
          <a:solidFill>
            <a:schemeClr val="bg1"/>
          </a:solidFill>
        </p:spPr>
        <p:txBody>
          <a:bodyPr wrap="square" rtlCol="0">
            <a:spAutoFit/>
          </a:bodyPr>
          <a:lstStyle/>
          <a:p>
            <a:pPr algn="l">
              <a:spcBef>
                <a:spcPts val="450"/>
              </a:spcBef>
              <a:spcAft>
                <a:spcPts val="750"/>
              </a:spcAft>
              <a:buNone/>
            </a:pPr>
            <a:r>
              <a:rPr lang="en-US" sz="2400" b="1" dirty="0">
                <a:solidFill>
                  <a:srgbClr val="09465E"/>
                </a:solidFill>
              </a:rPr>
              <a:t>Alinear la producción con las previsiones: ¿por qué es crucial? </a:t>
            </a:r>
          </a:p>
          <a:p>
            <a:pPr algn="l">
              <a:spcBef>
                <a:spcPts val="450"/>
              </a:spcBef>
              <a:spcAft>
                <a:spcPts val="750"/>
              </a:spcAft>
              <a:buNone/>
            </a:pPr>
            <a:endParaRPr lang="en-US" sz="2400" dirty="0">
              <a:solidFill>
                <a:srgbClr val="09465E"/>
              </a:solidFill>
            </a:endParaRPr>
          </a:p>
          <a:p>
            <a:pPr marL="342900" indent="-342900" algn="l">
              <a:spcAft>
                <a:spcPts val="600"/>
              </a:spcAft>
              <a:buFont typeface="Arial" panose="020B0604020202020204" pitchFamily="34" charset="0"/>
              <a:buChar char="•"/>
            </a:pPr>
            <a:r>
              <a:rPr lang="en-US" sz="2400" dirty="0">
                <a:solidFill>
                  <a:srgbClr val="09465E"/>
                </a:solidFill>
              </a:rPr>
              <a:t>Evita la sobreproducción </a:t>
            </a:r>
          </a:p>
          <a:p>
            <a:pPr marL="342900" indent="-342900" algn="l">
              <a:spcAft>
                <a:spcPts val="600"/>
              </a:spcAft>
              <a:buFont typeface="Arial" panose="020B0604020202020204" pitchFamily="34" charset="0"/>
              <a:buChar char="•"/>
            </a:pPr>
            <a:r>
              <a:rPr lang="en-US" sz="2400" dirty="0" err="1">
                <a:solidFill>
                  <a:srgbClr val="09465E"/>
                </a:solidFill>
              </a:rPr>
              <a:t>Optimiza </a:t>
            </a:r>
            <a:r>
              <a:rPr lang="en-US" sz="2400" dirty="0">
                <a:solidFill>
                  <a:srgbClr val="09465E"/>
                </a:solidFill>
              </a:rPr>
              <a:t>los niveles de inventario</a:t>
            </a:r>
          </a:p>
          <a:p>
            <a:pPr marL="342900" indent="-342900" algn="l">
              <a:spcAft>
                <a:spcPts val="600"/>
              </a:spcAft>
              <a:buFont typeface="Arial" panose="020B0604020202020204" pitchFamily="34" charset="0"/>
              <a:buChar char="•"/>
            </a:pPr>
            <a:r>
              <a:rPr lang="en-US" sz="2400" dirty="0">
                <a:solidFill>
                  <a:srgbClr val="09465E"/>
                </a:solidFill>
              </a:rPr>
              <a:t>Permite responder rápidamente a las variaciones de la demanda</a:t>
            </a:r>
          </a:p>
          <a:p>
            <a:pPr marL="342900" indent="-342900">
              <a:spcAft>
                <a:spcPts val="600"/>
              </a:spcAft>
              <a:buFont typeface="Arial" panose="020B0604020202020204" pitchFamily="34" charset="0"/>
              <a:buChar char="•"/>
            </a:pPr>
            <a:r>
              <a:rPr lang="en-US" sz="2400" dirty="0">
                <a:solidFill>
                  <a:srgbClr val="09465E"/>
                </a:solidFill>
              </a:rPr>
              <a:t>Promueve la rotación de existencias (FIFO, FEFO - First expired First Out))</a:t>
            </a:r>
          </a:p>
          <a:p>
            <a:endParaRPr lang="it-IT" dirty="0"/>
          </a:p>
        </p:txBody>
      </p:sp>
      <p:sp>
        <p:nvSpPr>
          <p:cNvPr id="9" name="Flowchart: Terminator 8">
            <a:extLst>
              <a:ext uri="{FF2B5EF4-FFF2-40B4-BE49-F238E27FC236}">
                <a16:creationId xmlns:a16="http://schemas.microsoft.com/office/drawing/2014/main" id="{A2546B2E-BF99-8F95-A306-EB9E9A469446}"/>
              </a:ext>
            </a:extLst>
          </p:cNvPr>
          <p:cNvSpPr/>
          <p:nvPr/>
        </p:nvSpPr>
        <p:spPr>
          <a:xfrm rot="2613481">
            <a:off x="9336392" y="3415808"/>
            <a:ext cx="130629" cy="369332"/>
          </a:xfrm>
          <a:prstGeom prst="flowChartTermina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Freeform 301">
            <a:extLst>
              <a:ext uri="{FF2B5EF4-FFF2-40B4-BE49-F238E27FC236}">
                <a16:creationId xmlns:a16="http://schemas.microsoft.com/office/drawing/2014/main" id="{EDB77A05-5472-7D80-318B-DEF663D1701A}"/>
              </a:ext>
            </a:extLst>
          </p:cNvPr>
          <p:cNvSpPr/>
          <p:nvPr/>
        </p:nvSpPr>
        <p:spPr>
          <a:xfrm>
            <a:off x="7732638" y="2124132"/>
            <a:ext cx="3140111" cy="3162404"/>
          </a:xfrm>
          <a:custGeom>
            <a:avLst/>
            <a:gdLst>
              <a:gd name="connsiteX0" fmla="*/ 0 w 1179063"/>
              <a:gd name="connsiteY0" fmla="*/ 660376 h 1178767"/>
              <a:gd name="connsiteX1" fmla="*/ 0 w 1179063"/>
              <a:gd name="connsiteY1" fmla="*/ 572951 h 1178767"/>
              <a:gd name="connsiteX2" fmla="*/ 2155 w 1179063"/>
              <a:gd name="connsiteY2" fmla="*/ 564024 h 1178767"/>
              <a:gd name="connsiteX3" fmla="*/ 14779 w 1179063"/>
              <a:gd name="connsiteY3" fmla="*/ 486757 h 1178767"/>
              <a:gd name="connsiteX4" fmla="*/ 724808 w 1179063"/>
              <a:gd name="connsiteY4" fmla="*/ 78570 h 1178767"/>
              <a:gd name="connsiteX5" fmla="*/ 832575 w 1179063"/>
              <a:gd name="connsiteY5" fmla="*/ 119820 h 1178767"/>
              <a:gd name="connsiteX6" fmla="*/ 838425 w 1179063"/>
              <a:gd name="connsiteY6" fmla="*/ 112124 h 1178767"/>
              <a:gd name="connsiteX7" fmla="*/ 943728 w 1179063"/>
              <a:gd name="connsiteY7" fmla="*/ 7153 h 1178767"/>
              <a:gd name="connsiteX8" fmla="*/ 962819 w 1179063"/>
              <a:gd name="connsiteY8" fmla="*/ 73 h 1178767"/>
              <a:gd name="connsiteX9" fmla="*/ 975135 w 1179063"/>
              <a:gd name="connsiteY9" fmla="*/ 17311 h 1178767"/>
              <a:gd name="connsiteX10" fmla="*/ 980061 w 1179063"/>
              <a:gd name="connsiteY10" fmla="*/ 51481 h 1178767"/>
              <a:gd name="connsiteX11" fmla="*/ 989914 w 1179063"/>
              <a:gd name="connsiteY11" fmla="*/ 116741 h 1178767"/>
              <a:gd name="connsiteX12" fmla="*/ 992993 w 1179063"/>
              <a:gd name="connsiteY12" fmla="*/ 118281 h 1178767"/>
              <a:gd name="connsiteX13" fmla="*/ 1012391 w 1179063"/>
              <a:gd name="connsiteY13" fmla="*/ 97348 h 1178767"/>
              <a:gd name="connsiteX14" fmla="*/ 1041026 w 1179063"/>
              <a:gd name="connsiteY14" fmla="*/ 97040 h 1178767"/>
              <a:gd name="connsiteX15" fmla="*/ 1082594 w 1179063"/>
              <a:gd name="connsiteY15" fmla="*/ 138598 h 1178767"/>
              <a:gd name="connsiteX16" fmla="*/ 1082286 w 1179063"/>
              <a:gd name="connsiteY16" fmla="*/ 167226 h 1178767"/>
              <a:gd name="connsiteX17" fmla="*/ 1060424 w 1179063"/>
              <a:gd name="connsiteY17" fmla="*/ 189082 h 1178767"/>
              <a:gd name="connsiteX18" fmla="*/ 1097065 w 1179063"/>
              <a:gd name="connsiteY18" fmla="*/ 194623 h 1178767"/>
              <a:gd name="connsiteX19" fmla="*/ 1162957 w 1179063"/>
              <a:gd name="connsiteY19" fmla="*/ 204782 h 1178767"/>
              <a:gd name="connsiteX20" fmla="*/ 1178660 w 1179063"/>
              <a:gd name="connsiteY20" fmla="*/ 216787 h 1178767"/>
              <a:gd name="connsiteX21" fmla="*/ 1172502 w 1179063"/>
              <a:gd name="connsiteY21" fmla="*/ 234950 h 1178767"/>
              <a:gd name="connsiteX22" fmla="*/ 1164496 w 1179063"/>
              <a:gd name="connsiteY22" fmla="*/ 243261 h 1178767"/>
              <a:gd name="connsiteX23" fmla="*/ 1057653 w 1179063"/>
              <a:gd name="connsiteY23" fmla="*/ 349772 h 1178767"/>
              <a:gd name="connsiteX24" fmla="*/ 1062888 w 1179063"/>
              <a:gd name="connsiteY24" fmla="*/ 360853 h 1178767"/>
              <a:gd name="connsiteX25" fmla="*/ 1107842 w 1179063"/>
              <a:gd name="connsiteY25" fmla="*/ 749955 h 1178767"/>
              <a:gd name="connsiteX26" fmla="*/ 676159 w 1179063"/>
              <a:gd name="connsiteY26" fmla="*/ 1167378 h 1178767"/>
              <a:gd name="connsiteX27" fmla="*/ 605957 w 1179063"/>
              <a:gd name="connsiteY27" fmla="*/ 1178767 h 1178767"/>
              <a:gd name="connsiteX28" fmla="*/ 518204 w 1179063"/>
              <a:gd name="connsiteY28" fmla="*/ 1178767 h 1178767"/>
              <a:gd name="connsiteX29" fmla="*/ 436609 w 1179063"/>
              <a:gd name="connsiteY29" fmla="*/ 1164915 h 1178767"/>
              <a:gd name="connsiteX30" fmla="*/ 8313 w 1179063"/>
              <a:gd name="connsiteY30" fmla="*/ 719172 h 1178767"/>
              <a:gd name="connsiteX31" fmla="*/ 0 w 1179063"/>
              <a:gd name="connsiteY31" fmla="*/ 660376 h 1178767"/>
              <a:gd name="connsiteX32" fmla="*/ 824877 w 1179063"/>
              <a:gd name="connsiteY32" fmla="*/ 283279 h 1178767"/>
              <a:gd name="connsiteX33" fmla="*/ 824261 w 1179063"/>
              <a:gd name="connsiteY33" fmla="*/ 274352 h 1178767"/>
              <a:gd name="connsiteX34" fmla="*/ 807019 w 1179063"/>
              <a:gd name="connsiteY34" fmla="*/ 157068 h 1178767"/>
              <a:gd name="connsiteX35" fmla="*/ 795934 w 1179063"/>
              <a:gd name="connsiteY35" fmla="*/ 140752 h 1178767"/>
              <a:gd name="connsiteX36" fmla="*/ 453852 w 1179063"/>
              <a:gd name="connsiteY36" fmla="*/ 97964 h 1178767"/>
              <a:gd name="connsiteX37" fmla="*/ 47417 w 1179063"/>
              <a:gd name="connsiteY37" fmla="*/ 742567 h 1178767"/>
              <a:gd name="connsiteX38" fmla="*/ 626894 w 1179063"/>
              <a:gd name="connsiteY38" fmla="*/ 1142443 h 1178767"/>
              <a:gd name="connsiteX39" fmla="*/ 969285 w 1179063"/>
              <a:gd name="connsiteY39" fmla="*/ 956204 h 1178767"/>
              <a:gd name="connsiteX40" fmla="*/ 1087828 w 1179063"/>
              <a:gd name="connsiteY40" fmla="*/ 543707 h 1178767"/>
              <a:gd name="connsiteX41" fmla="*/ 1037639 w 1179063"/>
              <a:gd name="connsiteY41" fmla="*/ 381786 h 1178767"/>
              <a:gd name="connsiteX42" fmla="*/ 1027786 w 1179063"/>
              <a:gd name="connsiteY42" fmla="*/ 373167 h 1178767"/>
              <a:gd name="connsiteX43" fmla="*/ 951426 w 1179063"/>
              <a:gd name="connsiteY43" fmla="*/ 361777 h 1178767"/>
              <a:gd name="connsiteX44" fmla="*/ 896311 w 1179063"/>
              <a:gd name="connsiteY44" fmla="*/ 353773 h 1178767"/>
              <a:gd name="connsiteX45" fmla="*/ 827648 w 1179063"/>
              <a:gd name="connsiteY45" fmla="*/ 948816 h 1178767"/>
              <a:gd name="connsiteX46" fmla="*/ 270648 w 1179063"/>
              <a:gd name="connsiteY46" fmla="*/ 926652 h 1178767"/>
              <a:gd name="connsiteX47" fmla="*/ 216149 w 1179063"/>
              <a:gd name="connsiteY47" fmla="*/ 370704 h 1178767"/>
              <a:gd name="connsiteX48" fmla="*/ 461549 w 1179063"/>
              <a:gd name="connsiteY48" fmla="*/ 204782 h 1178767"/>
              <a:gd name="connsiteX49" fmla="*/ 824877 w 1179063"/>
              <a:gd name="connsiteY49" fmla="*/ 283279 h 1178767"/>
              <a:gd name="connsiteX50" fmla="*/ 799937 w 1179063"/>
              <a:gd name="connsiteY50" fmla="*/ 306367 h 1178767"/>
              <a:gd name="connsiteX51" fmla="*/ 281733 w 1179063"/>
              <a:gd name="connsiteY51" fmla="*/ 342383 h 1178767"/>
              <a:gd name="connsiteX52" fmla="*/ 281733 w 1179063"/>
              <a:gd name="connsiteY52" fmla="*/ 891866 h 1178767"/>
              <a:gd name="connsiteX53" fmla="*/ 825801 w 1179063"/>
              <a:gd name="connsiteY53" fmla="*/ 907874 h 1178767"/>
              <a:gd name="connsiteX54" fmla="*/ 872910 w 1179063"/>
              <a:gd name="connsiteY54" fmla="*/ 379016 h 1178767"/>
              <a:gd name="connsiteX55" fmla="*/ 798397 w 1179063"/>
              <a:gd name="connsiteY55" fmla="*/ 453819 h 1178767"/>
              <a:gd name="connsiteX56" fmla="*/ 729119 w 1179063"/>
              <a:gd name="connsiteY56" fmla="*/ 849078 h 1178767"/>
              <a:gd name="connsiteX57" fmla="*/ 359017 w 1179063"/>
              <a:gd name="connsiteY57" fmla="*/ 817063 h 1178767"/>
              <a:gd name="connsiteX58" fmla="*/ 331921 w 1179063"/>
              <a:gd name="connsiteY58" fmla="*/ 447663 h 1178767"/>
              <a:gd name="connsiteX59" fmla="*/ 725424 w 1179063"/>
              <a:gd name="connsiteY59" fmla="*/ 381171 h 1178767"/>
              <a:gd name="connsiteX60" fmla="*/ 799937 w 1179063"/>
              <a:gd name="connsiteY60" fmla="*/ 306367 h 1178767"/>
              <a:gd name="connsiteX61" fmla="*/ 702947 w 1179063"/>
              <a:gd name="connsiteY61" fmla="*/ 406413 h 1178767"/>
              <a:gd name="connsiteX62" fmla="*/ 367638 w 1179063"/>
              <a:gd name="connsiteY62" fmla="*/ 454435 h 1178767"/>
              <a:gd name="connsiteX63" fmla="*/ 390423 w 1179063"/>
              <a:gd name="connsiteY63" fmla="*/ 803210 h 1178767"/>
              <a:gd name="connsiteX64" fmla="*/ 736508 w 1179063"/>
              <a:gd name="connsiteY64" fmla="*/ 800748 h 1178767"/>
              <a:gd name="connsiteX65" fmla="*/ 772225 w 1179063"/>
              <a:gd name="connsiteY65" fmla="*/ 476907 h 1178767"/>
              <a:gd name="connsiteX66" fmla="*/ 699252 w 1179063"/>
              <a:gd name="connsiteY66" fmla="*/ 550479 h 1178767"/>
              <a:gd name="connsiteX67" fmla="*/ 698944 w 1179063"/>
              <a:gd name="connsiteY67" fmla="*/ 561561 h 1178767"/>
              <a:gd name="connsiteX68" fmla="*/ 708181 w 1179063"/>
              <a:gd name="connsiteY68" fmla="*/ 638212 h 1178767"/>
              <a:gd name="connsiteX69" fmla="*/ 584711 w 1179063"/>
              <a:gd name="connsiteY69" fmla="*/ 763808 h 1178767"/>
              <a:gd name="connsiteX70" fmla="*/ 427988 w 1179063"/>
              <a:gd name="connsiteY70" fmla="*/ 681000 h 1178767"/>
              <a:gd name="connsiteX71" fmla="*/ 462165 w 1179063"/>
              <a:gd name="connsiteY71" fmla="*/ 508306 h 1178767"/>
              <a:gd name="connsiteX72" fmla="*/ 616733 w 1179063"/>
              <a:gd name="connsiteY72" fmla="*/ 479985 h 1178767"/>
              <a:gd name="connsiteX73" fmla="*/ 628742 w 1179063"/>
              <a:gd name="connsiteY73" fmla="*/ 479985 h 1178767"/>
              <a:gd name="connsiteX74" fmla="*/ 702947 w 1179063"/>
              <a:gd name="connsiteY74" fmla="*/ 406413 h 1178767"/>
              <a:gd name="connsiteX75" fmla="*/ 600415 w 1179063"/>
              <a:gd name="connsiteY75" fmla="*/ 509845 h 1178767"/>
              <a:gd name="connsiteX76" fmla="*/ 469555 w 1179063"/>
              <a:gd name="connsiteY76" fmla="*/ 548940 h 1178767"/>
              <a:gd name="connsiteX77" fmla="*/ 481563 w 1179063"/>
              <a:gd name="connsiteY77" fmla="*/ 698547 h 1178767"/>
              <a:gd name="connsiteX78" fmla="*/ 630281 w 1179063"/>
              <a:gd name="connsiteY78" fmla="*/ 709937 h 1178767"/>
              <a:gd name="connsiteX79" fmla="*/ 669693 w 1179063"/>
              <a:gd name="connsiteY79" fmla="*/ 579415 h 1178767"/>
              <a:gd name="connsiteX80" fmla="*/ 622276 w 1179063"/>
              <a:gd name="connsiteY80" fmla="*/ 626822 h 1178767"/>
              <a:gd name="connsiteX81" fmla="*/ 573935 w 1179063"/>
              <a:gd name="connsiteY81" fmla="*/ 640982 h 1178767"/>
              <a:gd name="connsiteX82" fmla="*/ 551150 w 1179063"/>
              <a:gd name="connsiteY82" fmla="*/ 558791 h 1178767"/>
              <a:gd name="connsiteX83" fmla="*/ 600415 w 1179063"/>
              <a:gd name="connsiteY83" fmla="*/ 509845 h 1178767"/>
              <a:gd name="connsiteX84" fmla="*/ 1026555 w 1179063"/>
              <a:gd name="connsiteY84" fmla="*/ 129363 h 1178767"/>
              <a:gd name="connsiteX85" fmla="*/ 1019165 w 1179063"/>
              <a:gd name="connsiteY85" fmla="*/ 136135 h 1178767"/>
              <a:gd name="connsiteX86" fmla="*/ 578553 w 1179063"/>
              <a:gd name="connsiteY86" fmla="*/ 576645 h 1178767"/>
              <a:gd name="connsiteX87" fmla="*/ 572395 w 1179063"/>
              <a:gd name="connsiteY87" fmla="*/ 583417 h 1178767"/>
              <a:gd name="connsiteX88" fmla="*/ 573935 w 1179063"/>
              <a:gd name="connsiteY88" fmla="*/ 604658 h 1178767"/>
              <a:gd name="connsiteX89" fmla="*/ 595796 w 1179063"/>
              <a:gd name="connsiteY89" fmla="*/ 607120 h 1178767"/>
              <a:gd name="connsiteX90" fmla="*/ 604417 w 1179063"/>
              <a:gd name="connsiteY90" fmla="*/ 599425 h 1178767"/>
              <a:gd name="connsiteX91" fmla="*/ 1042566 w 1179063"/>
              <a:gd name="connsiteY91" fmla="*/ 161377 h 1178767"/>
              <a:gd name="connsiteX92" fmla="*/ 1050571 w 1179063"/>
              <a:gd name="connsiteY92" fmla="*/ 152758 h 1178767"/>
              <a:gd name="connsiteX93" fmla="*/ 1026555 w 1179063"/>
              <a:gd name="connsiteY93" fmla="*/ 129363 h 1178767"/>
              <a:gd name="connsiteX94" fmla="*/ 924946 w 1179063"/>
              <a:gd name="connsiteY94" fmla="*/ 324221 h 1178767"/>
              <a:gd name="connsiteX95" fmla="*/ 929873 w 1179063"/>
              <a:gd name="connsiteY95" fmla="*/ 326068 h 1178767"/>
              <a:gd name="connsiteX96" fmla="*/ 1010544 w 1179063"/>
              <a:gd name="connsiteY96" fmla="*/ 338382 h 1178767"/>
              <a:gd name="connsiteX97" fmla="*/ 1031481 w 1179063"/>
              <a:gd name="connsiteY97" fmla="*/ 331302 h 1178767"/>
              <a:gd name="connsiteX98" fmla="*/ 1121082 w 1179063"/>
              <a:gd name="connsiteY98" fmla="*/ 241414 h 1178767"/>
              <a:gd name="connsiteX99" fmla="*/ 1129395 w 1179063"/>
              <a:gd name="connsiteY99" fmla="*/ 232179 h 1178767"/>
              <a:gd name="connsiteX100" fmla="*/ 1037947 w 1179063"/>
              <a:gd name="connsiteY100" fmla="*/ 218327 h 1178767"/>
              <a:gd name="connsiteX101" fmla="*/ 1028710 w 1179063"/>
              <a:gd name="connsiteY101" fmla="*/ 220789 h 1178767"/>
              <a:gd name="connsiteX102" fmla="*/ 924946 w 1179063"/>
              <a:gd name="connsiteY102" fmla="*/ 324221 h 1178767"/>
              <a:gd name="connsiteX103" fmla="*/ 947115 w 1179063"/>
              <a:gd name="connsiteY103" fmla="*/ 49942 h 1178767"/>
              <a:gd name="connsiteX104" fmla="*/ 937262 w 1179063"/>
              <a:gd name="connsiteY104" fmla="*/ 59177 h 1178767"/>
              <a:gd name="connsiteX105" fmla="*/ 861826 w 1179063"/>
              <a:gd name="connsiteY105" fmla="*/ 133672 h 1178767"/>
              <a:gd name="connsiteX106" fmla="*/ 843351 w 1179063"/>
              <a:gd name="connsiteY106" fmla="*/ 188159 h 1178767"/>
              <a:gd name="connsiteX107" fmla="*/ 853820 w 1179063"/>
              <a:gd name="connsiteY107" fmla="*/ 253420 h 1178767"/>
              <a:gd name="connsiteX108" fmla="*/ 857207 w 1179063"/>
              <a:gd name="connsiteY108" fmla="*/ 252188 h 1178767"/>
              <a:gd name="connsiteX109" fmla="*/ 957276 w 1179063"/>
              <a:gd name="connsiteY109" fmla="*/ 151834 h 1178767"/>
              <a:gd name="connsiteX110" fmla="*/ 960663 w 1179063"/>
              <a:gd name="connsiteY110" fmla="*/ 141984 h 1178767"/>
              <a:gd name="connsiteX111" fmla="*/ 947115 w 1179063"/>
              <a:gd name="connsiteY111" fmla="*/ 49942 h 117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79063" h="1178767">
                <a:moveTo>
                  <a:pt x="0" y="660376"/>
                </a:moveTo>
                <a:cubicBezTo>
                  <a:pt x="0" y="631131"/>
                  <a:pt x="0" y="601887"/>
                  <a:pt x="0" y="572951"/>
                </a:cubicBezTo>
                <a:cubicBezTo>
                  <a:pt x="616" y="569873"/>
                  <a:pt x="1540" y="567102"/>
                  <a:pt x="2155" y="564024"/>
                </a:cubicBezTo>
                <a:cubicBezTo>
                  <a:pt x="6466" y="538166"/>
                  <a:pt x="8929" y="512308"/>
                  <a:pt x="14779" y="486757"/>
                </a:cubicBezTo>
                <a:cubicBezTo>
                  <a:pt x="89292" y="172151"/>
                  <a:pt x="415056" y="-15319"/>
                  <a:pt x="724808" y="78570"/>
                </a:cubicBezTo>
                <a:cubicBezTo>
                  <a:pt x="760525" y="89344"/>
                  <a:pt x="794703" y="105352"/>
                  <a:pt x="832575" y="119820"/>
                </a:cubicBezTo>
                <a:cubicBezTo>
                  <a:pt x="833191" y="118896"/>
                  <a:pt x="835346" y="115202"/>
                  <a:pt x="838425" y="112124"/>
                </a:cubicBezTo>
                <a:cubicBezTo>
                  <a:pt x="873526" y="77031"/>
                  <a:pt x="908319" y="41630"/>
                  <a:pt x="943728" y="7153"/>
                </a:cubicBezTo>
                <a:cubicBezTo>
                  <a:pt x="948347" y="2843"/>
                  <a:pt x="956353" y="-543"/>
                  <a:pt x="962819" y="73"/>
                </a:cubicBezTo>
                <a:cubicBezTo>
                  <a:pt x="971440" y="688"/>
                  <a:pt x="974211" y="9000"/>
                  <a:pt x="975135" y="17311"/>
                </a:cubicBezTo>
                <a:cubicBezTo>
                  <a:pt x="976674" y="28701"/>
                  <a:pt x="978214" y="40091"/>
                  <a:pt x="980061" y="51481"/>
                </a:cubicBezTo>
                <a:cubicBezTo>
                  <a:pt x="983448" y="73337"/>
                  <a:pt x="986835" y="94885"/>
                  <a:pt x="989914" y="116741"/>
                </a:cubicBezTo>
                <a:cubicBezTo>
                  <a:pt x="990838" y="117357"/>
                  <a:pt x="991762" y="117665"/>
                  <a:pt x="992993" y="118281"/>
                </a:cubicBezTo>
                <a:cubicBezTo>
                  <a:pt x="999459" y="111200"/>
                  <a:pt x="1005617" y="104120"/>
                  <a:pt x="1012391" y="97348"/>
                </a:cubicBezTo>
                <a:cubicBezTo>
                  <a:pt x="1022860" y="86882"/>
                  <a:pt x="1030558" y="86882"/>
                  <a:pt x="1041026" y="97040"/>
                </a:cubicBezTo>
                <a:cubicBezTo>
                  <a:pt x="1054882" y="110893"/>
                  <a:pt x="1068738" y="124745"/>
                  <a:pt x="1082594" y="138598"/>
                </a:cubicBezTo>
                <a:cubicBezTo>
                  <a:pt x="1092754" y="149064"/>
                  <a:pt x="1092754" y="156452"/>
                  <a:pt x="1082286" y="167226"/>
                </a:cubicBezTo>
                <a:cubicBezTo>
                  <a:pt x="1075512" y="174306"/>
                  <a:pt x="1068738" y="181079"/>
                  <a:pt x="1060424" y="189082"/>
                </a:cubicBezTo>
                <a:cubicBezTo>
                  <a:pt x="1074588" y="191237"/>
                  <a:pt x="1085673" y="193084"/>
                  <a:pt x="1097065" y="194623"/>
                </a:cubicBezTo>
                <a:cubicBezTo>
                  <a:pt x="1119234" y="198009"/>
                  <a:pt x="1141403" y="200472"/>
                  <a:pt x="1162957" y="204782"/>
                </a:cubicBezTo>
                <a:cubicBezTo>
                  <a:pt x="1169115" y="206013"/>
                  <a:pt x="1176812" y="211554"/>
                  <a:pt x="1178660" y="216787"/>
                </a:cubicBezTo>
                <a:cubicBezTo>
                  <a:pt x="1180507" y="221405"/>
                  <a:pt x="1175581" y="229101"/>
                  <a:pt x="1172502" y="234950"/>
                </a:cubicBezTo>
                <a:cubicBezTo>
                  <a:pt x="1170962" y="238336"/>
                  <a:pt x="1167267" y="240491"/>
                  <a:pt x="1164496" y="243261"/>
                </a:cubicBezTo>
                <a:cubicBezTo>
                  <a:pt x="1128779" y="278662"/>
                  <a:pt x="1093370" y="314371"/>
                  <a:pt x="1057653" y="349772"/>
                </a:cubicBezTo>
                <a:cubicBezTo>
                  <a:pt x="1059501" y="353773"/>
                  <a:pt x="1061040" y="357467"/>
                  <a:pt x="1062888" y="360853"/>
                </a:cubicBezTo>
                <a:cubicBezTo>
                  <a:pt x="1125392" y="485218"/>
                  <a:pt x="1143867" y="615740"/>
                  <a:pt x="1107842" y="749955"/>
                </a:cubicBezTo>
                <a:cubicBezTo>
                  <a:pt x="1048108" y="974366"/>
                  <a:pt x="902161" y="1113199"/>
                  <a:pt x="676159" y="1167378"/>
                </a:cubicBezTo>
                <a:cubicBezTo>
                  <a:pt x="653066" y="1172919"/>
                  <a:pt x="629358" y="1175073"/>
                  <a:pt x="605957" y="1178767"/>
                </a:cubicBezTo>
                <a:cubicBezTo>
                  <a:pt x="576706" y="1178767"/>
                  <a:pt x="547455" y="1178767"/>
                  <a:pt x="518204" y="1178767"/>
                </a:cubicBezTo>
                <a:cubicBezTo>
                  <a:pt x="491108" y="1174150"/>
                  <a:pt x="463705" y="1170764"/>
                  <a:pt x="436609" y="1164915"/>
                </a:cubicBezTo>
                <a:cubicBezTo>
                  <a:pt x="221076" y="1119048"/>
                  <a:pt x="46802" y="937426"/>
                  <a:pt x="8313" y="719172"/>
                </a:cubicBezTo>
                <a:cubicBezTo>
                  <a:pt x="5542" y="699778"/>
                  <a:pt x="3079" y="680077"/>
                  <a:pt x="0" y="660376"/>
                </a:cubicBezTo>
                <a:close/>
                <a:moveTo>
                  <a:pt x="824877" y="283279"/>
                </a:moveTo>
                <a:cubicBezTo>
                  <a:pt x="824569" y="279278"/>
                  <a:pt x="824569" y="276815"/>
                  <a:pt x="824261" y="274352"/>
                </a:cubicBezTo>
                <a:cubicBezTo>
                  <a:pt x="818411" y="235257"/>
                  <a:pt x="812253" y="196162"/>
                  <a:pt x="807019" y="157068"/>
                </a:cubicBezTo>
                <a:cubicBezTo>
                  <a:pt x="806095" y="148756"/>
                  <a:pt x="803632" y="144446"/>
                  <a:pt x="795934" y="140752"/>
                </a:cubicBezTo>
                <a:cubicBezTo>
                  <a:pt x="686628" y="88421"/>
                  <a:pt x="572703" y="73645"/>
                  <a:pt x="453852" y="97964"/>
                </a:cubicBezTo>
                <a:cubicBezTo>
                  <a:pt x="161958" y="157376"/>
                  <a:pt x="-24940" y="453511"/>
                  <a:pt x="47417" y="742567"/>
                </a:cubicBezTo>
                <a:cubicBezTo>
                  <a:pt x="113001" y="1004534"/>
                  <a:pt x="359941" y="1175381"/>
                  <a:pt x="626894" y="1142443"/>
                </a:cubicBezTo>
                <a:cubicBezTo>
                  <a:pt x="765144" y="1125204"/>
                  <a:pt x="880300" y="1063330"/>
                  <a:pt x="969285" y="956204"/>
                </a:cubicBezTo>
                <a:cubicBezTo>
                  <a:pt x="1068738" y="836456"/>
                  <a:pt x="1107226" y="697931"/>
                  <a:pt x="1087828" y="543707"/>
                </a:cubicBezTo>
                <a:cubicBezTo>
                  <a:pt x="1080746" y="487065"/>
                  <a:pt x="1063504" y="432887"/>
                  <a:pt x="1037639" y="381786"/>
                </a:cubicBezTo>
                <a:cubicBezTo>
                  <a:pt x="1035792" y="378092"/>
                  <a:pt x="1031481" y="373783"/>
                  <a:pt x="1027786" y="373167"/>
                </a:cubicBezTo>
                <a:cubicBezTo>
                  <a:pt x="1002538" y="368857"/>
                  <a:pt x="976982" y="365471"/>
                  <a:pt x="951426" y="361777"/>
                </a:cubicBezTo>
                <a:cubicBezTo>
                  <a:pt x="933568" y="359314"/>
                  <a:pt x="915709" y="356544"/>
                  <a:pt x="896311" y="353773"/>
                </a:cubicBezTo>
                <a:cubicBezTo>
                  <a:pt x="1047185" y="546169"/>
                  <a:pt x="999459" y="812445"/>
                  <a:pt x="827648" y="948816"/>
                </a:cubicBezTo>
                <a:cubicBezTo>
                  <a:pt x="661380" y="1080876"/>
                  <a:pt x="424293" y="1071641"/>
                  <a:pt x="270648" y="926652"/>
                </a:cubicBezTo>
                <a:cubicBezTo>
                  <a:pt x="115464" y="780123"/>
                  <a:pt x="92064" y="544938"/>
                  <a:pt x="216149" y="370704"/>
                </a:cubicBezTo>
                <a:cubicBezTo>
                  <a:pt x="277114" y="285126"/>
                  <a:pt x="359325" y="229101"/>
                  <a:pt x="461549" y="204782"/>
                </a:cubicBezTo>
                <a:cubicBezTo>
                  <a:pt x="594256" y="173691"/>
                  <a:pt x="714955" y="201704"/>
                  <a:pt x="824877" y="283279"/>
                </a:cubicBezTo>
                <a:close/>
                <a:moveTo>
                  <a:pt x="799937" y="306367"/>
                </a:moveTo>
                <a:cubicBezTo>
                  <a:pt x="661996" y="194316"/>
                  <a:pt x="432298" y="190006"/>
                  <a:pt x="281733" y="342383"/>
                </a:cubicBezTo>
                <a:cubicBezTo>
                  <a:pt x="132091" y="494145"/>
                  <a:pt x="132091" y="737642"/>
                  <a:pt x="281733" y="891866"/>
                </a:cubicBezTo>
                <a:cubicBezTo>
                  <a:pt x="427372" y="1041781"/>
                  <a:pt x="673080" y="1048246"/>
                  <a:pt x="825801" y="907874"/>
                </a:cubicBezTo>
                <a:cubicBezTo>
                  <a:pt x="985911" y="760114"/>
                  <a:pt x="990222" y="525237"/>
                  <a:pt x="872910" y="379016"/>
                </a:cubicBezTo>
                <a:cubicBezTo>
                  <a:pt x="848278" y="403950"/>
                  <a:pt x="823338" y="428885"/>
                  <a:pt x="798397" y="453819"/>
                </a:cubicBezTo>
                <a:cubicBezTo>
                  <a:pt x="896003" y="595731"/>
                  <a:pt x="841196" y="769964"/>
                  <a:pt x="729119" y="849078"/>
                </a:cubicBezTo>
                <a:cubicBezTo>
                  <a:pt x="614270" y="930038"/>
                  <a:pt x="457855" y="917109"/>
                  <a:pt x="359017" y="817063"/>
                </a:cubicBezTo>
                <a:cubicBezTo>
                  <a:pt x="260795" y="717325"/>
                  <a:pt x="249711" y="560638"/>
                  <a:pt x="331921" y="447663"/>
                </a:cubicBezTo>
                <a:cubicBezTo>
                  <a:pt x="414132" y="334380"/>
                  <a:pt x="586867" y="286050"/>
                  <a:pt x="725424" y="381171"/>
                </a:cubicBezTo>
                <a:cubicBezTo>
                  <a:pt x="750364" y="356236"/>
                  <a:pt x="774997" y="331302"/>
                  <a:pt x="799937" y="306367"/>
                </a:cubicBezTo>
                <a:close/>
                <a:moveTo>
                  <a:pt x="702947" y="406413"/>
                </a:moveTo>
                <a:cubicBezTo>
                  <a:pt x="599799" y="333456"/>
                  <a:pt x="448310" y="355620"/>
                  <a:pt x="367638" y="454435"/>
                </a:cubicBezTo>
                <a:cubicBezTo>
                  <a:pt x="281117" y="560022"/>
                  <a:pt x="290970" y="710860"/>
                  <a:pt x="390423" y="803210"/>
                </a:cubicBezTo>
                <a:cubicBezTo>
                  <a:pt x="487721" y="893406"/>
                  <a:pt x="639826" y="892790"/>
                  <a:pt x="736508" y="800748"/>
                </a:cubicBezTo>
                <a:cubicBezTo>
                  <a:pt x="835038" y="707166"/>
                  <a:pt x="835654" y="564639"/>
                  <a:pt x="772225" y="476907"/>
                </a:cubicBezTo>
                <a:cubicBezTo>
                  <a:pt x="747593" y="501533"/>
                  <a:pt x="723269" y="525852"/>
                  <a:pt x="699252" y="550479"/>
                </a:cubicBezTo>
                <a:cubicBezTo>
                  <a:pt x="697405" y="552326"/>
                  <a:pt x="697713" y="558175"/>
                  <a:pt x="698944" y="561561"/>
                </a:cubicBezTo>
                <a:cubicBezTo>
                  <a:pt x="708489" y="586496"/>
                  <a:pt x="712184" y="611738"/>
                  <a:pt x="708181" y="638212"/>
                </a:cubicBezTo>
                <a:cubicBezTo>
                  <a:pt x="698636" y="703164"/>
                  <a:pt x="649371" y="753341"/>
                  <a:pt x="584711" y="763808"/>
                </a:cubicBezTo>
                <a:cubicBezTo>
                  <a:pt x="520359" y="774274"/>
                  <a:pt x="456623" y="740412"/>
                  <a:pt x="427988" y="681000"/>
                </a:cubicBezTo>
                <a:cubicBezTo>
                  <a:pt x="399968" y="622512"/>
                  <a:pt x="413208" y="551710"/>
                  <a:pt x="462165" y="508306"/>
                </a:cubicBezTo>
                <a:cubicBezTo>
                  <a:pt x="507427" y="468287"/>
                  <a:pt x="559463" y="459360"/>
                  <a:pt x="616733" y="479985"/>
                </a:cubicBezTo>
                <a:cubicBezTo>
                  <a:pt x="620428" y="481216"/>
                  <a:pt x="626586" y="482140"/>
                  <a:pt x="628742" y="479985"/>
                </a:cubicBezTo>
                <a:cubicBezTo>
                  <a:pt x="653682" y="455974"/>
                  <a:pt x="678007" y="431347"/>
                  <a:pt x="702947" y="406413"/>
                </a:cubicBezTo>
                <a:close/>
                <a:moveTo>
                  <a:pt x="600415" y="509845"/>
                </a:moveTo>
                <a:cubicBezTo>
                  <a:pt x="559771" y="489220"/>
                  <a:pt x="499422" y="507690"/>
                  <a:pt x="469555" y="548940"/>
                </a:cubicBezTo>
                <a:cubicBezTo>
                  <a:pt x="435993" y="595115"/>
                  <a:pt x="441228" y="658221"/>
                  <a:pt x="481563" y="698547"/>
                </a:cubicBezTo>
                <a:cubicBezTo>
                  <a:pt x="521591" y="738258"/>
                  <a:pt x="584403" y="743183"/>
                  <a:pt x="630281" y="709937"/>
                </a:cubicBezTo>
                <a:cubicBezTo>
                  <a:pt x="671541" y="680077"/>
                  <a:pt x="690323" y="619742"/>
                  <a:pt x="669693" y="579415"/>
                </a:cubicBezTo>
                <a:cubicBezTo>
                  <a:pt x="653682" y="595423"/>
                  <a:pt x="637979" y="611122"/>
                  <a:pt x="622276" y="626822"/>
                </a:cubicBezTo>
                <a:cubicBezTo>
                  <a:pt x="608728" y="640366"/>
                  <a:pt x="592409" y="645600"/>
                  <a:pt x="573935" y="640982"/>
                </a:cubicBezTo>
                <a:cubicBezTo>
                  <a:pt x="536986" y="631747"/>
                  <a:pt x="524362" y="586803"/>
                  <a:pt x="551150" y="558791"/>
                </a:cubicBezTo>
                <a:cubicBezTo>
                  <a:pt x="566853" y="541860"/>
                  <a:pt x="583480" y="526160"/>
                  <a:pt x="600415" y="509845"/>
                </a:cubicBezTo>
                <a:close/>
                <a:moveTo>
                  <a:pt x="1026555" y="129363"/>
                </a:moveTo>
                <a:cubicBezTo>
                  <a:pt x="1024092" y="131517"/>
                  <a:pt x="1021628" y="133672"/>
                  <a:pt x="1019165" y="136135"/>
                </a:cubicBezTo>
                <a:cubicBezTo>
                  <a:pt x="872295" y="282972"/>
                  <a:pt x="725424" y="429808"/>
                  <a:pt x="578553" y="576645"/>
                </a:cubicBezTo>
                <a:cubicBezTo>
                  <a:pt x="576398" y="578800"/>
                  <a:pt x="573935" y="580955"/>
                  <a:pt x="572395" y="583417"/>
                </a:cubicBezTo>
                <a:cubicBezTo>
                  <a:pt x="567777" y="590805"/>
                  <a:pt x="567777" y="598193"/>
                  <a:pt x="573935" y="604658"/>
                </a:cubicBezTo>
                <a:cubicBezTo>
                  <a:pt x="580401" y="611430"/>
                  <a:pt x="588098" y="612046"/>
                  <a:pt x="595796" y="607120"/>
                </a:cubicBezTo>
                <a:cubicBezTo>
                  <a:pt x="598875" y="604966"/>
                  <a:pt x="601646" y="602195"/>
                  <a:pt x="604417" y="599425"/>
                </a:cubicBezTo>
                <a:cubicBezTo>
                  <a:pt x="750364" y="453511"/>
                  <a:pt x="896619" y="307290"/>
                  <a:pt x="1042566" y="161377"/>
                </a:cubicBezTo>
                <a:cubicBezTo>
                  <a:pt x="1045337" y="158607"/>
                  <a:pt x="1047800" y="155836"/>
                  <a:pt x="1050571" y="152758"/>
                </a:cubicBezTo>
                <a:cubicBezTo>
                  <a:pt x="1042258" y="144754"/>
                  <a:pt x="1034560" y="137366"/>
                  <a:pt x="1026555" y="129363"/>
                </a:cubicBezTo>
                <a:close/>
                <a:moveTo>
                  <a:pt x="924946" y="324221"/>
                </a:moveTo>
                <a:cubicBezTo>
                  <a:pt x="927409" y="325145"/>
                  <a:pt x="928641" y="326068"/>
                  <a:pt x="929873" y="326068"/>
                </a:cubicBezTo>
                <a:cubicBezTo>
                  <a:pt x="956968" y="330070"/>
                  <a:pt x="983756" y="333456"/>
                  <a:pt x="1010544" y="338382"/>
                </a:cubicBezTo>
                <a:cubicBezTo>
                  <a:pt x="1019781" y="339921"/>
                  <a:pt x="1025323" y="337458"/>
                  <a:pt x="1031481" y="331302"/>
                </a:cubicBezTo>
                <a:cubicBezTo>
                  <a:pt x="1061040" y="301134"/>
                  <a:pt x="1091215" y="271582"/>
                  <a:pt x="1121082" y="241414"/>
                </a:cubicBezTo>
                <a:cubicBezTo>
                  <a:pt x="1123545" y="238951"/>
                  <a:pt x="1126008" y="235873"/>
                  <a:pt x="1129395" y="232179"/>
                </a:cubicBezTo>
                <a:cubicBezTo>
                  <a:pt x="1097989" y="227254"/>
                  <a:pt x="1068122" y="222636"/>
                  <a:pt x="1037947" y="218327"/>
                </a:cubicBezTo>
                <a:cubicBezTo>
                  <a:pt x="1034868" y="218019"/>
                  <a:pt x="1030558" y="218634"/>
                  <a:pt x="1028710" y="220789"/>
                </a:cubicBezTo>
                <a:cubicBezTo>
                  <a:pt x="994225" y="254959"/>
                  <a:pt x="960047" y="289128"/>
                  <a:pt x="924946" y="324221"/>
                </a:cubicBezTo>
                <a:close/>
                <a:moveTo>
                  <a:pt x="947115" y="49942"/>
                </a:moveTo>
                <a:cubicBezTo>
                  <a:pt x="942805" y="53943"/>
                  <a:pt x="940034" y="56406"/>
                  <a:pt x="937262" y="59177"/>
                </a:cubicBezTo>
                <a:cubicBezTo>
                  <a:pt x="912322" y="84111"/>
                  <a:pt x="888306" y="110277"/>
                  <a:pt x="861826" y="133672"/>
                </a:cubicBezTo>
                <a:cubicBezTo>
                  <a:pt x="844275" y="149372"/>
                  <a:pt x="837193" y="164764"/>
                  <a:pt x="843351" y="188159"/>
                </a:cubicBezTo>
                <a:cubicBezTo>
                  <a:pt x="848894" y="209399"/>
                  <a:pt x="850433" y="231563"/>
                  <a:pt x="853820" y="253420"/>
                </a:cubicBezTo>
                <a:cubicBezTo>
                  <a:pt x="855668" y="252804"/>
                  <a:pt x="856591" y="252804"/>
                  <a:pt x="857207" y="252188"/>
                </a:cubicBezTo>
                <a:cubicBezTo>
                  <a:pt x="890769" y="218942"/>
                  <a:pt x="924023" y="185388"/>
                  <a:pt x="957276" y="151834"/>
                </a:cubicBezTo>
                <a:cubicBezTo>
                  <a:pt x="959432" y="149680"/>
                  <a:pt x="961279" y="145062"/>
                  <a:pt x="960663" y="141984"/>
                </a:cubicBezTo>
                <a:cubicBezTo>
                  <a:pt x="956660" y="111816"/>
                  <a:pt x="951734" y="81956"/>
                  <a:pt x="947115" y="49942"/>
                </a:cubicBezTo>
                <a:close/>
              </a:path>
            </a:pathLst>
          </a:custGeom>
          <a:solidFill>
            <a:srgbClr val="09465E"/>
          </a:solidFill>
          <a:ln w="3074" cap="flat">
            <a:noFill/>
            <a:prstDash val="solid"/>
            <a:miter/>
          </a:ln>
        </p:spPr>
        <p:txBody>
          <a:bodyPr rtlCol="0" anchor="ctr"/>
          <a:lstStyle/>
          <a:p>
            <a:endParaRPr lang="en-US" dirty="0"/>
          </a:p>
        </p:txBody>
      </p:sp>
    </p:spTree>
    <p:extLst>
      <p:ext uri="{BB962C8B-B14F-4D97-AF65-F5344CB8AC3E}">
        <p14:creationId xmlns:p14="http://schemas.microsoft.com/office/powerpoint/2010/main" val="39301066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72C13D3-2D2C-C220-6384-FF41BB33DB02}"/>
              </a:ext>
            </a:extLst>
          </p:cNvPr>
          <p:cNvSpPr>
            <a:spLocks noGrp="1"/>
          </p:cNvSpPr>
          <p:nvPr>
            <p:ph type="body" sz="quarter" idx="16"/>
          </p:nvPr>
        </p:nvSpPr>
        <p:spPr>
          <a:xfrm>
            <a:off x="850812" y="715232"/>
            <a:ext cx="10216256" cy="803654"/>
          </a:xfrm>
          <a:prstGeom prst="rect">
            <a:avLst/>
          </a:prstGeom>
          <a:solidFill>
            <a:srgbClr val="5FBB47"/>
          </a:solidFill>
        </p:spPr>
        <p:txBody>
          <a:bodyPr anchor="ctr"/>
          <a:lstStyle/>
          <a:p>
            <a:pPr algn="ctr"/>
            <a:r>
              <a:rPr lang="it-IT" sz="3200" dirty="0">
                <a:solidFill>
                  <a:schemeClr val="bg1"/>
                </a:solidFill>
              </a:rPr>
              <a:t>Herramientas para la alineación de la demanda de producción</a:t>
            </a:r>
          </a:p>
        </p:txBody>
      </p:sp>
      <p:sp>
        <p:nvSpPr>
          <p:cNvPr id="10" name="CuadroTexto 598">
            <a:extLst>
              <a:ext uri="{FF2B5EF4-FFF2-40B4-BE49-F238E27FC236}">
                <a16:creationId xmlns:a16="http://schemas.microsoft.com/office/drawing/2014/main" id="{8A1B6493-0F03-86C1-25D6-97868506BDD0}"/>
              </a:ext>
            </a:extLst>
          </p:cNvPr>
          <p:cNvSpPr txBox="1"/>
          <p:nvPr/>
        </p:nvSpPr>
        <p:spPr>
          <a:xfrm>
            <a:off x="1452632" y="2358587"/>
            <a:ext cx="1697754"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Título primero</a:t>
            </a:r>
          </a:p>
        </p:txBody>
      </p:sp>
      <p:sp>
        <p:nvSpPr>
          <p:cNvPr id="12" name="Rectángulo 602">
            <a:extLst>
              <a:ext uri="{FF2B5EF4-FFF2-40B4-BE49-F238E27FC236}">
                <a16:creationId xmlns:a16="http://schemas.microsoft.com/office/drawing/2014/main" id="{6DC0D5F2-6E16-866E-67DD-F638C48CFA91}"/>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Pulse para escribir</a:t>
            </a:r>
          </a:p>
        </p:txBody>
      </p:sp>
      <p:sp>
        <p:nvSpPr>
          <p:cNvPr id="13" name="Rectángulo 603">
            <a:extLst>
              <a:ext uri="{FF2B5EF4-FFF2-40B4-BE49-F238E27FC236}">
                <a16:creationId xmlns:a16="http://schemas.microsoft.com/office/drawing/2014/main" id="{91983611-4AAC-A5E4-5C7F-9B7630B75007}"/>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Pulse para escribir</a:t>
            </a:r>
          </a:p>
        </p:txBody>
      </p:sp>
      <p:sp>
        <p:nvSpPr>
          <p:cNvPr id="45" name="CuadroTexto 599">
            <a:extLst>
              <a:ext uri="{FF2B5EF4-FFF2-40B4-BE49-F238E27FC236}">
                <a16:creationId xmlns:a16="http://schemas.microsoft.com/office/drawing/2014/main" id="{11B00545-69DF-E96F-FF3D-BD4E39D3CF5F}"/>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Impacto a largo plazo</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EA596E60-135C-5CCD-F261-0044F4B7D7D9}"/>
              </a:ext>
            </a:extLst>
          </p:cNvPr>
          <p:cNvSpPr txBox="1"/>
          <p:nvPr/>
        </p:nvSpPr>
        <p:spPr>
          <a:xfrm>
            <a:off x="6990995" y="2730332"/>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Necesidades empresariales inmediatas</a:t>
            </a:r>
          </a:p>
        </p:txBody>
      </p:sp>
      <p:sp>
        <p:nvSpPr>
          <p:cNvPr id="48" name="CuadroTexto 599">
            <a:extLst>
              <a:ext uri="{FF2B5EF4-FFF2-40B4-BE49-F238E27FC236}">
                <a16:creationId xmlns:a16="http://schemas.microsoft.com/office/drawing/2014/main" id="{C4B97E0E-DB79-200D-D1EB-77E06F3C5E18}"/>
              </a:ext>
            </a:extLst>
          </p:cNvPr>
          <p:cNvSpPr txBox="1"/>
          <p:nvPr/>
        </p:nvSpPr>
        <p:spPr>
          <a:xfrm>
            <a:off x="1552007" y="3159069"/>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Efectos sociales y medioambientales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1" name="CuadroTexto 599">
            <a:extLst>
              <a:ext uri="{FF2B5EF4-FFF2-40B4-BE49-F238E27FC236}">
                <a16:creationId xmlns:a16="http://schemas.microsoft.com/office/drawing/2014/main" id="{41EE1CFC-C51E-B025-8A0E-1142D6D62190}"/>
              </a:ext>
            </a:extLst>
          </p:cNvPr>
          <p:cNvSpPr txBox="1"/>
          <p:nvPr/>
        </p:nvSpPr>
        <p:spPr>
          <a:xfrm>
            <a:off x="1312219" y="3582351"/>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Procesos a menudo costosos y complicados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 name="CasellaDiTesto 4">
            <a:extLst>
              <a:ext uri="{FF2B5EF4-FFF2-40B4-BE49-F238E27FC236}">
                <a16:creationId xmlns:a16="http://schemas.microsoft.com/office/drawing/2014/main" id="{60091CF8-9F11-12B1-3FB4-2F9DB8E3A37D}"/>
              </a:ext>
            </a:extLst>
          </p:cNvPr>
          <p:cNvSpPr txBox="1"/>
          <p:nvPr/>
        </p:nvSpPr>
        <p:spPr>
          <a:xfrm>
            <a:off x="1262869" y="1642345"/>
            <a:ext cx="9228841" cy="646331"/>
          </a:xfrm>
          <a:prstGeom prst="rect">
            <a:avLst/>
          </a:prstGeom>
          <a:solidFill>
            <a:schemeClr val="bg1"/>
          </a:solidFill>
        </p:spPr>
        <p:txBody>
          <a:bodyPr wrap="square" rtlCol="0">
            <a:spAutoFit/>
          </a:bodyPr>
          <a:lstStyle/>
          <a:p>
            <a:endParaRPr lang="it-IT" dirty="0"/>
          </a:p>
          <a:p>
            <a:endParaRPr lang="it-IT" dirty="0"/>
          </a:p>
        </p:txBody>
      </p:sp>
      <p:sp>
        <p:nvSpPr>
          <p:cNvPr id="2" name="CasellaDiTesto 1">
            <a:extLst>
              <a:ext uri="{FF2B5EF4-FFF2-40B4-BE49-F238E27FC236}">
                <a16:creationId xmlns:a16="http://schemas.microsoft.com/office/drawing/2014/main" id="{19DD5A7B-F307-3D33-3EEE-3B7803D80123}"/>
              </a:ext>
            </a:extLst>
          </p:cNvPr>
          <p:cNvSpPr txBox="1"/>
          <p:nvPr/>
        </p:nvSpPr>
        <p:spPr>
          <a:xfrm>
            <a:off x="997677" y="1965510"/>
            <a:ext cx="7345045" cy="4308872"/>
          </a:xfrm>
          <a:prstGeom prst="rect">
            <a:avLst/>
          </a:prstGeom>
          <a:noFill/>
        </p:spPr>
        <p:txBody>
          <a:bodyPr wrap="square" rtlCol="0">
            <a:spAutoFit/>
          </a:bodyPr>
          <a:lstStyle/>
          <a:p>
            <a:pPr>
              <a:spcBef>
                <a:spcPts val="450"/>
              </a:spcBef>
              <a:spcAft>
                <a:spcPts val="600"/>
              </a:spcAft>
            </a:pPr>
            <a:r>
              <a:rPr lang="en-US" sz="2400" dirty="0">
                <a:solidFill>
                  <a:srgbClr val="09465E"/>
                </a:solidFill>
              </a:rPr>
              <a:t>Las tecnologías y herramientas para la alineación incluyen:</a:t>
            </a:r>
          </a:p>
          <a:p>
            <a:pPr marL="342900" indent="-342900">
              <a:spcAft>
                <a:spcPts val="600"/>
              </a:spcAft>
              <a:buFont typeface="Arial" panose="020B0604020202020204" pitchFamily="34" charset="0"/>
              <a:buChar char="•"/>
            </a:pPr>
            <a:r>
              <a:rPr lang="en-US" sz="2400" dirty="0">
                <a:solidFill>
                  <a:srgbClr val="09465E"/>
                </a:solidFill>
              </a:rPr>
              <a:t>Software ERP con módulos de previsión de la demanda</a:t>
            </a:r>
          </a:p>
          <a:p>
            <a:pPr marL="342900" indent="-342900">
              <a:spcAft>
                <a:spcPts val="600"/>
              </a:spcAft>
              <a:buFont typeface="Arial" panose="020B0604020202020204" pitchFamily="34" charset="0"/>
              <a:buChar char="•"/>
            </a:pPr>
            <a:r>
              <a:rPr lang="en-US" sz="2400" dirty="0">
                <a:solidFill>
                  <a:srgbClr val="09465E"/>
                </a:solidFill>
              </a:rPr>
              <a:t>Sistemas avanzados de Business Intelligence</a:t>
            </a:r>
          </a:p>
          <a:p>
            <a:pPr marL="342900" indent="-342900">
              <a:spcAft>
                <a:spcPts val="600"/>
              </a:spcAft>
              <a:buFont typeface="Arial" panose="020B0604020202020204" pitchFamily="34" charset="0"/>
              <a:buChar char="•"/>
            </a:pPr>
            <a:r>
              <a:rPr lang="en-US" sz="2400" dirty="0">
                <a:solidFill>
                  <a:srgbClr val="09465E"/>
                </a:solidFill>
              </a:rPr>
              <a:t>Algoritmos de predicción basados en:</a:t>
            </a:r>
          </a:p>
          <a:p>
            <a:pPr marL="504000" lvl="1" indent="576000">
              <a:spcAft>
                <a:spcPts val="600"/>
              </a:spcAft>
              <a:buFont typeface="Arial" panose="020B0604020202020204" pitchFamily="34" charset="0"/>
              <a:buChar char="•"/>
            </a:pPr>
            <a:r>
              <a:rPr lang="en-US" sz="2400" dirty="0">
                <a:solidFill>
                  <a:srgbClr val="09465E"/>
                </a:solidFill>
              </a:rPr>
              <a:t>Ventas anteriores</a:t>
            </a:r>
          </a:p>
          <a:p>
            <a:pPr marL="504000" lvl="1" indent="576000">
              <a:spcAft>
                <a:spcPts val="600"/>
              </a:spcAft>
              <a:buFont typeface="Arial" panose="020B0604020202020204" pitchFamily="34" charset="0"/>
              <a:buChar char="•"/>
            </a:pPr>
            <a:r>
              <a:rPr lang="en-US" sz="2400" dirty="0">
                <a:solidFill>
                  <a:srgbClr val="09465E"/>
                </a:solidFill>
              </a:rPr>
              <a:t>Datos meteorológicos/estacionales</a:t>
            </a:r>
          </a:p>
          <a:p>
            <a:pPr marL="504000" lvl="1" indent="576000">
              <a:spcAft>
                <a:spcPts val="600"/>
              </a:spcAft>
              <a:buFont typeface="Arial" panose="020B0604020202020204" pitchFamily="34" charset="0"/>
              <a:buChar char="•"/>
            </a:pPr>
            <a:r>
              <a:rPr lang="en-US" sz="2400" dirty="0">
                <a:solidFill>
                  <a:srgbClr val="09465E"/>
                </a:solidFill>
              </a:rPr>
              <a:t>Factores económicos y sociales</a:t>
            </a:r>
          </a:p>
          <a:p>
            <a:pPr marL="342000" lvl="1" indent="-457200">
              <a:spcAft>
                <a:spcPts val="600"/>
              </a:spcAft>
              <a:buFont typeface="Arial" panose="020B0604020202020204" pitchFamily="34" charset="0"/>
              <a:buChar char="•"/>
            </a:pPr>
            <a:r>
              <a:rPr lang="en-US" sz="2400" dirty="0">
                <a:solidFill>
                  <a:srgbClr val="09465E"/>
                </a:solidFill>
              </a:rPr>
              <a:t>Cuadros de mando compartidos entre departamentos</a:t>
            </a:r>
          </a:p>
          <a:p>
            <a:endParaRPr lang="it-IT" dirty="0"/>
          </a:p>
        </p:txBody>
      </p:sp>
      <p:pic>
        <p:nvPicPr>
          <p:cNvPr id="10242" name="Picture 2" descr="Tools ">
            <a:extLst>
              <a:ext uri="{FF2B5EF4-FFF2-40B4-BE49-F238E27FC236}">
                <a16:creationId xmlns:a16="http://schemas.microsoft.com/office/drawing/2014/main" id="{088DC9FC-8733-135B-049F-E75D4F5D897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644581" y="2701108"/>
            <a:ext cx="2235200" cy="223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0194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34970-B686-13EC-BBA4-A78EEB634960}"/>
            </a:ext>
          </a:extLst>
        </p:cNvPr>
        <p:cNvGrpSpPr/>
        <p:nvPr/>
      </p:nvGrpSpPr>
      <p:grpSpPr>
        <a:xfrm>
          <a:off x="0" y="0"/>
          <a:ext cx="0" cy="0"/>
          <a:chOff x="0" y="0"/>
          <a:chExt cx="0" cy="0"/>
        </a:xfrm>
      </p:grpSpPr>
      <p:pic>
        <p:nvPicPr>
          <p:cNvPr id="4" name="Picture Placeholder 9">
            <a:extLst>
              <a:ext uri="{FF2B5EF4-FFF2-40B4-BE49-F238E27FC236}">
                <a16:creationId xmlns:a16="http://schemas.microsoft.com/office/drawing/2014/main" id="{E92CDD32-A535-2607-3CE8-66752554C5A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p:pic>
      <p:sp>
        <p:nvSpPr>
          <p:cNvPr id="5" name="Text Placeholder 4">
            <a:extLst>
              <a:ext uri="{FF2B5EF4-FFF2-40B4-BE49-F238E27FC236}">
                <a16:creationId xmlns:a16="http://schemas.microsoft.com/office/drawing/2014/main" id="{52D43034-8772-C7B5-4926-4E3712A96200}"/>
              </a:ext>
            </a:extLst>
          </p:cNvPr>
          <p:cNvSpPr>
            <a:spLocks noGrp="1"/>
          </p:cNvSpPr>
          <p:nvPr>
            <p:ph type="body" sz="quarter" idx="17"/>
          </p:nvPr>
        </p:nvSpPr>
        <p:spPr>
          <a:xfrm>
            <a:off x="6731421" y="439689"/>
            <a:ext cx="2066906" cy="582221"/>
          </a:xfrm>
        </p:spPr>
        <p:txBody>
          <a:bodyPr/>
          <a:lstStyle/>
          <a:p>
            <a:r>
              <a:rPr lang="en-US" dirty="0"/>
              <a:t>05</a:t>
            </a:r>
          </a:p>
        </p:txBody>
      </p:sp>
      <p:sp>
        <p:nvSpPr>
          <p:cNvPr id="14" name="Rectangle 13">
            <a:extLst>
              <a:ext uri="{FF2B5EF4-FFF2-40B4-BE49-F238E27FC236}">
                <a16:creationId xmlns:a16="http://schemas.microsoft.com/office/drawing/2014/main" id="{5919C6E8-A88A-81A0-27F1-C420A14E7F75}"/>
              </a:ext>
            </a:extLst>
          </p:cNvPr>
          <p:cNvSpPr/>
          <p:nvPr/>
        </p:nvSpPr>
        <p:spPr>
          <a:xfrm>
            <a:off x="6555179" y="3387212"/>
            <a:ext cx="4365370" cy="806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E0223A46-423C-93B6-8151-188B986331A0}"/>
              </a:ext>
            </a:extLst>
          </p:cNvPr>
          <p:cNvSpPr txBox="1"/>
          <p:nvPr/>
        </p:nvSpPr>
        <p:spPr>
          <a:xfrm>
            <a:off x="6096000" y="3467339"/>
            <a:ext cx="5053219" cy="646331"/>
          </a:xfrm>
          <a:prstGeom prst="rect">
            <a:avLst/>
          </a:prstGeom>
          <a:noFill/>
        </p:spPr>
        <p:txBody>
          <a:bodyPr wrap="square" rtlCol="0">
            <a:spAutoFit/>
          </a:bodyPr>
          <a:lstStyle/>
          <a:p>
            <a:pPr algn="ctr"/>
            <a:r>
              <a:rPr lang="en-IE" sz="3600" b="1" dirty="0">
                <a:solidFill>
                  <a:srgbClr val="60BA47"/>
                </a:solidFill>
                <a:latin typeface="Calibri" panose="020F0502020204030204" pitchFamily="34" charset="0"/>
                <a:cs typeface="Calibri" panose="020F0502020204030204" pitchFamily="34" charset="0"/>
              </a:rPr>
              <a:t>Gestión de riesgos</a:t>
            </a:r>
            <a:endParaRPr lang="en-US" sz="3600" b="1" dirty="0">
              <a:solidFill>
                <a:srgbClr val="60BA4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7043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FC9AE7-D32F-7AE3-84B7-5E14643D9F73}"/>
              </a:ext>
            </a:extLst>
          </p:cNvPr>
          <p:cNvSpPr>
            <a:spLocks noGrp="1"/>
          </p:cNvSpPr>
          <p:nvPr>
            <p:ph type="body" sz="quarter" idx="18"/>
          </p:nvPr>
        </p:nvSpPr>
        <p:spPr>
          <a:xfrm>
            <a:off x="491071" y="2383244"/>
            <a:ext cx="4990998" cy="4127479"/>
          </a:xfrm>
        </p:spPr>
        <p:txBody>
          <a:bodyPr/>
          <a:lstStyle/>
          <a:p>
            <a:pPr algn="l">
              <a:spcAft>
                <a:spcPts val="600"/>
              </a:spcAft>
              <a:buFont typeface="Arial" panose="020B0604020202020204" pitchFamily="34" charset="0"/>
              <a:buChar char="•"/>
            </a:pPr>
            <a:r>
              <a:rPr lang="en-US" b="1" dirty="0">
                <a:highlight>
                  <a:srgbClr val="60BA47"/>
                </a:highlight>
                <a:latin typeface="Calibri "/>
                <a:ea typeface="Calibri"/>
                <a:cs typeface="Times New Roman"/>
              </a:rPr>
              <a:t>Planificación: </a:t>
            </a:r>
            <a:r>
              <a:rPr lang="en-US" dirty="0" err="1">
                <a:latin typeface="Calibri "/>
                <a:ea typeface="Calibri"/>
                <a:cs typeface="Times New Roman"/>
              </a:rPr>
              <a:t>Organizar </a:t>
            </a:r>
            <a:r>
              <a:rPr lang="en-US" dirty="0">
                <a:latin typeface="Calibri "/>
                <a:ea typeface="Calibri"/>
                <a:cs typeface="Times New Roman"/>
              </a:rPr>
              <a:t>con antelación las actividades y los recursos necesarios (ingredientes, personal, tiempos de producción) para reducir los residuos.</a:t>
            </a:r>
          </a:p>
          <a:p>
            <a:pPr algn="l">
              <a:spcAft>
                <a:spcPts val="600"/>
              </a:spcAft>
              <a:buFont typeface="Arial" panose="020B0604020202020204" pitchFamily="34" charset="0"/>
              <a:buChar char="•"/>
            </a:pPr>
            <a:r>
              <a:rPr lang="en-US" b="1" dirty="0">
                <a:highlight>
                  <a:srgbClr val="60BA47"/>
                </a:highlight>
                <a:latin typeface="Calibri "/>
                <a:ea typeface="Calibri"/>
                <a:cs typeface="Times New Roman"/>
              </a:rPr>
              <a:t>Previsión: </a:t>
            </a:r>
            <a:r>
              <a:rPr lang="en-US" dirty="0">
                <a:latin typeface="Calibri "/>
                <a:ea typeface="Calibri"/>
                <a:cs typeface="Times New Roman"/>
              </a:rPr>
              <a:t>Utilización de datos históricos, modelos estadísticos o tecnologías para estimar la demanda y el consumo futuros.</a:t>
            </a:r>
          </a:p>
        </p:txBody>
      </p:sp>
      <p:sp>
        <p:nvSpPr>
          <p:cNvPr id="3" name="Text Placeholder 2">
            <a:extLst>
              <a:ext uri="{FF2B5EF4-FFF2-40B4-BE49-F238E27FC236}">
                <a16:creationId xmlns:a16="http://schemas.microsoft.com/office/drawing/2014/main" id="{7968E131-03C3-BD93-D932-1AA783BBBA47}"/>
              </a:ext>
            </a:extLst>
          </p:cNvPr>
          <p:cNvSpPr>
            <a:spLocks noGrp="1"/>
          </p:cNvSpPr>
          <p:nvPr>
            <p:ph type="body" sz="quarter" idx="16"/>
          </p:nvPr>
        </p:nvSpPr>
        <p:spPr>
          <a:xfrm>
            <a:off x="393479" y="564093"/>
            <a:ext cx="5494426" cy="992652"/>
          </a:xfrm>
        </p:spPr>
        <p:txBody>
          <a:bodyPr/>
          <a:lstStyle/>
          <a:p>
            <a:r>
              <a:rPr lang="en-IE" dirty="0"/>
              <a:t>Planificación y previsión en el contexto del desperdicio de alimentos</a:t>
            </a:r>
          </a:p>
        </p:txBody>
      </p:sp>
      <p:pic>
        <p:nvPicPr>
          <p:cNvPr id="1026" name="Picture 2" descr="Soldi, Businesses, Finances, Currencies">
            <a:extLst>
              <a:ext uri="{FF2B5EF4-FFF2-40B4-BE49-F238E27FC236}">
                <a16:creationId xmlns:a16="http://schemas.microsoft.com/office/drawing/2014/main" id="{053047F9-10D5-DB59-D6DF-4EAF933A9BA5}"/>
              </a:ext>
            </a:extLst>
          </p:cNvPr>
          <p:cNvPicPr>
            <a:picLocks noGrp="1" noChangeAspect="1" noChangeArrowheads="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bwMode="auto">
          <a:xfrm>
            <a:off x="6083676" y="0"/>
            <a:ext cx="536106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1875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72C13D3-2D2C-C220-6384-FF41BB33DB02}"/>
              </a:ext>
            </a:extLst>
          </p:cNvPr>
          <p:cNvSpPr>
            <a:spLocks noGrp="1"/>
          </p:cNvSpPr>
          <p:nvPr>
            <p:ph type="body" sz="quarter" idx="16"/>
          </p:nvPr>
        </p:nvSpPr>
        <p:spPr>
          <a:xfrm>
            <a:off x="488548" y="617698"/>
            <a:ext cx="10899887" cy="803654"/>
          </a:xfrm>
          <a:prstGeom prst="rect">
            <a:avLst/>
          </a:prstGeom>
        </p:spPr>
        <p:txBody>
          <a:bodyPr/>
          <a:lstStyle/>
          <a:p>
            <a:pPr algn="ctr"/>
            <a:r>
              <a:rPr lang="en-US" dirty="0"/>
              <a:t>Factores de riesgo en la previsión y planificación del desperdicio de alimentos</a:t>
            </a:r>
            <a:endParaRPr lang="en-IE" b="1" dirty="0"/>
          </a:p>
        </p:txBody>
      </p:sp>
      <p:sp>
        <p:nvSpPr>
          <p:cNvPr id="10" name="CuadroTexto 598">
            <a:extLst>
              <a:ext uri="{FF2B5EF4-FFF2-40B4-BE49-F238E27FC236}">
                <a16:creationId xmlns:a16="http://schemas.microsoft.com/office/drawing/2014/main" id="{8A1B6493-0F03-86C1-25D6-97868506BDD0}"/>
              </a:ext>
            </a:extLst>
          </p:cNvPr>
          <p:cNvSpPr txBox="1"/>
          <p:nvPr/>
        </p:nvSpPr>
        <p:spPr>
          <a:xfrm>
            <a:off x="1452632" y="2358587"/>
            <a:ext cx="1697754"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Título primero</a:t>
            </a:r>
          </a:p>
        </p:txBody>
      </p:sp>
      <p:sp>
        <p:nvSpPr>
          <p:cNvPr id="12" name="Rectángulo 602">
            <a:extLst>
              <a:ext uri="{FF2B5EF4-FFF2-40B4-BE49-F238E27FC236}">
                <a16:creationId xmlns:a16="http://schemas.microsoft.com/office/drawing/2014/main" id="{6DC0D5F2-6E16-866E-67DD-F638C48CFA91}"/>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Pulse para escribir</a:t>
            </a:r>
          </a:p>
        </p:txBody>
      </p:sp>
      <p:sp>
        <p:nvSpPr>
          <p:cNvPr id="13" name="Rectángulo 603">
            <a:extLst>
              <a:ext uri="{FF2B5EF4-FFF2-40B4-BE49-F238E27FC236}">
                <a16:creationId xmlns:a16="http://schemas.microsoft.com/office/drawing/2014/main" id="{91983611-4AAC-A5E4-5C7F-9B7630B75007}"/>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Pulse para escribir</a:t>
            </a:r>
          </a:p>
        </p:txBody>
      </p:sp>
      <p:sp>
        <p:nvSpPr>
          <p:cNvPr id="45" name="CuadroTexto 599">
            <a:extLst>
              <a:ext uri="{FF2B5EF4-FFF2-40B4-BE49-F238E27FC236}">
                <a16:creationId xmlns:a16="http://schemas.microsoft.com/office/drawing/2014/main" id="{11B00545-69DF-E96F-FF3D-BD4E39D3CF5F}"/>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Impacto a largo plazo</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EA596E60-135C-5CCD-F261-0044F4B7D7D9}"/>
              </a:ext>
            </a:extLst>
          </p:cNvPr>
          <p:cNvSpPr txBox="1"/>
          <p:nvPr/>
        </p:nvSpPr>
        <p:spPr>
          <a:xfrm>
            <a:off x="6990995" y="2730332"/>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Necesidades empresariales inmediatas</a:t>
            </a:r>
          </a:p>
        </p:txBody>
      </p:sp>
      <p:sp>
        <p:nvSpPr>
          <p:cNvPr id="48" name="CuadroTexto 599">
            <a:extLst>
              <a:ext uri="{FF2B5EF4-FFF2-40B4-BE49-F238E27FC236}">
                <a16:creationId xmlns:a16="http://schemas.microsoft.com/office/drawing/2014/main" id="{C4B97E0E-DB79-200D-D1EB-77E06F3C5E18}"/>
              </a:ext>
            </a:extLst>
          </p:cNvPr>
          <p:cNvSpPr txBox="1"/>
          <p:nvPr/>
        </p:nvSpPr>
        <p:spPr>
          <a:xfrm>
            <a:off x="1552007" y="3159069"/>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Efectos sociales y medioambientales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0" name="CuadroTexto 599">
            <a:extLst>
              <a:ext uri="{FF2B5EF4-FFF2-40B4-BE49-F238E27FC236}">
                <a16:creationId xmlns:a16="http://schemas.microsoft.com/office/drawing/2014/main" id="{64FFB3CA-F019-BD62-B019-C030E260E6B7}"/>
              </a:ext>
            </a:extLst>
          </p:cNvPr>
          <p:cNvSpPr txBox="1"/>
          <p:nvPr/>
        </p:nvSpPr>
        <p:spPr>
          <a:xfrm>
            <a:off x="6848965" y="3182412"/>
            <a:ext cx="3042419" cy="646331"/>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Necesidades financieras y empresariales</a:t>
            </a:r>
          </a:p>
        </p:txBody>
      </p:sp>
      <p:sp>
        <p:nvSpPr>
          <p:cNvPr id="51" name="CuadroTexto 599">
            <a:extLst>
              <a:ext uri="{FF2B5EF4-FFF2-40B4-BE49-F238E27FC236}">
                <a16:creationId xmlns:a16="http://schemas.microsoft.com/office/drawing/2014/main" id="{41EE1CFC-C51E-B025-8A0E-1142D6D62190}"/>
              </a:ext>
            </a:extLst>
          </p:cNvPr>
          <p:cNvSpPr txBox="1"/>
          <p:nvPr/>
        </p:nvSpPr>
        <p:spPr>
          <a:xfrm>
            <a:off x="1312219" y="3582351"/>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Procesos a menudo costosos y complicados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599">
            <a:extLst>
              <a:ext uri="{FF2B5EF4-FFF2-40B4-BE49-F238E27FC236}">
                <a16:creationId xmlns:a16="http://schemas.microsoft.com/office/drawing/2014/main" id="{D4D229C8-A75C-5422-2931-AEB691C88703}"/>
              </a:ext>
            </a:extLst>
          </p:cNvPr>
          <p:cNvSpPr txBox="1"/>
          <p:nvPr/>
        </p:nvSpPr>
        <p:spPr>
          <a:xfrm>
            <a:off x="6990996" y="3793403"/>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Procesos sencillos</a:t>
            </a:r>
          </a:p>
        </p:txBody>
      </p:sp>
      <p:graphicFrame>
        <p:nvGraphicFramePr>
          <p:cNvPr id="3" name="Tabella 2">
            <a:extLst>
              <a:ext uri="{FF2B5EF4-FFF2-40B4-BE49-F238E27FC236}">
                <a16:creationId xmlns:a16="http://schemas.microsoft.com/office/drawing/2014/main" id="{64466C28-D48E-9607-79AC-51D02287F52D}"/>
              </a:ext>
            </a:extLst>
          </p:cNvPr>
          <p:cNvGraphicFramePr>
            <a:graphicFrameLocks noGrp="1"/>
          </p:cNvGraphicFramePr>
          <p:nvPr>
            <p:extLst>
              <p:ext uri="{D42A27DB-BD31-4B8C-83A1-F6EECF244321}">
                <p14:modId xmlns:p14="http://schemas.microsoft.com/office/powerpoint/2010/main" val="361485058"/>
              </p:ext>
            </p:extLst>
          </p:nvPr>
        </p:nvGraphicFramePr>
        <p:xfrm>
          <a:off x="619489" y="2736904"/>
          <a:ext cx="10515600" cy="3505200"/>
        </p:xfrm>
        <a:graphic>
          <a:graphicData uri="http://schemas.openxmlformats.org/drawingml/2006/table">
            <a:tbl>
              <a:tblPr>
                <a:tableStyleId>{22838BEF-8BB2-4498-84A7-C5851F593DF1}</a:tableStyleId>
              </a:tblPr>
              <a:tblGrid>
                <a:gridCol w="3505200">
                  <a:extLst>
                    <a:ext uri="{9D8B030D-6E8A-4147-A177-3AD203B41FA5}">
                      <a16:colId xmlns:a16="http://schemas.microsoft.com/office/drawing/2014/main" val="3321795707"/>
                    </a:ext>
                  </a:extLst>
                </a:gridCol>
                <a:gridCol w="3406411">
                  <a:extLst>
                    <a:ext uri="{9D8B030D-6E8A-4147-A177-3AD203B41FA5}">
                      <a16:colId xmlns:a16="http://schemas.microsoft.com/office/drawing/2014/main" val="1679057848"/>
                    </a:ext>
                  </a:extLst>
                </a:gridCol>
                <a:gridCol w="3603989">
                  <a:extLst>
                    <a:ext uri="{9D8B030D-6E8A-4147-A177-3AD203B41FA5}">
                      <a16:colId xmlns:a16="http://schemas.microsoft.com/office/drawing/2014/main" val="3600569555"/>
                    </a:ext>
                  </a:extLst>
                </a:gridCol>
              </a:tblGrid>
              <a:tr h="143986">
                <a:tc>
                  <a:txBody>
                    <a:bodyPr/>
                    <a:lstStyle/>
                    <a:p>
                      <a:pPr algn="ctr"/>
                      <a:r>
                        <a:rPr lang="it-IT" sz="2000" b="1" dirty="0">
                          <a:solidFill>
                            <a:schemeClr val="bg1"/>
                          </a:solidFill>
                        </a:rPr>
                        <a:t>TIPO DE RIESGO</a:t>
                      </a:r>
                      <a:endParaRPr lang="it-IT" sz="2000" dirty="0">
                        <a:solidFill>
                          <a:schemeClr val="bg1"/>
                        </a:solidFill>
                      </a:endParaRPr>
                    </a:p>
                  </a:txBody>
                  <a:tcPr anchor="ctr">
                    <a:solidFill>
                      <a:srgbClr val="DB196A"/>
                    </a:solidFill>
                  </a:tcPr>
                </a:tc>
                <a:tc>
                  <a:txBody>
                    <a:bodyPr/>
                    <a:lstStyle/>
                    <a:p>
                      <a:pPr algn="ctr"/>
                      <a:r>
                        <a:rPr lang="it-IT" sz="2000" b="1" dirty="0">
                          <a:solidFill>
                            <a:schemeClr val="bg1"/>
                          </a:solidFill>
                        </a:rPr>
                        <a:t>EJEMPLO</a:t>
                      </a:r>
                      <a:endParaRPr lang="it-IT" sz="2000" dirty="0">
                        <a:solidFill>
                          <a:schemeClr val="bg1"/>
                        </a:solidFill>
                      </a:endParaRPr>
                    </a:p>
                  </a:txBody>
                  <a:tcPr anchor="ctr">
                    <a:solidFill>
                      <a:srgbClr val="DB196A"/>
                    </a:solidFill>
                  </a:tcPr>
                </a:tc>
                <a:tc>
                  <a:txBody>
                    <a:bodyPr/>
                    <a:lstStyle/>
                    <a:p>
                      <a:pPr algn="ctr"/>
                      <a:r>
                        <a:rPr lang="it-IT" sz="2000" b="1" dirty="0">
                          <a:solidFill>
                            <a:schemeClr val="bg1"/>
                          </a:solidFill>
                        </a:rPr>
                        <a:t>EFECTOS</a:t>
                      </a:r>
                      <a:endParaRPr lang="it-IT" sz="2000" dirty="0">
                        <a:solidFill>
                          <a:schemeClr val="bg1"/>
                        </a:solidFill>
                      </a:endParaRPr>
                    </a:p>
                  </a:txBody>
                  <a:tcPr anchor="ctr">
                    <a:solidFill>
                      <a:srgbClr val="DB196A"/>
                    </a:solidFill>
                  </a:tcPr>
                </a:tc>
                <a:extLst>
                  <a:ext uri="{0D108BD9-81ED-4DB2-BD59-A6C34878D82A}">
                    <a16:rowId xmlns:a16="http://schemas.microsoft.com/office/drawing/2014/main" val="1657186304"/>
                  </a:ext>
                </a:extLst>
              </a:tr>
              <a:tr h="0">
                <a:tc>
                  <a:txBody>
                    <a:bodyPr/>
                    <a:lstStyle/>
                    <a:p>
                      <a:r>
                        <a:rPr lang="it-IT" sz="2000" b="0" kern="1200" dirty="0">
                          <a:solidFill>
                            <a:srgbClr val="09465E"/>
                          </a:solidFill>
                          <a:effectLst/>
                        </a:rPr>
                        <a:t>Demanda </a:t>
                      </a:r>
                      <a:r>
                        <a:rPr lang="it-IT" sz="2000" b="0" kern="1200" dirty="0" err="1">
                          <a:solidFill>
                            <a:srgbClr val="09465E"/>
                          </a:solidFill>
                          <a:effectLst/>
                        </a:rPr>
                        <a:t>imprevisible</a:t>
                      </a:r>
                      <a:endParaRPr lang="it-IT" sz="2000" b="0" dirty="0">
                        <a:solidFill>
                          <a:srgbClr val="09465E"/>
                        </a:solidFill>
                      </a:endParaRPr>
                    </a:p>
                  </a:txBody>
                  <a:tcPr anchor="ctr">
                    <a:solidFill>
                      <a:srgbClr val="F68B2D">
                        <a:alpha val="10196"/>
                      </a:srgbClr>
                    </a:solidFill>
                  </a:tcPr>
                </a:tc>
                <a:tc>
                  <a:txBody>
                    <a:bodyPr/>
                    <a:lstStyle/>
                    <a:p>
                      <a:r>
                        <a:rPr lang="en-US" sz="2000" b="0" i="0" kern="1200" dirty="0">
                          <a:solidFill>
                            <a:srgbClr val="09465E"/>
                          </a:solidFill>
                          <a:effectLst/>
                          <a:latin typeface="+mn-lt"/>
                          <a:ea typeface="+mn-ea"/>
                          <a:cs typeface="+mn-cs"/>
                        </a:rPr>
                        <a:t>Tiempo, tendencias repentinas, acontecimientos inesperados</a:t>
                      </a:r>
                      <a:endParaRPr lang="it-IT" sz="2000" b="0" dirty="0">
                        <a:solidFill>
                          <a:srgbClr val="09465E"/>
                        </a:solidFill>
                      </a:endParaRPr>
                    </a:p>
                  </a:txBody>
                  <a:tcPr anchor="ctr">
                    <a:solidFill>
                      <a:srgbClr val="F68B2D">
                        <a:alpha val="10196"/>
                      </a:srgbClr>
                    </a:solidFill>
                  </a:tcPr>
                </a:tc>
                <a:tc>
                  <a:txBody>
                    <a:bodyPr/>
                    <a:lstStyle/>
                    <a:p>
                      <a:r>
                        <a:rPr lang="it-IT" sz="2000" b="0" i="0" kern="1200" dirty="0" err="1">
                          <a:solidFill>
                            <a:srgbClr val="09465E"/>
                          </a:solidFill>
                          <a:effectLst/>
                          <a:latin typeface="+mn-lt"/>
                          <a:ea typeface="+mn-ea"/>
                          <a:cs typeface="+mn-cs"/>
                        </a:rPr>
                        <a:t>Sobreproducción </a:t>
                      </a:r>
                      <a:r>
                        <a:rPr lang="it-IT" sz="2000" b="0" i="0" kern="1200" dirty="0">
                          <a:solidFill>
                            <a:srgbClr val="09465E"/>
                          </a:solidFill>
                          <a:effectLst/>
                          <a:latin typeface="+mn-lt"/>
                          <a:ea typeface="+mn-ea"/>
                          <a:cs typeface="+mn-cs"/>
                        </a:rPr>
                        <a:t>o </a:t>
                      </a:r>
                      <a:r>
                        <a:rPr lang="it-IT" sz="2000" b="0" i="0" kern="1200" dirty="0" err="1">
                          <a:solidFill>
                            <a:srgbClr val="09465E"/>
                          </a:solidFill>
                          <a:effectLst/>
                          <a:latin typeface="+mn-lt"/>
                          <a:ea typeface="+mn-ea"/>
                          <a:cs typeface="+mn-cs"/>
                        </a:rPr>
                        <a:t>escasez</a:t>
                      </a:r>
                      <a:endParaRPr lang="it-IT" sz="2000" b="0" dirty="0">
                        <a:solidFill>
                          <a:srgbClr val="09465E"/>
                        </a:solidFill>
                      </a:endParaRPr>
                    </a:p>
                  </a:txBody>
                  <a:tcPr anchor="ctr">
                    <a:solidFill>
                      <a:srgbClr val="F68B2D">
                        <a:alpha val="10196"/>
                      </a:srgbClr>
                    </a:solidFill>
                  </a:tcPr>
                </a:tc>
                <a:extLst>
                  <a:ext uri="{0D108BD9-81ED-4DB2-BD59-A6C34878D82A}">
                    <a16:rowId xmlns:a16="http://schemas.microsoft.com/office/drawing/2014/main" val="2612901310"/>
                  </a:ext>
                </a:extLst>
              </a:tr>
              <a:tr h="0">
                <a:tc>
                  <a:txBody>
                    <a:bodyPr/>
                    <a:lstStyle/>
                    <a:p>
                      <a:r>
                        <a:rPr lang="it-IT" sz="2000" b="0" dirty="0">
                          <a:solidFill>
                            <a:srgbClr val="09465E"/>
                          </a:solidFill>
                        </a:rPr>
                        <a:t>Producción y cadena de suministro</a:t>
                      </a:r>
                    </a:p>
                  </a:txBody>
                  <a:tcPr anchor="ctr">
                    <a:solidFill>
                      <a:srgbClr val="F68B2D">
                        <a:alpha val="10196"/>
                      </a:srgbClr>
                    </a:solidFill>
                  </a:tcPr>
                </a:tc>
                <a:tc>
                  <a:txBody>
                    <a:bodyPr/>
                    <a:lstStyle/>
                    <a:p>
                      <a:r>
                        <a:rPr lang="en-US" sz="2000" b="0" i="0" kern="1200" dirty="0">
                          <a:solidFill>
                            <a:srgbClr val="09465E"/>
                          </a:solidFill>
                          <a:effectLst/>
                          <a:latin typeface="+mn-lt"/>
                          <a:ea typeface="+mn-ea"/>
                          <a:cs typeface="+mn-cs"/>
                        </a:rPr>
                        <a:t>Retrasos de proveedores, averías, mala logística</a:t>
                      </a:r>
                      <a:endParaRPr lang="it-IT" sz="2000" b="0" dirty="0">
                        <a:solidFill>
                          <a:srgbClr val="09465E"/>
                        </a:solidFill>
                      </a:endParaRPr>
                    </a:p>
                  </a:txBody>
                  <a:tcPr anchor="ctr">
                    <a:solidFill>
                      <a:srgbClr val="F68B2D">
                        <a:alpha val="10196"/>
                      </a:srgbClr>
                    </a:solidFill>
                  </a:tcPr>
                </a:tc>
                <a:tc>
                  <a:txBody>
                    <a:bodyPr/>
                    <a:lstStyle/>
                    <a:p>
                      <a:r>
                        <a:rPr lang="it-IT" sz="2000" b="0" i="0" kern="1200" dirty="0" err="1">
                          <a:solidFill>
                            <a:srgbClr val="09465E"/>
                          </a:solidFill>
                          <a:effectLst/>
                          <a:latin typeface="+mn-lt"/>
                          <a:ea typeface="+mn-ea"/>
                          <a:cs typeface="+mn-cs"/>
                        </a:rPr>
                        <a:t>Almacenamiento</a:t>
                      </a:r>
                      <a:r>
                        <a:rPr lang="it-IT" sz="2000" b="0" i="0" kern="1200" dirty="0">
                          <a:solidFill>
                            <a:srgbClr val="09465E"/>
                          </a:solidFill>
                          <a:effectLst/>
                          <a:latin typeface="+mn-lt"/>
                          <a:ea typeface="+mn-ea"/>
                          <a:cs typeface="+mn-cs"/>
                        </a:rPr>
                        <a:t>, productos </a:t>
                      </a:r>
                      <a:r>
                        <a:rPr lang="it-IT" sz="2000" b="0" i="0" kern="1200" dirty="0" err="1">
                          <a:solidFill>
                            <a:srgbClr val="09465E"/>
                          </a:solidFill>
                          <a:effectLst/>
                          <a:latin typeface="+mn-lt"/>
                          <a:ea typeface="+mn-ea"/>
                          <a:cs typeface="+mn-cs"/>
                        </a:rPr>
                        <a:t>caducados</a:t>
                      </a:r>
                      <a:endParaRPr lang="it-IT" sz="2000" b="0" dirty="0">
                        <a:solidFill>
                          <a:srgbClr val="09465E"/>
                        </a:solidFill>
                      </a:endParaRPr>
                    </a:p>
                  </a:txBody>
                  <a:tcPr anchor="ctr">
                    <a:solidFill>
                      <a:srgbClr val="F68B2D">
                        <a:alpha val="10196"/>
                      </a:srgbClr>
                    </a:solidFill>
                  </a:tcPr>
                </a:tc>
                <a:extLst>
                  <a:ext uri="{0D108BD9-81ED-4DB2-BD59-A6C34878D82A}">
                    <a16:rowId xmlns:a16="http://schemas.microsoft.com/office/drawing/2014/main" val="3126058475"/>
                  </a:ext>
                </a:extLst>
              </a:tr>
              <a:tr h="0">
                <a:tc>
                  <a:txBody>
                    <a:bodyPr/>
                    <a:lstStyle/>
                    <a:p>
                      <a:r>
                        <a:rPr lang="it-IT" sz="2000" b="0" dirty="0">
                          <a:solidFill>
                            <a:srgbClr val="09465E"/>
                          </a:solidFill>
                        </a:rPr>
                        <a:t>Gestión </a:t>
                      </a:r>
                      <a:r>
                        <a:rPr lang="it-IT" sz="2000" b="0" dirty="0" err="1">
                          <a:solidFill>
                            <a:srgbClr val="09465E"/>
                          </a:solidFill>
                        </a:rPr>
                        <a:t>interna</a:t>
                      </a:r>
                    </a:p>
                  </a:txBody>
                  <a:tcPr anchor="ctr">
                    <a:solidFill>
                      <a:srgbClr val="F68B2D">
                        <a:alpha val="10196"/>
                      </a:srgbClr>
                    </a:solidFill>
                  </a:tcPr>
                </a:tc>
                <a:tc>
                  <a:txBody>
                    <a:bodyPr/>
                    <a:lstStyle/>
                    <a:p>
                      <a:r>
                        <a:rPr lang="en-US" sz="2000" b="0" i="0" kern="1200" dirty="0">
                          <a:solidFill>
                            <a:srgbClr val="09465E"/>
                          </a:solidFill>
                          <a:effectLst/>
                          <a:latin typeface="+mn-lt"/>
                          <a:ea typeface="+mn-ea"/>
                          <a:cs typeface="+mn-cs"/>
                        </a:rPr>
                        <a:t>Errores de datos, mala comunicación, rotación</a:t>
                      </a:r>
                      <a:endParaRPr lang="it-IT" sz="2000" b="0" dirty="0">
                        <a:solidFill>
                          <a:srgbClr val="09465E"/>
                        </a:solidFill>
                      </a:endParaRPr>
                    </a:p>
                  </a:txBody>
                  <a:tcPr anchor="ctr">
                    <a:solidFill>
                      <a:srgbClr val="F68B2D">
                        <a:alpha val="10196"/>
                      </a:srgbClr>
                    </a:solidFill>
                  </a:tcPr>
                </a:tc>
                <a:tc>
                  <a:txBody>
                    <a:bodyPr/>
                    <a:lstStyle/>
                    <a:p>
                      <a:r>
                        <a:rPr lang="it-IT" sz="2000" b="0" i="0" kern="1200" dirty="0">
                          <a:solidFill>
                            <a:srgbClr val="09465E"/>
                          </a:solidFill>
                          <a:effectLst/>
                          <a:latin typeface="+mn-lt"/>
                          <a:ea typeface="+mn-ea"/>
                          <a:cs typeface="+mn-cs"/>
                        </a:rPr>
                        <a:t>Previsiones </a:t>
                      </a:r>
                      <a:r>
                        <a:rPr lang="it-IT" sz="2000" b="0" i="0" kern="1200" dirty="0" err="1">
                          <a:solidFill>
                            <a:srgbClr val="09465E"/>
                          </a:solidFill>
                          <a:effectLst/>
                          <a:latin typeface="+mn-lt"/>
                          <a:ea typeface="+mn-ea"/>
                          <a:cs typeface="+mn-cs"/>
                        </a:rPr>
                        <a:t>incorrectas</a:t>
                      </a:r>
                      <a:r>
                        <a:rPr lang="it-IT" sz="2000" b="0" i="0" kern="1200" dirty="0">
                          <a:solidFill>
                            <a:srgbClr val="09465E"/>
                          </a:solidFill>
                          <a:effectLst/>
                          <a:latin typeface="+mn-lt"/>
                          <a:ea typeface="+mn-ea"/>
                          <a:cs typeface="+mn-cs"/>
                        </a:rPr>
                        <a:t>, </a:t>
                      </a:r>
                      <a:r>
                        <a:rPr lang="it-IT" sz="2000" b="0" i="0" kern="1200" dirty="0" err="1">
                          <a:solidFill>
                            <a:srgbClr val="09465E"/>
                          </a:solidFill>
                          <a:effectLst/>
                          <a:latin typeface="+mn-lt"/>
                          <a:ea typeface="+mn-ea"/>
                          <a:cs typeface="+mn-cs"/>
                        </a:rPr>
                        <a:t>despilfarro operativo</a:t>
                      </a:r>
                      <a:endParaRPr lang="it-IT" sz="2000" b="0" dirty="0">
                        <a:solidFill>
                          <a:srgbClr val="09465E"/>
                        </a:solidFill>
                      </a:endParaRPr>
                    </a:p>
                  </a:txBody>
                  <a:tcPr anchor="ctr">
                    <a:solidFill>
                      <a:srgbClr val="F68B2D">
                        <a:alpha val="10196"/>
                      </a:srgbClr>
                    </a:solidFill>
                  </a:tcPr>
                </a:tc>
                <a:extLst>
                  <a:ext uri="{0D108BD9-81ED-4DB2-BD59-A6C34878D82A}">
                    <a16:rowId xmlns:a16="http://schemas.microsoft.com/office/drawing/2014/main" val="3185959259"/>
                  </a:ext>
                </a:extLst>
              </a:tr>
              <a:tr h="0">
                <a:tc>
                  <a:txBody>
                    <a:bodyPr/>
                    <a:lstStyle/>
                    <a:p>
                      <a:r>
                        <a:rPr lang="it-IT" sz="2000" b="0" dirty="0">
                          <a:solidFill>
                            <a:srgbClr val="09465E"/>
                          </a:solidFill>
                        </a:rPr>
                        <a:t>Acontecimientos </a:t>
                      </a:r>
                      <a:r>
                        <a:rPr lang="it-IT" sz="2000" b="0" dirty="0" err="1">
                          <a:solidFill>
                            <a:srgbClr val="09465E"/>
                          </a:solidFill>
                        </a:rPr>
                        <a:t>externos</a:t>
                      </a:r>
                    </a:p>
                  </a:txBody>
                  <a:tcPr anchor="ctr">
                    <a:solidFill>
                      <a:srgbClr val="F68B2D">
                        <a:alpha val="10196"/>
                      </a:srgbClr>
                    </a:solidFill>
                  </a:tcPr>
                </a:tc>
                <a:tc>
                  <a:txBody>
                    <a:bodyPr/>
                    <a:lstStyle/>
                    <a:p>
                      <a:r>
                        <a:rPr lang="en-US" sz="2000" b="0" i="0" kern="1200" dirty="0">
                          <a:solidFill>
                            <a:srgbClr val="09465E"/>
                          </a:solidFill>
                          <a:effectLst/>
                          <a:latin typeface="+mn-lt"/>
                          <a:ea typeface="+mn-ea"/>
                          <a:cs typeface="+mn-cs"/>
                        </a:rPr>
                        <a:t>Crisis geopolíticas, pandemias, nuevas normativas</a:t>
                      </a:r>
                      <a:endParaRPr lang="it-IT" sz="2000" b="0" dirty="0">
                        <a:solidFill>
                          <a:srgbClr val="09465E"/>
                        </a:solidFill>
                      </a:endParaRPr>
                    </a:p>
                  </a:txBody>
                  <a:tcPr anchor="ctr">
                    <a:solidFill>
                      <a:srgbClr val="F68B2D">
                        <a:alpha val="10196"/>
                      </a:srgbClr>
                    </a:solidFill>
                  </a:tcPr>
                </a:tc>
                <a:tc>
                  <a:txBody>
                    <a:bodyPr/>
                    <a:lstStyle/>
                    <a:p>
                      <a:r>
                        <a:rPr lang="en-US" sz="2000" b="0" i="0" kern="1200" dirty="0">
                          <a:solidFill>
                            <a:srgbClr val="09465E"/>
                          </a:solidFill>
                          <a:effectLst/>
                          <a:latin typeface="+mn-lt"/>
                          <a:ea typeface="+mn-ea"/>
                          <a:cs typeface="+mn-cs"/>
                        </a:rPr>
                        <a:t>Incapacidad para adaptarse a tiempo</a:t>
                      </a:r>
                      <a:endParaRPr lang="it-IT" sz="2000" b="0" dirty="0">
                        <a:solidFill>
                          <a:srgbClr val="09465E"/>
                        </a:solidFill>
                      </a:endParaRPr>
                    </a:p>
                  </a:txBody>
                  <a:tcPr anchor="ctr">
                    <a:solidFill>
                      <a:srgbClr val="F68B2D">
                        <a:alpha val="10196"/>
                      </a:srgbClr>
                    </a:solidFill>
                  </a:tcPr>
                </a:tc>
                <a:extLst>
                  <a:ext uri="{0D108BD9-81ED-4DB2-BD59-A6C34878D82A}">
                    <a16:rowId xmlns:a16="http://schemas.microsoft.com/office/drawing/2014/main" val="1498367179"/>
                  </a:ext>
                </a:extLst>
              </a:tr>
            </a:tbl>
          </a:graphicData>
        </a:graphic>
      </p:graphicFrame>
      <p:pic>
        <p:nvPicPr>
          <p:cNvPr id="11268" name="Picture 4" descr="Risk assessment ">
            <a:extLst>
              <a:ext uri="{FF2B5EF4-FFF2-40B4-BE49-F238E27FC236}">
                <a16:creationId xmlns:a16="http://schemas.microsoft.com/office/drawing/2014/main" id="{C0FA06B2-FD73-106C-F563-E629C0D1734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56978" y="1354830"/>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207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8099AC0-1953-4685-E997-1C6708401AB1}"/>
              </a:ext>
            </a:extLst>
          </p:cNvPr>
          <p:cNvSpPr txBox="1"/>
          <p:nvPr/>
        </p:nvSpPr>
        <p:spPr>
          <a:xfrm>
            <a:off x="1005589" y="697986"/>
            <a:ext cx="8336373" cy="584775"/>
          </a:xfrm>
          <a:prstGeom prst="rect">
            <a:avLst/>
          </a:prstGeom>
          <a:solidFill>
            <a:srgbClr val="5FBB47"/>
          </a:solidFill>
        </p:spPr>
        <p:txBody>
          <a:bodyPr wrap="square">
            <a:spAutoFit/>
          </a:bodyPr>
          <a:lstStyle/>
          <a:p>
            <a:pPr algn="ctr"/>
            <a:r>
              <a:rPr lang="it-IT" sz="3200" b="1" dirty="0">
                <a:solidFill>
                  <a:schemeClr val="bg1"/>
                </a:solidFill>
              </a:rPr>
              <a:t>Cómo mitigar los riesgos</a:t>
            </a:r>
          </a:p>
        </p:txBody>
      </p:sp>
      <p:pic>
        <p:nvPicPr>
          <p:cNvPr id="11266" name="Picture 2" descr="Identity ">
            <a:extLst>
              <a:ext uri="{FF2B5EF4-FFF2-40B4-BE49-F238E27FC236}">
                <a16:creationId xmlns:a16="http://schemas.microsoft.com/office/drawing/2014/main" id="{24F29F39-49FF-9E1C-5E9B-217FA1A0B5F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776710" y="437921"/>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a:extLst>
              <a:ext uri="{FF2B5EF4-FFF2-40B4-BE49-F238E27FC236}">
                <a16:creationId xmlns:a16="http://schemas.microsoft.com/office/drawing/2014/main" id="{49087296-9F9E-BD52-C51F-F8BA55DE399C}"/>
              </a:ext>
            </a:extLst>
          </p:cNvPr>
          <p:cNvSpPr txBox="1"/>
          <p:nvPr/>
        </p:nvSpPr>
        <p:spPr>
          <a:xfrm>
            <a:off x="1005590" y="1634264"/>
            <a:ext cx="9738610" cy="4401205"/>
          </a:xfrm>
          <a:prstGeom prst="rect">
            <a:avLst/>
          </a:prstGeom>
          <a:noFill/>
        </p:spPr>
        <p:txBody>
          <a:bodyPr wrap="square">
            <a:spAutoFit/>
          </a:bodyPr>
          <a:lstStyle/>
          <a:p>
            <a:pPr marL="457200" indent="-457200" algn="l">
              <a:spcAft>
                <a:spcPts val="1200"/>
              </a:spcAft>
              <a:buFont typeface="+mj-lt"/>
              <a:buAutoNum type="arabicPeriod"/>
              <a:tabLst>
                <a:tab pos="266700" algn="l"/>
              </a:tabLst>
            </a:pPr>
            <a:r>
              <a:rPr lang="en-US" sz="2400" b="1" dirty="0">
                <a:solidFill>
                  <a:srgbClr val="09465E"/>
                </a:solidFill>
              </a:rPr>
              <a:t>Previsiones dinámicas: </a:t>
            </a:r>
            <a:r>
              <a:rPr lang="en-US" sz="2400" dirty="0">
                <a:solidFill>
                  <a:srgbClr val="09465E"/>
                </a:solidFill>
              </a:rPr>
              <a:t>Utilice modelos basados en múltiples escenarios para adaptarse a diferentes situaciones y variables.</a:t>
            </a:r>
          </a:p>
          <a:p>
            <a:pPr marL="457200" indent="-457200" algn="l">
              <a:spcAft>
                <a:spcPts val="1200"/>
              </a:spcAft>
              <a:buFont typeface="+mj-lt"/>
              <a:buAutoNum type="arabicPeriod"/>
              <a:tabLst>
                <a:tab pos="266700" algn="l"/>
              </a:tabLst>
            </a:pPr>
            <a:r>
              <a:rPr lang="en-US" sz="2400" b="1" dirty="0">
                <a:solidFill>
                  <a:srgbClr val="09465E"/>
                </a:solidFill>
              </a:rPr>
              <a:t>Sistemas integrados: </a:t>
            </a:r>
            <a:r>
              <a:rPr lang="en-US" sz="2400" dirty="0">
                <a:solidFill>
                  <a:srgbClr val="09465E"/>
                </a:solidFill>
              </a:rPr>
              <a:t>Implantar sistemas ERP e inteligencia artificial para mejorar la precisión de la previsión de la demanda.</a:t>
            </a:r>
          </a:p>
          <a:p>
            <a:pPr marL="457200" indent="-457200" algn="l">
              <a:spcAft>
                <a:spcPts val="1200"/>
              </a:spcAft>
              <a:buFont typeface="+mj-lt"/>
              <a:buAutoNum type="arabicPeriod"/>
              <a:tabLst>
                <a:tab pos="266700" algn="l"/>
              </a:tabLst>
            </a:pPr>
            <a:r>
              <a:rPr lang="en-US" sz="2400" b="1" dirty="0">
                <a:solidFill>
                  <a:srgbClr val="09465E"/>
                </a:solidFill>
              </a:rPr>
              <a:t>Formación continua del personal</a:t>
            </a:r>
            <a:r>
              <a:rPr lang="en-US" sz="2400" dirty="0">
                <a:solidFill>
                  <a:srgbClr val="09465E"/>
                </a:solidFill>
              </a:rPr>
              <a:t>: Asegúrese de que el personal se actualiza constantemente sobre las mejores prácticas y tecnologías.</a:t>
            </a:r>
          </a:p>
          <a:p>
            <a:pPr marL="457200" indent="-457200" algn="l">
              <a:spcAft>
                <a:spcPts val="1200"/>
              </a:spcAft>
              <a:buFont typeface="+mj-lt"/>
              <a:buAutoNum type="arabicPeriod"/>
              <a:tabLst>
                <a:tab pos="266700" algn="l"/>
              </a:tabLst>
            </a:pPr>
            <a:r>
              <a:rPr lang="en-US" sz="2400" b="1" dirty="0">
                <a:solidFill>
                  <a:srgbClr val="09465E"/>
                </a:solidFill>
              </a:rPr>
              <a:t>Comunicación eficaz: </a:t>
            </a:r>
            <a:r>
              <a:rPr lang="en-US" sz="2400" dirty="0">
                <a:solidFill>
                  <a:srgbClr val="09465E"/>
                </a:solidFill>
              </a:rPr>
              <a:t>Promover una comunicación clara y continua entre los departamentos de producción, compras y ventas.</a:t>
            </a:r>
          </a:p>
          <a:p>
            <a:pPr marL="457200" indent="-457200" algn="l">
              <a:spcAft>
                <a:spcPts val="1200"/>
              </a:spcAft>
              <a:buFont typeface="+mj-lt"/>
              <a:buAutoNum type="arabicPeriod"/>
              <a:tabLst>
                <a:tab pos="266700" algn="l"/>
              </a:tabLst>
            </a:pPr>
            <a:r>
              <a:rPr lang="en-US" sz="2400" b="1" dirty="0">
                <a:solidFill>
                  <a:srgbClr val="09465E"/>
                </a:solidFill>
              </a:rPr>
              <a:t>Colaboración con los proveedores: </a:t>
            </a:r>
            <a:r>
              <a:rPr lang="en-US" sz="2400" dirty="0">
                <a:solidFill>
                  <a:srgbClr val="09465E"/>
                </a:solidFill>
              </a:rPr>
              <a:t>Establezca relaciones sólidas y utilice contratos flexibles para adaptarse rápidamente a los cambios en la demanda.</a:t>
            </a:r>
          </a:p>
        </p:txBody>
      </p:sp>
    </p:spTree>
    <p:extLst>
      <p:ext uri="{BB962C8B-B14F-4D97-AF65-F5344CB8AC3E}">
        <p14:creationId xmlns:p14="http://schemas.microsoft.com/office/powerpoint/2010/main" val="3382543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4630835" y="671740"/>
            <a:ext cx="6174818" cy="5339597"/>
          </a:xfrm>
          <a:prstGeom prst="rect">
            <a:avLst/>
          </a:prstGeom>
        </p:spPr>
        <p:txBody>
          <a:bodyPr/>
          <a:lstStyle/>
          <a:p>
            <a:pPr>
              <a:lnSpc>
                <a:spcPct val="100000"/>
              </a:lnSpc>
              <a:spcAft>
                <a:spcPts val="1200"/>
              </a:spcAft>
            </a:pPr>
            <a:r>
              <a:rPr lang="en-US" sz="2000" dirty="0"/>
              <a:t>Este módulo ha puesto de relieve la importancia de las estrategias proactivas en la lucha contra el desperdicio de alimentos. Mediante una planificación cuidadosa y una previsión precisa, las empresas pueden anticiparse a la demanda, </a:t>
            </a:r>
            <a:r>
              <a:rPr lang="en-US" sz="2000" dirty="0" err="1"/>
              <a:t>optimizar </a:t>
            </a:r>
            <a:r>
              <a:rPr lang="en-US" sz="2000" dirty="0"/>
              <a:t>los recursos y evitar la sobreproducción. Exploramos cómo </a:t>
            </a:r>
            <a:r>
              <a:rPr lang="en-US" sz="2000" b="1" dirty="0"/>
              <a:t>herramientas </a:t>
            </a:r>
            <a:r>
              <a:rPr lang="en-US" sz="2000" dirty="0"/>
              <a:t>como la IA, IoT y blockchain pueden apoyar una toma de decisiones más inteligente, y cómo prácticas como </a:t>
            </a:r>
            <a:r>
              <a:rPr lang="en-US" sz="2000" b="1" dirty="0"/>
              <a:t>la planificación de ventas y operaciones, la </a:t>
            </a:r>
            <a:r>
              <a:rPr lang="en-US" sz="2000" b="1" dirty="0" err="1"/>
              <a:t>optimización de </a:t>
            </a:r>
            <a:r>
              <a:rPr lang="en-US" sz="2000" b="1" dirty="0"/>
              <a:t>inventarios y la cocina de la raíz al tallo </a:t>
            </a:r>
            <a:r>
              <a:rPr lang="en-US" sz="2000" dirty="0"/>
              <a:t>contribuyen a sistemas alimentarios más sostenibles. Con los conocimientos y las herramientas adecuadas, el desperdicio de alimentos puede reducirse significativamente en origen. Ya sea en pequeñas empresas, comedores o grandes cadenas de suministro, estas prácticas permiten a las partes interesadas ver los excedentes no como basura, sino como una oportunidad.</a:t>
            </a:r>
          </a:p>
          <a:p>
            <a:pPr>
              <a:lnSpc>
                <a:spcPct val="100000"/>
              </a:lnSpc>
            </a:pPr>
            <a:endParaRPr lang="en-US" dirty="0"/>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0" y="826895"/>
            <a:ext cx="3726817" cy="652770"/>
          </a:xfrm>
          <a:prstGeom prst="rect">
            <a:avLst/>
          </a:prstGeom>
          <a:solidFill>
            <a:srgbClr val="60BA47"/>
          </a:solidFill>
        </p:spPr>
        <p:txBody>
          <a:bodyPr anchor="ctr"/>
          <a:lstStyle/>
          <a:p>
            <a:pPr marL="411163"/>
            <a:r>
              <a:rPr lang="en-US" sz="2800" dirty="0"/>
              <a:t>Resumen final</a:t>
            </a:r>
          </a:p>
        </p:txBody>
      </p:sp>
      <p:sp>
        <p:nvSpPr>
          <p:cNvPr id="2" name="Freeform 1">
            <a:extLst>
              <a:ext uri="{FF2B5EF4-FFF2-40B4-BE49-F238E27FC236}">
                <a16:creationId xmlns:a16="http://schemas.microsoft.com/office/drawing/2014/main" id="{F3AA9202-D230-861F-82F6-9C250DD0009D}"/>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6002112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9">
            <a:extLst>
              <a:ext uri="{FF2B5EF4-FFF2-40B4-BE49-F238E27FC236}">
                <a16:creationId xmlns:a16="http://schemas.microsoft.com/office/drawing/2014/main" id="{67153758-37AF-CBB7-8553-85C52E9768D6}"/>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26" name="Freeform 25">
            <a:extLst>
              <a:ext uri="{FF2B5EF4-FFF2-40B4-BE49-F238E27FC236}">
                <a16:creationId xmlns:a16="http://schemas.microsoft.com/office/drawing/2014/main" id="{89CBCF90-DABF-4A9C-209D-C0E5146A7274}"/>
              </a:ext>
            </a:extLst>
          </p:cNvPr>
          <p:cNvSpPr/>
          <p:nvPr/>
        </p:nvSpPr>
        <p:spPr>
          <a:xfrm>
            <a:off x="799128" y="1047404"/>
            <a:ext cx="10203652" cy="5064323"/>
          </a:xfrm>
          <a:custGeom>
            <a:avLst/>
            <a:gdLst>
              <a:gd name="connsiteX0" fmla="*/ 0 w 10203652"/>
              <a:gd name="connsiteY0" fmla="*/ 0 h 5365455"/>
              <a:gd name="connsiteX1" fmla="*/ 10203652 w 10203652"/>
              <a:gd name="connsiteY1" fmla="*/ 0 h 5365455"/>
              <a:gd name="connsiteX2" fmla="*/ 10203652 w 10203652"/>
              <a:gd name="connsiteY2" fmla="*/ 5365455 h 5365455"/>
              <a:gd name="connsiteX3" fmla="*/ 0 w 10203652"/>
              <a:gd name="connsiteY3" fmla="*/ 5365455 h 5365455"/>
            </a:gdLst>
            <a:ahLst/>
            <a:cxnLst>
              <a:cxn ang="0">
                <a:pos x="connsiteX0" y="connsiteY0"/>
              </a:cxn>
              <a:cxn ang="0">
                <a:pos x="connsiteX1" y="connsiteY1"/>
              </a:cxn>
              <a:cxn ang="0">
                <a:pos x="connsiteX2" y="connsiteY2"/>
              </a:cxn>
              <a:cxn ang="0">
                <a:pos x="connsiteX3" y="connsiteY3"/>
              </a:cxn>
            </a:cxnLst>
            <a:rect l="l" t="t" r="r" b="b"/>
            <a:pathLst>
              <a:path w="10203652" h="5365455">
                <a:moveTo>
                  <a:pt x="0" y="0"/>
                </a:moveTo>
                <a:lnTo>
                  <a:pt x="10203652" y="0"/>
                </a:lnTo>
                <a:lnTo>
                  <a:pt x="10203652" y="5365455"/>
                </a:lnTo>
                <a:lnTo>
                  <a:pt x="0" y="5365455"/>
                </a:lnTo>
                <a:close/>
              </a:path>
            </a:pathLst>
          </a:custGeom>
          <a:gradFill>
            <a:gsLst>
              <a:gs pos="79000">
                <a:srgbClr val="09465E"/>
              </a:gs>
              <a:gs pos="45000">
                <a:srgbClr val="09465E">
                  <a:alpha val="2175"/>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extLst>
              <a:ext uri="{FF2B5EF4-FFF2-40B4-BE49-F238E27FC236}">
                <a16:creationId xmlns:a16="http://schemas.microsoft.com/office/drawing/2014/main" id="{3875B9C3-7921-364B-95C1-7200313E6D07}"/>
              </a:ext>
            </a:extLst>
          </p:cNvPr>
          <p:cNvSpPr txBox="1"/>
          <p:nvPr/>
        </p:nvSpPr>
        <p:spPr>
          <a:xfrm>
            <a:off x="2863453" y="4012902"/>
            <a:ext cx="5736476" cy="1077218"/>
          </a:xfrm>
          <a:prstGeom prst="rect">
            <a:avLst/>
          </a:prstGeom>
          <a:noFill/>
        </p:spPr>
        <p:txBody>
          <a:bodyPr wrap="square" rtlCol="0">
            <a:spAutoFit/>
          </a:bodyPr>
          <a:lstStyle/>
          <a:p>
            <a:pPr algn="ctr"/>
            <a:r>
              <a:rPr lang="en-US" sz="3200" b="1" dirty="0">
                <a:solidFill>
                  <a:schemeClr val="bg1"/>
                </a:solidFill>
              </a:rPr>
              <a:t>"Las sobras son oportunidades, no basura</a:t>
            </a:r>
            <a:r>
              <a:rPr lang="it-IT" sz="3200" b="1" dirty="0">
                <a:solidFill>
                  <a:schemeClr val="bg1"/>
                </a:solidFill>
              </a:rPr>
              <a:t>".</a:t>
            </a:r>
            <a:endParaRPr lang="en-US" sz="3200" b="1" dirty="0">
              <a:solidFill>
                <a:schemeClr val="bg1"/>
              </a:solidFill>
            </a:endParaRPr>
          </a:p>
        </p:txBody>
      </p:sp>
      <p:grpSp>
        <p:nvGrpSpPr>
          <p:cNvPr id="7" name="Group 6">
            <a:extLst>
              <a:ext uri="{FF2B5EF4-FFF2-40B4-BE49-F238E27FC236}">
                <a16:creationId xmlns:a16="http://schemas.microsoft.com/office/drawing/2014/main" id="{A7826031-DB6B-A7A7-456B-9C651C381CB4}"/>
              </a:ext>
            </a:extLst>
          </p:cNvPr>
          <p:cNvGrpSpPr/>
          <p:nvPr/>
        </p:nvGrpSpPr>
        <p:grpSpPr>
          <a:xfrm>
            <a:off x="4987778" y="5231889"/>
            <a:ext cx="1487826" cy="1083162"/>
            <a:chOff x="3400450" y="986392"/>
            <a:chExt cx="1487826" cy="1083162"/>
          </a:xfrm>
          <a:solidFill>
            <a:srgbClr val="0B3A5B"/>
          </a:solidFill>
        </p:grpSpPr>
        <p:sp>
          <p:nvSpPr>
            <p:cNvPr id="17" name="Freeform 16">
              <a:extLst>
                <a:ext uri="{FF2B5EF4-FFF2-40B4-BE49-F238E27FC236}">
                  <a16:creationId xmlns:a16="http://schemas.microsoft.com/office/drawing/2014/main" id="{94EC7E45-A203-E073-91CD-5F1958B1759E}"/>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60BA47"/>
            </a:solidFill>
            <a:ln w="8971"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5754268-A5D5-1B84-F37E-A304D5BE8BF6}"/>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grpFill/>
            <a:ln w="8971" cap="flat">
              <a:noFill/>
              <a:prstDash val="solid"/>
              <a:miter/>
            </a:ln>
          </p:spPr>
          <p:txBody>
            <a:bodyPr rtlCol="0" anchor="ctr"/>
            <a:lstStyle/>
            <a:p>
              <a:endParaRPr lang="en-US"/>
            </a:p>
          </p:txBody>
        </p:sp>
      </p:grpSp>
      <p:sp>
        <p:nvSpPr>
          <p:cNvPr id="5" name="Freeform 4">
            <a:extLst>
              <a:ext uri="{FF2B5EF4-FFF2-40B4-BE49-F238E27FC236}">
                <a16:creationId xmlns:a16="http://schemas.microsoft.com/office/drawing/2014/main" id="{1E9009C8-04A4-8C24-AA35-4E8733CD394B}"/>
              </a:ext>
            </a:extLst>
          </p:cNvPr>
          <p:cNvSpPr/>
          <p:nvPr/>
        </p:nvSpPr>
        <p:spPr>
          <a:xfrm>
            <a:off x="8195014" y="-1378416"/>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9035744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6F00EF53-2849-CD3F-44DE-4F05B272EB06}"/>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
        <p:nvSpPr>
          <p:cNvPr id="12" name="Freeform 11">
            <a:extLst>
              <a:ext uri="{FF2B5EF4-FFF2-40B4-BE49-F238E27FC236}">
                <a16:creationId xmlns:a16="http://schemas.microsoft.com/office/drawing/2014/main" id="{EB12E266-1B84-41B4-60C2-28FF9CEEBCBC}"/>
              </a:ext>
            </a:extLst>
          </p:cNvPr>
          <p:cNvSpPr/>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gradFill>
            <a:gsLst>
              <a:gs pos="72000">
                <a:srgbClr val="09465E"/>
              </a:gs>
              <a:gs pos="39000">
                <a:srgbClr val="09465E">
                  <a:alpha val="2175"/>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ext Placeholder 1">
            <a:extLst>
              <a:ext uri="{FF2B5EF4-FFF2-40B4-BE49-F238E27FC236}">
                <a16:creationId xmlns:a16="http://schemas.microsoft.com/office/drawing/2014/main" id="{DD8D6BEE-FB04-4441-B82D-ACD42807E3F8}"/>
              </a:ext>
            </a:extLst>
          </p:cNvPr>
          <p:cNvSpPr>
            <a:spLocks noGrp="1"/>
          </p:cNvSpPr>
          <p:nvPr>
            <p:ph type="body" sz="quarter" idx="13"/>
          </p:nvPr>
        </p:nvSpPr>
        <p:spPr>
          <a:xfrm>
            <a:off x="7418942" y="5521109"/>
            <a:ext cx="4381736" cy="466127"/>
          </a:xfrm>
        </p:spPr>
        <p:txBody>
          <a:bodyPr/>
          <a:lstStyle/>
          <a:p>
            <a:pPr marL="0" indent="0">
              <a:buNone/>
            </a:pPr>
            <a:r>
              <a:rPr lang="en-US" sz="3000" b="1" dirty="0">
                <a:solidFill>
                  <a:schemeClr val="bg1"/>
                </a:solidFill>
              </a:rPr>
              <a:t>www.waste2worth.eu</a:t>
            </a:r>
          </a:p>
          <a:p>
            <a:endParaRPr lang="en-US" dirty="0"/>
          </a:p>
        </p:txBody>
      </p:sp>
      <p:sp>
        <p:nvSpPr>
          <p:cNvPr id="19" name="Text Placeholder 18">
            <a:extLst>
              <a:ext uri="{FF2B5EF4-FFF2-40B4-BE49-F238E27FC236}">
                <a16:creationId xmlns:a16="http://schemas.microsoft.com/office/drawing/2014/main" id="{E2CFC547-9849-7F41-990D-A769792DB4FA}"/>
              </a:ext>
            </a:extLst>
          </p:cNvPr>
          <p:cNvSpPr>
            <a:spLocks noGrp="1"/>
          </p:cNvSpPr>
          <p:nvPr>
            <p:ph type="body" sz="quarter" idx="16"/>
          </p:nvPr>
        </p:nvSpPr>
        <p:spPr>
          <a:xfrm>
            <a:off x="655640" y="3938368"/>
            <a:ext cx="5881764" cy="634242"/>
          </a:xfrm>
          <a:prstGeom prst="rect">
            <a:avLst/>
          </a:prstGeom>
        </p:spPr>
        <p:txBody>
          <a:bodyPr>
            <a:normAutofit/>
          </a:bodyPr>
          <a:lstStyle/>
          <a:p>
            <a:r>
              <a:rPr lang="en-US" dirty="0"/>
              <a:t>Siga nuestro viaje</a:t>
            </a:r>
          </a:p>
        </p:txBody>
      </p:sp>
      <p:grpSp>
        <p:nvGrpSpPr>
          <p:cNvPr id="28" name="Group 27">
            <a:extLst>
              <a:ext uri="{FF2B5EF4-FFF2-40B4-BE49-F238E27FC236}">
                <a16:creationId xmlns:a16="http://schemas.microsoft.com/office/drawing/2014/main" id="{A52F1CE3-B96E-B42B-A66D-65E88A530F95}"/>
              </a:ext>
            </a:extLst>
          </p:cNvPr>
          <p:cNvGrpSpPr/>
          <p:nvPr/>
        </p:nvGrpSpPr>
        <p:grpSpPr>
          <a:xfrm>
            <a:off x="1887953" y="4627601"/>
            <a:ext cx="545372" cy="512588"/>
            <a:chOff x="1460622" y="8294184"/>
            <a:chExt cx="424461" cy="398945"/>
          </a:xfrm>
        </p:grpSpPr>
        <p:sp>
          <p:nvSpPr>
            <p:cNvPr id="29" name="TextBox 28">
              <a:extLst>
                <a:ext uri="{FF2B5EF4-FFF2-40B4-BE49-F238E27FC236}">
                  <a16:creationId xmlns:a16="http://schemas.microsoft.com/office/drawing/2014/main" id="{BB52BFA4-677D-98C9-9F69-95A1D2ACBFCD}"/>
                </a:ext>
              </a:extLst>
            </p:cNvPr>
            <p:cNvSpPr txBox="1"/>
            <p:nvPr/>
          </p:nvSpPr>
          <p:spPr>
            <a:xfrm>
              <a:off x="1460622" y="8323797"/>
              <a:ext cx="424461" cy="369332"/>
            </a:xfrm>
            <a:prstGeom prst="rect">
              <a:avLst/>
            </a:prstGeom>
            <a:noFill/>
          </p:spPr>
          <p:txBody>
            <a:bodyPr wrap="square" rtlCol="0">
              <a:spAutoFit/>
            </a:bodyPr>
            <a:lstStyle/>
            <a:p>
              <a:r>
                <a:rPr lang="en-US" sz="2400" dirty="0" err="1">
                  <a:solidFill>
                    <a:srgbClr val="0B3A5B"/>
                  </a:solidFill>
                  <a:hlinkClick r:id="rId4">
                    <a:extLst>
                      <a:ext uri="{A12FA001-AC4F-418D-AE19-62706E023703}">
                        <ahyp:hlinkClr xmlns:ahyp="http://schemas.microsoft.com/office/drawing/2018/hyperlinkcolor" val="tx"/>
                      </a:ext>
                    </a:extLst>
                  </a:hlinkClick>
                </a:rPr>
                <a:t>yt</a:t>
              </a:r>
              <a:endParaRPr lang="en-US" sz="2400" dirty="0">
                <a:solidFill>
                  <a:srgbClr val="0B3A5B"/>
                </a:solidFill>
              </a:endParaRPr>
            </a:p>
          </p:txBody>
        </p:sp>
        <p:grpSp>
          <p:nvGrpSpPr>
            <p:cNvPr id="30" name="Graphic 3">
              <a:extLst>
                <a:ext uri="{FF2B5EF4-FFF2-40B4-BE49-F238E27FC236}">
                  <a16:creationId xmlns:a16="http://schemas.microsoft.com/office/drawing/2014/main" id="{88D10096-B18E-2B7F-D982-0926E42C8A58}"/>
                </a:ext>
              </a:extLst>
            </p:cNvPr>
            <p:cNvGrpSpPr/>
            <p:nvPr/>
          </p:nvGrpSpPr>
          <p:grpSpPr>
            <a:xfrm>
              <a:off x="1464838" y="8294184"/>
              <a:ext cx="398945" cy="398945"/>
              <a:chOff x="2998302" y="2499889"/>
              <a:chExt cx="850463" cy="850463"/>
            </a:xfrm>
          </p:grpSpPr>
          <p:sp>
            <p:nvSpPr>
              <p:cNvPr id="31" name="Freeform 30">
                <a:extLst>
                  <a:ext uri="{FF2B5EF4-FFF2-40B4-BE49-F238E27FC236}">
                    <a16:creationId xmlns:a16="http://schemas.microsoft.com/office/drawing/2014/main" id="{98201CBA-FE10-738C-3937-ED37BC3E0828}"/>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60BA47"/>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BFBD5D1-D47F-4BE0-9A80-B647D242C3E4}"/>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grpSp>
      </p:grpSp>
      <p:grpSp>
        <p:nvGrpSpPr>
          <p:cNvPr id="33" name="Group 32">
            <a:extLst>
              <a:ext uri="{FF2B5EF4-FFF2-40B4-BE49-F238E27FC236}">
                <a16:creationId xmlns:a16="http://schemas.microsoft.com/office/drawing/2014/main" id="{24702A45-5C80-8008-6A1F-1A93C1ADE164}"/>
              </a:ext>
            </a:extLst>
          </p:cNvPr>
          <p:cNvGrpSpPr/>
          <p:nvPr/>
        </p:nvGrpSpPr>
        <p:grpSpPr>
          <a:xfrm>
            <a:off x="655640" y="4627601"/>
            <a:ext cx="512588" cy="512588"/>
            <a:chOff x="511833" y="8294184"/>
            <a:chExt cx="398945" cy="398945"/>
          </a:xfrm>
        </p:grpSpPr>
        <p:sp>
          <p:nvSpPr>
            <p:cNvPr id="34" name="TextBox 33">
              <a:extLst>
                <a:ext uri="{FF2B5EF4-FFF2-40B4-BE49-F238E27FC236}">
                  <a16:creationId xmlns:a16="http://schemas.microsoft.com/office/drawing/2014/main" id="{C0ECC1D9-2D21-32FF-5B30-F1B508818652}"/>
                </a:ext>
              </a:extLst>
            </p:cNvPr>
            <p:cNvSpPr txBox="1"/>
            <p:nvPr/>
          </p:nvSpPr>
          <p:spPr>
            <a:xfrm>
              <a:off x="528461" y="8312781"/>
              <a:ext cx="382317" cy="369332"/>
            </a:xfrm>
            <a:prstGeom prst="rect">
              <a:avLst/>
            </a:prstGeom>
            <a:noFill/>
          </p:spPr>
          <p:txBody>
            <a:bodyPr wrap="square" rtlCol="0">
              <a:spAutoFit/>
            </a:bodyPr>
            <a:lstStyle/>
            <a:p>
              <a:r>
                <a:rPr lang="en-US" sz="2400" dirty="0">
                  <a:solidFill>
                    <a:srgbClr val="0B3A5B"/>
                  </a:solidFill>
                  <a:hlinkClick r:id="rId5">
                    <a:extLst>
                      <a:ext uri="{A12FA001-AC4F-418D-AE19-62706E023703}">
                        <ahyp:hlinkClr xmlns:ahyp="http://schemas.microsoft.com/office/drawing/2018/hyperlinkcolor" val="tx"/>
                      </a:ext>
                    </a:extLst>
                  </a:hlinkClick>
                </a:rPr>
                <a:t>li</a:t>
              </a:r>
              <a:endParaRPr lang="en-US" sz="2400" dirty="0">
                <a:solidFill>
                  <a:srgbClr val="0B3A5B"/>
                </a:solidFill>
              </a:endParaRPr>
            </a:p>
          </p:txBody>
        </p:sp>
        <p:grpSp>
          <p:nvGrpSpPr>
            <p:cNvPr id="35" name="Group 34">
              <a:extLst>
                <a:ext uri="{FF2B5EF4-FFF2-40B4-BE49-F238E27FC236}">
                  <a16:creationId xmlns:a16="http://schemas.microsoft.com/office/drawing/2014/main" id="{31F6A1A9-0D95-DB74-83E3-49E5C064B04B}"/>
                </a:ext>
              </a:extLst>
            </p:cNvPr>
            <p:cNvGrpSpPr/>
            <p:nvPr/>
          </p:nvGrpSpPr>
          <p:grpSpPr>
            <a:xfrm>
              <a:off x="511833" y="8294184"/>
              <a:ext cx="398945" cy="398945"/>
              <a:chOff x="3094393" y="4759137"/>
              <a:chExt cx="1074283" cy="1074283"/>
            </a:xfrm>
          </p:grpSpPr>
          <p:sp>
            <p:nvSpPr>
              <p:cNvPr id="36" name="Freeform 35">
                <a:extLst>
                  <a:ext uri="{FF2B5EF4-FFF2-40B4-BE49-F238E27FC236}">
                    <a16:creationId xmlns:a16="http://schemas.microsoft.com/office/drawing/2014/main" id="{F82706E3-C39E-FA14-029D-48DD99E18597}"/>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grpSp>
            <p:nvGrpSpPr>
              <p:cNvPr id="37" name="Group 36">
                <a:extLst>
                  <a:ext uri="{FF2B5EF4-FFF2-40B4-BE49-F238E27FC236}">
                    <a16:creationId xmlns:a16="http://schemas.microsoft.com/office/drawing/2014/main" id="{EBE82FB0-FBB4-CBD2-8D58-B3B799334920}"/>
                  </a:ext>
                </a:extLst>
              </p:cNvPr>
              <p:cNvGrpSpPr/>
              <p:nvPr/>
            </p:nvGrpSpPr>
            <p:grpSpPr>
              <a:xfrm>
                <a:off x="3303016" y="4946695"/>
                <a:ext cx="685139" cy="655838"/>
                <a:chOff x="3303016" y="4946695"/>
                <a:chExt cx="685139" cy="655838"/>
              </a:xfrm>
            </p:grpSpPr>
            <p:sp>
              <p:nvSpPr>
                <p:cNvPr id="38" name="Freeform 37">
                  <a:extLst>
                    <a:ext uri="{FF2B5EF4-FFF2-40B4-BE49-F238E27FC236}">
                      <a16:creationId xmlns:a16="http://schemas.microsoft.com/office/drawing/2014/main" id="{20C0239D-59A1-9A77-8801-3FEACB7CA747}"/>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US" sz="2400"/>
                </a:p>
              </p:txBody>
            </p:sp>
            <p:sp>
              <p:nvSpPr>
                <p:cNvPr id="57" name="Freeform 56">
                  <a:extLst>
                    <a:ext uri="{FF2B5EF4-FFF2-40B4-BE49-F238E27FC236}">
                      <a16:creationId xmlns:a16="http://schemas.microsoft.com/office/drawing/2014/main" id="{06A385E5-BAB1-2A2F-78E0-7803E6EEDAA3}"/>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US" sz="2400"/>
                </a:p>
              </p:txBody>
            </p:sp>
            <p:sp>
              <p:nvSpPr>
                <p:cNvPr id="58" name="Freeform 57">
                  <a:extLst>
                    <a:ext uri="{FF2B5EF4-FFF2-40B4-BE49-F238E27FC236}">
                      <a16:creationId xmlns:a16="http://schemas.microsoft.com/office/drawing/2014/main" id="{A712CD65-8DD9-5C01-5AD1-DBA162E500B8}"/>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US" sz="2400"/>
                </a:p>
              </p:txBody>
            </p:sp>
          </p:grpSp>
        </p:grpSp>
      </p:grpSp>
      <p:grpSp>
        <p:nvGrpSpPr>
          <p:cNvPr id="59" name="Group 58">
            <a:extLst>
              <a:ext uri="{FF2B5EF4-FFF2-40B4-BE49-F238E27FC236}">
                <a16:creationId xmlns:a16="http://schemas.microsoft.com/office/drawing/2014/main" id="{909EBE8F-9379-C655-EC63-B5683B0F3AF2}"/>
              </a:ext>
            </a:extLst>
          </p:cNvPr>
          <p:cNvGrpSpPr/>
          <p:nvPr/>
        </p:nvGrpSpPr>
        <p:grpSpPr>
          <a:xfrm>
            <a:off x="1271797" y="4627601"/>
            <a:ext cx="512588" cy="512588"/>
            <a:chOff x="1003362" y="8294184"/>
            <a:chExt cx="398945" cy="398945"/>
          </a:xfrm>
        </p:grpSpPr>
        <p:sp>
          <p:nvSpPr>
            <p:cNvPr id="60" name="TextBox 59">
              <a:extLst>
                <a:ext uri="{FF2B5EF4-FFF2-40B4-BE49-F238E27FC236}">
                  <a16:creationId xmlns:a16="http://schemas.microsoft.com/office/drawing/2014/main" id="{28330963-34C5-43FF-71FB-F1AEE4A0A333}"/>
                </a:ext>
              </a:extLst>
            </p:cNvPr>
            <p:cNvSpPr txBox="1"/>
            <p:nvPr/>
          </p:nvSpPr>
          <p:spPr>
            <a:xfrm>
              <a:off x="1030599" y="8313350"/>
              <a:ext cx="358844" cy="369332"/>
            </a:xfrm>
            <a:prstGeom prst="rect">
              <a:avLst/>
            </a:prstGeom>
            <a:noFill/>
          </p:spPr>
          <p:txBody>
            <a:bodyPr wrap="square" rtlCol="0">
              <a:spAutoFit/>
            </a:bodyPr>
            <a:lstStyle/>
            <a:p>
              <a:r>
                <a:rPr lang="en-US" sz="2400" dirty="0">
                  <a:solidFill>
                    <a:srgbClr val="0B3A5B"/>
                  </a:solidFill>
                  <a:hlinkClick r:id="rId6">
                    <a:extLst>
                      <a:ext uri="{A12FA001-AC4F-418D-AE19-62706E023703}">
                        <ahyp:hlinkClr xmlns:ahyp="http://schemas.microsoft.com/office/drawing/2018/hyperlinkcolor" val="tx"/>
                      </a:ext>
                    </a:extLst>
                  </a:hlinkClick>
                </a:rPr>
                <a:t>en</a:t>
              </a:r>
              <a:endParaRPr lang="en-US" sz="2400" dirty="0">
                <a:solidFill>
                  <a:srgbClr val="0B3A5B"/>
                </a:solidFill>
              </a:endParaRPr>
            </a:p>
          </p:txBody>
        </p:sp>
        <p:grpSp>
          <p:nvGrpSpPr>
            <p:cNvPr id="61" name="Graphic 3">
              <a:extLst>
                <a:ext uri="{FF2B5EF4-FFF2-40B4-BE49-F238E27FC236}">
                  <a16:creationId xmlns:a16="http://schemas.microsoft.com/office/drawing/2014/main" id="{0E50E6AB-A5AD-E421-4020-3CB01BC66E2E}"/>
                </a:ext>
              </a:extLst>
            </p:cNvPr>
            <p:cNvGrpSpPr/>
            <p:nvPr/>
          </p:nvGrpSpPr>
          <p:grpSpPr>
            <a:xfrm>
              <a:off x="1003362" y="8294184"/>
              <a:ext cx="398945" cy="398945"/>
              <a:chOff x="1950027" y="2499889"/>
              <a:chExt cx="850463" cy="850463"/>
            </a:xfrm>
          </p:grpSpPr>
          <p:sp>
            <p:nvSpPr>
              <p:cNvPr id="62" name="Freeform 61">
                <a:extLst>
                  <a:ext uri="{FF2B5EF4-FFF2-40B4-BE49-F238E27FC236}">
                    <a16:creationId xmlns:a16="http://schemas.microsoft.com/office/drawing/2014/main" id="{357AD04A-FDB2-BD0D-DDBA-2D98C7F84987}"/>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grpSp>
            <p:nvGrpSpPr>
              <p:cNvPr id="63" name="Graphic 3">
                <a:extLst>
                  <a:ext uri="{FF2B5EF4-FFF2-40B4-BE49-F238E27FC236}">
                    <a16:creationId xmlns:a16="http://schemas.microsoft.com/office/drawing/2014/main" id="{4DA73663-862A-45C5-4425-B50BC8B01C8B}"/>
                  </a:ext>
                </a:extLst>
              </p:cNvPr>
              <p:cNvGrpSpPr/>
              <p:nvPr/>
            </p:nvGrpSpPr>
            <p:grpSpPr>
              <a:xfrm>
                <a:off x="2107521" y="2657382"/>
                <a:ext cx="535476" cy="535477"/>
                <a:chOff x="2107521" y="2657382"/>
                <a:chExt cx="535476" cy="535477"/>
              </a:xfrm>
              <a:solidFill>
                <a:srgbClr val="FFFFFF"/>
              </a:solidFill>
            </p:grpSpPr>
            <p:sp>
              <p:nvSpPr>
                <p:cNvPr id="64" name="Freeform 63">
                  <a:extLst>
                    <a:ext uri="{FF2B5EF4-FFF2-40B4-BE49-F238E27FC236}">
                      <a16:creationId xmlns:a16="http://schemas.microsoft.com/office/drawing/2014/main" id="{146F272B-A4AD-BD26-3612-503CBBA17252}"/>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3319F721-7656-74DE-5130-F0E88C527D0C}"/>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71D8059B-156F-2AC0-9A23-0A8F1D1A59D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grpSp>
        </p:grpSp>
      </p:grpSp>
      <p:sp>
        <p:nvSpPr>
          <p:cNvPr id="13" name="Freeform 12">
            <a:extLst>
              <a:ext uri="{FF2B5EF4-FFF2-40B4-BE49-F238E27FC236}">
                <a16:creationId xmlns:a16="http://schemas.microsoft.com/office/drawing/2014/main" id="{35AF0D03-1AEA-261D-065C-94292D9C3F78}"/>
              </a:ext>
            </a:extLst>
          </p:cNvPr>
          <p:cNvSpPr/>
          <p:nvPr/>
        </p:nvSpPr>
        <p:spPr>
          <a:xfrm>
            <a:off x="-5262781" y="-60011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169825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5088467" y="852937"/>
            <a:ext cx="5554133" cy="5152126"/>
          </a:xfrm>
          <a:prstGeom prst="rect">
            <a:avLst/>
          </a:prstGeom>
        </p:spPr>
        <p:txBody>
          <a:bodyPr/>
          <a:lstStyle/>
          <a:p>
            <a:pPr marL="0" indent="0"/>
            <a:r>
              <a:rPr lang="it-IT" dirty="0"/>
              <a:t>La planificación y la previsión aportan varias </a:t>
            </a:r>
            <a:r>
              <a:rPr lang="it-IT" b="1" dirty="0"/>
              <a:t>ventajas </a:t>
            </a:r>
            <a:r>
              <a:rPr lang="it-IT" dirty="0"/>
              <a:t>a los sectores de la producción alimentaria y la restauración: </a:t>
            </a:r>
          </a:p>
          <a:p>
            <a:pPr>
              <a:buFont typeface="Arial" panose="020B0604020202020204" pitchFamily="34" charset="0"/>
              <a:buChar char="•"/>
            </a:pPr>
            <a:endParaRPr lang="it-IT" dirty="0"/>
          </a:p>
          <a:p>
            <a:pPr algn="l">
              <a:spcAft>
                <a:spcPts val="1200"/>
              </a:spcAft>
              <a:buFont typeface="Arial" panose="020B0604020202020204" pitchFamily="34" charset="0"/>
              <a:buChar char="•"/>
            </a:pPr>
            <a:r>
              <a:rPr lang="en-US" dirty="0"/>
              <a:t>Reducción del desperdicio de alimentos y de los costes asociados.</a:t>
            </a:r>
          </a:p>
          <a:p>
            <a:pPr algn="l">
              <a:spcAft>
                <a:spcPts val="1200"/>
              </a:spcAft>
              <a:buFont typeface="Arial" panose="020B0604020202020204" pitchFamily="34" charset="0"/>
              <a:buChar char="•"/>
            </a:pPr>
            <a:r>
              <a:rPr lang="en-US" dirty="0"/>
              <a:t>Mayor eficiencia operativa (especialmente en comedores, restaurantes y centros de cocina).</a:t>
            </a:r>
          </a:p>
          <a:p>
            <a:pPr algn="l">
              <a:spcAft>
                <a:spcPts val="1200"/>
              </a:spcAft>
              <a:buFont typeface="Arial" panose="020B0604020202020204" pitchFamily="34" charset="0"/>
              <a:buChar char="•"/>
            </a:pPr>
            <a:r>
              <a:rPr lang="en-US" dirty="0" err="1"/>
              <a:t>Optimización </a:t>
            </a:r>
            <a:r>
              <a:rPr lang="en-US" dirty="0"/>
              <a:t>del inventario y los recursos humanos.</a:t>
            </a:r>
          </a:p>
          <a:p>
            <a:pPr algn="l">
              <a:spcAft>
                <a:spcPts val="1200"/>
              </a:spcAft>
              <a:buFont typeface="Arial" panose="020B0604020202020204" pitchFamily="34" charset="0"/>
              <a:buChar char="•"/>
            </a:pPr>
            <a:r>
              <a:rPr lang="en-US" dirty="0"/>
              <a:t>Mejora de la sostenibilidad medioambiental y la imagen corporativa.</a:t>
            </a:r>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0" y="692141"/>
            <a:ext cx="4614530" cy="2051060"/>
          </a:xfrm>
          <a:prstGeom prst="rect">
            <a:avLst/>
          </a:prstGeom>
          <a:solidFill>
            <a:srgbClr val="60BA47"/>
          </a:solidFill>
        </p:spPr>
        <p:txBody>
          <a:bodyPr anchor="ctr"/>
          <a:lstStyle/>
          <a:p>
            <a:pPr marL="411163"/>
            <a:r>
              <a:rPr lang="it-IT" noProof="0" dirty="0" err="1"/>
              <a:t>Ventajas </a:t>
            </a:r>
            <a:r>
              <a:rPr lang="it-IT" noProof="0" dirty="0"/>
              <a:t>de la planificación y la previsión</a:t>
            </a:r>
            <a:endParaRPr lang="en-GB" noProof="0" dirty="0"/>
          </a:p>
        </p:txBody>
      </p:sp>
      <p:sp>
        <p:nvSpPr>
          <p:cNvPr id="2" name="Freeform 1">
            <a:extLst>
              <a:ext uri="{FF2B5EF4-FFF2-40B4-BE49-F238E27FC236}">
                <a16:creationId xmlns:a16="http://schemas.microsoft.com/office/drawing/2014/main" id="{F3AA9202-D230-861F-82F6-9C250DD0009D}"/>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GB" noProof="0"/>
          </a:p>
        </p:txBody>
      </p:sp>
    </p:spTree>
    <p:extLst>
      <p:ext uri="{BB962C8B-B14F-4D97-AF65-F5344CB8AC3E}">
        <p14:creationId xmlns:p14="http://schemas.microsoft.com/office/powerpoint/2010/main" val="1665728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12C37-851F-57A0-7D98-84D8DE35A85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ABA5F75-9B95-B10B-1971-F65D196486C4}"/>
              </a:ext>
            </a:extLst>
          </p:cNvPr>
          <p:cNvSpPr>
            <a:spLocks noGrp="1"/>
          </p:cNvSpPr>
          <p:nvPr>
            <p:ph type="body" sz="quarter" idx="19"/>
          </p:nvPr>
        </p:nvSpPr>
        <p:spPr>
          <a:xfrm>
            <a:off x="532944" y="1646178"/>
            <a:ext cx="5842456" cy="5291993"/>
          </a:xfrm>
        </p:spPr>
        <p:txBody>
          <a:bodyPr/>
          <a:lstStyle/>
          <a:p>
            <a:pPr>
              <a:spcBef>
                <a:spcPts val="450"/>
              </a:spcBef>
              <a:buNone/>
            </a:pPr>
            <a:r>
              <a:rPr lang="en-US" sz="2200" dirty="0">
                <a:cs typeface="Arial" panose="020B0604020202020204" pitchFamily="34" charset="0"/>
              </a:rPr>
              <a:t>Existen diferentes retos y dificultades relacionados con la planificación y la previsión: </a:t>
            </a:r>
          </a:p>
          <a:p>
            <a:pPr>
              <a:spcBef>
                <a:spcPts val="450"/>
              </a:spcBef>
              <a:buNone/>
            </a:pPr>
            <a:endParaRPr lang="en-US" sz="2200" b="0" i="0" dirty="0">
              <a:effectLst/>
              <a:cs typeface="Arial" panose="020B0604020202020204" pitchFamily="34" charset="0"/>
            </a:endParaRPr>
          </a:p>
          <a:p>
            <a:pPr>
              <a:spcAft>
                <a:spcPts val="1200"/>
              </a:spcAft>
              <a:buFont typeface="Arial" panose="020B0604020202020204" pitchFamily="34" charset="0"/>
              <a:buChar char="•"/>
            </a:pPr>
            <a:r>
              <a:rPr lang="en-US" sz="2200" b="1" i="0" dirty="0">
                <a:effectLst/>
                <a:cs typeface="Arial" panose="020B0604020202020204" pitchFamily="34" charset="0"/>
              </a:rPr>
              <a:t>Incertidumbre de la demanda</a:t>
            </a:r>
            <a:r>
              <a:rPr lang="en-US" sz="2200" b="0" i="0" dirty="0">
                <a:effectLst/>
                <a:cs typeface="Arial" panose="020B0604020202020204" pitchFamily="34" charset="0"/>
              </a:rPr>
              <a:t>: Acontecimientos inesperados, </a:t>
            </a:r>
            <a:r>
              <a:rPr lang="en-US" sz="2200" b="0" i="0" dirty="0" err="1">
                <a:effectLst/>
                <a:cs typeface="Arial" panose="020B0604020202020204" pitchFamily="34" charset="0"/>
              </a:rPr>
              <a:t>comportamientos </a:t>
            </a:r>
            <a:r>
              <a:rPr lang="en-US" sz="2200" b="0" i="0" dirty="0">
                <a:effectLst/>
                <a:cs typeface="Arial" panose="020B0604020202020204" pitchFamily="34" charset="0"/>
              </a:rPr>
              <a:t>variables </a:t>
            </a:r>
            <a:r>
              <a:rPr lang="en-US" sz="2200" b="0" i="0" dirty="0" err="1">
                <a:effectLst/>
                <a:cs typeface="Arial" panose="020B0604020202020204" pitchFamily="34" charset="0"/>
              </a:rPr>
              <a:t>de </a:t>
            </a:r>
            <a:r>
              <a:rPr lang="en-US" sz="2200" b="0" i="0" dirty="0">
                <a:effectLst/>
                <a:cs typeface="Arial" panose="020B0604020202020204" pitchFamily="34" charset="0"/>
              </a:rPr>
              <a:t>los consumidores.</a:t>
            </a:r>
          </a:p>
          <a:p>
            <a:pPr>
              <a:spcAft>
                <a:spcPts val="1200"/>
              </a:spcAft>
              <a:buFont typeface="Arial" panose="020B0604020202020204" pitchFamily="34" charset="0"/>
              <a:buChar char="•"/>
            </a:pPr>
            <a:r>
              <a:rPr lang="en-US" sz="2200" b="1" i="0" dirty="0">
                <a:effectLst/>
                <a:cs typeface="Arial" panose="020B0604020202020204" pitchFamily="34" charset="0"/>
              </a:rPr>
              <a:t>Dificultades en la recogida de datos: </a:t>
            </a:r>
            <a:r>
              <a:rPr lang="en-US" sz="2200" b="0" i="0" dirty="0">
                <a:effectLst/>
                <a:cs typeface="Arial" panose="020B0604020202020204" pitchFamily="34" charset="0"/>
              </a:rPr>
              <a:t>Falta de </a:t>
            </a:r>
            <a:r>
              <a:rPr lang="en-US" sz="2200" b="0" i="0" dirty="0" err="1">
                <a:effectLst/>
                <a:cs typeface="Arial" panose="020B0604020202020204" pitchFamily="34" charset="0"/>
              </a:rPr>
              <a:t>digitalización </a:t>
            </a:r>
            <a:r>
              <a:rPr lang="en-US" sz="2200" b="0" i="0" dirty="0">
                <a:effectLst/>
                <a:cs typeface="Arial" panose="020B0604020202020204" pitchFamily="34" charset="0"/>
              </a:rPr>
              <a:t>o sistemas anticuados.</a:t>
            </a:r>
          </a:p>
          <a:p>
            <a:pPr>
              <a:spcAft>
                <a:spcPts val="1200"/>
              </a:spcAft>
              <a:buFont typeface="Arial" panose="020B0604020202020204" pitchFamily="34" charset="0"/>
              <a:buChar char="•"/>
            </a:pPr>
            <a:r>
              <a:rPr lang="en-US" sz="2200" b="1" i="0" dirty="0">
                <a:effectLst/>
                <a:cs typeface="Arial" panose="020B0604020202020204" pitchFamily="34" charset="0"/>
              </a:rPr>
              <a:t>Formación del personal: </a:t>
            </a:r>
            <a:r>
              <a:rPr lang="en-US" sz="2200" b="0" i="0" dirty="0">
                <a:effectLst/>
                <a:cs typeface="Arial" panose="020B0604020202020204" pitchFamily="34" charset="0"/>
              </a:rPr>
              <a:t>La planificación requiere competencias específicas.</a:t>
            </a:r>
          </a:p>
          <a:p>
            <a:pPr>
              <a:spcAft>
                <a:spcPts val="600"/>
              </a:spcAft>
              <a:buFont typeface="Arial" panose="020B0604020202020204" pitchFamily="34" charset="0"/>
              <a:buChar char="•"/>
            </a:pPr>
            <a:r>
              <a:rPr lang="en-US" sz="2200" b="1" i="0" dirty="0">
                <a:effectLst/>
                <a:cs typeface="Arial" panose="020B0604020202020204" pitchFamily="34" charset="0"/>
              </a:rPr>
              <a:t>Tiempo y recursos: </a:t>
            </a:r>
            <a:r>
              <a:rPr lang="en-US" sz="2200" b="0" i="0" dirty="0">
                <a:effectLst/>
                <a:cs typeface="Arial" panose="020B0604020202020204" pitchFamily="34" charset="0"/>
              </a:rPr>
              <a:t>La implantación de sistemas predictivos puede ser inicialmente costosa.</a:t>
            </a:r>
          </a:p>
        </p:txBody>
      </p:sp>
      <p:sp>
        <p:nvSpPr>
          <p:cNvPr id="13" name="Rectangle 12">
            <a:extLst>
              <a:ext uri="{FF2B5EF4-FFF2-40B4-BE49-F238E27FC236}">
                <a16:creationId xmlns:a16="http://schemas.microsoft.com/office/drawing/2014/main" id="{A6CFD801-0026-5C2C-83C8-4CB96AB01008}"/>
              </a:ext>
            </a:extLst>
          </p:cNvPr>
          <p:cNvSpPr/>
          <p:nvPr/>
        </p:nvSpPr>
        <p:spPr>
          <a:xfrm>
            <a:off x="276013" y="334432"/>
            <a:ext cx="5295054" cy="1045635"/>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solidFill>
                <a:latin typeface="Calibri" panose="020F0502020204030204" pitchFamily="34" charset="0"/>
                <a:cs typeface="Calibri" panose="020F0502020204030204" pitchFamily="34" charset="0"/>
              </a:rPr>
              <a:t>Retos y dificultades</a:t>
            </a:r>
            <a:endParaRPr lang="en-GB" sz="3600" b="1" noProof="0" dirty="0">
              <a:solidFill>
                <a:schemeClr val="bg1"/>
              </a:solidFill>
              <a:latin typeface="Calibri" panose="020F0502020204030204" pitchFamily="34" charset="0"/>
              <a:cs typeface="Calibri" panose="020F0502020204030204" pitchFamily="34" charset="0"/>
            </a:endParaRPr>
          </a:p>
          <a:p>
            <a:pPr algn="ctr"/>
            <a:endParaRPr lang="en-GB" sz="529" noProof="0" dirty="0">
              <a:latin typeface="Montserrat" panose="00000500000000000000" pitchFamily="50" charset="0"/>
            </a:endParaRPr>
          </a:p>
        </p:txBody>
      </p:sp>
      <p:pic>
        <p:nvPicPr>
          <p:cNvPr id="2052" name="Picture 4" descr="Calcolo, Spingere, Superamento, Ostacolo">
            <a:extLst>
              <a:ext uri="{FF2B5EF4-FFF2-40B4-BE49-F238E27FC236}">
                <a16:creationId xmlns:a16="http://schemas.microsoft.com/office/drawing/2014/main" id="{7248D6F7-F376-5847-90FC-7BF568E32082}"/>
              </a:ext>
            </a:extLst>
          </p:cNvPr>
          <p:cNvPicPr>
            <a:picLocks noGrp="1" noChangeAspect="1" noChangeArrowheads="1"/>
          </p:cNvPicPr>
          <p:nvPr>
            <p:ph type="pic" sz="quarter" idx="20"/>
          </p:nvPr>
        </p:nvPicPr>
        <p:blipFill rotWithShape="1">
          <a:blip r:embed="rId3" cstate="screen">
            <a:extLst>
              <a:ext uri="{28A0092B-C50C-407E-A947-70E740481C1C}">
                <a14:useLocalDpi xmlns:a14="http://schemas.microsoft.com/office/drawing/2010/main"/>
              </a:ext>
            </a:extLst>
          </a:blip>
          <a:srcRect l="-34456" b="-1887"/>
          <a:stretch/>
        </p:blipFill>
        <p:spPr bwMode="auto">
          <a:xfrm>
            <a:off x="5177921" y="-80171"/>
            <a:ext cx="6481135" cy="7018342"/>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7">
            <a:extLst>
              <a:ext uri="{FF2B5EF4-FFF2-40B4-BE49-F238E27FC236}">
                <a16:creationId xmlns:a16="http://schemas.microsoft.com/office/drawing/2014/main" id="{EB75D48A-6990-9604-D59E-082F9660515C}"/>
              </a:ext>
            </a:extLst>
          </p:cNvPr>
          <p:cNvSpPr/>
          <p:nvPr/>
        </p:nvSpPr>
        <p:spPr>
          <a:xfrm>
            <a:off x="9373287" y="-1195756"/>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GB" noProof="0"/>
          </a:p>
        </p:txBody>
      </p:sp>
    </p:spTree>
    <p:extLst>
      <p:ext uri="{BB962C8B-B14F-4D97-AF65-F5344CB8AC3E}">
        <p14:creationId xmlns:p14="http://schemas.microsoft.com/office/powerpoint/2010/main" val="3279289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B4023-96D0-A19A-1903-E6ED10250731}"/>
            </a:ext>
          </a:extLst>
        </p:cNvPr>
        <p:cNvGrpSpPr/>
        <p:nvPr/>
      </p:nvGrpSpPr>
      <p:grpSpPr>
        <a:xfrm>
          <a:off x="0" y="0"/>
          <a:ext cx="0" cy="0"/>
          <a:chOff x="0" y="0"/>
          <a:chExt cx="0" cy="0"/>
        </a:xfrm>
      </p:grpSpPr>
      <p:pic>
        <p:nvPicPr>
          <p:cNvPr id="4" name="Picture Placeholder 9">
            <a:extLst>
              <a:ext uri="{FF2B5EF4-FFF2-40B4-BE49-F238E27FC236}">
                <a16:creationId xmlns:a16="http://schemas.microsoft.com/office/drawing/2014/main" id="{DDB35692-7BE7-7E28-B33F-B066ED445EB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185846" y="2521718"/>
            <a:ext cx="7708195" cy="3396829"/>
          </a:xfrm>
        </p:spPr>
      </p:pic>
      <p:sp>
        <p:nvSpPr>
          <p:cNvPr id="5" name="Text Placeholder 4">
            <a:extLst>
              <a:ext uri="{FF2B5EF4-FFF2-40B4-BE49-F238E27FC236}">
                <a16:creationId xmlns:a16="http://schemas.microsoft.com/office/drawing/2014/main" id="{321DADC7-3C6D-F77E-86AD-95A40AC1AD0C}"/>
              </a:ext>
            </a:extLst>
          </p:cNvPr>
          <p:cNvSpPr>
            <a:spLocks noGrp="1"/>
          </p:cNvSpPr>
          <p:nvPr>
            <p:ph type="body" sz="quarter" idx="17"/>
          </p:nvPr>
        </p:nvSpPr>
        <p:spPr>
          <a:xfrm>
            <a:off x="6731421" y="439689"/>
            <a:ext cx="2066906" cy="582221"/>
          </a:xfrm>
        </p:spPr>
        <p:txBody>
          <a:bodyPr/>
          <a:lstStyle/>
          <a:p>
            <a:r>
              <a:rPr lang="en-US" dirty="0"/>
              <a:t>02</a:t>
            </a:r>
          </a:p>
        </p:txBody>
      </p:sp>
      <p:sp>
        <p:nvSpPr>
          <p:cNvPr id="14" name="Rectangle 13">
            <a:extLst>
              <a:ext uri="{FF2B5EF4-FFF2-40B4-BE49-F238E27FC236}">
                <a16:creationId xmlns:a16="http://schemas.microsoft.com/office/drawing/2014/main" id="{DCB2D10D-380B-F254-1676-7529328E1DE0}"/>
              </a:ext>
            </a:extLst>
          </p:cNvPr>
          <p:cNvSpPr/>
          <p:nvPr/>
        </p:nvSpPr>
        <p:spPr>
          <a:xfrm>
            <a:off x="5273748" y="3372301"/>
            <a:ext cx="5971195" cy="1360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C34F8818-B7DC-DCF3-0E84-C24517272EF2}"/>
              </a:ext>
            </a:extLst>
          </p:cNvPr>
          <p:cNvSpPr txBox="1"/>
          <p:nvPr/>
        </p:nvSpPr>
        <p:spPr>
          <a:xfrm>
            <a:off x="5390356" y="3429000"/>
            <a:ext cx="5971196" cy="1200329"/>
          </a:xfrm>
          <a:prstGeom prst="rect">
            <a:avLst/>
          </a:prstGeom>
          <a:noFill/>
        </p:spPr>
        <p:txBody>
          <a:bodyPr wrap="square" rtlCol="0">
            <a:spAutoFit/>
          </a:bodyPr>
          <a:lstStyle/>
          <a:p>
            <a:r>
              <a:rPr lang="en-US" sz="3600" b="1" dirty="0">
                <a:solidFill>
                  <a:srgbClr val="60BA47"/>
                </a:solidFill>
                <a:latin typeface="Calibri" panose="020F0502020204030204" pitchFamily="34" charset="0"/>
                <a:cs typeface="Calibri" panose="020F0502020204030204" pitchFamily="34" charset="0"/>
              </a:rPr>
              <a:t>Tipos de previsiones y tecnologías de apoyo</a:t>
            </a:r>
          </a:p>
        </p:txBody>
      </p:sp>
    </p:spTree>
    <p:extLst>
      <p:ext uri="{BB962C8B-B14F-4D97-AF65-F5344CB8AC3E}">
        <p14:creationId xmlns:p14="http://schemas.microsoft.com/office/powerpoint/2010/main" val="2597916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595D0-7186-5EDC-D965-55329084E5F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6AB63EE-A3D5-609F-5327-C63FF551549F}"/>
              </a:ext>
            </a:extLst>
          </p:cNvPr>
          <p:cNvSpPr>
            <a:spLocks noGrp="1"/>
          </p:cNvSpPr>
          <p:nvPr>
            <p:ph type="body" sz="quarter" idx="16"/>
          </p:nvPr>
        </p:nvSpPr>
        <p:spPr>
          <a:xfrm>
            <a:off x="819795" y="425067"/>
            <a:ext cx="10052954" cy="803654"/>
          </a:xfrm>
          <a:prstGeom prst="rect">
            <a:avLst/>
          </a:prstGeom>
        </p:spPr>
        <p:txBody>
          <a:bodyPr/>
          <a:lstStyle/>
          <a:p>
            <a:pPr algn="ctr"/>
            <a:r>
              <a:rPr lang="en-GB" b="1" dirty="0"/>
              <a:t>Tipos de previsiones</a:t>
            </a:r>
            <a:endParaRPr lang="en-IE" b="1" dirty="0"/>
          </a:p>
        </p:txBody>
      </p:sp>
      <p:sp>
        <p:nvSpPr>
          <p:cNvPr id="3" name="Text Placeholder 2">
            <a:extLst>
              <a:ext uri="{FF2B5EF4-FFF2-40B4-BE49-F238E27FC236}">
                <a16:creationId xmlns:a16="http://schemas.microsoft.com/office/drawing/2014/main" id="{68E849E4-BB2E-A45D-91A9-9A91EA8139A3}"/>
              </a:ext>
            </a:extLst>
          </p:cNvPr>
          <p:cNvSpPr>
            <a:spLocks noGrp="1"/>
          </p:cNvSpPr>
          <p:nvPr>
            <p:ph type="body" sz="quarter" idx="19"/>
          </p:nvPr>
        </p:nvSpPr>
        <p:spPr>
          <a:xfrm>
            <a:off x="1236704" y="1088610"/>
            <a:ext cx="9819884" cy="687348"/>
          </a:xfrm>
          <a:prstGeom prst="rect">
            <a:avLst/>
          </a:prstGeom>
        </p:spPr>
        <p:txBody>
          <a:bodyPr/>
          <a:lstStyle/>
          <a:p>
            <a:pPr marL="0" indent="0" defTabSz="179388">
              <a:spcBef>
                <a:spcPts val="450"/>
              </a:spcBef>
              <a:spcAft>
                <a:spcPts val="750"/>
              </a:spcAft>
              <a:buNone/>
            </a:pPr>
            <a:r>
              <a:rPr lang="en-US" dirty="0">
                <a:latin typeface="Calibri" panose="020F0502020204030204"/>
              </a:rPr>
              <a:t>La previsión en el sector alimentario es de gran importancia para gestionar las cadenas de suministro, reducir el despilfarro y satisfacer la demanda de los consumidores. A continuación se enumeran los tipos más utilizados</a:t>
            </a:r>
            <a:r>
              <a:rPr lang="en-US" b="0" i="0" dirty="0">
                <a:solidFill>
                  <a:srgbClr val="424242"/>
                </a:solidFill>
                <a:effectLst/>
                <a:latin typeface="+mj-lt"/>
              </a:rPr>
              <a:t>:</a:t>
            </a:r>
          </a:p>
          <a:p>
            <a:pPr algn="l">
              <a:spcAft>
                <a:spcPts val="600"/>
              </a:spcAft>
              <a:buFont typeface="+mj-lt"/>
              <a:buAutoNum type="arabicPeriod"/>
            </a:pPr>
            <a:endParaRPr lang="en-US" b="0" i="0" dirty="0">
              <a:solidFill>
                <a:srgbClr val="424242"/>
              </a:solidFill>
              <a:effectLst/>
              <a:latin typeface="+mj-lt"/>
            </a:endParaRPr>
          </a:p>
          <a:p>
            <a:endParaRPr lang="en-US" sz="2000" dirty="0">
              <a:latin typeface="+mj-lt"/>
            </a:endParaRPr>
          </a:p>
        </p:txBody>
      </p:sp>
      <p:sp>
        <p:nvSpPr>
          <p:cNvPr id="12" name="Rectángulo 602">
            <a:extLst>
              <a:ext uri="{FF2B5EF4-FFF2-40B4-BE49-F238E27FC236}">
                <a16:creationId xmlns:a16="http://schemas.microsoft.com/office/drawing/2014/main" id="{5926626A-5C1F-776B-44C3-40BC34D4F09F}"/>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Pulse para escribir</a:t>
            </a:r>
          </a:p>
        </p:txBody>
      </p:sp>
      <p:sp>
        <p:nvSpPr>
          <p:cNvPr id="13" name="Rectángulo 603">
            <a:extLst>
              <a:ext uri="{FF2B5EF4-FFF2-40B4-BE49-F238E27FC236}">
                <a16:creationId xmlns:a16="http://schemas.microsoft.com/office/drawing/2014/main" id="{9A9B2443-A296-C5B5-837C-951A62BB8C47}"/>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Pulse para escribir</a:t>
            </a:r>
          </a:p>
        </p:txBody>
      </p:sp>
      <p:sp>
        <p:nvSpPr>
          <p:cNvPr id="11" name="CuadroTexto 599">
            <a:extLst>
              <a:ext uri="{FF2B5EF4-FFF2-40B4-BE49-F238E27FC236}">
                <a16:creationId xmlns:a16="http://schemas.microsoft.com/office/drawing/2014/main" id="{7DE63C7B-FB77-E708-3DDD-D329E7C75354}"/>
              </a:ext>
            </a:extLst>
          </p:cNvPr>
          <p:cNvSpPr txBox="1"/>
          <p:nvPr/>
        </p:nvSpPr>
        <p:spPr>
          <a:xfrm>
            <a:off x="7504034" y="2007648"/>
            <a:ext cx="2031818"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Adquisiciones</a:t>
            </a:r>
          </a:p>
        </p:txBody>
      </p:sp>
      <p:sp>
        <p:nvSpPr>
          <p:cNvPr id="45" name="CuadroTexto 599">
            <a:extLst>
              <a:ext uri="{FF2B5EF4-FFF2-40B4-BE49-F238E27FC236}">
                <a16:creationId xmlns:a16="http://schemas.microsoft.com/office/drawing/2014/main" id="{BA70D1C7-9DBE-8483-7C82-F5B2055CD094}"/>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Impacto a largo plazo</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9EFF6AEC-5632-97DD-5D6B-6BD390FFE9D1}"/>
              </a:ext>
            </a:extLst>
          </p:cNvPr>
          <p:cNvSpPr txBox="1"/>
          <p:nvPr/>
        </p:nvSpPr>
        <p:spPr>
          <a:xfrm>
            <a:off x="6990995" y="2730332"/>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Necesidades empresariales inmediatas</a:t>
            </a:r>
          </a:p>
        </p:txBody>
      </p:sp>
      <p:sp>
        <p:nvSpPr>
          <p:cNvPr id="48" name="CuadroTexto 599">
            <a:extLst>
              <a:ext uri="{FF2B5EF4-FFF2-40B4-BE49-F238E27FC236}">
                <a16:creationId xmlns:a16="http://schemas.microsoft.com/office/drawing/2014/main" id="{54A91DA0-86EA-744C-52E6-5A0F23672EA1}"/>
              </a:ext>
            </a:extLst>
          </p:cNvPr>
          <p:cNvSpPr txBox="1"/>
          <p:nvPr/>
        </p:nvSpPr>
        <p:spPr>
          <a:xfrm>
            <a:off x="1552007" y="3159069"/>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Efectos sociales y medioambientales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0" name="CuadroTexto 599">
            <a:extLst>
              <a:ext uri="{FF2B5EF4-FFF2-40B4-BE49-F238E27FC236}">
                <a16:creationId xmlns:a16="http://schemas.microsoft.com/office/drawing/2014/main" id="{C9B1CAD8-04ED-A25C-FA4D-4ECED83E4ED1}"/>
              </a:ext>
            </a:extLst>
          </p:cNvPr>
          <p:cNvSpPr txBox="1"/>
          <p:nvPr/>
        </p:nvSpPr>
        <p:spPr>
          <a:xfrm>
            <a:off x="6848965" y="3182412"/>
            <a:ext cx="3042419" cy="646331"/>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Necesidades financieras y empresariales</a:t>
            </a:r>
          </a:p>
        </p:txBody>
      </p:sp>
      <p:sp>
        <p:nvSpPr>
          <p:cNvPr id="51" name="CuadroTexto 599">
            <a:extLst>
              <a:ext uri="{FF2B5EF4-FFF2-40B4-BE49-F238E27FC236}">
                <a16:creationId xmlns:a16="http://schemas.microsoft.com/office/drawing/2014/main" id="{39502344-F0B9-9594-7881-12264DDE2E2F}"/>
              </a:ext>
            </a:extLst>
          </p:cNvPr>
          <p:cNvSpPr txBox="1"/>
          <p:nvPr/>
        </p:nvSpPr>
        <p:spPr>
          <a:xfrm>
            <a:off x="1312219" y="3582351"/>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Procesos a menudo costosos y complicados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599">
            <a:extLst>
              <a:ext uri="{FF2B5EF4-FFF2-40B4-BE49-F238E27FC236}">
                <a16:creationId xmlns:a16="http://schemas.microsoft.com/office/drawing/2014/main" id="{F21BA23C-71EC-AE6F-1689-DE6E2E25CD8D}"/>
              </a:ext>
            </a:extLst>
          </p:cNvPr>
          <p:cNvSpPr txBox="1"/>
          <p:nvPr/>
        </p:nvSpPr>
        <p:spPr>
          <a:xfrm>
            <a:off x="6990996" y="3793403"/>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Procesos sencillos</a:t>
            </a:r>
          </a:p>
        </p:txBody>
      </p:sp>
      <p:graphicFrame>
        <p:nvGraphicFramePr>
          <p:cNvPr id="5" name="Diagramma 4">
            <a:extLst>
              <a:ext uri="{FF2B5EF4-FFF2-40B4-BE49-F238E27FC236}">
                <a16:creationId xmlns:a16="http://schemas.microsoft.com/office/drawing/2014/main" id="{500D4CEA-969A-6E48-07AF-DA4E9A3010BD}"/>
              </a:ext>
            </a:extLst>
          </p:cNvPr>
          <p:cNvGraphicFramePr/>
          <p:nvPr>
            <p:extLst>
              <p:ext uri="{D42A27DB-BD31-4B8C-83A1-F6EECF244321}">
                <p14:modId xmlns:p14="http://schemas.microsoft.com/office/powerpoint/2010/main" val="2399000832"/>
              </p:ext>
            </p:extLst>
          </p:nvPr>
        </p:nvGraphicFramePr>
        <p:xfrm>
          <a:off x="1236704" y="2258646"/>
          <a:ext cx="9219136" cy="39962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5230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398CB-D544-244E-E1A5-9A550E788AD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5626664-EECB-A666-9B9D-859035BFC30E}"/>
              </a:ext>
            </a:extLst>
          </p:cNvPr>
          <p:cNvSpPr>
            <a:spLocks noGrp="1"/>
          </p:cNvSpPr>
          <p:nvPr>
            <p:ph type="body" sz="quarter" idx="16"/>
          </p:nvPr>
        </p:nvSpPr>
        <p:spPr>
          <a:xfrm>
            <a:off x="819795" y="425067"/>
            <a:ext cx="10052954" cy="803654"/>
          </a:xfrm>
          <a:prstGeom prst="rect">
            <a:avLst/>
          </a:prstGeom>
        </p:spPr>
        <p:txBody>
          <a:bodyPr/>
          <a:lstStyle/>
          <a:p>
            <a:pPr algn="ctr"/>
            <a:r>
              <a:rPr lang="en-GB" b="1" dirty="0"/>
              <a:t>Tipos de previsiones</a:t>
            </a:r>
            <a:endParaRPr lang="en-IE" b="1" dirty="0"/>
          </a:p>
        </p:txBody>
      </p:sp>
      <p:sp>
        <p:nvSpPr>
          <p:cNvPr id="12" name="Rectángulo 602">
            <a:extLst>
              <a:ext uri="{FF2B5EF4-FFF2-40B4-BE49-F238E27FC236}">
                <a16:creationId xmlns:a16="http://schemas.microsoft.com/office/drawing/2014/main" id="{7F6C6223-5CCD-5037-1929-15C351C2E34A}"/>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Pulse para escribir</a:t>
            </a:r>
          </a:p>
        </p:txBody>
      </p:sp>
      <p:sp>
        <p:nvSpPr>
          <p:cNvPr id="13" name="Rectángulo 603">
            <a:extLst>
              <a:ext uri="{FF2B5EF4-FFF2-40B4-BE49-F238E27FC236}">
                <a16:creationId xmlns:a16="http://schemas.microsoft.com/office/drawing/2014/main" id="{ACB6A17A-56A1-0B65-A35D-469F2F8FC262}"/>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Pulse para escribir</a:t>
            </a:r>
          </a:p>
        </p:txBody>
      </p:sp>
      <p:sp>
        <p:nvSpPr>
          <p:cNvPr id="11" name="CuadroTexto 599">
            <a:extLst>
              <a:ext uri="{FF2B5EF4-FFF2-40B4-BE49-F238E27FC236}">
                <a16:creationId xmlns:a16="http://schemas.microsoft.com/office/drawing/2014/main" id="{40863E7C-B892-CBBC-861E-A06D0255FD62}"/>
              </a:ext>
            </a:extLst>
          </p:cNvPr>
          <p:cNvSpPr txBox="1"/>
          <p:nvPr/>
        </p:nvSpPr>
        <p:spPr>
          <a:xfrm>
            <a:off x="7504034" y="2007648"/>
            <a:ext cx="2031818"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Adquisiciones</a:t>
            </a:r>
          </a:p>
        </p:txBody>
      </p:sp>
      <p:sp>
        <p:nvSpPr>
          <p:cNvPr id="45" name="CuadroTexto 599">
            <a:extLst>
              <a:ext uri="{FF2B5EF4-FFF2-40B4-BE49-F238E27FC236}">
                <a16:creationId xmlns:a16="http://schemas.microsoft.com/office/drawing/2014/main" id="{93396CAA-F7BA-FE46-99A4-547EA998EB47}"/>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Impacto a largo plazo</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7E3929B0-9D60-085E-73AC-37113E17BDA3}"/>
              </a:ext>
            </a:extLst>
          </p:cNvPr>
          <p:cNvSpPr txBox="1"/>
          <p:nvPr/>
        </p:nvSpPr>
        <p:spPr>
          <a:xfrm>
            <a:off x="6990995" y="2730332"/>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Necesidades empresariales inmediatas</a:t>
            </a:r>
          </a:p>
        </p:txBody>
      </p:sp>
      <p:sp>
        <p:nvSpPr>
          <p:cNvPr id="48" name="CuadroTexto 599">
            <a:extLst>
              <a:ext uri="{FF2B5EF4-FFF2-40B4-BE49-F238E27FC236}">
                <a16:creationId xmlns:a16="http://schemas.microsoft.com/office/drawing/2014/main" id="{475EA4D1-7BD3-D703-93F8-B12B8758C194}"/>
              </a:ext>
            </a:extLst>
          </p:cNvPr>
          <p:cNvSpPr txBox="1"/>
          <p:nvPr/>
        </p:nvSpPr>
        <p:spPr>
          <a:xfrm>
            <a:off x="1552007" y="3159069"/>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Efectos sociales y medioambientales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0" name="CuadroTexto 599">
            <a:extLst>
              <a:ext uri="{FF2B5EF4-FFF2-40B4-BE49-F238E27FC236}">
                <a16:creationId xmlns:a16="http://schemas.microsoft.com/office/drawing/2014/main" id="{31E6037E-ED01-C116-F8C8-EF8963BE7DDB}"/>
              </a:ext>
            </a:extLst>
          </p:cNvPr>
          <p:cNvSpPr txBox="1"/>
          <p:nvPr/>
        </p:nvSpPr>
        <p:spPr>
          <a:xfrm>
            <a:off x="6848965" y="3182412"/>
            <a:ext cx="3042419" cy="646331"/>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Necesidades financieras y empresariales</a:t>
            </a:r>
          </a:p>
        </p:txBody>
      </p:sp>
      <p:sp>
        <p:nvSpPr>
          <p:cNvPr id="51" name="CuadroTexto 599">
            <a:extLst>
              <a:ext uri="{FF2B5EF4-FFF2-40B4-BE49-F238E27FC236}">
                <a16:creationId xmlns:a16="http://schemas.microsoft.com/office/drawing/2014/main" id="{C868E838-7E40-ECFC-463F-F4BFF00D6836}"/>
              </a:ext>
            </a:extLst>
          </p:cNvPr>
          <p:cNvSpPr txBox="1"/>
          <p:nvPr/>
        </p:nvSpPr>
        <p:spPr>
          <a:xfrm>
            <a:off x="1312219" y="3582351"/>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Procesos a menudo costosos y complicados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599">
            <a:extLst>
              <a:ext uri="{FF2B5EF4-FFF2-40B4-BE49-F238E27FC236}">
                <a16:creationId xmlns:a16="http://schemas.microsoft.com/office/drawing/2014/main" id="{6191A576-0DD6-7AA1-8FFF-0606896D6964}"/>
              </a:ext>
            </a:extLst>
          </p:cNvPr>
          <p:cNvSpPr txBox="1"/>
          <p:nvPr/>
        </p:nvSpPr>
        <p:spPr>
          <a:xfrm>
            <a:off x="6990996" y="3793403"/>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Procesos sencillos</a:t>
            </a:r>
          </a:p>
        </p:txBody>
      </p:sp>
      <p:graphicFrame>
        <p:nvGraphicFramePr>
          <p:cNvPr id="5" name="Diagramma 4">
            <a:extLst>
              <a:ext uri="{FF2B5EF4-FFF2-40B4-BE49-F238E27FC236}">
                <a16:creationId xmlns:a16="http://schemas.microsoft.com/office/drawing/2014/main" id="{75380982-3080-42F5-2819-481297C1996F}"/>
              </a:ext>
            </a:extLst>
          </p:cNvPr>
          <p:cNvGraphicFramePr/>
          <p:nvPr>
            <p:extLst>
              <p:ext uri="{D42A27DB-BD31-4B8C-83A1-F6EECF244321}">
                <p14:modId xmlns:p14="http://schemas.microsoft.com/office/powerpoint/2010/main" val="1289515406"/>
              </p:ext>
            </p:extLst>
          </p:nvPr>
        </p:nvGraphicFramePr>
        <p:xfrm>
          <a:off x="1224592" y="871077"/>
          <a:ext cx="9333122" cy="5115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uppo 6">
            <a:extLst>
              <a:ext uri="{FF2B5EF4-FFF2-40B4-BE49-F238E27FC236}">
                <a16:creationId xmlns:a16="http://schemas.microsoft.com/office/drawing/2014/main" id="{0B0DBB6E-E5A8-887D-D64F-732B19D0AB73}"/>
              </a:ext>
            </a:extLst>
          </p:cNvPr>
          <p:cNvGrpSpPr/>
          <p:nvPr/>
        </p:nvGrpSpPr>
        <p:grpSpPr>
          <a:xfrm>
            <a:off x="1224592" y="5004137"/>
            <a:ext cx="9420016" cy="1764242"/>
            <a:chOff x="-241146" y="1757120"/>
            <a:chExt cx="9420016" cy="1764242"/>
          </a:xfrm>
        </p:grpSpPr>
        <p:sp>
          <p:nvSpPr>
            <p:cNvPr id="8" name="Rettangolo 7">
              <a:extLst>
                <a:ext uri="{FF2B5EF4-FFF2-40B4-BE49-F238E27FC236}">
                  <a16:creationId xmlns:a16="http://schemas.microsoft.com/office/drawing/2014/main" id="{12303BED-474C-C7F4-C0B6-B330061EE7AF}"/>
                </a:ext>
              </a:extLst>
            </p:cNvPr>
            <p:cNvSpPr/>
            <p:nvPr/>
          </p:nvSpPr>
          <p:spPr>
            <a:xfrm>
              <a:off x="0" y="2444962"/>
              <a:ext cx="8128000" cy="10764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it-IT"/>
            </a:p>
          </p:txBody>
        </p:sp>
        <p:sp>
          <p:nvSpPr>
            <p:cNvPr id="9" name="CasellaDiTesto 8">
              <a:extLst>
                <a:ext uri="{FF2B5EF4-FFF2-40B4-BE49-F238E27FC236}">
                  <a16:creationId xmlns:a16="http://schemas.microsoft.com/office/drawing/2014/main" id="{5EDAE0D3-702D-7DFA-7ED8-D463C009B742}"/>
                </a:ext>
              </a:extLst>
            </p:cNvPr>
            <p:cNvSpPr txBox="1"/>
            <p:nvPr/>
          </p:nvSpPr>
          <p:spPr>
            <a:xfrm>
              <a:off x="-241146" y="1757120"/>
              <a:ext cx="9420016" cy="10764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8064" tIns="22860" rIns="128016" bIns="22860" numCol="1" spcCol="1270" anchor="t" anchorCtr="0">
              <a:noAutofit/>
            </a:bodyPr>
            <a:lstStyle/>
            <a:p>
              <a:pPr defTabSz="1066800">
                <a:lnSpc>
                  <a:spcPct val="90000"/>
                </a:lnSpc>
                <a:spcBef>
                  <a:spcPct val="0"/>
                </a:spcBef>
                <a:spcAft>
                  <a:spcPct val="35000"/>
                </a:spcAft>
              </a:pPr>
              <a:r>
                <a:rPr lang="en-US" sz="2400" dirty="0">
                  <a:solidFill>
                    <a:srgbClr val="09465E"/>
                  </a:solidFill>
                </a:rPr>
                <a:t>Predice las futuras variaciones de precios de las materias primas y los productos acabados. Esto ayuda a elaborar presupuestos y estrategias de fijación de precios.</a:t>
              </a:r>
              <a:endParaRPr lang="it-IT" sz="2400" dirty="0">
                <a:solidFill>
                  <a:srgbClr val="09465E"/>
                </a:solidFill>
              </a:endParaRPr>
            </a:p>
            <a:p>
              <a:pPr marL="0" lvl="0" indent="0" algn="l" defTabSz="1066800">
                <a:lnSpc>
                  <a:spcPct val="90000"/>
                </a:lnSpc>
                <a:spcBef>
                  <a:spcPct val="0"/>
                </a:spcBef>
                <a:spcAft>
                  <a:spcPct val="35000"/>
                </a:spcAft>
                <a:buFont typeface="+mj-lt"/>
                <a:buNone/>
              </a:pPr>
              <a:endParaRPr lang="it-IT" sz="1800" b="0" i="0" kern="1200" spc="0" dirty="0">
                <a:solidFill>
                  <a:srgbClr val="09465E"/>
                </a:solidFill>
                <a:latin typeface="Calibri" panose="020F0502020204030204"/>
                <a:ea typeface="+mn-ea"/>
                <a:cs typeface="+mn-cs"/>
              </a:endParaRPr>
            </a:p>
          </p:txBody>
        </p:sp>
      </p:grpSp>
    </p:spTree>
    <p:extLst>
      <p:ext uri="{BB962C8B-B14F-4D97-AF65-F5344CB8AC3E}">
        <p14:creationId xmlns:p14="http://schemas.microsoft.com/office/powerpoint/2010/main" val="1698496441"/>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90da0c0-d638-440e-806c-9eaade8987c8">
      <Terms xmlns="http://schemas.microsoft.com/office/infopath/2007/PartnerControls"/>
    </lcf76f155ced4ddcb4097134ff3c332f>
    <TaxCatchAll xmlns="d7a7d2cd-df7e-4745-bde0-17e5b7a43ab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F947AC497626534B880599881CCBB6C8" ma:contentTypeVersion="15" ma:contentTypeDescription="Crear nuevo documento." ma:contentTypeScope="" ma:versionID="362151021719e2b8bc34af4f9ba37199">
  <xsd:schema xmlns:xsd="http://www.w3.org/2001/XMLSchema" xmlns:xs="http://www.w3.org/2001/XMLSchema" xmlns:p="http://schemas.microsoft.com/office/2006/metadata/properties" xmlns:ns2="c90da0c0-d638-440e-806c-9eaade8987c8" xmlns:ns3="d7a7d2cd-df7e-4745-bde0-17e5b7a43ab2" targetNamespace="http://schemas.microsoft.com/office/2006/metadata/properties" ma:root="true" ma:fieldsID="f33aa7239c01c6169b4bc17b1e7c2370" ns2:_="" ns3:_="">
    <xsd:import namespace="c90da0c0-d638-440e-806c-9eaade8987c8"/>
    <xsd:import namespace="d7a7d2cd-df7e-4745-bde0-17e5b7a43a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da0c0-d638-440e-806c-9eaade8987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87ca0dbe-6da4-4ec3-9a57-0e4c939697f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a7d2cd-df7e-4745-bde0-17e5b7a43ab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051324f-5bb6-414c-b559-e6f5bad1caf0}" ma:internalName="TaxCatchAll" ma:showField="CatchAllData" ma:web="d7a7d2cd-df7e-4745-bde0-17e5b7a43ab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345B49-9A40-4930-ABAD-C71077524425}">
  <ds:schemaRefs>
    <ds:schemaRef ds:uri="http://purl.org/dc/elements/1.1/"/>
    <ds:schemaRef ds:uri="http://schemas.microsoft.com/office/2006/documentManagement/types"/>
    <ds:schemaRef ds:uri="d7a7d2cd-df7e-4745-bde0-17e5b7a43ab2"/>
    <ds:schemaRef ds:uri="http://purl.org/dc/dcmitype/"/>
    <ds:schemaRef ds:uri="http://purl.org/dc/terms/"/>
    <ds:schemaRef ds:uri="http://www.w3.org/XML/1998/namespace"/>
    <ds:schemaRef ds:uri="http://schemas.microsoft.com/office/infopath/2007/PartnerControls"/>
    <ds:schemaRef ds:uri="http://schemas.openxmlformats.org/package/2006/metadata/core-properties"/>
    <ds:schemaRef ds:uri="c90da0c0-d638-440e-806c-9eaade8987c8"/>
    <ds:schemaRef ds:uri="http://schemas.microsoft.com/office/2006/metadata/properties"/>
  </ds:schemaRefs>
</ds:datastoreItem>
</file>

<file path=customXml/itemProps2.xml><?xml version="1.0" encoding="utf-8"?>
<ds:datastoreItem xmlns:ds="http://schemas.openxmlformats.org/officeDocument/2006/customXml" ds:itemID="{4705451E-AF63-4C35-A43B-14CB7578B085}"/>
</file>

<file path=customXml/itemProps3.xml><?xml version="1.0" encoding="utf-8"?>
<ds:datastoreItem xmlns:ds="http://schemas.openxmlformats.org/officeDocument/2006/customXml" ds:itemID="{ADFA6794-60D8-423E-89AA-F479EADCB7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24149</TotalTime>
  <Words>4101</Words>
  <Application>Microsoft Office PowerPoint</Application>
  <PresentationFormat>Panorámica</PresentationFormat>
  <Paragraphs>518</Paragraphs>
  <Slides>44</Slides>
  <Notes>33</Notes>
  <HiddenSlides>0</HiddenSlides>
  <MMClips>1</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44</vt:i4>
      </vt:variant>
    </vt:vector>
  </HeadingPairs>
  <TitlesOfParts>
    <vt:vector size="54" baseType="lpstr">
      <vt:lpstr>Arial</vt:lpstr>
      <vt:lpstr>Calibri</vt:lpstr>
      <vt:lpstr>Calibri </vt:lpstr>
      <vt:lpstr>Inter</vt:lpstr>
      <vt:lpstr>Lato</vt:lpstr>
      <vt:lpstr>Montserrat</vt:lpstr>
      <vt:lpstr>Montserrat Light</vt:lpstr>
      <vt:lpstr>Wingdings</vt:lpstr>
      <vt:lpstr>Office Theme</vt:lpstr>
      <vt:lpstr>Acrobat Document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docId:A1AF126BEB9B482947BBC719F22C9614</cp:keywords>
  <cp:lastModifiedBy>Irida Tase</cp:lastModifiedBy>
  <cp:revision>292</cp:revision>
  <dcterms:created xsi:type="dcterms:W3CDTF">2020-10-14T13:32:04Z</dcterms:created>
  <dcterms:modified xsi:type="dcterms:W3CDTF">2025-06-16T20:46:50Z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0x010100F947AC497626534B880599881CCBB6C8</vt:lpwstr>
  </property>
</Properties>
</file>