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36"/>
  </p:notesMasterIdLst>
  <p:sldIdLst>
    <p:sldId id="4345" r:id="rId5"/>
    <p:sldId id="4392" r:id="rId6"/>
    <p:sldId id="4366" r:id="rId7"/>
    <p:sldId id="4367" r:id="rId8"/>
    <p:sldId id="4384" r:id="rId9"/>
    <p:sldId id="4385" r:id="rId10"/>
    <p:sldId id="4387" r:id="rId11"/>
    <p:sldId id="4369" r:id="rId12"/>
    <p:sldId id="4365" r:id="rId13"/>
    <p:sldId id="4398" r:id="rId14"/>
    <p:sldId id="4352" r:id="rId15"/>
    <p:sldId id="4377" r:id="rId16"/>
    <p:sldId id="4388" r:id="rId17"/>
    <p:sldId id="281" r:id="rId18"/>
    <p:sldId id="4393" r:id="rId19"/>
    <p:sldId id="4395" r:id="rId20"/>
    <p:sldId id="4396" r:id="rId21"/>
    <p:sldId id="4370" r:id="rId22"/>
    <p:sldId id="4371" r:id="rId23"/>
    <p:sldId id="4381" r:id="rId24"/>
    <p:sldId id="4380" r:id="rId25"/>
    <p:sldId id="4372" r:id="rId26"/>
    <p:sldId id="4382" r:id="rId27"/>
    <p:sldId id="4378" r:id="rId28"/>
    <p:sldId id="4375" r:id="rId29"/>
    <p:sldId id="4383" r:id="rId30"/>
    <p:sldId id="4379" r:id="rId31"/>
    <p:sldId id="4397" r:id="rId32"/>
    <p:sldId id="4340" r:id="rId33"/>
    <p:sldId id="4300" r:id="rId34"/>
    <p:sldId id="426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C9AC9B-AC04-B40A-D827-74D2F9A498AA}" name="Paula Whyte ( Momentum Consulting )" initials="P)" userId="S::paula_momentumconsulting.ie#ext#@biainnovatorcampus.onmicrosoft.com::f0db49ca-a56d-4261-b8a6-819acd09e0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65E"/>
    <a:srgbClr val="E25684"/>
    <a:srgbClr val="ED7D31"/>
    <a:srgbClr val="60BA47"/>
    <a:srgbClr val="8ACC78"/>
    <a:srgbClr val="FFFFFF"/>
    <a:srgbClr val="000000"/>
    <a:srgbClr val="F1983D"/>
    <a:srgbClr val="1D4C60"/>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73E755-3490-4BEE-A194-49905917228F}" v="2" dt="2025-06-19T17:08:19.8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663" autoAdjust="0"/>
  </p:normalViewPr>
  <p:slideViewPr>
    <p:cSldViewPr snapToGrid="0">
      <p:cViewPr varScale="1">
        <p:scale>
          <a:sx n="49" d="100"/>
          <a:sy n="49" d="100"/>
        </p:scale>
        <p:origin x="148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blo Moreno" userId="2baaacd2-93c9-44a9-abb3-500652c382de" providerId="ADAL" clId="{CD73E755-3490-4BEE-A194-49905917228F}"/>
    <pc:docChg chg="undo custSel modSld">
      <pc:chgData name="Pablo Moreno" userId="2baaacd2-93c9-44a9-abb3-500652c382de" providerId="ADAL" clId="{CD73E755-3490-4BEE-A194-49905917228F}" dt="2025-06-19T17:11:32.453" v="77" actId="1076"/>
      <pc:docMkLst>
        <pc:docMk/>
      </pc:docMkLst>
      <pc:sldChg chg="addSp delSp modSp mod">
        <pc:chgData name="Pablo Moreno" userId="2baaacd2-93c9-44a9-abb3-500652c382de" providerId="ADAL" clId="{CD73E755-3490-4BEE-A194-49905917228F}" dt="2025-06-19T17:11:32.453" v="77" actId="1076"/>
        <pc:sldMkLst>
          <pc:docMk/>
          <pc:sldMk cId="724112991" sldId="4379"/>
        </pc:sldMkLst>
        <pc:spChg chg="mod">
          <ac:chgData name="Pablo Moreno" userId="2baaacd2-93c9-44a9-abb3-500652c382de" providerId="ADAL" clId="{CD73E755-3490-4BEE-A194-49905917228F}" dt="2025-06-19T17:11:32.453" v="77" actId="1076"/>
          <ac:spMkLst>
            <pc:docMk/>
            <pc:sldMk cId="724112991" sldId="4379"/>
            <ac:spMk id="3" creationId="{482D8A16-E4F2-F879-078C-46970EB9D30C}"/>
          </ac:spMkLst>
        </pc:spChg>
        <pc:spChg chg="mod">
          <ac:chgData name="Pablo Moreno" userId="2baaacd2-93c9-44a9-abb3-500652c382de" providerId="ADAL" clId="{CD73E755-3490-4BEE-A194-49905917228F}" dt="2025-06-19T17:11:20.763" v="75" actId="14100"/>
          <ac:spMkLst>
            <pc:docMk/>
            <pc:sldMk cId="724112991" sldId="4379"/>
            <ac:spMk id="4" creationId="{D82CFF57-78C8-0D03-E2F6-160B11B8EE8D}"/>
          </ac:spMkLst>
        </pc:spChg>
        <pc:picChg chg="del">
          <ac:chgData name="Pablo Moreno" userId="2baaacd2-93c9-44a9-abb3-500652c382de" providerId="ADAL" clId="{CD73E755-3490-4BEE-A194-49905917228F}" dt="2025-06-19T17:08:10.707" v="15" actId="478"/>
          <ac:picMkLst>
            <pc:docMk/>
            <pc:sldMk cId="724112991" sldId="4379"/>
            <ac:picMk id="5" creationId="{2FA14B47-BAFB-99FC-5591-29B2DDDC8E27}"/>
          </ac:picMkLst>
        </pc:picChg>
        <pc:picChg chg="add mod ord modCrop">
          <ac:chgData name="Pablo Moreno" userId="2baaacd2-93c9-44a9-abb3-500652c382de" providerId="ADAL" clId="{CD73E755-3490-4BEE-A194-49905917228F}" dt="2025-06-19T17:10:57.177" v="69" actId="1076"/>
          <ac:picMkLst>
            <pc:docMk/>
            <pc:sldMk cId="724112991" sldId="4379"/>
            <ac:picMk id="6" creationId="{AD92B0DE-C5E1-499F-8249-1F324CB10569}"/>
          </ac:picMkLst>
        </pc:picChg>
      </pc:sldChg>
      <pc:sldChg chg="addSp delSp modSp mod">
        <pc:chgData name="Pablo Moreno" userId="2baaacd2-93c9-44a9-abb3-500652c382de" providerId="ADAL" clId="{CD73E755-3490-4BEE-A194-49905917228F}" dt="2025-06-18T18:30:18.361" v="14" actId="1076"/>
        <pc:sldMkLst>
          <pc:docMk/>
          <pc:sldMk cId="148342602" sldId="4387"/>
        </pc:sldMkLst>
        <pc:picChg chg="add mod ord modCrop">
          <ac:chgData name="Pablo Moreno" userId="2baaacd2-93c9-44a9-abb3-500652c382de" providerId="ADAL" clId="{CD73E755-3490-4BEE-A194-49905917228F}" dt="2025-06-18T18:30:18.361" v="14" actId="1076"/>
          <ac:picMkLst>
            <pc:docMk/>
            <pc:sldMk cId="148342602" sldId="4387"/>
            <ac:picMk id="5" creationId="{AE25704F-405C-F03A-601A-0CDF36BCACA5}"/>
          </ac:picMkLst>
        </pc:picChg>
        <pc:picChg chg="del mod">
          <ac:chgData name="Pablo Moreno" userId="2baaacd2-93c9-44a9-abb3-500652c382de" providerId="ADAL" clId="{CD73E755-3490-4BEE-A194-49905917228F}" dt="2025-06-18T18:29:41.256" v="1" actId="478"/>
          <ac:picMkLst>
            <pc:docMk/>
            <pc:sldMk cId="148342602" sldId="4387"/>
            <ac:picMk id="6" creationId="{A8437BE9-799F-2AE2-6E63-ED821D340BE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6/18/2025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98008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14</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a14="http://schemas.microsoft.com/office/drawing/2010/main" xmlns:p14="http://schemas.microsoft.com/office/powerpoint/2010/main"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070510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8A1C55A-D145-DEA7-E7C0-EFCA3E93041A}"/>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05731A60-4F64-AFFC-41DF-0A15E822147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15</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DD1034E6-4FAD-EA5B-0C9B-DBC7296018C7}"/>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346C5395-DF78-E251-77D9-B83D82307689}"/>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a16="http://schemas.microsoft.com/office/drawing/2014/main" xmlns:a14="http://schemas.microsoft.com/office/drawing/2010/main" xmlns:p14="http://schemas.microsoft.com/office/powerpoint/2010/main"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480003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31B5B59-F810-6192-914F-4517D56B05E2}"/>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6AB25438-C5A1-033B-F2D7-C23E61DBD5F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16</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1DF17FBE-EF58-3F25-22D3-5C94375FEF26}"/>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A121C24D-F337-6D3D-7CCE-7F0EA1A2AB5A}"/>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a16="http://schemas.microsoft.com/office/drawing/2014/main" xmlns:a14="http://schemas.microsoft.com/office/drawing/2010/main" xmlns:p14="http://schemas.microsoft.com/office/powerpoint/2010/main"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508757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65AB66D-7B8B-AD49-7A48-9F0D9D5E96DF}"/>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417B3C56-A810-6102-B4B8-20AD3637AF3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17</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BB01AF26-2DF0-3B4E-8D76-EFF78A2F9D1A}"/>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9A1DEC0F-5424-608C-CB49-CB4F2C714FA4}"/>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a16="http://schemas.microsoft.com/office/drawing/2014/main" xmlns:a14="http://schemas.microsoft.com/office/drawing/2010/main" xmlns:p14="http://schemas.microsoft.com/office/powerpoint/2010/main"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962862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Solución: C - Existen acuerdos formales, pero sólo se centran en cuestiones específicas. </a:t>
            </a:r>
          </a:p>
        </p:txBody>
      </p:sp>
      <p:sp>
        <p:nvSpPr>
          <p:cNvPr id="4" name="Slide Number Placeholder 3"/>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2107298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2193C-995E-D894-05EB-E0F312894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D7F10-87AE-D04F-03B8-D66AC4078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0729E-E949-5D22-F953-B2C7761D82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C41AF3-DB13-16DC-761A-E9EC7E813681}"/>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691643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1270213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CB6BB-1B4E-FF42-BA1B-CA825CEF40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8AE09C-4A7E-7725-B31F-1DB29FCE6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6E5B1-AEBB-8914-8409-2E118E022F56}"/>
              </a:ext>
            </a:extLst>
          </p:cNvPr>
          <p:cNvSpPr>
            <a:spLocks noGrp="1"/>
          </p:cNvSpPr>
          <p:nvPr>
            <p:ph type="body" idx="1"/>
          </p:nvPr>
        </p:nvSpPr>
        <p:spPr/>
        <p:txBody>
          <a:bodyPr/>
          <a:lstStyle/>
          <a:p>
            <a:r>
              <a:rPr lang="en-GB" dirty="0" err="1"/>
              <a:t>Soluciones</a:t>
            </a:r>
            <a:r>
              <a:rPr lang="en-GB" dirty="0"/>
              <a:t>: </a:t>
            </a:r>
          </a:p>
          <a:p>
            <a:pPr marL="228600" indent="-228600">
              <a:buAutoNum type="arabicPeriod"/>
            </a:pPr>
            <a:r>
              <a:rPr lang="en-GB" dirty="0"/>
              <a:t>B</a:t>
            </a:r>
          </a:p>
          <a:p>
            <a:pPr marL="228600" indent="-228600">
              <a:buAutoNum type="arabicPeriod"/>
            </a:pPr>
            <a:r>
              <a:rPr lang="en-GB" dirty="0"/>
              <a:t>A</a:t>
            </a:r>
          </a:p>
          <a:p>
            <a:pPr marL="228600" indent="-228600">
              <a:buAutoNum type="arabicPeriod"/>
            </a:pPr>
            <a:r>
              <a:rPr lang="en-GB" dirty="0"/>
              <a:t>A </a:t>
            </a:r>
          </a:p>
        </p:txBody>
      </p:sp>
      <p:sp>
        <p:nvSpPr>
          <p:cNvPr id="4" name="Slide Number Placeholder 3">
            <a:extLst>
              <a:ext uri="{FF2B5EF4-FFF2-40B4-BE49-F238E27FC236}">
                <a16:creationId xmlns:a16="http://schemas.microsoft.com/office/drawing/2014/main" id="{F64E1C04-CCF2-937E-27B5-F4D8936F0837}"/>
              </a:ext>
            </a:extLst>
          </p:cNvPr>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4057419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524F8-4923-AD19-ECB5-E80359DB5E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4A8F4-017E-0479-1E34-6906F4E4A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7FEAA-304A-BD9A-01B9-A9D72170B2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B5DAE2-4113-18AD-6002-5DC3FB821541}"/>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303335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Enlace para la traducción https://www.canva.com/design/DAGfpFvsfH8/arQTZc_g98n4cS0qK7R05Q/edit?utm_content=DAGfpFvsfH8&amp;utm_campaign=designshare&amp;utm_medium=link2&amp;utm_source=sharebutton</a:t>
            </a:r>
          </a:p>
        </p:txBody>
      </p:sp>
      <p:sp>
        <p:nvSpPr>
          <p:cNvPr id="4" name="Slide Number Placeholder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105879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15C59-E8F8-1E33-0698-2EB529E4AF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35AA2E-8668-720E-265A-31FC1D1E6C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17B722-1329-8624-A849-09859CC2B7D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31BF1CA-077A-0BBE-B10E-17B2BBB36BB7}"/>
              </a:ext>
            </a:extLst>
          </p:cNvPr>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814384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31</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ED721-B42E-C59B-AAC8-A7DA0C2DD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BBC61-2941-39AB-040D-79066D47B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8F52E-83B3-E869-B9C9-F24CD5A722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813CEF-D2F3-4D6A-4ACF-887498E0E8A9}"/>
              </a:ext>
            </a:extLst>
          </p:cNvPr>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650036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EC800-2784-2C5B-3B5F-1696C827DD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E9C42-A60D-FD2D-2D97-9FA7DD3F56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8535FA-9C74-3E4A-1D0B-073C66AC4F9D}"/>
              </a:ext>
            </a:extLst>
          </p:cNvPr>
          <p:cNvSpPr>
            <a:spLocks noGrp="1"/>
          </p:cNvSpPr>
          <p:nvPr>
            <p:ph type="body" idx="1"/>
          </p:nvPr>
        </p:nvSpPr>
        <p:spPr/>
        <p:txBody>
          <a:bodyPr/>
          <a:lstStyle/>
          <a:p>
            <a:r>
              <a:rPr lang="en-GB" dirty="0"/>
              <a:t>Enlace para la traducción: https://www.canva.com/design/DAGey6-xMwA/6giDlpIERgcaupUW5V8qQg/edit?utm_content=DAGey6-xMwA&amp;utm_campaign=designshare&amp;utm_medium=link2&amp;utm_source=sharebutton</a:t>
            </a:r>
          </a:p>
        </p:txBody>
      </p:sp>
      <p:sp>
        <p:nvSpPr>
          <p:cNvPr id="4" name="Slide Number Placeholder 3">
            <a:extLst>
              <a:ext uri="{FF2B5EF4-FFF2-40B4-BE49-F238E27FC236}">
                <a16:creationId xmlns:a16="http://schemas.microsoft.com/office/drawing/2014/main" id="{3E3E119A-7FAA-4286-BE6E-4D6870B69D8D}"/>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1566840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460213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1333505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FD9F0-A748-D22F-B593-406173B88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6FE958-0267-54AC-6EB1-5FD24D971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D69CB-B700-242B-F373-8E8717CD4821}"/>
              </a:ext>
            </a:extLst>
          </p:cNvPr>
          <p:cNvSpPr>
            <a:spLocks noGrp="1"/>
          </p:cNvSpPr>
          <p:nvPr>
            <p:ph type="body" idx="1"/>
          </p:nvPr>
        </p:nvSpPr>
        <p:spPr/>
        <p:txBody>
          <a:bodyPr/>
          <a:lstStyle/>
          <a:p>
            <a:r>
              <a:rPr lang="en-GB" dirty="0"/>
              <a:t>Solución: C - Existen acuerdos formales, pero sólo se centran en cuestiones específicas. </a:t>
            </a:r>
          </a:p>
        </p:txBody>
      </p:sp>
      <p:sp>
        <p:nvSpPr>
          <p:cNvPr id="4" name="Slide Number Placeholder 3">
            <a:extLst>
              <a:ext uri="{FF2B5EF4-FFF2-40B4-BE49-F238E27FC236}">
                <a16:creationId xmlns:a16="http://schemas.microsoft.com/office/drawing/2014/main" id="{713C1C72-6214-F755-3C27-552D393BD3D4}"/>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418933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Enlace para la traducción: https://www.canva.com/design/DAGebkF7Ofs/Xb_KCkuG0tbOmXIsJ4TxDg/edit?utm_content=DAGebkF7Ofs&amp;utm_campaign=designshare&amp;utm_medium=link2&amp;utm_source=sharebutton</a:t>
            </a:r>
          </a:p>
        </p:txBody>
      </p:sp>
      <p:sp>
        <p:nvSpPr>
          <p:cNvPr id="4" name="Slide Number Placeholder 3"/>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198028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3138690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2" y="-2"/>
            <a:ext cx="12192000" cy="6858001"/>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waste2worth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2" name="Group 1">
            <a:extLst>
              <a:ext uri="{FF2B5EF4-FFF2-40B4-BE49-F238E27FC236}">
                <a16:creationId xmlns:a16="http://schemas.microsoft.com/office/drawing/2014/main" id="{4012C1F7-9DB5-D4A1-4CA8-2FE36416B1FD}"/>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F6E18385-AA0E-B54F-6007-CDB2202690B7}"/>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2F393F-BDAA-1B2F-FA95-938377142D01}"/>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76152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244810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grpSp>
        <p:nvGrpSpPr>
          <p:cNvPr id="2" name="Group 1">
            <a:extLst>
              <a:ext uri="{FF2B5EF4-FFF2-40B4-BE49-F238E27FC236}">
                <a16:creationId xmlns:a16="http://schemas.microsoft.com/office/drawing/2014/main" id="{D9E23762-66D8-6BC5-63EA-7A1ECAE76A2F}"/>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1A070FB4-8E71-B357-273F-A554648909F8}"/>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8D991D-B7C0-7411-82B9-61467E105644}"/>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334298" y="403168"/>
            <a:ext cx="5136791" cy="6051665"/>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77598"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2" name="Freeform 1">
            <a:extLst>
              <a:ext uri="{FF2B5EF4-FFF2-40B4-BE49-F238E27FC236}">
                <a16:creationId xmlns:a16="http://schemas.microsoft.com/office/drawing/2014/main" id="{4377A738-8E05-503D-0864-000E7F18977E}"/>
              </a:ext>
            </a:extLst>
          </p:cNvPr>
          <p:cNvSpPr/>
          <p:nvPr userDrawn="1"/>
        </p:nvSpPr>
        <p:spPr>
          <a:xfrm>
            <a:off x="8077058" y="214036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a:srcRect l="-18315" t="15976" r="29196" b="11083"/>
          <a:stretch/>
        </p:blipFill>
        <p:spPr>
          <a:xfrm flipH="1">
            <a:off x="608794" y="1890384"/>
            <a:ext cx="8439100" cy="5375657"/>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A0CA810E-D2C6-FA47-4DD1-CBA18E3BCB2C}"/>
              </a:ext>
            </a:extLst>
          </p:cNvPr>
          <p:cNvGrpSpPr/>
          <p:nvPr userDrawn="1"/>
        </p:nvGrpSpPr>
        <p:grpSpPr>
          <a:xfrm>
            <a:off x="138149" y="3764148"/>
            <a:ext cx="281949" cy="2748511"/>
            <a:chOff x="7176656" y="8423488"/>
            <a:chExt cx="190704" cy="1859031"/>
          </a:xfrm>
        </p:grpSpPr>
        <p:cxnSp>
          <p:nvCxnSpPr>
            <p:cNvPr id="5" name="Straight Connector 4">
              <a:extLst>
                <a:ext uri="{FF2B5EF4-FFF2-40B4-BE49-F238E27FC236}">
                  <a16:creationId xmlns:a16="http://schemas.microsoft.com/office/drawing/2014/main" id="{26751B12-CD17-EAC5-5083-72746B4D3099}"/>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24B1C9-1C53-303F-BD21-10CF286F55D9}"/>
                </a:ext>
              </a:extLst>
            </p:cNvPr>
            <p:cNvPicPr>
              <a:picLocks noChangeAspect="1"/>
            </p:cNvPicPr>
            <p:nvPr userDrawn="1"/>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0581" y="354148"/>
            <a:ext cx="4094254"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35037" y="1373925"/>
            <a:ext cx="2444127"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solidFill>
            <a:srgbClr val="60BA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Freeform 4">
            <a:extLst>
              <a:ext uri="{FF2B5EF4-FFF2-40B4-BE49-F238E27FC236}">
                <a16:creationId xmlns:a16="http://schemas.microsoft.com/office/drawing/2014/main" id="{9B088922-55C8-EFEA-F4CD-3D58220ED3F5}"/>
              </a:ext>
            </a:extLst>
          </p:cNvPr>
          <p:cNvSpPr>
            <a:spLocks noGrp="1"/>
          </p:cNvSpPr>
          <p:nvPr>
            <p:ph type="pic" sz="quarter" idx="11"/>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www.website.eu</a:t>
            </a:r>
            <a:endParaRPr lang="en-US"/>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a:stretch>
            <a:fillRect/>
          </a:stretch>
        </p:blipFill>
        <p:spPr>
          <a:xfrm>
            <a:off x="565420" y="5916072"/>
            <a:ext cx="2054262" cy="457426"/>
          </a:xfrm>
          <a:prstGeom prst="rect">
            <a:avLst/>
          </a:prstGeom>
        </p:spPr>
      </p:pic>
      <p:pic>
        <p:nvPicPr>
          <p:cNvPr id="9" name="Picture 8">
            <a:extLst>
              <a:ext uri="{FF2B5EF4-FFF2-40B4-BE49-F238E27FC236}">
                <a16:creationId xmlns:a16="http://schemas.microsoft.com/office/drawing/2014/main" id="{3070DF7C-4D66-007C-C0F8-59C34562A2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1" y="-2"/>
            <a:ext cx="5214939"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5796203" y="77390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6631499" y="773910"/>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5796203" y="135177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6631499" y="1351772"/>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5796203" y="19308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6631499" y="19308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5796203" y="25131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6631499" y="25131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5796203" y="30922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6631499" y="30922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 name="Freeform 1">
            <a:extLst>
              <a:ext uri="{FF2B5EF4-FFF2-40B4-BE49-F238E27FC236}">
                <a16:creationId xmlns:a16="http://schemas.microsoft.com/office/drawing/2014/main" id="{8D6DEE65-4255-40E0-1424-3FAEA4533AF2}"/>
              </a:ext>
            </a:extLst>
          </p:cNvPr>
          <p:cNvSpPr/>
          <p:nvPr userDrawn="1"/>
        </p:nvSpPr>
        <p:spPr>
          <a:xfrm rot="9654881">
            <a:off x="-2205634" y="330123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
        <p:nvSpPr>
          <p:cNvPr id="6" name="Text Placeholder 25">
            <a:extLst>
              <a:ext uri="{FF2B5EF4-FFF2-40B4-BE49-F238E27FC236}">
                <a16:creationId xmlns:a16="http://schemas.microsoft.com/office/drawing/2014/main" id="{AD61217D-D3A7-8E93-6AF9-E48FE0C42D37}"/>
              </a:ext>
            </a:extLst>
          </p:cNvPr>
          <p:cNvSpPr>
            <a:spLocks noGrp="1"/>
          </p:cNvSpPr>
          <p:nvPr>
            <p:ph type="body" sz="quarter" idx="37" hasCustomPrompt="1"/>
          </p:nvPr>
        </p:nvSpPr>
        <p:spPr>
          <a:xfrm>
            <a:off x="5791440" y="36834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7" name="Text Placeholder 25">
            <a:extLst>
              <a:ext uri="{FF2B5EF4-FFF2-40B4-BE49-F238E27FC236}">
                <a16:creationId xmlns:a16="http://schemas.microsoft.com/office/drawing/2014/main" id="{53F0C958-3A48-AC04-7378-96CA88E4D290}"/>
              </a:ext>
            </a:extLst>
          </p:cNvPr>
          <p:cNvSpPr>
            <a:spLocks noGrp="1"/>
          </p:cNvSpPr>
          <p:nvPr>
            <p:ph type="body" sz="quarter" idx="38" hasCustomPrompt="1"/>
          </p:nvPr>
        </p:nvSpPr>
        <p:spPr>
          <a:xfrm>
            <a:off x="6626736" y="36834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8" name="Text Placeholder 25">
            <a:extLst>
              <a:ext uri="{FF2B5EF4-FFF2-40B4-BE49-F238E27FC236}">
                <a16:creationId xmlns:a16="http://schemas.microsoft.com/office/drawing/2014/main" id="{C72BD1BD-4041-36A1-3441-02AF7AA7E5D1}"/>
              </a:ext>
            </a:extLst>
          </p:cNvPr>
          <p:cNvSpPr>
            <a:spLocks noGrp="1"/>
          </p:cNvSpPr>
          <p:nvPr>
            <p:ph type="body" sz="quarter" idx="39" hasCustomPrompt="1"/>
          </p:nvPr>
        </p:nvSpPr>
        <p:spPr>
          <a:xfrm>
            <a:off x="5791440" y="42657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9" name="Text Placeholder 25">
            <a:extLst>
              <a:ext uri="{FF2B5EF4-FFF2-40B4-BE49-F238E27FC236}">
                <a16:creationId xmlns:a16="http://schemas.microsoft.com/office/drawing/2014/main" id="{7D86A38E-F98E-16CE-B993-045E36A6F65C}"/>
              </a:ext>
            </a:extLst>
          </p:cNvPr>
          <p:cNvSpPr>
            <a:spLocks noGrp="1"/>
          </p:cNvSpPr>
          <p:nvPr>
            <p:ph type="body" sz="quarter" idx="40" hasCustomPrompt="1"/>
          </p:nvPr>
        </p:nvSpPr>
        <p:spPr>
          <a:xfrm>
            <a:off x="6626736" y="42657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0" name="Text Placeholder 25">
            <a:extLst>
              <a:ext uri="{FF2B5EF4-FFF2-40B4-BE49-F238E27FC236}">
                <a16:creationId xmlns:a16="http://schemas.microsoft.com/office/drawing/2014/main" id="{9639DD67-C9E4-F4F9-0963-B3F5AE296FC4}"/>
              </a:ext>
            </a:extLst>
          </p:cNvPr>
          <p:cNvSpPr>
            <a:spLocks noGrp="1"/>
          </p:cNvSpPr>
          <p:nvPr>
            <p:ph type="body" sz="quarter" idx="41" hasCustomPrompt="1"/>
          </p:nvPr>
        </p:nvSpPr>
        <p:spPr>
          <a:xfrm>
            <a:off x="5791440" y="48448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4" name="Text Placeholder 25">
            <a:extLst>
              <a:ext uri="{FF2B5EF4-FFF2-40B4-BE49-F238E27FC236}">
                <a16:creationId xmlns:a16="http://schemas.microsoft.com/office/drawing/2014/main" id="{05F38C23-D687-5609-D846-15F4D82A98A9}"/>
              </a:ext>
            </a:extLst>
          </p:cNvPr>
          <p:cNvSpPr>
            <a:spLocks noGrp="1"/>
          </p:cNvSpPr>
          <p:nvPr>
            <p:ph type="body" sz="quarter" idx="42" hasCustomPrompt="1"/>
          </p:nvPr>
        </p:nvSpPr>
        <p:spPr>
          <a:xfrm>
            <a:off x="6626736" y="48448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17">
            <a:extLst>
              <a:ext uri="{FF2B5EF4-FFF2-40B4-BE49-F238E27FC236}">
                <a16:creationId xmlns:a16="http://schemas.microsoft.com/office/drawing/2014/main" id="{575752C6-6689-9483-15F3-9BE36042DFAB}"/>
              </a:ext>
            </a:extLst>
          </p:cNvPr>
          <p:cNvSpPr>
            <a:spLocks noGrp="1"/>
          </p:cNvSpPr>
          <p:nvPr>
            <p:ph type="body" sz="quarter" idx="18" hasCustomPrompt="1"/>
          </p:nvPr>
        </p:nvSpPr>
        <p:spPr>
          <a:xfrm>
            <a:off x="482925" y="1785938"/>
            <a:ext cx="4360537" cy="4057649"/>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Box 2">
            <a:extLst>
              <a:ext uri="{FF2B5EF4-FFF2-40B4-BE49-F238E27FC236}">
                <a16:creationId xmlns:a16="http://schemas.microsoft.com/office/drawing/2014/main" id="{930B4724-D2C6-C6FC-4ABB-045976CE5004}"/>
              </a:ext>
            </a:extLst>
          </p:cNvPr>
          <p:cNvSpPr txBox="1"/>
          <p:nvPr userDrawn="1"/>
        </p:nvSpPr>
        <p:spPr>
          <a:xfrm>
            <a:off x="7141497" y="5674814"/>
            <a:ext cx="4346692" cy="364587"/>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600" kern="1200">
                <a:solidFill>
                  <a:srgbClr val="0C4659"/>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600">
              <a:solidFill>
                <a:srgbClr val="0C46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947B1FC-03B4-3FC1-7B84-AF8ADE24AA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70902" y="5674812"/>
            <a:ext cx="1667896" cy="371393"/>
          </a:xfrm>
          <a:prstGeom prst="rect">
            <a:avLst/>
          </a:prstGeom>
        </p:spPr>
      </p:pic>
      <p:pic>
        <p:nvPicPr>
          <p:cNvPr id="11" name="Picture 10" descr="A grey and black sign with a person in a circle&#10;&#10;AI-generated content may be incorrect.">
            <a:extLst>
              <a:ext uri="{FF2B5EF4-FFF2-40B4-BE49-F238E27FC236}">
                <a16:creationId xmlns:a16="http://schemas.microsoft.com/office/drawing/2014/main" id="{2F01E11F-BBA5-1D41-84B6-A2DFB4A9CB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12370" y="6181436"/>
            <a:ext cx="869046" cy="317063"/>
          </a:xfrm>
          <a:prstGeom prst="rect">
            <a:avLst/>
          </a:prstGeom>
        </p:spPr>
      </p:pic>
      <p:sp>
        <p:nvSpPr>
          <p:cNvPr id="12" name="TextBox 11">
            <a:extLst>
              <a:ext uri="{FF2B5EF4-FFF2-40B4-BE49-F238E27FC236}">
                <a16:creationId xmlns:a16="http://schemas.microsoft.com/office/drawing/2014/main" id="{A4BAAF58-D18C-B615-597D-17F11BF233E4}"/>
              </a:ext>
            </a:extLst>
          </p:cNvPr>
          <p:cNvSpPr txBox="1"/>
          <p:nvPr userDrawn="1"/>
        </p:nvSpPr>
        <p:spPr>
          <a:xfrm>
            <a:off x="7138798" y="6117122"/>
            <a:ext cx="4325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600">
                <a:solidFill>
                  <a:srgbClr val="0B3A5B"/>
                </a:solidFill>
              </a:rPr>
              <a:t>This license enables </a:t>
            </a:r>
            <a:r>
              <a:rPr lang="en-IE" sz="600" err="1">
                <a:solidFill>
                  <a:srgbClr val="0B3A5B"/>
                </a:solidFill>
              </a:rPr>
              <a:t>reusers</a:t>
            </a:r>
            <a:r>
              <a:rPr lang="en-IE" sz="600">
                <a:solidFill>
                  <a:srgbClr val="0B3A5B"/>
                </a:solidFill>
              </a:rPr>
              <a:t> to distribute, remix, adapt, and build upon the material in any medium or format, so long as </a:t>
            </a:r>
            <a:r>
              <a:rPr lang="en-US" sz="600">
                <a:solidFill>
                  <a:srgbClr val="0B3A5B"/>
                </a:solidFill>
              </a:rPr>
              <a:t>attribution is given to the creator. The license allows for commercial use. CC BY includes the following elements:</a:t>
            </a:r>
          </a:p>
          <a:p>
            <a:pPr algn="just"/>
            <a:r>
              <a:rPr lang="en-US" sz="600">
                <a:solidFill>
                  <a:srgbClr val="0B3A5B"/>
                </a:solidFill>
              </a:rPr>
              <a:t>BY: credit must be given to the creator.</a:t>
            </a:r>
            <a:endParaRPr lang="en-US" sz="600">
              <a:solidFill>
                <a:srgbClr val="0B3A5B"/>
              </a:solidFill>
              <a:ea typeface="Calibri"/>
              <a:cs typeface="Calibri"/>
            </a:endParaRPr>
          </a:p>
        </p:txBody>
      </p:sp>
    </p:spTree>
    <p:extLst>
      <p:ext uri="{BB962C8B-B14F-4D97-AF65-F5344CB8AC3E}">
        <p14:creationId xmlns:p14="http://schemas.microsoft.com/office/powerpoint/2010/main" val="2541729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770B68B2-B174-95DD-0F39-0B68D890419B}"/>
              </a:ext>
            </a:extLst>
          </p:cNvPr>
          <p:cNvSpPr>
            <a:spLocks noGrp="1"/>
          </p:cNvSpPr>
          <p:nvPr>
            <p:ph type="body" sz="quarter" idx="16" hasCustomPrompt="1"/>
          </p:nvPr>
        </p:nvSpPr>
        <p:spPr>
          <a:xfrm>
            <a:off x="-2" y="375841"/>
            <a:ext cx="12191999" cy="803654"/>
          </a:xfrm>
          <a:prstGeom prst="rect">
            <a:avLst/>
          </a:prstGeom>
        </p:spPr>
        <p:txBody>
          <a:bodyPr>
            <a:noAutofit/>
          </a:bodyPr>
          <a:lstStyle>
            <a:lvl1pPr marL="0" indent="0" algn="ctr">
              <a:buNone/>
              <a:defRPr sz="3600" b="1"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241163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
        <p:nvSpPr>
          <p:cNvPr id="10" name="Freeform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4" name="Picture 3">
            <a:extLst>
              <a:ext uri="{FF2B5EF4-FFF2-40B4-BE49-F238E27FC236}">
                <a16:creationId xmlns:a16="http://schemas.microsoft.com/office/drawing/2014/main" id="{0CA3FA5E-5C29-CAD7-2913-33502C3A98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54334" y="6102554"/>
            <a:ext cx="2054262" cy="457426"/>
          </a:xfrm>
          <a:prstGeom prst="rect">
            <a:avLst/>
          </a:prstGeom>
        </p:spPr>
      </p:pic>
      <p:pic>
        <p:nvPicPr>
          <p:cNvPr id="5" name="Picture 4" descr="A grey and black sign with a person in a circle&#10;&#10;AI-generated content may be incorrect.">
            <a:extLst>
              <a:ext uri="{FF2B5EF4-FFF2-40B4-BE49-F238E27FC236}">
                <a16:creationId xmlns:a16="http://schemas.microsoft.com/office/drawing/2014/main" id="{83D253DC-D7DD-924A-C6AB-8D469A86002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28248" y="6110791"/>
            <a:ext cx="1061410" cy="387245"/>
          </a:xfrm>
          <a:prstGeom prst="rect">
            <a:avLst/>
          </a:prstGeom>
        </p:spPr>
      </p:pic>
      <p:sp>
        <p:nvSpPr>
          <p:cNvPr id="6" name="TextBox 5">
            <a:extLst>
              <a:ext uri="{FF2B5EF4-FFF2-40B4-BE49-F238E27FC236}">
                <a16:creationId xmlns:a16="http://schemas.microsoft.com/office/drawing/2014/main" id="{F17C014A-A2EA-D47A-4308-AF68CCB414B7}"/>
              </a:ext>
            </a:extLst>
          </p:cNvPr>
          <p:cNvSpPr txBox="1"/>
          <p:nvPr userDrawn="1"/>
        </p:nvSpPr>
        <p:spPr>
          <a:xfrm>
            <a:off x="11536218" y="5861706"/>
            <a:ext cx="535709" cy="862367"/>
          </a:xfrm>
          <a:prstGeom prst="rect">
            <a:avLst/>
          </a:prstGeom>
          <a:solidFill>
            <a:schemeClr val="bg1"/>
          </a:solidFill>
        </p:spPr>
        <p:txBody>
          <a:bodyPr wrap="square" rtlCol="0">
            <a:spAutoFit/>
          </a:bodyPr>
          <a:lstStyle/>
          <a:p>
            <a:endParaRPr lang="en-IE" dirty="0"/>
          </a:p>
        </p:txBody>
      </p:sp>
    </p:spTree>
    <p:extLst>
      <p:ext uri="{BB962C8B-B14F-4D97-AF65-F5344CB8AC3E}">
        <p14:creationId xmlns:p14="http://schemas.microsoft.com/office/powerpoint/2010/main" val="384583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271713"/>
            <a:ext cx="12192000" cy="354342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8EFE9B15-C1FC-51F8-04C3-66A1510F13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406759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0"/>
            <a:ext cx="9320865" cy="521279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7" y="3429001"/>
            <a:ext cx="6331432"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612293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388307" y="5855031"/>
            <a:ext cx="7016293" cy="615553"/>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endParaRP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a:stretch>
            <a:fillRect/>
          </a:stretch>
        </p:blipFill>
        <p:spPr>
          <a:xfrm>
            <a:off x="2303050" y="5867924"/>
            <a:ext cx="2054262" cy="457426"/>
          </a:xfrm>
          <a:prstGeom prst="rect">
            <a:avLst/>
          </a:prstGeom>
        </p:spPr>
      </p:pic>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8D6DEE65-4255-40E0-1424-3FAEA4533AF2}"/>
              </a:ext>
            </a:extLst>
          </p:cNvPr>
          <p:cNvSpPr/>
          <p:nvPr userDrawn="1"/>
        </p:nvSpPr>
        <p:spPr>
          <a:xfrm rot="9654881">
            <a:off x="-1705571" y="2672583"/>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grpSp>
        <p:nvGrpSpPr>
          <p:cNvPr id="4" name="Group 3">
            <a:extLst>
              <a:ext uri="{FF2B5EF4-FFF2-40B4-BE49-F238E27FC236}">
                <a16:creationId xmlns:a16="http://schemas.microsoft.com/office/drawing/2014/main" id="{51446C6C-3DF1-7233-DD14-F4717C528CEC}"/>
              </a:ext>
            </a:extLst>
          </p:cNvPr>
          <p:cNvGrpSpPr/>
          <p:nvPr userDrawn="1"/>
        </p:nvGrpSpPr>
        <p:grpSpPr>
          <a:xfrm>
            <a:off x="11656052" y="3880526"/>
            <a:ext cx="281949" cy="2748511"/>
            <a:chOff x="7176656" y="8423488"/>
            <a:chExt cx="190704" cy="1859031"/>
          </a:xfrm>
        </p:grpSpPr>
        <p:cxnSp>
          <p:nvCxnSpPr>
            <p:cNvPr id="5" name="Straight Connector 4">
              <a:extLst>
                <a:ext uri="{FF2B5EF4-FFF2-40B4-BE49-F238E27FC236}">
                  <a16:creationId xmlns:a16="http://schemas.microsoft.com/office/drawing/2014/main" id="{2F05E96D-09C7-6275-A582-448D736A922F}"/>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0C52D9-085E-AF3B-5EA4-90697739943A}"/>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Tree>
    <p:extLst>
      <p:ext uri="{BB962C8B-B14F-4D97-AF65-F5344CB8AC3E}">
        <p14:creationId xmlns:p14="http://schemas.microsoft.com/office/powerpoint/2010/main" val="157695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094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03</a:t>
            </a:r>
          </a:p>
        </p:txBody>
      </p: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6D6CF-386B-B54A-4AAD-4FF4FFCC1229}"/>
              </a:ext>
            </a:extLst>
          </p:cNvPr>
          <p:cNvGrpSpPr/>
          <p:nvPr userDrawn="1"/>
        </p:nvGrpSpPr>
        <p:grpSpPr>
          <a:xfrm>
            <a:off x="11656052" y="3880526"/>
            <a:ext cx="281949" cy="2748511"/>
            <a:chOff x="7176656" y="8423488"/>
            <a:chExt cx="190704" cy="1859031"/>
          </a:xfrm>
        </p:grpSpPr>
        <p:cxnSp>
          <p:nvCxnSpPr>
            <p:cNvPr id="4" name="Straight Connector 3">
              <a:extLst>
                <a:ext uri="{FF2B5EF4-FFF2-40B4-BE49-F238E27FC236}">
                  <a16:creationId xmlns:a16="http://schemas.microsoft.com/office/drawing/2014/main" id="{A3E32C6B-46A7-8A55-1D08-634583AE0C02}"/>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3DF025-C9E1-DAD9-2F51-F83B7D60A85C}"/>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97" r:id="rId3"/>
    <p:sldLayoutId id="2147483882" r:id="rId4"/>
    <p:sldLayoutId id="2147483842" r:id="rId5"/>
    <p:sldLayoutId id="2147483840" r:id="rId6"/>
    <p:sldLayoutId id="2147483884" r:id="rId7"/>
    <p:sldLayoutId id="2147483883" r:id="rId8"/>
    <p:sldLayoutId id="2147483877" r:id="rId9"/>
    <p:sldLayoutId id="2147483841" r:id="rId10"/>
    <p:sldLayoutId id="2147483885" r:id="rId11"/>
    <p:sldLayoutId id="2147483886" r:id="rId12"/>
    <p:sldLayoutId id="2147483878" r:id="rId13"/>
    <p:sldLayoutId id="2147483861" r:id="rId14"/>
    <p:sldLayoutId id="2147483833" r:id="rId15"/>
    <p:sldLayoutId id="2147483847" r:id="rId16"/>
    <p:sldLayoutId id="2147483853" r:id="rId17"/>
    <p:sldLayoutId id="2147483898" r:id="rId18"/>
    <p:sldLayoutId id="214748389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pxhere.com/en/photo/1432967"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pubmed.ncbi.nlm.nih.gov/37280495/" TargetMode="External"/><Relationship Id="rId2" Type="http://schemas.openxmlformats.org/officeDocument/2006/relationships/hyperlink" Target="https://doi.org/10.1080/01900692.2012.655527" TargetMode="Externa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pubmed.ncbi.nlm.nih.gov/37280495/"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hyperlink" Target="https://www.instagram.com/cie.gateway?igsh=dzNxYnl3OGpnbmpn" TargetMode="External"/><Relationship Id="rId5" Type="http://schemas.openxmlformats.org/officeDocument/2006/relationships/hyperlink" Target="https://www.linkedin.com/company/cooperation-in-education-gateway" TargetMode="External"/><Relationship Id="rId4" Type="http://schemas.openxmlformats.org/officeDocument/2006/relationships/hyperlink" Target="https://www.youtube.com/@CiEGateway"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researchgate.net/publication/381924778_Sustainable_procurement_and_supplier_collaboration_for_green_innovations" TargetMode="External"/><Relationship Id="rId2" Type="http://schemas.openxmlformats.org/officeDocument/2006/relationships/hyperlink" Target="https://www.sciencedirect.com/science/article/pii/S0148296322002818"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5.xml"/><Relationship Id="rId1" Type="http://schemas.openxmlformats.org/officeDocument/2006/relationships/video" Target="https://www.youtube.com/embed/I8s7bJ5LW6k?feature=oembed" TargetMode="External"/><Relationship Id="rId5" Type="http://schemas.openxmlformats.org/officeDocument/2006/relationships/hyperlink" Target="https://www.oxfordcollegeofprocurementandsupply.com/social-value-in-procurement-webinar/" TargetMode="External"/><Relationship Id="rId4" Type="http://schemas.openxmlformats.org/officeDocument/2006/relationships/hyperlink" Target="https://www.youtube.com/watch?v=I8s7bJ5LW6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5.xml"/><Relationship Id="rId1" Type="http://schemas.openxmlformats.org/officeDocument/2006/relationships/video" Target="https://www.youtube.com/embed/7fizB49d5i8?feature=oembed" TargetMode="External"/><Relationship Id="rId4" Type="http://schemas.openxmlformats.org/officeDocument/2006/relationships/hyperlink" Target="https://www.youtube.com/watch?v=7fizB49d5i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waste2worth.eu/good-practice-compendium/"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C40B9A60-FED6-6A69-5E46-BF9D97A5548F}"/>
              </a:ext>
            </a:extLst>
          </p:cNvPr>
          <p:cNvSpPr/>
          <p:nvPr/>
        </p:nvSpPr>
        <p:spPr>
          <a:xfrm>
            <a:off x="-7054340" y="2849514"/>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pic>
        <p:nvPicPr>
          <p:cNvPr id="8" name="Picture Placeholder 7" descr="A person and person shaking hands&#10;&#10;AI-generated content may be incorrect.">
            <a:extLst>
              <a:ext uri="{FF2B5EF4-FFF2-40B4-BE49-F238E27FC236}">
                <a16:creationId xmlns:a16="http://schemas.microsoft.com/office/drawing/2014/main" id="{C81624BD-AB99-302F-D1FF-60FE8B5A57D4}"/>
              </a:ext>
            </a:extLst>
          </p:cNvPr>
          <p:cNvPicPr>
            <a:picLocks noGrp="1" noChangeAspect="1"/>
          </p:cNvPicPr>
          <p:nvPr>
            <p:ph type="pic" sz="quarter" idx="12"/>
          </p:nvPr>
        </p:nvPicPr>
        <p:blipFill>
          <a:blip r:embed="rId3">
            <a:extLst>
              <a:ext uri="{837473B0-CC2E-450A-ABE3-18F120FF3D39}">
                <a1611:picAttrSrcUrl xmlns:a1611="http://schemas.microsoft.com/office/drawing/2016/11/main" r:id="rId4"/>
              </a:ext>
            </a:extLst>
          </a:blip>
          <a:srcRect t="26039" b="26039"/>
          <a:stretch>
            <a:fillRect/>
          </a:stretch>
        </p:blipFill>
        <p:spPr/>
      </p:pic>
      <p:sp>
        <p:nvSpPr>
          <p:cNvPr id="9" name="Rectangle 8">
            <a:extLst>
              <a:ext uri="{FF2B5EF4-FFF2-40B4-BE49-F238E27FC236}">
                <a16:creationId xmlns:a16="http://schemas.microsoft.com/office/drawing/2014/main" id="{1C649D26-280B-9DCA-8DAE-3F92754507FD}"/>
              </a:ext>
            </a:extLst>
          </p:cNvPr>
          <p:cNvSpPr/>
          <p:nvPr/>
        </p:nvSpPr>
        <p:spPr>
          <a:xfrm>
            <a:off x="1902693" y="4312110"/>
            <a:ext cx="8958477"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2" name="Rectangle 1">
            <a:extLst>
              <a:ext uri="{FF2B5EF4-FFF2-40B4-BE49-F238E27FC236}">
                <a16:creationId xmlns:a16="http://schemas.microsoft.com/office/drawing/2014/main" id="{3F99594E-0C28-9ABF-0737-6A0E82C3CDE7}"/>
              </a:ext>
            </a:extLst>
          </p:cNvPr>
          <p:cNvSpPr/>
          <p:nvPr/>
        </p:nvSpPr>
        <p:spPr>
          <a:xfrm>
            <a:off x="1902575" y="4979538"/>
            <a:ext cx="8958477" cy="1066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4" name="TextBox 13">
            <a:extLst>
              <a:ext uri="{FF2B5EF4-FFF2-40B4-BE49-F238E27FC236}">
                <a16:creationId xmlns:a16="http://schemas.microsoft.com/office/drawing/2014/main" id="{A10B8A40-3CA0-B8CA-33CE-C991B6732794}"/>
              </a:ext>
            </a:extLst>
          </p:cNvPr>
          <p:cNvSpPr txBox="1"/>
          <p:nvPr/>
        </p:nvSpPr>
        <p:spPr>
          <a:xfrm>
            <a:off x="2086715" y="4343311"/>
            <a:ext cx="5370957" cy="646331"/>
          </a:xfrm>
          <a:prstGeom prst="rect">
            <a:avLst/>
          </a:prstGeom>
          <a:noFill/>
        </p:spPr>
        <p:txBody>
          <a:bodyPr wrap="none" rtlCol="0">
            <a:spAutoFit/>
          </a:bodyPr>
          <a:lstStyle/>
          <a:p>
            <a:r>
              <a:rPr lang="en-US" sz="3600" b="1" dirty="0">
                <a:solidFill>
                  <a:srgbClr val="60BA47"/>
                </a:solidFill>
                <a:latin typeface="Calibri" panose="020F0502020204030204" pitchFamily="34" charset="0"/>
                <a:cs typeface="Calibri" panose="020F0502020204030204" pitchFamily="34" charset="0"/>
              </a:rPr>
              <a:t>COLABORACIÓN ENTRE PROVEEDORES</a:t>
            </a:r>
          </a:p>
        </p:txBody>
      </p:sp>
      <p:sp>
        <p:nvSpPr>
          <p:cNvPr id="27" name="Rectangle 26">
            <a:extLst>
              <a:ext uri="{FF2B5EF4-FFF2-40B4-BE49-F238E27FC236}">
                <a16:creationId xmlns:a16="http://schemas.microsoft.com/office/drawing/2014/main" id="{99497C1B-B593-0A46-5D9E-2FB78AA921C2}"/>
              </a:ext>
            </a:extLst>
          </p:cNvPr>
          <p:cNvSpPr/>
          <p:nvPr/>
        </p:nvSpPr>
        <p:spPr>
          <a:xfrm>
            <a:off x="1902693" y="3429000"/>
            <a:ext cx="345722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28" name="TextBox 27">
            <a:extLst>
              <a:ext uri="{FF2B5EF4-FFF2-40B4-BE49-F238E27FC236}">
                <a16:creationId xmlns:a16="http://schemas.microsoft.com/office/drawing/2014/main" id="{373DC257-EF49-02BB-E048-4BF67B408B01}"/>
              </a:ext>
            </a:extLst>
          </p:cNvPr>
          <p:cNvSpPr txBox="1"/>
          <p:nvPr/>
        </p:nvSpPr>
        <p:spPr>
          <a:xfrm>
            <a:off x="2086715" y="3481298"/>
            <a:ext cx="2730684" cy="646331"/>
          </a:xfrm>
          <a:prstGeom prst="rect">
            <a:avLst/>
          </a:prstGeom>
          <a:noFill/>
        </p:spPr>
        <p:txBody>
          <a:bodyPr wrap="none" rtlCol="0">
            <a:spAutoFit/>
          </a:bodyPr>
          <a:lstStyle/>
          <a:p>
            <a:r>
              <a:rPr lang="en-US" sz="3600" b="1" spc="324" dirty="0">
                <a:solidFill>
                  <a:srgbClr val="60BA47"/>
                </a:solidFill>
                <a:latin typeface="Calibri" panose="020F0502020204030204" pitchFamily="34" charset="0"/>
                <a:cs typeface="Calibri" panose="020F0502020204030204" pitchFamily="34" charset="0"/>
              </a:rPr>
              <a:t>MÓDULO 3 </a:t>
            </a:r>
          </a:p>
        </p:txBody>
      </p:sp>
      <p:sp>
        <p:nvSpPr>
          <p:cNvPr id="3" name="TextBox 2">
            <a:extLst>
              <a:ext uri="{FF2B5EF4-FFF2-40B4-BE49-F238E27FC236}">
                <a16:creationId xmlns:a16="http://schemas.microsoft.com/office/drawing/2014/main" id="{A4A77468-AE49-CBF6-DBD9-1CBCC64BC6A8}"/>
              </a:ext>
            </a:extLst>
          </p:cNvPr>
          <p:cNvSpPr txBox="1"/>
          <p:nvPr/>
        </p:nvSpPr>
        <p:spPr>
          <a:xfrm>
            <a:off x="2086715" y="4984105"/>
            <a:ext cx="8406583" cy="1200329"/>
          </a:xfrm>
          <a:prstGeom prst="rect">
            <a:avLst/>
          </a:prstGeom>
          <a:noFill/>
        </p:spPr>
        <p:txBody>
          <a:bodyPr wrap="square" rtlCol="0">
            <a:spAutoFit/>
          </a:bodyPr>
          <a:lstStyle/>
          <a:p>
            <a:r>
              <a:rPr lang="en-US" sz="3600" b="1" dirty="0">
                <a:solidFill>
                  <a:srgbClr val="60BA47"/>
                </a:solidFill>
                <a:latin typeface="Calibri" panose="020F0502020204030204" pitchFamily="34" charset="0"/>
                <a:cs typeface="Calibri" panose="020F0502020204030204" pitchFamily="34" charset="0"/>
              </a:rPr>
              <a:t>ABASTECIMIENTO Y COMPRAS SOSTENIBLES</a:t>
            </a:r>
          </a:p>
        </p:txBody>
      </p:sp>
    </p:spTree>
    <p:extLst>
      <p:ext uri="{BB962C8B-B14F-4D97-AF65-F5344CB8AC3E}">
        <p14:creationId xmlns:p14="http://schemas.microsoft.com/office/powerpoint/2010/main" val="2445639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E938C-0826-B387-233D-D1BE6C39600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6CD35FE-BB75-53FF-A259-B8A2AE49280C}"/>
              </a:ext>
            </a:extLst>
          </p:cNvPr>
          <p:cNvGrpSpPr/>
          <p:nvPr/>
        </p:nvGrpSpPr>
        <p:grpSpPr>
          <a:xfrm>
            <a:off x="7003733" y="614659"/>
            <a:ext cx="844819" cy="901896"/>
            <a:chOff x="5388098" y="371192"/>
            <a:chExt cx="907476" cy="907364"/>
          </a:xfrm>
          <a:solidFill>
            <a:schemeClr val="bg1"/>
          </a:solidFill>
        </p:grpSpPr>
        <p:grpSp>
          <p:nvGrpSpPr>
            <p:cNvPr id="5" name="Graphic 2">
              <a:extLst>
                <a:ext uri="{FF2B5EF4-FFF2-40B4-BE49-F238E27FC236}">
                  <a16:creationId xmlns:a16="http://schemas.microsoft.com/office/drawing/2014/main" id="{24C016A7-98FB-AAE5-5779-67303EACF916}"/>
                </a:ext>
              </a:extLst>
            </p:cNvPr>
            <p:cNvGrpSpPr/>
            <p:nvPr/>
          </p:nvGrpSpPr>
          <p:grpSpPr>
            <a:xfrm>
              <a:off x="5388098" y="371192"/>
              <a:ext cx="907476" cy="907364"/>
              <a:chOff x="5388098" y="371192"/>
              <a:chExt cx="907476" cy="907364"/>
            </a:xfrm>
            <a:grpFill/>
          </p:grpSpPr>
          <p:sp>
            <p:nvSpPr>
              <p:cNvPr id="12" name="Freeform 912">
                <a:extLst>
                  <a:ext uri="{FF2B5EF4-FFF2-40B4-BE49-F238E27FC236}">
                    <a16:creationId xmlns:a16="http://schemas.microsoft.com/office/drawing/2014/main" id="{9964584D-50FB-BF02-0D3C-368DCB1E2D1D}"/>
                  </a:ext>
                </a:extLst>
              </p:cNvPr>
              <p:cNvSpPr/>
              <p:nvPr/>
            </p:nvSpPr>
            <p:spPr>
              <a:xfrm>
                <a:off x="5388098" y="371192"/>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 name="Freeform 913">
                <a:extLst>
                  <a:ext uri="{FF2B5EF4-FFF2-40B4-BE49-F238E27FC236}">
                    <a16:creationId xmlns:a16="http://schemas.microsoft.com/office/drawing/2014/main" id="{FEE37175-BE4A-0CF1-6E67-A036FDC92FD0}"/>
                  </a:ext>
                </a:extLst>
              </p:cNvPr>
              <p:cNvSpPr/>
              <p:nvPr/>
            </p:nvSpPr>
            <p:spPr>
              <a:xfrm>
                <a:off x="6023478" y="807232"/>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914">
                <a:extLst>
                  <a:ext uri="{FF2B5EF4-FFF2-40B4-BE49-F238E27FC236}">
                    <a16:creationId xmlns:a16="http://schemas.microsoft.com/office/drawing/2014/main" id="{7593645C-AE72-9945-95DC-AF4873AD9382}"/>
                  </a:ext>
                </a:extLst>
              </p:cNvPr>
              <p:cNvSpPr/>
              <p:nvPr/>
            </p:nvSpPr>
            <p:spPr>
              <a:xfrm>
                <a:off x="5593820" y="976527"/>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916">
                <a:extLst>
                  <a:ext uri="{FF2B5EF4-FFF2-40B4-BE49-F238E27FC236}">
                    <a16:creationId xmlns:a16="http://schemas.microsoft.com/office/drawing/2014/main" id="{A70A8A8E-5D16-26C0-FBA5-101BA9F585D6}"/>
                  </a:ext>
                </a:extLst>
              </p:cNvPr>
              <p:cNvSpPr/>
              <p:nvPr/>
            </p:nvSpPr>
            <p:spPr>
              <a:xfrm>
                <a:off x="5515727" y="807210"/>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917">
                <a:extLst>
                  <a:ext uri="{FF2B5EF4-FFF2-40B4-BE49-F238E27FC236}">
                    <a16:creationId xmlns:a16="http://schemas.microsoft.com/office/drawing/2014/main" id="{826C3E8B-17F6-8233-ABBD-E869FF0589C8}"/>
                  </a:ext>
                </a:extLst>
              </p:cNvPr>
              <p:cNvSpPr/>
              <p:nvPr/>
            </p:nvSpPr>
            <p:spPr>
              <a:xfrm>
                <a:off x="5958599" y="616348"/>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918">
                <a:extLst>
                  <a:ext uri="{FF2B5EF4-FFF2-40B4-BE49-F238E27FC236}">
                    <a16:creationId xmlns:a16="http://schemas.microsoft.com/office/drawing/2014/main" id="{29AED03A-B4E9-5FB4-AAB4-B6B6907AFE24}"/>
                  </a:ext>
                </a:extLst>
              </p:cNvPr>
              <p:cNvSpPr/>
              <p:nvPr/>
            </p:nvSpPr>
            <p:spPr>
              <a:xfrm>
                <a:off x="5593871" y="617471"/>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919">
                <a:extLst>
                  <a:ext uri="{FF2B5EF4-FFF2-40B4-BE49-F238E27FC236}">
                    <a16:creationId xmlns:a16="http://schemas.microsoft.com/office/drawing/2014/main" id="{7DAC95E5-D789-8664-4462-608DBDA7C5A5}"/>
                  </a:ext>
                </a:extLst>
              </p:cNvPr>
              <p:cNvSpPr/>
              <p:nvPr/>
            </p:nvSpPr>
            <p:spPr>
              <a:xfrm>
                <a:off x="5784386" y="537842"/>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920">
                <a:extLst>
                  <a:ext uri="{FF2B5EF4-FFF2-40B4-BE49-F238E27FC236}">
                    <a16:creationId xmlns:a16="http://schemas.microsoft.com/office/drawing/2014/main" id="{A4F46E7C-58D9-0470-E6E3-DACC8558BF21}"/>
                  </a:ext>
                </a:extLst>
              </p:cNvPr>
              <p:cNvSpPr/>
              <p:nvPr/>
            </p:nvSpPr>
            <p:spPr>
              <a:xfrm>
                <a:off x="5784770" y="371576"/>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921">
                <a:extLst>
                  <a:ext uri="{FF2B5EF4-FFF2-40B4-BE49-F238E27FC236}">
                    <a16:creationId xmlns:a16="http://schemas.microsoft.com/office/drawing/2014/main" id="{6820E7A6-28EC-74D8-D1A2-485F81457DCA}"/>
                  </a:ext>
                </a:extLst>
              </p:cNvPr>
              <p:cNvSpPr/>
              <p:nvPr/>
            </p:nvSpPr>
            <p:spPr>
              <a:xfrm>
                <a:off x="5719271" y="703491"/>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 name="Graphic 2">
              <a:extLst>
                <a:ext uri="{FF2B5EF4-FFF2-40B4-BE49-F238E27FC236}">
                  <a16:creationId xmlns:a16="http://schemas.microsoft.com/office/drawing/2014/main" id="{5330466A-6E85-8EAB-0896-C8B31278E8AA}"/>
                </a:ext>
              </a:extLst>
            </p:cNvPr>
            <p:cNvGrpSpPr/>
            <p:nvPr/>
          </p:nvGrpSpPr>
          <p:grpSpPr>
            <a:xfrm>
              <a:off x="5649601" y="492513"/>
              <a:ext cx="566267" cy="691349"/>
              <a:chOff x="5649601" y="492513"/>
              <a:chExt cx="566267" cy="691349"/>
            </a:xfrm>
            <a:grpFill/>
          </p:grpSpPr>
          <p:sp>
            <p:nvSpPr>
              <p:cNvPr id="7" name="Freeform 906">
                <a:extLst>
                  <a:ext uri="{FF2B5EF4-FFF2-40B4-BE49-F238E27FC236}">
                    <a16:creationId xmlns:a16="http://schemas.microsoft.com/office/drawing/2014/main" id="{409CDC37-886C-4D06-4911-414C7798F630}"/>
                  </a:ext>
                </a:extLst>
              </p:cNvPr>
              <p:cNvSpPr/>
              <p:nvPr/>
            </p:nvSpPr>
            <p:spPr>
              <a:xfrm>
                <a:off x="5649601" y="656958"/>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907">
                <a:extLst>
                  <a:ext uri="{FF2B5EF4-FFF2-40B4-BE49-F238E27FC236}">
                    <a16:creationId xmlns:a16="http://schemas.microsoft.com/office/drawing/2014/main" id="{2DB400A1-CEFD-835A-B79E-1A33685163D3}"/>
                  </a:ext>
                </a:extLst>
              </p:cNvPr>
              <p:cNvSpPr/>
              <p:nvPr/>
            </p:nvSpPr>
            <p:spPr>
              <a:xfrm>
                <a:off x="6010549" y="978429"/>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908">
                <a:extLst>
                  <a:ext uri="{FF2B5EF4-FFF2-40B4-BE49-F238E27FC236}">
                    <a16:creationId xmlns:a16="http://schemas.microsoft.com/office/drawing/2014/main" id="{B1B41023-18C4-AABD-606D-9A719C2184BB}"/>
                  </a:ext>
                </a:extLst>
              </p:cNvPr>
              <p:cNvSpPr/>
              <p:nvPr/>
            </p:nvSpPr>
            <p:spPr>
              <a:xfrm>
                <a:off x="6165978" y="492513"/>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909">
                <a:extLst>
                  <a:ext uri="{FF2B5EF4-FFF2-40B4-BE49-F238E27FC236}">
                    <a16:creationId xmlns:a16="http://schemas.microsoft.com/office/drawing/2014/main" id="{5C5B2A2B-D22F-CF0A-8E89-F87F7C0999F2}"/>
                  </a:ext>
                </a:extLst>
              </p:cNvPr>
              <p:cNvSpPr/>
              <p:nvPr/>
            </p:nvSpPr>
            <p:spPr>
              <a:xfrm>
                <a:off x="6165978" y="662236"/>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910">
                <a:extLst>
                  <a:ext uri="{FF2B5EF4-FFF2-40B4-BE49-F238E27FC236}">
                    <a16:creationId xmlns:a16="http://schemas.microsoft.com/office/drawing/2014/main" id="{2315D39F-8DD7-C38D-6757-D8D5EE48D117}"/>
                  </a:ext>
                </a:extLst>
              </p:cNvPr>
              <p:cNvSpPr/>
              <p:nvPr/>
            </p:nvSpPr>
            <p:spPr>
              <a:xfrm>
                <a:off x="6165978" y="833414"/>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1" name="Text Placeholder 3">
            <a:extLst>
              <a:ext uri="{FF2B5EF4-FFF2-40B4-BE49-F238E27FC236}">
                <a16:creationId xmlns:a16="http://schemas.microsoft.com/office/drawing/2014/main" id="{E9179677-FF9C-93EE-05A3-5E86F5F0B1C5}"/>
              </a:ext>
            </a:extLst>
          </p:cNvPr>
          <p:cNvSpPr txBox="1">
            <a:spLocks/>
          </p:cNvSpPr>
          <p:nvPr/>
        </p:nvSpPr>
        <p:spPr>
          <a:xfrm>
            <a:off x="7875684" y="783385"/>
            <a:ext cx="3971711" cy="803654"/>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highlight>
                  <a:srgbClr val="ED7D31"/>
                </a:highlight>
              </a:rPr>
              <a:t>Ejercicio de los alumnos</a:t>
            </a:r>
            <a:endParaRPr lang="en-US" dirty="0">
              <a:highlight>
                <a:srgbClr val="ED7D31"/>
              </a:highlight>
            </a:endParaRPr>
          </a:p>
        </p:txBody>
      </p:sp>
      <p:sp>
        <p:nvSpPr>
          <p:cNvPr id="25" name="TextBox 24">
            <a:extLst>
              <a:ext uri="{FF2B5EF4-FFF2-40B4-BE49-F238E27FC236}">
                <a16:creationId xmlns:a16="http://schemas.microsoft.com/office/drawing/2014/main" id="{13953976-C7CB-C862-C4FC-8244B41A9889}"/>
              </a:ext>
            </a:extLst>
          </p:cNvPr>
          <p:cNvSpPr txBox="1"/>
          <p:nvPr/>
        </p:nvSpPr>
        <p:spPr>
          <a:xfrm>
            <a:off x="983797" y="683345"/>
            <a:ext cx="6096000" cy="646331"/>
          </a:xfrm>
          <a:prstGeom prst="rect">
            <a:avLst/>
          </a:prstGeom>
          <a:noFill/>
        </p:spPr>
        <p:txBody>
          <a:bodyPr wrap="square">
            <a:spAutoFit/>
          </a:bodyPr>
          <a:lstStyle/>
          <a:p>
            <a:r>
              <a:rPr lang="en-US" sz="3600" b="1" dirty="0">
                <a:solidFill>
                  <a:srgbClr val="09465E"/>
                </a:solidFill>
              </a:rPr>
              <a:t>Mapa del viaje</a:t>
            </a:r>
          </a:p>
        </p:txBody>
      </p:sp>
      <p:pic>
        <p:nvPicPr>
          <p:cNvPr id="4" name="Picture 6" descr="Green Procurement and Supply Chain Greening | EcoMerit">
            <a:extLst>
              <a:ext uri="{FF2B5EF4-FFF2-40B4-BE49-F238E27FC236}">
                <a16:creationId xmlns:a16="http://schemas.microsoft.com/office/drawing/2014/main" id="{A072F7BC-3C43-C763-A038-27C377503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3733" y="2340910"/>
            <a:ext cx="3730594" cy="2176179"/>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22">
            <a:extLst>
              <a:ext uri="{FF2B5EF4-FFF2-40B4-BE49-F238E27FC236}">
                <a16:creationId xmlns:a16="http://schemas.microsoft.com/office/drawing/2014/main" id="{1DBF57C2-4E7C-67C6-109E-26B2DE1854EF}"/>
              </a:ext>
            </a:extLst>
          </p:cNvPr>
          <p:cNvSpPr>
            <a:spLocks noGrp="1"/>
          </p:cNvSpPr>
          <p:nvPr>
            <p:ph type="body" sz="quarter" idx="19"/>
          </p:nvPr>
        </p:nvSpPr>
        <p:spPr>
          <a:xfrm>
            <a:off x="902242" y="1551882"/>
            <a:ext cx="10052954" cy="4250335"/>
          </a:xfrm>
        </p:spPr>
        <p:txBody>
          <a:bodyPr/>
          <a:lstStyle/>
          <a:p>
            <a:r>
              <a:rPr lang="en-GB" dirty="0"/>
              <a:t>Piense en un producto que utilice a diario</a:t>
            </a:r>
          </a:p>
          <a:p>
            <a:r>
              <a:rPr lang="en-GB" dirty="0"/>
              <a:t>Elaborar una hoja de ruta, reflexionando sobre: </a:t>
            </a:r>
          </a:p>
          <a:p>
            <a:endParaRPr lang="en-GB" dirty="0"/>
          </a:p>
          <a:p>
            <a:pPr marL="342900" indent="-342900">
              <a:buFont typeface="Arial" panose="020B0604020202020204" pitchFamily="34" charset="0"/>
              <a:buChar char="•"/>
            </a:pPr>
            <a:r>
              <a:rPr lang="en-GB" dirty="0"/>
              <a:t>¿De dónde procede?</a:t>
            </a:r>
          </a:p>
          <a:p>
            <a:pPr marL="342900" indent="-342900">
              <a:buFont typeface="Arial" panose="020B0604020202020204" pitchFamily="34" charset="0"/>
              <a:buChar char="•"/>
            </a:pPr>
            <a:r>
              <a:rPr lang="en-GB" dirty="0"/>
              <a:t>¿Existe algún impacto medioambiental?</a:t>
            </a:r>
          </a:p>
          <a:p>
            <a:pPr marL="342900" indent="-342900">
              <a:buFont typeface="Arial" panose="020B0604020202020204" pitchFamily="34" charset="0"/>
              <a:buChar char="•"/>
            </a:pPr>
            <a:r>
              <a:rPr lang="en-GB" dirty="0"/>
              <a:t>¿Quién lo fabrica?</a:t>
            </a:r>
          </a:p>
          <a:p>
            <a:pPr marL="342900" indent="-342900">
              <a:buFont typeface="Arial" panose="020B0604020202020204" pitchFamily="34" charset="0"/>
              <a:buChar char="•"/>
            </a:pPr>
            <a:r>
              <a:rPr lang="en-GB" dirty="0"/>
              <a:t>¿Cómo se transporta?</a:t>
            </a:r>
          </a:p>
          <a:p>
            <a:pPr marL="342900" indent="-342900">
              <a:buFont typeface="Arial" panose="020B0604020202020204" pitchFamily="34" charset="0"/>
              <a:buChar char="•"/>
            </a:pPr>
            <a:r>
              <a:rPr lang="en-GB" dirty="0"/>
              <a:t>¿Qué ocurre una vez utilizado?</a:t>
            </a:r>
          </a:p>
          <a:p>
            <a:pPr marL="342900" indent="-342900">
              <a:buFontTx/>
              <a:buChar char="-"/>
            </a:pPr>
            <a:endParaRPr lang="en-GB" dirty="0"/>
          </a:p>
          <a:p>
            <a:pPr marL="0" indent="0"/>
            <a:r>
              <a:rPr lang="en-GB" dirty="0"/>
              <a:t>Una vez que haya respondido a estas preguntas, </a:t>
            </a:r>
          </a:p>
          <a:p>
            <a:pPr marL="0" indent="0"/>
            <a:endParaRPr lang="en-GB" dirty="0"/>
          </a:p>
          <a:p>
            <a:pPr marL="342900" indent="-342900">
              <a:buFont typeface="Arial" panose="020B0604020202020204" pitchFamily="34" charset="0"/>
              <a:buChar char="•"/>
            </a:pPr>
            <a:r>
              <a:rPr lang="en-GB" dirty="0"/>
              <a:t>¿Qué alternativas puede considerar para reducir estos impactos en sus decisiones de abastecimiento?</a:t>
            </a:r>
          </a:p>
        </p:txBody>
      </p:sp>
    </p:spTree>
    <p:extLst>
      <p:ext uri="{BB962C8B-B14F-4D97-AF65-F5344CB8AC3E}">
        <p14:creationId xmlns:p14="http://schemas.microsoft.com/office/powerpoint/2010/main" val="3257965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78,100+ Two People In Field Stock Photos, Pictures &amp; Royalty-Free Images -  iStock">
            <a:extLst>
              <a:ext uri="{FF2B5EF4-FFF2-40B4-BE49-F238E27FC236}">
                <a16:creationId xmlns:a16="http://schemas.microsoft.com/office/drawing/2014/main" id="{8B2A06E6-1F46-1926-F6D2-801D2C16B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27" y="2646064"/>
            <a:ext cx="6726922" cy="3886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731421" y="439689"/>
            <a:ext cx="2066906" cy="582221"/>
          </a:xfrm>
        </p:spPr>
        <p:txBody>
          <a:bodyPr/>
          <a:lstStyle/>
          <a:p>
            <a:r>
              <a:rPr lang="en-US"/>
              <a:t>02</a:t>
            </a:r>
          </a:p>
        </p:txBody>
      </p:sp>
      <p:sp>
        <p:nvSpPr>
          <p:cNvPr id="14" name="Rectangle 13">
            <a:extLst>
              <a:ext uri="{FF2B5EF4-FFF2-40B4-BE49-F238E27FC236}">
                <a16:creationId xmlns:a16="http://schemas.microsoft.com/office/drawing/2014/main" id="{BE59536B-CB14-6A49-9925-C70C0915408D}"/>
              </a:ext>
            </a:extLst>
          </p:cNvPr>
          <p:cNvSpPr/>
          <p:nvPr/>
        </p:nvSpPr>
        <p:spPr>
          <a:xfrm>
            <a:off x="2858193" y="2228672"/>
            <a:ext cx="7798723" cy="1200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04695EEA-D075-3642-8CB0-45ED61E791B1}"/>
              </a:ext>
            </a:extLst>
          </p:cNvPr>
          <p:cNvSpPr txBox="1"/>
          <p:nvPr/>
        </p:nvSpPr>
        <p:spPr>
          <a:xfrm>
            <a:off x="3102774" y="2309187"/>
            <a:ext cx="7672550" cy="1200329"/>
          </a:xfrm>
          <a:prstGeom prst="rect">
            <a:avLst/>
          </a:prstGeom>
          <a:noFill/>
        </p:spPr>
        <p:txBody>
          <a:bodyPr wrap="none" rtlCol="0">
            <a:spAutoFit/>
          </a:bodyPr>
          <a:lstStyle/>
          <a:p>
            <a:r>
              <a:rPr lang="en-US" sz="3600" b="1" spc="324" dirty="0">
                <a:solidFill>
                  <a:srgbClr val="60BA47"/>
                </a:solidFill>
                <a:latin typeface="Calibri" panose="020F0502020204030204" pitchFamily="34" charset="0"/>
                <a:cs typeface="Calibri" panose="020F0502020204030204" pitchFamily="34" charset="0"/>
              </a:rPr>
              <a:t>FACTORES DEFINITORIOS DE LAS </a:t>
            </a:r>
          </a:p>
          <a:p>
            <a:r>
              <a:rPr lang="en-US" sz="3600" b="1" spc="324" dirty="0">
                <a:solidFill>
                  <a:srgbClr val="60BA47"/>
                </a:solidFill>
                <a:latin typeface="Calibri" panose="020F0502020204030204" pitchFamily="34" charset="0"/>
                <a:cs typeface="Calibri" panose="020F0502020204030204" pitchFamily="34" charset="0"/>
              </a:rPr>
              <a:t>ASOCIACIONES</a:t>
            </a:r>
          </a:p>
        </p:txBody>
      </p:sp>
    </p:spTree>
    <p:extLst>
      <p:ext uri="{BB962C8B-B14F-4D97-AF65-F5344CB8AC3E}">
        <p14:creationId xmlns:p14="http://schemas.microsoft.com/office/powerpoint/2010/main" val="3559636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9BA5B-1A20-4C26-1EFE-214C3E850E3C}"/>
            </a:ext>
          </a:extLst>
        </p:cNvPr>
        <p:cNvGrpSpPr/>
        <p:nvPr/>
      </p:nvGrpSpPr>
      <p:grpSpPr>
        <a:xfrm>
          <a:off x="0" y="0"/>
          <a:ext cx="0" cy="0"/>
          <a:chOff x="0" y="0"/>
          <a:chExt cx="0" cy="0"/>
        </a:xfrm>
      </p:grpSpPr>
      <p:sp>
        <p:nvSpPr>
          <p:cNvPr id="15" name="Oval 14">
            <a:extLst>
              <a:ext uri="{FF2B5EF4-FFF2-40B4-BE49-F238E27FC236}">
                <a16:creationId xmlns:a16="http://schemas.microsoft.com/office/drawing/2014/main" id="{9A83FDD8-3AA4-2D2F-1689-39DF6CA3FB15}"/>
              </a:ext>
            </a:extLst>
          </p:cNvPr>
          <p:cNvSpPr/>
          <p:nvPr/>
        </p:nvSpPr>
        <p:spPr>
          <a:xfrm>
            <a:off x="8069043" y="2519680"/>
            <a:ext cx="2587414" cy="256709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31C66549-5CE3-9F84-4EA8-6060E7C9A368}"/>
              </a:ext>
            </a:extLst>
          </p:cNvPr>
          <p:cNvSpPr>
            <a:spLocks noGrp="1"/>
          </p:cNvSpPr>
          <p:nvPr>
            <p:ph type="body" sz="quarter" idx="16"/>
          </p:nvPr>
        </p:nvSpPr>
        <p:spPr>
          <a:xfrm>
            <a:off x="700440" y="567806"/>
            <a:ext cx="10052954" cy="803654"/>
          </a:xfrm>
          <a:prstGeom prst="rect">
            <a:avLst/>
          </a:prstGeom>
        </p:spPr>
        <p:txBody>
          <a:bodyPr/>
          <a:lstStyle/>
          <a:p>
            <a:r>
              <a:rPr lang="en-IE" dirty="0"/>
              <a:t>Factores definitorios de las asociaciones</a:t>
            </a:r>
            <a:endParaRPr lang="en-US" dirty="0"/>
          </a:p>
        </p:txBody>
      </p:sp>
      <p:sp>
        <p:nvSpPr>
          <p:cNvPr id="2" name="TextBox 1">
            <a:extLst>
              <a:ext uri="{FF2B5EF4-FFF2-40B4-BE49-F238E27FC236}">
                <a16:creationId xmlns:a16="http://schemas.microsoft.com/office/drawing/2014/main" id="{CD6FCA79-4474-666B-5B55-7C0A5B949F23}"/>
              </a:ext>
            </a:extLst>
          </p:cNvPr>
          <p:cNvSpPr txBox="1"/>
          <p:nvPr/>
        </p:nvSpPr>
        <p:spPr>
          <a:xfrm>
            <a:off x="740247" y="1543175"/>
            <a:ext cx="6836586" cy="4154984"/>
          </a:xfrm>
          <a:prstGeom prst="rect">
            <a:avLst/>
          </a:prstGeom>
          <a:noFill/>
        </p:spPr>
        <p:txBody>
          <a:bodyPr wrap="square">
            <a:spAutoFit/>
          </a:bodyPr>
          <a:lstStyle/>
          <a:p>
            <a:r>
              <a:rPr lang="en-GB" sz="2400" dirty="0">
                <a:solidFill>
                  <a:srgbClr val="1D4C60"/>
                </a:solidFill>
              </a:rPr>
              <a:t>Las asociaciones suelen ser el resultado de complejas relaciones e interconexiones entre partes interesadas que, ante todo, actúan en nombre de sus propios intereses. </a:t>
            </a:r>
            <a:r>
              <a:rPr lang="en-GB" sz="2400" dirty="0">
                <a:solidFill>
                  <a:srgbClr val="1D4C60"/>
                </a:solidFill>
                <a:hlinkClick r:id="rId2"/>
              </a:rPr>
              <a:t>McNamara (2012) </a:t>
            </a:r>
            <a:r>
              <a:rPr lang="en-GB" sz="2400" dirty="0">
                <a:solidFill>
                  <a:srgbClr val="1D4C60"/>
                </a:solidFill>
              </a:rPr>
              <a:t>clasificó los distintos tipos de asociaciones en tres áreas principales: </a:t>
            </a:r>
          </a:p>
          <a:p>
            <a:pPr marL="342900" indent="-342900">
              <a:buFont typeface="Arial" panose="020B0604020202020204" pitchFamily="34" charset="0"/>
              <a:buChar char="•"/>
            </a:pPr>
            <a:r>
              <a:rPr lang="en-GB" sz="2400" b="1" dirty="0">
                <a:solidFill>
                  <a:srgbClr val="1D4C60"/>
                </a:solidFill>
              </a:rPr>
              <a:t>asociaciones de cooperación, </a:t>
            </a:r>
          </a:p>
          <a:p>
            <a:pPr marL="342900" indent="-342900">
              <a:buFont typeface="Arial" panose="020B0604020202020204" pitchFamily="34" charset="0"/>
              <a:buChar char="•"/>
            </a:pPr>
            <a:r>
              <a:rPr lang="en-GB" sz="2400" b="1" dirty="0">
                <a:solidFill>
                  <a:srgbClr val="1D4C60"/>
                </a:solidFill>
              </a:rPr>
              <a:t>asociaciones de coordinación y </a:t>
            </a:r>
          </a:p>
          <a:p>
            <a:pPr marL="342900" indent="-342900">
              <a:buFont typeface="Arial" panose="020B0604020202020204" pitchFamily="34" charset="0"/>
              <a:buChar char="•"/>
            </a:pPr>
            <a:r>
              <a:rPr lang="en-GB" sz="2400" b="1" dirty="0">
                <a:solidFill>
                  <a:srgbClr val="1D4C60"/>
                </a:solidFill>
              </a:rPr>
              <a:t>asociaciones de colaboración</a:t>
            </a:r>
            <a:r>
              <a:rPr lang="en-GB" sz="2400" dirty="0">
                <a:solidFill>
                  <a:srgbClr val="1D4C60"/>
                </a:solidFill>
              </a:rPr>
              <a:t>. </a:t>
            </a:r>
          </a:p>
          <a:p>
            <a:r>
              <a:rPr lang="en-GB" sz="2400" dirty="0">
                <a:solidFill>
                  <a:srgbClr val="1D4C60"/>
                </a:solidFill>
              </a:rPr>
              <a:t>Este marco se ha identificado como la piedra angular para estudiar y comprender los principales elementos que definen la asociación. </a:t>
            </a:r>
            <a:r>
              <a:rPr lang="en-GB" sz="2400" dirty="0">
                <a:solidFill>
                  <a:srgbClr val="1D4C60"/>
                </a:solidFill>
                <a:hlinkClick r:id="rId3"/>
              </a:rPr>
              <a:t>Zarei et.al., (2023), </a:t>
            </a:r>
            <a:endParaRPr lang="en-GB" sz="2400" dirty="0">
              <a:solidFill>
                <a:srgbClr val="1D4C60"/>
              </a:solidFill>
            </a:endParaRPr>
          </a:p>
        </p:txBody>
      </p:sp>
      <p:sp>
        <p:nvSpPr>
          <p:cNvPr id="6" name="Text Placeholder 3">
            <a:extLst>
              <a:ext uri="{FF2B5EF4-FFF2-40B4-BE49-F238E27FC236}">
                <a16:creationId xmlns:a16="http://schemas.microsoft.com/office/drawing/2014/main" id="{BDBFE1FE-2ADA-946F-042E-1829404A9FE9}"/>
              </a:ext>
            </a:extLst>
          </p:cNvPr>
          <p:cNvSpPr txBox="1">
            <a:spLocks/>
          </p:cNvSpPr>
          <p:nvPr/>
        </p:nvSpPr>
        <p:spPr>
          <a:xfrm>
            <a:off x="7781792" y="2782363"/>
            <a:ext cx="1580958" cy="357486"/>
          </a:xfrm>
          <a:prstGeom prst="rect">
            <a:avLst/>
          </a:prstGeom>
          <a:solidFill>
            <a:schemeClr val="bg1"/>
          </a:solidFill>
          <a:ln>
            <a:solidFill>
              <a:schemeClr val="tx1"/>
            </a:solidFill>
          </a:ln>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000" dirty="0">
                <a:solidFill>
                  <a:srgbClr val="E25684"/>
                </a:solidFill>
              </a:rPr>
              <a:t>Cooperativa</a:t>
            </a:r>
            <a:endParaRPr lang="en-US" sz="2000" dirty="0">
              <a:solidFill>
                <a:srgbClr val="E25684"/>
              </a:solidFill>
            </a:endParaRPr>
          </a:p>
        </p:txBody>
      </p:sp>
      <p:sp>
        <p:nvSpPr>
          <p:cNvPr id="9" name="Text Placeholder 3">
            <a:extLst>
              <a:ext uri="{FF2B5EF4-FFF2-40B4-BE49-F238E27FC236}">
                <a16:creationId xmlns:a16="http://schemas.microsoft.com/office/drawing/2014/main" id="{F9C2A2BD-DDAE-34BA-F82C-1C80B93CCD75}"/>
              </a:ext>
            </a:extLst>
          </p:cNvPr>
          <p:cNvSpPr txBox="1">
            <a:spLocks/>
          </p:cNvSpPr>
          <p:nvPr/>
        </p:nvSpPr>
        <p:spPr>
          <a:xfrm>
            <a:off x="9685705" y="3179241"/>
            <a:ext cx="1648090" cy="357486"/>
          </a:xfrm>
          <a:prstGeom prst="rect">
            <a:avLst/>
          </a:prstGeom>
          <a:solidFill>
            <a:schemeClr val="bg1"/>
          </a:solidFill>
          <a:ln>
            <a:solidFill>
              <a:schemeClr val="tx1"/>
            </a:solidFill>
          </a:ln>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000" dirty="0">
                <a:solidFill>
                  <a:srgbClr val="E25684"/>
                </a:solidFill>
              </a:rPr>
              <a:t>Colaboración</a:t>
            </a:r>
            <a:endParaRPr lang="en-US" sz="2000" dirty="0">
              <a:solidFill>
                <a:srgbClr val="E25684"/>
              </a:solidFill>
            </a:endParaRPr>
          </a:p>
        </p:txBody>
      </p:sp>
      <p:sp>
        <p:nvSpPr>
          <p:cNvPr id="10" name="Text Placeholder 3">
            <a:extLst>
              <a:ext uri="{FF2B5EF4-FFF2-40B4-BE49-F238E27FC236}">
                <a16:creationId xmlns:a16="http://schemas.microsoft.com/office/drawing/2014/main" id="{35ECE507-0A27-2F1D-5716-39D528FF807B}"/>
              </a:ext>
            </a:extLst>
          </p:cNvPr>
          <p:cNvSpPr txBox="1">
            <a:spLocks/>
          </p:cNvSpPr>
          <p:nvPr/>
        </p:nvSpPr>
        <p:spPr>
          <a:xfrm>
            <a:off x="7857791" y="4504286"/>
            <a:ext cx="1635142" cy="357486"/>
          </a:xfrm>
          <a:prstGeom prst="rect">
            <a:avLst/>
          </a:prstGeom>
          <a:solidFill>
            <a:schemeClr val="bg1"/>
          </a:solidFill>
          <a:ln>
            <a:solidFill>
              <a:schemeClr val="tx1"/>
            </a:solidFill>
          </a:ln>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000" dirty="0">
                <a:solidFill>
                  <a:srgbClr val="E25684"/>
                </a:solidFill>
              </a:rPr>
              <a:t>Coordinación</a:t>
            </a:r>
            <a:endParaRPr lang="en-US" sz="2000" dirty="0">
              <a:solidFill>
                <a:srgbClr val="E25684"/>
              </a:solidFill>
            </a:endParaRPr>
          </a:p>
        </p:txBody>
      </p:sp>
      <p:sp>
        <p:nvSpPr>
          <p:cNvPr id="11" name="Text Placeholder 3">
            <a:extLst>
              <a:ext uri="{FF2B5EF4-FFF2-40B4-BE49-F238E27FC236}">
                <a16:creationId xmlns:a16="http://schemas.microsoft.com/office/drawing/2014/main" id="{E526F3CB-176A-F428-3E6F-4AC24A793953}"/>
              </a:ext>
            </a:extLst>
          </p:cNvPr>
          <p:cNvSpPr txBox="1">
            <a:spLocks/>
          </p:cNvSpPr>
          <p:nvPr/>
        </p:nvSpPr>
        <p:spPr>
          <a:xfrm>
            <a:off x="8572271" y="3620667"/>
            <a:ext cx="1839420" cy="357486"/>
          </a:xfrm>
          <a:prstGeom prst="rect">
            <a:avLst/>
          </a:prstGeom>
          <a:ln>
            <a:noFill/>
          </a:ln>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dirty="0">
                <a:solidFill>
                  <a:srgbClr val="60BA47"/>
                </a:solidFill>
              </a:rPr>
              <a:t>Asociaciones</a:t>
            </a:r>
            <a:endParaRPr lang="en-US" sz="2400" dirty="0">
              <a:solidFill>
                <a:srgbClr val="60BA47"/>
              </a:solidFill>
            </a:endParaRPr>
          </a:p>
        </p:txBody>
      </p:sp>
    </p:spTree>
    <p:extLst>
      <p:ext uri="{BB962C8B-B14F-4D97-AF65-F5344CB8AC3E}">
        <p14:creationId xmlns:p14="http://schemas.microsoft.com/office/powerpoint/2010/main" val="2224872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22B79-C60C-B379-2A46-B3C685C7A82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612807D-5D2C-F8DC-6548-7A9FCBCBE555}"/>
              </a:ext>
            </a:extLst>
          </p:cNvPr>
          <p:cNvSpPr>
            <a:spLocks noGrp="1"/>
          </p:cNvSpPr>
          <p:nvPr>
            <p:ph type="body" sz="quarter" idx="16"/>
          </p:nvPr>
        </p:nvSpPr>
        <p:spPr>
          <a:xfrm>
            <a:off x="904856" y="579133"/>
            <a:ext cx="10052954" cy="803654"/>
          </a:xfrm>
          <a:prstGeom prst="rect">
            <a:avLst/>
          </a:prstGeom>
        </p:spPr>
        <p:txBody>
          <a:bodyPr/>
          <a:lstStyle/>
          <a:p>
            <a:r>
              <a:rPr lang="en-IE"/>
              <a:t>Factores definitorios de las asociaciones</a:t>
            </a:r>
            <a:endParaRPr lang="en-US"/>
          </a:p>
        </p:txBody>
      </p:sp>
      <p:sp>
        <p:nvSpPr>
          <p:cNvPr id="3" name="TextBox 2">
            <a:extLst>
              <a:ext uri="{FF2B5EF4-FFF2-40B4-BE49-F238E27FC236}">
                <a16:creationId xmlns:a16="http://schemas.microsoft.com/office/drawing/2014/main" id="{D3E9C38E-6473-9F86-F12F-E3D6B12907E4}"/>
              </a:ext>
            </a:extLst>
          </p:cNvPr>
          <p:cNvSpPr txBox="1">
            <a:spLocks/>
          </p:cNvSpPr>
          <p:nvPr/>
        </p:nvSpPr>
        <p:spPr>
          <a:xfrm>
            <a:off x="5509799" y="1397931"/>
            <a:ext cx="5777345" cy="4893647"/>
          </a:xfrm>
          <a:prstGeom prst="rect">
            <a:avLst/>
          </a:prstGeom>
          <a:noFill/>
        </p:spPr>
        <p:txBody>
          <a:bodyPr wrap="square">
            <a:spAutoFit/>
          </a:bodyPr>
          <a:lstStyle/>
          <a:p>
            <a:pPr algn="just"/>
            <a:r>
              <a:rPr lang="en-IE" sz="2200" dirty="0">
                <a:solidFill>
                  <a:srgbClr val="09465E"/>
                </a:solidFill>
                <a:ea typeface="Aptos" panose="020B0004020202020204" pitchFamily="34" charset="0"/>
                <a:cs typeface="Times New Roman" panose="02020603050405020304" pitchFamily="18" charset="0"/>
              </a:rPr>
              <a:t>Todos estos elementos pueden encontrarse en las asociaciones a un nivel diferente, variando su importancia o intensidad. El nivel de intensidad de estas características define si es más probable que la asociación se dedique a la contratación de abastecimiento sostenible y, por tanto, si la asociación es cooperativa, coordinadora o colaboradora. </a:t>
            </a:r>
          </a:p>
          <a:p>
            <a:pPr algn="just"/>
            <a:endParaRPr lang="en-IE" sz="2200" dirty="0">
              <a:solidFill>
                <a:srgbClr val="09465E"/>
              </a:solidFill>
              <a:ea typeface="Aptos" panose="020B0004020202020204" pitchFamily="34" charset="0"/>
              <a:cs typeface="Times New Roman" panose="02020603050405020304" pitchFamily="18" charset="0"/>
            </a:endParaRPr>
          </a:p>
          <a:p>
            <a:pPr algn="just"/>
            <a:r>
              <a:rPr lang="en-IE" sz="2200" dirty="0">
                <a:solidFill>
                  <a:srgbClr val="09465E"/>
                </a:solidFill>
                <a:effectLst/>
                <a:ea typeface="Aptos" panose="020B0004020202020204" pitchFamily="34" charset="0"/>
                <a:cs typeface="Times New Roman" panose="02020603050405020304" pitchFamily="18" charset="0"/>
              </a:rPr>
              <a:t>La investigación </a:t>
            </a:r>
            <a:r>
              <a:rPr lang="en-IE" sz="2200" dirty="0">
                <a:solidFill>
                  <a:srgbClr val="09465E"/>
                </a:solidFill>
                <a:effectLst/>
                <a:ea typeface="Aptos" panose="020B0004020202020204" pitchFamily="34" charset="0"/>
                <a:cs typeface="Times New Roman" panose="02020603050405020304" pitchFamily="18" charset="0"/>
                <a:hlinkClick r:id="rId3"/>
              </a:rPr>
              <a:t>(</a:t>
            </a:r>
            <a:r>
              <a:rPr lang="en-IE" sz="2200" dirty="0">
                <a:solidFill>
                  <a:srgbClr val="09465E"/>
                </a:solidFill>
                <a:ea typeface="Aptos" panose="020B0004020202020204" pitchFamily="34" charset="0"/>
                <a:cs typeface="Times New Roman" panose="02020603050405020304" pitchFamily="18" charset="0"/>
                <a:hlinkClick r:id="rId3"/>
              </a:rPr>
              <a:t>Zarei et.al., 2023) </a:t>
            </a:r>
            <a:r>
              <a:rPr lang="en-IE" sz="2200" dirty="0">
                <a:solidFill>
                  <a:srgbClr val="09465E"/>
                </a:solidFill>
                <a:effectLst/>
                <a:ea typeface="Aptos" panose="020B0004020202020204" pitchFamily="34" charset="0"/>
                <a:cs typeface="Times New Roman" panose="02020603050405020304" pitchFamily="18" charset="0"/>
              </a:rPr>
              <a:t>sugiere que </a:t>
            </a:r>
            <a:r>
              <a:rPr lang="en-IE" sz="2200" b="1" dirty="0">
                <a:solidFill>
                  <a:srgbClr val="09465E"/>
                </a:solidFill>
                <a:effectLst/>
                <a:ea typeface="Aptos" panose="020B0004020202020204" pitchFamily="34" charset="0"/>
                <a:cs typeface="Times New Roman" panose="02020603050405020304" pitchFamily="18" charset="0"/>
              </a:rPr>
              <a:t>las asociaciones cooperativas son menos eficaces en el aprovisionamiento sostenible, mientras que la coordinación y la colaboración son más eficaces.</a:t>
            </a:r>
            <a:endParaRPr lang="en-GB" sz="2200" b="1" dirty="0">
              <a:solidFill>
                <a:srgbClr val="09465E"/>
              </a:solidFill>
            </a:endParaRPr>
          </a:p>
        </p:txBody>
      </p:sp>
      <p:sp>
        <p:nvSpPr>
          <p:cNvPr id="7" name="TextBox 6">
            <a:extLst>
              <a:ext uri="{FF2B5EF4-FFF2-40B4-BE49-F238E27FC236}">
                <a16:creationId xmlns:a16="http://schemas.microsoft.com/office/drawing/2014/main" id="{9879A2D6-6161-9A4D-9603-AD2226C64EDA}"/>
              </a:ext>
            </a:extLst>
          </p:cNvPr>
          <p:cNvSpPr txBox="1"/>
          <p:nvPr/>
        </p:nvSpPr>
        <p:spPr>
          <a:xfrm>
            <a:off x="800947" y="1576065"/>
            <a:ext cx="4145126" cy="4183389"/>
          </a:xfrm>
          <a:prstGeom prst="rect">
            <a:avLst/>
          </a:prstGeom>
          <a:noFill/>
        </p:spPr>
        <p:txBody>
          <a:bodyPr wrap="square">
            <a:spAutoFit/>
          </a:bodyPr>
          <a:lstStyle/>
          <a:p>
            <a:pPr marL="342900" indent="-342900">
              <a:lnSpc>
                <a:spcPct val="115000"/>
              </a:lnSpc>
              <a:spcAft>
                <a:spcPts val="800"/>
              </a:spcAft>
              <a:buFont typeface="Arial" panose="020B0604020202020204" pitchFamily="34" charset="0"/>
              <a:buChar char="•"/>
            </a:pPr>
            <a:r>
              <a:rPr lang="en-IE" sz="2400" b="1" kern="100" dirty="0">
                <a:solidFill>
                  <a:srgbClr val="E25684"/>
                </a:solidFill>
                <a:ea typeface="Aptos" panose="020B0004020202020204" pitchFamily="34" charset="0"/>
                <a:cs typeface="Times New Roman" panose="02020603050405020304" pitchFamily="18" charset="0"/>
              </a:rPr>
              <a:t>Personal clave</a:t>
            </a:r>
          </a:p>
          <a:p>
            <a:pPr marL="342900" indent="-342900">
              <a:lnSpc>
                <a:spcPct val="115000"/>
              </a:lnSpc>
              <a:spcAft>
                <a:spcPts val="800"/>
              </a:spcAft>
              <a:buFont typeface="Arial" panose="020B0604020202020204" pitchFamily="34" charset="0"/>
              <a:buChar char="•"/>
            </a:pPr>
            <a:r>
              <a:rPr lang="en-IE" sz="2400" b="1" kern="100" dirty="0">
                <a:solidFill>
                  <a:srgbClr val="E25684"/>
                </a:solidFill>
                <a:ea typeface="Aptos" panose="020B0004020202020204" pitchFamily="34" charset="0"/>
                <a:cs typeface="Times New Roman" panose="02020603050405020304" pitchFamily="18" charset="0"/>
              </a:rPr>
              <a:t>Intercambio de información</a:t>
            </a:r>
          </a:p>
          <a:p>
            <a:pPr marL="342900" indent="-342900">
              <a:lnSpc>
                <a:spcPct val="115000"/>
              </a:lnSpc>
              <a:spcAft>
                <a:spcPts val="800"/>
              </a:spcAft>
              <a:buFont typeface="Arial" panose="020B0604020202020204" pitchFamily="34" charset="0"/>
              <a:buChar char="•"/>
            </a:pPr>
            <a:r>
              <a:rPr lang="en-IE" sz="2400" b="1" kern="100" dirty="0">
                <a:solidFill>
                  <a:srgbClr val="E25684"/>
                </a:solidFill>
                <a:ea typeface="Aptos" panose="020B0004020202020204" pitchFamily="34" charset="0"/>
                <a:cs typeface="Times New Roman" panose="02020603050405020304" pitchFamily="18" charset="0"/>
              </a:rPr>
              <a:t>Formalidad del </a:t>
            </a:r>
            <a:r>
              <a:rPr lang="en-IE" sz="2400" b="1" kern="100" dirty="0" err="1">
                <a:solidFill>
                  <a:srgbClr val="E25684"/>
                </a:solidFill>
                <a:ea typeface="Aptos" panose="020B0004020202020204" pitchFamily="34" charset="0"/>
                <a:cs typeface="Times New Roman" panose="02020603050405020304" pitchFamily="18" charset="0"/>
              </a:rPr>
              <a:t>acuerdo</a:t>
            </a:r>
            <a:endParaRPr lang="en-IE" sz="2400" b="1" kern="100" dirty="0">
              <a:solidFill>
                <a:srgbClr val="E25684"/>
              </a:solidFill>
              <a:ea typeface="Aptos" panose="020B0004020202020204" pitchFamily="34" charset="0"/>
              <a:cs typeface="Times New Roman" panose="02020603050405020304" pitchFamily="18" charset="0"/>
            </a:endParaRPr>
          </a:p>
          <a:p>
            <a:pPr marL="342900" indent="-342900">
              <a:lnSpc>
                <a:spcPct val="115000"/>
              </a:lnSpc>
              <a:spcAft>
                <a:spcPts val="800"/>
              </a:spcAft>
              <a:buFont typeface="Arial" panose="020B0604020202020204" pitchFamily="34" charset="0"/>
              <a:buChar char="•"/>
            </a:pPr>
            <a:r>
              <a:rPr lang="en-IE" sz="2400" b="1" kern="100" dirty="0">
                <a:solidFill>
                  <a:srgbClr val="E25684"/>
                </a:solidFill>
                <a:effectLst/>
                <a:ea typeface="Aptos" panose="020B0004020202020204" pitchFamily="34" charset="0"/>
                <a:cs typeface="Times New Roman" panose="02020603050405020304" pitchFamily="18" charset="0"/>
              </a:rPr>
              <a:t>Diseño organizativo</a:t>
            </a:r>
          </a:p>
          <a:p>
            <a:pPr marL="342900" indent="-342900">
              <a:lnSpc>
                <a:spcPct val="115000"/>
              </a:lnSpc>
              <a:spcAft>
                <a:spcPts val="800"/>
              </a:spcAft>
              <a:buFont typeface="Arial" panose="020B0604020202020204" pitchFamily="34" charset="0"/>
              <a:buChar char="•"/>
            </a:pPr>
            <a:r>
              <a:rPr lang="en-IE" sz="2400" b="1" kern="100" dirty="0">
                <a:solidFill>
                  <a:srgbClr val="E25684"/>
                </a:solidFill>
                <a:ea typeface="Aptos" panose="020B0004020202020204" pitchFamily="34" charset="0"/>
                <a:cs typeface="Times New Roman" panose="02020603050405020304" pitchFamily="18" charset="0"/>
              </a:rPr>
              <a:t>Toma de decisiones</a:t>
            </a:r>
          </a:p>
          <a:p>
            <a:pPr marL="342900" indent="-342900">
              <a:lnSpc>
                <a:spcPct val="115000"/>
              </a:lnSpc>
              <a:spcAft>
                <a:spcPts val="800"/>
              </a:spcAft>
              <a:buFont typeface="Arial" panose="020B0604020202020204" pitchFamily="34" charset="0"/>
              <a:buChar char="•"/>
            </a:pPr>
            <a:r>
              <a:rPr lang="en-IE" sz="2400" b="1" kern="100" dirty="0">
                <a:solidFill>
                  <a:srgbClr val="E25684"/>
                </a:solidFill>
                <a:ea typeface="Aptos" panose="020B0004020202020204" pitchFamily="34" charset="0"/>
                <a:cs typeface="Times New Roman" panose="02020603050405020304" pitchFamily="18" charset="0"/>
              </a:rPr>
              <a:t>Resolución de conflictos</a:t>
            </a:r>
          </a:p>
          <a:p>
            <a:pPr marL="342900" indent="-342900">
              <a:lnSpc>
                <a:spcPct val="115000"/>
              </a:lnSpc>
              <a:spcAft>
                <a:spcPts val="800"/>
              </a:spcAft>
              <a:buFont typeface="Arial" panose="020B0604020202020204" pitchFamily="34" charset="0"/>
              <a:buChar char="•"/>
            </a:pPr>
            <a:r>
              <a:rPr lang="en-IE" sz="2400" b="1" kern="100" dirty="0">
                <a:solidFill>
                  <a:srgbClr val="E25684"/>
                </a:solidFill>
                <a:ea typeface="Aptos" panose="020B0004020202020204" pitchFamily="34" charset="0"/>
                <a:cs typeface="Times New Roman" panose="02020603050405020304" pitchFamily="18" charset="0"/>
              </a:rPr>
              <a:t>Asignación de recursos</a:t>
            </a:r>
          </a:p>
          <a:p>
            <a:pPr marL="342900" indent="-342900">
              <a:lnSpc>
                <a:spcPct val="115000"/>
              </a:lnSpc>
              <a:spcAft>
                <a:spcPts val="800"/>
              </a:spcAft>
              <a:buFont typeface="Arial" panose="020B0604020202020204" pitchFamily="34" charset="0"/>
              <a:buChar char="•"/>
            </a:pPr>
            <a:r>
              <a:rPr lang="en-IE" sz="2400" b="1" kern="100" dirty="0">
                <a:solidFill>
                  <a:srgbClr val="E25684"/>
                </a:solidFill>
                <a:ea typeface="Aptos" panose="020B0004020202020204" pitchFamily="34" charset="0"/>
                <a:cs typeface="Times New Roman" panose="02020603050405020304" pitchFamily="18" charset="0"/>
              </a:rPr>
              <a:t>Pensamiento sistémico</a:t>
            </a:r>
            <a:endParaRPr lang="en-IE" sz="2400" b="1" kern="100" dirty="0">
              <a:solidFill>
                <a:srgbClr val="E25684"/>
              </a:solidFill>
              <a:effectLst/>
              <a:ea typeface="Aptos" panose="020B0004020202020204" pitchFamily="34" charset="0"/>
              <a:cs typeface="Times New Roman" panose="02020603050405020304" pitchFamily="18" charset="0"/>
            </a:endParaRPr>
          </a:p>
        </p:txBody>
      </p:sp>
      <p:sp>
        <p:nvSpPr>
          <p:cNvPr id="8" name="Arrow: Right 7">
            <a:extLst>
              <a:ext uri="{FF2B5EF4-FFF2-40B4-BE49-F238E27FC236}">
                <a16:creationId xmlns:a16="http://schemas.microsoft.com/office/drawing/2014/main" id="{3A7ED62E-3A2D-D3F7-1068-FF334459AD64}"/>
              </a:ext>
            </a:extLst>
          </p:cNvPr>
          <p:cNvSpPr/>
          <p:nvPr/>
        </p:nvSpPr>
        <p:spPr>
          <a:xfrm>
            <a:off x="4306917" y="3429000"/>
            <a:ext cx="1038167" cy="477520"/>
          </a:xfrm>
          <a:prstGeom prst="rightArrow">
            <a:avLst/>
          </a:prstGeom>
          <a:solidFill>
            <a:srgbClr val="E25684"/>
          </a:solidFill>
          <a:ln>
            <a:solidFill>
              <a:srgbClr val="E256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5875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1"/>
          <p:cNvSpPr>
            <a:spLocks noChangeArrowheads="1"/>
          </p:cNvSpPr>
          <p:nvPr/>
        </p:nvSpPr>
        <p:spPr bwMode="auto">
          <a:xfrm>
            <a:off x="1482029" y="413153"/>
            <a:ext cx="2698752"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0" name="Freeform 171"/>
          <p:cNvSpPr>
            <a:spLocks noChangeArrowheads="1"/>
          </p:cNvSpPr>
          <p:nvPr/>
        </p:nvSpPr>
        <p:spPr bwMode="auto">
          <a:xfrm>
            <a:off x="1473009" y="460314"/>
            <a:ext cx="2698752"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25684"/>
          </a:solidFill>
          <a:ln>
            <a:noFill/>
          </a:ln>
          <a:effectLst/>
        </p:spPr>
        <p:txBody>
          <a:bodyPr wrap="none" anchor="ctr"/>
          <a:lstStyle/>
          <a:p>
            <a:endParaRPr lang="en-US" sz="900" dirty="0"/>
          </a:p>
        </p:txBody>
      </p:sp>
      <p:sp>
        <p:nvSpPr>
          <p:cNvPr id="211" name="Freeform 172"/>
          <p:cNvSpPr>
            <a:spLocks noChangeArrowheads="1"/>
          </p:cNvSpPr>
          <p:nvPr/>
        </p:nvSpPr>
        <p:spPr bwMode="auto">
          <a:xfrm>
            <a:off x="1571897" y="537290"/>
            <a:ext cx="2698752"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2" name="Freeform 173"/>
          <p:cNvSpPr>
            <a:spLocks noChangeArrowheads="1"/>
          </p:cNvSpPr>
          <p:nvPr/>
        </p:nvSpPr>
        <p:spPr bwMode="auto">
          <a:xfrm>
            <a:off x="3067924" y="1855078"/>
            <a:ext cx="1112857"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213" name="Freeform 174"/>
          <p:cNvSpPr>
            <a:spLocks noChangeArrowheads="1"/>
          </p:cNvSpPr>
          <p:nvPr/>
        </p:nvSpPr>
        <p:spPr bwMode="auto">
          <a:xfrm>
            <a:off x="3005761" y="1767696"/>
            <a:ext cx="1237181"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p:spPr>
        <p:txBody>
          <a:bodyPr wrap="none" anchor="ctr"/>
          <a:lstStyle/>
          <a:p>
            <a:endParaRPr lang="en-US" sz="900" dirty="0"/>
          </a:p>
        </p:txBody>
      </p:sp>
      <p:sp>
        <p:nvSpPr>
          <p:cNvPr id="63" name="CuadroTexto 553">
            <a:extLst>
              <a:ext uri="{FF2B5EF4-FFF2-40B4-BE49-F238E27FC236}">
                <a16:creationId xmlns:a16="http://schemas.microsoft.com/office/drawing/2014/main" id="{EEE6706D-6D14-94BF-1F5C-3526F9A104D4}"/>
              </a:ext>
            </a:extLst>
          </p:cNvPr>
          <p:cNvSpPr txBox="1"/>
          <p:nvPr/>
        </p:nvSpPr>
        <p:spPr>
          <a:xfrm>
            <a:off x="939179" y="8646362"/>
            <a:ext cx="2466886"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Título primero</a:t>
            </a:r>
          </a:p>
        </p:txBody>
      </p:sp>
      <p:sp>
        <p:nvSpPr>
          <p:cNvPr id="64" name="CuadroTexto 555">
            <a:extLst>
              <a:ext uri="{FF2B5EF4-FFF2-40B4-BE49-F238E27FC236}">
                <a16:creationId xmlns:a16="http://schemas.microsoft.com/office/drawing/2014/main" id="{8EE0D25A-8FDA-7515-D759-6744B7CC5BD0}"/>
              </a:ext>
            </a:extLst>
          </p:cNvPr>
          <p:cNvSpPr txBox="1"/>
          <p:nvPr/>
        </p:nvSpPr>
        <p:spPr>
          <a:xfrm>
            <a:off x="3603468" y="8646362"/>
            <a:ext cx="2483557"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Título segundo</a:t>
            </a:r>
          </a:p>
        </p:txBody>
      </p:sp>
      <p:sp>
        <p:nvSpPr>
          <p:cNvPr id="65" name="CuadroTexto 557">
            <a:extLst>
              <a:ext uri="{FF2B5EF4-FFF2-40B4-BE49-F238E27FC236}">
                <a16:creationId xmlns:a16="http://schemas.microsoft.com/office/drawing/2014/main" id="{2D12D064-D89D-B616-3B62-761422321353}"/>
              </a:ext>
            </a:extLst>
          </p:cNvPr>
          <p:cNvSpPr txBox="1"/>
          <p:nvPr/>
        </p:nvSpPr>
        <p:spPr>
          <a:xfrm>
            <a:off x="6203441" y="8646362"/>
            <a:ext cx="2513093"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Título Tercero</a:t>
            </a:r>
          </a:p>
        </p:txBody>
      </p:sp>
      <p:sp>
        <p:nvSpPr>
          <p:cNvPr id="66" name="CuadroTexto 559">
            <a:extLst>
              <a:ext uri="{FF2B5EF4-FFF2-40B4-BE49-F238E27FC236}">
                <a16:creationId xmlns:a16="http://schemas.microsoft.com/office/drawing/2014/main" id="{2FDE5074-5B10-C9C2-F628-CFB06F171893}"/>
              </a:ext>
            </a:extLst>
          </p:cNvPr>
          <p:cNvSpPr txBox="1"/>
          <p:nvPr/>
        </p:nvSpPr>
        <p:spPr>
          <a:xfrm>
            <a:off x="8832950" y="8646362"/>
            <a:ext cx="2513094"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Título Cuatro</a:t>
            </a:r>
          </a:p>
        </p:txBody>
      </p:sp>
      <p:grpSp>
        <p:nvGrpSpPr>
          <p:cNvPr id="67" name="Graphic 3">
            <a:extLst>
              <a:ext uri="{FF2B5EF4-FFF2-40B4-BE49-F238E27FC236}">
                <a16:creationId xmlns:a16="http://schemas.microsoft.com/office/drawing/2014/main" id="{038A012F-F37C-311A-F4FD-3FB40C7B8D81}"/>
              </a:ext>
            </a:extLst>
          </p:cNvPr>
          <p:cNvGrpSpPr/>
          <p:nvPr/>
        </p:nvGrpSpPr>
        <p:grpSpPr>
          <a:xfrm>
            <a:off x="4529098" y="7161244"/>
            <a:ext cx="772300" cy="871495"/>
            <a:chOff x="4643578" y="432838"/>
            <a:chExt cx="1028134" cy="1160188"/>
          </a:xfrm>
          <a:solidFill>
            <a:schemeClr val="bg1"/>
          </a:solidFill>
        </p:grpSpPr>
        <p:sp>
          <p:nvSpPr>
            <p:cNvPr id="68" name="Freeform 1033">
              <a:extLst>
                <a:ext uri="{FF2B5EF4-FFF2-40B4-BE49-F238E27FC236}">
                  <a16:creationId xmlns:a16="http://schemas.microsoft.com/office/drawing/2014/main" id="{10562EE7-400C-11B8-655B-5C7C3DA5197E}"/>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endParaRPr lang="en-US"/>
            </a:p>
          </p:txBody>
        </p:sp>
        <p:grpSp>
          <p:nvGrpSpPr>
            <p:cNvPr id="69" name="Graphic 3">
              <a:extLst>
                <a:ext uri="{FF2B5EF4-FFF2-40B4-BE49-F238E27FC236}">
                  <a16:creationId xmlns:a16="http://schemas.microsoft.com/office/drawing/2014/main" id="{B5B46252-852F-DECD-0840-1D3B5C0D1EFF}"/>
                </a:ext>
              </a:extLst>
            </p:cNvPr>
            <p:cNvGrpSpPr/>
            <p:nvPr/>
          </p:nvGrpSpPr>
          <p:grpSpPr>
            <a:xfrm>
              <a:off x="4643578" y="432838"/>
              <a:ext cx="1028134" cy="1160188"/>
              <a:chOff x="4643578" y="432838"/>
              <a:chExt cx="1028134" cy="1160188"/>
            </a:xfrm>
            <a:grpFill/>
          </p:grpSpPr>
          <p:sp>
            <p:nvSpPr>
              <p:cNvPr id="70" name="Freeform 1035">
                <a:extLst>
                  <a:ext uri="{FF2B5EF4-FFF2-40B4-BE49-F238E27FC236}">
                    <a16:creationId xmlns:a16="http://schemas.microsoft.com/office/drawing/2014/main" id="{41509BB2-0E2C-999A-7504-84D96B873257}"/>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71" name="Graphic 3">
                <a:extLst>
                  <a:ext uri="{FF2B5EF4-FFF2-40B4-BE49-F238E27FC236}">
                    <a16:creationId xmlns:a16="http://schemas.microsoft.com/office/drawing/2014/main" id="{B74FE1E5-4AC2-1EC6-6EE2-D271B3DA92F1}"/>
                  </a:ext>
                </a:extLst>
              </p:cNvPr>
              <p:cNvGrpSpPr/>
              <p:nvPr/>
            </p:nvGrpSpPr>
            <p:grpSpPr>
              <a:xfrm>
                <a:off x="4643578" y="432838"/>
                <a:ext cx="1028134" cy="1160188"/>
                <a:chOff x="4643578" y="432838"/>
                <a:chExt cx="1028134" cy="1160188"/>
              </a:xfrm>
              <a:grpFill/>
            </p:grpSpPr>
            <p:sp>
              <p:nvSpPr>
                <p:cNvPr id="72" name="Freeform 1037">
                  <a:extLst>
                    <a:ext uri="{FF2B5EF4-FFF2-40B4-BE49-F238E27FC236}">
                      <a16:creationId xmlns:a16="http://schemas.microsoft.com/office/drawing/2014/main" id="{BAD5D41B-F2B4-E255-F5AE-6752B5B88D3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73" name="Freeform 1038">
                  <a:extLst>
                    <a:ext uri="{FF2B5EF4-FFF2-40B4-BE49-F238E27FC236}">
                      <a16:creationId xmlns:a16="http://schemas.microsoft.com/office/drawing/2014/main" id="{813353A4-622E-21BE-9530-1E266D86B62B}"/>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74" name="Graphic 3">
            <a:extLst>
              <a:ext uri="{FF2B5EF4-FFF2-40B4-BE49-F238E27FC236}">
                <a16:creationId xmlns:a16="http://schemas.microsoft.com/office/drawing/2014/main" id="{9397A986-DC31-B4DC-853F-7C9E5C9DE432}"/>
              </a:ext>
            </a:extLst>
          </p:cNvPr>
          <p:cNvGrpSpPr/>
          <p:nvPr/>
        </p:nvGrpSpPr>
        <p:grpSpPr>
          <a:xfrm>
            <a:off x="7041312" y="7198651"/>
            <a:ext cx="837349" cy="785687"/>
            <a:chOff x="6615628" y="2116894"/>
            <a:chExt cx="1066935" cy="1001108"/>
          </a:xfrm>
          <a:solidFill>
            <a:schemeClr val="bg1"/>
          </a:solidFill>
        </p:grpSpPr>
        <p:sp>
          <p:nvSpPr>
            <p:cNvPr id="75" name="Freeform 1128">
              <a:extLst>
                <a:ext uri="{FF2B5EF4-FFF2-40B4-BE49-F238E27FC236}">
                  <a16:creationId xmlns:a16="http://schemas.microsoft.com/office/drawing/2014/main" id="{B0130993-2995-1C8C-B809-AB762A297384}"/>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endParaRPr lang="en-US"/>
            </a:p>
          </p:txBody>
        </p:sp>
        <p:grpSp>
          <p:nvGrpSpPr>
            <p:cNvPr id="76" name="Graphic 3">
              <a:extLst>
                <a:ext uri="{FF2B5EF4-FFF2-40B4-BE49-F238E27FC236}">
                  <a16:creationId xmlns:a16="http://schemas.microsoft.com/office/drawing/2014/main" id="{CBDC343C-5F00-65C1-8B19-2F42D115F941}"/>
                </a:ext>
              </a:extLst>
            </p:cNvPr>
            <p:cNvGrpSpPr/>
            <p:nvPr/>
          </p:nvGrpSpPr>
          <p:grpSpPr>
            <a:xfrm>
              <a:off x="6615628" y="2116894"/>
              <a:ext cx="1066935" cy="1001108"/>
              <a:chOff x="6615628" y="2116894"/>
              <a:chExt cx="1066935" cy="1001108"/>
            </a:xfrm>
            <a:grpFill/>
          </p:grpSpPr>
          <p:sp>
            <p:nvSpPr>
              <p:cNvPr id="77" name="Freeform 1130">
                <a:extLst>
                  <a:ext uri="{FF2B5EF4-FFF2-40B4-BE49-F238E27FC236}">
                    <a16:creationId xmlns:a16="http://schemas.microsoft.com/office/drawing/2014/main" id="{1D31ADAB-A8EB-BE66-B349-A9D385AFC03A}"/>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78" name="Freeform 1131">
                <a:extLst>
                  <a:ext uri="{FF2B5EF4-FFF2-40B4-BE49-F238E27FC236}">
                    <a16:creationId xmlns:a16="http://schemas.microsoft.com/office/drawing/2014/main" id="{020D50DC-67EB-74E6-5BBD-56ED48BF03ED}"/>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79" name="Freeform 1132">
                <a:extLst>
                  <a:ext uri="{FF2B5EF4-FFF2-40B4-BE49-F238E27FC236}">
                    <a16:creationId xmlns:a16="http://schemas.microsoft.com/office/drawing/2014/main" id="{5F44B793-522F-BFBE-EFD9-875B578C9E52}"/>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80" name="Freeform 1133">
                <a:extLst>
                  <a:ext uri="{FF2B5EF4-FFF2-40B4-BE49-F238E27FC236}">
                    <a16:creationId xmlns:a16="http://schemas.microsoft.com/office/drawing/2014/main" id="{BF5C27BA-E972-03D8-7536-DCAA6A012761}"/>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81" name="Freeform 1134">
                <a:extLst>
                  <a:ext uri="{FF2B5EF4-FFF2-40B4-BE49-F238E27FC236}">
                    <a16:creationId xmlns:a16="http://schemas.microsoft.com/office/drawing/2014/main" id="{7D398D1F-D361-2564-469C-A46026AC2ECB}"/>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82" name="Freeform 1135">
                <a:extLst>
                  <a:ext uri="{FF2B5EF4-FFF2-40B4-BE49-F238E27FC236}">
                    <a16:creationId xmlns:a16="http://schemas.microsoft.com/office/drawing/2014/main" id="{585FE99F-1ED3-70EB-6BDD-B8F0FFD96D20}"/>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83" name="Freeform 1136">
                <a:extLst>
                  <a:ext uri="{FF2B5EF4-FFF2-40B4-BE49-F238E27FC236}">
                    <a16:creationId xmlns:a16="http://schemas.microsoft.com/office/drawing/2014/main" id="{467B7B5B-904E-2E67-8060-7FB3D4A3C913}"/>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84" name="Freeform 1137">
                <a:extLst>
                  <a:ext uri="{FF2B5EF4-FFF2-40B4-BE49-F238E27FC236}">
                    <a16:creationId xmlns:a16="http://schemas.microsoft.com/office/drawing/2014/main" id="{0F51BF2A-A7C6-97DE-DCD2-48A3BF5DB1B2}"/>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85" name="Freeform 1138">
                <a:extLst>
                  <a:ext uri="{FF2B5EF4-FFF2-40B4-BE49-F238E27FC236}">
                    <a16:creationId xmlns:a16="http://schemas.microsoft.com/office/drawing/2014/main" id="{E75B0E12-FBE4-D3BC-034B-D82199CAFE7B}"/>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86" name="Freeform 1139">
                <a:extLst>
                  <a:ext uri="{FF2B5EF4-FFF2-40B4-BE49-F238E27FC236}">
                    <a16:creationId xmlns:a16="http://schemas.microsoft.com/office/drawing/2014/main" id="{A4AD8707-AB87-CD48-FC9F-E7562603BEFF}"/>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87" name="Freeform 1140">
                <a:extLst>
                  <a:ext uri="{FF2B5EF4-FFF2-40B4-BE49-F238E27FC236}">
                    <a16:creationId xmlns:a16="http://schemas.microsoft.com/office/drawing/2014/main" id="{86D3D925-13EB-D89A-A1BE-54FB45AF8DCE}"/>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88" name="Freeform 1141">
                <a:extLst>
                  <a:ext uri="{FF2B5EF4-FFF2-40B4-BE49-F238E27FC236}">
                    <a16:creationId xmlns:a16="http://schemas.microsoft.com/office/drawing/2014/main" id="{B3D436AD-2DA6-D37B-9A3B-58E8EA9CAA1B}"/>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89" name="Group 88">
            <a:extLst>
              <a:ext uri="{FF2B5EF4-FFF2-40B4-BE49-F238E27FC236}">
                <a16:creationId xmlns:a16="http://schemas.microsoft.com/office/drawing/2014/main" id="{FE9EE5B1-7A70-C548-73EA-54474203537C}"/>
              </a:ext>
            </a:extLst>
          </p:cNvPr>
          <p:cNvGrpSpPr/>
          <p:nvPr/>
        </p:nvGrpSpPr>
        <p:grpSpPr>
          <a:xfrm>
            <a:off x="1847357" y="7293902"/>
            <a:ext cx="676288" cy="676171"/>
            <a:chOff x="3258209" y="1217582"/>
            <a:chExt cx="4712093" cy="4711281"/>
          </a:xfrm>
          <a:solidFill>
            <a:schemeClr val="bg1"/>
          </a:solidFill>
        </p:grpSpPr>
        <p:sp>
          <p:nvSpPr>
            <p:cNvPr id="90" name="Freeform 31">
              <a:extLst>
                <a:ext uri="{FF2B5EF4-FFF2-40B4-BE49-F238E27FC236}">
                  <a16:creationId xmlns:a16="http://schemas.microsoft.com/office/drawing/2014/main" id="{C94F7C1B-928B-435A-103D-A209704F57CA}"/>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endParaRPr lang="en-US"/>
            </a:p>
          </p:txBody>
        </p:sp>
        <p:sp>
          <p:nvSpPr>
            <p:cNvPr id="91" name="Freeform 32">
              <a:extLst>
                <a:ext uri="{FF2B5EF4-FFF2-40B4-BE49-F238E27FC236}">
                  <a16:creationId xmlns:a16="http://schemas.microsoft.com/office/drawing/2014/main" id="{9CD10248-9240-C9A2-7564-21E097D225D3}"/>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endParaRPr lang="en-US"/>
            </a:p>
          </p:txBody>
        </p:sp>
        <p:grpSp>
          <p:nvGrpSpPr>
            <p:cNvPr id="92" name="Group 91">
              <a:extLst>
                <a:ext uri="{FF2B5EF4-FFF2-40B4-BE49-F238E27FC236}">
                  <a16:creationId xmlns:a16="http://schemas.microsoft.com/office/drawing/2014/main" id="{8F6E3FD5-0F22-9E67-8E50-51AAB1537027}"/>
                </a:ext>
              </a:extLst>
            </p:cNvPr>
            <p:cNvGrpSpPr/>
            <p:nvPr/>
          </p:nvGrpSpPr>
          <p:grpSpPr>
            <a:xfrm>
              <a:off x="3258209" y="1217582"/>
              <a:ext cx="4712093" cy="4711281"/>
              <a:chOff x="3258209" y="1217582"/>
              <a:chExt cx="4712093" cy="4711281"/>
            </a:xfrm>
            <a:grpFill/>
          </p:grpSpPr>
          <p:sp>
            <p:nvSpPr>
              <p:cNvPr id="93" name="Freeform 16">
                <a:extLst>
                  <a:ext uri="{FF2B5EF4-FFF2-40B4-BE49-F238E27FC236}">
                    <a16:creationId xmlns:a16="http://schemas.microsoft.com/office/drawing/2014/main" id="{ACA2880C-A397-78F9-2198-6C5249B05D3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94" name="Freeform 18">
                <a:extLst>
                  <a:ext uri="{FF2B5EF4-FFF2-40B4-BE49-F238E27FC236}">
                    <a16:creationId xmlns:a16="http://schemas.microsoft.com/office/drawing/2014/main" id="{83636FDE-F0B1-AEB0-C18D-1084290B1190}"/>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95" name="Freeform 19">
                <a:extLst>
                  <a:ext uri="{FF2B5EF4-FFF2-40B4-BE49-F238E27FC236}">
                    <a16:creationId xmlns:a16="http://schemas.microsoft.com/office/drawing/2014/main" id="{057BC7FC-092A-0B3E-7969-44C7B302208C}"/>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96" name="Freeform 20">
                <a:extLst>
                  <a:ext uri="{FF2B5EF4-FFF2-40B4-BE49-F238E27FC236}">
                    <a16:creationId xmlns:a16="http://schemas.microsoft.com/office/drawing/2014/main" id="{D4100F26-9961-F7D0-3C3B-A1050DA99362}"/>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97" name="Freeform 21">
                <a:extLst>
                  <a:ext uri="{FF2B5EF4-FFF2-40B4-BE49-F238E27FC236}">
                    <a16:creationId xmlns:a16="http://schemas.microsoft.com/office/drawing/2014/main" id="{E7D707DC-2D30-D61F-0FD4-580C61D92096}"/>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8" name="Freeform 22">
                <a:extLst>
                  <a:ext uri="{FF2B5EF4-FFF2-40B4-BE49-F238E27FC236}">
                    <a16:creationId xmlns:a16="http://schemas.microsoft.com/office/drawing/2014/main" id="{115F07FE-2343-0240-493A-2E6689BB3DE5}"/>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9" name="Freeform 23">
                <a:extLst>
                  <a:ext uri="{FF2B5EF4-FFF2-40B4-BE49-F238E27FC236}">
                    <a16:creationId xmlns:a16="http://schemas.microsoft.com/office/drawing/2014/main" id="{BA374D99-51EC-D583-0CCB-0AE4F483E822}"/>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00" name="Freeform 24">
                <a:extLst>
                  <a:ext uri="{FF2B5EF4-FFF2-40B4-BE49-F238E27FC236}">
                    <a16:creationId xmlns:a16="http://schemas.microsoft.com/office/drawing/2014/main" id="{A818C2A2-FA96-83A5-8907-85BD1FCDFFDA}"/>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1" name="Freeform 25">
                <a:extLst>
                  <a:ext uri="{FF2B5EF4-FFF2-40B4-BE49-F238E27FC236}">
                    <a16:creationId xmlns:a16="http://schemas.microsoft.com/office/drawing/2014/main" id="{046271AC-2634-A014-02E2-F46ED0F11205}"/>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2" name="Freeform 26">
                <a:extLst>
                  <a:ext uri="{FF2B5EF4-FFF2-40B4-BE49-F238E27FC236}">
                    <a16:creationId xmlns:a16="http://schemas.microsoft.com/office/drawing/2014/main" id="{CB7C0EBC-4FFA-6924-0B8D-CE520698033E}"/>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03" name="Freeform 27">
                <a:extLst>
                  <a:ext uri="{FF2B5EF4-FFF2-40B4-BE49-F238E27FC236}">
                    <a16:creationId xmlns:a16="http://schemas.microsoft.com/office/drawing/2014/main" id="{FE9FFB4F-F8E6-5320-47FF-8CB3CE598279}"/>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104" name="Freeform 28">
                <a:extLst>
                  <a:ext uri="{FF2B5EF4-FFF2-40B4-BE49-F238E27FC236}">
                    <a16:creationId xmlns:a16="http://schemas.microsoft.com/office/drawing/2014/main" id="{57CEFFD7-0277-89C8-76DC-9B5A1DF7D63C}"/>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105" name="Freeform 29">
                <a:extLst>
                  <a:ext uri="{FF2B5EF4-FFF2-40B4-BE49-F238E27FC236}">
                    <a16:creationId xmlns:a16="http://schemas.microsoft.com/office/drawing/2014/main" id="{3F6D6CA8-47CD-AD83-094A-C47EBBD7A093}"/>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106" name="Freeform 30">
                <a:extLst>
                  <a:ext uri="{FF2B5EF4-FFF2-40B4-BE49-F238E27FC236}">
                    <a16:creationId xmlns:a16="http://schemas.microsoft.com/office/drawing/2014/main" id="{B65F459D-7633-95FF-5DB1-CBD885945EAE}"/>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107" name="Group 106">
            <a:extLst>
              <a:ext uri="{FF2B5EF4-FFF2-40B4-BE49-F238E27FC236}">
                <a16:creationId xmlns:a16="http://schemas.microsoft.com/office/drawing/2014/main" id="{82B3A5EA-189F-4237-4D59-5D6F813E7D7E}"/>
              </a:ext>
            </a:extLst>
          </p:cNvPr>
          <p:cNvGrpSpPr/>
          <p:nvPr/>
        </p:nvGrpSpPr>
        <p:grpSpPr>
          <a:xfrm>
            <a:off x="9653256" y="7162935"/>
            <a:ext cx="872482" cy="1012568"/>
            <a:chOff x="8360213" y="3458151"/>
            <a:chExt cx="853935" cy="991043"/>
          </a:xfrm>
          <a:solidFill>
            <a:schemeClr val="bg1"/>
          </a:solidFill>
        </p:grpSpPr>
        <p:grpSp>
          <p:nvGrpSpPr>
            <p:cNvPr id="108" name="Graphic 2">
              <a:extLst>
                <a:ext uri="{FF2B5EF4-FFF2-40B4-BE49-F238E27FC236}">
                  <a16:creationId xmlns:a16="http://schemas.microsoft.com/office/drawing/2014/main" id="{B1A7A765-5259-C0C6-77EE-EF78CBD4D3E4}"/>
                </a:ext>
              </a:extLst>
            </p:cNvPr>
            <p:cNvGrpSpPr/>
            <p:nvPr userDrawn="1"/>
          </p:nvGrpSpPr>
          <p:grpSpPr>
            <a:xfrm>
              <a:off x="8599192" y="3595917"/>
              <a:ext cx="375982" cy="204367"/>
              <a:chOff x="2642504" y="3763150"/>
              <a:chExt cx="375982" cy="204367"/>
            </a:xfrm>
            <a:grpFill/>
          </p:grpSpPr>
          <p:sp>
            <p:nvSpPr>
              <p:cNvPr id="114" name="Freeform 113">
                <a:extLst>
                  <a:ext uri="{FF2B5EF4-FFF2-40B4-BE49-F238E27FC236}">
                    <a16:creationId xmlns:a16="http://schemas.microsoft.com/office/drawing/2014/main" id="{2EDEBC2A-1F35-0D05-407D-06F4DA7349D6}"/>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146B1F3C-6F31-9C26-1271-5AC7CDC10658}"/>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7A01D3F4-7205-16D6-3808-BAF6A8CEAE03}"/>
                </a:ext>
              </a:extLst>
            </p:cNvPr>
            <p:cNvGrpSpPr/>
            <p:nvPr userDrawn="1"/>
          </p:nvGrpSpPr>
          <p:grpSpPr>
            <a:xfrm>
              <a:off x="8360213" y="3458151"/>
              <a:ext cx="853935" cy="991043"/>
              <a:chOff x="2403525" y="3625384"/>
              <a:chExt cx="853935" cy="991043"/>
            </a:xfrm>
            <a:grpFill/>
          </p:grpSpPr>
          <p:sp>
            <p:nvSpPr>
              <p:cNvPr id="110" name="Freeform 109">
                <a:extLst>
                  <a:ext uri="{FF2B5EF4-FFF2-40B4-BE49-F238E27FC236}">
                    <a16:creationId xmlns:a16="http://schemas.microsoft.com/office/drawing/2014/main" id="{B96F7F03-676F-5E11-51A5-A80D7A8BE037}"/>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C9D87302-E92B-5821-7937-77E0D3877432}"/>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5F8298B0-1D9B-FCA5-5872-E97E13C2F218}"/>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9440286-F0AD-F427-CBA6-E07D4C34DA7F}"/>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sp>
        <p:nvSpPr>
          <p:cNvPr id="165" name="CuadroTexto 553">
            <a:extLst>
              <a:ext uri="{FF2B5EF4-FFF2-40B4-BE49-F238E27FC236}">
                <a16:creationId xmlns:a16="http://schemas.microsoft.com/office/drawing/2014/main" id="{01B73BDA-F025-8BE0-A7C1-F7CB4DCDF621}"/>
              </a:ext>
            </a:extLst>
          </p:cNvPr>
          <p:cNvSpPr txBox="1"/>
          <p:nvPr/>
        </p:nvSpPr>
        <p:spPr>
          <a:xfrm>
            <a:off x="1255710" y="1298316"/>
            <a:ext cx="2790300"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PERSONAL CLAVE</a:t>
            </a:r>
          </a:p>
        </p:txBody>
      </p:sp>
      <p:pic>
        <p:nvPicPr>
          <p:cNvPr id="4" name="Picture 3" descr="A white icons on a black background&#10;&#10;AI-generated content may be incorrect.">
            <a:extLst>
              <a:ext uri="{FF2B5EF4-FFF2-40B4-BE49-F238E27FC236}">
                <a16:creationId xmlns:a16="http://schemas.microsoft.com/office/drawing/2014/main" id="{D2F9AB03-7CC0-EAA7-73A8-090B650E0691}"/>
              </a:ext>
            </a:extLst>
          </p:cNvPr>
          <p:cNvPicPr>
            <a:picLocks noChangeAspect="1"/>
          </p:cNvPicPr>
          <p:nvPr/>
        </p:nvPicPr>
        <p:blipFill>
          <a:blip r:embed="rId3"/>
          <a:srcRect r="47566" b="64267"/>
          <a:stretch/>
        </p:blipFill>
        <p:spPr>
          <a:xfrm>
            <a:off x="3066244" y="1950715"/>
            <a:ext cx="979766" cy="834607"/>
          </a:xfrm>
          <a:prstGeom prst="rect">
            <a:avLst/>
          </a:prstGeom>
        </p:spPr>
      </p:pic>
      <p:sp>
        <p:nvSpPr>
          <p:cNvPr id="8" name="Freeform 1">
            <a:extLst>
              <a:ext uri="{FF2B5EF4-FFF2-40B4-BE49-F238E27FC236}">
                <a16:creationId xmlns:a16="http://schemas.microsoft.com/office/drawing/2014/main" id="{7AED2928-F0F0-6DD9-609A-B0FD447249F2}"/>
              </a:ext>
            </a:extLst>
          </p:cNvPr>
          <p:cNvSpPr>
            <a:spLocks noChangeArrowheads="1"/>
          </p:cNvSpPr>
          <p:nvPr/>
        </p:nvSpPr>
        <p:spPr bwMode="auto">
          <a:xfrm>
            <a:off x="7881128" y="432878"/>
            <a:ext cx="2492904"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1">
            <a:extLst>
              <a:ext uri="{FF2B5EF4-FFF2-40B4-BE49-F238E27FC236}">
                <a16:creationId xmlns:a16="http://schemas.microsoft.com/office/drawing/2014/main" id="{B6709301-B3AE-8144-407C-C74168988C1D}"/>
              </a:ext>
            </a:extLst>
          </p:cNvPr>
          <p:cNvSpPr>
            <a:spLocks noChangeArrowheads="1"/>
          </p:cNvSpPr>
          <p:nvPr/>
        </p:nvSpPr>
        <p:spPr bwMode="auto">
          <a:xfrm>
            <a:off x="7907737" y="496287"/>
            <a:ext cx="2492904"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D7D31"/>
          </a:solidFill>
          <a:ln>
            <a:noFill/>
          </a:ln>
          <a:effectLst/>
        </p:spPr>
        <p:txBody>
          <a:bodyPr wrap="none" anchor="ctr"/>
          <a:lstStyle/>
          <a:p>
            <a:endParaRPr lang="en-US" sz="900" dirty="0"/>
          </a:p>
        </p:txBody>
      </p:sp>
      <p:sp>
        <p:nvSpPr>
          <p:cNvPr id="10" name="Freeform 172">
            <a:extLst>
              <a:ext uri="{FF2B5EF4-FFF2-40B4-BE49-F238E27FC236}">
                <a16:creationId xmlns:a16="http://schemas.microsoft.com/office/drawing/2014/main" id="{58C6C6AB-E1D9-488A-7103-AB8108966F08}"/>
              </a:ext>
            </a:extLst>
          </p:cNvPr>
          <p:cNvSpPr>
            <a:spLocks noChangeArrowheads="1"/>
          </p:cNvSpPr>
          <p:nvPr/>
        </p:nvSpPr>
        <p:spPr bwMode="auto">
          <a:xfrm>
            <a:off x="7970996" y="557015"/>
            <a:ext cx="2492904"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1" name="Freeform 173">
            <a:extLst>
              <a:ext uri="{FF2B5EF4-FFF2-40B4-BE49-F238E27FC236}">
                <a16:creationId xmlns:a16="http://schemas.microsoft.com/office/drawing/2014/main" id="{69455FEF-14AF-5F7F-618E-C9BD23B52448}"/>
              </a:ext>
            </a:extLst>
          </p:cNvPr>
          <p:cNvSpPr>
            <a:spLocks noChangeArrowheads="1"/>
          </p:cNvSpPr>
          <p:nvPr/>
        </p:nvSpPr>
        <p:spPr bwMode="auto">
          <a:xfrm>
            <a:off x="9436059" y="1855078"/>
            <a:ext cx="1027974"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12" name="Freeform 174">
            <a:extLst>
              <a:ext uri="{FF2B5EF4-FFF2-40B4-BE49-F238E27FC236}">
                <a16:creationId xmlns:a16="http://schemas.microsoft.com/office/drawing/2014/main" id="{E1DA9285-F275-A93F-5BAB-9EFCDE8B7FF3}"/>
              </a:ext>
            </a:extLst>
          </p:cNvPr>
          <p:cNvSpPr>
            <a:spLocks noChangeArrowheads="1"/>
          </p:cNvSpPr>
          <p:nvPr/>
        </p:nvSpPr>
        <p:spPr bwMode="auto">
          <a:xfrm>
            <a:off x="9382923" y="1801940"/>
            <a:ext cx="1142815"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3" name="CuadroTexto 553">
            <a:extLst>
              <a:ext uri="{FF2B5EF4-FFF2-40B4-BE49-F238E27FC236}">
                <a16:creationId xmlns:a16="http://schemas.microsoft.com/office/drawing/2014/main" id="{D87EF9FA-C008-5024-7EF9-447246E9FE26}"/>
              </a:ext>
            </a:extLst>
          </p:cNvPr>
          <p:cNvSpPr txBox="1"/>
          <p:nvPr/>
        </p:nvSpPr>
        <p:spPr>
          <a:xfrm>
            <a:off x="8166439" y="1147192"/>
            <a:ext cx="2577469" cy="707886"/>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Lato" charset="0"/>
                <a:cs typeface="Calibri" panose="020F0502020204030204" pitchFamily="34" charset="0"/>
              </a:rPr>
              <a:t>INFORMACIÓN</a:t>
            </a:r>
          </a:p>
          <a:p>
            <a:r>
              <a:rPr lang="en-US" sz="2000" b="1" dirty="0">
                <a:solidFill>
                  <a:schemeClr val="bg1"/>
                </a:solidFill>
                <a:latin typeface="Calibri" panose="020F0502020204030204" pitchFamily="34" charset="0"/>
                <a:ea typeface="Lato" charset="0"/>
                <a:cs typeface="Calibri" panose="020F0502020204030204" pitchFamily="34" charset="0"/>
              </a:rPr>
              <a:t>COMPARTIR</a:t>
            </a:r>
          </a:p>
        </p:txBody>
      </p:sp>
      <p:pic>
        <p:nvPicPr>
          <p:cNvPr id="14" name="Picture 13" descr="A white icons on a black background&#10;&#10;AI-generated content may be incorrect.">
            <a:extLst>
              <a:ext uri="{FF2B5EF4-FFF2-40B4-BE49-F238E27FC236}">
                <a16:creationId xmlns:a16="http://schemas.microsoft.com/office/drawing/2014/main" id="{50A3BB1D-5F4C-3284-FCC4-38B33DAD917F}"/>
              </a:ext>
            </a:extLst>
          </p:cNvPr>
          <p:cNvPicPr>
            <a:picLocks noChangeAspect="1"/>
          </p:cNvPicPr>
          <p:nvPr/>
        </p:nvPicPr>
        <p:blipFill>
          <a:blip r:embed="rId3"/>
          <a:srcRect l="49531" t="4746" r="-1965" b="59521"/>
          <a:stretch/>
        </p:blipFill>
        <p:spPr>
          <a:xfrm>
            <a:off x="9455174" y="1945724"/>
            <a:ext cx="1009742" cy="860142"/>
          </a:xfrm>
          <a:prstGeom prst="rect">
            <a:avLst/>
          </a:prstGeom>
        </p:spPr>
      </p:pic>
      <p:sp>
        <p:nvSpPr>
          <p:cNvPr id="15" name="TextBox 14">
            <a:extLst>
              <a:ext uri="{FF2B5EF4-FFF2-40B4-BE49-F238E27FC236}">
                <a16:creationId xmlns:a16="http://schemas.microsoft.com/office/drawing/2014/main" id="{3F46F1B1-2A20-A465-1521-5DD0C49873F3}"/>
              </a:ext>
            </a:extLst>
          </p:cNvPr>
          <p:cNvSpPr txBox="1"/>
          <p:nvPr/>
        </p:nvSpPr>
        <p:spPr>
          <a:xfrm>
            <a:off x="7024032" y="3014510"/>
            <a:ext cx="4322012" cy="2308324"/>
          </a:xfrm>
          <a:prstGeom prst="rect">
            <a:avLst/>
          </a:prstGeom>
          <a:noFill/>
        </p:spPr>
        <p:txBody>
          <a:bodyPr wrap="square">
            <a:spAutoFit/>
          </a:bodyPr>
          <a:lstStyle/>
          <a:p>
            <a:r>
              <a:rPr lang="en-IE" sz="2400" b="1" dirty="0">
                <a:solidFill>
                  <a:srgbClr val="09465E"/>
                </a:solidFill>
                <a:ea typeface="Aptos" panose="020B0004020202020204" pitchFamily="34" charset="0"/>
                <a:cs typeface="Times New Roman" panose="02020603050405020304" pitchFamily="18" charset="0"/>
              </a:rPr>
              <a:t>Intercambio de información: </a:t>
            </a:r>
          </a:p>
          <a:p>
            <a:r>
              <a:rPr lang="en-IE" sz="2400" dirty="0">
                <a:solidFill>
                  <a:srgbClr val="09465E"/>
                </a:solidFill>
                <a:ea typeface="Aptos" panose="020B0004020202020204" pitchFamily="34" charset="0"/>
                <a:cs typeface="Times New Roman" panose="02020603050405020304" pitchFamily="18" charset="0"/>
              </a:rPr>
              <a:t>Se refiere al nivel de intercambio de datos, conocimientos e ideas entre los socios, y determina los niveles de transparencia y confianza. </a:t>
            </a:r>
            <a:endParaRPr lang="en-GB" sz="2400" dirty="0">
              <a:solidFill>
                <a:srgbClr val="09465E"/>
              </a:solidFill>
            </a:endParaRPr>
          </a:p>
        </p:txBody>
      </p:sp>
      <p:sp>
        <p:nvSpPr>
          <p:cNvPr id="16" name="TextBox 15">
            <a:extLst>
              <a:ext uri="{FF2B5EF4-FFF2-40B4-BE49-F238E27FC236}">
                <a16:creationId xmlns:a16="http://schemas.microsoft.com/office/drawing/2014/main" id="{1580465B-3378-E48C-65EC-6DA504643153}"/>
              </a:ext>
            </a:extLst>
          </p:cNvPr>
          <p:cNvSpPr txBox="1"/>
          <p:nvPr/>
        </p:nvSpPr>
        <p:spPr>
          <a:xfrm>
            <a:off x="540327" y="2982862"/>
            <a:ext cx="5361709" cy="3416320"/>
          </a:xfrm>
          <a:prstGeom prst="rect">
            <a:avLst/>
          </a:prstGeom>
          <a:noFill/>
        </p:spPr>
        <p:txBody>
          <a:bodyPr wrap="square">
            <a:spAutoFit/>
          </a:bodyPr>
          <a:lstStyle/>
          <a:p>
            <a:r>
              <a:rPr lang="en-IE" sz="2400" b="1" dirty="0">
                <a:solidFill>
                  <a:srgbClr val="09465E"/>
                </a:solidFill>
                <a:ea typeface="Aptos" panose="020B0004020202020204" pitchFamily="34" charset="0"/>
                <a:cs typeface="Times New Roman" panose="02020603050405020304" pitchFamily="18" charset="0"/>
              </a:rPr>
              <a:t>Personal clave: </a:t>
            </a:r>
          </a:p>
          <a:p>
            <a:pPr marL="342900" indent="-342900">
              <a:buFont typeface="Arial" panose="020B0604020202020204" pitchFamily="34" charset="0"/>
              <a:buChar char="•"/>
            </a:pPr>
            <a:r>
              <a:rPr lang="en-IE" sz="2400" dirty="0">
                <a:solidFill>
                  <a:srgbClr val="09465E"/>
                </a:solidFill>
                <a:ea typeface="Aptos" panose="020B0004020202020204" pitchFamily="34" charset="0"/>
                <a:cs typeface="Times New Roman" panose="02020603050405020304" pitchFamily="18" charset="0"/>
              </a:rPr>
              <a:t>Aquellas personas de las organizaciones que son cruciales para iniciar y mantener asociaciones. </a:t>
            </a:r>
          </a:p>
          <a:p>
            <a:pPr marL="342900" indent="-342900">
              <a:buFont typeface="Arial" panose="020B0604020202020204" pitchFamily="34" charset="0"/>
              <a:buChar char="•"/>
            </a:pPr>
            <a:r>
              <a:rPr lang="en-IE" sz="2400" dirty="0">
                <a:solidFill>
                  <a:srgbClr val="09465E"/>
                </a:solidFill>
                <a:ea typeface="Aptos" panose="020B0004020202020204" pitchFamily="34" charset="0"/>
                <a:cs typeface="Times New Roman" panose="02020603050405020304" pitchFamily="18" charset="0"/>
              </a:rPr>
              <a:t>A menudo poseen conocimientos especializados y autoridad. </a:t>
            </a:r>
          </a:p>
          <a:p>
            <a:pPr marL="342900" indent="-342900">
              <a:buFont typeface="Arial" panose="020B0604020202020204" pitchFamily="34" charset="0"/>
              <a:buChar char="•"/>
            </a:pPr>
            <a:r>
              <a:rPr lang="en-IE" sz="2400" dirty="0">
                <a:solidFill>
                  <a:srgbClr val="09465E"/>
                </a:solidFill>
                <a:ea typeface="Aptos" panose="020B0004020202020204" pitchFamily="34" charset="0"/>
                <a:cs typeface="Times New Roman" panose="02020603050405020304" pitchFamily="18" charset="0"/>
              </a:rPr>
              <a:t>Su nivel de implicación determina el tipo de asociación y su probabilidad de abastecimiento sostenible</a:t>
            </a:r>
            <a:endParaRPr lang="en-GB" sz="2400" dirty="0">
              <a:solidFill>
                <a:srgbClr val="09465E"/>
              </a:solidFill>
            </a:endParaRPr>
          </a:p>
        </p:txBody>
      </p:sp>
    </p:spTree>
    <p:extLst>
      <p:ext uri="{BB962C8B-B14F-4D97-AF65-F5344CB8AC3E}">
        <p14:creationId xmlns:p14="http://schemas.microsoft.com/office/powerpoint/2010/main" val="1272743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02315-5671-B5CD-873D-D7E867C15186}"/>
            </a:ext>
          </a:extLst>
        </p:cNvPr>
        <p:cNvGrpSpPr/>
        <p:nvPr/>
      </p:nvGrpSpPr>
      <p:grpSpPr>
        <a:xfrm>
          <a:off x="0" y="0"/>
          <a:ext cx="0" cy="0"/>
          <a:chOff x="0" y="0"/>
          <a:chExt cx="0" cy="0"/>
        </a:xfrm>
      </p:grpSpPr>
      <p:sp>
        <p:nvSpPr>
          <p:cNvPr id="40" name="Freeform 1">
            <a:extLst>
              <a:ext uri="{FF2B5EF4-FFF2-40B4-BE49-F238E27FC236}">
                <a16:creationId xmlns:a16="http://schemas.microsoft.com/office/drawing/2014/main" id="{24697924-2562-CA20-2DF9-41F3C6D7ECBB}"/>
              </a:ext>
            </a:extLst>
          </p:cNvPr>
          <p:cNvSpPr>
            <a:spLocks noChangeArrowheads="1"/>
          </p:cNvSpPr>
          <p:nvPr/>
        </p:nvSpPr>
        <p:spPr bwMode="auto">
          <a:xfrm>
            <a:off x="1482029" y="413153"/>
            <a:ext cx="2698752"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0" name="Freeform 171">
            <a:extLst>
              <a:ext uri="{FF2B5EF4-FFF2-40B4-BE49-F238E27FC236}">
                <a16:creationId xmlns:a16="http://schemas.microsoft.com/office/drawing/2014/main" id="{A05BA7DC-26B3-A7C4-395D-3421FD91DD79}"/>
              </a:ext>
            </a:extLst>
          </p:cNvPr>
          <p:cNvSpPr>
            <a:spLocks noChangeArrowheads="1"/>
          </p:cNvSpPr>
          <p:nvPr/>
        </p:nvSpPr>
        <p:spPr bwMode="auto">
          <a:xfrm>
            <a:off x="1502141" y="460314"/>
            <a:ext cx="2698752"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1983D"/>
          </a:solidFill>
          <a:ln>
            <a:noFill/>
          </a:ln>
          <a:effectLst/>
        </p:spPr>
        <p:txBody>
          <a:bodyPr wrap="none" anchor="ctr"/>
          <a:lstStyle/>
          <a:p>
            <a:endParaRPr lang="en-US" sz="900" dirty="0"/>
          </a:p>
        </p:txBody>
      </p:sp>
      <p:sp>
        <p:nvSpPr>
          <p:cNvPr id="211" name="Freeform 172">
            <a:extLst>
              <a:ext uri="{FF2B5EF4-FFF2-40B4-BE49-F238E27FC236}">
                <a16:creationId xmlns:a16="http://schemas.microsoft.com/office/drawing/2014/main" id="{52B13FB8-0538-EFD9-F3C4-C0F7BFBD2AAA}"/>
              </a:ext>
            </a:extLst>
          </p:cNvPr>
          <p:cNvSpPr>
            <a:spLocks noChangeArrowheads="1"/>
          </p:cNvSpPr>
          <p:nvPr/>
        </p:nvSpPr>
        <p:spPr bwMode="auto">
          <a:xfrm>
            <a:off x="1571897" y="537290"/>
            <a:ext cx="2698752"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2" name="Freeform 173">
            <a:extLst>
              <a:ext uri="{FF2B5EF4-FFF2-40B4-BE49-F238E27FC236}">
                <a16:creationId xmlns:a16="http://schemas.microsoft.com/office/drawing/2014/main" id="{F90A5629-4CEB-1B61-AF22-4D73310E8DDF}"/>
              </a:ext>
            </a:extLst>
          </p:cNvPr>
          <p:cNvSpPr>
            <a:spLocks noChangeArrowheads="1"/>
          </p:cNvSpPr>
          <p:nvPr/>
        </p:nvSpPr>
        <p:spPr bwMode="auto">
          <a:xfrm>
            <a:off x="3036959" y="1835353"/>
            <a:ext cx="1112857"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213" name="Freeform 174">
            <a:extLst>
              <a:ext uri="{FF2B5EF4-FFF2-40B4-BE49-F238E27FC236}">
                <a16:creationId xmlns:a16="http://schemas.microsoft.com/office/drawing/2014/main" id="{E2D93EBA-6E92-A532-9569-F0A0A2AE5501}"/>
              </a:ext>
            </a:extLst>
          </p:cNvPr>
          <p:cNvSpPr>
            <a:spLocks noChangeArrowheads="1"/>
          </p:cNvSpPr>
          <p:nvPr/>
        </p:nvSpPr>
        <p:spPr bwMode="auto">
          <a:xfrm>
            <a:off x="2983824" y="1782215"/>
            <a:ext cx="1237181"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63" name="CuadroTexto 553">
            <a:extLst>
              <a:ext uri="{FF2B5EF4-FFF2-40B4-BE49-F238E27FC236}">
                <a16:creationId xmlns:a16="http://schemas.microsoft.com/office/drawing/2014/main" id="{FD55C379-FF1F-E901-FC39-74A0CAE2B800}"/>
              </a:ext>
            </a:extLst>
          </p:cNvPr>
          <p:cNvSpPr txBox="1"/>
          <p:nvPr/>
        </p:nvSpPr>
        <p:spPr>
          <a:xfrm>
            <a:off x="939179" y="8646362"/>
            <a:ext cx="2466886"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Título primero</a:t>
            </a:r>
          </a:p>
        </p:txBody>
      </p:sp>
      <p:sp>
        <p:nvSpPr>
          <p:cNvPr id="64" name="CuadroTexto 555">
            <a:extLst>
              <a:ext uri="{FF2B5EF4-FFF2-40B4-BE49-F238E27FC236}">
                <a16:creationId xmlns:a16="http://schemas.microsoft.com/office/drawing/2014/main" id="{878AAE24-9DDF-11B3-40AC-A7FCB79527DB}"/>
              </a:ext>
            </a:extLst>
          </p:cNvPr>
          <p:cNvSpPr txBox="1"/>
          <p:nvPr/>
        </p:nvSpPr>
        <p:spPr>
          <a:xfrm>
            <a:off x="3603468" y="8646362"/>
            <a:ext cx="2483557"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Título segundo</a:t>
            </a:r>
          </a:p>
        </p:txBody>
      </p:sp>
      <p:sp>
        <p:nvSpPr>
          <p:cNvPr id="65" name="CuadroTexto 557">
            <a:extLst>
              <a:ext uri="{FF2B5EF4-FFF2-40B4-BE49-F238E27FC236}">
                <a16:creationId xmlns:a16="http://schemas.microsoft.com/office/drawing/2014/main" id="{0804BD6C-2172-A8C1-1166-06F1EA2FB8D1}"/>
              </a:ext>
            </a:extLst>
          </p:cNvPr>
          <p:cNvSpPr txBox="1"/>
          <p:nvPr/>
        </p:nvSpPr>
        <p:spPr>
          <a:xfrm>
            <a:off x="6203441" y="8646362"/>
            <a:ext cx="2513093"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Título Tercero</a:t>
            </a:r>
          </a:p>
        </p:txBody>
      </p:sp>
      <p:sp>
        <p:nvSpPr>
          <p:cNvPr id="66" name="CuadroTexto 559">
            <a:extLst>
              <a:ext uri="{FF2B5EF4-FFF2-40B4-BE49-F238E27FC236}">
                <a16:creationId xmlns:a16="http://schemas.microsoft.com/office/drawing/2014/main" id="{8C934951-B142-3D8D-3005-72C5FF12C9D9}"/>
              </a:ext>
            </a:extLst>
          </p:cNvPr>
          <p:cNvSpPr txBox="1"/>
          <p:nvPr/>
        </p:nvSpPr>
        <p:spPr>
          <a:xfrm>
            <a:off x="8832950" y="8646362"/>
            <a:ext cx="2513094"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Título Cuatro</a:t>
            </a:r>
          </a:p>
        </p:txBody>
      </p:sp>
      <p:grpSp>
        <p:nvGrpSpPr>
          <p:cNvPr id="67" name="Graphic 3">
            <a:extLst>
              <a:ext uri="{FF2B5EF4-FFF2-40B4-BE49-F238E27FC236}">
                <a16:creationId xmlns:a16="http://schemas.microsoft.com/office/drawing/2014/main" id="{89DCBDCC-75DA-3193-6F44-5298A26A33BA}"/>
              </a:ext>
            </a:extLst>
          </p:cNvPr>
          <p:cNvGrpSpPr/>
          <p:nvPr/>
        </p:nvGrpSpPr>
        <p:grpSpPr>
          <a:xfrm>
            <a:off x="4529098" y="7161244"/>
            <a:ext cx="772300" cy="871495"/>
            <a:chOff x="4643578" y="432838"/>
            <a:chExt cx="1028134" cy="1160188"/>
          </a:xfrm>
          <a:solidFill>
            <a:schemeClr val="bg1"/>
          </a:solidFill>
        </p:grpSpPr>
        <p:sp>
          <p:nvSpPr>
            <p:cNvPr id="68" name="Freeform 1033">
              <a:extLst>
                <a:ext uri="{FF2B5EF4-FFF2-40B4-BE49-F238E27FC236}">
                  <a16:creationId xmlns:a16="http://schemas.microsoft.com/office/drawing/2014/main" id="{C5F9EA5F-70C9-D590-1739-FE5FE4C20A57}"/>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endParaRPr lang="en-US"/>
            </a:p>
          </p:txBody>
        </p:sp>
        <p:grpSp>
          <p:nvGrpSpPr>
            <p:cNvPr id="69" name="Graphic 3">
              <a:extLst>
                <a:ext uri="{FF2B5EF4-FFF2-40B4-BE49-F238E27FC236}">
                  <a16:creationId xmlns:a16="http://schemas.microsoft.com/office/drawing/2014/main" id="{AAFC5DAD-DC1C-E9FC-E02F-A27E7DD2199E}"/>
                </a:ext>
              </a:extLst>
            </p:cNvPr>
            <p:cNvGrpSpPr/>
            <p:nvPr/>
          </p:nvGrpSpPr>
          <p:grpSpPr>
            <a:xfrm>
              <a:off x="4643578" y="432838"/>
              <a:ext cx="1028134" cy="1160188"/>
              <a:chOff x="4643578" y="432838"/>
              <a:chExt cx="1028134" cy="1160188"/>
            </a:xfrm>
            <a:grpFill/>
          </p:grpSpPr>
          <p:sp>
            <p:nvSpPr>
              <p:cNvPr id="70" name="Freeform 1035">
                <a:extLst>
                  <a:ext uri="{FF2B5EF4-FFF2-40B4-BE49-F238E27FC236}">
                    <a16:creationId xmlns:a16="http://schemas.microsoft.com/office/drawing/2014/main" id="{5434E82C-2754-8866-6FA8-25BFF3F32FF4}"/>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71" name="Graphic 3">
                <a:extLst>
                  <a:ext uri="{FF2B5EF4-FFF2-40B4-BE49-F238E27FC236}">
                    <a16:creationId xmlns:a16="http://schemas.microsoft.com/office/drawing/2014/main" id="{FAD05860-E7A6-51F2-F417-6523C1BACAD3}"/>
                  </a:ext>
                </a:extLst>
              </p:cNvPr>
              <p:cNvGrpSpPr/>
              <p:nvPr/>
            </p:nvGrpSpPr>
            <p:grpSpPr>
              <a:xfrm>
                <a:off x="4643578" y="432838"/>
                <a:ext cx="1028134" cy="1160188"/>
                <a:chOff x="4643578" y="432838"/>
                <a:chExt cx="1028134" cy="1160188"/>
              </a:xfrm>
              <a:grpFill/>
            </p:grpSpPr>
            <p:sp>
              <p:nvSpPr>
                <p:cNvPr id="72" name="Freeform 1037">
                  <a:extLst>
                    <a:ext uri="{FF2B5EF4-FFF2-40B4-BE49-F238E27FC236}">
                      <a16:creationId xmlns:a16="http://schemas.microsoft.com/office/drawing/2014/main" id="{289E6EDA-86E4-33CC-AE71-70C2DBD48D4C}"/>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73" name="Freeform 1038">
                  <a:extLst>
                    <a:ext uri="{FF2B5EF4-FFF2-40B4-BE49-F238E27FC236}">
                      <a16:creationId xmlns:a16="http://schemas.microsoft.com/office/drawing/2014/main" id="{95946A87-CF2B-9B90-6332-9397719A05A5}"/>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74" name="Graphic 3">
            <a:extLst>
              <a:ext uri="{FF2B5EF4-FFF2-40B4-BE49-F238E27FC236}">
                <a16:creationId xmlns:a16="http://schemas.microsoft.com/office/drawing/2014/main" id="{8822F6C1-816E-3C91-2460-2A01384D2DEA}"/>
              </a:ext>
            </a:extLst>
          </p:cNvPr>
          <p:cNvGrpSpPr/>
          <p:nvPr/>
        </p:nvGrpSpPr>
        <p:grpSpPr>
          <a:xfrm>
            <a:off x="7041312" y="7198651"/>
            <a:ext cx="837349" cy="785687"/>
            <a:chOff x="6615628" y="2116894"/>
            <a:chExt cx="1066935" cy="1001108"/>
          </a:xfrm>
          <a:solidFill>
            <a:schemeClr val="bg1"/>
          </a:solidFill>
        </p:grpSpPr>
        <p:sp>
          <p:nvSpPr>
            <p:cNvPr id="75" name="Freeform 1128">
              <a:extLst>
                <a:ext uri="{FF2B5EF4-FFF2-40B4-BE49-F238E27FC236}">
                  <a16:creationId xmlns:a16="http://schemas.microsoft.com/office/drawing/2014/main" id="{2AE9E6A4-71D5-B64A-866D-1346A89C6EF9}"/>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endParaRPr lang="en-US"/>
            </a:p>
          </p:txBody>
        </p:sp>
        <p:grpSp>
          <p:nvGrpSpPr>
            <p:cNvPr id="76" name="Graphic 3">
              <a:extLst>
                <a:ext uri="{FF2B5EF4-FFF2-40B4-BE49-F238E27FC236}">
                  <a16:creationId xmlns:a16="http://schemas.microsoft.com/office/drawing/2014/main" id="{10F9DF23-736D-EC38-3377-E514DAAB2B5E}"/>
                </a:ext>
              </a:extLst>
            </p:cNvPr>
            <p:cNvGrpSpPr/>
            <p:nvPr/>
          </p:nvGrpSpPr>
          <p:grpSpPr>
            <a:xfrm>
              <a:off x="6615628" y="2116894"/>
              <a:ext cx="1066935" cy="1001108"/>
              <a:chOff x="6615628" y="2116894"/>
              <a:chExt cx="1066935" cy="1001108"/>
            </a:xfrm>
            <a:grpFill/>
          </p:grpSpPr>
          <p:sp>
            <p:nvSpPr>
              <p:cNvPr id="77" name="Freeform 1130">
                <a:extLst>
                  <a:ext uri="{FF2B5EF4-FFF2-40B4-BE49-F238E27FC236}">
                    <a16:creationId xmlns:a16="http://schemas.microsoft.com/office/drawing/2014/main" id="{C51010CE-EF7F-779C-EDD0-13D7D0480243}"/>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78" name="Freeform 1131">
                <a:extLst>
                  <a:ext uri="{FF2B5EF4-FFF2-40B4-BE49-F238E27FC236}">
                    <a16:creationId xmlns:a16="http://schemas.microsoft.com/office/drawing/2014/main" id="{1EE1DFD2-EC05-DAA4-9EDE-351BD90C30A3}"/>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79" name="Freeform 1132">
                <a:extLst>
                  <a:ext uri="{FF2B5EF4-FFF2-40B4-BE49-F238E27FC236}">
                    <a16:creationId xmlns:a16="http://schemas.microsoft.com/office/drawing/2014/main" id="{6325BC1E-1060-4F77-F78E-6965CF2CE6F0}"/>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80" name="Freeform 1133">
                <a:extLst>
                  <a:ext uri="{FF2B5EF4-FFF2-40B4-BE49-F238E27FC236}">
                    <a16:creationId xmlns:a16="http://schemas.microsoft.com/office/drawing/2014/main" id="{C80EE917-7428-AFC9-7E99-145B4805940C}"/>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81" name="Freeform 1134">
                <a:extLst>
                  <a:ext uri="{FF2B5EF4-FFF2-40B4-BE49-F238E27FC236}">
                    <a16:creationId xmlns:a16="http://schemas.microsoft.com/office/drawing/2014/main" id="{3F2FE3D9-B7D0-A9B5-10BC-730822DD86E9}"/>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82" name="Freeform 1135">
                <a:extLst>
                  <a:ext uri="{FF2B5EF4-FFF2-40B4-BE49-F238E27FC236}">
                    <a16:creationId xmlns:a16="http://schemas.microsoft.com/office/drawing/2014/main" id="{BB177E1A-1163-71F4-BBCC-654D4346C91A}"/>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83" name="Freeform 1136">
                <a:extLst>
                  <a:ext uri="{FF2B5EF4-FFF2-40B4-BE49-F238E27FC236}">
                    <a16:creationId xmlns:a16="http://schemas.microsoft.com/office/drawing/2014/main" id="{DB1930F3-72A3-7532-0464-2EA4E0CBE890}"/>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84" name="Freeform 1137">
                <a:extLst>
                  <a:ext uri="{FF2B5EF4-FFF2-40B4-BE49-F238E27FC236}">
                    <a16:creationId xmlns:a16="http://schemas.microsoft.com/office/drawing/2014/main" id="{CBD2FCD1-10C3-ED8C-1EA3-3D4F27F528B3}"/>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85" name="Freeform 1138">
                <a:extLst>
                  <a:ext uri="{FF2B5EF4-FFF2-40B4-BE49-F238E27FC236}">
                    <a16:creationId xmlns:a16="http://schemas.microsoft.com/office/drawing/2014/main" id="{886CE1D6-DACC-1AA0-1B52-1E5C842336E8}"/>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86" name="Freeform 1139">
                <a:extLst>
                  <a:ext uri="{FF2B5EF4-FFF2-40B4-BE49-F238E27FC236}">
                    <a16:creationId xmlns:a16="http://schemas.microsoft.com/office/drawing/2014/main" id="{9A347EB9-2807-2EC0-F329-98CDD0031BC5}"/>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87" name="Freeform 1140">
                <a:extLst>
                  <a:ext uri="{FF2B5EF4-FFF2-40B4-BE49-F238E27FC236}">
                    <a16:creationId xmlns:a16="http://schemas.microsoft.com/office/drawing/2014/main" id="{85622BB8-1E2E-CDA5-2B2D-81106C2F6352}"/>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88" name="Freeform 1141">
                <a:extLst>
                  <a:ext uri="{FF2B5EF4-FFF2-40B4-BE49-F238E27FC236}">
                    <a16:creationId xmlns:a16="http://schemas.microsoft.com/office/drawing/2014/main" id="{E1E84461-2589-F8B5-381F-B6EE04EF3CC5}"/>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89" name="Group 88">
            <a:extLst>
              <a:ext uri="{FF2B5EF4-FFF2-40B4-BE49-F238E27FC236}">
                <a16:creationId xmlns:a16="http://schemas.microsoft.com/office/drawing/2014/main" id="{DED3212A-91C6-77E3-88DB-B313D730F9B6}"/>
              </a:ext>
            </a:extLst>
          </p:cNvPr>
          <p:cNvGrpSpPr/>
          <p:nvPr/>
        </p:nvGrpSpPr>
        <p:grpSpPr>
          <a:xfrm>
            <a:off x="1847357" y="7293902"/>
            <a:ext cx="676288" cy="676171"/>
            <a:chOff x="3258209" y="1217582"/>
            <a:chExt cx="4712093" cy="4711281"/>
          </a:xfrm>
          <a:solidFill>
            <a:schemeClr val="bg1"/>
          </a:solidFill>
        </p:grpSpPr>
        <p:sp>
          <p:nvSpPr>
            <p:cNvPr id="90" name="Freeform 31">
              <a:extLst>
                <a:ext uri="{FF2B5EF4-FFF2-40B4-BE49-F238E27FC236}">
                  <a16:creationId xmlns:a16="http://schemas.microsoft.com/office/drawing/2014/main" id="{5DB6C0F6-4A2B-3437-66F5-9CD5DB0BB6DF}"/>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endParaRPr lang="en-US"/>
            </a:p>
          </p:txBody>
        </p:sp>
        <p:sp>
          <p:nvSpPr>
            <p:cNvPr id="91" name="Freeform 32">
              <a:extLst>
                <a:ext uri="{FF2B5EF4-FFF2-40B4-BE49-F238E27FC236}">
                  <a16:creationId xmlns:a16="http://schemas.microsoft.com/office/drawing/2014/main" id="{A696E3B1-C0BC-BAAC-A046-89569605CBB5}"/>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endParaRPr lang="en-US"/>
            </a:p>
          </p:txBody>
        </p:sp>
        <p:grpSp>
          <p:nvGrpSpPr>
            <p:cNvPr id="92" name="Group 91">
              <a:extLst>
                <a:ext uri="{FF2B5EF4-FFF2-40B4-BE49-F238E27FC236}">
                  <a16:creationId xmlns:a16="http://schemas.microsoft.com/office/drawing/2014/main" id="{B10071BF-313B-C644-0C78-AE1DB3DF7537}"/>
                </a:ext>
              </a:extLst>
            </p:cNvPr>
            <p:cNvGrpSpPr/>
            <p:nvPr/>
          </p:nvGrpSpPr>
          <p:grpSpPr>
            <a:xfrm>
              <a:off x="3258209" y="1217582"/>
              <a:ext cx="4712093" cy="4711281"/>
              <a:chOff x="3258209" y="1217582"/>
              <a:chExt cx="4712093" cy="4711281"/>
            </a:xfrm>
            <a:grpFill/>
          </p:grpSpPr>
          <p:sp>
            <p:nvSpPr>
              <p:cNvPr id="93" name="Freeform 16">
                <a:extLst>
                  <a:ext uri="{FF2B5EF4-FFF2-40B4-BE49-F238E27FC236}">
                    <a16:creationId xmlns:a16="http://schemas.microsoft.com/office/drawing/2014/main" id="{CDD9F9B2-E36D-AAB8-5771-D3A8A5BC066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94" name="Freeform 18">
                <a:extLst>
                  <a:ext uri="{FF2B5EF4-FFF2-40B4-BE49-F238E27FC236}">
                    <a16:creationId xmlns:a16="http://schemas.microsoft.com/office/drawing/2014/main" id="{E2881CE5-81A5-2241-7342-E0161868BD50}"/>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95" name="Freeform 19">
                <a:extLst>
                  <a:ext uri="{FF2B5EF4-FFF2-40B4-BE49-F238E27FC236}">
                    <a16:creationId xmlns:a16="http://schemas.microsoft.com/office/drawing/2014/main" id="{053D0C33-A83F-D041-B4CE-249FDB4A89EE}"/>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96" name="Freeform 20">
                <a:extLst>
                  <a:ext uri="{FF2B5EF4-FFF2-40B4-BE49-F238E27FC236}">
                    <a16:creationId xmlns:a16="http://schemas.microsoft.com/office/drawing/2014/main" id="{C8DB849A-6FD6-46ED-0C4B-A44F074DA14A}"/>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97" name="Freeform 21">
                <a:extLst>
                  <a:ext uri="{FF2B5EF4-FFF2-40B4-BE49-F238E27FC236}">
                    <a16:creationId xmlns:a16="http://schemas.microsoft.com/office/drawing/2014/main" id="{1EC99FB5-3F42-4B58-1924-C0B86D37FE21}"/>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8" name="Freeform 22">
                <a:extLst>
                  <a:ext uri="{FF2B5EF4-FFF2-40B4-BE49-F238E27FC236}">
                    <a16:creationId xmlns:a16="http://schemas.microsoft.com/office/drawing/2014/main" id="{E90D2334-1B3D-05B6-6BB6-7EA3183B9454}"/>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9" name="Freeform 23">
                <a:extLst>
                  <a:ext uri="{FF2B5EF4-FFF2-40B4-BE49-F238E27FC236}">
                    <a16:creationId xmlns:a16="http://schemas.microsoft.com/office/drawing/2014/main" id="{39B36738-8087-ECF5-CD15-1F37659C125D}"/>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00" name="Freeform 24">
                <a:extLst>
                  <a:ext uri="{FF2B5EF4-FFF2-40B4-BE49-F238E27FC236}">
                    <a16:creationId xmlns:a16="http://schemas.microsoft.com/office/drawing/2014/main" id="{29C4425D-ACE4-3BD8-B984-B90AD9CCDE3C}"/>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1" name="Freeform 25">
                <a:extLst>
                  <a:ext uri="{FF2B5EF4-FFF2-40B4-BE49-F238E27FC236}">
                    <a16:creationId xmlns:a16="http://schemas.microsoft.com/office/drawing/2014/main" id="{5E879ED9-D161-AF40-6A86-40AEE5F5AC1A}"/>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2" name="Freeform 26">
                <a:extLst>
                  <a:ext uri="{FF2B5EF4-FFF2-40B4-BE49-F238E27FC236}">
                    <a16:creationId xmlns:a16="http://schemas.microsoft.com/office/drawing/2014/main" id="{E03B5620-1E13-A32C-9ED5-0A5B81BCA23C}"/>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03" name="Freeform 27">
                <a:extLst>
                  <a:ext uri="{FF2B5EF4-FFF2-40B4-BE49-F238E27FC236}">
                    <a16:creationId xmlns:a16="http://schemas.microsoft.com/office/drawing/2014/main" id="{073A4A09-3C18-8BD5-F955-21443B728246}"/>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104" name="Freeform 28">
                <a:extLst>
                  <a:ext uri="{FF2B5EF4-FFF2-40B4-BE49-F238E27FC236}">
                    <a16:creationId xmlns:a16="http://schemas.microsoft.com/office/drawing/2014/main" id="{A1621946-AE7B-410E-7E3D-AE13ED8937BF}"/>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105" name="Freeform 29">
                <a:extLst>
                  <a:ext uri="{FF2B5EF4-FFF2-40B4-BE49-F238E27FC236}">
                    <a16:creationId xmlns:a16="http://schemas.microsoft.com/office/drawing/2014/main" id="{CC678EF1-2432-BCB7-5FAD-F0D265F894E1}"/>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106" name="Freeform 30">
                <a:extLst>
                  <a:ext uri="{FF2B5EF4-FFF2-40B4-BE49-F238E27FC236}">
                    <a16:creationId xmlns:a16="http://schemas.microsoft.com/office/drawing/2014/main" id="{DC45AC0F-0D70-9A18-377C-EEB8531ED61A}"/>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107" name="Group 106">
            <a:extLst>
              <a:ext uri="{FF2B5EF4-FFF2-40B4-BE49-F238E27FC236}">
                <a16:creationId xmlns:a16="http://schemas.microsoft.com/office/drawing/2014/main" id="{6EA4DC68-93AF-6CBA-BAC3-83F15075EF8C}"/>
              </a:ext>
            </a:extLst>
          </p:cNvPr>
          <p:cNvGrpSpPr/>
          <p:nvPr/>
        </p:nvGrpSpPr>
        <p:grpSpPr>
          <a:xfrm>
            <a:off x="9653256" y="7162935"/>
            <a:ext cx="872482" cy="1012568"/>
            <a:chOff x="8360213" y="3458151"/>
            <a:chExt cx="853935" cy="991043"/>
          </a:xfrm>
          <a:solidFill>
            <a:schemeClr val="bg1"/>
          </a:solidFill>
        </p:grpSpPr>
        <p:grpSp>
          <p:nvGrpSpPr>
            <p:cNvPr id="108" name="Graphic 2">
              <a:extLst>
                <a:ext uri="{FF2B5EF4-FFF2-40B4-BE49-F238E27FC236}">
                  <a16:creationId xmlns:a16="http://schemas.microsoft.com/office/drawing/2014/main" id="{F9FBCE1C-0731-B8F7-79E4-D8A8B44B1742}"/>
                </a:ext>
              </a:extLst>
            </p:cNvPr>
            <p:cNvGrpSpPr/>
            <p:nvPr userDrawn="1"/>
          </p:nvGrpSpPr>
          <p:grpSpPr>
            <a:xfrm>
              <a:off x="8599192" y="3595917"/>
              <a:ext cx="375982" cy="204367"/>
              <a:chOff x="2642504" y="3763150"/>
              <a:chExt cx="375982" cy="204367"/>
            </a:xfrm>
            <a:grpFill/>
          </p:grpSpPr>
          <p:sp>
            <p:nvSpPr>
              <p:cNvPr id="114" name="Freeform 113">
                <a:extLst>
                  <a:ext uri="{FF2B5EF4-FFF2-40B4-BE49-F238E27FC236}">
                    <a16:creationId xmlns:a16="http://schemas.microsoft.com/office/drawing/2014/main" id="{7481446F-7BE2-D21F-5E09-3A37623E3C82}"/>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7713FC5D-BD1E-BF3B-9DD5-5F7C33CA1310}"/>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5AC961F7-A15D-599A-1BE6-8B6E05DC8E89}"/>
                </a:ext>
              </a:extLst>
            </p:cNvPr>
            <p:cNvGrpSpPr/>
            <p:nvPr userDrawn="1"/>
          </p:nvGrpSpPr>
          <p:grpSpPr>
            <a:xfrm>
              <a:off x="8360213" y="3458151"/>
              <a:ext cx="853935" cy="991043"/>
              <a:chOff x="2403525" y="3625384"/>
              <a:chExt cx="853935" cy="991043"/>
            </a:xfrm>
            <a:grpFill/>
          </p:grpSpPr>
          <p:sp>
            <p:nvSpPr>
              <p:cNvPr id="110" name="Freeform 109">
                <a:extLst>
                  <a:ext uri="{FF2B5EF4-FFF2-40B4-BE49-F238E27FC236}">
                    <a16:creationId xmlns:a16="http://schemas.microsoft.com/office/drawing/2014/main" id="{2650558F-60A6-3B4F-43F8-29D9A2632B84}"/>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F7989B1-7FF8-F3FB-58EB-3FCA59AFC40D}"/>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EDB9C514-E243-C025-C353-24AB87C3B321}"/>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AE74C5A-46A6-8581-AEB5-6D6AF50DB9A5}"/>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sp>
        <p:nvSpPr>
          <p:cNvPr id="165" name="CuadroTexto 553">
            <a:extLst>
              <a:ext uri="{FF2B5EF4-FFF2-40B4-BE49-F238E27FC236}">
                <a16:creationId xmlns:a16="http://schemas.microsoft.com/office/drawing/2014/main" id="{6B226515-1847-2E57-898D-2218137E61BE}"/>
              </a:ext>
            </a:extLst>
          </p:cNvPr>
          <p:cNvSpPr txBox="1"/>
          <p:nvPr/>
        </p:nvSpPr>
        <p:spPr>
          <a:xfrm>
            <a:off x="1753509" y="1115878"/>
            <a:ext cx="2424352" cy="707886"/>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Lato" charset="0"/>
                <a:cs typeface="Calibri" panose="020F0502020204030204" pitchFamily="34" charset="0"/>
              </a:rPr>
              <a:t>FORMALIDAD DEL</a:t>
            </a:r>
          </a:p>
          <a:p>
            <a:r>
              <a:rPr lang="en-US" sz="2000" b="1" dirty="0">
                <a:solidFill>
                  <a:schemeClr val="bg1"/>
                </a:solidFill>
                <a:latin typeface="Calibri" panose="020F0502020204030204" pitchFamily="34" charset="0"/>
                <a:ea typeface="Lato" charset="0"/>
                <a:cs typeface="Calibri" panose="020F0502020204030204" pitchFamily="34" charset="0"/>
              </a:rPr>
              <a:t> ACUERDO</a:t>
            </a:r>
          </a:p>
        </p:txBody>
      </p:sp>
      <p:pic>
        <p:nvPicPr>
          <p:cNvPr id="4" name="Picture 3" descr="A white icons on a black background&#10;&#10;AI-generated content may be incorrect.">
            <a:extLst>
              <a:ext uri="{FF2B5EF4-FFF2-40B4-BE49-F238E27FC236}">
                <a16:creationId xmlns:a16="http://schemas.microsoft.com/office/drawing/2014/main" id="{644020A8-844C-9D47-59CF-2742B0DE4FF3}"/>
              </a:ext>
            </a:extLst>
          </p:cNvPr>
          <p:cNvPicPr>
            <a:picLocks noChangeAspect="1"/>
          </p:cNvPicPr>
          <p:nvPr/>
        </p:nvPicPr>
        <p:blipFill>
          <a:blip r:embed="rId3"/>
          <a:srcRect l="-7388" t="52317" r="54954" b="11950"/>
          <a:stretch/>
        </p:blipFill>
        <p:spPr>
          <a:xfrm>
            <a:off x="3134274" y="1979761"/>
            <a:ext cx="979766" cy="834607"/>
          </a:xfrm>
          <a:prstGeom prst="rect">
            <a:avLst/>
          </a:prstGeom>
        </p:spPr>
      </p:pic>
      <p:sp>
        <p:nvSpPr>
          <p:cNvPr id="8" name="Freeform 1">
            <a:extLst>
              <a:ext uri="{FF2B5EF4-FFF2-40B4-BE49-F238E27FC236}">
                <a16:creationId xmlns:a16="http://schemas.microsoft.com/office/drawing/2014/main" id="{6C96D820-6F35-441C-6993-2D42E84895DA}"/>
              </a:ext>
            </a:extLst>
          </p:cNvPr>
          <p:cNvSpPr>
            <a:spLocks noChangeArrowheads="1"/>
          </p:cNvSpPr>
          <p:nvPr/>
        </p:nvSpPr>
        <p:spPr bwMode="auto">
          <a:xfrm>
            <a:off x="7881128" y="432878"/>
            <a:ext cx="2492904"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1">
            <a:extLst>
              <a:ext uri="{FF2B5EF4-FFF2-40B4-BE49-F238E27FC236}">
                <a16:creationId xmlns:a16="http://schemas.microsoft.com/office/drawing/2014/main" id="{DA3B7734-DB4D-6869-B3C5-95A87FAF3E0A}"/>
              </a:ext>
            </a:extLst>
          </p:cNvPr>
          <p:cNvSpPr>
            <a:spLocks noChangeArrowheads="1"/>
          </p:cNvSpPr>
          <p:nvPr/>
        </p:nvSpPr>
        <p:spPr bwMode="auto">
          <a:xfrm>
            <a:off x="7907737" y="496287"/>
            <a:ext cx="2492904"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25684"/>
          </a:solidFill>
          <a:ln>
            <a:noFill/>
          </a:ln>
          <a:effectLst/>
        </p:spPr>
        <p:txBody>
          <a:bodyPr wrap="none" anchor="ctr"/>
          <a:lstStyle/>
          <a:p>
            <a:endParaRPr lang="en-US" sz="900" dirty="0"/>
          </a:p>
        </p:txBody>
      </p:sp>
      <p:sp>
        <p:nvSpPr>
          <p:cNvPr id="10" name="Freeform 172">
            <a:extLst>
              <a:ext uri="{FF2B5EF4-FFF2-40B4-BE49-F238E27FC236}">
                <a16:creationId xmlns:a16="http://schemas.microsoft.com/office/drawing/2014/main" id="{88EA37D4-24F4-A9CD-4FD9-FB07014DA976}"/>
              </a:ext>
            </a:extLst>
          </p:cNvPr>
          <p:cNvSpPr>
            <a:spLocks noChangeArrowheads="1"/>
          </p:cNvSpPr>
          <p:nvPr/>
        </p:nvSpPr>
        <p:spPr bwMode="auto">
          <a:xfrm>
            <a:off x="7970996" y="557015"/>
            <a:ext cx="2492904"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1" name="Freeform 173">
            <a:extLst>
              <a:ext uri="{FF2B5EF4-FFF2-40B4-BE49-F238E27FC236}">
                <a16:creationId xmlns:a16="http://schemas.microsoft.com/office/drawing/2014/main" id="{607D2FDA-8F9C-718D-F88E-75D9C6587907}"/>
              </a:ext>
            </a:extLst>
          </p:cNvPr>
          <p:cNvSpPr>
            <a:spLocks noChangeArrowheads="1"/>
          </p:cNvSpPr>
          <p:nvPr/>
        </p:nvSpPr>
        <p:spPr bwMode="auto">
          <a:xfrm>
            <a:off x="9436059" y="1855078"/>
            <a:ext cx="1027974"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12" name="Freeform 174">
            <a:extLst>
              <a:ext uri="{FF2B5EF4-FFF2-40B4-BE49-F238E27FC236}">
                <a16:creationId xmlns:a16="http://schemas.microsoft.com/office/drawing/2014/main" id="{E8F02EC1-0500-7FF6-66EE-EFA112053170}"/>
              </a:ext>
            </a:extLst>
          </p:cNvPr>
          <p:cNvSpPr>
            <a:spLocks noChangeArrowheads="1"/>
          </p:cNvSpPr>
          <p:nvPr/>
        </p:nvSpPr>
        <p:spPr bwMode="auto">
          <a:xfrm>
            <a:off x="9382923" y="1801940"/>
            <a:ext cx="1142815"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3" name="CuadroTexto 553">
            <a:extLst>
              <a:ext uri="{FF2B5EF4-FFF2-40B4-BE49-F238E27FC236}">
                <a16:creationId xmlns:a16="http://schemas.microsoft.com/office/drawing/2014/main" id="{7FC472A6-736E-3033-8B97-57F6F6BA574C}"/>
              </a:ext>
            </a:extLst>
          </p:cNvPr>
          <p:cNvSpPr txBox="1"/>
          <p:nvPr/>
        </p:nvSpPr>
        <p:spPr>
          <a:xfrm>
            <a:off x="8174576" y="1098873"/>
            <a:ext cx="2577469" cy="707886"/>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Lato" charset="0"/>
                <a:cs typeface="Calibri" panose="020F0502020204030204" pitchFamily="34" charset="0"/>
              </a:rPr>
              <a:t>DISEÑO ORGANIZATIVO</a:t>
            </a:r>
          </a:p>
        </p:txBody>
      </p:sp>
      <p:pic>
        <p:nvPicPr>
          <p:cNvPr id="14" name="Picture 13" descr="A white icons on a black background&#10;&#10;AI-generated content may be incorrect.">
            <a:extLst>
              <a:ext uri="{FF2B5EF4-FFF2-40B4-BE49-F238E27FC236}">
                <a16:creationId xmlns:a16="http://schemas.microsoft.com/office/drawing/2014/main" id="{C7B60E31-0D3B-141B-382E-0B4ED278C5E3}"/>
              </a:ext>
            </a:extLst>
          </p:cNvPr>
          <p:cNvPicPr>
            <a:picLocks noChangeAspect="1"/>
          </p:cNvPicPr>
          <p:nvPr/>
        </p:nvPicPr>
        <p:blipFill>
          <a:blip r:embed="rId3"/>
          <a:srcRect l="56029" t="53586" r="-8463" b="10681"/>
          <a:stretch/>
        </p:blipFill>
        <p:spPr>
          <a:xfrm>
            <a:off x="9463311" y="1937949"/>
            <a:ext cx="1009742" cy="860142"/>
          </a:xfrm>
          <a:prstGeom prst="rect">
            <a:avLst/>
          </a:prstGeom>
        </p:spPr>
      </p:pic>
      <p:sp>
        <p:nvSpPr>
          <p:cNvPr id="15" name="TextBox 14">
            <a:extLst>
              <a:ext uri="{FF2B5EF4-FFF2-40B4-BE49-F238E27FC236}">
                <a16:creationId xmlns:a16="http://schemas.microsoft.com/office/drawing/2014/main" id="{9D4EF917-DF57-32E8-250D-6E97508F2B91}"/>
              </a:ext>
            </a:extLst>
          </p:cNvPr>
          <p:cNvSpPr txBox="1"/>
          <p:nvPr/>
        </p:nvSpPr>
        <p:spPr>
          <a:xfrm>
            <a:off x="7116002" y="3240286"/>
            <a:ext cx="3969327" cy="2677656"/>
          </a:xfrm>
          <a:prstGeom prst="rect">
            <a:avLst/>
          </a:prstGeom>
          <a:noFill/>
        </p:spPr>
        <p:txBody>
          <a:bodyPr wrap="square">
            <a:spAutoFit/>
          </a:bodyPr>
          <a:lstStyle/>
          <a:p>
            <a:r>
              <a:rPr lang="en-IE" sz="2400" b="1" dirty="0">
                <a:solidFill>
                  <a:srgbClr val="09465E"/>
                </a:solidFill>
                <a:ea typeface="Aptos" panose="020B0004020202020204" pitchFamily="34" charset="0"/>
                <a:cs typeface="Times New Roman" panose="02020603050405020304" pitchFamily="18" charset="0"/>
              </a:rPr>
              <a:t>Diseño organizativo</a:t>
            </a:r>
            <a:r>
              <a:rPr lang="en-IE" sz="2400" dirty="0">
                <a:solidFill>
                  <a:srgbClr val="09465E"/>
                </a:solidFill>
                <a:ea typeface="Aptos" panose="020B0004020202020204" pitchFamily="34" charset="0"/>
                <a:cs typeface="Times New Roman" panose="02020603050405020304" pitchFamily="18" charset="0"/>
              </a:rPr>
              <a:t>: </a:t>
            </a:r>
          </a:p>
          <a:p>
            <a:r>
              <a:rPr lang="en-IE" sz="2400" dirty="0">
                <a:solidFill>
                  <a:srgbClr val="09465E"/>
                </a:solidFill>
                <a:ea typeface="Aptos" panose="020B0004020202020204" pitchFamily="34" charset="0"/>
                <a:cs typeface="Times New Roman" panose="02020603050405020304" pitchFamily="18" charset="0"/>
              </a:rPr>
              <a:t>Se refiere a la estructura y funciones, jerarquía y procedimientos que tiene la organización, estableciendo cómo se controlan y coordinan las tareas.</a:t>
            </a:r>
            <a:endParaRPr lang="en-GB" sz="2400" dirty="0">
              <a:solidFill>
                <a:srgbClr val="09465E"/>
              </a:solidFill>
            </a:endParaRPr>
          </a:p>
        </p:txBody>
      </p:sp>
      <p:sp>
        <p:nvSpPr>
          <p:cNvPr id="3" name="TextBox 2">
            <a:extLst>
              <a:ext uri="{FF2B5EF4-FFF2-40B4-BE49-F238E27FC236}">
                <a16:creationId xmlns:a16="http://schemas.microsoft.com/office/drawing/2014/main" id="{E53E4172-D5EB-6209-2810-06B10D46617C}"/>
              </a:ext>
            </a:extLst>
          </p:cNvPr>
          <p:cNvSpPr txBox="1"/>
          <p:nvPr/>
        </p:nvSpPr>
        <p:spPr>
          <a:xfrm>
            <a:off x="1015747" y="3244854"/>
            <a:ext cx="4300116" cy="2677656"/>
          </a:xfrm>
          <a:prstGeom prst="rect">
            <a:avLst/>
          </a:prstGeom>
          <a:noFill/>
        </p:spPr>
        <p:txBody>
          <a:bodyPr wrap="square">
            <a:spAutoFit/>
          </a:bodyPr>
          <a:lstStyle/>
          <a:p>
            <a:r>
              <a:rPr lang="en-GB" sz="2400" b="1" dirty="0">
                <a:solidFill>
                  <a:srgbClr val="09465E"/>
                </a:solidFill>
                <a:ea typeface="Aptos" panose="020B0004020202020204" pitchFamily="34" charset="0"/>
                <a:cs typeface="Times New Roman" panose="02020603050405020304" pitchFamily="18" charset="0"/>
              </a:rPr>
              <a:t>Formalidad del acuerdo: se </a:t>
            </a:r>
            <a:r>
              <a:rPr lang="en-GB" sz="2400" dirty="0">
                <a:solidFill>
                  <a:srgbClr val="09465E"/>
                </a:solidFill>
                <a:ea typeface="Aptos" panose="020B0004020202020204" pitchFamily="34" charset="0"/>
                <a:cs typeface="Times New Roman" panose="02020603050405020304" pitchFamily="18" charset="0"/>
              </a:rPr>
              <a:t>refiere al grado en que se establecen los términos y condiciones entre las partes. Ayudan a reducir los malentendidos y aportan claridad. </a:t>
            </a:r>
          </a:p>
        </p:txBody>
      </p:sp>
    </p:spTree>
    <p:extLst>
      <p:ext uri="{BB962C8B-B14F-4D97-AF65-F5344CB8AC3E}">
        <p14:creationId xmlns:p14="http://schemas.microsoft.com/office/powerpoint/2010/main" val="2469002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8D4FA-510B-62E2-474E-9A0D0242EDFF}"/>
            </a:ext>
          </a:extLst>
        </p:cNvPr>
        <p:cNvGrpSpPr/>
        <p:nvPr/>
      </p:nvGrpSpPr>
      <p:grpSpPr>
        <a:xfrm>
          <a:off x="0" y="0"/>
          <a:ext cx="0" cy="0"/>
          <a:chOff x="0" y="0"/>
          <a:chExt cx="0" cy="0"/>
        </a:xfrm>
      </p:grpSpPr>
      <p:sp>
        <p:nvSpPr>
          <p:cNvPr id="40" name="Freeform 1">
            <a:extLst>
              <a:ext uri="{FF2B5EF4-FFF2-40B4-BE49-F238E27FC236}">
                <a16:creationId xmlns:a16="http://schemas.microsoft.com/office/drawing/2014/main" id="{FBE6A528-945D-1D21-44F3-C6A2DCA7ACD2}"/>
              </a:ext>
            </a:extLst>
          </p:cNvPr>
          <p:cNvSpPr>
            <a:spLocks noChangeArrowheads="1"/>
          </p:cNvSpPr>
          <p:nvPr/>
        </p:nvSpPr>
        <p:spPr bwMode="auto">
          <a:xfrm>
            <a:off x="1482029" y="413153"/>
            <a:ext cx="2698752"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0" name="Freeform 171">
            <a:extLst>
              <a:ext uri="{FF2B5EF4-FFF2-40B4-BE49-F238E27FC236}">
                <a16:creationId xmlns:a16="http://schemas.microsoft.com/office/drawing/2014/main" id="{796FFC7C-7F6D-894F-A309-B41EC75C918A}"/>
              </a:ext>
            </a:extLst>
          </p:cNvPr>
          <p:cNvSpPr>
            <a:spLocks noChangeArrowheads="1"/>
          </p:cNvSpPr>
          <p:nvPr/>
        </p:nvSpPr>
        <p:spPr bwMode="auto">
          <a:xfrm>
            <a:off x="1508638" y="476562"/>
            <a:ext cx="2698752"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1983D"/>
          </a:solidFill>
          <a:ln>
            <a:noFill/>
          </a:ln>
          <a:effectLst/>
        </p:spPr>
        <p:txBody>
          <a:bodyPr wrap="none" anchor="ctr"/>
          <a:lstStyle/>
          <a:p>
            <a:endParaRPr lang="en-US" sz="900" dirty="0"/>
          </a:p>
        </p:txBody>
      </p:sp>
      <p:sp>
        <p:nvSpPr>
          <p:cNvPr id="211" name="Freeform 172">
            <a:extLst>
              <a:ext uri="{FF2B5EF4-FFF2-40B4-BE49-F238E27FC236}">
                <a16:creationId xmlns:a16="http://schemas.microsoft.com/office/drawing/2014/main" id="{351C3217-6448-6473-A6ED-07852C9F3213}"/>
              </a:ext>
            </a:extLst>
          </p:cNvPr>
          <p:cNvSpPr>
            <a:spLocks noChangeArrowheads="1"/>
          </p:cNvSpPr>
          <p:nvPr/>
        </p:nvSpPr>
        <p:spPr bwMode="auto">
          <a:xfrm>
            <a:off x="1571897" y="537290"/>
            <a:ext cx="2698752"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2" name="Freeform 173">
            <a:extLst>
              <a:ext uri="{FF2B5EF4-FFF2-40B4-BE49-F238E27FC236}">
                <a16:creationId xmlns:a16="http://schemas.microsoft.com/office/drawing/2014/main" id="{C201877E-B77D-EB03-FBA3-05F9D47C3E4B}"/>
              </a:ext>
            </a:extLst>
          </p:cNvPr>
          <p:cNvSpPr>
            <a:spLocks noChangeArrowheads="1"/>
          </p:cNvSpPr>
          <p:nvPr/>
        </p:nvSpPr>
        <p:spPr bwMode="auto">
          <a:xfrm>
            <a:off x="3036959" y="1835353"/>
            <a:ext cx="1112857"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213" name="Freeform 174">
            <a:extLst>
              <a:ext uri="{FF2B5EF4-FFF2-40B4-BE49-F238E27FC236}">
                <a16:creationId xmlns:a16="http://schemas.microsoft.com/office/drawing/2014/main" id="{FC99EBC3-36AC-378E-0FBB-E3D5DEF16B6E}"/>
              </a:ext>
            </a:extLst>
          </p:cNvPr>
          <p:cNvSpPr>
            <a:spLocks noChangeArrowheads="1"/>
          </p:cNvSpPr>
          <p:nvPr/>
        </p:nvSpPr>
        <p:spPr bwMode="auto">
          <a:xfrm>
            <a:off x="2983824" y="1782215"/>
            <a:ext cx="1237181"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63" name="CuadroTexto 553">
            <a:extLst>
              <a:ext uri="{FF2B5EF4-FFF2-40B4-BE49-F238E27FC236}">
                <a16:creationId xmlns:a16="http://schemas.microsoft.com/office/drawing/2014/main" id="{D16D00E6-B526-FBD1-99CB-D7F0C8E8F07E}"/>
              </a:ext>
            </a:extLst>
          </p:cNvPr>
          <p:cNvSpPr txBox="1"/>
          <p:nvPr/>
        </p:nvSpPr>
        <p:spPr>
          <a:xfrm>
            <a:off x="939179" y="8646362"/>
            <a:ext cx="2466886"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Título primero</a:t>
            </a:r>
          </a:p>
        </p:txBody>
      </p:sp>
      <p:sp>
        <p:nvSpPr>
          <p:cNvPr id="64" name="CuadroTexto 555">
            <a:extLst>
              <a:ext uri="{FF2B5EF4-FFF2-40B4-BE49-F238E27FC236}">
                <a16:creationId xmlns:a16="http://schemas.microsoft.com/office/drawing/2014/main" id="{6FDC94FA-9A09-7DE5-ACC7-70619832C399}"/>
              </a:ext>
            </a:extLst>
          </p:cNvPr>
          <p:cNvSpPr txBox="1"/>
          <p:nvPr/>
        </p:nvSpPr>
        <p:spPr>
          <a:xfrm>
            <a:off x="3603468" y="8646362"/>
            <a:ext cx="2483557"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Título segundo</a:t>
            </a:r>
          </a:p>
        </p:txBody>
      </p:sp>
      <p:sp>
        <p:nvSpPr>
          <p:cNvPr id="65" name="CuadroTexto 557">
            <a:extLst>
              <a:ext uri="{FF2B5EF4-FFF2-40B4-BE49-F238E27FC236}">
                <a16:creationId xmlns:a16="http://schemas.microsoft.com/office/drawing/2014/main" id="{E2FDD5B0-D1A3-BAC8-752A-2BA51C6B5C2F}"/>
              </a:ext>
            </a:extLst>
          </p:cNvPr>
          <p:cNvSpPr txBox="1"/>
          <p:nvPr/>
        </p:nvSpPr>
        <p:spPr>
          <a:xfrm>
            <a:off x="6203441" y="8646362"/>
            <a:ext cx="2513093"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Título Tercero</a:t>
            </a:r>
          </a:p>
        </p:txBody>
      </p:sp>
      <p:sp>
        <p:nvSpPr>
          <p:cNvPr id="66" name="CuadroTexto 559">
            <a:extLst>
              <a:ext uri="{FF2B5EF4-FFF2-40B4-BE49-F238E27FC236}">
                <a16:creationId xmlns:a16="http://schemas.microsoft.com/office/drawing/2014/main" id="{8C993388-020A-23C8-8E1A-372DB58D3355}"/>
              </a:ext>
            </a:extLst>
          </p:cNvPr>
          <p:cNvSpPr txBox="1"/>
          <p:nvPr/>
        </p:nvSpPr>
        <p:spPr>
          <a:xfrm>
            <a:off x="8832950" y="8646362"/>
            <a:ext cx="2513094"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Título Cuatro</a:t>
            </a:r>
          </a:p>
        </p:txBody>
      </p:sp>
      <p:grpSp>
        <p:nvGrpSpPr>
          <p:cNvPr id="67" name="Graphic 3">
            <a:extLst>
              <a:ext uri="{FF2B5EF4-FFF2-40B4-BE49-F238E27FC236}">
                <a16:creationId xmlns:a16="http://schemas.microsoft.com/office/drawing/2014/main" id="{40495073-3757-BCFF-A639-8FB6F1838C59}"/>
              </a:ext>
            </a:extLst>
          </p:cNvPr>
          <p:cNvGrpSpPr/>
          <p:nvPr/>
        </p:nvGrpSpPr>
        <p:grpSpPr>
          <a:xfrm>
            <a:off x="4529098" y="7161244"/>
            <a:ext cx="772300" cy="871495"/>
            <a:chOff x="4643578" y="432838"/>
            <a:chExt cx="1028134" cy="1160188"/>
          </a:xfrm>
          <a:solidFill>
            <a:schemeClr val="bg1"/>
          </a:solidFill>
        </p:grpSpPr>
        <p:sp>
          <p:nvSpPr>
            <p:cNvPr id="68" name="Freeform 1033">
              <a:extLst>
                <a:ext uri="{FF2B5EF4-FFF2-40B4-BE49-F238E27FC236}">
                  <a16:creationId xmlns:a16="http://schemas.microsoft.com/office/drawing/2014/main" id="{65E30B43-CE76-347D-CF23-A12F43B800B0}"/>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endParaRPr lang="en-US"/>
            </a:p>
          </p:txBody>
        </p:sp>
        <p:grpSp>
          <p:nvGrpSpPr>
            <p:cNvPr id="69" name="Graphic 3">
              <a:extLst>
                <a:ext uri="{FF2B5EF4-FFF2-40B4-BE49-F238E27FC236}">
                  <a16:creationId xmlns:a16="http://schemas.microsoft.com/office/drawing/2014/main" id="{FF3573AE-1085-2F92-63AA-7B9D6A50E26E}"/>
                </a:ext>
              </a:extLst>
            </p:cNvPr>
            <p:cNvGrpSpPr/>
            <p:nvPr/>
          </p:nvGrpSpPr>
          <p:grpSpPr>
            <a:xfrm>
              <a:off x="4643578" y="432838"/>
              <a:ext cx="1028134" cy="1160188"/>
              <a:chOff x="4643578" y="432838"/>
              <a:chExt cx="1028134" cy="1160188"/>
            </a:xfrm>
            <a:grpFill/>
          </p:grpSpPr>
          <p:sp>
            <p:nvSpPr>
              <p:cNvPr id="70" name="Freeform 1035">
                <a:extLst>
                  <a:ext uri="{FF2B5EF4-FFF2-40B4-BE49-F238E27FC236}">
                    <a16:creationId xmlns:a16="http://schemas.microsoft.com/office/drawing/2014/main" id="{F5938C5B-21A0-1617-D5F4-45AE125BFFB4}"/>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71" name="Graphic 3">
                <a:extLst>
                  <a:ext uri="{FF2B5EF4-FFF2-40B4-BE49-F238E27FC236}">
                    <a16:creationId xmlns:a16="http://schemas.microsoft.com/office/drawing/2014/main" id="{9D0548D7-013C-2B09-FA67-35368B282858}"/>
                  </a:ext>
                </a:extLst>
              </p:cNvPr>
              <p:cNvGrpSpPr/>
              <p:nvPr/>
            </p:nvGrpSpPr>
            <p:grpSpPr>
              <a:xfrm>
                <a:off x="4643578" y="432838"/>
                <a:ext cx="1028134" cy="1160188"/>
                <a:chOff x="4643578" y="432838"/>
                <a:chExt cx="1028134" cy="1160188"/>
              </a:xfrm>
              <a:grpFill/>
            </p:grpSpPr>
            <p:sp>
              <p:nvSpPr>
                <p:cNvPr id="72" name="Freeform 1037">
                  <a:extLst>
                    <a:ext uri="{FF2B5EF4-FFF2-40B4-BE49-F238E27FC236}">
                      <a16:creationId xmlns:a16="http://schemas.microsoft.com/office/drawing/2014/main" id="{903D791D-E05B-FA04-475E-A2235A818ADE}"/>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73" name="Freeform 1038">
                  <a:extLst>
                    <a:ext uri="{FF2B5EF4-FFF2-40B4-BE49-F238E27FC236}">
                      <a16:creationId xmlns:a16="http://schemas.microsoft.com/office/drawing/2014/main" id="{6CF42E71-D7D7-2A3B-FA89-9A40E8DB2543}"/>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74" name="Graphic 3">
            <a:extLst>
              <a:ext uri="{FF2B5EF4-FFF2-40B4-BE49-F238E27FC236}">
                <a16:creationId xmlns:a16="http://schemas.microsoft.com/office/drawing/2014/main" id="{F9FFD23C-0723-B487-A9FF-0EA25D81C782}"/>
              </a:ext>
            </a:extLst>
          </p:cNvPr>
          <p:cNvGrpSpPr/>
          <p:nvPr/>
        </p:nvGrpSpPr>
        <p:grpSpPr>
          <a:xfrm>
            <a:off x="7041312" y="7198651"/>
            <a:ext cx="837349" cy="785687"/>
            <a:chOff x="6615628" y="2116894"/>
            <a:chExt cx="1066935" cy="1001108"/>
          </a:xfrm>
          <a:solidFill>
            <a:schemeClr val="bg1"/>
          </a:solidFill>
        </p:grpSpPr>
        <p:sp>
          <p:nvSpPr>
            <p:cNvPr id="75" name="Freeform 1128">
              <a:extLst>
                <a:ext uri="{FF2B5EF4-FFF2-40B4-BE49-F238E27FC236}">
                  <a16:creationId xmlns:a16="http://schemas.microsoft.com/office/drawing/2014/main" id="{E0E2C8AB-8559-217E-F34A-4C9385F8096E}"/>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endParaRPr lang="en-US"/>
            </a:p>
          </p:txBody>
        </p:sp>
        <p:grpSp>
          <p:nvGrpSpPr>
            <p:cNvPr id="76" name="Graphic 3">
              <a:extLst>
                <a:ext uri="{FF2B5EF4-FFF2-40B4-BE49-F238E27FC236}">
                  <a16:creationId xmlns:a16="http://schemas.microsoft.com/office/drawing/2014/main" id="{6338D390-93EE-1E6A-BA0A-97F4A53CCF91}"/>
                </a:ext>
              </a:extLst>
            </p:cNvPr>
            <p:cNvGrpSpPr/>
            <p:nvPr/>
          </p:nvGrpSpPr>
          <p:grpSpPr>
            <a:xfrm>
              <a:off x="6615628" y="2116894"/>
              <a:ext cx="1066935" cy="1001108"/>
              <a:chOff x="6615628" y="2116894"/>
              <a:chExt cx="1066935" cy="1001108"/>
            </a:xfrm>
            <a:grpFill/>
          </p:grpSpPr>
          <p:sp>
            <p:nvSpPr>
              <p:cNvPr id="77" name="Freeform 1130">
                <a:extLst>
                  <a:ext uri="{FF2B5EF4-FFF2-40B4-BE49-F238E27FC236}">
                    <a16:creationId xmlns:a16="http://schemas.microsoft.com/office/drawing/2014/main" id="{89168548-444E-6F1C-D5BD-EE1D4EC01356}"/>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78" name="Freeform 1131">
                <a:extLst>
                  <a:ext uri="{FF2B5EF4-FFF2-40B4-BE49-F238E27FC236}">
                    <a16:creationId xmlns:a16="http://schemas.microsoft.com/office/drawing/2014/main" id="{185CAC45-140E-DDE8-8115-3CB3FE2248E7}"/>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79" name="Freeform 1132">
                <a:extLst>
                  <a:ext uri="{FF2B5EF4-FFF2-40B4-BE49-F238E27FC236}">
                    <a16:creationId xmlns:a16="http://schemas.microsoft.com/office/drawing/2014/main" id="{7AC75B26-655E-81E0-2243-EAEB6873FEBE}"/>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80" name="Freeform 1133">
                <a:extLst>
                  <a:ext uri="{FF2B5EF4-FFF2-40B4-BE49-F238E27FC236}">
                    <a16:creationId xmlns:a16="http://schemas.microsoft.com/office/drawing/2014/main" id="{138EC758-DF85-9838-C5C6-C78FFCA0729E}"/>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81" name="Freeform 1134">
                <a:extLst>
                  <a:ext uri="{FF2B5EF4-FFF2-40B4-BE49-F238E27FC236}">
                    <a16:creationId xmlns:a16="http://schemas.microsoft.com/office/drawing/2014/main" id="{2804B4A4-6547-EBCB-BF75-DDCAA767E372}"/>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82" name="Freeform 1135">
                <a:extLst>
                  <a:ext uri="{FF2B5EF4-FFF2-40B4-BE49-F238E27FC236}">
                    <a16:creationId xmlns:a16="http://schemas.microsoft.com/office/drawing/2014/main" id="{54F53F10-7008-F0CA-63AC-B86D6A03A5D0}"/>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83" name="Freeform 1136">
                <a:extLst>
                  <a:ext uri="{FF2B5EF4-FFF2-40B4-BE49-F238E27FC236}">
                    <a16:creationId xmlns:a16="http://schemas.microsoft.com/office/drawing/2014/main" id="{722D9B0C-F5FD-E686-0B49-4C04FC4423A7}"/>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84" name="Freeform 1137">
                <a:extLst>
                  <a:ext uri="{FF2B5EF4-FFF2-40B4-BE49-F238E27FC236}">
                    <a16:creationId xmlns:a16="http://schemas.microsoft.com/office/drawing/2014/main" id="{526B1478-2788-233A-D105-2CE7B9969A2B}"/>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85" name="Freeform 1138">
                <a:extLst>
                  <a:ext uri="{FF2B5EF4-FFF2-40B4-BE49-F238E27FC236}">
                    <a16:creationId xmlns:a16="http://schemas.microsoft.com/office/drawing/2014/main" id="{22322561-A7E9-342D-5BD3-431A9AD31942}"/>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86" name="Freeform 1139">
                <a:extLst>
                  <a:ext uri="{FF2B5EF4-FFF2-40B4-BE49-F238E27FC236}">
                    <a16:creationId xmlns:a16="http://schemas.microsoft.com/office/drawing/2014/main" id="{27B884D8-3260-9BC7-9159-7229274AFD3B}"/>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87" name="Freeform 1140">
                <a:extLst>
                  <a:ext uri="{FF2B5EF4-FFF2-40B4-BE49-F238E27FC236}">
                    <a16:creationId xmlns:a16="http://schemas.microsoft.com/office/drawing/2014/main" id="{F8FAF489-BD3C-6A01-D2DF-82435CCF1630}"/>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88" name="Freeform 1141">
                <a:extLst>
                  <a:ext uri="{FF2B5EF4-FFF2-40B4-BE49-F238E27FC236}">
                    <a16:creationId xmlns:a16="http://schemas.microsoft.com/office/drawing/2014/main" id="{C1B758BC-50CD-F1DC-896A-5A23EC649D06}"/>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89" name="Group 88">
            <a:extLst>
              <a:ext uri="{FF2B5EF4-FFF2-40B4-BE49-F238E27FC236}">
                <a16:creationId xmlns:a16="http://schemas.microsoft.com/office/drawing/2014/main" id="{1F578E8A-49F6-B2B8-797F-2DDCE1268560}"/>
              </a:ext>
            </a:extLst>
          </p:cNvPr>
          <p:cNvGrpSpPr/>
          <p:nvPr/>
        </p:nvGrpSpPr>
        <p:grpSpPr>
          <a:xfrm>
            <a:off x="1847357" y="7293902"/>
            <a:ext cx="676288" cy="676171"/>
            <a:chOff x="3258209" y="1217582"/>
            <a:chExt cx="4712093" cy="4711281"/>
          </a:xfrm>
          <a:solidFill>
            <a:schemeClr val="bg1"/>
          </a:solidFill>
        </p:grpSpPr>
        <p:sp>
          <p:nvSpPr>
            <p:cNvPr id="90" name="Freeform 31">
              <a:extLst>
                <a:ext uri="{FF2B5EF4-FFF2-40B4-BE49-F238E27FC236}">
                  <a16:creationId xmlns:a16="http://schemas.microsoft.com/office/drawing/2014/main" id="{3C948D68-8E96-40C1-6E28-14E8A6D36C12}"/>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endParaRPr lang="en-US"/>
            </a:p>
          </p:txBody>
        </p:sp>
        <p:sp>
          <p:nvSpPr>
            <p:cNvPr id="91" name="Freeform 32">
              <a:extLst>
                <a:ext uri="{FF2B5EF4-FFF2-40B4-BE49-F238E27FC236}">
                  <a16:creationId xmlns:a16="http://schemas.microsoft.com/office/drawing/2014/main" id="{AF5FDC10-F2A2-BCCA-BB7F-029C10244D23}"/>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endParaRPr lang="en-US"/>
            </a:p>
          </p:txBody>
        </p:sp>
        <p:grpSp>
          <p:nvGrpSpPr>
            <p:cNvPr id="92" name="Group 91">
              <a:extLst>
                <a:ext uri="{FF2B5EF4-FFF2-40B4-BE49-F238E27FC236}">
                  <a16:creationId xmlns:a16="http://schemas.microsoft.com/office/drawing/2014/main" id="{FF9D2B33-01D9-8EBA-723D-FE567878BFC3}"/>
                </a:ext>
              </a:extLst>
            </p:cNvPr>
            <p:cNvGrpSpPr/>
            <p:nvPr/>
          </p:nvGrpSpPr>
          <p:grpSpPr>
            <a:xfrm>
              <a:off x="3258209" y="1217582"/>
              <a:ext cx="4712093" cy="4711281"/>
              <a:chOff x="3258209" y="1217582"/>
              <a:chExt cx="4712093" cy="4711281"/>
            </a:xfrm>
            <a:grpFill/>
          </p:grpSpPr>
          <p:sp>
            <p:nvSpPr>
              <p:cNvPr id="93" name="Freeform 16">
                <a:extLst>
                  <a:ext uri="{FF2B5EF4-FFF2-40B4-BE49-F238E27FC236}">
                    <a16:creationId xmlns:a16="http://schemas.microsoft.com/office/drawing/2014/main" id="{87EB55D6-E8C0-5C4E-C954-68A5EE49EA9E}"/>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94" name="Freeform 18">
                <a:extLst>
                  <a:ext uri="{FF2B5EF4-FFF2-40B4-BE49-F238E27FC236}">
                    <a16:creationId xmlns:a16="http://schemas.microsoft.com/office/drawing/2014/main" id="{F65880C0-4779-3710-8A8C-EF4923516902}"/>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95" name="Freeform 19">
                <a:extLst>
                  <a:ext uri="{FF2B5EF4-FFF2-40B4-BE49-F238E27FC236}">
                    <a16:creationId xmlns:a16="http://schemas.microsoft.com/office/drawing/2014/main" id="{7C7F86C6-65B3-BFE1-2C9C-C3C294E5E8B8}"/>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96" name="Freeform 20">
                <a:extLst>
                  <a:ext uri="{FF2B5EF4-FFF2-40B4-BE49-F238E27FC236}">
                    <a16:creationId xmlns:a16="http://schemas.microsoft.com/office/drawing/2014/main" id="{6FF9ECC6-DB14-E4C3-0C0A-8EFE9A1A6AEC}"/>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97" name="Freeform 21">
                <a:extLst>
                  <a:ext uri="{FF2B5EF4-FFF2-40B4-BE49-F238E27FC236}">
                    <a16:creationId xmlns:a16="http://schemas.microsoft.com/office/drawing/2014/main" id="{CEAEF253-99B5-001D-E965-EAEE24783E12}"/>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8" name="Freeform 22">
                <a:extLst>
                  <a:ext uri="{FF2B5EF4-FFF2-40B4-BE49-F238E27FC236}">
                    <a16:creationId xmlns:a16="http://schemas.microsoft.com/office/drawing/2014/main" id="{74C748E0-2785-C357-4ECB-D7D001437D8B}"/>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9" name="Freeform 23">
                <a:extLst>
                  <a:ext uri="{FF2B5EF4-FFF2-40B4-BE49-F238E27FC236}">
                    <a16:creationId xmlns:a16="http://schemas.microsoft.com/office/drawing/2014/main" id="{8F290080-69CF-2E4E-AAE8-9EA9D7D49835}"/>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00" name="Freeform 24">
                <a:extLst>
                  <a:ext uri="{FF2B5EF4-FFF2-40B4-BE49-F238E27FC236}">
                    <a16:creationId xmlns:a16="http://schemas.microsoft.com/office/drawing/2014/main" id="{2D3B143D-EB1F-B822-B2E8-AA7836196194}"/>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1" name="Freeform 25">
                <a:extLst>
                  <a:ext uri="{FF2B5EF4-FFF2-40B4-BE49-F238E27FC236}">
                    <a16:creationId xmlns:a16="http://schemas.microsoft.com/office/drawing/2014/main" id="{221E9793-2194-0C3A-8697-3CBEF122EA7F}"/>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2" name="Freeform 26">
                <a:extLst>
                  <a:ext uri="{FF2B5EF4-FFF2-40B4-BE49-F238E27FC236}">
                    <a16:creationId xmlns:a16="http://schemas.microsoft.com/office/drawing/2014/main" id="{122234FE-827D-BE76-00AF-D4044A59C875}"/>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03" name="Freeform 27">
                <a:extLst>
                  <a:ext uri="{FF2B5EF4-FFF2-40B4-BE49-F238E27FC236}">
                    <a16:creationId xmlns:a16="http://schemas.microsoft.com/office/drawing/2014/main" id="{2C09C1A7-72B2-0C59-2625-FF2C16D66324}"/>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104" name="Freeform 28">
                <a:extLst>
                  <a:ext uri="{FF2B5EF4-FFF2-40B4-BE49-F238E27FC236}">
                    <a16:creationId xmlns:a16="http://schemas.microsoft.com/office/drawing/2014/main" id="{F6799A71-91A4-C1EC-1624-E38A0B08CEB3}"/>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105" name="Freeform 29">
                <a:extLst>
                  <a:ext uri="{FF2B5EF4-FFF2-40B4-BE49-F238E27FC236}">
                    <a16:creationId xmlns:a16="http://schemas.microsoft.com/office/drawing/2014/main" id="{65754A9C-3CE1-C280-E43F-82EA4A1D5D36}"/>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106" name="Freeform 30">
                <a:extLst>
                  <a:ext uri="{FF2B5EF4-FFF2-40B4-BE49-F238E27FC236}">
                    <a16:creationId xmlns:a16="http://schemas.microsoft.com/office/drawing/2014/main" id="{342EA6D2-CF07-545B-267A-48E668B0002E}"/>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107" name="Group 106">
            <a:extLst>
              <a:ext uri="{FF2B5EF4-FFF2-40B4-BE49-F238E27FC236}">
                <a16:creationId xmlns:a16="http://schemas.microsoft.com/office/drawing/2014/main" id="{A48C8433-CAE1-2C4C-7C95-F47A50994E29}"/>
              </a:ext>
            </a:extLst>
          </p:cNvPr>
          <p:cNvGrpSpPr/>
          <p:nvPr/>
        </p:nvGrpSpPr>
        <p:grpSpPr>
          <a:xfrm>
            <a:off x="9653256" y="7162935"/>
            <a:ext cx="872482" cy="1012568"/>
            <a:chOff x="8360213" y="3458151"/>
            <a:chExt cx="853935" cy="991043"/>
          </a:xfrm>
          <a:solidFill>
            <a:schemeClr val="bg1"/>
          </a:solidFill>
        </p:grpSpPr>
        <p:grpSp>
          <p:nvGrpSpPr>
            <p:cNvPr id="108" name="Graphic 2">
              <a:extLst>
                <a:ext uri="{FF2B5EF4-FFF2-40B4-BE49-F238E27FC236}">
                  <a16:creationId xmlns:a16="http://schemas.microsoft.com/office/drawing/2014/main" id="{8B5E9B8F-310B-6F3D-35EC-4CD895709DD8}"/>
                </a:ext>
              </a:extLst>
            </p:cNvPr>
            <p:cNvGrpSpPr/>
            <p:nvPr userDrawn="1"/>
          </p:nvGrpSpPr>
          <p:grpSpPr>
            <a:xfrm>
              <a:off x="8599192" y="3595917"/>
              <a:ext cx="375982" cy="204367"/>
              <a:chOff x="2642504" y="3763150"/>
              <a:chExt cx="375982" cy="204367"/>
            </a:xfrm>
            <a:grpFill/>
          </p:grpSpPr>
          <p:sp>
            <p:nvSpPr>
              <p:cNvPr id="114" name="Freeform 113">
                <a:extLst>
                  <a:ext uri="{FF2B5EF4-FFF2-40B4-BE49-F238E27FC236}">
                    <a16:creationId xmlns:a16="http://schemas.microsoft.com/office/drawing/2014/main" id="{200341D6-8599-ACC3-C93D-DD505F1EF80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1961D49-B493-49F8-E68E-FCC738679124}"/>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3D3BAF62-3A45-4F2A-0358-B8BAD6AF4F2C}"/>
                </a:ext>
              </a:extLst>
            </p:cNvPr>
            <p:cNvGrpSpPr/>
            <p:nvPr userDrawn="1"/>
          </p:nvGrpSpPr>
          <p:grpSpPr>
            <a:xfrm>
              <a:off x="8360213" y="3458151"/>
              <a:ext cx="853935" cy="991043"/>
              <a:chOff x="2403525" y="3625384"/>
              <a:chExt cx="853935" cy="991043"/>
            </a:xfrm>
            <a:grpFill/>
          </p:grpSpPr>
          <p:sp>
            <p:nvSpPr>
              <p:cNvPr id="110" name="Freeform 109">
                <a:extLst>
                  <a:ext uri="{FF2B5EF4-FFF2-40B4-BE49-F238E27FC236}">
                    <a16:creationId xmlns:a16="http://schemas.microsoft.com/office/drawing/2014/main" id="{310010A6-1915-68CF-0A61-C3B8C9F42C02}"/>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FF31B85C-C068-20BD-9E41-40300334A8FC}"/>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29D1F0D1-9859-1E0A-937B-C87466C55782}"/>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11566F0E-CF7B-F361-04C8-B2D834642353}"/>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sp>
        <p:nvSpPr>
          <p:cNvPr id="165" name="CuadroTexto 553">
            <a:extLst>
              <a:ext uri="{FF2B5EF4-FFF2-40B4-BE49-F238E27FC236}">
                <a16:creationId xmlns:a16="http://schemas.microsoft.com/office/drawing/2014/main" id="{89A4097B-D251-536C-25EE-11ECB8CFD11B}"/>
              </a:ext>
            </a:extLst>
          </p:cNvPr>
          <p:cNvSpPr txBox="1"/>
          <p:nvPr/>
        </p:nvSpPr>
        <p:spPr>
          <a:xfrm>
            <a:off x="1769734" y="1145292"/>
            <a:ext cx="2424352" cy="707886"/>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Lato" charset="0"/>
                <a:cs typeface="Calibri" panose="020F0502020204030204" pitchFamily="34" charset="0"/>
              </a:rPr>
              <a:t>TOMA DE DECISIONES</a:t>
            </a:r>
          </a:p>
        </p:txBody>
      </p:sp>
      <p:sp>
        <p:nvSpPr>
          <p:cNvPr id="8" name="Freeform 1">
            <a:extLst>
              <a:ext uri="{FF2B5EF4-FFF2-40B4-BE49-F238E27FC236}">
                <a16:creationId xmlns:a16="http://schemas.microsoft.com/office/drawing/2014/main" id="{0582A6D2-A0CD-5C66-BF6F-D1738AE3335A}"/>
              </a:ext>
            </a:extLst>
          </p:cNvPr>
          <p:cNvSpPr>
            <a:spLocks noChangeArrowheads="1"/>
          </p:cNvSpPr>
          <p:nvPr/>
        </p:nvSpPr>
        <p:spPr bwMode="auto">
          <a:xfrm>
            <a:off x="7881128" y="432878"/>
            <a:ext cx="2492904"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1">
            <a:extLst>
              <a:ext uri="{FF2B5EF4-FFF2-40B4-BE49-F238E27FC236}">
                <a16:creationId xmlns:a16="http://schemas.microsoft.com/office/drawing/2014/main" id="{4C627241-94CF-A86D-BBCE-ABD3001E53C9}"/>
              </a:ext>
            </a:extLst>
          </p:cNvPr>
          <p:cNvSpPr>
            <a:spLocks noChangeArrowheads="1"/>
          </p:cNvSpPr>
          <p:nvPr/>
        </p:nvSpPr>
        <p:spPr bwMode="auto">
          <a:xfrm>
            <a:off x="7907737" y="496287"/>
            <a:ext cx="2492904"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25684"/>
          </a:solidFill>
          <a:ln>
            <a:noFill/>
          </a:ln>
          <a:effectLst/>
        </p:spPr>
        <p:txBody>
          <a:bodyPr wrap="none" anchor="ctr"/>
          <a:lstStyle/>
          <a:p>
            <a:endParaRPr lang="en-US" sz="900" dirty="0"/>
          </a:p>
        </p:txBody>
      </p:sp>
      <p:sp>
        <p:nvSpPr>
          <p:cNvPr id="10" name="Freeform 172">
            <a:extLst>
              <a:ext uri="{FF2B5EF4-FFF2-40B4-BE49-F238E27FC236}">
                <a16:creationId xmlns:a16="http://schemas.microsoft.com/office/drawing/2014/main" id="{C7F15EDE-69AB-D2B1-F2A6-EC34AECCFE9A}"/>
              </a:ext>
            </a:extLst>
          </p:cNvPr>
          <p:cNvSpPr>
            <a:spLocks noChangeArrowheads="1"/>
          </p:cNvSpPr>
          <p:nvPr/>
        </p:nvSpPr>
        <p:spPr bwMode="auto">
          <a:xfrm>
            <a:off x="7970996" y="557015"/>
            <a:ext cx="2492904"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1" name="Freeform 173">
            <a:extLst>
              <a:ext uri="{FF2B5EF4-FFF2-40B4-BE49-F238E27FC236}">
                <a16:creationId xmlns:a16="http://schemas.microsoft.com/office/drawing/2014/main" id="{6FE874CF-A8FE-328E-FDBD-77A8D7CE589A}"/>
              </a:ext>
            </a:extLst>
          </p:cNvPr>
          <p:cNvSpPr>
            <a:spLocks noChangeArrowheads="1"/>
          </p:cNvSpPr>
          <p:nvPr/>
        </p:nvSpPr>
        <p:spPr bwMode="auto">
          <a:xfrm>
            <a:off x="9436059" y="1855078"/>
            <a:ext cx="1027974"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12" name="Freeform 174">
            <a:extLst>
              <a:ext uri="{FF2B5EF4-FFF2-40B4-BE49-F238E27FC236}">
                <a16:creationId xmlns:a16="http://schemas.microsoft.com/office/drawing/2014/main" id="{3073A3DA-1315-B99C-E8F4-5E4E717A5E19}"/>
              </a:ext>
            </a:extLst>
          </p:cNvPr>
          <p:cNvSpPr>
            <a:spLocks noChangeArrowheads="1"/>
          </p:cNvSpPr>
          <p:nvPr/>
        </p:nvSpPr>
        <p:spPr bwMode="auto">
          <a:xfrm>
            <a:off x="9382923" y="1801940"/>
            <a:ext cx="1142815"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3" name="CuadroTexto 553">
            <a:extLst>
              <a:ext uri="{FF2B5EF4-FFF2-40B4-BE49-F238E27FC236}">
                <a16:creationId xmlns:a16="http://schemas.microsoft.com/office/drawing/2014/main" id="{04437B14-6D0E-32EA-8FDF-A8CDC5147BD0}"/>
              </a:ext>
            </a:extLst>
          </p:cNvPr>
          <p:cNvSpPr txBox="1"/>
          <p:nvPr/>
        </p:nvSpPr>
        <p:spPr>
          <a:xfrm>
            <a:off x="8094188" y="1180125"/>
            <a:ext cx="2577469" cy="707886"/>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Lato" charset="0"/>
                <a:cs typeface="Calibri" panose="020F0502020204030204" pitchFamily="34" charset="0"/>
              </a:rPr>
              <a:t>RESOLUCIÓN DE CONFLICTOS</a:t>
            </a:r>
          </a:p>
        </p:txBody>
      </p:sp>
      <p:sp>
        <p:nvSpPr>
          <p:cNvPr id="15" name="TextBox 14">
            <a:extLst>
              <a:ext uri="{FF2B5EF4-FFF2-40B4-BE49-F238E27FC236}">
                <a16:creationId xmlns:a16="http://schemas.microsoft.com/office/drawing/2014/main" id="{5926D5B9-3E81-D29B-9C2E-2530764B2205}"/>
              </a:ext>
            </a:extLst>
          </p:cNvPr>
          <p:cNvSpPr txBox="1"/>
          <p:nvPr/>
        </p:nvSpPr>
        <p:spPr>
          <a:xfrm>
            <a:off x="6772000" y="3002587"/>
            <a:ext cx="4764377" cy="3416320"/>
          </a:xfrm>
          <a:prstGeom prst="rect">
            <a:avLst/>
          </a:prstGeom>
          <a:noFill/>
        </p:spPr>
        <p:txBody>
          <a:bodyPr wrap="square">
            <a:spAutoFit/>
          </a:bodyPr>
          <a:lstStyle/>
          <a:p>
            <a:r>
              <a:rPr lang="en-IE" sz="2400" b="1" dirty="0">
                <a:solidFill>
                  <a:srgbClr val="09465E"/>
                </a:solidFill>
                <a:ea typeface="Aptos" panose="020B0004020202020204" pitchFamily="34" charset="0"/>
                <a:cs typeface="Times New Roman" panose="02020603050405020304" pitchFamily="18" charset="0"/>
              </a:rPr>
              <a:t>Resolución de conflictos: </a:t>
            </a:r>
          </a:p>
          <a:p>
            <a:r>
              <a:rPr lang="en-IE" sz="2400" dirty="0">
                <a:solidFill>
                  <a:srgbClr val="09465E"/>
                </a:solidFill>
                <a:ea typeface="Aptos" panose="020B0004020202020204" pitchFamily="34" charset="0"/>
                <a:cs typeface="Times New Roman" panose="02020603050405020304" pitchFamily="18" charset="0"/>
              </a:rPr>
              <a:t>Se refiere a los procedimientos adoptados para gestionar desacuerdos y disputas. Al igual que ocurre con la toma de decisiones, cuanto más integrados estén los procedimientos, más eficaz será la asociación </a:t>
            </a:r>
            <a:r>
              <a:rPr lang="en-GB" sz="2400" dirty="0">
                <a:solidFill>
                  <a:srgbClr val="09465E"/>
                </a:solidFill>
                <a:ea typeface="Aptos" panose="020B0004020202020204" pitchFamily="34" charset="0"/>
                <a:cs typeface="Times New Roman" panose="02020603050405020304" pitchFamily="18" charset="0"/>
              </a:rPr>
              <a:t>para conseguir un abastecimiento sostenible.</a:t>
            </a:r>
            <a:endParaRPr lang="en-IE" sz="2400" dirty="0">
              <a:solidFill>
                <a:srgbClr val="09465E"/>
              </a:solidFill>
              <a:ea typeface="Aptos" panose="020B0004020202020204" pitchFamily="34" charset="0"/>
              <a:cs typeface="Times New Roman" panose="02020603050405020304" pitchFamily="18" charset="0"/>
            </a:endParaRPr>
          </a:p>
          <a:p>
            <a:endParaRPr lang="en-GB" sz="2400" dirty="0">
              <a:solidFill>
                <a:srgbClr val="09465E"/>
              </a:solidFill>
            </a:endParaRPr>
          </a:p>
        </p:txBody>
      </p:sp>
      <p:sp>
        <p:nvSpPr>
          <p:cNvPr id="3" name="TextBox 2">
            <a:extLst>
              <a:ext uri="{FF2B5EF4-FFF2-40B4-BE49-F238E27FC236}">
                <a16:creationId xmlns:a16="http://schemas.microsoft.com/office/drawing/2014/main" id="{E31BEE0A-0416-508B-4F0E-489DDA1168B2}"/>
              </a:ext>
            </a:extLst>
          </p:cNvPr>
          <p:cNvSpPr txBox="1"/>
          <p:nvPr/>
        </p:nvSpPr>
        <p:spPr>
          <a:xfrm>
            <a:off x="939179" y="2997888"/>
            <a:ext cx="4571557" cy="3416320"/>
          </a:xfrm>
          <a:prstGeom prst="rect">
            <a:avLst/>
          </a:prstGeom>
          <a:noFill/>
        </p:spPr>
        <p:txBody>
          <a:bodyPr wrap="square">
            <a:spAutoFit/>
          </a:bodyPr>
          <a:lstStyle/>
          <a:p>
            <a:r>
              <a:rPr lang="en-IE" sz="2400" b="1" dirty="0">
                <a:solidFill>
                  <a:srgbClr val="09465E"/>
                </a:solidFill>
                <a:ea typeface="Aptos" panose="020B0004020202020204" pitchFamily="34" charset="0"/>
                <a:cs typeface="Times New Roman" panose="02020603050405020304" pitchFamily="18" charset="0"/>
              </a:rPr>
              <a:t>Toma de decisiones: </a:t>
            </a:r>
          </a:p>
          <a:p>
            <a:r>
              <a:rPr lang="en-IE" sz="2400" dirty="0">
                <a:solidFill>
                  <a:srgbClr val="09465E"/>
                </a:solidFill>
                <a:ea typeface="Aptos" panose="020B0004020202020204" pitchFamily="34" charset="0"/>
                <a:cs typeface="Times New Roman" panose="02020603050405020304" pitchFamily="18" charset="0"/>
              </a:rPr>
              <a:t>Se refiere a los mecanismos para elegir el curso de acción y las estrategias a mantener dentro de las organizaciones. Cuanto más integrados estén estos mecanismos, más eficaces serán para lograr el abastecimiento sostenible dentro de la asociación.</a:t>
            </a:r>
            <a:endParaRPr lang="en-GB" sz="2400" dirty="0">
              <a:solidFill>
                <a:srgbClr val="09465E"/>
              </a:solidFill>
            </a:endParaRPr>
          </a:p>
          <a:p>
            <a:endParaRPr lang="en-GB" sz="2400" dirty="0">
              <a:solidFill>
                <a:srgbClr val="09465E"/>
              </a:solidFill>
              <a:ea typeface="Aptos" panose="020B0004020202020204" pitchFamily="34" charset="0"/>
              <a:cs typeface="Times New Roman" panose="02020603050405020304" pitchFamily="18" charset="0"/>
            </a:endParaRPr>
          </a:p>
        </p:txBody>
      </p:sp>
      <p:pic>
        <p:nvPicPr>
          <p:cNvPr id="5" name="Picture 4" descr="A group of white icons&#10;&#10;AI-generated content may be incorrect.">
            <a:extLst>
              <a:ext uri="{FF2B5EF4-FFF2-40B4-BE49-F238E27FC236}">
                <a16:creationId xmlns:a16="http://schemas.microsoft.com/office/drawing/2014/main" id="{EA077CE4-5A90-7B7D-32DC-0A1833B7C21B}"/>
              </a:ext>
            </a:extLst>
          </p:cNvPr>
          <p:cNvPicPr>
            <a:picLocks noChangeAspect="1"/>
          </p:cNvPicPr>
          <p:nvPr/>
        </p:nvPicPr>
        <p:blipFill>
          <a:blip r:embed="rId3"/>
          <a:srcRect r="53021" b="66565"/>
          <a:stretch/>
        </p:blipFill>
        <p:spPr>
          <a:xfrm>
            <a:off x="3166144" y="1916329"/>
            <a:ext cx="929051" cy="826493"/>
          </a:xfrm>
          <a:prstGeom prst="rect">
            <a:avLst/>
          </a:prstGeom>
        </p:spPr>
      </p:pic>
      <p:pic>
        <p:nvPicPr>
          <p:cNvPr id="6" name="Picture 5" descr="A group of white icons&#10;&#10;AI-generated content may be incorrect.">
            <a:extLst>
              <a:ext uri="{FF2B5EF4-FFF2-40B4-BE49-F238E27FC236}">
                <a16:creationId xmlns:a16="http://schemas.microsoft.com/office/drawing/2014/main" id="{72F068EA-8FA2-6BC5-9F73-50CDBFFFF25A}"/>
              </a:ext>
            </a:extLst>
          </p:cNvPr>
          <p:cNvPicPr>
            <a:picLocks noChangeAspect="1"/>
          </p:cNvPicPr>
          <p:nvPr/>
        </p:nvPicPr>
        <p:blipFill>
          <a:blip r:embed="rId3"/>
          <a:srcRect l="53374" t="1471" r="-353" b="65094"/>
          <a:stretch/>
        </p:blipFill>
        <p:spPr>
          <a:xfrm>
            <a:off x="9515220" y="1979373"/>
            <a:ext cx="929051" cy="826493"/>
          </a:xfrm>
          <a:prstGeom prst="rect">
            <a:avLst/>
          </a:prstGeom>
        </p:spPr>
      </p:pic>
    </p:spTree>
    <p:extLst>
      <p:ext uri="{BB962C8B-B14F-4D97-AF65-F5344CB8AC3E}">
        <p14:creationId xmlns:p14="http://schemas.microsoft.com/office/powerpoint/2010/main" val="22816019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2B38E-7D1D-9523-5322-3A224C095394}"/>
            </a:ext>
          </a:extLst>
        </p:cNvPr>
        <p:cNvGrpSpPr/>
        <p:nvPr/>
      </p:nvGrpSpPr>
      <p:grpSpPr>
        <a:xfrm>
          <a:off x="0" y="0"/>
          <a:ext cx="0" cy="0"/>
          <a:chOff x="0" y="0"/>
          <a:chExt cx="0" cy="0"/>
        </a:xfrm>
      </p:grpSpPr>
      <p:sp>
        <p:nvSpPr>
          <p:cNvPr id="40" name="Freeform 1">
            <a:extLst>
              <a:ext uri="{FF2B5EF4-FFF2-40B4-BE49-F238E27FC236}">
                <a16:creationId xmlns:a16="http://schemas.microsoft.com/office/drawing/2014/main" id="{34D4CF0C-EF14-41AC-3D76-D75DD906F39C}"/>
              </a:ext>
            </a:extLst>
          </p:cNvPr>
          <p:cNvSpPr>
            <a:spLocks noChangeArrowheads="1"/>
          </p:cNvSpPr>
          <p:nvPr/>
        </p:nvSpPr>
        <p:spPr bwMode="auto">
          <a:xfrm>
            <a:off x="1482029" y="413153"/>
            <a:ext cx="2698752"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0" name="Freeform 171">
            <a:extLst>
              <a:ext uri="{FF2B5EF4-FFF2-40B4-BE49-F238E27FC236}">
                <a16:creationId xmlns:a16="http://schemas.microsoft.com/office/drawing/2014/main" id="{D1D08992-5856-8821-2FBD-9C779B91D572}"/>
              </a:ext>
            </a:extLst>
          </p:cNvPr>
          <p:cNvSpPr>
            <a:spLocks noChangeArrowheads="1"/>
          </p:cNvSpPr>
          <p:nvPr/>
        </p:nvSpPr>
        <p:spPr bwMode="auto">
          <a:xfrm>
            <a:off x="1508638" y="476562"/>
            <a:ext cx="2698752"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25684"/>
          </a:solidFill>
          <a:ln>
            <a:noFill/>
          </a:ln>
          <a:effectLst/>
        </p:spPr>
        <p:txBody>
          <a:bodyPr wrap="none" anchor="ctr"/>
          <a:lstStyle/>
          <a:p>
            <a:endParaRPr lang="en-US" sz="900" dirty="0"/>
          </a:p>
        </p:txBody>
      </p:sp>
      <p:sp>
        <p:nvSpPr>
          <p:cNvPr id="211" name="Freeform 172">
            <a:extLst>
              <a:ext uri="{FF2B5EF4-FFF2-40B4-BE49-F238E27FC236}">
                <a16:creationId xmlns:a16="http://schemas.microsoft.com/office/drawing/2014/main" id="{2AE8DEA3-F660-AACF-B879-B037FE2103B4}"/>
              </a:ext>
            </a:extLst>
          </p:cNvPr>
          <p:cNvSpPr>
            <a:spLocks noChangeArrowheads="1"/>
          </p:cNvSpPr>
          <p:nvPr/>
        </p:nvSpPr>
        <p:spPr bwMode="auto">
          <a:xfrm>
            <a:off x="1571897" y="537290"/>
            <a:ext cx="2698752"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2" name="Freeform 173">
            <a:extLst>
              <a:ext uri="{FF2B5EF4-FFF2-40B4-BE49-F238E27FC236}">
                <a16:creationId xmlns:a16="http://schemas.microsoft.com/office/drawing/2014/main" id="{B2CA93E5-4E2D-0AB5-2295-0C8C7707C8C2}"/>
              </a:ext>
            </a:extLst>
          </p:cNvPr>
          <p:cNvSpPr>
            <a:spLocks noChangeArrowheads="1"/>
          </p:cNvSpPr>
          <p:nvPr/>
        </p:nvSpPr>
        <p:spPr bwMode="auto">
          <a:xfrm>
            <a:off x="3036959" y="1835353"/>
            <a:ext cx="1112857"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213" name="Freeform 174">
            <a:extLst>
              <a:ext uri="{FF2B5EF4-FFF2-40B4-BE49-F238E27FC236}">
                <a16:creationId xmlns:a16="http://schemas.microsoft.com/office/drawing/2014/main" id="{2250E530-DE9A-0D37-5209-3BD69A4542E9}"/>
              </a:ext>
            </a:extLst>
          </p:cNvPr>
          <p:cNvSpPr>
            <a:spLocks noChangeArrowheads="1"/>
          </p:cNvSpPr>
          <p:nvPr/>
        </p:nvSpPr>
        <p:spPr bwMode="auto">
          <a:xfrm>
            <a:off x="2983824" y="1782215"/>
            <a:ext cx="1237181"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63" name="CuadroTexto 553">
            <a:extLst>
              <a:ext uri="{FF2B5EF4-FFF2-40B4-BE49-F238E27FC236}">
                <a16:creationId xmlns:a16="http://schemas.microsoft.com/office/drawing/2014/main" id="{5A0C5BB5-5D91-C779-A146-F58B41AF2229}"/>
              </a:ext>
            </a:extLst>
          </p:cNvPr>
          <p:cNvSpPr txBox="1"/>
          <p:nvPr/>
        </p:nvSpPr>
        <p:spPr>
          <a:xfrm>
            <a:off x="939179" y="8646362"/>
            <a:ext cx="2466886"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Título primero</a:t>
            </a:r>
          </a:p>
        </p:txBody>
      </p:sp>
      <p:sp>
        <p:nvSpPr>
          <p:cNvPr id="64" name="CuadroTexto 555">
            <a:extLst>
              <a:ext uri="{FF2B5EF4-FFF2-40B4-BE49-F238E27FC236}">
                <a16:creationId xmlns:a16="http://schemas.microsoft.com/office/drawing/2014/main" id="{E43E5E89-EDA4-CD9C-B758-E905197F445D}"/>
              </a:ext>
            </a:extLst>
          </p:cNvPr>
          <p:cNvSpPr txBox="1"/>
          <p:nvPr/>
        </p:nvSpPr>
        <p:spPr>
          <a:xfrm>
            <a:off x="3603468" y="8646362"/>
            <a:ext cx="2483557"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Título segundo</a:t>
            </a:r>
          </a:p>
        </p:txBody>
      </p:sp>
      <p:sp>
        <p:nvSpPr>
          <p:cNvPr id="65" name="CuadroTexto 557">
            <a:extLst>
              <a:ext uri="{FF2B5EF4-FFF2-40B4-BE49-F238E27FC236}">
                <a16:creationId xmlns:a16="http://schemas.microsoft.com/office/drawing/2014/main" id="{6B1499E2-7E5F-986D-3C4D-E713049344D6}"/>
              </a:ext>
            </a:extLst>
          </p:cNvPr>
          <p:cNvSpPr txBox="1"/>
          <p:nvPr/>
        </p:nvSpPr>
        <p:spPr>
          <a:xfrm>
            <a:off x="6203441" y="8646362"/>
            <a:ext cx="2513093"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Título Tercero</a:t>
            </a:r>
          </a:p>
        </p:txBody>
      </p:sp>
      <p:sp>
        <p:nvSpPr>
          <p:cNvPr id="66" name="CuadroTexto 559">
            <a:extLst>
              <a:ext uri="{FF2B5EF4-FFF2-40B4-BE49-F238E27FC236}">
                <a16:creationId xmlns:a16="http://schemas.microsoft.com/office/drawing/2014/main" id="{AE148255-B83D-A74F-0F92-5B2FB8C4AD1A}"/>
              </a:ext>
            </a:extLst>
          </p:cNvPr>
          <p:cNvSpPr txBox="1"/>
          <p:nvPr/>
        </p:nvSpPr>
        <p:spPr>
          <a:xfrm>
            <a:off x="8832950" y="8646362"/>
            <a:ext cx="2513094"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Título Cuatro</a:t>
            </a:r>
          </a:p>
        </p:txBody>
      </p:sp>
      <p:grpSp>
        <p:nvGrpSpPr>
          <p:cNvPr id="67" name="Graphic 3">
            <a:extLst>
              <a:ext uri="{FF2B5EF4-FFF2-40B4-BE49-F238E27FC236}">
                <a16:creationId xmlns:a16="http://schemas.microsoft.com/office/drawing/2014/main" id="{1277EE0E-9D97-F5C7-680B-6163E4780728}"/>
              </a:ext>
            </a:extLst>
          </p:cNvPr>
          <p:cNvGrpSpPr/>
          <p:nvPr/>
        </p:nvGrpSpPr>
        <p:grpSpPr>
          <a:xfrm>
            <a:off x="4529098" y="7161244"/>
            <a:ext cx="772300" cy="871495"/>
            <a:chOff x="4643578" y="432838"/>
            <a:chExt cx="1028134" cy="1160188"/>
          </a:xfrm>
          <a:solidFill>
            <a:schemeClr val="bg1"/>
          </a:solidFill>
        </p:grpSpPr>
        <p:sp>
          <p:nvSpPr>
            <p:cNvPr id="68" name="Freeform 1033">
              <a:extLst>
                <a:ext uri="{FF2B5EF4-FFF2-40B4-BE49-F238E27FC236}">
                  <a16:creationId xmlns:a16="http://schemas.microsoft.com/office/drawing/2014/main" id="{8442460B-C344-05F7-23A8-91D46E51A861}"/>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endParaRPr lang="en-US"/>
            </a:p>
          </p:txBody>
        </p:sp>
        <p:grpSp>
          <p:nvGrpSpPr>
            <p:cNvPr id="69" name="Graphic 3">
              <a:extLst>
                <a:ext uri="{FF2B5EF4-FFF2-40B4-BE49-F238E27FC236}">
                  <a16:creationId xmlns:a16="http://schemas.microsoft.com/office/drawing/2014/main" id="{D3EE7640-D1CE-FD07-8603-7E4B29AC974D}"/>
                </a:ext>
              </a:extLst>
            </p:cNvPr>
            <p:cNvGrpSpPr/>
            <p:nvPr/>
          </p:nvGrpSpPr>
          <p:grpSpPr>
            <a:xfrm>
              <a:off x="4643578" y="432838"/>
              <a:ext cx="1028134" cy="1160188"/>
              <a:chOff x="4643578" y="432838"/>
              <a:chExt cx="1028134" cy="1160188"/>
            </a:xfrm>
            <a:grpFill/>
          </p:grpSpPr>
          <p:sp>
            <p:nvSpPr>
              <p:cNvPr id="70" name="Freeform 1035">
                <a:extLst>
                  <a:ext uri="{FF2B5EF4-FFF2-40B4-BE49-F238E27FC236}">
                    <a16:creationId xmlns:a16="http://schemas.microsoft.com/office/drawing/2014/main" id="{8BC6A0C0-1E36-DBA4-224C-E63C3AC591B2}"/>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71" name="Graphic 3">
                <a:extLst>
                  <a:ext uri="{FF2B5EF4-FFF2-40B4-BE49-F238E27FC236}">
                    <a16:creationId xmlns:a16="http://schemas.microsoft.com/office/drawing/2014/main" id="{7708D560-1F63-AEB0-7DF1-2D81CB63BB66}"/>
                  </a:ext>
                </a:extLst>
              </p:cNvPr>
              <p:cNvGrpSpPr/>
              <p:nvPr/>
            </p:nvGrpSpPr>
            <p:grpSpPr>
              <a:xfrm>
                <a:off x="4643578" y="432838"/>
                <a:ext cx="1028134" cy="1160188"/>
                <a:chOff x="4643578" y="432838"/>
                <a:chExt cx="1028134" cy="1160188"/>
              </a:xfrm>
              <a:grpFill/>
            </p:grpSpPr>
            <p:sp>
              <p:nvSpPr>
                <p:cNvPr id="72" name="Freeform 1037">
                  <a:extLst>
                    <a:ext uri="{FF2B5EF4-FFF2-40B4-BE49-F238E27FC236}">
                      <a16:creationId xmlns:a16="http://schemas.microsoft.com/office/drawing/2014/main" id="{C71B9176-328E-264B-3E3B-A67F23FE997D}"/>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73" name="Freeform 1038">
                  <a:extLst>
                    <a:ext uri="{FF2B5EF4-FFF2-40B4-BE49-F238E27FC236}">
                      <a16:creationId xmlns:a16="http://schemas.microsoft.com/office/drawing/2014/main" id="{A002C965-4D9F-902D-E07C-5A8CD1A56E4A}"/>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74" name="Graphic 3">
            <a:extLst>
              <a:ext uri="{FF2B5EF4-FFF2-40B4-BE49-F238E27FC236}">
                <a16:creationId xmlns:a16="http://schemas.microsoft.com/office/drawing/2014/main" id="{8FFB038B-C89E-7B99-5256-7206C7A767FF}"/>
              </a:ext>
            </a:extLst>
          </p:cNvPr>
          <p:cNvGrpSpPr/>
          <p:nvPr/>
        </p:nvGrpSpPr>
        <p:grpSpPr>
          <a:xfrm>
            <a:off x="7041312" y="7198651"/>
            <a:ext cx="837349" cy="785687"/>
            <a:chOff x="6615628" y="2116894"/>
            <a:chExt cx="1066935" cy="1001108"/>
          </a:xfrm>
          <a:solidFill>
            <a:schemeClr val="bg1"/>
          </a:solidFill>
        </p:grpSpPr>
        <p:sp>
          <p:nvSpPr>
            <p:cNvPr id="75" name="Freeform 1128">
              <a:extLst>
                <a:ext uri="{FF2B5EF4-FFF2-40B4-BE49-F238E27FC236}">
                  <a16:creationId xmlns:a16="http://schemas.microsoft.com/office/drawing/2014/main" id="{4D63ED54-0669-CEDE-F0DE-E6ACC8FE938B}"/>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endParaRPr lang="en-US"/>
            </a:p>
          </p:txBody>
        </p:sp>
        <p:grpSp>
          <p:nvGrpSpPr>
            <p:cNvPr id="76" name="Graphic 3">
              <a:extLst>
                <a:ext uri="{FF2B5EF4-FFF2-40B4-BE49-F238E27FC236}">
                  <a16:creationId xmlns:a16="http://schemas.microsoft.com/office/drawing/2014/main" id="{CF4DA625-E960-A68F-5352-1D7723CD399B}"/>
                </a:ext>
              </a:extLst>
            </p:cNvPr>
            <p:cNvGrpSpPr/>
            <p:nvPr/>
          </p:nvGrpSpPr>
          <p:grpSpPr>
            <a:xfrm>
              <a:off x="6615628" y="2116894"/>
              <a:ext cx="1066935" cy="1001108"/>
              <a:chOff x="6615628" y="2116894"/>
              <a:chExt cx="1066935" cy="1001108"/>
            </a:xfrm>
            <a:grpFill/>
          </p:grpSpPr>
          <p:sp>
            <p:nvSpPr>
              <p:cNvPr id="77" name="Freeform 1130">
                <a:extLst>
                  <a:ext uri="{FF2B5EF4-FFF2-40B4-BE49-F238E27FC236}">
                    <a16:creationId xmlns:a16="http://schemas.microsoft.com/office/drawing/2014/main" id="{9D23BD26-FFA4-A874-7E9F-C556FBF27B37}"/>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78" name="Freeform 1131">
                <a:extLst>
                  <a:ext uri="{FF2B5EF4-FFF2-40B4-BE49-F238E27FC236}">
                    <a16:creationId xmlns:a16="http://schemas.microsoft.com/office/drawing/2014/main" id="{CA0FFF23-A7B9-CDA6-F238-6DBF4ACCDE17}"/>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79" name="Freeform 1132">
                <a:extLst>
                  <a:ext uri="{FF2B5EF4-FFF2-40B4-BE49-F238E27FC236}">
                    <a16:creationId xmlns:a16="http://schemas.microsoft.com/office/drawing/2014/main" id="{322502F8-833C-A13B-4114-E47230E82428}"/>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80" name="Freeform 1133">
                <a:extLst>
                  <a:ext uri="{FF2B5EF4-FFF2-40B4-BE49-F238E27FC236}">
                    <a16:creationId xmlns:a16="http://schemas.microsoft.com/office/drawing/2014/main" id="{7B86EF79-931B-9B87-601A-DC2ECAF4F744}"/>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81" name="Freeform 1134">
                <a:extLst>
                  <a:ext uri="{FF2B5EF4-FFF2-40B4-BE49-F238E27FC236}">
                    <a16:creationId xmlns:a16="http://schemas.microsoft.com/office/drawing/2014/main" id="{E34E8A69-724E-F611-BD75-FC765BA97102}"/>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82" name="Freeform 1135">
                <a:extLst>
                  <a:ext uri="{FF2B5EF4-FFF2-40B4-BE49-F238E27FC236}">
                    <a16:creationId xmlns:a16="http://schemas.microsoft.com/office/drawing/2014/main" id="{E96B255C-97E0-466B-49F9-F95AEE325130}"/>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83" name="Freeform 1136">
                <a:extLst>
                  <a:ext uri="{FF2B5EF4-FFF2-40B4-BE49-F238E27FC236}">
                    <a16:creationId xmlns:a16="http://schemas.microsoft.com/office/drawing/2014/main" id="{DECB3182-E725-2DBE-8C4F-DA04A9D04D6E}"/>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84" name="Freeform 1137">
                <a:extLst>
                  <a:ext uri="{FF2B5EF4-FFF2-40B4-BE49-F238E27FC236}">
                    <a16:creationId xmlns:a16="http://schemas.microsoft.com/office/drawing/2014/main" id="{641ED965-8BB9-A714-20FF-F1BE6EE5F6FC}"/>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85" name="Freeform 1138">
                <a:extLst>
                  <a:ext uri="{FF2B5EF4-FFF2-40B4-BE49-F238E27FC236}">
                    <a16:creationId xmlns:a16="http://schemas.microsoft.com/office/drawing/2014/main" id="{E195CC97-D3AE-D6FD-D314-EAEB53B1DF44}"/>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86" name="Freeform 1139">
                <a:extLst>
                  <a:ext uri="{FF2B5EF4-FFF2-40B4-BE49-F238E27FC236}">
                    <a16:creationId xmlns:a16="http://schemas.microsoft.com/office/drawing/2014/main" id="{55C41235-558C-F52C-0D20-FB3B1977B1F9}"/>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87" name="Freeform 1140">
                <a:extLst>
                  <a:ext uri="{FF2B5EF4-FFF2-40B4-BE49-F238E27FC236}">
                    <a16:creationId xmlns:a16="http://schemas.microsoft.com/office/drawing/2014/main" id="{166238F2-9662-7237-184D-D9F1C573C06E}"/>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88" name="Freeform 1141">
                <a:extLst>
                  <a:ext uri="{FF2B5EF4-FFF2-40B4-BE49-F238E27FC236}">
                    <a16:creationId xmlns:a16="http://schemas.microsoft.com/office/drawing/2014/main" id="{C00A7A60-185F-94EE-D17B-1661FC2E483F}"/>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89" name="Group 88">
            <a:extLst>
              <a:ext uri="{FF2B5EF4-FFF2-40B4-BE49-F238E27FC236}">
                <a16:creationId xmlns:a16="http://schemas.microsoft.com/office/drawing/2014/main" id="{6858A0F3-C102-806D-01D0-5010F652B21C}"/>
              </a:ext>
            </a:extLst>
          </p:cNvPr>
          <p:cNvGrpSpPr/>
          <p:nvPr/>
        </p:nvGrpSpPr>
        <p:grpSpPr>
          <a:xfrm>
            <a:off x="1847357" y="7293902"/>
            <a:ext cx="676288" cy="676171"/>
            <a:chOff x="3258209" y="1217582"/>
            <a:chExt cx="4712093" cy="4711281"/>
          </a:xfrm>
          <a:solidFill>
            <a:schemeClr val="bg1"/>
          </a:solidFill>
        </p:grpSpPr>
        <p:sp>
          <p:nvSpPr>
            <p:cNvPr id="90" name="Freeform 31">
              <a:extLst>
                <a:ext uri="{FF2B5EF4-FFF2-40B4-BE49-F238E27FC236}">
                  <a16:creationId xmlns:a16="http://schemas.microsoft.com/office/drawing/2014/main" id="{1E610073-23C0-B9E9-501B-EA06F5A15F30}"/>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endParaRPr lang="en-US"/>
            </a:p>
          </p:txBody>
        </p:sp>
        <p:sp>
          <p:nvSpPr>
            <p:cNvPr id="91" name="Freeform 32">
              <a:extLst>
                <a:ext uri="{FF2B5EF4-FFF2-40B4-BE49-F238E27FC236}">
                  <a16:creationId xmlns:a16="http://schemas.microsoft.com/office/drawing/2014/main" id="{2A286BA0-F582-9603-8119-9507B41A5EF0}"/>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endParaRPr lang="en-US"/>
            </a:p>
          </p:txBody>
        </p:sp>
        <p:grpSp>
          <p:nvGrpSpPr>
            <p:cNvPr id="92" name="Group 91">
              <a:extLst>
                <a:ext uri="{FF2B5EF4-FFF2-40B4-BE49-F238E27FC236}">
                  <a16:creationId xmlns:a16="http://schemas.microsoft.com/office/drawing/2014/main" id="{5EF085E3-A633-713D-EEB9-652FC4ACB280}"/>
                </a:ext>
              </a:extLst>
            </p:cNvPr>
            <p:cNvGrpSpPr/>
            <p:nvPr/>
          </p:nvGrpSpPr>
          <p:grpSpPr>
            <a:xfrm>
              <a:off x="3258209" y="1217582"/>
              <a:ext cx="4712093" cy="4711281"/>
              <a:chOff x="3258209" y="1217582"/>
              <a:chExt cx="4712093" cy="4711281"/>
            </a:xfrm>
            <a:grpFill/>
          </p:grpSpPr>
          <p:sp>
            <p:nvSpPr>
              <p:cNvPr id="93" name="Freeform 16">
                <a:extLst>
                  <a:ext uri="{FF2B5EF4-FFF2-40B4-BE49-F238E27FC236}">
                    <a16:creationId xmlns:a16="http://schemas.microsoft.com/office/drawing/2014/main" id="{60EB529C-30EB-8469-7944-7D77FA55A9D1}"/>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94" name="Freeform 18">
                <a:extLst>
                  <a:ext uri="{FF2B5EF4-FFF2-40B4-BE49-F238E27FC236}">
                    <a16:creationId xmlns:a16="http://schemas.microsoft.com/office/drawing/2014/main" id="{E4BDD707-6294-90A6-8AA8-CEE3F150B922}"/>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95" name="Freeform 19">
                <a:extLst>
                  <a:ext uri="{FF2B5EF4-FFF2-40B4-BE49-F238E27FC236}">
                    <a16:creationId xmlns:a16="http://schemas.microsoft.com/office/drawing/2014/main" id="{8AFE033D-CA8A-0EEF-8054-14B3FADADC7B}"/>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96" name="Freeform 20">
                <a:extLst>
                  <a:ext uri="{FF2B5EF4-FFF2-40B4-BE49-F238E27FC236}">
                    <a16:creationId xmlns:a16="http://schemas.microsoft.com/office/drawing/2014/main" id="{1CFEA048-A360-22B4-BDD2-306D95AD8D2C}"/>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97" name="Freeform 21">
                <a:extLst>
                  <a:ext uri="{FF2B5EF4-FFF2-40B4-BE49-F238E27FC236}">
                    <a16:creationId xmlns:a16="http://schemas.microsoft.com/office/drawing/2014/main" id="{69EE301C-540F-A0A9-0564-D9EAFE65E8F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8" name="Freeform 22">
                <a:extLst>
                  <a:ext uri="{FF2B5EF4-FFF2-40B4-BE49-F238E27FC236}">
                    <a16:creationId xmlns:a16="http://schemas.microsoft.com/office/drawing/2014/main" id="{53DEA697-0920-F70B-A8A9-49BC2683C79B}"/>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9" name="Freeform 23">
                <a:extLst>
                  <a:ext uri="{FF2B5EF4-FFF2-40B4-BE49-F238E27FC236}">
                    <a16:creationId xmlns:a16="http://schemas.microsoft.com/office/drawing/2014/main" id="{88A15FC7-BD1F-6385-0C48-D37A9E2B080D}"/>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00" name="Freeform 24">
                <a:extLst>
                  <a:ext uri="{FF2B5EF4-FFF2-40B4-BE49-F238E27FC236}">
                    <a16:creationId xmlns:a16="http://schemas.microsoft.com/office/drawing/2014/main" id="{44C6EFFE-72FB-778D-25E0-CE502A5CD85D}"/>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1" name="Freeform 25">
                <a:extLst>
                  <a:ext uri="{FF2B5EF4-FFF2-40B4-BE49-F238E27FC236}">
                    <a16:creationId xmlns:a16="http://schemas.microsoft.com/office/drawing/2014/main" id="{738103EF-5DCF-3A0F-3800-9A5C3E903A23}"/>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2" name="Freeform 26">
                <a:extLst>
                  <a:ext uri="{FF2B5EF4-FFF2-40B4-BE49-F238E27FC236}">
                    <a16:creationId xmlns:a16="http://schemas.microsoft.com/office/drawing/2014/main" id="{590C7073-0B01-CF52-7471-52F639587C16}"/>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03" name="Freeform 27">
                <a:extLst>
                  <a:ext uri="{FF2B5EF4-FFF2-40B4-BE49-F238E27FC236}">
                    <a16:creationId xmlns:a16="http://schemas.microsoft.com/office/drawing/2014/main" id="{DEE2116B-E982-9FD4-F71D-99C30D76DE7C}"/>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104" name="Freeform 28">
                <a:extLst>
                  <a:ext uri="{FF2B5EF4-FFF2-40B4-BE49-F238E27FC236}">
                    <a16:creationId xmlns:a16="http://schemas.microsoft.com/office/drawing/2014/main" id="{DCAF6CA4-6BFC-D2A5-6B72-3661813DA69D}"/>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105" name="Freeform 29">
                <a:extLst>
                  <a:ext uri="{FF2B5EF4-FFF2-40B4-BE49-F238E27FC236}">
                    <a16:creationId xmlns:a16="http://schemas.microsoft.com/office/drawing/2014/main" id="{9EFEE722-13F0-2C5D-E2B9-66C14992DF54}"/>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106" name="Freeform 30">
                <a:extLst>
                  <a:ext uri="{FF2B5EF4-FFF2-40B4-BE49-F238E27FC236}">
                    <a16:creationId xmlns:a16="http://schemas.microsoft.com/office/drawing/2014/main" id="{B976D129-98AB-539B-61ED-38291A2DE325}"/>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107" name="Group 106">
            <a:extLst>
              <a:ext uri="{FF2B5EF4-FFF2-40B4-BE49-F238E27FC236}">
                <a16:creationId xmlns:a16="http://schemas.microsoft.com/office/drawing/2014/main" id="{967382A3-10E2-CF7A-07C1-65E6BDFBA526}"/>
              </a:ext>
            </a:extLst>
          </p:cNvPr>
          <p:cNvGrpSpPr/>
          <p:nvPr/>
        </p:nvGrpSpPr>
        <p:grpSpPr>
          <a:xfrm>
            <a:off x="9653256" y="7162935"/>
            <a:ext cx="872482" cy="1012568"/>
            <a:chOff x="8360213" y="3458151"/>
            <a:chExt cx="853935" cy="991043"/>
          </a:xfrm>
          <a:solidFill>
            <a:schemeClr val="bg1"/>
          </a:solidFill>
        </p:grpSpPr>
        <p:grpSp>
          <p:nvGrpSpPr>
            <p:cNvPr id="108" name="Graphic 2">
              <a:extLst>
                <a:ext uri="{FF2B5EF4-FFF2-40B4-BE49-F238E27FC236}">
                  <a16:creationId xmlns:a16="http://schemas.microsoft.com/office/drawing/2014/main" id="{625DBC85-9968-792D-078A-34464AFC7273}"/>
                </a:ext>
              </a:extLst>
            </p:cNvPr>
            <p:cNvGrpSpPr/>
            <p:nvPr userDrawn="1"/>
          </p:nvGrpSpPr>
          <p:grpSpPr>
            <a:xfrm>
              <a:off x="8599192" y="3595917"/>
              <a:ext cx="375982" cy="204367"/>
              <a:chOff x="2642504" y="3763150"/>
              <a:chExt cx="375982" cy="204367"/>
            </a:xfrm>
            <a:grpFill/>
          </p:grpSpPr>
          <p:sp>
            <p:nvSpPr>
              <p:cNvPr id="114" name="Freeform 113">
                <a:extLst>
                  <a:ext uri="{FF2B5EF4-FFF2-40B4-BE49-F238E27FC236}">
                    <a16:creationId xmlns:a16="http://schemas.microsoft.com/office/drawing/2014/main" id="{3CD83480-31BD-A3D0-9D3C-98AAD901A8B0}"/>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77731A57-DE39-3343-9924-8FD398630129}"/>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0FFA65E2-FB81-237B-69E5-F5B3B3D43D81}"/>
                </a:ext>
              </a:extLst>
            </p:cNvPr>
            <p:cNvGrpSpPr/>
            <p:nvPr userDrawn="1"/>
          </p:nvGrpSpPr>
          <p:grpSpPr>
            <a:xfrm>
              <a:off x="8360213" y="3458151"/>
              <a:ext cx="853935" cy="991043"/>
              <a:chOff x="2403525" y="3625384"/>
              <a:chExt cx="853935" cy="991043"/>
            </a:xfrm>
            <a:grpFill/>
          </p:grpSpPr>
          <p:sp>
            <p:nvSpPr>
              <p:cNvPr id="110" name="Freeform 109">
                <a:extLst>
                  <a:ext uri="{FF2B5EF4-FFF2-40B4-BE49-F238E27FC236}">
                    <a16:creationId xmlns:a16="http://schemas.microsoft.com/office/drawing/2014/main" id="{6FD9B7A5-54BA-16BA-0C5C-32EEAC616EC3}"/>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A2B1DB32-40C7-EC8D-40B7-02495BADE3F4}"/>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9D7E8A3A-AEC2-606C-A5C8-B502571F8114}"/>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D78009B-3F08-50BD-E8C9-207AD0E384B3}"/>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sp>
        <p:nvSpPr>
          <p:cNvPr id="165" name="CuadroTexto 553">
            <a:extLst>
              <a:ext uri="{FF2B5EF4-FFF2-40B4-BE49-F238E27FC236}">
                <a16:creationId xmlns:a16="http://schemas.microsoft.com/office/drawing/2014/main" id="{9C770157-147D-BF30-AB8B-23EE9A6DF234}"/>
              </a:ext>
            </a:extLst>
          </p:cNvPr>
          <p:cNvSpPr txBox="1"/>
          <p:nvPr/>
        </p:nvSpPr>
        <p:spPr>
          <a:xfrm>
            <a:off x="1690250" y="1165099"/>
            <a:ext cx="2424352" cy="707886"/>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Lato" charset="0"/>
                <a:cs typeface="Calibri" panose="020F0502020204030204" pitchFamily="34" charset="0"/>
              </a:rPr>
              <a:t>ASIGNACIÓN DE RECURSOS</a:t>
            </a:r>
          </a:p>
        </p:txBody>
      </p:sp>
      <p:sp>
        <p:nvSpPr>
          <p:cNvPr id="8" name="Freeform 1">
            <a:extLst>
              <a:ext uri="{FF2B5EF4-FFF2-40B4-BE49-F238E27FC236}">
                <a16:creationId xmlns:a16="http://schemas.microsoft.com/office/drawing/2014/main" id="{8CB3AAB4-1C54-EFDE-AD18-84470BC8A6C4}"/>
              </a:ext>
            </a:extLst>
          </p:cNvPr>
          <p:cNvSpPr>
            <a:spLocks noChangeArrowheads="1"/>
          </p:cNvSpPr>
          <p:nvPr/>
        </p:nvSpPr>
        <p:spPr bwMode="auto">
          <a:xfrm>
            <a:off x="7881128" y="432878"/>
            <a:ext cx="2492904"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1">
            <a:extLst>
              <a:ext uri="{FF2B5EF4-FFF2-40B4-BE49-F238E27FC236}">
                <a16:creationId xmlns:a16="http://schemas.microsoft.com/office/drawing/2014/main" id="{DD2D8373-51C6-0676-FF2E-5BCB73BB992A}"/>
              </a:ext>
            </a:extLst>
          </p:cNvPr>
          <p:cNvSpPr>
            <a:spLocks noChangeArrowheads="1"/>
          </p:cNvSpPr>
          <p:nvPr/>
        </p:nvSpPr>
        <p:spPr bwMode="auto">
          <a:xfrm>
            <a:off x="7907737" y="496287"/>
            <a:ext cx="2492904"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D7D31"/>
          </a:solidFill>
          <a:ln>
            <a:noFill/>
          </a:ln>
          <a:effectLst/>
        </p:spPr>
        <p:txBody>
          <a:bodyPr wrap="none" anchor="ctr"/>
          <a:lstStyle/>
          <a:p>
            <a:endParaRPr lang="en-US" sz="900" dirty="0"/>
          </a:p>
        </p:txBody>
      </p:sp>
      <p:sp>
        <p:nvSpPr>
          <p:cNvPr id="10" name="Freeform 172">
            <a:extLst>
              <a:ext uri="{FF2B5EF4-FFF2-40B4-BE49-F238E27FC236}">
                <a16:creationId xmlns:a16="http://schemas.microsoft.com/office/drawing/2014/main" id="{33601344-16A2-AC92-8B22-697E4F7A0291}"/>
              </a:ext>
            </a:extLst>
          </p:cNvPr>
          <p:cNvSpPr>
            <a:spLocks noChangeArrowheads="1"/>
          </p:cNvSpPr>
          <p:nvPr/>
        </p:nvSpPr>
        <p:spPr bwMode="auto">
          <a:xfrm>
            <a:off x="7938736" y="518570"/>
            <a:ext cx="2492904"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1" name="Freeform 173">
            <a:extLst>
              <a:ext uri="{FF2B5EF4-FFF2-40B4-BE49-F238E27FC236}">
                <a16:creationId xmlns:a16="http://schemas.microsoft.com/office/drawing/2014/main" id="{59567E91-0BF3-81CA-D07C-DF06161421CC}"/>
              </a:ext>
            </a:extLst>
          </p:cNvPr>
          <p:cNvSpPr>
            <a:spLocks noChangeArrowheads="1"/>
          </p:cNvSpPr>
          <p:nvPr/>
        </p:nvSpPr>
        <p:spPr bwMode="auto">
          <a:xfrm>
            <a:off x="9436059" y="1855078"/>
            <a:ext cx="1027974"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12" name="Freeform 174">
            <a:extLst>
              <a:ext uri="{FF2B5EF4-FFF2-40B4-BE49-F238E27FC236}">
                <a16:creationId xmlns:a16="http://schemas.microsoft.com/office/drawing/2014/main" id="{A155FE07-EC11-F73A-BB73-8D97AAFE0D26}"/>
              </a:ext>
            </a:extLst>
          </p:cNvPr>
          <p:cNvSpPr>
            <a:spLocks noChangeArrowheads="1"/>
          </p:cNvSpPr>
          <p:nvPr/>
        </p:nvSpPr>
        <p:spPr bwMode="auto">
          <a:xfrm>
            <a:off x="9382923" y="1801940"/>
            <a:ext cx="1142815"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3" name="CuadroTexto 553">
            <a:extLst>
              <a:ext uri="{FF2B5EF4-FFF2-40B4-BE49-F238E27FC236}">
                <a16:creationId xmlns:a16="http://schemas.microsoft.com/office/drawing/2014/main" id="{9113A1A5-48E8-181F-A8EC-37A81E7B75FB}"/>
              </a:ext>
            </a:extLst>
          </p:cNvPr>
          <p:cNvSpPr txBox="1"/>
          <p:nvPr/>
        </p:nvSpPr>
        <p:spPr>
          <a:xfrm>
            <a:off x="8142670" y="1179181"/>
            <a:ext cx="2034160" cy="707886"/>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Lato" charset="0"/>
                <a:cs typeface="Calibri" panose="020F0502020204030204" pitchFamily="34" charset="0"/>
              </a:rPr>
              <a:t>PENSAMIENTO SISTÉMICO</a:t>
            </a:r>
          </a:p>
        </p:txBody>
      </p:sp>
      <p:sp>
        <p:nvSpPr>
          <p:cNvPr id="15" name="TextBox 14">
            <a:extLst>
              <a:ext uri="{FF2B5EF4-FFF2-40B4-BE49-F238E27FC236}">
                <a16:creationId xmlns:a16="http://schemas.microsoft.com/office/drawing/2014/main" id="{205280EC-6DDC-B77E-B110-5C1DCCB838E9}"/>
              </a:ext>
            </a:extLst>
          </p:cNvPr>
          <p:cNvSpPr txBox="1"/>
          <p:nvPr/>
        </p:nvSpPr>
        <p:spPr>
          <a:xfrm>
            <a:off x="7002160" y="3232759"/>
            <a:ext cx="4250839" cy="3416320"/>
          </a:xfrm>
          <a:prstGeom prst="rect">
            <a:avLst/>
          </a:prstGeom>
          <a:noFill/>
        </p:spPr>
        <p:txBody>
          <a:bodyPr wrap="square">
            <a:spAutoFit/>
          </a:bodyPr>
          <a:lstStyle/>
          <a:p>
            <a:r>
              <a:rPr lang="en-IE" sz="2400" b="1" dirty="0">
                <a:solidFill>
                  <a:srgbClr val="09465E"/>
                </a:solidFill>
                <a:ea typeface="Aptos" panose="020B0004020202020204" pitchFamily="34" charset="0"/>
                <a:cs typeface="Times New Roman" panose="02020603050405020304" pitchFamily="18" charset="0"/>
              </a:rPr>
              <a:t>Pensamiento sistémico: </a:t>
            </a:r>
          </a:p>
          <a:p>
            <a:r>
              <a:rPr lang="en-IE" sz="2400" dirty="0">
                <a:solidFill>
                  <a:srgbClr val="09465E"/>
                </a:solidFill>
                <a:ea typeface="Aptos" panose="020B0004020202020204" pitchFamily="34" charset="0"/>
                <a:cs typeface="Times New Roman" panose="02020603050405020304" pitchFamily="18" charset="0"/>
              </a:rPr>
              <a:t>Este es probablemente el elemento más fundamental, ya que se refiere a la capacidad de la asociación para pensar a largo plazo y adoptar una mentalidad holística, en lugar de perseguir únicamente intereses individuales.</a:t>
            </a:r>
          </a:p>
          <a:p>
            <a:endParaRPr lang="en-GB" sz="2400" dirty="0">
              <a:solidFill>
                <a:srgbClr val="09465E"/>
              </a:solidFill>
            </a:endParaRPr>
          </a:p>
        </p:txBody>
      </p:sp>
      <p:sp>
        <p:nvSpPr>
          <p:cNvPr id="3" name="TextBox 2">
            <a:extLst>
              <a:ext uri="{FF2B5EF4-FFF2-40B4-BE49-F238E27FC236}">
                <a16:creationId xmlns:a16="http://schemas.microsoft.com/office/drawing/2014/main" id="{035E70EE-9C1E-B67D-5335-124FBD711D69}"/>
              </a:ext>
            </a:extLst>
          </p:cNvPr>
          <p:cNvSpPr txBox="1"/>
          <p:nvPr/>
        </p:nvSpPr>
        <p:spPr>
          <a:xfrm>
            <a:off x="1097234" y="3232759"/>
            <a:ext cx="4300116" cy="2308324"/>
          </a:xfrm>
          <a:prstGeom prst="rect">
            <a:avLst/>
          </a:prstGeom>
          <a:noFill/>
        </p:spPr>
        <p:txBody>
          <a:bodyPr wrap="square">
            <a:spAutoFit/>
          </a:bodyPr>
          <a:lstStyle/>
          <a:p>
            <a:r>
              <a:rPr lang="en-IE" sz="2400" b="1" dirty="0">
                <a:solidFill>
                  <a:srgbClr val="09465E"/>
                </a:solidFill>
                <a:ea typeface="Aptos" panose="020B0004020202020204" pitchFamily="34" charset="0"/>
                <a:cs typeface="Times New Roman" panose="02020603050405020304" pitchFamily="18" charset="0"/>
              </a:rPr>
              <a:t>Asignación de recursos: </a:t>
            </a:r>
          </a:p>
          <a:p>
            <a:r>
              <a:rPr lang="en-IE" sz="2400" dirty="0">
                <a:solidFill>
                  <a:srgbClr val="09465E"/>
                </a:solidFill>
                <a:ea typeface="Aptos" panose="020B0004020202020204" pitchFamily="34" charset="0"/>
                <a:cs typeface="Times New Roman" panose="02020603050405020304" pitchFamily="18" charset="0"/>
              </a:rPr>
              <a:t>Este elemento es crucial, ya que implica seleccionar dónde y cómo se van a colocar o utilizar los recursos</a:t>
            </a:r>
            <a:endParaRPr lang="en-GB" sz="2400" dirty="0">
              <a:solidFill>
                <a:srgbClr val="09465E"/>
              </a:solidFill>
            </a:endParaRPr>
          </a:p>
          <a:p>
            <a:endParaRPr lang="en-GB" sz="2400" dirty="0">
              <a:solidFill>
                <a:srgbClr val="09465E"/>
              </a:solidFill>
              <a:ea typeface="Aptos" panose="020B0004020202020204" pitchFamily="34" charset="0"/>
              <a:cs typeface="Times New Roman" panose="02020603050405020304" pitchFamily="18" charset="0"/>
            </a:endParaRPr>
          </a:p>
        </p:txBody>
      </p:sp>
      <p:pic>
        <p:nvPicPr>
          <p:cNvPr id="5" name="Picture 4" descr="A group of white icons&#10;&#10;AI-generated content may be incorrect.">
            <a:extLst>
              <a:ext uri="{FF2B5EF4-FFF2-40B4-BE49-F238E27FC236}">
                <a16:creationId xmlns:a16="http://schemas.microsoft.com/office/drawing/2014/main" id="{AB5CD7FE-E6F9-87B2-E076-946E9B1A6E56}"/>
              </a:ext>
            </a:extLst>
          </p:cNvPr>
          <p:cNvPicPr>
            <a:picLocks noChangeAspect="1"/>
          </p:cNvPicPr>
          <p:nvPr/>
        </p:nvPicPr>
        <p:blipFill>
          <a:blip r:embed="rId3"/>
          <a:srcRect l="1197" t="53933" r="51910" b="10458"/>
          <a:stretch/>
        </p:blipFill>
        <p:spPr>
          <a:xfrm>
            <a:off x="3247292" y="1997933"/>
            <a:ext cx="847903" cy="804846"/>
          </a:xfrm>
          <a:prstGeom prst="rect">
            <a:avLst/>
          </a:prstGeom>
        </p:spPr>
      </p:pic>
      <p:pic>
        <p:nvPicPr>
          <p:cNvPr id="6" name="Picture 5" descr="A group of white icons&#10;&#10;AI-generated content may be incorrect.">
            <a:extLst>
              <a:ext uri="{FF2B5EF4-FFF2-40B4-BE49-F238E27FC236}">
                <a16:creationId xmlns:a16="http://schemas.microsoft.com/office/drawing/2014/main" id="{44786FA1-ECF8-774C-694A-F69048185FD9}"/>
              </a:ext>
            </a:extLst>
          </p:cNvPr>
          <p:cNvPicPr>
            <a:picLocks noChangeAspect="1"/>
          </p:cNvPicPr>
          <p:nvPr/>
        </p:nvPicPr>
        <p:blipFill>
          <a:blip r:embed="rId3"/>
          <a:srcRect l="54659" t="58838" r="-1638" b="7727"/>
          <a:stretch/>
        </p:blipFill>
        <p:spPr>
          <a:xfrm>
            <a:off x="9515220" y="1979373"/>
            <a:ext cx="929051" cy="826493"/>
          </a:xfrm>
          <a:prstGeom prst="rect">
            <a:avLst/>
          </a:prstGeom>
        </p:spPr>
      </p:pic>
    </p:spTree>
    <p:extLst>
      <p:ext uri="{BB962C8B-B14F-4D97-AF65-F5344CB8AC3E}">
        <p14:creationId xmlns:p14="http://schemas.microsoft.com/office/powerpoint/2010/main" val="7286247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D5E18-5188-6536-4061-1651732EBD6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3937741-7A77-26BB-2B30-508E209985A9}"/>
              </a:ext>
            </a:extLst>
          </p:cNvPr>
          <p:cNvSpPr>
            <a:spLocks noGrp="1"/>
          </p:cNvSpPr>
          <p:nvPr>
            <p:ph type="body" sz="quarter" idx="19"/>
          </p:nvPr>
        </p:nvSpPr>
        <p:spPr>
          <a:xfrm>
            <a:off x="511675" y="2342518"/>
            <a:ext cx="6492058" cy="4250335"/>
          </a:xfrm>
          <a:prstGeom prst="rect">
            <a:avLst/>
          </a:prstGeom>
        </p:spPr>
        <p:txBody>
          <a:bodyPr lIns="91440" tIns="45720" rIns="91440" bIns="45720" anchor="t"/>
          <a:lstStyle/>
          <a:p>
            <a:pPr marL="342900" indent="-342900" algn="just">
              <a:buFont typeface="Arial" panose="020B0604020202020204" pitchFamily="34" charset="0"/>
              <a:buChar char="•"/>
            </a:pPr>
            <a:r>
              <a:rPr lang="en-US" dirty="0">
                <a:ea typeface="Calibri"/>
                <a:cs typeface="Calibri"/>
              </a:rPr>
              <a:t>Reflexione y seleccione cuál de los 8 elementos que definen las asociaciones le parece el más importante. </a:t>
            </a:r>
          </a:p>
          <a:p>
            <a:pPr marL="342900" indent="-342900" algn="just">
              <a:buFont typeface="Arial" panose="020B0604020202020204" pitchFamily="34" charset="0"/>
              <a:buChar char="•"/>
            </a:pPr>
            <a:endParaRPr lang="en-US" dirty="0">
              <a:ea typeface="Calibri"/>
              <a:cs typeface="Calibri"/>
            </a:endParaRPr>
          </a:p>
          <a:p>
            <a:pPr marL="342900" indent="-342900" algn="just">
              <a:buFont typeface="Arial" panose="020B0604020202020204" pitchFamily="34" charset="0"/>
              <a:buChar char="•"/>
            </a:pPr>
            <a:r>
              <a:rPr lang="en-US" dirty="0">
                <a:ea typeface="Calibri"/>
                <a:cs typeface="Calibri"/>
              </a:rPr>
              <a:t>¿Por qué? </a:t>
            </a:r>
          </a:p>
          <a:p>
            <a:pPr marL="342900" indent="-342900" algn="just">
              <a:buFont typeface="Arial" panose="020B0604020202020204" pitchFamily="34" charset="0"/>
              <a:buChar char="•"/>
            </a:pPr>
            <a:endParaRPr lang="en-US" dirty="0">
              <a:ea typeface="Calibri"/>
              <a:cs typeface="Calibri"/>
            </a:endParaRPr>
          </a:p>
          <a:p>
            <a:pPr marL="342900" indent="-342900" algn="just">
              <a:buFont typeface="Arial" panose="020B0604020202020204" pitchFamily="34" charset="0"/>
              <a:buChar char="•"/>
            </a:pPr>
            <a:r>
              <a:rPr lang="en-US" dirty="0">
                <a:ea typeface="Calibri"/>
                <a:cs typeface="Calibri"/>
              </a:rPr>
              <a:t>¿Consideraría algunos elementos más importantes que otros en relación con el sector alimentario?</a:t>
            </a:r>
          </a:p>
        </p:txBody>
      </p:sp>
      <p:grpSp>
        <p:nvGrpSpPr>
          <p:cNvPr id="2" name="Group 1">
            <a:extLst>
              <a:ext uri="{FF2B5EF4-FFF2-40B4-BE49-F238E27FC236}">
                <a16:creationId xmlns:a16="http://schemas.microsoft.com/office/drawing/2014/main" id="{BF2892A1-7A16-E3A5-84D0-6206B598A501}"/>
              </a:ext>
            </a:extLst>
          </p:cNvPr>
          <p:cNvGrpSpPr/>
          <p:nvPr/>
        </p:nvGrpSpPr>
        <p:grpSpPr>
          <a:xfrm>
            <a:off x="7003733" y="614659"/>
            <a:ext cx="844819" cy="901896"/>
            <a:chOff x="5388098" y="371192"/>
            <a:chExt cx="907476" cy="907364"/>
          </a:xfrm>
          <a:solidFill>
            <a:schemeClr val="bg1"/>
          </a:solidFill>
        </p:grpSpPr>
        <p:grpSp>
          <p:nvGrpSpPr>
            <p:cNvPr id="5" name="Graphic 2">
              <a:extLst>
                <a:ext uri="{FF2B5EF4-FFF2-40B4-BE49-F238E27FC236}">
                  <a16:creationId xmlns:a16="http://schemas.microsoft.com/office/drawing/2014/main" id="{9FC5559A-250E-5573-B458-2DB567B9FE6C}"/>
                </a:ext>
              </a:extLst>
            </p:cNvPr>
            <p:cNvGrpSpPr/>
            <p:nvPr/>
          </p:nvGrpSpPr>
          <p:grpSpPr>
            <a:xfrm>
              <a:off x="5388098" y="371192"/>
              <a:ext cx="907476" cy="907364"/>
              <a:chOff x="5388098" y="371192"/>
              <a:chExt cx="907476" cy="907364"/>
            </a:xfrm>
            <a:grpFill/>
          </p:grpSpPr>
          <p:sp>
            <p:nvSpPr>
              <p:cNvPr id="12" name="Freeform 912">
                <a:extLst>
                  <a:ext uri="{FF2B5EF4-FFF2-40B4-BE49-F238E27FC236}">
                    <a16:creationId xmlns:a16="http://schemas.microsoft.com/office/drawing/2014/main" id="{E89C13B8-A506-9479-CF10-AEFF15038BE0}"/>
                  </a:ext>
                </a:extLst>
              </p:cNvPr>
              <p:cNvSpPr/>
              <p:nvPr/>
            </p:nvSpPr>
            <p:spPr>
              <a:xfrm>
                <a:off x="5388098" y="371192"/>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 name="Freeform 913">
                <a:extLst>
                  <a:ext uri="{FF2B5EF4-FFF2-40B4-BE49-F238E27FC236}">
                    <a16:creationId xmlns:a16="http://schemas.microsoft.com/office/drawing/2014/main" id="{DA820F14-D87D-85B4-FC0C-FF74C20A6B39}"/>
                  </a:ext>
                </a:extLst>
              </p:cNvPr>
              <p:cNvSpPr/>
              <p:nvPr/>
            </p:nvSpPr>
            <p:spPr>
              <a:xfrm>
                <a:off x="6023478" y="807232"/>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914">
                <a:extLst>
                  <a:ext uri="{FF2B5EF4-FFF2-40B4-BE49-F238E27FC236}">
                    <a16:creationId xmlns:a16="http://schemas.microsoft.com/office/drawing/2014/main" id="{4E0AC0AC-E7D4-31DB-F9E1-874B5C07805C}"/>
                  </a:ext>
                </a:extLst>
              </p:cNvPr>
              <p:cNvSpPr/>
              <p:nvPr/>
            </p:nvSpPr>
            <p:spPr>
              <a:xfrm>
                <a:off x="5593820" y="976527"/>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916">
                <a:extLst>
                  <a:ext uri="{FF2B5EF4-FFF2-40B4-BE49-F238E27FC236}">
                    <a16:creationId xmlns:a16="http://schemas.microsoft.com/office/drawing/2014/main" id="{18A7AF3B-CE59-5B3D-B620-82084B471257}"/>
                  </a:ext>
                </a:extLst>
              </p:cNvPr>
              <p:cNvSpPr/>
              <p:nvPr/>
            </p:nvSpPr>
            <p:spPr>
              <a:xfrm>
                <a:off x="5515727" y="807210"/>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917">
                <a:extLst>
                  <a:ext uri="{FF2B5EF4-FFF2-40B4-BE49-F238E27FC236}">
                    <a16:creationId xmlns:a16="http://schemas.microsoft.com/office/drawing/2014/main" id="{B5C57AB0-0EA1-C7B2-846A-0B407AC40377}"/>
                  </a:ext>
                </a:extLst>
              </p:cNvPr>
              <p:cNvSpPr/>
              <p:nvPr/>
            </p:nvSpPr>
            <p:spPr>
              <a:xfrm>
                <a:off x="5958599" y="616348"/>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918">
                <a:extLst>
                  <a:ext uri="{FF2B5EF4-FFF2-40B4-BE49-F238E27FC236}">
                    <a16:creationId xmlns:a16="http://schemas.microsoft.com/office/drawing/2014/main" id="{5FA66180-DCCF-B57B-8B0F-60B3A847D419}"/>
                  </a:ext>
                </a:extLst>
              </p:cNvPr>
              <p:cNvSpPr/>
              <p:nvPr/>
            </p:nvSpPr>
            <p:spPr>
              <a:xfrm>
                <a:off x="5593871" y="617471"/>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919">
                <a:extLst>
                  <a:ext uri="{FF2B5EF4-FFF2-40B4-BE49-F238E27FC236}">
                    <a16:creationId xmlns:a16="http://schemas.microsoft.com/office/drawing/2014/main" id="{43B096F7-42BF-29B0-A0CA-1BC4D5F53BCD}"/>
                  </a:ext>
                </a:extLst>
              </p:cNvPr>
              <p:cNvSpPr/>
              <p:nvPr/>
            </p:nvSpPr>
            <p:spPr>
              <a:xfrm>
                <a:off x="5784386" y="537842"/>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920">
                <a:extLst>
                  <a:ext uri="{FF2B5EF4-FFF2-40B4-BE49-F238E27FC236}">
                    <a16:creationId xmlns:a16="http://schemas.microsoft.com/office/drawing/2014/main" id="{24D738B1-8A90-DCF2-4F18-1886D914D9C0}"/>
                  </a:ext>
                </a:extLst>
              </p:cNvPr>
              <p:cNvSpPr/>
              <p:nvPr/>
            </p:nvSpPr>
            <p:spPr>
              <a:xfrm>
                <a:off x="5784770" y="371576"/>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921">
                <a:extLst>
                  <a:ext uri="{FF2B5EF4-FFF2-40B4-BE49-F238E27FC236}">
                    <a16:creationId xmlns:a16="http://schemas.microsoft.com/office/drawing/2014/main" id="{7FB5E2AE-3FD5-2A62-BFB1-AD036BA68E06}"/>
                  </a:ext>
                </a:extLst>
              </p:cNvPr>
              <p:cNvSpPr/>
              <p:nvPr/>
            </p:nvSpPr>
            <p:spPr>
              <a:xfrm>
                <a:off x="5719271" y="703491"/>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 name="Graphic 2">
              <a:extLst>
                <a:ext uri="{FF2B5EF4-FFF2-40B4-BE49-F238E27FC236}">
                  <a16:creationId xmlns:a16="http://schemas.microsoft.com/office/drawing/2014/main" id="{5F8D7CC4-E453-E199-D012-0EDB442561BF}"/>
                </a:ext>
              </a:extLst>
            </p:cNvPr>
            <p:cNvGrpSpPr/>
            <p:nvPr/>
          </p:nvGrpSpPr>
          <p:grpSpPr>
            <a:xfrm>
              <a:off x="5649601" y="492513"/>
              <a:ext cx="566267" cy="691349"/>
              <a:chOff x="5649601" y="492513"/>
              <a:chExt cx="566267" cy="691349"/>
            </a:xfrm>
            <a:grpFill/>
          </p:grpSpPr>
          <p:sp>
            <p:nvSpPr>
              <p:cNvPr id="7" name="Freeform 906">
                <a:extLst>
                  <a:ext uri="{FF2B5EF4-FFF2-40B4-BE49-F238E27FC236}">
                    <a16:creationId xmlns:a16="http://schemas.microsoft.com/office/drawing/2014/main" id="{AAA9689C-5606-D8EF-044D-5A9B4646705D}"/>
                  </a:ext>
                </a:extLst>
              </p:cNvPr>
              <p:cNvSpPr/>
              <p:nvPr/>
            </p:nvSpPr>
            <p:spPr>
              <a:xfrm>
                <a:off x="5649601" y="656958"/>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907">
                <a:extLst>
                  <a:ext uri="{FF2B5EF4-FFF2-40B4-BE49-F238E27FC236}">
                    <a16:creationId xmlns:a16="http://schemas.microsoft.com/office/drawing/2014/main" id="{8D73F596-847B-5CC1-67BC-78A8B0D5937D}"/>
                  </a:ext>
                </a:extLst>
              </p:cNvPr>
              <p:cNvSpPr/>
              <p:nvPr/>
            </p:nvSpPr>
            <p:spPr>
              <a:xfrm>
                <a:off x="6010549" y="978429"/>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908">
                <a:extLst>
                  <a:ext uri="{FF2B5EF4-FFF2-40B4-BE49-F238E27FC236}">
                    <a16:creationId xmlns:a16="http://schemas.microsoft.com/office/drawing/2014/main" id="{5D021D82-6971-C7A5-41EE-4CCC0344FB84}"/>
                  </a:ext>
                </a:extLst>
              </p:cNvPr>
              <p:cNvSpPr/>
              <p:nvPr/>
            </p:nvSpPr>
            <p:spPr>
              <a:xfrm>
                <a:off x="6165978" y="492513"/>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909">
                <a:extLst>
                  <a:ext uri="{FF2B5EF4-FFF2-40B4-BE49-F238E27FC236}">
                    <a16:creationId xmlns:a16="http://schemas.microsoft.com/office/drawing/2014/main" id="{965C491E-3C5D-34F3-8584-15CD180570D3}"/>
                  </a:ext>
                </a:extLst>
              </p:cNvPr>
              <p:cNvSpPr/>
              <p:nvPr/>
            </p:nvSpPr>
            <p:spPr>
              <a:xfrm>
                <a:off x="6165978" y="662236"/>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910">
                <a:extLst>
                  <a:ext uri="{FF2B5EF4-FFF2-40B4-BE49-F238E27FC236}">
                    <a16:creationId xmlns:a16="http://schemas.microsoft.com/office/drawing/2014/main" id="{2ACEE8F9-9812-D4A0-72E5-769117FB147F}"/>
                  </a:ext>
                </a:extLst>
              </p:cNvPr>
              <p:cNvSpPr/>
              <p:nvPr/>
            </p:nvSpPr>
            <p:spPr>
              <a:xfrm>
                <a:off x="6165978" y="833414"/>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1" name="Text Placeholder 3">
            <a:extLst>
              <a:ext uri="{FF2B5EF4-FFF2-40B4-BE49-F238E27FC236}">
                <a16:creationId xmlns:a16="http://schemas.microsoft.com/office/drawing/2014/main" id="{98BC0CDD-513B-8DC4-B0D4-EFF81F8E44E9}"/>
              </a:ext>
            </a:extLst>
          </p:cNvPr>
          <p:cNvSpPr txBox="1">
            <a:spLocks/>
          </p:cNvSpPr>
          <p:nvPr/>
        </p:nvSpPr>
        <p:spPr>
          <a:xfrm>
            <a:off x="780611" y="724056"/>
            <a:ext cx="4946858" cy="803654"/>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highlight>
                  <a:srgbClr val="ED7D31"/>
                </a:highlight>
              </a:rPr>
              <a:t>Ejercicio de los alumnos</a:t>
            </a:r>
            <a:endParaRPr lang="en-US" dirty="0">
              <a:highlight>
                <a:srgbClr val="ED7D31"/>
              </a:highlight>
            </a:endParaRPr>
          </a:p>
        </p:txBody>
      </p:sp>
      <p:pic>
        <p:nvPicPr>
          <p:cNvPr id="4" name="Picture 6" descr="Green Procurement and Supply Chain Greening | EcoMerit">
            <a:extLst>
              <a:ext uri="{FF2B5EF4-FFF2-40B4-BE49-F238E27FC236}">
                <a16:creationId xmlns:a16="http://schemas.microsoft.com/office/drawing/2014/main" id="{8CD1CE7D-A42F-A148-B222-5789D3040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164" y="2291506"/>
            <a:ext cx="3730594" cy="217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310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46F23-0E52-0A2A-A4A5-51656B40BC5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598FBC2-F5B8-CFCF-F2C2-208B4F969A1F}"/>
              </a:ext>
            </a:extLst>
          </p:cNvPr>
          <p:cNvSpPr>
            <a:spLocks noGrp="1"/>
          </p:cNvSpPr>
          <p:nvPr>
            <p:ph type="body" sz="quarter" idx="17"/>
          </p:nvPr>
        </p:nvSpPr>
        <p:spPr>
          <a:xfrm>
            <a:off x="6731421" y="439689"/>
            <a:ext cx="2066906" cy="582221"/>
          </a:xfrm>
        </p:spPr>
        <p:txBody>
          <a:bodyPr/>
          <a:lstStyle/>
          <a:p>
            <a:r>
              <a:rPr lang="en-US"/>
              <a:t>03</a:t>
            </a:r>
          </a:p>
        </p:txBody>
      </p:sp>
      <p:pic>
        <p:nvPicPr>
          <p:cNvPr id="2050" name="Picture 2" descr="Best Green Procurement Practices for Sustainable Success">
            <a:extLst>
              <a:ext uri="{FF2B5EF4-FFF2-40B4-BE49-F238E27FC236}">
                <a16:creationId xmlns:a16="http://schemas.microsoft.com/office/drawing/2014/main" id="{064E6511-83D3-28F5-7EEC-291F7057B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89" y="2648680"/>
            <a:ext cx="7188724" cy="355261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13D110F-884D-9B57-6509-66D0F82728B5}"/>
              </a:ext>
            </a:extLst>
          </p:cNvPr>
          <p:cNvSpPr/>
          <p:nvPr/>
        </p:nvSpPr>
        <p:spPr>
          <a:xfrm>
            <a:off x="2490187" y="3429000"/>
            <a:ext cx="8741496" cy="1209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2D35925C-732D-7187-721A-42D84BF4CE4A}"/>
              </a:ext>
            </a:extLst>
          </p:cNvPr>
          <p:cNvSpPr txBox="1"/>
          <p:nvPr/>
        </p:nvSpPr>
        <p:spPr>
          <a:xfrm>
            <a:off x="2806071" y="3495142"/>
            <a:ext cx="7464095" cy="1077218"/>
          </a:xfrm>
          <a:prstGeom prst="rect">
            <a:avLst/>
          </a:prstGeom>
          <a:noFill/>
        </p:spPr>
        <p:txBody>
          <a:bodyPr wrap="none" rtlCol="0">
            <a:spAutoFit/>
          </a:bodyPr>
          <a:lstStyle/>
          <a:p>
            <a:r>
              <a:rPr lang="en-US" sz="3200" b="1" spc="324" dirty="0">
                <a:solidFill>
                  <a:srgbClr val="60BA47"/>
                </a:solidFill>
                <a:latin typeface="Calibri" panose="020F0502020204030204" pitchFamily="34" charset="0"/>
                <a:cs typeface="Calibri" panose="020F0502020204030204" pitchFamily="34" charset="0"/>
              </a:rPr>
              <a:t>ESTRATEGIAS DE ABASTECIMIENTO </a:t>
            </a:r>
          </a:p>
          <a:p>
            <a:r>
              <a:rPr lang="en-US" sz="3200" b="1" spc="324" dirty="0">
                <a:solidFill>
                  <a:srgbClr val="60BA47"/>
                </a:solidFill>
                <a:latin typeface="Calibri" panose="020F0502020204030204" pitchFamily="34" charset="0"/>
                <a:cs typeface="Calibri" panose="020F0502020204030204" pitchFamily="34" charset="0"/>
              </a:rPr>
              <a:t>SOSTENIBLE</a:t>
            </a:r>
          </a:p>
        </p:txBody>
      </p:sp>
    </p:spTree>
    <p:extLst>
      <p:ext uri="{BB962C8B-B14F-4D97-AF65-F5344CB8AC3E}">
        <p14:creationId xmlns:p14="http://schemas.microsoft.com/office/powerpoint/2010/main" val="2167932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ADECA8B-2098-A646-FDB6-D0A1719B257A}"/>
              </a:ext>
            </a:extLst>
          </p:cNvPr>
          <p:cNvSpPr>
            <a:spLocks noGrp="1"/>
          </p:cNvSpPr>
          <p:nvPr>
            <p:ph type="body" sz="quarter" idx="15"/>
          </p:nvPr>
        </p:nvSpPr>
        <p:spPr>
          <a:xfrm>
            <a:off x="5387365" y="1572252"/>
            <a:ext cx="700387" cy="566443"/>
          </a:xfrm>
        </p:spPr>
        <p:txBody>
          <a:bodyPr/>
          <a:lstStyle/>
          <a:p>
            <a:r>
              <a:rPr lang="en-GB" noProof="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222661" y="1572251"/>
            <a:ext cx="3829237" cy="566444"/>
          </a:xfrm>
          <a:prstGeom prst="rect">
            <a:avLst/>
          </a:prstGeom>
        </p:spPr>
        <p:txBody>
          <a:bodyPr/>
          <a:lstStyle/>
          <a:p>
            <a:r>
              <a:rPr lang="en-GB" b="1" noProof="0" dirty="0"/>
              <a:t>Abastecimiento sostenible</a:t>
            </a:r>
          </a:p>
        </p:txBody>
      </p:sp>
      <p:sp>
        <p:nvSpPr>
          <p:cNvPr id="27" name="Text Placeholder 26">
            <a:extLst>
              <a:ext uri="{FF2B5EF4-FFF2-40B4-BE49-F238E27FC236}">
                <a16:creationId xmlns:a16="http://schemas.microsoft.com/office/drawing/2014/main" id="{BB67A639-2553-DCB0-D8DF-506873DE99F2}"/>
              </a:ext>
            </a:extLst>
          </p:cNvPr>
          <p:cNvSpPr>
            <a:spLocks noGrp="1"/>
          </p:cNvSpPr>
          <p:nvPr>
            <p:ph type="body" sz="quarter" idx="29"/>
          </p:nvPr>
        </p:nvSpPr>
        <p:spPr>
          <a:xfrm>
            <a:off x="5387365" y="2391724"/>
            <a:ext cx="700387" cy="566443"/>
          </a:xfrm>
        </p:spPr>
        <p:txBody>
          <a:bodyPr/>
          <a:lstStyle/>
          <a:p>
            <a:r>
              <a:rPr lang="en-GB" noProof="0"/>
              <a:t>02</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0"/>
          </p:nvPr>
        </p:nvSpPr>
        <p:spPr>
          <a:xfrm>
            <a:off x="6222660" y="2391724"/>
            <a:ext cx="4055552" cy="566444"/>
          </a:xfrm>
          <a:prstGeom prst="rect">
            <a:avLst/>
          </a:prstGeom>
        </p:spPr>
        <p:txBody>
          <a:bodyPr/>
          <a:lstStyle/>
          <a:p>
            <a:r>
              <a:rPr lang="en-GB" b="1" noProof="0" dirty="0"/>
              <a:t>Factores definitorios de las asociaciones</a:t>
            </a:r>
          </a:p>
        </p:txBody>
      </p:sp>
      <p:sp>
        <p:nvSpPr>
          <p:cNvPr id="28" name="Text Placeholder 27">
            <a:extLst>
              <a:ext uri="{FF2B5EF4-FFF2-40B4-BE49-F238E27FC236}">
                <a16:creationId xmlns:a16="http://schemas.microsoft.com/office/drawing/2014/main" id="{A6F82535-C6F2-8913-C7B3-6863E989B118}"/>
              </a:ext>
            </a:extLst>
          </p:cNvPr>
          <p:cNvSpPr>
            <a:spLocks noGrp="1"/>
          </p:cNvSpPr>
          <p:nvPr>
            <p:ph type="body" sz="quarter" idx="31"/>
          </p:nvPr>
        </p:nvSpPr>
        <p:spPr>
          <a:xfrm>
            <a:off x="5387365" y="3210692"/>
            <a:ext cx="700387" cy="566443"/>
          </a:xfrm>
        </p:spPr>
        <p:txBody>
          <a:bodyPr/>
          <a:lstStyle/>
          <a:p>
            <a:r>
              <a:rPr lang="en-GB" noProof="0"/>
              <a:t>03</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2"/>
          </p:nvPr>
        </p:nvSpPr>
        <p:spPr>
          <a:xfrm>
            <a:off x="6222661" y="3210691"/>
            <a:ext cx="5036626" cy="564425"/>
          </a:xfrm>
          <a:prstGeom prst="rect">
            <a:avLst/>
          </a:prstGeom>
        </p:spPr>
        <p:txBody>
          <a:bodyPr/>
          <a:lstStyle/>
          <a:p>
            <a:pPr>
              <a:lnSpc>
                <a:spcPct val="115000"/>
              </a:lnSpc>
              <a:spcAft>
                <a:spcPts val="800"/>
              </a:spcAft>
            </a:pPr>
            <a:r>
              <a:rPr lang="en-GB" b="1" noProof="0" dirty="0"/>
              <a:t>Estrategias de abastecimiento sostenible</a:t>
            </a:r>
          </a:p>
        </p:txBody>
      </p:sp>
      <p:sp>
        <p:nvSpPr>
          <p:cNvPr id="29" name="Text Placeholder 28">
            <a:extLst>
              <a:ext uri="{FF2B5EF4-FFF2-40B4-BE49-F238E27FC236}">
                <a16:creationId xmlns:a16="http://schemas.microsoft.com/office/drawing/2014/main" id="{40C048B4-42C0-F0BC-C978-630F5F39F697}"/>
              </a:ext>
            </a:extLst>
          </p:cNvPr>
          <p:cNvSpPr>
            <a:spLocks noGrp="1"/>
          </p:cNvSpPr>
          <p:nvPr>
            <p:ph type="body" sz="quarter" idx="33"/>
          </p:nvPr>
        </p:nvSpPr>
        <p:spPr>
          <a:xfrm>
            <a:off x="5387365" y="4028649"/>
            <a:ext cx="700387" cy="566443"/>
          </a:xfrm>
        </p:spPr>
        <p:txBody>
          <a:bodyPr/>
          <a:lstStyle/>
          <a:p>
            <a:r>
              <a:rPr lang="en-GB" noProof="0"/>
              <a:t>04</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4"/>
          </p:nvPr>
        </p:nvSpPr>
        <p:spPr>
          <a:xfrm>
            <a:off x="6222661" y="4028648"/>
            <a:ext cx="4813452" cy="566444"/>
          </a:xfrm>
          <a:prstGeom prst="rect">
            <a:avLst/>
          </a:prstGeom>
        </p:spPr>
        <p:txBody>
          <a:bodyPr/>
          <a:lstStyle/>
          <a:p>
            <a:r>
              <a:rPr lang="en-GB" b="1" dirty="0"/>
              <a:t>Retos de la contratación sostenible</a:t>
            </a:r>
            <a:endParaRPr lang="en-GB" b="1" noProof="0" dirty="0"/>
          </a:p>
        </p:txBody>
      </p:sp>
      <p:sp>
        <p:nvSpPr>
          <p:cNvPr id="26" name="Text Placeholder 25">
            <a:extLst>
              <a:ext uri="{FF2B5EF4-FFF2-40B4-BE49-F238E27FC236}">
                <a16:creationId xmlns:a16="http://schemas.microsoft.com/office/drawing/2014/main" id="{137A20F1-B484-01B2-C346-5B746EF4DD20}"/>
              </a:ext>
            </a:extLst>
          </p:cNvPr>
          <p:cNvSpPr>
            <a:spLocks noGrp="1"/>
          </p:cNvSpPr>
          <p:nvPr>
            <p:ph type="body" sz="quarter" idx="18"/>
          </p:nvPr>
        </p:nvSpPr>
        <p:spPr>
          <a:xfrm>
            <a:off x="316143" y="1431823"/>
            <a:ext cx="4813452" cy="4839488"/>
          </a:xfrm>
        </p:spPr>
        <p:txBody>
          <a:bodyPr/>
          <a:lstStyle/>
          <a:p>
            <a:pPr marL="0" indent="0"/>
            <a:r>
              <a:rPr lang="en-US" dirty="0"/>
              <a:t>Este módulo pretende profundizar en el concepto de sostenibilidad y contratación pública y definirá y explorará diferentes estrategias para integrar procesos de contratación pública sostenibles en las empresas alimentarias. </a:t>
            </a:r>
          </a:p>
          <a:p>
            <a:pPr marL="0" indent="0"/>
            <a:r>
              <a:rPr lang="en-US" dirty="0"/>
              <a:t>Además, haría hincapié en las asociaciones y en la importancia de establecer sólidas relaciones en red, como práctica para mejorar las estrategias ecológicas y socialmente responsables en el desarrollo y el consumo de productos.</a:t>
            </a:r>
          </a:p>
          <a:p>
            <a:pPr marL="0" indent="0"/>
            <a:endParaRPr lang="en-GB" noProof="0" dirty="0"/>
          </a:p>
        </p:txBody>
      </p:sp>
      <p:sp>
        <p:nvSpPr>
          <p:cNvPr id="12" name="Rectangle 11">
            <a:extLst>
              <a:ext uri="{FF2B5EF4-FFF2-40B4-BE49-F238E27FC236}">
                <a16:creationId xmlns:a16="http://schemas.microsoft.com/office/drawing/2014/main" id="{FD1AE6A7-36AA-0C4F-0261-5C67EE120960}"/>
              </a:ext>
            </a:extLst>
          </p:cNvPr>
          <p:cNvSpPr/>
          <p:nvPr/>
        </p:nvSpPr>
        <p:spPr>
          <a:xfrm>
            <a:off x="316143" y="586689"/>
            <a:ext cx="297438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noProof="0">
              <a:latin typeface="Montserrat" panose="00000500000000000000" pitchFamily="50" charset="0"/>
            </a:endParaRPr>
          </a:p>
        </p:txBody>
      </p:sp>
      <p:sp>
        <p:nvSpPr>
          <p:cNvPr id="13" name="TextBox 12">
            <a:extLst>
              <a:ext uri="{FF2B5EF4-FFF2-40B4-BE49-F238E27FC236}">
                <a16:creationId xmlns:a16="http://schemas.microsoft.com/office/drawing/2014/main" id="{2F2EA0EE-50C1-B895-20F5-E74005289B90}"/>
              </a:ext>
            </a:extLst>
          </p:cNvPr>
          <p:cNvSpPr txBox="1"/>
          <p:nvPr/>
        </p:nvSpPr>
        <p:spPr>
          <a:xfrm>
            <a:off x="500166" y="638987"/>
            <a:ext cx="2577693" cy="646331"/>
          </a:xfrm>
          <a:prstGeom prst="rect">
            <a:avLst/>
          </a:prstGeom>
          <a:noFill/>
        </p:spPr>
        <p:txBody>
          <a:bodyPr wrap="none" rtlCol="0">
            <a:spAutoFit/>
          </a:bodyPr>
          <a:lstStyle/>
          <a:p>
            <a:r>
              <a:rPr lang="en-GB" sz="3600" b="1" spc="324" noProof="0">
                <a:solidFill>
                  <a:srgbClr val="60BA47"/>
                </a:solidFill>
                <a:latin typeface="Calibri" panose="020F0502020204030204" pitchFamily="34" charset="0"/>
                <a:cs typeface="Calibri" panose="020F0502020204030204" pitchFamily="34" charset="0"/>
              </a:rPr>
              <a:t>CONTENIDO</a:t>
            </a:r>
          </a:p>
        </p:txBody>
      </p:sp>
      <p:grpSp>
        <p:nvGrpSpPr>
          <p:cNvPr id="9" name="Group 8">
            <a:extLst>
              <a:ext uri="{FF2B5EF4-FFF2-40B4-BE49-F238E27FC236}">
                <a16:creationId xmlns:a16="http://schemas.microsoft.com/office/drawing/2014/main" id="{4B2B097B-E908-F239-EDE3-718FB026E7C2}"/>
              </a:ext>
            </a:extLst>
          </p:cNvPr>
          <p:cNvGrpSpPr/>
          <p:nvPr/>
        </p:nvGrpSpPr>
        <p:grpSpPr>
          <a:xfrm>
            <a:off x="5364750" y="2257685"/>
            <a:ext cx="6023787" cy="2469219"/>
            <a:chOff x="2156220" y="3404184"/>
            <a:chExt cx="8902925" cy="2469219"/>
          </a:xfrm>
        </p:grpSpPr>
        <p:cxnSp>
          <p:nvCxnSpPr>
            <p:cNvPr id="10" name="Straight Connector 9">
              <a:extLst>
                <a:ext uri="{FF2B5EF4-FFF2-40B4-BE49-F238E27FC236}">
                  <a16:creationId xmlns:a16="http://schemas.microsoft.com/office/drawing/2014/main" id="{7A49ABF7-6FCA-AB21-4DF0-808254C08F12}"/>
                </a:ext>
              </a:extLst>
            </p:cNvPr>
            <p:cNvCxnSpPr>
              <a:cxnSpLocks/>
            </p:cNvCxnSpPr>
            <p:nvPr userDrawn="1"/>
          </p:nvCxnSpPr>
          <p:spPr>
            <a:xfrm flipV="1">
              <a:off x="2191919" y="3404184"/>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BEF7EB-2AEA-21AB-5476-1ABF21895381}"/>
                </a:ext>
              </a:extLst>
            </p:cNvPr>
            <p:cNvCxnSpPr>
              <a:cxnSpLocks/>
            </p:cNvCxnSpPr>
            <p:nvPr userDrawn="1"/>
          </p:nvCxnSpPr>
          <p:spPr>
            <a:xfrm flipV="1">
              <a:off x="2156220" y="4223152"/>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DC0782-03D6-0C0E-7516-BFBA9CEDA1C8}"/>
                </a:ext>
              </a:extLst>
            </p:cNvPr>
            <p:cNvCxnSpPr>
              <a:cxnSpLocks/>
            </p:cNvCxnSpPr>
            <p:nvPr userDrawn="1"/>
          </p:nvCxnSpPr>
          <p:spPr>
            <a:xfrm flipV="1">
              <a:off x="2156220" y="504111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80F65C-10FB-2453-ED89-45A156B2C3B9}"/>
                </a:ext>
              </a:extLst>
            </p:cNvPr>
            <p:cNvCxnSpPr>
              <a:cxnSpLocks/>
            </p:cNvCxnSpPr>
            <p:nvPr userDrawn="1"/>
          </p:nvCxnSpPr>
          <p:spPr>
            <a:xfrm flipV="1">
              <a:off x="2156222" y="585886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778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C6F43-F6D9-20D9-7ED4-4A8AABF8A6D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1500626-FE9C-C291-A32C-C312669062FD}"/>
              </a:ext>
            </a:extLst>
          </p:cNvPr>
          <p:cNvSpPr>
            <a:spLocks noGrp="1"/>
          </p:cNvSpPr>
          <p:nvPr>
            <p:ph type="body" sz="quarter" idx="16"/>
          </p:nvPr>
        </p:nvSpPr>
        <p:spPr>
          <a:xfrm>
            <a:off x="503028" y="381350"/>
            <a:ext cx="10052954" cy="803654"/>
          </a:xfrm>
          <a:prstGeom prst="rect">
            <a:avLst/>
          </a:prstGeom>
        </p:spPr>
        <p:txBody>
          <a:bodyPr/>
          <a:lstStyle/>
          <a:p>
            <a:r>
              <a:rPr lang="en-GB"/>
              <a:t>Medio ambiente </a:t>
            </a:r>
            <a:endParaRPr lang="en-IE" b="1"/>
          </a:p>
          <a:p>
            <a:endParaRPr lang="en-US"/>
          </a:p>
        </p:txBody>
      </p:sp>
      <p:sp>
        <p:nvSpPr>
          <p:cNvPr id="3" name="Text Placeholder 2">
            <a:extLst>
              <a:ext uri="{FF2B5EF4-FFF2-40B4-BE49-F238E27FC236}">
                <a16:creationId xmlns:a16="http://schemas.microsoft.com/office/drawing/2014/main" id="{4565B925-C9B9-0716-B450-DBFD2AA67FBA}"/>
              </a:ext>
            </a:extLst>
          </p:cNvPr>
          <p:cNvSpPr>
            <a:spLocks noGrp="1"/>
          </p:cNvSpPr>
          <p:nvPr>
            <p:ph type="body" sz="quarter" idx="19"/>
          </p:nvPr>
        </p:nvSpPr>
        <p:spPr>
          <a:xfrm>
            <a:off x="4597592" y="935608"/>
            <a:ext cx="6718560" cy="1353838"/>
          </a:xfrm>
          <a:prstGeom prst="rect">
            <a:avLst/>
          </a:prstGeom>
          <a:ln>
            <a:noFill/>
          </a:ln>
        </p:spPr>
        <p:txBody>
          <a:bodyPr lIns="91440" tIns="45720" rIns="91440" bIns="45720" anchor="t"/>
          <a:lstStyle/>
          <a:p>
            <a:pPr marL="0" indent="0">
              <a:lnSpc>
                <a:spcPct val="100000"/>
              </a:lnSpc>
            </a:pPr>
            <a:r>
              <a:rPr lang="en-US" dirty="0"/>
              <a:t>Garantizar suministros que cumplan las normas internacionales, establecerlas en los acuerdos de suministro y realizar auditorías periódicas.</a:t>
            </a:r>
          </a:p>
        </p:txBody>
      </p:sp>
      <p:sp>
        <p:nvSpPr>
          <p:cNvPr id="2" name="Freeform 1">
            <a:extLst>
              <a:ext uri="{FF2B5EF4-FFF2-40B4-BE49-F238E27FC236}">
                <a16:creationId xmlns:a16="http://schemas.microsoft.com/office/drawing/2014/main" id="{7EA098F2-148A-336A-7499-49716C9A686E}"/>
              </a:ext>
            </a:extLst>
          </p:cNvPr>
          <p:cNvSpPr>
            <a:spLocks noChangeArrowheads="1"/>
          </p:cNvSpPr>
          <p:nvPr/>
        </p:nvSpPr>
        <p:spPr bwMode="auto">
          <a:xfrm>
            <a:off x="1122319" y="1138430"/>
            <a:ext cx="3455424" cy="655405"/>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5" name="Freeform 245">
            <a:extLst>
              <a:ext uri="{FF2B5EF4-FFF2-40B4-BE49-F238E27FC236}">
                <a16:creationId xmlns:a16="http://schemas.microsoft.com/office/drawing/2014/main" id="{2D94F8F1-955C-2C06-E8A0-7F918679FBEE}"/>
              </a:ext>
            </a:extLst>
          </p:cNvPr>
          <p:cNvSpPr>
            <a:spLocks noChangeArrowheads="1"/>
          </p:cNvSpPr>
          <p:nvPr/>
        </p:nvSpPr>
        <p:spPr bwMode="auto">
          <a:xfrm>
            <a:off x="661826" y="1047140"/>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 name="Freeform 246">
            <a:extLst>
              <a:ext uri="{FF2B5EF4-FFF2-40B4-BE49-F238E27FC236}">
                <a16:creationId xmlns:a16="http://schemas.microsoft.com/office/drawing/2014/main" id="{730749F7-12F1-A246-1B39-5BFA73BDDB7F}"/>
              </a:ext>
            </a:extLst>
          </p:cNvPr>
          <p:cNvSpPr>
            <a:spLocks noChangeArrowheads="1"/>
          </p:cNvSpPr>
          <p:nvPr/>
        </p:nvSpPr>
        <p:spPr bwMode="auto">
          <a:xfrm rot="10800000">
            <a:off x="6763943" y="2491678"/>
            <a:ext cx="3559777" cy="654445"/>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16" name="CuadroTexto 559">
            <a:extLst>
              <a:ext uri="{FF2B5EF4-FFF2-40B4-BE49-F238E27FC236}">
                <a16:creationId xmlns:a16="http://schemas.microsoft.com/office/drawing/2014/main" id="{71B5799C-C9A2-ECE4-7E67-78484E5F7335}"/>
              </a:ext>
            </a:extLst>
          </p:cNvPr>
          <p:cNvSpPr txBox="1"/>
          <p:nvPr/>
        </p:nvSpPr>
        <p:spPr>
          <a:xfrm>
            <a:off x="7122380" y="5406616"/>
            <a:ext cx="2513094" cy="400110"/>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Título Cuatro</a:t>
            </a:r>
          </a:p>
        </p:txBody>
      </p:sp>
      <p:sp>
        <p:nvSpPr>
          <p:cNvPr id="66" name="Freeform 245">
            <a:extLst>
              <a:ext uri="{FF2B5EF4-FFF2-40B4-BE49-F238E27FC236}">
                <a16:creationId xmlns:a16="http://schemas.microsoft.com/office/drawing/2014/main" id="{F912355A-617E-9B0E-EA02-0D10C4A210CD}"/>
              </a:ext>
            </a:extLst>
          </p:cNvPr>
          <p:cNvSpPr>
            <a:spLocks noChangeArrowheads="1"/>
          </p:cNvSpPr>
          <p:nvPr/>
        </p:nvSpPr>
        <p:spPr bwMode="auto">
          <a:xfrm rot="10800000">
            <a:off x="9722709" y="2342164"/>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7" name="Text Placeholder 2">
            <a:extLst>
              <a:ext uri="{FF2B5EF4-FFF2-40B4-BE49-F238E27FC236}">
                <a16:creationId xmlns:a16="http://schemas.microsoft.com/office/drawing/2014/main" id="{72632E6E-D529-6F43-72C0-55D16BBDDC76}"/>
              </a:ext>
            </a:extLst>
          </p:cNvPr>
          <p:cNvSpPr txBox="1">
            <a:spLocks/>
          </p:cNvSpPr>
          <p:nvPr/>
        </p:nvSpPr>
        <p:spPr>
          <a:xfrm>
            <a:off x="652140" y="2198877"/>
            <a:ext cx="5966557" cy="1624346"/>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r">
              <a:lnSpc>
                <a:spcPct val="100000"/>
              </a:lnSpc>
            </a:pPr>
            <a:r>
              <a:rPr lang="en-US" dirty="0"/>
              <a:t>Asegúrese de que sus suministros se entregan en materiales renovables y biodegradables, además de optar por envases reutilizables y evitar el plástico. </a:t>
            </a:r>
          </a:p>
        </p:txBody>
      </p:sp>
      <p:sp>
        <p:nvSpPr>
          <p:cNvPr id="69" name="Freeform 1">
            <a:extLst>
              <a:ext uri="{FF2B5EF4-FFF2-40B4-BE49-F238E27FC236}">
                <a16:creationId xmlns:a16="http://schemas.microsoft.com/office/drawing/2014/main" id="{C49862BA-F294-7439-7388-3CE55315DFA6}"/>
              </a:ext>
            </a:extLst>
          </p:cNvPr>
          <p:cNvSpPr>
            <a:spLocks noChangeArrowheads="1"/>
          </p:cNvSpPr>
          <p:nvPr/>
        </p:nvSpPr>
        <p:spPr bwMode="auto">
          <a:xfrm>
            <a:off x="1463502" y="4182848"/>
            <a:ext cx="3114241" cy="655405"/>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68" name="Freeform 245">
            <a:extLst>
              <a:ext uri="{FF2B5EF4-FFF2-40B4-BE49-F238E27FC236}">
                <a16:creationId xmlns:a16="http://schemas.microsoft.com/office/drawing/2014/main" id="{268C6C64-A0A5-54F1-5A93-A883F0AEE5ED}"/>
              </a:ext>
            </a:extLst>
          </p:cNvPr>
          <p:cNvSpPr>
            <a:spLocks noChangeArrowheads="1"/>
          </p:cNvSpPr>
          <p:nvPr/>
        </p:nvSpPr>
        <p:spPr bwMode="auto">
          <a:xfrm>
            <a:off x="652140" y="4090940"/>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1" name="Text Placeholder 2">
            <a:extLst>
              <a:ext uri="{FF2B5EF4-FFF2-40B4-BE49-F238E27FC236}">
                <a16:creationId xmlns:a16="http://schemas.microsoft.com/office/drawing/2014/main" id="{1D6DB831-5ADD-0DDD-21C2-4C04C3FBF8DD}"/>
              </a:ext>
            </a:extLst>
          </p:cNvPr>
          <p:cNvSpPr txBox="1">
            <a:spLocks/>
          </p:cNvSpPr>
          <p:nvPr/>
        </p:nvSpPr>
        <p:spPr>
          <a:xfrm>
            <a:off x="4577743" y="3956485"/>
            <a:ext cx="6607288" cy="1100967"/>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pPr>
            <a:r>
              <a:rPr lang="en-US" dirty="0"/>
              <a:t>Seleccionar fuentes de suministro eficientes desde el punto de vista energético, </a:t>
            </a:r>
            <a:r>
              <a:rPr lang="en-US" dirty="0" err="1"/>
              <a:t>incentivar </a:t>
            </a:r>
            <a:r>
              <a:rPr lang="en-US" dirty="0"/>
              <a:t>la reducción del carbono y la conservación de la energía.</a:t>
            </a:r>
            <a:endParaRPr lang="en-US" dirty="0">
              <a:ea typeface="Calibri" panose="020F0502020204030204"/>
              <a:cs typeface="Calibri" panose="020F0502020204030204"/>
            </a:endParaRPr>
          </a:p>
        </p:txBody>
      </p:sp>
      <p:sp>
        <p:nvSpPr>
          <p:cNvPr id="72" name="Freeform 246">
            <a:extLst>
              <a:ext uri="{FF2B5EF4-FFF2-40B4-BE49-F238E27FC236}">
                <a16:creationId xmlns:a16="http://schemas.microsoft.com/office/drawing/2014/main" id="{3C1EED50-F601-F449-2BF4-6DBDBC0B67A4}"/>
              </a:ext>
            </a:extLst>
          </p:cNvPr>
          <p:cNvSpPr>
            <a:spLocks noChangeArrowheads="1"/>
          </p:cNvSpPr>
          <p:nvPr/>
        </p:nvSpPr>
        <p:spPr bwMode="auto">
          <a:xfrm rot="10800000">
            <a:off x="6763942" y="5413395"/>
            <a:ext cx="3559777" cy="654445"/>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73" name="Freeform 245">
            <a:extLst>
              <a:ext uri="{FF2B5EF4-FFF2-40B4-BE49-F238E27FC236}">
                <a16:creationId xmlns:a16="http://schemas.microsoft.com/office/drawing/2014/main" id="{9C1668FB-C5EF-B66D-627C-D36ACCC6EB44}"/>
              </a:ext>
            </a:extLst>
          </p:cNvPr>
          <p:cNvSpPr>
            <a:spLocks noChangeArrowheads="1"/>
          </p:cNvSpPr>
          <p:nvPr/>
        </p:nvSpPr>
        <p:spPr bwMode="auto">
          <a:xfrm rot="10800000">
            <a:off x="9722708" y="5298609"/>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4" name="CuadroTexto 557">
            <a:extLst>
              <a:ext uri="{FF2B5EF4-FFF2-40B4-BE49-F238E27FC236}">
                <a16:creationId xmlns:a16="http://schemas.microsoft.com/office/drawing/2014/main" id="{0B84FE24-BC99-843D-130E-BBEC5F497364}"/>
              </a:ext>
            </a:extLst>
          </p:cNvPr>
          <p:cNvSpPr txBox="1"/>
          <p:nvPr/>
        </p:nvSpPr>
        <p:spPr>
          <a:xfrm>
            <a:off x="7122380" y="5537174"/>
            <a:ext cx="2513093" cy="461665"/>
          </a:xfrm>
          <a:prstGeom prst="rect">
            <a:avLst/>
          </a:prstGeom>
          <a:noFill/>
        </p:spPr>
        <p:txBody>
          <a:bodyPr wrap="square" rtlCol="0">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Enfoque holístico </a:t>
            </a:r>
          </a:p>
        </p:txBody>
      </p:sp>
      <p:sp>
        <p:nvSpPr>
          <p:cNvPr id="75" name="Text Placeholder 2">
            <a:extLst>
              <a:ext uri="{FF2B5EF4-FFF2-40B4-BE49-F238E27FC236}">
                <a16:creationId xmlns:a16="http://schemas.microsoft.com/office/drawing/2014/main" id="{D8AEEAA6-6404-5160-8CC6-434A2BFA7A52}"/>
              </a:ext>
            </a:extLst>
          </p:cNvPr>
          <p:cNvSpPr txBox="1">
            <a:spLocks/>
          </p:cNvSpPr>
          <p:nvPr/>
        </p:nvSpPr>
        <p:spPr>
          <a:xfrm>
            <a:off x="661827" y="5276652"/>
            <a:ext cx="5956870" cy="1025254"/>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r">
              <a:lnSpc>
                <a:spcPct val="100000"/>
              </a:lnSpc>
            </a:pPr>
            <a:r>
              <a:rPr lang="en-US" dirty="0"/>
              <a:t>Implantar una economía circular, siguiendo los principios fundamentales y garantizando prácticas ecológicas en todos los procesos de suministro.</a:t>
            </a:r>
          </a:p>
        </p:txBody>
      </p:sp>
      <p:sp>
        <p:nvSpPr>
          <p:cNvPr id="7" name="CuadroTexto 553">
            <a:extLst>
              <a:ext uri="{FF2B5EF4-FFF2-40B4-BE49-F238E27FC236}">
                <a16:creationId xmlns:a16="http://schemas.microsoft.com/office/drawing/2014/main" id="{E786F5A2-9FBB-26C3-3391-9DF80C32AC2B}"/>
              </a:ext>
            </a:extLst>
          </p:cNvPr>
          <p:cNvSpPr txBox="1"/>
          <p:nvPr/>
        </p:nvSpPr>
        <p:spPr>
          <a:xfrm>
            <a:off x="1767247" y="1227508"/>
            <a:ext cx="2444801" cy="461665"/>
          </a:xfrm>
          <a:prstGeom prst="rect">
            <a:avLst/>
          </a:prstGeom>
          <a:noFill/>
        </p:spPr>
        <p:txBody>
          <a:bodyPr wrap="square" lIns="91440" tIns="45720" rIns="91440" bIns="45720" rtlCol="0" anchor="ctr">
            <a:spAutoFit/>
          </a:bodyPr>
          <a:lstStyle/>
          <a:p>
            <a:pPr algn="ctr"/>
            <a:r>
              <a:rPr lang="en-US" sz="2400" b="1">
                <a:solidFill>
                  <a:schemeClr val="bg1"/>
                </a:solidFill>
                <a:latin typeface="Calibri"/>
                <a:ea typeface="Lato"/>
                <a:cs typeface="Calibri"/>
              </a:rPr>
              <a:t>Normas</a:t>
            </a:r>
          </a:p>
        </p:txBody>
      </p:sp>
      <p:sp>
        <p:nvSpPr>
          <p:cNvPr id="12" name="CuadroTexto 553">
            <a:extLst>
              <a:ext uri="{FF2B5EF4-FFF2-40B4-BE49-F238E27FC236}">
                <a16:creationId xmlns:a16="http://schemas.microsoft.com/office/drawing/2014/main" id="{67CA9651-AFB4-28B0-4C42-B86C000D20C2}"/>
              </a:ext>
            </a:extLst>
          </p:cNvPr>
          <p:cNvSpPr txBox="1"/>
          <p:nvPr/>
        </p:nvSpPr>
        <p:spPr>
          <a:xfrm>
            <a:off x="7132662" y="2558157"/>
            <a:ext cx="2444801" cy="461665"/>
          </a:xfrm>
          <a:prstGeom prst="rect">
            <a:avLst/>
          </a:prstGeom>
          <a:noFill/>
        </p:spPr>
        <p:txBody>
          <a:bodyPr wrap="square" rtlCol="0" anchor="ctr">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Embalaje</a:t>
            </a:r>
          </a:p>
        </p:txBody>
      </p:sp>
      <p:sp>
        <p:nvSpPr>
          <p:cNvPr id="14" name="CuadroTexto 553">
            <a:extLst>
              <a:ext uri="{FF2B5EF4-FFF2-40B4-BE49-F238E27FC236}">
                <a16:creationId xmlns:a16="http://schemas.microsoft.com/office/drawing/2014/main" id="{299C3EE5-8685-DE70-7481-345327D4DF64}"/>
              </a:ext>
            </a:extLst>
          </p:cNvPr>
          <p:cNvSpPr txBox="1"/>
          <p:nvPr/>
        </p:nvSpPr>
        <p:spPr>
          <a:xfrm>
            <a:off x="1939291" y="4302118"/>
            <a:ext cx="2444801" cy="461665"/>
          </a:xfrm>
          <a:prstGeom prst="rect">
            <a:avLst/>
          </a:prstGeom>
          <a:noFill/>
        </p:spPr>
        <p:txBody>
          <a:bodyPr wrap="square" rtlCol="0" anchor="ctr">
            <a:spAutoFit/>
          </a:bodyPr>
          <a:lstStyle/>
          <a:p>
            <a:pPr algn="ctr"/>
            <a:r>
              <a:rPr lang="en-US" sz="2400" b="1" dirty="0" err="1">
                <a:solidFill>
                  <a:schemeClr val="bg1"/>
                </a:solidFill>
                <a:latin typeface="Calibri" panose="020F0502020204030204" pitchFamily="34" charset="0"/>
                <a:ea typeface="Lato" charset="0"/>
                <a:cs typeface="Calibri" panose="020F0502020204030204" pitchFamily="34" charset="0"/>
              </a:rPr>
              <a:t>Minimizar</a:t>
            </a:r>
            <a:r>
              <a:rPr lang="en-US" sz="2400" b="1" dirty="0">
                <a:solidFill>
                  <a:schemeClr val="bg1"/>
                </a:solidFill>
                <a:latin typeface="Calibri" panose="020F0502020204030204" pitchFamily="34" charset="0"/>
                <a:ea typeface="Lato" charset="0"/>
                <a:cs typeface="Calibri" panose="020F0502020204030204" pitchFamily="34" charset="0"/>
              </a:rPr>
              <a:t> </a:t>
            </a:r>
            <a:r>
              <a:rPr lang="en-US" sz="2400" b="1" dirty="0" err="1">
                <a:solidFill>
                  <a:schemeClr val="bg1"/>
                </a:solidFill>
                <a:latin typeface="Calibri" panose="020F0502020204030204" pitchFamily="34" charset="0"/>
                <a:ea typeface="Lato" charset="0"/>
                <a:cs typeface="Calibri" panose="020F0502020204030204" pitchFamily="34" charset="0"/>
              </a:rPr>
              <a:t>los</a:t>
            </a:r>
            <a:r>
              <a:rPr lang="en-US" sz="2400" b="1" dirty="0">
                <a:solidFill>
                  <a:schemeClr val="bg1"/>
                </a:solidFill>
                <a:latin typeface="Calibri" panose="020F0502020204030204" pitchFamily="34" charset="0"/>
                <a:ea typeface="Lato" charset="0"/>
                <a:cs typeface="Calibri" panose="020F0502020204030204" pitchFamily="34" charset="0"/>
              </a:rPr>
              <a:t> </a:t>
            </a:r>
            <a:r>
              <a:rPr lang="en-US" sz="2400" b="1" dirty="0" err="1">
                <a:solidFill>
                  <a:schemeClr val="bg1"/>
                </a:solidFill>
                <a:latin typeface="Calibri" panose="020F0502020204030204" pitchFamily="34" charset="0"/>
                <a:ea typeface="Lato" charset="0"/>
                <a:cs typeface="Calibri" panose="020F0502020204030204" pitchFamily="34" charset="0"/>
              </a:rPr>
              <a:t>residuos</a:t>
            </a:r>
            <a:endParaRPr lang="en-US" sz="2400" b="1" dirty="0">
              <a:solidFill>
                <a:schemeClr val="bg1"/>
              </a:solidFill>
              <a:latin typeface="Calibri" panose="020F0502020204030204" pitchFamily="34" charset="0"/>
              <a:ea typeface="Lato" charset="0"/>
              <a:cs typeface="Calibri" panose="020F0502020204030204" pitchFamily="34" charset="0"/>
            </a:endParaRPr>
          </a:p>
        </p:txBody>
      </p:sp>
      <p:pic>
        <p:nvPicPr>
          <p:cNvPr id="18" name="Picture 17" descr="A white line art of different types of objects&#10;&#10;AI-generated content may be incorrect.">
            <a:extLst>
              <a:ext uri="{FF2B5EF4-FFF2-40B4-BE49-F238E27FC236}">
                <a16:creationId xmlns:a16="http://schemas.microsoft.com/office/drawing/2014/main" id="{63600954-716E-2649-8BD0-0913D2E5261B}"/>
              </a:ext>
            </a:extLst>
          </p:cNvPr>
          <p:cNvPicPr>
            <a:picLocks noChangeAspect="1"/>
          </p:cNvPicPr>
          <p:nvPr/>
        </p:nvPicPr>
        <p:blipFill>
          <a:blip r:embed="rId2"/>
          <a:srcRect r="50000" b="60099"/>
          <a:stretch/>
        </p:blipFill>
        <p:spPr>
          <a:xfrm>
            <a:off x="896487" y="4046142"/>
            <a:ext cx="990262" cy="987872"/>
          </a:xfrm>
          <a:prstGeom prst="rect">
            <a:avLst/>
          </a:prstGeom>
        </p:spPr>
      </p:pic>
      <p:pic>
        <p:nvPicPr>
          <p:cNvPr id="19" name="Picture 18" descr="A white line art of different types of objects&#10;&#10;AI-generated content may be incorrect.">
            <a:extLst>
              <a:ext uri="{FF2B5EF4-FFF2-40B4-BE49-F238E27FC236}">
                <a16:creationId xmlns:a16="http://schemas.microsoft.com/office/drawing/2014/main" id="{FA89A4DE-BCF4-555E-A773-E27E866D3F7B}"/>
              </a:ext>
            </a:extLst>
          </p:cNvPr>
          <p:cNvPicPr>
            <a:picLocks noChangeAspect="1"/>
          </p:cNvPicPr>
          <p:nvPr/>
        </p:nvPicPr>
        <p:blipFill>
          <a:blip r:embed="rId2"/>
          <a:srcRect l="53593" t="-855" r="-3593" b="60954"/>
          <a:stretch/>
        </p:blipFill>
        <p:spPr>
          <a:xfrm>
            <a:off x="10082929" y="5254843"/>
            <a:ext cx="915505" cy="913295"/>
          </a:xfrm>
          <a:prstGeom prst="rect">
            <a:avLst/>
          </a:prstGeom>
        </p:spPr>
      </p:pic>
      <p:pic>
        <p:nvPicPr>
          <p:cNvPr id="20" name="Picture 19" descr="A white line art of different types of objects&#10;&#10;AI-generated content may be incorrect.">
            <a:extLst>
              <a:ext uri="{FF2B5EF4-FFF2-40B4-BE49-F238E27FC236}">
                <a16:creationId xmlns:a16="http://schemas.microsoft.com/office/drawing/2014/main" id="{3AF4EE0C-C5B7-E44F-0D8D-B8C839C1CD28}"/>
              </a:ext>
            </a:extLst>
          </p:cNvPr>
          <p:cNvPicPr>
            <a:picLocks noChangeAspect="1"/>
          </p:cNvPicPr>
          <p:nvPr/>
        </p:nvPicPr>
        <p:blipFill>
          <a:blip r:embed="rId2"/>
          <a:srcRect l="-4912" t="58889" r="54912" b="1210"/>
          <a:stretch/>
        </p:blipFill>
        <p:spPr>
          <a:xfrm>
            <a:off x="872822" y="1058695"/>
            <a:ext cx="874576" cy="872465"/>
          </a:xfrm>
          <a:prstGeom prst="rect">
            <a:avLst/>
          </a:prstGeom>
        </p:spPr>
      </p:pic>
      <p:pic>
        <p:nvPicPr>
          <p:cNvPr id="21" name="Picture 20" descr="A white line art of different types of objects&#10;&#10;AI-generated content may be incorrect.">
            <a:extLst>
              <a:ext uri="{FF2B5EF4-FFF2-40B4-BE49-F238E27FC236}">
                <a16:creationId xmlns:a16="http://schemas.microsoft.com/office/drawing/2014/main" id="{6CEC94B5-F71B-F21B-3507-FDF91EEAAA7B}"/>
              </a:ext>
            </a:extLst>
          </p:cNvPr>
          <p:cNvPicPr>
            <a:picLocks noChangeAspect="1"/>
          </p:cNvPicPr>
          <p:nvPr/>
        </p:nvPicPr>
        <p:blipFill>
          <a:blip r:embed="rId2"/>
          <a:srcRect l="48938" t="59281" r="1062" b="818"/>
          <a:stretch/>
        </p:blipFill>
        <p:spPr>
          <a:xfrm>
            <a:off x="9946181" y="2283109"/>
            <a:ext cx="956021" cy="953714"/>
          </a:xfrm>
          <a:prstGeom prst="rect">
            <a:avLst/>
          </a:prstGeom>
        </p:spPr>
      </p:pic>
    </p:spTree>
    <p:extLst>
      <p:ext uri="{BB962C8B-B14F-4D97-AF65-F5344CB8AC3E}">
        <p14:creationId xmlns:p14="http://schemas.microsoft.com/office/powerpoint/2010/main" val="3429458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EC89B-A95F-CCA3-080D-6360EF95A20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7C6EA1B-7ADC-C4BF-D908-444C118D19CA}"/>
              </a:ext>
            </a:extLst>
          </p:cNvPr>
          <p:cNvSpPr>
            <a:spLocks noGrp="1"/>
          </p:cNvSpPr>
          <p:nvPr>
            <p:ph type="body" sz="quarter" idx="16"/>
          </p:nvPr>
        </p:nvSpPr>
        <p:spPr>
          <a:xfrm>
            <a:off x="576770" y="405930"/>
            <a:ext cx="10052954" cy="803654"/>
          </a:xfrm>
          <a:prstGeom prst="rect">
            <a:avLst/>
          </a:prstGeom>
        </p:spPr>
        <p:txBody>
          <a:bodyPr/>
          <a:lstStyle/>
          <a:p>
            <a:r>
              <a:rPr lang="en-GB"/>
              <a:t>Social</a:t>
            </a:r>
            <a:endParaRPr lang="en-IE" b="1"/>
          </a:p>
          <a:p>
            <a:endParaRPr lang="en-US"/>
          </a:p>
        </p:txBody>
      </p:sp>
      <p:sp>
        <p:nvSpPr>
          <p:cNvPr id="3" name="Text Placeholder 2">
            <a:extLst>
              <a:ext uri="{FF2B5EF4-FFF2-40B4-BE49-F238E27FC236}">
                <a16:creationId xmlns:a16="http://schemas.microsoft.com/office/drawing/2014/main" id="{0E7AA241-D974-051C-3027-F39FDD254700}"/>
              </a:ext>
            </a:extLst>
          </p:cNvPr>
          <p:cNvSpPr>
            <a:spLocks noGrp="1"/>
          </p:cNvSpPr>
          <p:nvPr>
            <p:ph type="body" sz="quarter" idx="19"/>
          </p:nvPr>
        </p:nvSpPr>
        <p:spPr>
          <a:xfrm>
            <a:off x="4582829" y="923195"/>
            <a:ext cx="6658916" cy="1065167"/>
          </a:xfrm>
          <a:prstGeom prst="rect">
            <a:avLst/>
          </a:prstGeom>
          <a:ln>
            <a:noFill/>
          </a:ln>
        </p:spPr>
        <p:txBody>
          <a:bodyPr lIns="91440" tIns="45720" rIns="91440" bIns="45720" anchor="t"/>
          <a:lstStyle/>
          <a:p>
            <a:pPr indent="0">
              <a:lnSpc>
                <a:spcPct val="100000"/>
              </a:lnSpc>
            </a:pPr>
            <a:r>
              <a:rPr lang="en-US" dirty="0" err="1"/>
              <a:t>Dar prioridad a </a:t>
            </a:r>
            <a:r>
              <a:rPr lang="en-US" dirty="0"/>
              <a:t>los productos locales, con el objetivo de impulsar la economía regional y crear más oportunidades para la comunidad. </a:t>
            </a:r>
          </a:p>
        </p:txBody>
      </p:sp>
      <p:sp>
        <p:nvSpPr>
          <p:cNvPr id="2" name="Freeform 1">
            <a:extLst>
              <a:ext uri="{FF2B5EF4-FFF2-40B4-BE49-F238E27FC236}">
                <a16:creationId xmlns:a16="http://schemas.microsoft.com/office/drawing/2014/main" id="{0323757E-BC16-F157-FC37-8AB15D1B0FCF}"/>
              </a:ext>
            </a:extLst>
          </p:cNvPr>
          <p:cNvSpPr>
            <a:spLocks noChangeArrowheads="1"/>
          </p:cNvSpPr>
          <p:nvPr/>
        </p:nvSpPr>
        <p:spPr bwMode="auto">
          <a:xfrm>
            <a:off x="1134609" y="1199881"/>
            <a:ext cx="3455424" cy="655405"/>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5" name="Freeform 245">
            <a:extLst>
              <a:ext uri="{FF2B5EF4-FFF2-40B4-BE49-F238E27FC236}">
                <a16:creationId xmlns:a16="http://schemas.microsoft.com/office/drawing/2014/main" id="{D407CE7B-8644-AD61-C329-DEABE5F5ABA7}"/>
              </a:ext>
            </a:extLst>
          </p:cNvPr>
          <p:cNvSpPr>
            <a:spLocks noChangeArrowheads="1"/>
          </p:cNvSpPr>
          <p:nvPr/>
        </p:nvSpPr>
        <p:spPr bwMode="auto">
          <a:xfrm>
            <a:off x="674116" y="1108591"/>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 name="Freeform 246">
            <a:extLst>
              <a:ext uri="{FF2B5EF4-FFF2-40B4-BE49-F238E27FC236}">
                <a16:creationId xmlns:a16="http://schemas.microsoft.com/office/drawing/2014/main" id="{777A3BCF-678D-461C-7070-606720BF4669}"/>
              </a:ext>
            </a:extLst>
          </p:cNvPr>
          <p:cNvSpPr>
            <a:spLocks noChangeArrowheads="1"/>
          </p:cNvSpPr>
          <p:nvPr/>
        </p:nvSpPr>
        <p:spPr bwMode="auto">
          <a:xfrm rot="10800000">
            <a:off x="6739362" y="2614581"/>
            <a:ext cx="3559777" cy="654445"/>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13" name="CuadroTexto 553">
            <a:extLst>
              <a:ext uri="{FF2B5EF4-FFF2-40B4-BE49-F238E27FC236}">
                <a16:creationId xmlns:a16="http://schemas.microsoft.com/office/drawing/2014/main" id="{BE8187FA-11B1-DAAB-A3AA-4840F969E9EA}"/>
              </a:ext>
            </a:extLst>
          </p:cNvPr>
          <p:cNvSpPr txBox="1"/>
          <p:nvPr/>
        </p:nvSpPr>
        <p:spPr>
          <a:xfrm>
            <a:off x="1779537" y="1288959"/>
            <a:ext cx="2444801" cy="461665"/>
          </a:xfrm>
          <a:prstGeom prst="rect">
            <a:avLst/>
          </a:prstGeom>
          <a:noFill/>
        </p:spPr>
        <p:txBody>
          <a:bodyPr wrap="square" lIns="91440" tIns="45720" rIns="91440" bIns="45720" rtlCol="0" anchor="ctr">
            <a:spAutoFit/>
          </a:bodyPr>
          <a:lstStyle/>
          <a:p>
            <a:pPr algn="ctr"/>
            <a:r>
              <a:rPr lang="en-US" sz="2400" b="1">
                <a:solidFill>
                  <a:schemeClr val="bg1"/>
                </a:solidFill>
                <a:latin typeface="Calibri"/>
                <a:ea typeface="Lato"/>
                <a:cs typeface="Calibri"/>
              </a:rPr>
              <a:t>Apoyo local</a:t>
            </a:r>
          </a:p>
        </p:txBody>
      </p:sp>
      <p:sp>
        <p:nvSpPr>
          <p:cNvPr id="15" name="CuadroTexto 557">
            <a:extLst>
              <a:ext uri="{FF2B5EF4-FFF2-40B4-BE49-F238E27FC236}">
                <a16:creationId xmlns:a16="http://schemas.microsoft.com/office/drawing/2014/main" id="{AF591574-70D4-3685-ACED-FBA3E99518D4}"/>
              </a:ext>
            </a:extLst>
          </p:cNvPr>
          <p:cNvSpPr txBox="1"/>
          <p:nvPr/>
        </p:nvSpPr>
        <p:spPr>
          <a:xfrm>
            <a:off x="6715772" y="2703431"/>
            <a:ext cx="3192598" cy="461665"/>
          </a:xfrm>
          <a:prstGeom prst="rect">
            <a:avLst/>
          </a:prstGeom>
          <a:noFill/>
        </p:spPr>
        <p:txBody>
          <a:bodyPr wrap="square" rtlCol="0">
            <a:spAutoFit/>
          </a:bodyPr>
          <a:lstStyle/>
          <a:p>
            <a:pPr algn="ctr"/>
            <a:r>
              <a:rPr lang="en-US" sz="2400" b="1" dirty="0" err="1">
                <a:solidFill>
                  <a:schemeClr val="bg1"/>
                </a:solidFill>
                <a:latin typeface="Calibri" panose="020F0502020204030204" pitchFamily="34" charset="0"/>
                <a:ea typeface="Lato" charset="0"/>
                <a:cs typeface="Calibri" panose="020F0502020204030204" pitchFamily="34" charset="0"/>
              </a:rPr>
              <a:t>Enfoque</a:t>
            </a:r>
            <a:r>
              <a:rPr lang="en-US" sz="2400" b="1" dirty="0">
                <a:solidFill>
                  <a:schemeClr val="bg1"/>
                </a:solidFill>
                <a:latin typeface="Calibri" panose="020F0502020204030204" pitchFamily="34" charset="0"/>
                <a:ea typeface="Lato" charset="0"/>
                <a:cs typeface="Calibri" panose="020F0502020204030204" pitchFamily="34" charset="0"/>
              </a:rPr>
              <a:t> de </a:t>
            </a:r>
            <a:r>
              <a:rPr lang="en-US" sz="2400" b="1" dirty="0" err="1">
                <a:solidFill>
                  <a:schemeClr val="bg1"/>
                </a:solidFill>
                <a:latin typeface="Calibri" panose="020F0502020204030204" pitchFamily="34" charset="0"/>
                <a:ea typeface="Lato" charset="0"/>
                <a:cs typeface="Calibri" panose="020F0502020204030204" pitchFamily="34" charset="0"/>
              </a:rPr>
              <a:t>diversidad</a:t>
            </a:r>
            <a:endParaRPr lang="en-US" sz="2400" b="1" dirty="0">
              <a:solidFill>
                <a:schemeClr val="bg1"/>
              </a:solidFill>
              <a:latin typeface="Calibri" panose="020F0502020204030204" pitchFamily="34" charset="0"/>
              <a:ea typeface="Lato" charset="0"/>
              <a:cs typeface="Calibri" panose="020F0502020204030204" pitchFamily="34" charset="0"/>
            </a:endParaRPr>
          </a:p>
        </p:txBody>
      </p:sp>
      <p:sp>
        <p:nvSpPr>
          <p:cNvPr id="16" name="CuadroTexto 559">
            <a:extLst>
              <a:ext uri="{FF2B5EF4-FFF2-40B4-BE49-F238E27FC236}">
                <a16:creationId xmlns:a16="http://schemas.microsoft.com/office/drawing/2014/main" id="{875B0F86-2FF2-E638-E503-8A7CCF3CA964}"/>
              </a:ext>
            </a:extLst>
          </p:cNvPr>
          <p:cNvSpPr txBox="1"/>
          <p:nvPr/>
        </p:nvSpPr>
        <p:spPr>
          <a:xfrm>
            <a:off x="6715772" y="4757763"/>
            <a:ext cx="2513094" cy="400110"/>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Título Cuatro</a:t>
            </a:r>
          </a:p>
        </p:txBody>
      </p:sp>
      <p:sp>
        <p:nvSpPr>
          <p:cNvPr id="66" name="Freeform 245">
            <a:extLst>
              <a:ext uri="{FF2B5EF4-FFF2-40B4-BE49-F238E27FC236}">
                <a16:creationId xmlns:a16="http://schemas.microsoft.com/office/drawing/2014/main" id="{48032F8B-4F67-F9E0-7ADC-AD2246BF71A9}"/>
              </a:ext>
            </a:extLst>
          </p:cNvPr>
          <p:cNvSpPr>
            <a:spLocks noChangeArrowheads="1"/>
          </p:cNvSpPr>
          <p:nvPr/>
        </p:nvSpPr>
        <p:spPr bwMode="auto">
          <a:xfrm rot="10800000">
            <a:off x="9698128" y="2465067"/>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7" name="Text Placeholder 2">
            <a:extLst>
              <a:ext uri="{FF2B5EF4-FFF2-40B4-BE49-F238E27FC236}">
                <a16:creationId xmlns:a16="http://schemas.microsoft.com/office/drawing/2014/main" id="{0D0A6138-58DD-CF3D-4722-5B4701293BDE}"/>
              </a:ext>
            </a:extLst>
          </p:cNvPr>
          <p:cNvSpPr txBox="1">
            <a:spLocks/>
          </p:cNvSpPr>
          <p:nvPr/>
        </p:nvSpPr>
        <p:spPr>
          <a:xfrm>
            <a:off x="649535" y="2295719"/>
            <a:ext cx="6003878" cy="1459831"/>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Establecer directrices de contratación, abasteciéndose en empresas propiedad de personas con menos oportunidades y comunidades infrarrepresentadas.</a:t>
            </a:r>
          </a:p>
          <a:p>
            <a:pPr algn="r"/>
            <a:endParaRPr lang="en-US" dirty="0"/>
          </a:p>
        </p:txBody>
      </p:sp>
      <p:sp>
        <p:nvSpPr>
          <p:cNvPr id="69" name="Freeform 1">
            <a:extLst>
              <a:ext uri="{FF2B5EF4-FFF2-40B4-BE49-F238E27FC236}">
                <a16:creationId xmlns:a16="http://schemas.microsoft.com/office/drawing/2014/main" id="{481B9698-9286-CBCD-E20A-88DA8ADA9EDD}"/>
              </a:ext>
            </a:extLst>
          </p:cNvPr>
          <p:cNvSpPr>
            <a:spLocks noChangeArrowheads="1"/>
          </p:cNvSpPr>
          <p:nvPr/>
        </p:nvSpPr>
        <p:spPr bwMode="auto">
          <a:xfrm>
            <a:off x="1380696" y="4123814"/>
            <a:ext cx="3209337" cy="655405"/>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68" name="Freeform 245">
            <a:extLst>
              <a:ext uri="{FF2B5EF4-FFF2-40B4-BE49-F238E27FC236}">
                <a16:creationId xmlns:a16="http://schemas.microsoft.com/office/drawing/2014/main" id="{B93D2405-A6C4-C34D-E565-2AD3EF9ACC7A}"/>
              </a:ext>
            </a:extLst>
          </p:cNvPr>
          <p:cNvSpPr>
            <a:spLocks noChangeArrowheads="1"/>
          </p:cNvSpPr>
          <p:nvPr/>
        </p:nvSpPr>
        <p:spPr bwMode="auto">
          <a:xfrm>
            <a:off x="649535" y="3947168"/>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0" name="CuadroTexto 553">
            <a:extLst>
              <a:ext uri="{FF2B5EF4-FFF2-40B4-BE49-F238E27FC236}">
                <a16:creationId xmlns:a16="http://schemas.microsoft.com/office/drawing/2014/main" id="{5B707851-8994-4EFB-E9AE-F63938A94381}"/>
              </a:ext>
            </a:extLst>
          </p:cNvPr>
          <p:cNvSpPr txBox="1"/>
          <p:nvPr/>
        </p:nvSpPr>
        <p:spPr>
          <a:xfrm>
            <a:off x="1796273" y="4175875"/>
            <a:ext cx="2810497" cy="461665"/>
          </a:xfrm>
          <a:prstGeom prst="rect">
            <a:avLst/>
          </a:prstGeom>
          <a:noFill/>
        </p:spPr>
        <p:txBody>
          <a:bodyPr wrap="square" rtlCol="0" anchor="ctr">
            <a:spAutoFit/>
          </a:bodyPr>
          <a:lstStyle/>
          <a:p>
            <a:pPr algn="ctr"/>
            <a:r>
              <a:rPr lang="en-US" sz="2400" b="1" dirty="0" err="1">
                <a:solidFill>
                  <a:schemeClr val="bg1"/>
                </a:solidFill>
                <a:latin typeface="Calibri" panose="020F0502020204030204" pitchFamily="34" charset="0"/>
                <a:ea typeface="Lato" charset="0"/>
                <a:cs typeface="Calibri" panose="020F0502020204030204" pitchFamily="34" charset="0"/>
              </a:rPr>
              <a:t>Buenas</a:t>
            </a:r>
            <a:r>
              <a:rPr lang="en-US" sz="2400" b="1" dirty="0">
                <a:solidFill>
                  <a:schemeClr val="bg1"/>
                </a:solidFill>
                <a:latin typeface="Calibri" panose="020F0502020204030204" pitchFamily="34" charset="0"/>
                <a:ea typeface="Lato" charset="0"/>
                <a:cs typeface="Calibri" panose="020F0502020204030204" pitchFamily="34" charset="0"/>
              </a:rPr>
              <a:t> </a:t>
            </a:r>
            <a:r>
              <a:rPr lang="en-US" sz="2400" b="1" dirty="0" err="1">
                <a:solidFill>
                  <a:schemeClr val="bg1"/>
                </a:solidFill>
                <a:latin typeface="Calibri" panose="020F0502020204030204" pitchFamily="34" charset="0"/>
                <a:ea typeface="Lato" charset="0"/>
                <a:cs typeface="Calibri" panose="020F0502020204030204" pitchFamily="34" charset="0"/>
              </a:rPr>
              <a:t>condiciones</a:t>
            </a:r>
            <a:endParaRPr lang="en-US" sz="2400" b="1" dirty="0">
              <a:solidFill>
                <a:schemeClr val="bg1"/>
              </a:solidFill>
              <a:latin typeface="Calibri" panose="020F0502020204030204" pitchFamily="34" charset="0"/>
              <a:ea typeface="Lato" charset="0"/>
              <a:cs typeface="Calibri" panose="020F0502020204030204" pitchFamily="34" charset="0"/>
            </a:endParaRPr>
          </a:p>
        </p:txBody>
      </p:sp>
      <p:sp>
        <p:nvSpPr>
          <p:cNvPr id="71" name="Text Placeholder 2">
            <a:extLst>
              <a:ext uri="{FF2B5EF4-FFF2-40B4-BE49-F238E27FC236}">
                <a16:creationId xmlns:a16="http://schemas.microsoft.com/office/drawing/2014/main" id="{8D87BAED-9883-BFFE-FE91-0CC2530DDC59}"/>
              </a:ext>
            </a:extLst>
          </p:cNvPr>
          <p:cNvSpPr txBox="1">
            <a:spLocks/>
          </p:cNvSpPr>
          <p:nvPr/>
        </p:nvSpPr>
        <p:spPr>
          <a:xfrm>
            <a:off x="4590033" y="3899240"/>
            <a:ext cx="6658916" cy="1014936"/>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pPr>
            <a:r>
              <a:rPr lang="en-US" dirty="0"/>
              <a:t>Velar por que las condiciones de trabajo sean seguras y justas, garantizando salarios dignos a los empleados de los proveedores. </a:t>
            </a:r>
          </a:p>
          <a:p>
            <a:pPr indent="0">
              <a:lnSpc>
                <a:spcPct val="100000"/>
              </a:lnSpc>
            </a:pPr>
            <a:endParaRPr lang="en-US" dirty="0">
              <a:ea typeface="Calibri" panose="020F0502020204030204"/>
              <a:cs typeface="Calibri" panose="020F0502020204030204"/>
            </a:endParaRPr>
          </a:p>
        </p:txBody>
      </p:sp>
      <p:sp>
        <p:nvSpPr>
          <p:cNvPr id="72" name="Freeform 246">
            <a:extLst>
              <a:ext uri="{FF2B5EF4-FFF2-40B4-BE49-F238E27FC236}">
                <a16:creationId xmlns:a16="http://schemas.microsoft.com/office/drawing/2014/main" id="{08FB4F48-2A2A-59AA-C3CB-26BD9B6A99BB}"/>
              </a:ext>
            </a:extLst>
          </p:cNvPr>
          <p:cNvSpPr>
            <a:spLocks noChangeArrowheads="1"/>
          </p:cNvSpPr>
          <p:nvPr/>
        </p:nvSpPr>
        <p:spPr bwMode="auto">
          <a:xfrm rot="10800000">
            <a:off x="6751652" y="5384269"/>
            <a:ext cx="3559777" cy="654445"/>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73" name="Freeform 245">
            <a:extLst>
              <a:ext uri="{FF2B5EF4-FFF2-40B4-BE49-F238E27FC236}">
                <a16:creationId xmlns:a16="http://schemas.microsoft.com/office/drawing/2014/main" id="{8F9A6C55-7AFB-240F-DA54-B06D53C09049}"/>
              </a:ext>
            </a:extLst>
          </p:cNvPr>
          <p:cNvSpPr>
            <a:spLocks noChangeArrowheads="1"/>
          </p:cNvSpPr>
          <p:nvPr/>
        </p:nvSpPr>
        <p:spPr bwMode="auto">
          <a:xfrm rot="10800000">
            <a:off x="9710417" y="5298609"/>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4" name="CuadroTexto 557">
            <a:extLst>
              <a:ext uri="{FF2B5EF4-FFF2-40B4-BE49-F238E27FC236}">
                <a16:creationId xmlns:a16="http://schemas.microsoft.com/office/drawing/2014/main" id="{FC7EDCAE-5D67-1D09-A687-5B5AFBEB2072}"/>
              </a:ext>
            </a:extLst>
          </p:cNvPr>
          <p:cNvSpPr txBox="1"/>
          <p:nvPr/>
        </p:nvSpPr>
        <p:spPr>
          <a:xfrm>
            <a:off x="7120371" y="5483368"/>
            <a:ext cx="2513093" cy="461665"/>
          </a:xfrm>
          <a:prstGeom prst="rect">
            <a:avLst/>
          </a:prstGeom>
          <a:noFill/>
        </p:spPr>
        <p:txBody>
          <a:bodyPr wrap="square" rtlCol="0">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Formación </a:t>
            </a:r>
          </a:p>
        </p:txBody>
      </p:sp>
      <p:sp>
        <p:nvSpPr>
          <p:cNvPr id="75" name="Text Placeholder 2">
            <a:extLst>
              <a:ext uri="{FF2B5EF4-FFF2-40B4-BE49-F238E27FC236}">
                <a16:creationId xmlns:a16="http://schemas.microsoft.com/office/drawing/2014/main" id="{8F593831-4F20-5BB3-7088-107BF5BE6A92}"/>
              </a:ext>
            </a:extLst>
          </p:cNvPr>
          <p:cNvSpPr txBox="1">
            <a:spLocks/>
          </p:cNvSpPr>
          <p:nvPr/>
        </p:nvSpPr>
        <p:spPr>
          <a:xfrm>
            <a:off x="576770" y="5282440"/>
            <a:ext cx="6076643" cy="1064097"/>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Fomente la capacitación de los empleados de sus proveedores ofreciéndoles oportunidades de formación</a:t>
            </a:r>
          </a:p>
        </p:txBody>
      </p:sp>
      <p:pic>
        <p:nvPicPr>
          <p:cNvPr id="8" name="Picture 7" descr="A group of white icons&#10;&#10;AI-generated content may be incorrect.">
            <a:extLst>
              <a:ext uri="{FF2B5EF4-FFF2-40B4-BE49-F238E27FC236}">
                <a16:creationId xmlns:a16="http://schemas.microsoft.com/office/drawing/2014/main" id="{E3837595-1225-E29C-32E0-48A27739CDF3}"/>
              </a:ext>
            </a:extLst>
          </p:cNvPr>
          <p:cNvPicPr>
            <a:picLocks noChangeAspect="1"/>
          </p:cNvPicPr>
          <p:nvPr/>
        </p:nvPicPr>
        <p:blipFill>
          <a:blip r:embed="rId2"/>
          <a:srcRect r="61970" b="60107"/>
          <a:stretch/>
        </p:blipFill>
        <p:spPr>
          <a:xfrm>
            <a:off x="948010" y="1108591"/>
            <a:ext cx="716945" cy="794210"/>
          </a:xfrm>
          <a:prstGeom prst="rect">
            <a:avLst/>
          </a:prstGeom>
        </p:spPr>
      </p:pic>
      <p:pic>
        <p:nvPicPr>
          <p:cNvPr id="9" name="Picture 8" descr="A group of white icons&#10;&#10;AI-generated content may be incorrect.">
            <a:extLst>
              <a:ext uri="{FF2B5EF4-FFF2-40B4-BE49-F238E27FC236}">
                <a16:creationId xmlns:a16="http://schemas.microsoft.com/office/drawing/2014/main" id="{56F3BA2F-8452-7D53-89AB-87A13D1E5105}"/>
              </a:ext>
            </a:extLst>
          </p:cNvPr>
          <p:cNvPicPr>
            <a:picLocks noChangeAspect="1"/>
          </p:cNvPicPr>
          <p:nvPr/>
        </p:nvPicPr>
        <p:blipFill>
          <a:blip r:embed="rId2"/>
          <a:srcRect l="52670" t="806" r="3791" b="59301"/>
          <a:stretch/>
        </p:blipFill>
        <p:spPr>
          <a:xfrm>
            <a:off x="10144515" y="2449486"/>
            <a:ext cx="800803" cy="917212"/>
          </a:xfrm>
          <a:prstGeom prst="rect">
            <a:avLst/>
          </a:prstGeom>
        </p:spPr>
      </p:pic>
      <p:pic>
        <p:nvPicPr>
          <p:cNvPr id="10" name="Picture 9" descr="A group of white icons&#10;&#10;AI-generated content may be incorrect.">
            <a:extLst>
              <a:ext uri="{FF2B5EF4-FFF2-40B4-BE49-F238E27FC236}">
                <a16:creationId xmlns:a16="http://schemas.microsoft.com/office/drawing/2014/main" id="{211A5192-0A5E-F2AD-39C7-6D66DE2BC249}"/>
              </a:ext>
            </a:extLst>
          </p:cNvPr>
          <p:cNvPicPr>
            <a:picLocks noChangeAspect="1"/>
          </p:cNvPicPr>
          <p:nvPr/>
        </p:nvPicPr>
        <p:blipFill>
          <a:blip r:embed="rId2"/>
          <a:srcRect l="4111" t="56746" r="54762" b="3361"/>
          <a:stretch/>
        </p:blipFill>
        <p:spPr>
          <a:xfrm>
            <a:off x="885862" y="3750879"/>
            <a:ext cx="910411" cy="1103938"/>
          </a:xfrm>
          <a:prstGeom prst="rect">
            <a:avLst/>
          </a:prstGeom>
        </p:spPr>
      </p:pic>
      <p:pic>
        <p:nvPicPr>
          <p:cNvPr id="11" name="Picture 10" descr="A group of white icons&#10;&#10;AI-generated content may be incorrect.">
            <a:extLst>
              <a:ext uri="{FF2B5EF4-FFF2-40B4-BE49-F238E27FC236}">
                <a16:creationId xmlns:a16="http://schemas.microsoft.com/office/drawing/2014/main" id="{727EE2E6-6A8C-FFD3-772A-2BF526E68D6A}"/>
              </a:ext>
            </a:extLst>
          </p:cNvPr>
          <p:cNvPicPr>
            <a:picLocks noChangeAspect="1"/>
          </p:cNvPicPr>
          <p:nvPr/>
        </p:nvPicPr>
        <p:blipFill>
          <a:blip r:embed="rId2"/>
          <a:srcRect l="55349" t="63697" r="3982" b="-3590"/>
          <a:stretch/>
        </p:blipFill>
        <p:spPr>
          <a:xfrm>
            <a:off x="10146915" y="5388766"/>
            <a:ext cx="677965" cy="831328"/>
          </a:xfrm>
          <a:prstGeom prst="rect">
            <a:avLst/>
          </a:prstGeom>
        </p:spPr>
      </p:pic>
    </p:spTree>
    <p:extLst>
      <p:ext uri="{BB962C8B-B14F-4D97-AF65-F5344CB8AC3E}">
        <p14:creationId xmlns:p14="http://schemas.microsoft.com/office/powerpoint/2010/main" val="1439287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62CE2-F2BB-53A8-B942-2073F9B399E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1018F7D-EC29-0812-C244-30BA6A9FA724}"/>
              </a:ext>
            </a:extLst>
          </p:cNvPr>
          <p:cNvSpPr>
            <a:spLocks noGrp="1"/>
          </p:cNvSpPr>
          <p:nvPr>
            <p:ph type="body" sz="quarter" idx="16"/>
          </p:nvPr>
        </p:nvSpPr>
        <p:spPr>
          <a:xfrm>
            <a:off x="503028" y="381350"/>
            <a:ext cx="10052954" cy="803654"/>
          </a:xfrm>
          <a:prstGeom prst="rect">
            <a:avLst/>
          </a:prstGeom>
        </p:spPr>
        <p:txBody>
          <a:bodyPr/>
          <a:lstStyle/>
          <a:p>
            <a:r>
              <a:rPr lang="en-GB"/>
              <a:t>Económico</a:t>
            </a:r>
            <a:endParaRPr lang="en-IE" b="1"/>
          </a:p>
          <a:p>
            <a:endParaRPr lang="en-US"/>
          </a:p>
        </p:txBody>
      </p:sp>
      <p:sp>
        <p:nvSpPr>
          <p:cNvPr id="3" name="Text Placeholder 2">
            <a:extLst>
              <a:ext uri="{FF2B5EF4-FFF2-40B4-BE49-F238E27FC236}">
                <a16:creationId xmlns:a16="http://schemas.microsoft.com/office/drawing/2014/main" id="{E7032B8E-FB82-BFFB-DD35-85FC5D68A3F4}"/>
              </a:ext>
            </a:extLst>
          </p:cNvPr>
          <p:cNvSpPr>
            <a:spLocks noGrp="1"/>
          </p:cNvSpPr>
          <p:nvPr>
            <p:ph type="body" sz="quarter" idx="19"/>
          </p:nvPr>
        </p:nvSpPr>
        <p:spPr>
          <a:xfrm>
            <a:off x="4547137" y="963927"/>
            <a:ext cx="6607287" cy="1304644"/>
          </a:xfrm>
          <a:prstGeom prst="rect">
            <a:avLst/>
          </a:prstGeom>
          <a:ln>
            <a:noFill/>
          </a:ln>
        </p:spPr>
        <p:txBody>
          <a:bodyPr lIns="91440" tIns="45720" rIns="91440" bIns="45720" anchor="t"/>
          <a:lstStyle/>
          <a:p>
            <a:pPr indent="0">
              <a:lnSpc>
                <a:spcPct val="100000"/>
              </a:lnSpc>
            </a:pPr>
            <a:r>
              <a:rPr lang="en-US" dirty="0"/>
              <a:t>Evaluar los costes a largo plazo, invirtiendo en artículos/productos duraderos y reparables. Tratar de ampliar la visión hacia un futuro estable.</a:t>
            </a:r>
          </a:p>
          <a:p>
            <a:pPr indent="0">
              <a:lnSpc>
                <a:spcPct val="100000"/>
              </a:lnSpc>
            </a:pPr>
            <a:endParaRPr lang="en-US" dirty="0">
              <a:ea typeface="Calibri" panose="020F0502020204030204"/>
              <a:cs typeface="Calibri" panose="020F0502020204030204"/>
            </a:endParaRPr>
          </a:p>
        </p:txBody>
      </p:sp>
      <p:sp>
        <p:nvSpPr>
          <p:cNvPr id="2" name="Freeform 1">
            <a:extLst>
              <a:ext uri="{FF2B5EF4-FFF2-40B4-BE49-F238E27FC236}">
                <a16:creationId xmlns:a16="http://schemas.microsoft.com/office/drawing/2014/main" id="{0CB8E37A-D4DF-C8EC-DB35-92B969B96DFE}"/>
              </a:ext>
            </a:extLst>
          </p:cNvPr>
          <p:cNvSpPr>
            <a:spLocks noChangeArrowheads="1"/>
          </p:cNvSpPr>
          <p:nvPr/>
        </p:nvSpPr>
        <p:spPr bwMode="auto">
          <a:xfrm>
            <a:off x="1118759" y="1380631"/>
            <a:ext cx="3455424" cy="655405"/>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5" name="Freeform 245">
            <a:extLst>
              <a:ext uri="{FF2B5EF4-FFF2-40B4-BE49-F238E27FC236}">
                <a16:creationId xmlns:a16="http://schemas.microsoft.com/office/drawing/2014/main" id="{4D4427A8-2BCB-B49A-CA56-640D091EA8F9}"/>
              </a:ext>
            </a:extLst>
          </p:cNvPr>
          <p:cNvSpPr>
            <a:spLocks noChangeArrowheads="1"/>
          </p:cNvSpPr>
          <p:nvPr/>
        </p:nvSpPr>
        <p:spPr bwMode="auto">
          <a:xfrm>
            <a:off x="658266" y="1289341"/>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 name="Freeform 246">
            <a:extLst>
              <a:ext uri="{FF2B5EF4-FFF2-40B4-BE49-F238E27FC236}">
                <a16:creationId xmlns:a16="http://schemas.microsoft.com/office/drawing/2014/main" id="{89D28969-7BE6-DA9F-29C8-FDED76F4713B}"/>
              </a:ext>
            </a:extLst>
          </p:cNvPr>
          <p:cNvSpPr>
            <a:spLocks noChangeArrowheads="1"/>
          </p:cNvSpPr>
          <p:nvPr/>
        </p:nvSpPr>
        <p:spPr bwMode="auto">
          <a:xfrm rot="10800000">
            <a:off x="6760383" y="2770751"/>
            <a:ext cx="3559777" cy="654445"/>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13" name="CuadroTexto 553">
            <a:extLst>
              <a:ext uri="{FF2B5EF4-FFF2-40B4-BE49-F238E27FC236}">
                <a16:creationId xmlns:a16="http://schemas.microsoft.com/office/drawing/2014/main" id="{84E17CD0-3D69-D12B-7F2F-E7D3928A7448}"/>
              </a:ext>
            </a:extLst>
          </p:cNvPr>
          <p:cNvSpPr txBox="1"/>
          <p:nvPr/>
        </p:nvSpPr>
        <p:spPr>
          <a:xfrm>
            <a:off x="1775977" y="1484917"/>
            <a:ext cx="2801220" cy="461665"/>
          </a:xfrm>
          <a:prstGeom prst="rect">
            <a:avLst/>
          </a:prstGeom>
          <a:noFill/>
        </p:spPr>
        <p:txBody>
          <a:bodyPr wrap="square" rtlCol="0" anchor="ctr">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Ahorro a largo plazo</a:t>
            </a:r>
          </a:p>
        </p:txBody>
      </p:sp>
      <p:sp>
        <p:nvSpPr>
          <p:cNvPr id="15" name="CuadroTexto 557">
            <a:extLst>
              <a:ext uri="{FF2B5EF4-FFF2-40B4-BE49-F238E27FC236}">
                <a16:creationId xmlns:a16="http://schemas.microsoft.com/office/drawing/2014/main" id="{66BA21FC-5EBE-BD13-F451-1E562D84E3DF}"/>
              </a:ext>
            </a:extLst>
          </p:cNvPr>
          <p:cNvSpPr txBox="1"/>
          <p:nvPr/>
        </p:nvSpPr>
        <p:spPr>
          <a:xfrm>
            <a:off x="7108133" y="2867431"/>
            <a:ext cx="2513093" cy="461665"/>
          </a:xfrm>
          <a:prstGeom prst="rect">
            <a:avLst/>
          </a:prstGeom>
          <a:noFill/>
        </p:spPr>
        <p:txBody>
          <a:bodyPr wrap="square" rtlCol="0">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Empresa ética </a:t>
            </a:r>
          </a:p>
        </p:txBody>
      </p:sp>
      <p:sp>
        <p:nvSpPr>
          <p:cNvPr id="16" name="CuadroTexto 559">
            <a:extLst>
              <a:ext uri="{FF2B5EF4-FFF2-40B4-BE49-F238E27FC236}">
                <a16:creationId xmlns:a16="http://schemas.microsoft.com/office/drawing/2014/main" id="{B1104A35-F72D-8902-E55B-E21B922B8E88}"/>
              </a:ext>
            </a:extLst>
          </p:cNvPr>
          <p:cNvSpPr txBox="1"/>
          <p:nvPr/>
        </p:nvSpPr>
        <p:spPr>
          <a:xfrm>
            <a:off x="6749083" y="4938513"/>
            <a:ext cx="2513094" cy="400110"/>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Título Cuatro</a:t>
            </a:r>
          </a:p>
        </p:txBody>
      </p:sp>
      <p:sp>
        <p:nvSpPr>
          <p:cNvPr id="66" name="Freeform 245">
            <a:extLst>
              <a:ext uri="{FF2B5EF4-FFF2-40B4-BE49-F238E27FC236}">
                <a16:creationId xmlns:a16="http://schemas.microsoft.com/office/drawing/2014/main" id="{51F1265C-6020-CA86-D64D-8620CC97DA46}"/>
              </a:ext>
            </a:extLst>
          </p:cNvPr>
          <p:cNvSpPr>
            <a:spLocks noChangeArrowheads="1"/>
          </p:cNvSpPr>
          <p:nvPr/>
        </p:nvSpPr>
        <p:spPr bwMode="auto">
          <a:xfrm rot="10800000">
            <a:off x="9719149" y="2621237"/>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7" name="Text Placeholder 2">
            <a:extLst>
              <a:ext uri="{FF2B5EF4-FFF2-40B4-BE49-F238E27FC236}">
                <a16:creationId xmlns:a16="http://schemas.microsoft.com/office/drawing/2014/main" id="{24861935-987E-671B-036C-638DB5F94A9A}"/>
              </a:ext>
            </a:extLst>
          </p:cNvPr>
          <p:cNvSpPr txBox="1">
            <a:spLocks/>
          </p:cNvSpPr>
          <p:nvPr/>
        </p:nvSpPr>
        <p:spPr>
          <a:xfrm>
            <a:off x="218235" y="2429655"/>
            <a:ext cx="6418077" cy="1304644"/>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Invertir en un suministro ético realizando auditorías a los proveedores, garantizando el cumplimiento de un estricto código de conducta y utilizando normas y certificaciones formales. </a:t>
            </a:r>
          </a:p>
          <a:p>
            <a:endParaRPr lang="en-US" dirty="0"/>
          </a:p>
        </p:txBody>
      </p:sp>
      <p:sp>
        <p:nvSpPr>
          <p:cNvPr id="69" name="Freeform 1">
            <a:extLst>
              <a:ext uri="{FF2B5EF4-FFF2-40B4-BE49-F238E27FC236}">
                <a16:creationId xmlns:a16="http://schemas.microsoft.com/office/drawing/2014/main" id="{F17D1D7E-9817-53FF-08AC-BE22D7FFFA35}"/>
              </a:ext>
            </a:extLst>
          </p:cNvPr>
          <p:cNvSpPr>
            <a:spLocks noChangeArrowheads="1"/>
          </p:cNvSpPr>
          <p:nvPr/>
        </p:nvSpPr>
        <p:spPr bwMode="auto">
          <a:xfrm>
            <a:off x="1401717" y="4304564"/>
            <a:ext cx="3145420" cy="655405"/>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68" name="Freeform 245">
            <a:extLst>
              <a:ext uri="{FF2B5EF4-FFF2-40B4-BE49-F238E27FC236}">
                <a16:creationId xmlns:a16="http://schemas.microsoft.com/office/drawing/2014/main" id="{510CF82B-F832-E13E-7070-B02D011AC15A}"/>
              </a:ext>
            </a:extLst>
          </p:cNvPr>
          <p:cNvSpPr>
            <a:spLocks noChangeArrowheads="1"/>
          </p:cNvSpPr>
          <p:nvPr/>
        </p:nvSpPr>
        <p:spPr bwMode="auto">
          <a:xfrm>
            <a:off x="670556" y="4127918"/>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0" name="CuadroTexto 553">
            <a:extLst>
              <a:ext uri="{FF2B5EF4-FFF2-40B4-BE49-F238E27FC236}">
                <a16:creationId xmlns:a16="http://schemas.microsoft.com/office/drawing/2014/main" id="{E8BFDC5A-80CF-DC03-B6D4-CAACA8A65643}"/>
              </a:ext>
            </a:extLst>
          </p:cNvPr>
          <p:cNvSpPr txBox="1"/>
          <p:nvPr/>
        </p:nvSpPr>
        <p:spPr>
          <a:xfrm>
            <a:off x="1775977" y="4399853"/>
            <a:ext cx="2810497" cy="461665"/>
          </a:xfrm>
          <a:prstGeom prst="rect">
            <a:avLst/>
          </a:prstGeom>
          <a:noFill/>
        </p:spPr>
        <p:txBody>
          <a:bodyPr wrap="square" rtlCol="0" anchor="ctr">
            <a:spAutoFit/>
          </a:bodyPr>
          <a:lstStyle/>
          <a:p>
            <a:pPr algn="ctr"/>
            <a:r>
              <a:rPr lang="en-US" sz="2400" b="1" err="1">
                <a:solidFill>
                  <a:schemeClr val="bg1"/>
                </a:solidFill>
                <a:latin typeface="Calibri" panose="020F0502020204030204" pitchFamily="34" charset="0"/>
                <a:ea typeface="Lato" charset="0"/>
                <a:cs typeface="Calibri" panose="020F0502020204030204" pitchFamily="34" charset="0"/>
              </a:rPr>
              <a:t>Contabilidad</a:t>
            </a:r>
            <a:endParaRPr lang="en-US" sz="2400" b="1">
              <a:solidFill>
                <a:schemeClr val="bg1"/>
              </a:solidFill>
              <a:latin typeface="Calibri" panose="020F0502020204030204" pitchFamily="34" charset="0"/>
              <a:ea typeface="Lato" charset="0"/>
              <a:cs typeface="Calibri" panose="020F0502020204030204" pitchFamily="34" charset="0"/>
            </a:endParaRPr>
          </a:p>
        </p:txBody>
      </p:sp>
      <p:sp>
        <p:nvSpPr>
          <p:cNvPr id="71" name="Text Placeholder 2">
            <a:extLst>
              <a:ext uri="{FF2B5EF4-FFF2-40B4-BE49-F238E27FC236}">
                <a16:creationId xmlns:a16="http://schemas.microsoft.com/office/drawing/2014/main" id="{54ED232A-33DB-F518-5AAC-FA91AAE9CDDB}"/>
              </a:ext>
            </a:extLst>
          </p:cNvPr>
          <p:cNvSpPr txBox="1">
            <a:spLocks/>
          </p:cNvSpPr>
          <p:nvPr/>
        </p:nvSpPr>
        <p:spPr>
          <a:xfrm>
            <a:off x="4322566" y="3990063"/>
            <a:ext cx="7115747" cy="1304644"/>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pPr>
            <a:r>
              <a:rPr lang="en-US" dirty="0"/>
              <a:t>Establecer la trazabilidad, las evaluaciones periódicas de los proveedores y los informes de resultados, mediante la designación de personal </a:t>
            </a:r>
            <a:r>
              <a:rPr lang="en-US" dirty="0" err="1"/>
              <a:t>especializado </a:t>
            </a:r>
            <a:r>
              <a:rPr lang="en-US" dirty="0"/>
              <a:t>o formado.</a:t>
            </a:r>
          </a:p>
          <a:p>
            <a:endParaRPr lang="en-US" dirty="0"/>
          </a:p>
        </p:txBody>
      </p:sp>
      <p:sp>
        <p:nvSpPr>
          <p:cNvPr id="72" name="Freeform 246">
            <a:extLst>
              <a:ext uri="{FF2B5EF4-FFF2-40B4-BE49-F238E27FC236}">
                <a16:creationId xmlns:a16="http://schemas.microsoft.com/office/drawing/2014/main" id="{CFD97174-0932-2E0E-3054-E5AC8826F001}"/>
              </a:ext>
            </a:extLst>
          </p:cNvPr>
          <p:cNvSpPr>
            <a:spLocks noChangeArrowheads="1"/>
          </p:cNvSpPr>
          <p:nvPr/>
        </p:nvSpPr>
        <p:spPr bwMode="auto">
          <a:xfrm rot="10800000">
            <a:off x="6760382" y="5453410"/>
            <a:ext cx="3559777" cy="654445"/>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73" name="Freeform 245">
            <a:extLst>
              <a:ext uri="{FF2B5EF4-FFF2-40B4-BE49-F238E27FC236}">
                <a16:creationId xmlns:a16="http://schemas.microsoft.com/office/drawing/2014/main" id="{37A8958F-8FA9-B07A-EB5B-54054B5519FE}"/>
              </a:ext>
            </a:extLst>
          </p:cNvPr>
          <p:cNvSpPr>
            <a:spLocks noChangeArrowheads="1"/>
          </p:cNvSpPr>
          <p:nvPr/>
        </p:nvSpPr>
        <p:spPr bwMode="auto">
          <a:xfrm rot="10800000">
            <a:off x="9719148" y="5338623"/>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4" name="CuadroTexto 557">
            <a:extLst>
              <a:ext uri="{FF2B5EF4-FFF2-40B4-BE49-F238E27FC236}">
                <a16:creationId xmlns:a16="http://schemas.microsoft.com/office/drawing/2014/main" id="{A0E25207-8D07-3BA8-CDC6-4AC4471DD840}"/>
              </a:ext>
            </a:extLst>
          </p:cNvPr>
          <p:cNvSpPr txBox="1"/>
          <p:nvPr/>
        </p:nvSpPr>
        <p:spPr>
          <a:xfrm>
            <a:off x="7206057" y="5561273"/>
            <a:ext cx="2513093" cy="461665"/>
          </a:xfrm>
          <a:prstGeom prst="rect">
            <a:avLst/>
          </a:prstGeom>
          <a:noFill/>
        </p:spPr>
        <p:txBody>
          <a:bodyPr wrap="square" rtlCol="0">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Estabilidad </a:t>
            </a:r>
          </a:p>
        </p:txBody>
      </p:sp>
      <p:sp>
        <p:nvSpPr>
          <p:cNvPr id="75" name="Text Placeholder 2">
            <a:extLst>
              <a:ext uri="{FF2B5EF4-FFF2-40B4-BE49-F238E27FC236}">
                <a16:creationId xmlns:a16="http://schemas.microsoft.com/office/drawing/2014/main" id="{6FB5524E-709E-B81B-D342-37E1C486DE3C}"/>
              </a:ext>
            </a:extLst>
          </p:cNvPr>
          <p:cNvSpPr txBox="1">
            <a:spLocks/>
          </p:cNvSpPr>
          <p:nvPr/>
        </p:nvSpPr>
        <p:spPr>
          <a:xfrm>
            <a:off x="218235" y="5533710"/>
            <a:ext cx="6313661" cy="858249"/>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Diversificar los proveedores, reduciendo los cortes de suministro y permitiendo la continuidad</a:t>
            </a:r>
          </a:p>
          <a:p>
            <a:pPr algn="r"/>
            <a:endParaRPr lang="en-US" dirty="0"/>
          </a:p>
        </p:txBody>
      </p:sp>
      <p:pic>
        <p:nvPicPr>
          <p:cNvPr id="81" name="Picture 80" descr="A group of white icons&#10;&#10;AI-generated content may be incorrect.">
            <a:extLst>
              <a:ext uri="{FF2B5EF4-FFF2-40B4-BE49-F238E27FC236}">
                <a16:creationId xmlns:a16="http://schemas.microsoft.com/office/drawing/2014/main" id="{E0C1081B-FAD3-B9E7-BD19-83B93900C1BA}"/>
              </a:ext>
            </a:extLst>
          </p:cNvPr>
          <p:cNvPicPr>
            <a:picLocks noChangeAspect="1"/>
          </p:cNvPicPr>
          <p:nvPr/>
        </p:nvPicPr>
        <p:blipFill>
          <a:blip r:embed="rId3"/>
          <a:srcRect r="59421" b="63697"/>
          <a:stretch/>
        </p:blipFill>
        <p:spPr>
          <a:xfrm>
            <a:off x="903861" y="1324290"/>
            <a:ext cx="740177" cy="827735"/>
          </a:xfrm>
          <a:prstGeom prst="rect">
            <a:avLst/>
          </a:prstGeom>
        </p:spPr>
      </p:pic>
      <p:pic>
        <p:nvPicPr>
          <p:cNvPr id="83" name="Picture 82" descr="A group of white icons&#10;&#10;AI-generated content may be incorrect.">
            <a:extLst>
              <a:ext uri="{FF2B5EF4-FFF2-40B4-BE49-F238E27FC236}">
                <a16:creationId xmlns:a16="http://schemas.microsoft.com/office/drawing/2014/main" id="{D20BD18C-A8EF-27E1-9650-3984C312E430}"/>
              </a:ext>
            </a:extLst>
          </p:cNvPr>
          <p:cNvPicPr>
            <a:picLocks noChangeAspect="1"/>
          </p:cNvPicPr>
          <p:nvPr/>
        </p:nvPicPr>
        <p:blipFill>
          <a:blip r:embed="rId3"/>
          <a:srcRect l="6105" t="50274" r="53316" b="13423"/>
          <a:stretch/>
        </p:blipFill>
        <p:spPr>
          <a:xfrm>
            <a:off x="924556" y="4009484"/>
            <a:ext cx="851420" cy="952138"/>
          </a:xfrm>
          <a:prstGeom prst="rect">
            <a:avLst/>
          </a:prstGeom>
        </p:spPr>
      </p:pic>
      <p:pic>
        <p:nvPicPr>
          <p:cNvPr id="84" name="Picture 83" descr="A group of white icons&#10;&#10;AI-generated content may be incorrect.">
            <a:extLst>
              <a:ext uri="{FF2B5EF4-FFF2-40B4-BE49-F238E27FC236}">
                <a16:creationId xmlns:a16="http://schemas.microsoft.com/office/drawing/2014/main" id="{68FA2FF1-A74A-7A16-3875-6F27250C8787}"/>
              </a:ext>
            </a:extLst>
          </p:cNvPr>
          <p:cNvPicPr>
            <a:picLocks noChangeAspect="1"/>
          </p:cNvPicPr>
          <p:nvPr/>
        </p:nvPicPr>
        <p:blipFill>
          <a:blip r:embed="rId3"/>
          <a:srcRect l="52179" t="50670" r="3529" b="13027"/>
          <a:stretch/>
        </p:blipFill>
        <p:spPr>
          <a:xfrm>
            <a:off x="10167683" y="2644336"/>
            <a:ext cx="762172" cy="780861"/>
          </a:xfrm>
          <a:prstGeom prst="rect">
            <a:avLst/>
          </a:prstGeom>
        </p:spPr>
      </p:pic>
      <p:pic>
        <p:nvPicPr>
          <p:cNvPr id="86" name="Picture 85" descr="A group of white icons&#10;&#10;AI-generated content may be incorrect.">
            <a:extLst>
              <a:ext uri="{FF2B5EF4-FFF2-40B4-BE49-F238E27FC236}">
                <a16:creationId xmlns:a16="http://schemas.microsoft.com/office/drawing/2014/main" id="{DF877A09-780C-C0C1-0FB5-2698E4EAE610}"/>
              </a:ext>
            </a:extLst>
          </p:cNvPr>
          <p:cNvPicPr>
            <a:picLocks noChangeAspect="1"/>
          </p:cNvPicPr>
          <p:nvPr/>
        </p:nvPicPr>
        <p:blipFill>
          <a:blip r:embed="rId4"/>
          <a:srcRect l="56005" t="71473"/>
          <a:stretch/>
        </p:blipFill>
        <p:spPr>
          <a:xfrm>
            <a:off x="10019425" y="5465847"/>
            <a:ext cx="861768" cy="698484"/>
          </a:xfrm>
          <a:prstGeom prst="rect">
            <a:avLst/>
          </a:prstGeom>
        </p:spPr>
      </p:pic>
    </p:spTree>
    <p:extLst>
      <p:ext uri="{BB962C8B-B14F-4D97-AF65-F5344CB8AC3E}">
        <p14:creationId xmlns:p14="http://schemas.microsoft.com/office/powerpoint/2010/main" val="1846110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C7CC4-69F9-6174-6BCE-F27C7B3B5C9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EC272B0-CEA5-7C49-2EB0-A14B6B256514}"/>
              </a:ext>
            </a:extLst>
          </p:cNvPr>
          <p:cNvSpPr>
            <a:spLocks noGrp="1"/>
          </p:cNvSpPr>
          <p:nvPr>
            <p:ph type="body" sz="quarter" idx="19"/>
          </p:nvPr>
        </p:nvSpPr>
        <p:spPr>
          <a:xfrm>
            <a:off x="503751" y="683726"/>
            <a:ext cx="10659937" cy="5536995"/>
          </a:xfrm>
          <a:prstGeom prst="rect">
            <a:avLst/>
          </a:prstGeom>
        </p:spPr>
        <p:txBody>
          <a:bodyPr lIns="91440" tIns="45720" rIns="91440" bIns="45720" anchor="t"/>
          <a:lstStyle/>
          <a:p>
            <a:r>
              <a:rPr lang="en-US" sz="2000" dirty="0"/>
              <a:t>Elija la </a:t>
            </a:r>
            <a:r>
              <a:rPr lang="en-US" sz="2000" b="1" dirty="0"/>
              <a:t>respuesta </a:t>
            </a:r>
            <a:r>
              <a:rPr lang="en-US" sz="2000" dirty="0"/>
              <a:t>correcta: </a:t>
            </a:r>
          </a:p>
          <a:p>
            <a:endParaRPr lang="en-US" sz="2000" b="1" dirty="0">
              <a:ea typeface="Calibri"/>
              <a:cs typeface="Calibri"/>
            </a:endParaRPr>
          </a:p>
          <a:p>
            <a:r>
              <a:rPr lang="en-US" sz="2000" dirty="0"/>
              <a:t>1. ¿Cuál de los siguientes es un ejemplo de </a:t>
            </a:r>
            <a:r>
              <a:rPr lang="en-US" sz="2000" b="1" dirty="0"/>
              <a:t>sostenibilidad económica </a:t>
            </a:r>
            <a:r>
              <a:rPr lang="en-US" sz="2000" dirty="0"/>
              <a:t>en la contratación pública? </a:t>
            </a:r>
            <a:endParaRPr lang="en-US" sz="2000" dirty="0">
              <a:ea typeface="Calibri"/>
              <a:cs typeface="Calibri"/>
            </a:endParaRPr>
          </a:p>
          <a:p>
            <a:pPr marL="457200" indent="-457200">
              <a:buAutoNum type="alphaLcParenR"/>
            </a:pPr>
            <a:r>
              <a:rPr lang="en-US" sz="2000" dirty="0"/>
              <a:t>Elegir el proveedor más barato</a:t>
            </a:r>
            <a:endParaRPr lang="en-US" sz="2000" dirty="0">
              <a:ea typeface="Calibri"/>
              <a:cs typeface="Calibri"/>
            </a:endParaRPr>
          </a:p>
          <a:p>
            <a:pPr marL="457200" indent="-457200">
              <a:buAutoNum type="alphaLcParenR"/>
            </a:pPr>
            <a:r>
              <a:rPr lang="en-US" sz="2000" dirty="0"/>
              <a:t>Seleccionar productos duraderos</a:t>
            </a:r>
            <a:endParaRPr lang="en-US" sz="2000" dirty="0">
              <a:ea typeface="Calibri"/>
              <a:cs typeface="Calibri"/>
            </a:endParaRPr>
          </a:p>
          <a:p>
            <a:pPr marL="457200" indent="-457200">
              <a:buAutoNum type="alphaLcParenR"/>
            </a:pPr>
            <a:r>
              <a:rPr lang="en-US" sz="2000" dirty="0"/>
              <a:t>Comprar sólo a grandes empresas</a:t>
            </a:r>
            <a:endParaRPr lang="en-US" sz="2000" dirty="0">
              <a:ea typeface="Calibri"/>
              <a:cs typeface="Calibri"/>
            </a:endParaRPr>
          </a:p>
          <a:p>
            <a:pPr marL="457200" indent="-457200">
              <a:buAutoNum type="alphaLcParenR"/>
            </a:pPr>
            <a:r>
              <a:rPr lang="en-US" sz="2000" dirty="0"/>
              <a:t>Ignorar la estabilidad de los proveedores mientras los precios sean bajos</a:t>
            </a:r>
            <a:endParaRPr lang="en-US" sz="2000" dirty="0">
              <a:ea typeface="Calibri"/>
              <a:cs typeface="Calibri"/>
            </a:endParaRPr>
          </a:p>
          <a:p>
            <a:pPr marL="0" indent="0"/>
            <a:endParaRPr lang="en-US" sz="2000" dirty="0">
              <a:ea typeface="Calibri"/>
              <a:cs typeface="Calibri"/>
            </a:endParaRPr>
          </a:p>
          <a:p>
            <a:pPr marL="0" indent="0"/>
            <a:r>
              <a:rPr lang="en-US" sz="2000" dirty="0"/>
              <a:t>2. ¿Cuál es el principio clave de </a:t>
            </a:r>
            <a:r>
              <a:rPr lang="en-US" sz="2000" b="1" dirty="0"/>
              <a:t>la sostenibilidad social</a:t>
            </a:r>
            <a:r>
              <a:rPr lang="en-US" sz="2000" dirty="0"/>
              <a:t>?</a:t>
            </a:r>
            <a:endParaRPr lang="en-US" sz="2000" dirty="0">
              <a:ea typeface="Calibri"/>
              <a:cs typeface="Calibri"/>
            </a:endParaRPr>
          </a:p>
          <a:p>
            <a:pPr marL="457200" indent="-457200">
              <a:buAutoNum type="alphaLcParenR"/>
            </a:pPr>
            <a:r>
              <a:rPr lang="en-US" sz="2000" dirty="0"/>
              <a:t>Garantizar que los proveedores siguen prácticas </a:t>
            </a:r>
            <a:r>
              <a:rPr lang="en-US" sz="2000" dirty="0" err="1"/>
              <a:t>laborales </a:t>
            </a:r>
            <a:r>
              <a:rPr lang="en-US" sz="2000" dirty="0"/>
              <a:t>justas</a:t>
            </a:r>
            <a:endParaRPr lang="en-US" sz="2000" dirty="0">
              <a:ea typeface="Calibri"/>
              <a:cs typeface="Calibri"/>
            </a:endParaRPr>
          </a:p>
          <a:p>
            <a:pPr marL="457200" indent="-457200">
              <a:buAutoNum type="alphaLcParenR"/>
            </a:pPr>
            <a:r>
              <a:rPr lang="en-US" sz="2000" dirty="0"/>
              <a:t>Reducir las emisiones del transporte</a:t>
            </a:r>
            <a:endParaRPr lang="en-US" sz="2000" dirty="0">
              <a:ea typeface="Calibri"/>
              <a:cs typeface="Calibri"/>
            </a:endParaRPr>
          </a:p>
          <a:p>
            <a:pPr marL="457200" indent="-457200">
              <a:buAutoNum type="alphaLcParenR"/>
            </a:pPr>
            <a:r>
              <a:rPr lang="en-US" sz="2000" dirty="0"/>
              <a:t>Elegir empresas proveedoras dirigidas por mujeres</a:t>
            </a:r>
            <a:endParaRPr lang="en-US" sz="2000" dirty="0">
              <a:ea typeface="Calibri"/>
              <a:cs typeface="Calibri"/>
            </a:endParaRPr>
          </a:p>
          <a:p>
            <a:pPr marL="0" indent="0"/>
            <a:endParaRPr lang="en-US" sz="2000" dirty="0">
              <a:ea typeface="Calibri"/>
              <a:cs typeface="Calibri"/>
            </a:endParaRPr>
          </a:p>
          <a:p>
            <a:pPr marL="0" indent="0"/>
            <a:r>
              <a:rPr lang="en-US" sz="2000" dirty="0"/>
              <a:t>3. ¿Qué decisión apoya mejor </a:t>
            </a:r>
            <a:r>
              <a:rPr lang="en-US" sz="2000" b="1" dirty="0"/>
              <a:t>la sostenibilidad medioambiental</a:t>
            </a:r>
            <a:r>
              <a:rPr lang="en-US" sz="2000" dirty="0"/>
              <a:t>?</a:t>
            </a:r>
            <a:endParaRPr lang="en-US" sz="2000" dirty="0">
              <a:ea typeface="Calibri"/>
              <a:cs typeface="Calibri"/>
            </a:endParaRPr>
          </a:p>
          <a:p>
            <a:pPr marL="0" indent="0"/>
            <a:r>
              <a:rPr lang="en-US" sz="2000" dirty="0"/>
              <a:t>a) Comprar a un proveedor que reduzca el despilfarro de agua</a:t>
            </a:r>
            <a:endParaRPr lang="en-US" sz="2000" dirty="0">
              <a:ea typeface="Calibri"/>
              <a:cs typeface="Calibri"/>
            </a:endParaRPr>
          </a:p>
          <a:p>
            <a:pPr marL="0" indent="0"/>
            <a:r>
              <a:rPr lang="en-US" sz="2000" dirty="0"/>
              <a:t>b) Comprar envases de plástico por ser la opción más barata</a:t>
            </a:r>
            <a:endParaRPr lang="en-US" sz="2000" dirty="0">
              <a:ea typeface="Calibri"/>
              <a:cs typeface="Calibri"/>
            </a:endParaRPr>
          </a:p>
          <a:p>
            <a:pPr marL="0" indent="0"/>
            <a:r>
              <a:rPr lang="en-US" sz="2000" dirty="0"/>
              <a:t>c) Elegir al proveedor más rápido, para reducir la contaminación logística</a:t>
            </a:r>
            <a:endParaRPr lang="en-US" sz="2000" dirty="0">
              <a:ea typeface="Calibri" panose="020F0502020204030204"/>
              <a:cs typeface="Calibri" panose="020F0502020204030204"/>
            </a:endParaRPr>
          </a:p>
        </p:txBody>
      </p:sp>
      <p:sp>
        <p:nvSpPr>
          <p:cNvPr id="4" name="Text Placeholder 3">
            <a:extLst>
              <a:ext uri="{FF2B5EF4-FFF2-40B4-BE49-F238E27FC236}">
                <a16:creationId xmlns:a16="http://schemas.microsoft.com/office/drawing/2014/main" id="{EAF8AD18-DFD0-95D8-8B53-858E16229F36}"/>
              </a:ext>
            </a:extLst>
          </p:cNvPr>
          <p:cNvSpPr>
            <a:spLocks noGrp="1"/>
          </p:cNvSpPr>
          <p:nvPr>
            <p:ph type="body" sz="quarter" idx="16"/>
          </p:nvPr>
        </p:nvSpPr>
        <p:spPr>
          <a:xfrm>
            <a:off x="5731500" y="506864"/>
            <a:ext cx="5888257" cy="803654"/>
          </a:xfrm>
          <a:prstGeom prst="rect">
            <a:avLst/>
          </a:prstGeom>
        </p:spPr>
        <p:txBody>
          <a:bodyPr lIns="91440" tIns="45720" rIns="91440" bIns="45720" anchor="t">
            <a:noAutofit/>
          </a:bodyPr>
          <a:lstStyle/>
          <a:p>
            <a:r>
              <a:rPr lang="en-IE" dirty="0">
                <a:highlight>
                  <a:srgbClr val="ED7D31"/>
                </a:highlight>
              </a:rPr>
              <a:t>Ejercicio de los alumnos</a:t>
            </a:r>
            <a:endParaRPr lang="en-US" dirty="0">
              <a:highlight>
                <a:srgbClr val="ED7D31"/>
              </a:highlight>
            </a:endParaRPr>
          </a:p>
        </p:txBody>
      </p:sp>
      <p:pic>
        <p:nvPicPr>
          <p:cNvPr id="1030" name="Picture 6" descr="Green Procurement and Supply Chain Greening | EcoMerit">
            <a:extLst>
              <a:ext uri="{FF2B5EF4-FFF2-40B4-BE49-F238E27FC236}">
                <a16:creationId xmlns:a16="http://schemas.microsoft.com/office/drawing/2014/main" id="{0833842B-1E0D-4834-6111-502BCA6E6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3094" y="2570705"/>
            <a:ext cx="3730594" cy="217617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D985435-0877-14E8-8A6D-68C2D0315111}"/>
              </a:ext>
            </a:extLst>
          </p:cNvPr>
          <p:cNvGrpSpPr/>
          <p:nvPr/>
        </p:nvGrpSpPr>
        <p:grpSpPr>
          <a:xfrm>
            <a:off x="4789348" y="394127"/>
            <a:ext cx="1044371" cy="803654"/>
            <a:chOff x="5388098" y="371192"/>
            <a:chExt cx="907476" cy="907364"/>
          </a:xfrm>
          <a:solidFill>
            <a:schemeClr val="bg1"/>
          </a:solidFill>
        </p:grpSpPr>
        <p:grpSp>
          <p:nvGrpSpPr>
            <p:cNvPr id="5" name="Graphic 2">
              <a:extLst>
                <a:ext uri="{FF2B5EF4-FFF2-40B4-BE49-F238E27FC236}">
                  <a16:creationId xmlns:a16="http://schemas.microsoft.com/office/drawing/2014/main" id="{AE6DFF5B-A745-2663-0E1E-D6F5C0F08C02}"/>
                </a:ext>
              </a:extLst>
            </p:cNvPr>
            <p:cNvGrpSpPr/>
            <p:nvPr/>
          </p:nvGrpSpPr>
          <p:grpSpPr>
            <a:xfrm>
              <a:off x="5388098" y="371192"/>
              <a:ext cx="907476" cy="907364"/>
              <a:chOff x="5388098" y="371192"/>
              <a:chExt cx="907476" cy="907364"/>
            </a:xfrm>
            <a:grpFill/>
          </p:grpSpPr>
          <p:sp>
            <p:nvSpPr>
              <p:cNvPr id="12" name="Freeform 912">
                <a:extLst>
                  <a:ext uri="{FF2B5EF4-FFF2-40B4-BE49-F238E27FC236}">
                    <a16:creationId xmlns:a16="http://schemas.microsoft.com/office/drawing/2014/main" id="{9C9BABE7-B88F-3857-9019-C96DF59D9304}"/>
                  </a:ext>
                </a:extLst>
              </p:cNvPr>
              <p:cNvSpPr/>
              <p:nvPr/>
            </p:nvSpPr>
            <p:spPr>
              <a:xfrm>
                <a:off x="5388098" y="371192"/>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913">
                <a:extLst>
                  <a:ext uri="{FF2B5EF4-FFF2-40B4-BE49-F238E27FC236}">
                    <a16:creationId xmlns:a16="http://schemas.microsoft.com/office/drawing/2014/main" id="{E98B5C6F-4860-198B-6E22-C1BD839288D6}"/>
                  </a:ext>
                </a:extLst>
              </p:cNvPr>
              <p:cNvSpPr/>
              <p:nvPr/>
            </p:nvSpPr>
            <p:spPr>
              <a:xfrm>
                <a:off x="6023478" y="807232"/>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914">
                <a:extLst>
                  <a:ext uri="{FF2B5EF4-FFF2-40B4-BE49-F238E27FC236}">
                    <a16:creationId xmlns:a16="http://schemas.microsoft.com/office/drawing/2014/main" id="{7DF963BD-E8D2-70F4-AD20-31B4F7403882}"/>
                  </a:ext>
                </a:extLst>
              </p:cNvPr>
              <p:cNvSpPr/>
              <p:nvPr/>
            </p:nvSpPr>
            <p:spPr>
              <a:xfrm>
                <a:off x="5593820" y="976527"/>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916">
                <a:extLst>
                  <a:ext uri="{FF2B5EF4-FFF2-40B4-BE49-F238E27FC236}">
                    <a16:creationId xmlns:a16="http://schemas.microsoft.com/office/drawing/2014/main" id="{D91AF598-80A3-2DBF-6E2F-4ED9653C49E6}"/>
                  </a:ext>
                </a:extLst>
              </p:cNvPr>
              <p:cNvSpPr/>
              <p:nvPr/>
            </p:nvSpPr>
            <p:spPr>
              <a:xfrm>
                <a:off x="5515727" y="807210"/>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917">
                <a:extLst>
                  <a:ext uri="{FF2B5EF4-FFF2-40B4-BE49-F238E27FC236}">
                    <a16:creationId xmlns:a16="http://schemas.microsoft.com/office/drawing/2014/main" id="{6D2ACCB9-2C6F-A6C7-8C63-973EFBCC70AC}"/>
                  </a:ext>
                </a:extLst>
              </p:cNvPr>
              <p:cNvSpPr/>
              <p:nvPr/>
            </p:nvSpPr>
            <p:spPr>
              <a:xfrm>
                <a:off x="5958599" y="616348"/>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918">
                <a:extLst>
                  <a:ext uri="{FF2B5EF4-FFF2-40B4-BE49-F238E27FC236}">
                    <a16:creationId xmlns:a16="http://schemas.microsoft.com/office/drawing/2014/main" id="{59113D47-8BE3-9109-FB32-F5F959570762}"/>
                  </a:ext>
                </a:extLst>
              </p:cNvPr>
              <p:cNvSpPr/>
              <p:nvPr/>
            </p:nvSpPr>
            <p:spPr>
              <a:xfrm>
                <a:off x="5593871" y="617471"/>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919">
                <a:extLst>
                  <a:ext uri="{FF2B5EF4-FFF2-40B4-BE49-F238E27FC236}">
                    <a16:creationId xmlns:a16="http://schemas.microsoft.com/office/drawing/2014/main" id="{A250F005-1AA8-DD65-EA44-CB9FF6DA95D8}"/>
                  </a:ext>
                </a:extLst>
              </p:cNvPr>
              <p:cNvSpPr/>
              <p:nvPr/>
            </p:nvSpPr>
            <p:spPr>
              <a:xfrm>
                <a:off x="5784386" y="537842"/>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920">
                <a:extLst>
                  <a:ext uri="{FF2B5EF4-FFF2-40B4-BE49-F238E27FC236}">
                    <a16:creationId xmlns:a16="http://schemas.microsoft.com/office/drawing/2014/main" id="{F0DB7C8A-A658-99D4-B4AD-C3F0E5751EB1}"/>
                  </a:ext>
                </a:extLst>
              </p:cNvPr>
              <p:cNvSpPr/>
              <p:nvPr/>
            </p:nvSpPr>
            <p:spPr>
              <a:xfrm>
                <a:off x="5784770" y="371576"/>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921">
                <a:extLst>
                  <a:ext uri="{FF2B5EF4-FFF2-40B4-BE49-F238E27FC236}">
                    <a16:creationId xmlns:a16="http://schemas.microsoft.com/office/drawing/2014/main" id="{41331998-33FE-4357-F8F4-6964291BCD55}"/>
                  </a:ext>
                </a:extLst>
              </p:cNvPr>
              <p:cNvSpPr/>
              <p:nvPr/>
            </p:nvSpPr>
            <p:spPr>
              <a:xfrm>
                <a:off x="5719271" y="703491"/>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 name="Graphic 2">
              <a:extLst>
                <a:ext uri="{FF2B5EF4-FFF2-40B4-BE49-F238E27FC236}">
                  <a16:creationId xmlns:a16="http://schemas.microsoft.com/office/drawing/2014/main" id="{D329D82B-8465-24CE-2EDB-40AF4DA8DD3F}"/>
                </a:ext>
              </a:extLst>
            </p:cNvPr>
            <p:cNvGrpSpPr/>
            <p:nvPr/>
          </p:nvGrpSpPr>
          <p:grpSpPr>
            <a:xfrm>
              <a:off x="5649601" y="492513"/>
              <a:ext cx="566267" cy="691349"/>
              <a:chOff x="5649601" y="492513"/>
              <a:chExt cx="566267" cy="691349"/>
            </a:xfrm>
            <a:grpFill/>
          </p:grpSpPr>
          <p:sp>
            <p:nvSpPr>
              <p:cNvPr id="7" name="Freeform 906">
                <a:extLst>
                  <a:ext uri="{FF2B5EF4-FFF2-40B4-BE49-F238E27FC236}">
                    <a16:creationId xmlns:a16="http://schemas.microsoft.com/office/drawing/2014/main" id="{29739A21-78D1-96F6-0DC7-C433AF1AF30B}"/>
                  </a:ext>
                </a:extLst>
              </p:cNvPr>
              <p:cNvSpPr/>
              <p:nvPr/>
            </p:nvSpPr>
            <p:spPr>
              <a:xfrm>
                <a:off x="5649601" y="656958"/>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907">
                <a:extLst>
                  <a:ext uri="{FF2B5EF4-FFF2-40B4-BE49-F238E27FC236}">
                    <a16:creationId xmlns:a16="http://schemas.microsoft.com/office/drawing/2014/main" id="{0DF1D3A2-6618-8DF1-9595-4CA15EF41B32}"/>
                  </a:ext>
                </a:extLst>
              </p:cNvPr>
              <p:cNvSpPr/>
              <p:nvPr/>
            </p:nvSpPr>
            <p:spPr>
              <a:xfrm>
                <a:off x="6010549" y="978429"/>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908">
                <a:extLst>
                  <a:ext uri="{FF2B5EF4-FFF2-40B4-BE49-F238E27FC236}">
                    <a16:creationId xmlns:a16="http://schemas.microsoft.com/office/drawing/2014/main" id="{27DDCBBB-C8B0-4DAD-00AA-ED76B9C5675D}"/>
                  </a:ext>
                </a:extLst>
              </p:cNvPr>
              <p:cNvSpPr/>
              <p:nvPr/>
            </p:nvSpPr>
            <p:spPr>
              <a:xfrm>
                <a:off x="6165978" y="492513"/>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909">
                <a:extLst>
                  <a:ext uri="{FF2B5EF4-FFF2-40B4-BE49-F238E27FC236}">
                    <a16:creationId xmlns:a16="http://schemas.microsoft.com/office/drawing/2014/main" id="{001EA8DE-F1BD-CB1D-99EE-C0B172C4DD8E}"/>
                  </a:ext>
                </a:extLst>
              </p:cNvPr>
              <p:cNvSpPr/>
              <p:nvPr/>
            </p:nvSpPr>
            <p:spPr>
              <a:xfrm>
                <a:off x="6165978" y="662236"/>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910">
                <a:extLst>
                  <a:ext uri="{FF2B5EF4-FFF2-40B4-BE49-F238E27FC236}">
                    <a16:creationId xmlns:a16="http://schemas.microsoft.com/office/drawing/2014/main" id="{5C7B6DE4-4CC1-BB1C-C9A2-75FE8354422E}"/>
                  </a:ext>
                </a:extLst>
              </p:cNvPr>
              <p:cNvSpPr/>
              <p:nvPr/>
            </p:nvSpPr>
            <p:spPr>
              <a:xfrm>
                <a:off x="6165978" y="833414"/>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Tree>
    <p:extLst>
      <p:ext uri="{BB962C8B-B14F-4D97-AF65-F5344CB8AC3E}">
        <p14:creationId xmlns:p14="http://schemas.microsoft.com/office/powerpoint/2010/main" val="2098835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34970-B686-13EC-BBA4-A78EEB634960}"/>
            </a:ext>
          </a:extLst>
        </p:cNvPr>
        <p:cNvGrpSpPr/>
        <p:nvPr/>
      </p:nvGrpSpPr>
      <p:grpSpPr>
        <a:xfrm>
          <a:off x="0" y="0"/>
          <a:ext cx="0" cy="0"/>
          <a:chOff x="0" y="0"/>
          <a:chExt cx="0" cy="0"/>
        </a:xfrm>
      </p:grpSpPr>
      <p:pic>
        <p:nvPicPr>
          <p:cNvPr id="3074" name="Picture 2" descr="G+D's functional area – purchasing | G+D">
            <a:extLst>
              <a:ext uri="{FF2B5EF4-FFF2-40B4-BE49-F238E27FC236}">
                <a16:creationId xmlns:a16="http://schemas.microsoft.com/office/drawing/2014/main" id="{69366CAE-7321-E52B-4AE3-BB5C54B40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69622"/>
            <a:ext cx="7305675" cy="3408218"/>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52D43034-8772-C7B5-4926-4E3712A96200}"/>
              </a:ext>
            </a:extLst>
          </p:cNvPr>
          <p:cNvSpPr>
            <a:spLocks noGrp="1"/>
          </p:cNvSpPr>
          <p:nvPr>
            <p:ph type="body" sz="quarter" idx="17"/>
          </p:nvPr>
        </p:nvSpPr>
        <p:spPr>
          <a:xfrm>
            <a:off x="6731421" y="439689"/>
            <a:ext cx="2066906" cy="582221"/>
          </a:xfrm>
        </p:spPr>
        <p:txBody>
          <a:bodyPr/>
          <a:lstStyle/>
          <a:p>
            <a:r>
              <a:rPr lang="en-US"/>
              <a:t>04</a:t>
            </a:r>
          </a:p>
        </p:txBody>
      </p:sp>
      <p:sp>
        <p:nvSpPr>
          <p:cNvPr id="14" name="Rectangle 13">
            <a:extLst>
              <a:ext uri="{FF2B5EF4-FFF2-40B4-BE49-F238E27FC236}">
                <a16:creationId xmlns:a16="http://schemas.microsoft.com/office/drawing/2014/main" id="{5919C6E8-A88A-81A0-27F1-C420A14E7F75}"/>
              </a:ext>
            </a:extLst>
          </p:cNvPr>
          <p:cNvSpPr/>
          <p:nvPr/>
        </p:nvSpPr>
        <p:spPr>
          <a:xfrm>
            <a:off x="4663441" y="3437080"/>
            <a:ext cx="6686698" cy="1077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E0223A46-423C-93B6-8151-188B986331A0}"/>
              </a:ext>
            </a:extLst>
          </p:cNvPr>
          <p:cNvSpPr txBox="1"/>
          <p:nvPr/>
        </p:nvSpPr>
        <p:spPr>
          <a:xfrm>
            <a:off x="4751471" y="3420920"/>
            <a:ext cx="7119104" cy="1077218"/>
          </a:xfrm>
          <a:prstGeom prst="rect">
            <a:avLst/>
          </a:prstGeom>
          <a:noFill/>
        </p:spPr>
        <p:txBody>
          <a:bodyPr wrap="square" rtlCol="0">
            <a:spAutoFit/>
          </a:bodyPr>
          <a:lstStyle/>
          <a:p>
            <a:r>
              <a:rPr lang="en-US" sz="3200" b="1" spc="324" dirty="0">
                <a:solidFill>
                  <a:srgbClr val="60BA47"/>
                </a:solidFill>
                <a:latin typeface="Calibri" panose="020F0502020204030204" pitchFamily="34" charset="0"/>
                <a:cs typeface="Calibri" panose="020F0502020204030204" pitchFamily="34" charset="0"/>
              </a:rPr>
              <a:t>RETOS PARA UN ABASTECIMIENTO SOSTENIBLE</a:t>
            </a:r>
          </a:p>
        </p:txBody>
      </p:sp>
    </p:spTree>
    <p:extLst>
      <p:ext uri="{BB962C8B-B14F-4D97-AF65-F5344CB8AC3E}">
        <p14:creationId xmlns:p14="http://schemas.microsoft.com/office/powerpoint/2010/main" val="4289005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FDD69-97CD-2494-7466-0A440A9C4D0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72C13D3-2D2C-C220-6384-FF41BB33DB02}"/>
              </a:ext>
            </a:extLst>
          </p:cNvPr>
          <p:cNvSpPr>
            <a:spLocks noGrp="1"/>
          </p:cNvSpPr>
          <p:nvPr>
            <p:ph type="body" sz="quarter" idx="16"/>
          </p:nvPr>
        </p:nvSpPr>
        <p:spPr>
          <a:xfrm>
            <a:off x="1888265" y="407865"/>
            <a:ext cx="9586493" cy="803654"/>
          </a:xfrm>
          <a:prstGeom prst="rect">
            <a:avLst/>
          </a:prstGeom>
        </p:spPr>
        <p:txBody>
          <a:bodyPr/>
          <a:lstStyle/>
          <a:p>
            <a:r>
              <a:rPr lang="en-GB" sz="3200" dirty="0"/>
              <a:t>Sostenibilidad frente a contratación pública</a:t>
            </a:r>
            <a:endParaRPr lang="en-IE" sz="3200" b="1" dirty="0"/>
          </a:p>
        </p:txBody>
      </p:sp>
      <p:sp>
        <p:nvSpPr>
          <p:cNvPr id="3" name="Text Placeholder 2">
            <a:extLst>
              <a:ext uri="{FF2B5EF4-FFF2-40B4-BE49-F238E27FC236}">
                <a16:creationId xmlns:a16="http://schemas.microsoft.com/office/drawing/2014/main" id="{0E7E7348-B982-1ADA-34BA-39210A99D253}"/>
              </a:ext>
            </a:extLst>
          </p:cNvPr>
          <p:cNvSpPr>
            <a:spLocks noGrp="1"/>
          </p:cNvSpPr>
          <p:nvPr>
            <p:ph type="body" sz="quarter" idx="19"/>
          </p:nvPr>
        </p:nvSpPr>
        <p:spPr>
          <a:xfrm>
            <a:off x="1238972" y="893723"/>
            <a:ext cx="9311797" cy="687348"/>
          </a:xfrm>
          <a:prstGeom prst="rect">
            <a:avLst/>
          </a:prstGeom>
        </p:spPr>
        <p:txBody>
          <a:bodyPr/>
          <a:lstStyle/>
          <a:p>
            <a:r>
              <a:rPr lang="en-US" sz="2000" dirty="0"/>
              <a:t>El mayor reto para la contratación sostenible es fusionar eficazmente ambos conceptos -sostenibilidad y contratación-, ya que se basan en conceptos genéricos opuestos. </a:t>
            </a:r>
          </a:p>
          <a:p>
            <a:endParaRPr lang="en-US" sz="1800" dirty="0"/>
          </a:p>
        </p:txBody>
      </p:sp>
      <p:sp>
        <p:nvSpPr>
          <p:cNvPr id="5" name="TextBox 4">
            <a:extLst>
              <a:ext uri="{FF2B5EF4-FFF2-40B4-BE49-F238E27FC236}">
                <a16:creationId xmlns:a16="http://schemas.microsoft.com/office/drawing/2014/main" id="{00F97019-41DB-8C40-8F4B-19C3F87FEBA5}"/>
              </a:ext>
            </a:extLst>
          </p:cNvPr>
          <p:cNvSpPr txBox="1"/>
          <p:nvPr/>
        </p:nvSpPr>
        <p:spPr>
          <a:xfrm>
            <a:off x="456336" y="5416381"/>
            <a:ext cx="11005884" cy="1015663"/>
          </a:xfrm>
          <a:prstGeom prst="rect">
            <a:avLst/>
          </a:prstGeom>
          <a:noFill/>
          <a:ln>
            <a:solidFill>
              <a:srgbClr val="E25684"/>
            </a:solidFill>
          </a:ln>
        </p:spPr>
        <p:txBody>
          <a:bodyPr wrap="square">
            <a:spAutoFit/>
          </a:bodyPr>
          <a:lstStyle/>
          <a:p>
            <a:r>
              <a:rPr lang="en-US" sz="2000" dirty="0">
                <a:solidFill>
                  <a:srgbClr val="09465E"/>
                </a:solidFill>
              </a:rPr>
              <a:t>La contratación pública no entiende de sostenibilidad, ya que se basa en </a:t>
            </a:r>
            <a:r>
              <a:rPr lang="en-US" sz="2000" b="1" dirty="0">
                <a:solidFill>
                  <a:srgbClr val="09465E"/>
                </a:solidFill>
              </a:rPr>
              <a:t>mecanismos fijos </a:t>
            </a:r>
            <a:r>
              <a:rPr lang="en-US" sz="2000" dirty="0">
                <a:solidFill>
                  <a:srgbClr val="09465E"/>
                </a:solidFill>
              </a:rPr>
              <a:t>(rentabilidad)</a:t>
            </a:r>
          </a:p>
          <a:p>
            <a:r>
              <a:rPr lang="en-US" sz="2000" dirty="0">
                <a:solidFill>
                  <a:srgbClr val="09465E"/>
                </a:solidFill>
              </a:rPr>
              <a:t>La sostenibilidad no entiende de contratación, ya que se basa en </a:t>
            </a:r>
            <a:r>
              <a:rPr lang="en-US" sz="2000" b="1" dirty="0">
                <a:solidFill>
                  <a:srgbClr val="09465E"/>
                </a:solidFill>
              </a:rPr>
              <a:t>mecanismos flexibles </a:t>
            </a:r>
            <a:r>
              <a:rPr lang="en-US" sz="2000" dirty="0">
                <a:solidFill>
                  <a:srgbClr val="09465E"/>
                </a:solidFill>
              </a:rPr>
              <a:t>(condiciones variantes)</a:t>
            </a:r>
          </a:p>
        </p:txBody>
      </p:sp>
      <p:sp>
        <p:nvSpPr>
          <p:cNvPr id="9" name="Freeform 246">
            <a:extLst>
              <a:ext uri="{FF2B5EF4-FFF2-40B4-BE49-F238E27FC236}">
                <a16:creationId xmlns:a16="http://schemas.microsoft.com/office/drawing/2014/main" id="{3E294996-1692-B95C-1F7D-CCA4EEE67D90}"/>
              </a:ext>
            </a:extLst>
          </p:cNvPr>
          <p:cNvSpPr>
            <a:spLocks noChangeArrowheads="1"/>
          </p:cNvSpPr>
          <p:nvPr/>
        </p:nvSpPr>
        <p:spPr bwMode="auto">
          <a:xfrm>
            <a:off x="6397338" y="2283668"/>
            <a:ext cx="3552501" cy="2474523"/>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rgbClr val="09465E"/>
          </a:solidFill>
          <a:ln>
            <a:noFill/>
          </a:ln>
          <a:effectLst/>
        </p:spPr>
        <p:txBody>
          <a:bodyPr wrap="none" anchor="ctr"/>
          <a:lstStyle/>
          <a:p>
            <a:endParaRPr lang="en-US" sz="900"/>
          </a:p>
        </p:txBody>
      </p:sp>
      <p:sp>
        <p:nvSpPr>
          <p:cNvPr id="10" name="CuadroTexto 598">
            <a:extLst>
              <a:ext uri="{FF2B5EF4-FFF2-40B4-BE49-F238E27FC236}">
                <a16:creationId xmlns:a16="http://schemas.microsoft.com/office/drawing/2014/main" id="{8A1B6493-0F03-86C1-25D6-97868506BDD0}"/>
              </a:ext>
            </a:extLst>
          </p:cNvPr>
          <p:cNvSpPr txBox="1"/>
          <p:nvPr/>
        </p:nvSpPr>
        <p:spPr>
          <a:xfrm>
            <a:off x="2054118" y="2103211"/>
            <a:ext cx="1871940" cy="430887"/>
          </a:xfrm>
          <a:prstGeom prst="rect">
            <a:avLst/>
          </a:prstGeom>
          <a:noFill/>
        </p:spPr>
        <p:txBody>
          <a:bodyPr wrap="square" rtlCol="0">
            <a:spAutoFit/>
          </a:bodyPr>
          <a:lstStyle/>
          <a:p>
            <a:pPr algn="ctr"/>
            <a:r>
              <a:rPr lang="en-US" sz="2200" b="1">
                <a:solidFill>
                  <a:schemeClr val="bg1"/>
                </a:solidFill>
                <a:latin typeface="Calibri" panose="020F0502020204030204" pitchFamily="34" charset="0"/>
                <a:ea typeface="Lato" charset="0"/>
                <a:cs typeface="Calibri" panose="020F0502020204030204" pitchFamily="34" charset="0"/>
              </a:rPr>
              <a:t>Título primero</a:t>
            </a:r>
          </a:p>
        </p:txBody>
      </p:sp>
      <p:sp>
        <p:nvSpPr>
          <p:cNvPr id="12" name="Rectángulo 602">
            <a:extLst>
              <a:ext uri="{FF2B5EF4-FFF2-40B4-BE49-F238E27FC236}">
                <a16:creationId xmlns:a16="http://schemas.microsoft.com/office/drawing/2014/main" id="{6DC0D5F2-6E16-866E-67DD-F638C48CFA91}"/>
              </a:ext>
            </a:extLst>
          </p:cNvPr>
          <p:cNvSpPr/>
          <p:nvPr/>
        </p:nvSpPr>
        <p:spPr>
          <a:xfrm>
            <a:off x="2336518" y="3019820"/>
            <a:ext cx="1498574" cy="338554"/>
          </a:xfrm>
          <a:prstGeom prst="rect">
            <a:avLst/>
          </a:prstGeom>
        </p:spPr>
        <p:txBody>
          <a:bodyPr wrap="square">
            <a:spAutoFit/>
          </a:bodyPr>
          <a:lstStyle/>
          <a:p>
            <a:pPr algn="ctr"/>
            <a:r>
              <a:rPr lang="en-US" sz="1600">
                <a:solidFill>
                  <a:schemeClr val="bg1"/>
                </a:solidFill>
                <a:latin typeface="Calibri" panose="020F0502020204030204" pitchFamily="34" charset="0"/>
                <a:ea typeface="Lato" charset="0"/>
                <a:cs typeface="Calibri" panose="020F0502020204030204" pitchFamily="34" charset="0"/>
              </a:rPr>
              <a:t>Pulse para escribir</a:t>
            </a:r>
          </a:p>
        </p:txBody>
      </p:sp>
      <p:sp>
        <p:nvSpPr>
          <p:cNvPr id="13" name="Rectángulo 603">
            <a:extLst>
              <a:ext uri="{FF2B5EF4-FFF2-40B4-BE49-F238E27FC236}">
                <a16:creationId xmlns:a16="http://schemas.microsoft.com/office/drawing/2014/main" id="{91983611-4AAC-A5E4-5C7F-9B7630B75007}"/>
              </a:ext>
            </a:extLst>
          </p:cNvPr>
          <p:cNvSpPr/>
          <p:nvPr/>
        </p:nvSpPr>
        <p:spPr>
          <a:xfrm>
            <a:off x="4250417" y="2808681"/>
            <a:ext cx="1498574" cy="338554"/>
          </a:xfrm>
          <a:prstGeom prst="rect">
            <a:avLst/>
          </a:prstGeom>
        </p:spPr>
        <p:txBody>
          <a:bodyPr wrap="square">
            <a:spAutoFit/>
          </a:bodyPr>
          <a:lstStyle/>
          <a:p>
            <a:pPr algn="ctr"/>
            <a:r>
              <a:rPr lang="en-US" sz="1600" dirty="0">
                <a:solidFill>
                  <a:schemeClr val="bg1"/>
                </a:solidFill>
                <a:latin typeface="Calibri" panose="020F0502020204030204" pitchFamily="34" charset="0"/>
                <a:ea typeface="Lato" charset="0"/>
                <a:cs typeface="Calibri" panose="020F0502020204030204" pitchFamily="34" charset="0"/>
              </a:rPr>
              <a:t>Pulse para escribir</a:t>
            </a:r>
          </a:p>
        </p:txBody>
      </p:sp>
      <p:sp>
        <p:nvSpPr>
          <p:cNvPr id="39" name="Freeform 247">
            <a:extLst>
              <a:ext uri="{FF2B5EF4-FFF2-40B4-BE49-F238E27FC236}">
                <a16:creationId xmlns:a16="http://schemas.microsoft.com/office/drawing/2014/main" id="{DB6C177A-CCE9-6084-333D-6FFB2467EC09}"/>
              </a:ext>
            </a:extLst>
          </p:cNvPr>
          <p:cNvSpPr>
            <a:spLocks noChangeArrowheads="1"/>
          </p:cNvSpPr>
          <p:nvPr/>
        </p:nvSpPr>
        <p:spPr bwMode="auto">
          <a:xfrm>
            <a:off x="6237763" y="1664826"/>
            <a:ext cx="3838086" cy="646331"/>
          </a:xfrm>
          <a:custGeom>
            <a:avLst/>
            <a:gdLst>
              <a:gd name="T0" fmla="*/ 0 w 3504"/>
              <a:gd name="T1" fmla="*/ 1751 h 1752"/>
              <a:gd name="T2" fmla="*/ 0 w 3504"/>
              <a:gd name="T3" fmla="*/ 1751 h 1752"/>
              <a:gd name="T4" fmla="*/ 1751 w 3504"/>
              <a:gd name="T5" fmla="*/ 0 h 1752"/>
              <a:gd name="T6" fmla="*/ 1751 w 3504"/>
              <a:gd name="T7" fmla="*/ 0 h 1752"/>
              <a:gd name="T8" fmla="*/ 3503 w 3504"/>
              <a:gd name="T9" fmla="*/ 1751 h 1752"/>
              <a:gd name="T10" fmla="*/ 0 w 3504"/>
              <a:gd name="T11" fmla="*/ 1751 h 1752"/>
            </a:gdLst>
            <a:ahLst/>
            <a:cxnLst>
              <a:cxn ang="0">
                <a:pos x="T0" y="T1"/>
              </a:cxn>
              <a:cxn ang="0">
                <a:pos x="T2" y="T3"/>
              </a:cxn>
              <a:cxn ang="0">
                <a:pos x="T4" y="T5"/>
              </a:cxn>
              <a:cxn ang="0">
                <a:pos x="T6" y="T7"/>
              </a:cxn>
              <a:cxn ang="0">
                <a:pos x="T8" y="T9"/>
              </a:cxn>
              <a:cxn ang="0">
                <a:pos x="T10" y="T11"/>
              </a:cxn>
            </a:cxnLst>
            <a:rect l="0" t="0" r="r" b="b"/>
            <a:pathLst>
              <a:path w="3504" h="1752">
                <a:moveTo>
                  <a:pt x="0" y="1751"/>
                </a:moveTo>
                <a:lnTo>
                  <a:pt x="0" y="1751"/>
                </a:lnTo>
                <a:cubicBezTo>
                  <a:pt x="0" y="784"/>
                  <a:pt x="784" y="0"/>
                  <a:pt x="1751" y="0"/>
                </a:cubicBezTo>
                <a:lnTo>
                  <a:pt x="1751" y="0"/>
                </a:lnTo>
                <a:cubicBezTo>
                  <a:pt x="2719" y="0"/>
                  <a:pt x="3503" y="784"/>
                  <a:pt x="3503" y="1751"/>
                </a:cubicBezTo>
                <a:lnTo>
                  <a:pt x="0" y="1751"/>
                </a:lnTo>
              </a:path>
            </a:pathLst>
          </a:custGeom>
          <a:solidFill>
            <a:srgbClr val="E25684"/>
          </a:solidFill>
          <a:ln>
            <a:noFill/>
          </a:ln>
          <a:effectLst/>
        </p:spPr>
        <p:txBody>
          <a:bodyPr wrap="none" anchor="ctr"/>
          <a:lstStyle/>
          <a:p>
            <a:endParaRPr lang="en-US" sz="900"/>
          </a:p>
        </p:txBody>
      </p:sp>
      <p:sp>
        <p:nvSpPr>
          <p:cNvPr id="11" name="CuadroTexto 599">
            <a:extLst>
              <a:ext uri="{FF2B5EF4-FFF2-40B4-BE49-F238E27FC236}">
                <a16:creationId xmlns:a16="http://schemas.microsoft.com/office/drawing/2014/main" id="{8D7F99DC-9F47-4F67-EB15-0842C5593098}"/>
              </a:ext>
            </a:extLst>
          </p:cNvPr>
          <p:cNvSpPr txBox="1"/>
          <p:nvPr/>
        </p:nvSpPr>
        <p:spPr>
          <a:xfrm>
            <a:off x="7022308" y="1782954"/>
            <a:ext cx="2240278" cy="430887"/>
          </a:xfrm>
          <a:prstGeom prst="rect">
            <a:avLst/>
          </a:prstGeom>
          <a:noFill/>
        </p:spPr>
        <p:txBody>
          <a:bodyPr wrap="square" rtlCol="0">
            <a:spAutoFit/>
          </a:bodyPr>
          <a:lstStyle/>
          <a:p>
            <a:pPr algn="ctr"/>
            <a:r>
              <a:rPr lang="en-US" sz="2200" b="1" dirty="0">
                <a:solidFill>
                  <a:schemeClr val="bg1"/>
                </a:solidFill>
                <a:latin typeface="Calibri" panose="020F0502020204030204" pitchFamily="34" charset="0"/>
                <a:ea typeface="Lato" charset="0"/>
                <a:cs typeface="Calibri" panose="020F0502020204030204" pitchFamily="34" charset="0"/>
              </a:rPr>
              <a:t>Adquisiciones</a:t>
            </a:r>
          </a:p>
        </p:txBody>
      </p:sp>
      <p:sp>
        <p:nvSpPr>
          <p:cNvPr id="40" name="Freeform 249">
            <a:extLst>
              <a:ext uri="{FF2B5EF4-FFF2-40B4-BE49-F238E27FC236}">
                <a16:creationId xmlns:a16="http://schemas.microsoft.com/office/drawing/2014/main" id="{FA7E7537-7ADE-D399-9887-7AAD7298CBF4}"/>
              </a:ext>
            </a:extLst>
          </p:cNvPr>
          <p:cNvSpPr>
            <a:spLocks noChangeArrowheads="1"/>
          </p:cNvSpPr>
          <p:nvPr/>
        </p:nvSpPr>
        <p:spPr bwMode="auto">
          <a:xfrm>
            <a:off x="6232723" y="4744533"/>
            <a:ext cx="3931874" cy="565884"/>
          </a:xfrm>
          <a:custGeom>
            <a:avLst/>
            <a:gdLst>
              <a:gd name="T0" fmla="*/ 0 w 3504"/>
              <a:gd name="T1" fmla="*/ 0 h 1753"/>
              <a:gd name="T2" fmla="*/ 0 w 3504"/>
              <a:gd name="T3" fmla="*/ 0 h 1753"/>
              <a:gd name="T4" fmla="*/ 1751 w 3504"/>
              <a:gd name="T5" fmla="*/ 1752 h 1753"/>
              <a:gd name="T6" fmla="*/ 1751 w 3504"/>
              <a:gd name="T7" fmla="*/ 1752 h 1753"/>
              <a:gd name="T8" fmla="*/ 3503 w 3504"/>
              <a:gd name="T9" fmla="*/ 0 h 1753"/>
              <a:gd name="T10" fmla="*/ 0 w 3504"/>
              <a:gd name="T11" fmla="*/ 0 h 1753"/>
            </a:gdLst>
            <a:ahLst/>
            <a:cxnLst>
              <a:cxn ang="0">
                <a:pos x="T0" y="T1"/>
              </a:cxn>
              <a:cxn ang="0">
                <a:pos x="T2" y="T3"/>
              </a:cxn>
              <a:cxn ang="0">
                <a:pos x="T4" y="T5"/>
              </a:cxn>
              <a:cxn ang="0">
                <a:pos x="T6" y="T7"/>
              </a:cxn>
              <a:cxn ang="0">
                <a:pos x="T8" y="T9"/>
              </a:cxn>
              <a:cxn ang="0">
                <a:pos x="T10" y="T11"/>
              </a:cxn>
            </a:cxnLst>
            <a:rect l="0" t="0" r="r" b="b"/>
            <a:pathLst>
              <a:path w="3504" h="1753">
                <a:moveTo>
                  <a:pt x="0" y="0"/>
                </a:moveTo>
                <a:lnTo>
                  <a:pt x="0" y="0"/>
                </a:lnTo>
                <a:cubicBezTo>
                  <a:pt x="0" y="968"/>
                  <a:pt x="784" y="1752"/>
                  <a:pt x="1751" y="1752"/>
                </a:cubicBezTo>
                <a:lnTo>
                  <a:pt x="1751" y="1752"/>
                </a:lnTo>
                <a:cubicBezTo>
                  <a:pt x="2719" y="1752"/>
                  <a:pt x="3503" y="968"/>
                  <a:pt x="3503" y="0"/>
                </a:cubicBezTo>
                <a:lnTo>
                  <a:pt x="0" y="0"/>
                </a:lnTo>
              </a:path>
            </a:pathLst>
          </a:custGeom>
          <a:solidFill>
            <a:srgbClr val="ED7D31"/>
          </a:solidFill>
          <a:ln>
            <a:noFill/>
          </a:ln>
          <a:effectLst/>
        </p:spPr>
        <p:txBody>
          <a:bodyPr wrap="none" anchor="ctr"/>
          <a:lstStyle/>
          <a:p>
            <a:endParaRPr lang="en-US" sz="900"/>
          </a:p>
        </p:txBody>
      </p:sp>
      <p:sp>
        <p:nvSpPr>
          <p:cNvPr id="41" name="Freeform 246">
            <a:extLst>
              <a:ext uri="{FF2B5EF4-FFF2-40B4-BE49-F238E27FC236}">
                <a16:creationId xmlns:a16="http://schemas.microsoft.com/office/drawing/2014/main" id="{78C2F3B3-EAE9-5580-33EE-7234872A4138}"/>
              </a:ext>
            </a:extLst>
          </p:cNvPr>
          <p:cNvSpPr>
            <a:spLocks noChangeArrowheads="1"/>
          </p:cNvSpPr>
          <p:nvPr/>
        </p:nvSpPr>
        <p:spPr bwMode="auto">
          <a:xfrm>
            <a:off x="2052012" y="2290773"/>
            <a:ext cx="3552501" cy="2554452"/>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rgbClr val="09465E"/>
          </a:solidFill>
          <a:ln>
            <a:noFill/>
          </a:ln>
          <a:effectLst/>
        </p:spPr>
        <p:txBody>
          <a:bodyPr wrap="none" anchor="ctr"/>
          <a:lstStyle/>
          <a:p>
            <a:endParaRPr lang="en-US" sz="900"/>
          </a:p>
        </p:txBody>
      </p:sp>
      <p:sp>
        <p:nvSpPr>
          <p:cNvPr id="42" name="Freeform 247">
            <a:extLst>
              <a:ext uri="{FF2B5EF4-FFF2-40B4-BE49-F238E27FC236}">
                <a16:creationId xmlns:a16="http://schemas.microsoft.com/office/drawing/2014/main" id="{C567999B-A8CD-2F65-5AF2-46D545A93783}"/>
              </a:ext>
            </a:extLst>
          </p:cNvPr>
          <p:cNvSpPr>
            <a:spLocks noChangeArrowheads="1"/>
          </p:cNvSpPr>
          <p:nvPr/>
        </p:nvSpPr>
        <p:spPr bwMode="auto">
          <a:xfrm>
            <a:off x="1871166" y="1697377"/>
            <a:ext cx="3838086" cy="646331"/>
          </a:xfrm>
          <a:custGeom>
            <a:avLst/>
            <a:gdLst>
              <a:gd name="T0" fmla="*/ 0 w 3504"/>
              <a:gd name="T1" fmla="*/ 1751 h 1752"/>
              <a:gd name="T2" fmla="*/ 0 w 3504"/>
              <a:gd name="T3" fmla="*/ 1751 h 1752"/>
              <a:gd name="T4" fmla="*/ 1751 w 3504"/>
              <a:gd name="T5" fmla="*/ 0 h 1752"/>
              <a:gd name="T6" fmla="*/ 1751 w 3504"/>
              <a:gd name="T7" fmla="*/ 0 h 1752"/>
              <a:gd name="T8" fmla="*/ 3503 w 3504"/>
              <a:gd name="T9" fmla="*/ 1751 h 1752"/>
              <a:gd name="T10" fmla="*/ 0 w 3504"/>
              <a:gd name="T11" fmla="*/ 1751 h 1752"/>
            </a:gdLst>
            <a:ahLst/>
            <a:cxnLst>
              <a:cxn ang="0">
                <a:pos x="T0" y="T1"/>
              </a:cxn>
              <a:cxn ang="0">
                <a:pos x="T2" y="T3"/>
              </a:cxn>
              <a:cxn ang="0">
                <a:pos x="T4" y="T5"/>
              </a:cxn>
              <a:cxn ang="0">
                <a:pos x="T6" y="T7"/>
              </a:cxn>
              <a:cxn ang="0">
                <a:pos x="T8" y="T9"/>
              </a:cxn>
              <a:cxn ang="0">
                <a:pos x="T10" y="T11"/>
              </a:cxn>
            </a:cxnLst>
            <a:rect l="0" t="0" r="r" b="b"/>
            <a:pathLst>
              <a:path w="3504" h="1752">
                <a:moveTo>
                  <a:pt x="0" y="1751"/>
                </a:moveTo>
                <a:lnTo>
                  <a:pt x="0" y="1751"/>
                </a:lnTo>
                <a:cubicBezTo>
                  <a:pt x="0" y="784"/>
                  <a:pt x="784" y="0"/>
                  <a:pt x="1751" y="0"/>
                </a:cubicBezTo>
                <a:lnTo>
                  <a:pt x="1751" y="0"/>
                </a:lnTo>
                <a:cubicBezTo>
                  <a:pt x="2719" y="0"/>
                  <a:pt x="3503" y="784"/>
                  <a:pt x="3503" y="1751"/>
                </a:cubicBezTo>
                <a:lnTo>
                  <a:pt x="0" y="1751"/>
                </a:lnTo>
              </a:path>
            </a:pathLst>
          </a:custGeom>
          <a:solidFill>
            <a:srgbClr val="ED7D31"/>
          </a:solidFill>
          <a:ln>
            <a:noFill/>
          </a:ln>
          <a:effectLst/>
        </p:spPr>
        <p:txBody>
          <a:bodyPr wrap="none" anchor="ctr"/>
          <a:lstStyle/>
          <a:p>
            <a:endParaRPr lang="en-US" sz="900"/>
          </a:p>
        </p:txBody>
      </p:sp>
      <p:sp>
        <p:nvSpPr>
          <p:cNvPr id="44" name="CuadroTexto 599">
            <a:extLst>
              <a:ext uri="{FF2B5EF4-FFF2-40B4-BE49-F238E27FC236}">
                <a16:creationId xmlns:a16="http://schemas.microsoft.com/office/drawing/2014/main" id="{0202244D-E943-319F-B803-475453E160B6}"/>
              </a:ext>
            </a:extLst>
          </p:cNvPr>
          <p:cNvSpPr txBox="1"/>
          <p:nvPr/>
        </p:nvSpPr>
        <p:spPr>
          <a:xfrm>
            <a:off x="2424444" y="1795337"/>
            <a:ext cx="2871043" cy="430887"/>
          </a:xfrm>
          <a:prstGeom prst="rect">
            <a:avLst/>
          </a:prstGeom>
          <a:noFill/>
        </p:spPr>
        <p:txBody>
          <a:bodyPr wrap="square" rtlCol="0">
            <a:spAutoFit/>
          </a:bodyPr>
          <a:lstStyle/>
          <a:p>
            <a:pPr algn="ctr"/>
            <a:r>
              <a:rPr lang="en-US" sz="2200" b="1">
                <a:solidFill>
                  <a:schemeClr val="bg1"/>
                </a:solidFill>
                <a:latin typeface="Calibri" panose="020F0502020204030204" pitchFamily="34" charset="0"/>
                <a:ea typeface="Lato" charset="0"/>
                <a:cs typeface="Calibri" panose="020F0502020204030204" pitchFamily="34" charset="0"/>
              </a:rPr>
              <a:t>Sostenibilidad</a:t>
            </a:r>
          </a:p>
        </p:txBody>
      </p:sp>
      <p:sp>
        <p:nvSpPr>
          <p:cNvPr id="45" name="CuadroTexto 599">
            <a:extLst>
              <a:ext uri="{FF2B5EF4-FFF2-40B4-BE49-F238E27FC236}">
                <a16:creationId xmlns:a16="http://schemas.microsoft.com/office/drawing/2014/main" id="{11B00545-69DF-E96F-FF3D-BD4E39D3CF5F}"/>
              </a:ext>
            </a:extLst>
          </p:cNvPr>
          <p:cNvSpPr txBox="1"/>
          <p:nvPr/>
        </p:nvSpPr>
        <p:spPr>
          <a:xfrm>
            <a:off x="2143564" y="2352485"/>
            <a:ext cx="2871043"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Calibri" panose="020F0502020204030204" pitchFamily="34" charset="0"/>
                <a:ea typeface="Lato" charset="0"/>
                <a:cs typeface="Calibri" panose="020F0502020204030204" pitchFamily="34" charset="0"/>
              </a:rPr>
              <a:t>Impacto a largo plazo</a:t>
            </a:r>
            <a:endParaRPr lang="en-US" sz="2400" dirty="0">
              <a:solidFill>
                <a:schemeClr val="bg1"/>
              </a:solidFill>
              <a:latin typeface="Calibri" panose="020F0502020204030204" pitchFamily="34" charset="0"/>
              <a:ea typeface="Lato" charset="0"/>
              <a:cs typeface="Calibri" panose="020F0502020204030204" pitchFamily="34" charset="0"/>
            </a:endParaRPr>
          </a:p>
        </p:txBody>
      </p:sp>
      <p:sp>
        <p:nvSpPr>
          <p:cNvPr id="46" name="CuadroTexto 599">
            <a:extLst>
              <a:ext uri="{FF2B5EF4-FFF2-40B4-BE49-F238E27FC236}">
                <a16:creationId xmlns:a16="http://schemas.microsoft.com/office/drawing/2014/main" id="{EA596E60-135C-5CCD-F261-0044F4B7D7D9}"/>
              </a:ext>
            </a:extLst>
          </p:cNvPr>
          <p:cNvSpPr txBox="1"/>
          <p:nvPr/>
        </p:nvSpPr>
        <p:spPr>
          <a:xfrm>
            <a:off x="6491695" y="2352485"/>
            <a:ext cx="3651751"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Calibri" panose="020F0502020204030204" pitchFamily="34" charset="0"/>
                <a:ea typeface="Lato" charset="0"/>
                <a:cs typeface="Calibri" panose="020F0502020204030204" pitchFamily="34" charset="0"/>
              </a:rPr>
              <a:t>Necesidades empresariales inmediatas</a:t>
            </a:r>
          </a:p>
        </p:txBody>
      </p:sp>
      <p:sp>
        <p:nvSpPr>
          <p:cNvPr id="48" name="CuadroTexto 599">
            <a:extLst>
              <a:ext uri="{FF2B5EF4-FFF2-40B4-BE49-F238E27FC236}">
                <a16:creationId xmlns:a16="http://schemas.microsoft.com/office/drawing/2014/main" id="{C4B97E0E-DB79-200D-D1EB-77E06F3C5E18}"/>
              </a:ext>
            </a:extLst>
          </p:cNvPr>
          <p:cNvSpPr txBox="1"/>
          <p:nvPr/>
        </p:nvSpPr>
        <p:spPr>
          <a:xfrm>
            <a:off x="2143564" y="2810587"/>
            <a:ext cx="3473241"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Calibri" panose="020F0502020204030204" pitchFamily="34" charset="0"/>
                <a:ea typeface="Lato" charset="0"/>
                <a:cs typeface="Calibri" panose="020F0502020204030204" pitchFamily="34" charset="0"/>
              </a:rPr>
              <a:t>Efectos sociales y medioambientales</a:t>
            </a:r>
            <a:endParaRPr lang="en-US" sz="2400" dirty="0">
              <a:solidFill>
                <a:schemeClr val="bg1"/>
              </a:solidFill>
              <a:latin typeface="Calibri" panose="020F0502020204030204" pitchFamily="34" charset="0"/>
              <a:ea typeface="Lato" charset="0"/>
              <a:cs typeface="Calibri" panose="020F0502020204030204" pitchFamily="34" charset="0"/>
            </a:endParaRPr>
          </a:p>
        </p:txBody>
      </p:sp>
      <p:sp>
        <p:nvSpPr>
          <p:cNvPr id="50" name="CuadroTexto 599">
            <a:extLst>
              <a:ext uri="{FF2B5EF4-FFF2-40B4-BE49-F238E27FC236}">
                <a16:creationId xmlns:a16="http://schemas.microsoft.com/office/drawing/2014/main" id="{64FFB3CA-F019-BD62-B019-C030E260E6B7}"/>
              </a:ext>
            </a:extLst>
          </p:cNvPr>
          <p:cNvSpPr txBox="1"/>
          <p:nvPr/>
        </p:nvSpPr>
        <p:spPr>
          <a:xfrm>
            <a:off x="6491695" y="2947513"/>
            <a:ext cx="3473241"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Calibri" panose="020F0502020204030204" pitchFamily="34" charset="0"/>
                <a:ea typeface="Lato" charset="0"/>
                <a:cs typeface="Calibri" panose="020F0502020204030204" pitchFamily="34" charset="0"/>
              </a:rPr>
              <a:t>Necesidades financieras y empresariales</a:t>
            </a:r>
          </a:p>
        </p:txBody>
      </p:sp>
      <p:sp>
        <p:nvSpPr>
          <p:cNvPr id="51" name="CuadroTexto 599">
            <a:extLst>
              <a:ext uri="{FF2B5EF4-FFF2-40B4-BE49-F238E27FC236}">
                <a16:creationId xmlns:a16="http://schemas.microsoft.com/office/drawing/2014/main" id="{41EE1CFC-C51E-B025-8A0E-1142D6D62190}"/>
              </a:ext>
            </a:extLst>
          </p:cNvPr>
          <p:cNvSpPr txBox="1"/>
          <p:nvPr/>
        </p:nvSpPr>
        <p:spPr>
          <a:xfrm>
            <a:off x="2144348" y="3320553"/>
            <a:ext cx="3462280"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Calibri" panose="020F0502020204030204" pitchFamily="34" charset="0"/>
                <a:ea typeface="Lato" charset="0"/>
                <a:cs typeface="Calibri" panose="020F0502020204030204" pitchFamily="34" charset="0"/>
              </a:rPr>
              <a:t>Procesos a menudo costosos y complicados</a:t>
            </a:r>
            <a:endParaRPr lang="en-US" sz="2400" dirty="0">
              <a:solidFill>
                <a:schemeClr val="bg1"/>
              </a:solidFill>
              <a:latin typeface="Calibri" panose="020F0502020204030204" pitchFamily="34" charset="0"/>
              <a:ea typeface="Lato" charset="0"/>
              <a:cs typeface="Calibri" panose="020F0502020204030204" pitchFamily="34" charset="0"/>
            </a:endParaRPr>
          </a:p>
        </p:txBody>
      </p:sp>
      <p:sp>
        <p:nvSpPr>
          <p:cNvPr id="52" name="CuadroTexto 599">
            <a:extLst>
              <a:ext uri="{FF2B5EF4-FFF2-40B4-BE49-F238E27FC236}">
                <a16:creationId xmlns:a16="http://schemas.microsoft.com/office/drawing/2014/main" id="{D4D229C8-A75C-5422-2931-AEB691C88703}"/>
              </a:ext>
            </a:extLst>
          </p:cNvPr>
          <p:cNvSpPr txBox="1"/>
          <p:nvPr/>
        </p:nvSpPr>
        <p:spPr>
          <a:xfrm>
            <a:off x="6523723" y="3581353"/>
            <a:ext cx="3920762"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Calibri" panose="020F0502020204030204" pitchFamily="34" charset="0"/>
                <a:ea typeface="Lato" charset="0"/>
                <a:cs typeface="Calibri" panose="020F0502020204030204" pitchFamily="34" charset="0"/>
              </a:rPr>
              <a:t>Procesos sencillos</a:t>
            </a:r>
          </a:p>
        </p:txBody>
      </p:sp>
      <p:sp>
        <p:nvSpPr>
          <p:cNvPr id="54" name="CuadroTexto 599">
            <a:extLst>
              <a:ext uri="{FF2B5EF4-FFF2-40B4-BE49-F238E27FC236}">
                <a16:creationId xmlns:a16="http://schemas.microsoft.com/office/drawing/2014/main" id="{83A7300F-C9B7-B660-CAE3-DA28B71C2585}"/>
              </a:ext>
            </a:extLst>
          </p:cNvPr>
          <p:cNvSpPr txBox="1"/>
          <p:nvPr/>
        </p:nvSpPr>
        <p:spPr>
          <a:xfrm>
            <a:off x="2163512" y="3981463"/>
            <a:ext cx="3329499"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Calibri" panose="020F0502020204030204" pitchFamily="34" charset="0"/>
                <a:ea typeface="Lato" charset="0"/>
                <a:cs typeface="Calibri" panose="020F0502020204030204" pitchFamily="34" charset="0"/>
              </a:rPr>
              <a:t>Fuerte dependencia de las políticas públicas</a:t>
            </a:r>
          </a:p>
        </p:txBody>
      </p:sp>
      <p:sp>
        <p:nvSpPr>
          <p:cNvPr id="55" name="CuadroTexto 599">
            <a:extLst>
              <a:ext uri="{FF2B5EF4-FFF2-40B4-BE49-F238E27FC236}">
                <a16:creationId xmlns:a16="http://schemas.microsoft.com/office/drawing/2014/main" id="{57E2856A-3B95-52BF-DDC5-CE8F024C6C62}"/>
              </a:ext>
            </a:extLst>
          </p:cNvPr>
          <p:cNvSpPr txBox="1"/>
          <p:nvPr/>
        </p:nvSpPr>
        <p:spPr>
          <a:xfrm>
            <a:off x="6523723" y="3936554"/>
            <a:ext cx="3441213"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Calibri" panose="020F0502020204030204" pitchFamily="34" charset="0"/>
                <a:ea typeface="Lato" charset="0"/>
                <a:cs typeface="Calibri" panose="020F0502020204030204" pitchFamily="34" charset="0"/>
              </a:rPr>
              <a:t>Apoyarse en la contratación privada</a:t>
            </a:r>
          </a:p>
        </p:txBody>
      </p:sp>
      <p:sp>
        <p:nvSpPr>
          <p:cNvPr id="56" name="Freeform 249">
            <a:extLst>
              <a:ext uri="{FF2B5EF4-FFF2-40B4-BE49-F238E27FC236}">
                <a16:creationId xmlns:a16="http://schemas.microsoft.com/office/drawing/2014/main" id="{41B65FA0-A895-5E0C-1A07-EDD7E3330FE3}"/>
              </a:ext>
            </a:extLst>
          </p:cNvPr>
          <p:cNvSpPr>
            <a:spLocks noChangeArrowheads="1"/>
          </p:cNvSpPr>
          <p:nvPr/>
        </p:nvSpPr>
        <p:spPr bwMode="auto">
          <a:xfrm>
            <a:off x="1809569" y="4734054"/>
            <a:ext cx="3931874" cy="565884"/>
          </a:xfrm>
          <a:custGeom>
            <a:avLst/>
            <a:gdLst>
              <a:gd name="T0" fmla="*/ 0 w 3504"/>
              <a:gd name="T1" fmla="*/ 0 h 1753"/>
              <a:gd name="T2" fmla="*/ 0 w 3504"/>
              <a:gd name="T3" fmla="*/ 0 h 1753"/>
              <a:gd name="T4" fmla="*/ 1751 w 3504"/>
              <a:gd name="T5" fmla="*/ 1752 h 1753"/>
              <a:gd name="T6" fmla="*/ 1751 w 3504"/>
              <a:gd name="T7" fmla="*/ 1752 h 1753"/>
              <a:gd name="T8" fmla="*/ 3503 w 3504"/>
              <a:gd name="T9" fmla="*/ 0 h 1753"/>
              <a:gd name="T10" fmla="*/ 0 w 3504"/>
              <a:gd name="T11" fmla="*/ 0 h 1753"/>
            </a:gdLst>
            <a:ahLst/>
            <a:cxnLst>
              <a:cxn ang="0">
                <a:pos x="T0" y="T1"/>
              </a:cxn>
              <a:cxn ang="0">
                <a:pos x="T2" y="T3"/>
              </a:cxn>
              <a:cxn ang="0">
                <a:pos x="T4" y="T5"/>
              </a:cxn>
              <a:cxn ang="0">
                <a:pos x="T6" y="T7"/>
              </a:cxn>
              <a:cxn ang="0">
                <a:pos x="T8" y="T9"/>
              </a:cxn>
              <a:cxn ang="0">
                <a:pos x="T10" y="T11"/>
              </a:cxn>
            </a:cxnLst>
            <a:rect l="0" t="0" r="r" b="b"/>
            <a:pathLst>
              <a:path w="3504" h="1753">
                <a:moveTo>
                  <a:pt x="0" y="0"/>
                </a:moveTo>
                <a:lnTo>
                  <a:pt x="0" y="0"/>
                </a:lnTo>
                <a:cubicBezTo>
                  <a:pt x="0" y="968"/>
                  <a:pt x="784" y="1752"/>
                  <a:pt x="1751" y="1752"/>
                </a:cubicBezTo>
                <a:lnTo>
                  <a:pt x="1751" y="1752"/>
                </a:lnTo>
                <a:cubicBezTo>
                  <a:pt x="2719" y="1752"/>
                  <a:pt x="3503" y="968"/>
                  <a:pt x="3503" y="0"/>
                </a:cubicBezTo>
                <a:lnTo>
                  <a:pt x="0" y="0"/>
                </a:lnTo>
              </a:path>
            </a:pathLst>
          </a:custGeom>
          <a:solidFill>
            <a:srgbClr val="E25684"/>
          </a:solidFill>
          <a:ln>
            <a:noFill/>
          </a:ln>
          <a:effectLst/>
        </p:spPr>
        <p:txBody>
          <a:bodyPr wrap="none" anchor="ctr"/>
          <a:lstStyle/>
          <a:p>
            <a:endParaRPr lang="en-US" sz="900"/>
          </a:p>
        </p:txBody>
      </p:sp>
    </p:spTree>
    <p:extLst>
      <p:ext uri="{BB962C8B-B14F-4D97-AF65-F5344CB8AC3E}">
        <p14:creationId xmlns:p14="http://schemas.microsoft.com/office/powerpoint/2010/main" val="2815888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CA1B0-C14B-2D29-5B43-F56B92A26C9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11EF99C-8AC0-9D0C-5975-0B346547CE40}"/>
              </a:ext>
            </a:extLst>
          </p:cNvPr>
          <p:cNvSpPr>
            <a:spLocks noGrp="1"/>
          </p:cNvSpPr>
          <p:nvPr>
            <p:ph type="body" sz="quarter" idx="16"/>
          </p:nvPr>
        </p:nvSpPr>
        <p:spPr>
          <a:xfrm>
            <a:off x="860250" y="625789"/>
            <a:ext cx="9142393" cy="803654"/>
          </a:xfrm>
          <a:prstGeom prst="rect">
            <a:avLst/>
          </a:prstGeom>
        </p:spPr>
        <p:txBody>
          <a:bodyPr/>
          <a:lstStyle/>
          <a:p>
            <a:r>
              <a:rPr lang="en-GB" b="1"/>
              <a:t>Sostenibilidad frente a contratación</a:t>
            </a:r>
            <a:endParaRPr lang="en-IE" b="1"/>
          </a:p>
        </p:txBody>
      </p:sp>
      <p:sp>
        <p:nvSpPr>
          <p:cNvPr id="3" name="Text Placeholder 2">
            <a:extLst>
              <a:ext uri="{FF2B5EF4-FFF2-40B4-BE49-F238E27FC236}">
                <a16:creationId xmlns:a16="http://schemas.microsoft.com/office/drawing/2014/main" id="{0F0AC838-7997-8B63-E020-6C59304F2267}"/>
              </a:ext>
            </a:extLst>
          </p:cNvPr>
          <p:cNvSpPr>
            <a:spLocks noGrp="1"/>
          </p:cNvSpPr>
          <p:nvPr>
            <p:ph type="body" sz="quarter" idx="19"/>
          </p:nvPr>
        </p:nvSpPr>
        <p:spPr>
          <a:xfrm>
            <a:off x="756000" y="1303832"/>
            <a:ext cx="10575749" cy="5241934"/>
          </a:xfrm>
          <a:prstGeom prst="rect">
            <a:avLst/>
          </a:prstGeom>
        </p:spPr>
        <p:txBody>
          <a:bodyPr lIns="91440" tIns="45720" rIns="91440" bIns="45720" anchor="t"/>
          <a:lstStyle/>
          <a:p>
            <a:r>
              <a:rPr lang="en-US" u="sng" dirty="0"/>
              <a:t>Estrategias para afrontar estos retos:</a:t>
            </a:r>
          </a:p>
          <a:p>
            <a:endParaRPr lang="en-US" u="sng" dirty="0"/>
          </a:p>
          <a:p>
            <a:r>
              <a:rPr lang="en-US" b="1" dirty="0"/>
              <a:t>1.</a:t>
            </a:r>
            <a:r>
              <a:rPr lang="en-US" b="1" dirty="0">
                <a:highlight>
                  <a:srgbClr val="60BA47"/>
                </a:highlight>
              </a:rPr>
              <a:t> Garantizar una sólida colaboración con los proveedores. </a:t>
            </a:r>
            <a:r>
              <a:rPr lang="en-US" dirty="0"/>
              <a:t>Establecer una relación estable con los proveedores permite introducir soluciones sostenibles no rentables sin socavar el suministro de productos/servicios. El desarrollo conjunto de estas soluciones puede interesar a ambas partes, ya que ambas podrían utilizarlas fuera de la asociación. Además, una relación sólida podría dar lugar a contratos a largo plazo y compras a granel, que podrían reducir el coste de los productos sostenibles. </a:t>
            </a:r>
            <a:endParaRPr lang="en-US" dirty="0">
              <a:ea typeface="Calibri"/>
              <a:cs typeface="Calibri"/>
            </a:endParaRPr>
          </a:p>
          <a:p>
            <a:endParaRPr lang="en-US" dirty="0"/>
          </a:p>
          <a:p>
            <a:r>
              <a:rPr lang="en-US" b="1" dirty="0"/>
              <a:t>2. </a:t>
            </a:r>
            <a:r>
              <a:rPr lang="en-US" b="1" dirty="0">
                <a:highlight>
                  <a:srgbClr val="60BA47"/>
                </a:highlight>
              </a:rPr>
              <a:t>Potenciar la colaboración público-privada</a:t>
            </a:r>
            <a:r>
              <a:rPr lang="en-US" dirty="0"/>
              <a:t>. Estar al día de las últimas normativas medioambientales puede dar lugar a financiación adicional a través de subvenciones, beneficios fiscales o financiación para la innovación. Contar con todas las etiquetas ecológicas y normas medioambientales en sus productos puede atraer aún más a los inversores y abrir nuevas fuentes de ingresos. </a:t>
            </a:r>
            <a:endParaRPr lang="en-US" dirty="0">
              <a:ea typeface="Calibri"/>
              <a:cs typeface="Calibri"/>
            </a:endParaRPr>
          </a:p>
        </p:txBody>
      </p:sp>
    </p:spTree>
    <p:extLst>
      <p:ext uri="{BB962C8B-B14F-4D97-AF65-F5344CB8AC3E}">
        <p14:creationId xmlns:p14="http://schemas.microsoft.com/office/powerpoint/2010/main" val="1517315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E1DBA-F0B8-5109-4E30-2D54B4F5578E}"/>
            </a:ext>
          </a:extLst>
        </p:cNvPr>
        <p:cNvGrpSpPr/>
        <p:nvPr/>
      </p:nvGrpSpPr>
      <p:grpSpPr>
        <a:xfrm>
          <a:off x="0" y="0"/>
          <a:ext cx="0" cy="0"/>
          <a:chOff x="0" y="0"/>
          <a:chExt cx="0" cy="0"/>
        </a:xfrm>
      </p:grpSpPr>
      <p:pic>
        <p:nvPicPr>
          <p:cNvPr id="6" name="Picture 5" descr="A diagram of a diagram&#10;&#10;AI-generated content may be incorrect.">
            <a:extLst>
              <a:ext uri="{FF2B5EF4-FFF2-40B4-BE49-F238E27FC236}">
                <a16:creationId xmlns:a16="http://schemas.microsoft.com/office/drawing/2014/main" id="{AD92B0DE-C5E1-499F-8249-1F324CB10569}"/>
              </a:ext>
            </a:extLst>
          </p:cNvPr>
          <p:cNvPicPr>
            <a:picLocks noChangeAspect="1"/>
          </p:cNvPicPr>
          <p:nvPr/>
        </p:nvPicPr>
        <p:blipFill>
          <a:blip r:embed="rId3"/>
          <a:srcRect t="23429" r="-368" b="17987"/>
          <a:stretch>
            <a:fillRect/>
          </a:stretch>
        </p:blipFill>
        <p:spPr>
          <a:xfrm>
            <a:off x="482600" y="470263"/>
            <a:ext cx="10908212" cy="5917474"/>
          </a:xfrm>
          <a:prstGeom prst="rect">
            <a:avLst/>
          </a:prstGeom>
        </p:spPr>
      </p:pic>
      <p:sp>
        <p:nvSpPr>
          <p:cNvPr id="3" name="Text Placeholder 2">
            <a:extLst>
              <a:ext uri="{FF2B5EF4-FFF2-40B4-BE49-F238E27FC236}">
                <a16:creationId xmlns:a16="http://schemas.microsoft.com/office/drawing/2014/main" id="{482D8A16-E4F2-F879-078C-46970EB9D30C}"/>
              </a:ext>
            </a:extLst>
          </p:cNvPr>
          <p:cNvSpPr>
            <a:spLocks noGrp="1"/>
          </p:cNvSpPr>
          <p:nvPr>
            <p:ph type="body" sz="quarter" idx="19"/>
          </p:nvPr>
        </p:nvSpPr>
        <p:spPr>
          <a:xfrm>
            <a:off x="5177245" y="2335846"/>
            <a:ext cx="3823063" cy="1459788"/>
          </a:xfrm>
          <a:prstGeom prst="rect">
            <a:avLst/>
          </a:prstGeom>
        </p:spPr>
        <p:txBody>
          <a:bodyPr/>
          <a:lstStyle/>
          <a:p>
            <a:r>
              <a:rPr lang="en-US" sz="2000" i="1" dirty="0"/>
              <a:t>¿Cómo garantizamos que nuestros proveedores cumplen las normas medioambientales y sociales?</a:t>
            </a:r>
          </a:p>
        </p:txBody>
      </p:sp>
      <p:sp>
        <p:nvSpPr>
          <p:cNvPr id="4" name="TextBox 3">
            <a:extLst>
              <a:ext uri="{FF2B5EF4-FFF2-40B4-BE49-F238E27FC236}">
                <a16:creationId xmlns:a16="http://schemas.microsoft.com/office/drawing/2014/main" id="{D82CFF57-78C8-0D03-E2F6-160B11B8EE8D}"/>
              </a:ext>
            </a:extLst>
          </p:cNvPr>
          <p:cNvSpPr txBox="1"/>
          <p:nvPr/>
        </p:nvSpPr>
        <p:spPr>
          <a:xfrm>
            <a:off x="482600" y="637362"/>
            <a:ext cx="2325914" cy="830997"/>
          </a:xfrm>
          <a:prstGeom prst="rect">
            <a:avLst/>
          </a:prstGeom>
          <a:noFill/>
        </p:spPr>
        <p:txBody>
          <a:bodyPr wrap="square">
            <a:spAutoFit/>
          </a:bodyPr>
          <a:lstStyle/>
          <a:p>
            <a:r>
              <a:rPr lang="en-US" sz="2400" b="1" dirty="0">
                <a:solidFill>
                  <a:srgbClr val="09465E"/>
                </a:solidFill>
              </a:rPr>
              <a:t>Rastrear la sostenibilidad</a:t>
            </a:r>
          </a:p>
        </p:txBody>
      </p:sp>
    </p:spTree>
    <p:extLst>
      <p:ext uri="{BB962C8B-B14F-4D97-AF65-F5344CB8AC3E}">
        <p14:creationId xmlns:p14="http://schemas.microsoft.com/office/powerpoint/2010/main" val="724112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D4B1A-59A0-4270-6119-F6AF3CE6D5F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5FAEB7E-E834-7F8E-8448-FFD104E67425}"/>
              </a:ext>
            </a:extLst>
          </p:cNvPr>
          <p:cNvSpPr>
            <a:spLocks noGrp="1"/>
          </p:cNvSpPr>
          <p:nvPr>
            <p:ph type="body" sz="quarter" idx="19"/>
          </p:nvPr>
        </p:nvSpPr>
        <p:spPr>
          <a:xfrm>
            <a:off x="644427" y="1492591"/>
            <a:ext cx="8218219" cy="5536995"/>
          </a:xfrm>
          <a:prstGeom prst="rect">
            <a:avLst/>
          </a:prstGeom>
        </p:spPr>
        <p:txBody>
          <a:bodyPr lIns="91440" tIns="45720" rIns="91440" bIns="45720" anchor="t"/>
          <a:lstStyle/>
          <a:p>
            <a:r>
              <a:rPr lang="en-GB" dirty="0"/>
              <a:t>Usted es propietario/productor de una PYME alimentaria y está intentando adoptar técnicas de abastecimiento sostenible. Sin embargo, su presupuesto es ajustado, sus proveedores no son constantes y las certificaciones son caras.</a:t>
            </a:r>
          </a:p>
          <a:p>
            <a:endParaRPr lang="en-GB" dirty="0"/>
          </a:p>
          <a:p>
            <a:pPr>
              <a:buFont typeface="Arial" panose="020B0604020202020204" pitchFamily="34" charset="0"/>
              <a:buChar char="•"/>
            </a:pPr>
            <a:r>
              <a:rPr lang="en-GB" dirty="0"/>
              <a:t>¿A qué obstáculos se enfrentaría?</a:t>
            </a:r>
          </a:p>
          <a:p>
            <a:pPr marL="0" indent="0"/>
            <a:endParaRPr lang="en-GB" dirty="0"/>
          </a:p>
          <a:p>
            <a:pPr>
              <a:buFont typeface="Arial" panose="020B0604020202020204" pitchFamily="34" charset="0"/>
              <a:buChar char="•"/>
            </a:pPr>
            <a:r>
              <a:rPr lang="en-GB" dirty="0"/>
              <a:t>¿Qué compromisos podría verse tentado a hacer?</a:t>
            </a:r>
          </a:p>
          <a:p>
            <a:pPr marL="0" indent="0"/>
            <a:endParaRPr lang="en-GB" dirty="0"/>
          </a:p>
          <a:p>
            <a:pPr>
              <a:buFont typeface="Arial" panose="020B0604020202020204" pitchFamily="34" charset="0"/>
              <a:buChar char="•"/>
            </a:pPr>
            <a:r>
              <a:rPr lang="en-GB" dirty="0"/>
              <a:t>¿Cómo explicaría sus opciones a sus clientes?</a:t>
            </a:r>
          </a:p>
          <a:p>
            <a:pPr>
              <a:buFont typeface="Arial" panose="020B0604020202020204" pitchFamily="34" charset="0"/>
              <a:buChar char="•"/>
            </a:pPr>
            <a:endParaRPr lang="en-GB" dirty="0"/>
          </a:p>
          <a:p>
            <a:pPr>
              <a:buFont typeface="Arial" panose="020B0604020202020204" pitchFamily="34" charset="0"/>
              <a:buChar char="•"/>
            </a:pPr>
            <a:endParaRPr lang="en-GB" dirty="0"/>
          </a:p>
          <a:p>
            <a:pPr marL="0" indent="0"/>
            <a:r>
              <a:rPr lang="en-GB" i="1" dirty="0"/>
              <a:t>Reflexiona sobre las siguientes preguntas y escribe tus pensamientos</a:t>
            </a:r>
          </a:p>
        </p:txBody>
      </p:sp>
      <p:sp>
        <p:nvSpPr>
          <p:cNvPr id="4" name="Text Placeholder 3">
            <a:extLst>
              <a:ext uri="{FF2B5EF4-FFF2-40B4-BE49-F238E27FC236}">
                <a16:creationId xmlns:a16="http://schemas.microsoft.com/office/drawing/2014/main" id="{0D344384-69F1-E22A-8040-824693DF1B9E}"/>
              </a:ext>
            </a:extLst>
          </p:cNvPr>
          <p:cNvSpPr>
            <a:spLocks noGrp="1"/>
          </p:cNvSpPr>
          <p:nvPr>
            <p:ph type="body" sz="quarter" idx="16"/>
          </p:nvPr>
        </p:nvSpPr>
        <p:spPr>
          <a:xfrm>
            <a:off x="6610695" y="657458"/>
            <a:ext cx="5029970" cy="803654"/>
          </a:xfrm>
          <a:prstGeom prst="rect">
            <a:avLst/>
          </a:prstGeom>
        </p:spPr>
        <p:txBody>
          <a:bodyPr lIns="91440" tIns="45720" rIns="91440" bIns="45720" anchor="t">
            <a:noAutofit/>
          </a:bodyPr>
          <a:lstStyle/>
          <a:p>
            <a:r>
              <a:rPr lang="en-IE" dirty="0">
                <a:highlight>
                  <a:srgbClr val="ED7D31"/>
                </a:highlight>
              </a:rPr>
              <a:t>Ejercicio de los alumnos</a:t>
            </a:r>
            <a:endParaRPr lang="en-US" dirty="0">
              <a:highlight>
                <a:srgbClr val="ED7D31"/>
              </a:highlight>
            </a:endParaRPr>
          </a:p>
        </p:txBody>
      </p:sp>
      <p:pic>
        <p:nvPicPr>
          <p:cNvPr id="1030" name="Picture 6" descr="Green Procurement and Supply Chain Greening | EcoMerit">
            <a:extLst>
              <a:ext uri="{FF2B5EF4-FFF2-40B4-BE49-F238E27FC236}">
                <a16:creationId xmlns:a16="http://schemas.microsoft.com/office/drawing/2014/main" id="{35B38FC9-AF9B-C2BC-2D3B-E9A7CC147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418" y="2790645"/>
            <a:ext cx="3093946" cy="180480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F14330D0-C5BE-84AD-F8F4-65F452C52C11}"/>
              </a:ext>
            </a:extLst>
          </p:cNvPr>
          <p:cNvGrpSpPr/>
          <p:nvPr/>
        </p:nvGrpSpPr>
        <p:grpSpPr>
          <a:xfrm>
            <a:off x="5581306" y="531603"/>
            <a:ext cx="1044371" cy="803654"/>
            <a:chOff x="5388098" y="371192"/>
            <a:chExt cx="907476" cy="907364"/>
          </a:xfrm>
          <a:solidFill>
            <a:schemeClr val="bg1"/>
          </a:solidFill>
        </p:grpSpPr>
        <p:grpSp>
          <p:nvGrpSpPr>
            <p:cNvPr id="5" name="Graphic 2">
              <a:extLst>
                <a:ext uri="{FF2B5EF4-FFF2-40B4-BE49-F238E27FC236}">
                  <a16:creationId xmlns:a16="http://schemas.microsoft.com/office/drawing/2014/main" id="{EC2739BB-403C-D96D-1D3E-7F96888A30CC}"/>
                </a:ext>
              </a:extLst>
            </p:cNvPr>
            <p:cNvGrpSpPr/>
            <p:nvPr/>
          </p:nvGrpSpPr>
          <p:grpSpPr>
            <a:xfrm>
              <a:off x="5388098" y="371192"/>
              <a:ext cx="907476" cy="907364"/>
              <a:chOff x="5388098" y="371192"/>
              <a:chExt cx="907476" cy="907364"/>
            </a:xfrm>
            <a:grpFill/>
          </p:grpSpPr>
          <p:sp>
            <p:nvSpPr>
              <p:cNvPr id="12" name="Freeform 912">
                <a:extLst>
                  <a:ext uri="{FF2B5EF4-FFF2-40B4-BE49-F238E27FC236}">
                    <a16:creationId xmlns:a16="http://schemas.microsoft.com/office/drawing/2014/main" id="{5155D7A9-4DE7-E595-FE6E-ED5C24A6CE15}"/>
                  </a:ext>
                </a:extLst>
              </p:cNvPr>
              <p:cNvSpPr/>
              <p:nvPr/>
            </p:nvSpPr>
            <p:spPr>
              <a:xfrm>
                <a:off x="5388098" y="371192"/>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913">
                <a:extLst>
                  <a:ext uri="{FF2B5EF4-FFF2-40B4-BE49-F238E27FC236}">
                    <a16:creationId xmlns:a16="http://schemas.microsoft.com/office/drawing/2014/main" id="{9A0107D8-EF37-1F66-7484-FC4DEE7F7AE5}"/>
                  </a:ext>
                </a:extLst>
              </p:cNvPr>
              <p:cNvSpPr/>
              <p:nvPr/>
            </p:nvSpPr>
            <p:spPr>
              <a:xfrm>
                <a:off x="6023478" y="807232"/>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914">
                <a:extLst>
                  <a:ext uri="{FF2B5EF4-FFF2-40B4-BE49-F238E27FC236}">
                    <a16:creationId xmlns:a16="http://schemas.microsoft.com/office/drawing/2014/main" id="{39678698-98ED-9C4B-CB24-6D9063A30CFE}"/>
                  </a:ext>
                </a:extLst>
              </p:cNvPr>
              <p:cNvSpPr/>
              <p:nvPr/>
            </p:nvSpPr>
            <p:spPr>
              <a:xfrm>
                <a:off x="5593820" y="976527"/>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916">
                <a:extLst>
                  <a:ext uri="{FF2B5EF4-FFF2-40B4-BE49-F238E27FC236}">
                    <a16:creationId xmlns:a16="http://schemas.microsoft.com/office/drawing/2014/main" id="{D8D56B13-8825-A6E6-2F94-F358480DE1F9}"/>
                  </a:ext>
                </a:extLst>
              </p:cNvPr>
              <p:cNvSpPr/>
              <p:nvPr/>
            </p:nvSpPr>
            <p:spPr>
              <a:xfrm>
                <a:off x="5515727" y="807210"/>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917">
                <a:extLst>
                  <a:ext uri="{FF2B5EF4-FFF2-40B4-BE49-F238E27FC236}">
                    <a16:creationId xmlns:a16="http://schemas.microsoft.com/office/drawing/2014/main" id="{A1BAD49B-C4F3-8A45-7A10-54C6830E1851}"/>
                  </a:ext>
                </a:extLst>
              </p:cNvPr>
              <p:cNvSpPr/>
              <p:nvPr/>
            </p:nvSpPr>
            <p:spPr>
              <a:xfrm>
                <a:off x="5958599" y="616348"/>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918">
                <a:extLst>
                  <a:ext uri="{FF2B5EF4-FFF2-40B4-BE49-F238E27FC236}">
                    <a16:creationId xmlns:a16="http://schemas.microsoft.com/office/drawing/2014/main" id="{19BBEC5A-9918-FD28-8179-66A6F5BBBC10}"/>
                  </a:ext>
                </a:extLst>
              </p:cNvPr>
              <p:cNvSpPr/>
              <p:nvPr/>
            </p:nvSpPr>
            <p:spPr>
              <a:xfrm>
                <a:off x="5593871" y="617471"/>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919">
                <a:extLst>
                  <a:ext uri="{FF2B5EF4-FFF2-40B4-BE49-F238E27FC236}">
                    <a16:creationId xmlns:a16="http://schemas.microsoft.com/office/drawing/2014/main" id="{486F6C46-1654-3BDD-D8BB-F7D68732E0DD}"/>
                  </a:ext>
                </a:extLst>
              </p:cNvPr>
              <p:cNvSpPr/>
              <p:nvPr/>
            </p:nvSpPr>
            <p:spPr>
              <a:xfrm>
                <a:off x="5784386" y="537842"/>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920">
                <a:extLst>
                  <a:ext uri="{FF2B5EF4-FFF2-40B4-BE49-F238E27FC236}">
                    <a16:creationId xmlns:a16="http://schemas.microsoft.com/office/drawing/2014/main" id="{52A3B92A-89A0-F16C-99BD-0BA6105C6D59}"/>
                  </a:ext>
                </a:extLst>
              </p:cNvPr>
              <p:cNvSpPr/>
              <p:nvPr/>
            </p:nvSpPr>
            <p:spPr>
              <a:xfrm>
                <a:off x="5784770" y="371576"/>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921">
                <a:extLst>
                  <a:ext uri="{FF2B5EF4-FFF2-40B4-BE49-F238E27FC236}">
                    <a16:creationId xmlns:a16="http://schemas.microsoft.com/office/drawing/2014/main" id="{8F447A53-71A4-1A5D-118A-4E8AE8F8DDA1}"/>
                  </a:ext>
                </a:extLst>
              </p:cNvPr>
              <p:cNvSpPr/>
              <p:nvPr/>
            </p:nvSpPr>
            <p:spPr>
              <a:xfrm>
                <a:off x="5719271" y="703491"/>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 name="Graphic 2">
              <a:extLst>
                <a:ext uri="{FF2B5EF4-FFF2-40B4-BE49-F238E27FC236}">
                  <a16:creationId xmlns:a16="http://schemas.microsoft.com/office/drawing/2014/main" id="{1563A35B-F127-3508-0F2B-1F44E6E74BB3}"/>
                </a:ext>
              </a:extLst>
            </p:cNvPr>
            <p:cNvGrpSpPr/>
            <p:nvPr/>
          </p:nvGrpSpPr>
          <p:grpSpPr>
            <a:xfrm>
              <a:off x="5649601" y="492513"/>
              <a:ext cx="566267" cy="691349"/>
              <a:chOff x="5649601" y="492513"/>
              <a:chExt cx="566267" cy="691349"/>
            </a:xfrm>
            <a:grpFill/>
          </p:grpSpPr>
          <p:sp>
            <p:nvSpPr>
              <p:cNvPr id="7" name="Freeform 906">
                <a:extLst>
                  <a:ext uri="{FF2B5EF4-FFF2-40B4-BE49-F238E27FC236}">
                    <a16:creationId xmlns:a16="http://schemas.microsoft.com/office/drawing/2014/main" id="{11E71D1A-060D-4E38-E42C-3BA442D8185B}"/>
                  </a:ext>
                </a:extLst>
              </p:cNvPr>
              <p:cNvSpPr/>
              <p:nvPr/>
            </p:nvSpPr>
            <p:spPr>
              <a:xfrm>
                <a:off x="5649601" y="656958"/>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907">
                <a:extLst>
                  <a:ext uri="{FF2B5EF4-FFF2-40B4-BE49-F238E27FC236}">
                    <a16:creationId xmlns:a16="http://schemas.microsoft.com/office/drawing/2014/main" id="{3268620B-AF61-7B80-3658-2BF5790BE9A0}"/>
                  </a:ext>
                </a:extLst>
              </p:cNvPr>
              <p:cNvSpPr/>
              <p:nvPr/>
            </p:nvSpPr>
            <p:spPr>
              <a:xfrm>
                <a:off x="6010549" y="978429"/>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908">
                <a:extLst>
                  <a:ext uri="{FF2B5EF4-FFF2-40B4-BE49-F238E27FC236}">
                    <a16:creationId xmlns:a16="http://schemas.microsoft.com/office/drawing/2014/main" id="{01E05D95-CC3A-A664-8127-62ABAF3AFE88}"/>
                  </a:ext>
                </a:extLst>
              </p:cNvPr>
              <p:cNvSpPr/>
              <p:nvPr/>
            </p:nvSpPr>
            <p:spPr>
              <a:xfrm>
                <a:off x="6165978" y="492513"/>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909">
                <a:extLst>
                  <a:ext uri="{FF2B5EF4-FFF2-40B4-BE49-F238E27FC236}">
                    <a16:creationId xmlns:a16="http://schemas.microsoft.com/office/drawing/2014/main" id="{EC57F39C-80E7-2D47-EA76-DEF05DE00831}"/>
                  </a:ext>
                </a:extLst>
              </p:cNvPr>
              <p:cNvSpPr/>
              <p:nvPr/>
            </p:nvSpPr>
            <p:spPr>
              <a:xfrm>
                <a:off x="6165978" y="662236"/>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910">
                <a:extLst>
                  <a:ext uri="{FF2B5EF4-FFF2-40B4-BE49-F238E27FC236}">
                    <a16:creationId xmlns:a16="http://schemas.microsoft.com/office/drawing/2014/main" id="{B678E34D-8E64-5001-C8DB-39C02FA91218}"/>
                  </a:ext>
                </a:extLst>
              </p:cNvPr>
              <p:cNvSpPr/>
              <p:nvPr/>
            </p:nvSpPr>
            <p:spPr>
              <a:xfrm>
                <a:off x="6165978" y="833414"/>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2" name="TextBox 21">
            <a:extLst>
              <a:ext uri="{FF2B5EF4-FFF2-40B4-BE49-F238E27FC236}">
                <a16:creationId xmlns:a16="http://schemas.microsoft.com/office/drawing/2014/main" id="{47061757-B730-6935-7E4C-AA6562FCFFC4}"/>
              </a:ext>
            </a:extLst>
          </p:cNvPr>
          <p:cNvSpPr txBox="1"/>
          <p:nvPr/>
        </p:nvSpPr>
        <p:spPr>
          <a:xfrm>
            <a:off x="644427" y="831276"/>
            <a:ext cx="6096000" cy="461665"/>
          </a:xfrm>
          <a:prstGeom prst="rect">
            <a:avLst/>
          </a:prstGeom>
          <a:noFill/>
        </p:spPr>
        <p:txBody>
          <a:bodyPr wrap="square">
            <a:spAutoFit/>
          </a:bodyPr>
          <a:lstStyle/>
          <a:p>
            <a:r>
              <a:rPr lang="en-US" sz="2400" dirty="0">
                <a:solidFill>
                  <a:srgbClr val="09465E"/>
                </a:solidFill>
              </a:rPr>
              <a:t>En la siguiente situación: </a:t>
            </a:r>
            <a:endParaRPr lang="en-US" sz="2400" b="1" dirty="0">
              <a:solidFill>
                <a:srgbClr val="09465E"/>
              </a:solidFill>
            </a:endParaRPr>
          </a:p>
        </p:txBody>
      </p:sp>
    </p:spTree>
    <p:extLst>
      <p:ext uri="{BB962C8B-B14F-4D97-AF65-F5344CB8AC3E}">
        <p14:creationId xmlns:p14="http://schemas.microsoft.com/office/powerpoint/2010/main" val="1731402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683974" y="695669"/>
            <a:ext cx="6341766" cy="6252779"/>
          </a:xfrm>
          <a:prstGeom prst="rect">
            <a:avLst/>
          </a:prstGeom>
        </p:spPr>
        <p:txBody>
          <a:bodyPr lIns="91440" tIns="45720" rIns="91440" bIns="45720" anchor="t"/>
          <a:lstStyle/>
          <a:p>
            <a:endParaRPr lang="en-US" sz="2200" dirty="0"/>
          </a:p>
          <a:p>
            <a:r>
              <a:rPr lang="en-US" sz="2200" dirty="0"/>
              <a:t>Como se ha observado, la contratación sostenible es un concepto fundamental para garantizar una fuente de suministro eficiente, ecológica y responsable. </a:t>
            </a:r>
          </a:p>
          <a:p>
            <a:endParaRPr lang="en-US" sz="2200" dirty="0"/>
          </a:p>
          <a:p>
            <a:r>
              <a:rPr lang="en-US" sz="2200" dirty="0"/>
              <a:t>Adoptar este concepto es crucial para entablar relaciones de confianza con los socios.</a:t>
            </a:r>
            <a:endParaRPr lang="en-US" sz="2200" dirty="0">
              <a:ea typeface="Calibri"/>
              <a:cs typeface="Calibri"/>
            </a:endParaRPr>
          </a:p>
          <a:p>
            <a:endParaRPr lang="en-US" sz="2200" dirty="0"/>
          </a:p>
          <a:p>
            <a:r>
              <a:rPr lang="en-US" sz="2200" dirty="0"/>
              <a:t>La contratación sostenible es estratégica y equilibra consideraciones económicas, sociales y medioambientales.</a:t>
            </a:r>
          </a:p>
          <a:p>
            <a:endParaRPr lang="en-US" sz="2200" dirty="0"/>
          </a:p>
          <a:p>
            <a:r>
              <a:rPr lang="en-US" sz="2200" dirty="0"/>
              <a:t> Comprometerse con esta práctica requiere un pensamiento crítico y un compromiso de mejora, lo que concuerda con los principales objetivos del proyecto Waste 2 Worth</a:t>
            </a: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482600"/>
            <a:ext cx="3726817" cy="997065"/>
          </a:xfrm>
          <a:prstGeom prst="rect">
            <a:avLst/>
          </a:prstGeom>
          <a:solidFill>
            <a:srgbClr val="60BA47"/>
          </a:solidFill>
        </p:spPr>
        <p:txBody>
          <a:bodyPr anchor="ctr"/>
          <a:lstStyle/>
          <a:p>
            <a:pPr marL="411163"/>
            <a:r>
              <a:rPr lang="en-US" dirty="0" err="1"/>
              <a:t>Observaciones</a:t>
            </a:r>
            <a:r>
              <a:rPr lang="en-US" dirty="0"/>
              <a:t> finales</a:t>
            </a:r>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600211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33722-5F39-DBC0-CF78-C359C1731A1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9191C76-42B3-0222-8A11-1D19ED945C11}"/>
              </a:ext>
            </a:extLst>
          </p:cNvPr>
          <p:cNvSpPr>
            <a:spLocks noGrp="1"/>
          </p:cNvSpPr>
          <p:nvPr>
            <p:ph type="body" sz="quarter" idx="17"/>
          </p:nvPr>
        </p:nvSpPr>
        <p:spPr>
          <a:xfrm>
            <a:off x="6731421" y="439689"/>
            <a:ext cx="2066906" cy="582221"/>
          </a:xfrm>
        </p:spPr>
        <p:txBody>
          <a:bodyPr/>
          <a:lstStyle/>
          <a:p>
            <a:r>
              <a:rPr lang="en-US"/>
              <a:t>01</a:t>
            </a:r>
          </a:p>
        </p:txBody>
      </p:sp>
      <p:pic>
        <p:nvPicPr>
          <p:cNvPr id="1026" name="Picture 2" descr="Best Sustainable Procurement Strategy for Businesses in 2025 - Sprih">
            <a:extLst>
              <a:ext uri="{FF2B5EF4-FFF2-40B4-BE49-F238E27FC236}">
                <a16:creationId xmlns:a16="http://schemas.microsoft.com/office/drawing/2014/main" id="{012B8478-4FF1-01DA-AE65-4D737C06D7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82" t="10666" r="17239" b="22551"/>
          <a:stretch/>
        </p:blipFill>
        <p:spPr bwMode="auto">
          <a:xfrm>
            <a:off x="0" y="2491285"/>
            <a:ext cx="6273579" cy="351646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72562939-738E-FB21-A25D-599F65FCBD3E}"/>
              </a:ext>
            </a:extLst>
          </p:cNvPr>
          <p:cNvSpPr/>
          <p:nvPr/>
        </p:nvSpPr>
        <p:spPr>
          <a:xfrm>
            <a:off x="5885793" y="3372301"/>
            <a:ext cx="5160580" cy="1124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A1880C5C-3AD2-941C-FE3F-69A3CC1F8610}"/>
              </a:ext>
            </a:extLst>
          </p:cNvPr>
          <p:cNvSpPr txBox="1"/>
          <p:nvPr/>
        </p:nvSpPr>
        <p:spPr>
          <a:xfrm>
            <a:off x="6001862" y="3342969"/>
            <a:ext cx="4949917" cy="646331"/>
          </a:xfrm>
          <a:prstGeom prst="rect">
            <a:avLst/>
          </a:prstGeom>
          <a:noFill/>
        </p:spPr>
        <p:txBody>
          <a:bodyPr wrap="square" rtlCol="0">
            <a:spAutoFit/>
          </a:bodyPr>
          <a:lstStyle/>
          <a:p>
            <a:r>
              <a:rPr lang="en-US" sz="3600" b="1" spc="324" dirty="0" err="1">
                <a:solidFill>
                  <a:srgbClr val="60BA47"/>
                </a:solidFill>
                <a:latin typeface="Calibri" panose="020F0502020204030204" pitchFamily="34" charset="0"/>
                <a:cs typeface="Calibri" panose="020F0502020204030204" pitchFamily="34" charset="0"/>
              </a:rPr>
              <a:t>Abastecimiento</a:t>
            </a:r>
            <a:r>
              <a:rPr lang="en-US" sz="3600" b="1" spc="324" dirty="0">
                <a:solidFill>
                  <a:srgbClr val="60BA47"/>
                </a:solidFill>
                <a:latin typeface="Calibri" panose="020F0502020204030204" pitchFamily="34" charset="0"/>
                <a:cs typeface="Calibri" panose="020F0502020204030204" pitchFamily="34" charset="0"/>
              </a:rPr>
              <a:t> </a:t>
            </a:r>
            <a:r>
              <a:rPr lang="en-US" sz="3600" b="1" spc="324" dirty="0" err="1">
                <a:solidFill>
                  <a:srgbClr val="60BA47"/>
                </a:solidFill>
                <a:latin typeface="Calibri" panose="020F0502020204030204" pitchFamily="34" charset="0"/>
                <a:cs typeface="Calibri" panose="020F0502020204030204" pitchFamily="34" charset="0"/>
              </a:rPr>
              <a:t>sostenible</a:t>
            </a:r>
            <a:endParaRPr lang="en-US" sz="3600" b="1" spc="324" dirty="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0469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67153758-37AF-CBB7-8553-85C52E9768D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0563" b="10563"/>
          <a:stretch>
            <a:fillRect/>
          </a:stretch>
        </p:blipFill>
        <p:spPr/>
      </p:pic>
      <p:sp>
        <p:nvSpPr>
          <p:cNvPr id="26" name="Freeform 25">
            <a:extLst>
              <a:ext uri="{FF2B5EF4-FFF2-40B4-BE49-F238E27FC236}">
                <a16:creationId xmlns:a16="http://schemas.microsoft.com/office/drawing/2014/main" id="{89CBCF90-DABF-4A9C-209D-C0E5146A7274}"/>
              </a:ext>
            </a:extLst>
          </p:cNvPr>
          <p:cNvSpPr/>
          <p:nvPr/>
        </p:nvSpPr>
        <p:spPr>
          <a:xfrm>
            <a:off x="799128" y="1047404"/>
            <a:ext cx="10203652" cy="5064323"/>
          </a:xfrm>
          <a:custGeom>
            <a:avLst/>
            <a:gdLst>
              <a:gd name="connsiteX0" fmla="*/ 0 w 10203652"/>
              <a:gd name="connsiteY0" fmla="*/ 0 h 5365455"/>
              <a:gd name="connsiteX1" fmla="*/ 10203652 w 10203652"/>
              <a:gd name="connsiteY1" fmla="*/ 0 h 5365455"/>
              <a:gd name="connsiteX2" fmla="*/ 10203652 w 10203652"/>
              <a:gd name="connsiteY2" fmla="*/ 5365455 h 5365455"/>
              <a:gd name="connsiteX3" fmla="*/ 0 w 10203652"/>
              <a:gd name="connsiteY3" fmla="*/ 5365455 h 5365455"/>
            </a:gdLst>
            <a:ahLst/>
            <a:cxnLst>
              <a:cxn ang="0">
                <a:pos x="connsiteX0" y="connsiteY0"/>
              </a:cxn>
              <a:cxn ang="0">
                <a:pos x="connsiteX1" y="connsiteY1"/>
              </a:cxn>
              <a:cxn ang="0">
                <a:pos x="connsiteX2" y="connsiteY2"/>
              </a:cxn>
              <a:cxn ang="0">
                <a:pos x="connsiteX3" y="connsiteY3"/>
              </a:cxn>
            </a:cxnLst>
            <a:rect l="l" t="t" r="r" b="b"/>
            <a:pathLst>
              <a:path w="10203652" h="5365455">
                <a:moveTo>
                  <a:pt x="0" y="0"/>
                </a:moveTo>
                <a:lnTo>
                  <a:pt x="10203652" y="0"/>
                </a:lnTo>
                <a:lnTo>
                  <a:pt x="10203652" y="5365455"/>
                </a:lnTo>
                <a:lnTo>
                  <a:pt x="0" y="5365455"/>
                </a:lnTo>
                <a:close/>
              </a:path>
            </a:pathLst>
          </a:custGeom>
          <a:gradFill>
            <a:gsLst>
              <a:gs pos="79000">
                <a:srgbClr val="09465E"/>
              </a:gs>
              <a:gs pos="45000">
                <a:srgbClr val="09465E">
                  <a:alpha val="2175"/>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3875B9C3-7921-364B-95C1-7200313E6D07}"/>
              </a:ext>
            </a:extLst>
          </p:cNvPr>
          <p:cNvSpPr txBox="1"/>
          <p:nvPr/>
        </p:nvSpPr>
        <p:spPr>
          <a:xfrm>
            <a:off x="2863453" y="4012902"/>
            <a:ext cx="5736476" cy="1015663"/>
          </a:xfrm>
          <a:prstGeom prst="rect">
            <a:avLst/>
          </a:prstGeom>
          <a:noFill/>
        </p:spPr>
        <p:txBody>
          <a:bodyPr wrap="square" rtlCol="0">
            <a:spAutoFit/>
          </a:bodyPr>
          <a:lstStyle/>
          <a:p>
            <a:pPr algn="ctr"/>
            <a:r>
              <a:rPr lang="en-US" sz="3000" b="1" spc="162" dirty="0">
                <a:solidFill>
                  <a:schemeClr val="bg1"/>
                </a:solidFill>
                <a:latin typeface="Calibri" panose="020F0502020204030204" pitchFamily="34" charset="0"/>
                <a:cs typeface="Calibri" panose="020F0502020204030204" pitchFamily="34" charset="0"/>
              </a:rPr>
              <a:t>MEJOR ABASTECIMIENTO, MEJOR FUTURO</a:t>
            </a:r>
          </a:p>
        </p:txBody>
      </p:sp>
      <p:grpSp>
        <p:nvGrpSpPr>
          <p:cNvPr id="7" name="Group 6">
            <a:extLst>
              <a:ext uri="{FF2B5EF4-FFF2-40B4-BE49-F238E27FC236}">
                <a16:creationId xmlns:a16="http://schemas.microsoft.com/office/drawing/2014/main" id="{A7826031-DB6B-A7A7-456B-9C651C381CB4}"/>
              </a:ext>
            </a:extLst>
          </p:cNvPr>
          <p:cNvGrpSpPr/>
          <p:nvPr/>
        </p:nvGrpSpPr>
        <p:grpSpPr>
          <a:xfrm>
            <a:off x="4987778" y="5231889"/>
            <a:ext cx="1487826" cy="1083162"/>
            <a:chOff x="3400450" y="986392"/>
            <a:chExt cx="1487826" cy="1083162"/>
          </a:xfrm>
          <a:solidFill>
            <a:srgbClr val="0B3A5B"/>
          </a:solidFill>
        </p:grpSpPr>
        <p:sp>
          <p:nvSpPr>
            <p:cNvPr id="17" name="Freeform 16">
              <a:extLst>
                <a:ext uri="{FF2B5EF4-FFF2-40B4-BE49-F238E27FC236}">
                  <a16:creationId xmlns:a16="http://schemas.microsoft.com/office/drawing/2014/main" id="{94EC7E45-A203-E073-91CD-5F1958B1759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5754268-A5D5-1B84-F37E-A304D5BE8BF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1E9009C8-04A4-8C24-AA35-4E8733CD394B}"/>
              </a:ext>
            </a:extLst>
          </p:cNvPr>
          <p:cNvSpPr/>
          <p:nvPr/>
        </p:nvSpPr>
        <p:spPr>
          <a:xfrm>
            <a:off x="8195014" y="-137841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3574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F00EF53-2849-CD3F-44DE-4F05B272EB06}"/>
              </a:ext>
            </a:extLst>
          </p:cNvPr>
          <p:cNvPicPr>
            <a:picLocks noGrp="1" noChangeAspect="1"/>
          </p:cNvPicPr>
          <p:nvPr>
            <p:ph type="pic" sz="quarter" idx="11"/>
          </p:nvPr>
        </p:nvPicPr>
        <p:blipFill>
          <a:blip r:embed="rId3"/>
          <a:srcRect t="30107" b="30107"/>
          <a:stretch>
            <a:fillRect/>
          </a:stretch>
        </p:blipFill>
        <p:spPr/>
      </p:pic>
      <p:sp>
        <p:nvSpPr>
          <p:cNvPr id="12" name="Freeform 11">
            <a:extLst>
              <a:ext uri="{FF2B5EF4-FFF2-40B4-BE49-F238E27FC236}">
                <a16:creationId xmlns:a16="http://schemas.microsoft.com/office/drawing/2014/main" id="{EB12E266-1B84-41B4-60C2-28FF9CEEBCBC}"/>
              </a:ext>
            </a:extLst>
          </p:cNvPr>
          <p:cNvSpPr/>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gradFill>
            <a:gsLst>
              <a:gs pos="72000">
                <a:srgbClr val="09465E"/>
              </a:gs>
              <a:gs pos="39000">
                <a:srgbClr val="09465E">
                  <a:alpha val="2175"/>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a:xfrm>
            <a:off x="7418942" y="5521109"/>
            <a:ext cx="4381736" cy="466127"/>
          </a:xfrm>
        </p:spPr>
        <p:txBody>
          <a:bodyPr/>
          <a:lstStyle/>
          <a:p>
            <a:pPr marL="0" indent="0">
              <a:buNone/>
            </a:pPr>
            <a:r>
              <a:rPr lang="en-US" sz="3000" b="1">
                <a:solidFill>
                  <a:schemeClr val="bg1"/>
                </a:solidFill>
              </a:rPr>
              <a:t>www.waste2worth.eu</a:t>
            </a:r>
          </a:p>
          <a:p>
            <a:endParaRPr lang="en-US"/>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xfrm>
            <a:off x="655640" y="3938368"/>
            <a:ext cx="5881764" cy="634242"/>
          </a:xfrm>
          <a:prstGeom prst="rect">
            <a:avLst/>
          </a:prstGeom>
        </p:spPr>
        <p:txBody>
          <a:bodyPr>
            <a:normAutofit/>
          </a:bodyPr>
          <a:lstStyle/>
          <a:p>
            <a:r>
              <a:rPr lang="en-US"/>
              <a:t>Siga nuestro viaje</a:t>
            </a:r>
          </a:p>
        </p:txBody>
      </p:sp>
      <p:grpSp>
        <p:nvGrpSpPr>
          <p:cNvPr id="28" name="Group 27">
            <a:extLst>
              <a:ext uri="{FF2B5EF4-FFF2-40B4-BE49-F238E27FC236}">
                <a16:creationId xmlns:a16="http://schemas.microsoft.com/office/drawing/2014/main" id="{A52F1CE3-B96E-B42B-A66D-65E88A530F95}"/>
              </a:ext>
            </a:extLst>
          </p:cNvPr>
          <p:cNvGrpSpPr/>
          <p:nvPr/>
        </p:nvGrpSpPr>
        <p:grpSpPr>
          <a:xfrm>
            <a:off x="1887953" y="4627601"/>
            <a:ext cx="545372" cy="512588"/>
            <a:chOff x="1460622" y="8294184"/>
            <a:chExt cx="424461" cy="398945"/>
          </a:xfrm>
        </p:grpSpPr>
        <p:sp>
          <p:nvSpPr>
            <p:cNvPr id="29" name="TextBox 28">
              <a:extLst>
                <a:ext uri="{FF2B5EF4-FFF2-40B4-BE49-F238E27FC236}">
                  <a16:creationId xmlns:a16="http://schemas.microsoft.com/office/drawing/2014/main" id="{BB52BFA4-677D-98C9-9F69-95A1D2ACBFCD}"/>
                </a:ext>
              </a:extLst>
            </p:cNvPr>
            <p:cNvSpPr txBox="1"/>
            <p:nvPr/>
          </p:nvSpPr>
          <p:spPr>
            <a:xfrm>
              <a:off x="1460622" y="8323797"/>
              <a:ext cx="424461" cy="369332"/>
            </a:xfrm>
            <a:prstGeom prst="rect">
              <a:avLst/>
            </a:prstGeom>
            <a:noFill/>
          </p:spPr>
          <p:txBody>
            <a:bodyPr wrap="square" rtlCol="0">
              <a:spAutoFit/>
            </a:bodyPr>
            <a:lstStyle/>
            <a:p>
              <a:r>
                <a:rPr lang="en-US" sz="2400" err="1">
                  <a:solidFill>
                    <a:srgbClr val="0B3A5B"/>
                  </a:solidFill>
                  <a:hlinkClick r:id="rId4">
                    <a:extLst>
                      <a:ext uri="{A12FA001-AC4F-418D-AE19-62706E023703}">
                        <ahyp:hlinkClr xmlns:ahyp="http://schemas.microsoft.com/office/drawing/2018/hyperlinkcolor" val="tx"/>
                      </a:ext>
                    </a:extLst>
                  </a:hlinkClick>
                </a:rPr>
                <a:t>yt</a:t>
              </a:r>
              <a:endParaRPr lang="en-US" sz="2400">
                <a:solidFill>
                  <a:srgbClr val="0B3A5B"/>
                </a:solidFill>
              </a:endParaRPr>
            </a:p>
          </p:txBody>
        </p:sp>
        <p:grpSp>
          <p:nvGrpSpPr>
            <p:cNvPr id="30" name="Graphic 3">
              <a:extLst>
                <a:ext uri="{FF2B5EF4-FFF2-40B4-BE49-F238E27FC236}">
                  <a16:creationId xmlns:a16="http://schemas.microsoft.com/office/drawing/2014/main" id="{88D10096-B18E-2B7F-D982-0926E42C8A58}"/>
                </a:ext>
              </a:extLst>
            </p:cNvPr>
            <p:cNvGrpSpPr/>
            <p:nvPr/>
          </p:nvGrpSpPr>
          <p:grpSpPr>
            <a:xfrm>
              <a:off x="1464838" y="8294184"/>
              <a:ext cx="398945" cy="398945"/>
              <a:chOff x="2998302" y="2499889"/>
              <a:chExt cx="850463" cy="850463"/>
            </a:xfrm>
          </p:grpSpPr>
          <p:sp>
            <p:nvSpPr>
              <p:cNvPr id="31" name="Freeform 30">
                <a:extLst>
                  <a:ext uri="{FF2B5EF4-FFF2-40B4-BE49-F238E27FC236}">
                    <a16:creationId xmlns:a16="http://schemas.microsoft.com/office/drawing/2014/main" id="{98201CBA-FE10-738C-3937-ED37BC3E0828}"/>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BFBD5D1-D47F-4BE0-9A80-B647D242C3E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grpSp>
      <p:grpSp>
        <p:nvGrpSpPr>
          <p:cNvPr id="33" name="Group 32">
            <a:extLst>
              <a:ext uri="{FF2B5EF4-FFF2-40B4-BE49-F238E27FC236}">
                <a16:creationId xmlns:a16="http://schemas.microsoft.com/office/drawing/2014/main" id="{24702A45-5C80-8008-6A1F-1A93C1ADE164}"/>
              </a:ext>
            </a:extLst>
          </p:cNvPr>
          <p:cNvGrpSpPr/>
          <p:nvPr/>
        </p:nvGrpSpPr>
        <p:grpSpPr>
          <a:xfrm>
            <a:off x="655640" y="4627601"/>
            <a:ext cx="512588" cy="512588"/>
            <a:chOff x="511833" y="8294184"/>
            <a:chExt cx="398945" cy="398945"/>
          </a:xfrm>
        </p:grpSpPr>
        <p:sp>
          <p:nvSpPr>
            <p:cNvPr id="34" name="TextBox 33">
              <a:extLst>
                <a:ext uri="{FF2B5EF4-FFF2-40B4-BE49-F238E27FC236}">
                  <a16:creationId xmlns:a16="http://schemas.microsoft.com/office/drawing/2014/main" id="{C0ECC1D9-2D21-32FF-5B30-F1B508818652}"/>
                </a:ext>
              </a:extLst>
            </p:cNvPr>
            <p:cNvSpPr txBox="1"/>
            <p:nvPr/>
          </p:nvSpPr>
          <p:spPr>
            <a:xfrm>
              <a:off x="528461" y="8312781"/>
              <a:ext cx="382317" cy="369332"/>
            </a:xfrm>
            <a:prstGeom prst="rect">
              <a:avLst/>
            </a:prstGeom>
            <a:noFill/>
          </p:spPr>
          <p:txBody>
            <a:bodyPr wrap="square" rtlCol="0">
              <a:spAutoFit/>
            </a:bodyPr>
            <a:lstStyle/>
            <a:p>
              <a:r>
                <a:rPr lang="en-US" sz="2400">
                  <a:solidFill>
                    <a:srgbClr val="0B3A5B"/>
                  </a:solidFill>
                  <a:hlinkClick r:id="rId5">
                    <a:extLst>
                      <a:ext uri="{A12FA001-AC4F-418D-AE19-62706E023703}">
                        <ahyp:hlinkClr xmlns:ahyp="http://schemas.microsoft.com/office/drawing/2018/hyperlinkcolor" val="tx"/>
                      </a:ext>
                    </a:extLst>
                  </a:hlinkClick>
                </a:rPr>
                <a:t>li</a:t>
              </a:r>
              <a:endParaRPr lang="en-US" sz="2400">
                <a:solidFill>
                  <a:srgbClr val="0B3A5B"/>
                </a:solidFill>
              </a:endParaRPr>
            </a:p>
          </p:txBody>
        </p:sp>
        <p:grpSp>
          <p:nvGrpSpPr>
            <p:cNvPr id="35" name="Group 34">
              <a:extLst>
                <a:ext uri="{FF2B5EF4-FFF2-40B4-BE49-F238E27FC236}">
                  <a16:creationId xmlns:a16="http://schemas.microsoft.com/office/drawing/2014/main" id="{31F6A1A9-0D95-DB74-83E3-49E5C064B04B}"/>
                </a:ext>
              </a:extLst>
            </p:cNvPr>
            <p:cNvGrpSpPr/>
            <p:nvPr/>
          </p:nvGrpSpPr>
          <p:grpSpPr>
            <a:xfrm>
              <a:off x="511833" y="8294184"/>
              <a:ext cx="398945" cy="398945"/>
              <a:chOff x="3094393" y="4759137"/>
              <a:chExt cx="1074283" cy="1074283"/>
            </a:xfrm>
          </p:grpSpPr>
          <p:sp>
            <p:nvSpPr>
              <p:cNvPr id="36" name="Freeform 35">
                <a:extLst>
                  <a:ext uri="{FF2B5EF4-FFF2-40B4-BE49-F238E27FC236}">
                    <a16:creationId xmlns:a16="http://schemas.microsoft.com/office/drawing/2014/main" id="{F82706E3-C39E-FA14-029D-48DD99E18597}"/>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EBE82FB0-FBB4-CBD2-8D58-B3B799334920}"/>
                  </a:ext>
                </a:extLst>
              </p:cNvPr>
              <p:cNvGrpSpPr/>
              <p:nvPr/>
            </p:nvGrpSpPr>
            <p:grpSpPr>
              <a:xfrm>
                <a:off x="3303016" y="4946695"/>
                <a:ext cx="685139" cy="655838"/>
                <a:chOff x="3303016" y="4946695"/>
                <a:chExt cx="685139" cy="655838"/>
              </a:xfrm>
            </p:grpSpPr>
            <p:sp>
              <p:nvSpPr>
                <p:cNvPr id="38" name="Freeform 37">
                  <a:extLst>
                    <a:ext uri="{FF2B5EF4-FFF2-40B4-BE49-F238E27FC236}">
                      <a16:creationId xmlns:a16="http://schemas.microsoft.com/office/drawing/2014/main" id="{20C0239D-59A1-9A77-8801-3FEACB7CA747}"/>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sz="2400"/>
                </a:p>
              </p:txBody>
            </p:sp>
            <p:sp>
              <p:nvSpPr>
                <p:cNvPr id="57" name="Freeform 56">
                  <a:extLst>
                    <a:ext uri="{FF2B5EF4-FFF2-40B4-BE49-F238E27FC236}">
                      <a16:creationId xmlns:a16="http://schemas.microsoft.com/office/drawing/2014/main" id="{06A385E5-BAB1-2A2F-78E0-7803E6EEDAA3}"/>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sz="2400"/>
                </a:p>
              </p:txBody>
            </p:sp>
            <p:sp>
              <p:nvSpPr>
                <p:cNvPr id="58" name="Freeform 57">
                  <a:extLst>
                    <a:ext uri="{FF2B5EF4-FFF2-40B4-BE49-F238E27FC236}">
                      <a16:creationId xmlns:a16="http://schemas.microsoft.com/office/drawing/2014/main" id="{A712CD65-8DD9-5C01-5AD1-DBA162E500B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sz="2400"/>
                </a:p>
              </p:txBody>
            </p:sp>
          </p:grpSp>
        </p:grpSp>
      </p:grpSp>
      <p:grpSp>
        <p:nvGrpSpPr>
          <p:cNvPr id="59" name="Group 58">
            <a:extLst>
              <a:ext uri="{FF2B5EF4-FFF2-40B4-BE49-F238E27FC236}">
                <a16:creationId xmlns:a16="http://schemas.microsoft.com/office/drawing/2014/main" id="{909EBE8F-9379-C655-EC63-B5683B0F3AF2}"/>
              </a:ext>
            </a:extLst>
          </p:cNvPr>
          <p:cNvGrpSpPr/>
          <p:nvPr/>
        </p:nvGrpSpPr>
        <p:grpSpPr>
          <a:xfrm>
            <a:off x="1271797" y="4627601"/>
            <a:ext cx="512588" cy="512588"/>
            <a:chOff x="1003362" y="8294184"/>
            <a:chExt cx="398945" cy="398945"/>
          </a:xfrm>
        </p:grpSpPr>
        <p:sp>
          <p:nvSpPr>
            <p:cNvPr id="60" name="TextBox 59">
              <a:extLst>
                <a:ext uri="{FF2B5EF4-FFF2-40B4-BE49-F238E27FC236}">
                  <a16:creationId xmlns:a16="http://schemas.microsoft.com/office/drawing/2014/main" id="{28330963-34C5-43FF-71FB-F1AEE4A0A333}"/>
                </a:ext>
              </a:extLst>
            </p:cNvPr>
            <p:cNvSpPr txBox="1"/>
            <p:nvPr/>
          </p:nvSpPr>
          <p:spPr>
            <a:xfrm>
              <a:off x="1030599" y="8313350"/>
              <a:ext cx="358844" cy="369332"/>
            </a:xfrm>
            <a:prstGeom prst="rect">
              <a:avLst/>
            </a:prstGeom>
            <a:noFill/>
          </p:spPr>
          <p:txBody>
            <a:bodyPr wrap="square" rtlCol="0">
              <a:spAutoFit/>
            </a:bodyPr>
            <a:lstStyle/>
            <a:p>
              <a:r>
                <a:rPr lang="en-US" sz="2400">
                  <a:solidFill>
                    <a:srgbClr val="0B3A5B"/>
                  </a:solidFill>
                  <a:hlinkClick r:id="rId6">
                    <a:extLst>
                      <a:ext uri="{A12FA001-AC4F-418D-AE19-62706E023703}">
                        <ahyp:hlinkClr xmlns:ahyp="http://schemas.microsoft.com/office/drawing/2018/hyperlinkcolor" val="tx"/>
                      </a:ext>
                    </a:extLst>
                  </a:hlinkClick>
                </a:rPr>
                <a:t>en</a:t>
              </a:r>
              <a:endParaRPr lang="en-US" sz="2400">
                <a:solidFill>
                  <a:srgbClr val="0B3A5B"/>
                </a:solidFill>
              </a:endParaRPr>
            </a:p>
          </p:txBody>
        </p:sp>
        <p:grpSp>
          <p:nvGrpSpPr>
            <p:cNvPr id="61" name="Graphic 3">
              <a:extLst>
                <a:ext uri="{FF2B5EF4-FFF2-40B4-BE49-F238E27FC236}">
                  <a16:creationId xmlns:a16="http://schemas.microsoft.com/office/drawing/2014/main" id="{0E50E6AB-A5AD-E421-4020-3CB01BC66E2E}"/>
                </a:ext>
              </a:extLst>
            </p:cNvPr>
            <p:cNvGrpSpPr/>
            <p:nvPr/>
          </p:nvGrpSpPr>
          <p:grpSpPr>
            <a:xfrm>
              <a:off x="1003362" y="8294184"/>
              <a:ext cx="398945" cy="398945"/>
              <a:chOff x="1950027" y="2499889"/>
              <a:chExt cx="850463" cy="850463"/>
            </a:xfrm>
          </p:grpSpPr>
          <p:sp>
            <p:nvSpPr>
              <p:cNvPr id="62" name="Freeform 61">
                <a:extLst>
                  <a:ext uri="{FF2B5EF4-FFF2-40B4-BE49-F238E27FC236}">
                    <a16:creationId xmlns:a16="http://schemas.microsoft.com/office/drawing/2014/main" id="{357AD04A-FDB2-BD0D-DDBA-2D98C7F8498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nvGrpSpPr>
              <p:cNvPr id="63" name="Graphic 3">
                <a:extLst>
                  <a:ext uri="{FF2B5EF4-FFF2-40B4-BE49-F238E27FC236}">
                    <a16:creationId xmlns:a16="http://schemas.microsoft.com/office/drawing/2014/main" id="{4DA73663-862A-45C5-4425-B50BC8B01C8B}"/>
                  </a:ext>
                </a:extLst>
              </p:cNvPr>
              <p:cNvGrpSpPr/>
              <p:nvPr/>
            </p:nvGrpSpPr>
            <p:grpSpPr>
              <a:xfrm>
                <a:off x="2107521" y="2657382"/>
                <a:ext cx="535476" cy="535477"/>
                <a:chOff x="2107521" y="2657382"/>
                <a:chExt cx="535476" cy="535477"/>
              </a:xfrm>
              <a:solidFill>
                <a:srgbClr val="FFFFFF"/>
              </a:solidFill>
            </p:grpSpPr>
            <p:sp>
              <p:nvSpPr>
                <p:cNvPr id="64" name="Freeform 63">
                  <a:extLst>
                    <a:ext uri="{FF2B5EF4-FFF2-40B4-BE49-F238E27FC236}">
                      <a16:creationId xmlns:a16="http://schemas.microsoft.com/office/drawing/2014/main" id="{146F272B-A4AD-BD26-3612-503CBBA1725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3319F721-7656-74DE-5130-F0E88C527D0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71D8059B-156F-2AC0-9A23-0A8F1D1A59D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grpSp>
      </p:grpSp>
      <p:sp>
        <p:nvSpPr>
          <p:cNvPr id="13" name="Freeform 12">
            <a:extLst>
              <a:ext uri="{FF2B5EF4-FFF2-40B4-BE49-F238E27FC236}">
                <a16:creationId xmlns:a16="http://schemas.microsoft.com/office/drawing/2014/main" id="{35AF0D03-1AEA-261D-065C-94292D9C3F78}"/>
              </a:ext>
            </a:extLst>
          </p:cNvPr>
          <p:cNvSpPr/>
          <p:nvPr/>
        </p:nvSpPr>
        <p:spPr>
          <a:xfrm>
            <a:off x="-5262781" y="-60011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6982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4475C-A8D3-D629-D279-36CDB500815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321EE03-EC9C-9B58-CDDC-BA727E9614E3}"/>
              </a:ext>
            </a:extLst>
          </p:cNvPr>
          <p:cNvSpPr>
            <a:spLocks noGrp="1"/>
          </p:cNvSpPr>
          <p:nvPr>
            <p:ph type="body" sz="quarter" idx="16"/>
          </p:nvPr>
        </p:nvSpPr>
        <p:spPr>
          <a:xfrm>
            <a:off x="813416" y="644014"/>
            <a:ext cx="10052954" cy="803654"/>
          </a:xfrm>
          <a:prstGeom prst="rect">
            <a:avLst/>
          </a:prstGeom>
        </p:spPr>
        <p:txBody>
          <a:bodyPr/>
          <a:lstStyle/>
          <a:p>
            <a:r>
              <a:rPr lang="en-IE"/>
              <a:t>Conceptos básicos</a:t>
            </a:r>
            <a:endParaRPr lang="en-US"/>
          </a:p>
        </p:txBody>
      </p:sp>
      <p:sp>
        <p:nvSpPr>
          <p:cNvPr id="3" name="Text Placeholder 2">
            <a:extLst>
              <a:ext uri="{FF2B5EF4-FFF2-40B4-BE49-F238E27FC236}">
                <a16:creationId xmlns:a16="http://schemas.microsoft.com/office/drawing/2014/main" id="{71D61E17-C4BF-6918-4827-938EBA8B54EF}"/>
              </a:ext>
            </a:extLst>
          </p:cNvPr>
          <p:cNvSpPr>
            <a:spLocks noGrp="1"/>
          </p:cNvSpPr>
          <p:nvPr>
            <p:ph type="body" sz="quarter" idx="19"/>
          </p:nvPr>
        </p:nvSpPr>
        <p:spPr>
          <a:xfrm>
            <a:off x="790397" y="1461410"/>
            <a:ext cx="10611205" cy="4626399"/>
          </a:xfrm>
          <a:prstGeom prst="rect">
            <a:avLst/>
          </a:prstGeom>
        </p:spPr>
        <p:txBody>
          <a:bodyPr/>
          <a:lstStyle/>
          <a:p>
            <a:r>
              <a:rPr lang="en-GB" b="1" dirty="0"/>
              <a:t>La colaboración en la cadena de </a:t>
            </a:r>
            <a:r>
              <a:rPr lang="en-GB" dirty="0"/>
              <a:t>suministro desempeña un papel esencial en el éxito global de las PYME alimentarias y de las empresas alimentarias en general. La colaboración en la cadena de suministro se produce cuando diferentes empresas se apoyan mutuamente de forma activa, trabajando para obtener beneficios compartidos </a:t>
            </a:r>
            <a:r>
              <a:rPr lang="en-GB" dirty="0">
                <a:hlinkClick r:id="rId2"/>
              </a:rPr>
              <a:t>(</a:t>
            </a:r>
            <a:r>
              <a:rPr lang="en-GB" dirty="0" err="1">
                <a:hlinkClick r:id="rId2"/>
              </a:rPr>
              <a:t>Chauan</a:t>
            </a:r>
            <a:r>
              <a:rPr lang="en-GB" dirty="0">
                <a:hlinkClick r:id="rId2"/>
              </a:rPr>
              <a:t>, 2022).</a:t>
            </a:r>
            <a:endParaRPr lang="en-GB" dirty="0"/>
          </a:p>
          <a:p>
            <a:endParaRPr lang="en-US" sz="1800" dirty="0"/>
          </a:p>
          <a:p>
            <a:r>
              <a:rPr lang="en-US" dirty="0"/>
              <a:t> Uno de los principales beneficios es la creación de </a:t>
            </a:r>
            <a:r>
              <a:rPr lang="en-US" b="1" dirty="0"/>
              <a:t>condiciones </a:t>
            </a:r>
            <a:r>
              <a:rPr lang="en-US" b="1" dirty="0" err="1"/>
              <a:t>favorables </a:t>
            </a:r>
            <a:r>
              <a:rPr lang="en-US" b="1" dirty="0"/>
              <a:t>para la aplicación de prácticas de abastecimiento sostenibles</a:t>
            </a:r>
            <a:r>
              <a:rPr lang="en-US" dirty="0"/>
              <a:t>, facilitando a las PYME alimentarias la adaptación de sus operaciones y la adquisición de alimentos a </a:t>
            </a:r>
            <a:r>
              <a:rPr lang="en-US" b="1" dirty="0"/>
              <a:t>las normas medioambientales, sociales y económicas.</a:t>
            </a:r>
          </a:p>
          <a:p>
            <a:endParaRPr lang="en-US" sz="1800" dirty="0"/>
          </a:p>
          <a:p>
            <a:r>
              <a:rPr lang="en-US" b="1" dirty="0"/>
              <a:t>La contratación sostenible </a:t>
            </a:r>
            <a:r>
              <a:rPr lang="en-US" dirty="0"/>
              <a:t>se refiere, por tanto, a la integración de consideraciones medioambientales, sociales y económicas en las compras para promover resultados positivos en todo el proceso de contratación de la cadena de suministro </a:t>
            </a:r>
            <a:r>
              <a:rPr lang="en-US" dirty="0">
                <a:hlinkClick r:id="rId3"/>
              </a:rPr>
              <a:t>(Jean, 2024). </a:t>
            </a:r>
            <a:endParaRPr lang="en-US" dirty="0"/>
          </a:p>
          <a:p>
            <a:endParaRPr lang="en-US" dirty="0"/>
          </a:p>
        </p:txBody>
      </p:sp>
      <p:grpSp>
        <p:nvGrpSpPr>
          <p:cNvPr id="2" name="Graphic 3">
            <a:extLst>
              <a:ext uri="{FF2B5EF4-FFF2-40B4-BE49-F238E27FC236}">
                <a16:creationId xmlns:a16="http://schemas.microsoft.com/office/drawing/2014/main" id="{C40B9B02-9D7E-9707-B4DE-91964C519B67}"/>
              </a:ext>
            </a:extLst>
          </p:cNvPr>
          <p:cNvGrpSpPr/>
          <p:nvPr/>
        </p:nvGrpSpPr>
        <p:grpSpPr>
          <a:xfrm>
            <a:off x="9899465" y="362174"/>
            <a:ext cx="1086136" cy="1105415"/>
            <a:chOff x="8424689" y="1951807"/>
            <a:chExt cx="1086136" cy="1105415"/>
          </a:xfrm>
          <a:solidFill>
            <a:srgbClr val="09465E"/>
          </a:solidFill>
        </p:grpSpPr>
        <p:grpSp>
          <p:nvGrpSpPr>
            <p:cNvPr id="5" name="Graphic 3">
              <a:extLst>
                <a:ext uri="{FF2B5EF4-FFF2-40B4-BE49-F238E27FC236}">
                  <a16:creationId xmlns:a16="http://schemas.microsoft.com/office/drawing/2014/main" id="{9BF072AB-6918-8967-DE67-1BB8B88213AA}"/>
                </a:ext>
              </a:extLst>
            </p:cNvPr>
            <p:cNvGrpSpPr/>
            <p:nvPr/>
          </p:nvGrpSpPr>
          <p:grpSpPr>
            <a:xfrm>
              <a:off x="8424689" y="1951807"/>
              <a:ext cx="1086136" cy="1105415"/>
              <a:chOff x="8424689" y="1951807"/>
              <a:chExt cx="1086136" cy="1105415"/>
            </a:xfrm>
            <a:grpFill/>
          </p:grpSpPr>
          <p:sp>
            <p:nvSpPr>
              <p:cNvPr id="12" name="Freeform 1420">
                <a:extLst>
                  <a:ext uri="{FF2B5EF4-FFF2-40B4-BE49-F238E27FC236}">
                    <a16:creationId xmlns:a16="http://schemas.microsoft.com/office/drawing/2014/main" id="{2EB52C68-7DFC-E740-2EA9-2FFEC473D8CB}"/>
                  </a:ext>
                </a:extLst>
              </p:cNvPr>
              <p:cNvSpPr/>
              <p:nvPr/>
            </p:nvSpPr>
            <p:spPr>
              <a:xfrm>
                <a:off x="8424689" y="2431873"/>
                <a:ext cx="400444" cy="549541"/>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solidFill>
                <a:srgbClr val="E25684"/>
              </a:solidFill>
              <a:ln w="27426" cap="flat">
                <a:noFill/>
                <a:prstDash val="solid"/>
                <a:miter/>
              </a:ln>
            </p:spPr>
            <p:txBody>
              <a:bodyPr rtlCol="0" anchor="ctr"/>
              <a:lstStyle/>
              <a:p>
                <a:endParaRPr lang="en-US"/>
              </a:p>
            </p:txBody>
          </p:sp>
          <p:sp>
            <p:nvSpPr>
              <p:cNvPr id="13" name="Freeform 1421">
                <a:extLst>
                  <a:ext uri="{FF2B5EF4-FFF2-40B4-BE49-F238E27FC236}">
                    <a16:creationId xmlns:a16="http://schemas.microsoft.com/office/drawing/2014/main" id="{E6D101E1-D430-F56F-2002-CA926326049E}"/>
                  </a:ext>
                </a:extLst>
              </p:cNvPr>
              <p:cNvSpPr/>
              <p:nvPr/>
            </p:nvSpPr>
            <p:spPr>
              <a:xfrm>
                <a:off x="8550856" y="2544326"/>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solidFill>
                <a:srgbClr val="E25684"/>
              </a:solidFill>
              <a:ln w="27426" cap="flat">
                <a:noFill/>
                <a:prstDash val="solid"/>
                <a:miter/>
              </a:ln>
            </p:spPr>
            <p:txBody>
              <a:bodyPr rtlCol="0" anchor="ctr"/>
              <a:lstStyle/>
              <a:p>
                <a:endParaRPr lang="en-US"/>
              </a:p>
            </p:txBody>
          </p:sp>
          <p:sp>
            <p:nvSpPr>
              <p:cNvPr id="14" name="Freeform 1422">
                <a:extLst>
                  <a:ext uri="{FF2B5EF4-FFF2-40B4-BE49-F238E27FC236}">
                    <a16:creationId xmlns:a16="http://schemas.microsoft.com/office/drawing/2014/main" id="{69B96504-BD0E-291C-D03E-BF1D63D73D46}"/>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solidFill>
                <a:srgbClr val="E25684"/>
              </a:solidFill>
              <a:ln w="27426" cap="flat">
                <a:noFill/>
                <a:prstDash val="solid"/>
                <a:miter/>
              </a:ln>
            </p:spPr>
            <p:txBody>
              <a:bodyPr rtlCol="0" anchor="ctr"/>
              <a:lstStyle/>
              <a:p>
                <a:endParaRPr lang="en-US"/>
              </a:p>
            </p:txBody>
          </p:sp>
          <p:sp>
            <p:nvSpPr>
              <p:cNvPr id="15" name="Freeform 1423">
                <a:extLst>
                  <a:ext uri="{FF2B5EF4-FFF2-40B4-BE49-F238E27FC236}">
                    <a16:creationId xmlns:a16="http://schemas.microsoft.com/office/drawing/2014/main" id="{09E378EE-83F0-CBDB-ABC3-6DAC29929F3F}"/>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solidFill>
                <a:srgbClr val="E25684"/>
              </a:solidFill>
              <a:ln w="27426" cap="flat">
                <a:noFill/>
                <a:prstDash val="solid"/>
                <a:miter/>
              </a:ln>
            </p:spPr>
            <p:txBody>
              <a:bodyPr rtlCol="0" anchor="ctr"/>
              <a:lstStyle/>
              <a:p>
                <a:endParaRPr lang="en-US"/>
              </a:p>
            </p:txBody>
          </p:sp>
          <p:sp>
            <p:nvSpPr>
              <p:cNvPr id="16" name="Freeform 1424">
                <a:extLst>
                  <a:ext uri="{FF2B5EF4-FFF2-40B4-BE49-F238E27FC236}">
                    <a16:creationId xmlns:a16="http://schemas.microsoft.com/office/drawing/2014/main" id="{8B4A632C-C3B9-AC97-C193-169CA75D24E2}"/>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17" name="Freeform 1425">
                <a:extLst>
                  <a:ext uri="{FF2B5EF4-FFF2-40B4-BE49-F238E27FC236}">
                    <a16:creationId xmlns:a16="http://schemas.microsoft.com/office/drawing/2014/main" id="{9850DC3C-4365-C389-F489-A5095500CF23}"/>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endParaRPr lang="en-US"/>
              </a:p>
            </p:txBody>
          </p:sp>
          <p:sp>
            <p:nvSpPr>
              <p:cNvPr id="18" name="Freeform 1426">
                <a:extLst>
                  <a:ext uri="{FF2B5EF4-FFF2-40B4-BE49-F238E27FC236}">
                    <a16:creationId xmlns:a16="http://schemas.microsoft.com/office/drawing/2014/main" id="{A6CE8606-C524-ABB0-5C1A-357BCE7D1112}"/>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endParaRPr lang="en-US"/>
              </a:p>
            </p:txBody>
          </p:sp>
          <p:sp>
            <p:nvSpPr>
              <p:cNvPr id="19" name="Freeform 1427">
                <a:extLst>
                  <a:ext uri="{FF2B5EF4-FFF2-40B4-BE49-F238E27FC236}">
                    <a16:creationId xmlns:a16="http://schemas.microsoft.com/office/drawing/2014/main" id="{2BA2AA09-0D7A-1B48-A406-0D5D45C13799}"/>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0" name="Freeform 1428">
                <a:extLst>
                  <a:ext uri="{FF2B5EF4-FFF2-40B4-BE49-F238E27FC236}">
                    <a16:creationId xmlns:a16="http://schemas.microsoft.com/office/drawing/2014/main" id="{2CC934B8-3A86-CDE5-142E-9424EEE88175}"/>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21" name="Freeform 1429">
                <a:extLst>
                  <a:ext uri="{FF2B5EF4-FFF2-40B4-BE49-F238E27FC236}">
                    <a16:creationId xmlns:a16="http://schemas.microsoft.com/office/drawing/2014/main" id="{1D97390F-091D-8981-3074-711533F805BD}"/>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endParaRPr lang="en-US"/>
              </a:p>
            </p:txBody>
          </p:sp>
          <p:sp>
            <p:nvSpPr>
              <p:cNvPr id="22" name="Freeform 1430">
                <a:extLst>
                  <a:ext uri="{FF2B5EF4-FFF2-40B4-BE49-F238E27FC236}">
                    <a16:creationId xmlns:a16="http://schemas.microsoft.com/office/drawing/2014/main" id="{85FA7E66-E4CE-A245-1841-D3A1C0D0F097}"/>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3" name="Freeform 1431">
                <a:extLst>
                  <a:ext uri="{FF2B5EF4-FFF2-40B4-BE49-F238E27FC236}">
                    <a16:creationId xmlns:a16="http://schemas.microsoft.com/office/drawing/2014/main" id="{EE71F580-DEE4-023F-2821-99A45234AB89}"/>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endParaRPr lang="en-US"/>
              </a:p>
            </p:txBody>
          </p:sp>
          <p:sp>
            <p:nvSpPr>
              <p:cNvPr id="24" name="Freeform 1432">
                <a:extLst>
                  <a:ext uri="{FF2B5EF4-FFF2-40B4-BE49-F238E27FC236}">
                    <a16:creationId xmlns:a16="http://schemas.microsoft.com/office/drawing/2014/main" id="{63A4C705-45B7-F466-1C68-1C06D8DC2A95}"/>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endParaRPr lang="en-US"/>
              </a:p>
            </p:txBody>
          </p:sp>
          <p:sp>
            <p:nvSpPr>
              <p:cNvPr id="25" name="Freeform 1433">
                <a:extLst>
                  <a:ext uri="{FF2B5EF4-FFF2-40B4-BE49-F238E27FC236}">
                    <a16:creationId xmlns:a16="http://schemas.microsoft.com/office/drawing/2014/main" id="{BF27081C-9087-7487-8075-9E1FE2D8604E}"/>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endParaRPr lang="en-US"/>
              </a:p>
            </p:txBody>
          </p:sp>
          <p:sp>
            <p:nvSpPr>
              <p:cNvPr id="26" name="Freeform 1434">
                <a:extLst>
                  <a:ext uri="{FF2B5EF4-FFF2-40B4-BE49-F238E27FC236}">
                    <a16:creationId xmlns:a16="http://schemas.microsoft.com/office/drawing/2014/main" id="{FA63CD39-4370-828A-A516-A122189BE5D3}"/>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endParaRPr lang="en-US"/>
              </a:p>
            </p:txBody>
          </p:sp>
          <p:sp>
            <p:nvSpPr>
              <p:cNvPr id="27" name="Freeform 1435">
                <a:extLst>
                  <a:ext uri="{FF2B5EF4-FFF2-40B4-BE49-F238E27FC236}">
                    <a16:creationId xmlns:a16="http://schemas.microsoft.com/office/drawing/2014/main" id="{559C9F9C-4358-438A-E69B-42EE5F8DF0B1}"/>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28" name="Freeform 1436">
                <a:extLst>
                  <a:ext uri="{FF2B5EF4-FFF2-40B4-BE49-F238E27FC236}">
                    <a16:creationId xmlns:a16="http://schemas.microsoft.com/office/drawing/2014/main" id="{AB3791E4-53D0-F10F-5EC8-D4C66188AA86}"/>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endParaRPr lang="en-US"/>
              </a:p>
            </p:txBody>
          </p:sp>
          <p:sp>
            <p:nvSpPr>
              <p:cNvPr id="29" name="Freeform 1437">
                <a:extLst>
                  <a:ext uri="{FF2B5EF4-FFF2-40B4-BE49-F238E27FC236}">
                    <a16:creationId xmlns:a16="http://schemas.microsoft.com/office/drawing/2014/main" id="{D80442F1-E297-D637-F02E-66558A0EF0A9}"/>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endParaRPr lang="en-US"/>
              </a:p>
            </p:txBody>
          </p:sp>
          <p:sp>
            <p:nvSpPr>
              <p:cNvPr id="30" name="Freeform 1438">
                <a:extLst>
                  <a:ext uri="{FF2B5EF4-FFF2-40B4-BE49-F238E27FC236}">
                    <a16:creationId xmlns:a16="http://schemas.microsoft.com/office/drawing/2014/main" id="{B00FC649-210D-E4B6-5E63-73C26A454EF7}"/>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endParaRPr lang="en-US"/>
              </a:p>
            </p:txBody>
          </p:sp>
          <p:sp>
            <p:nvSpPr>
              <p:cNvPr id="31" name="Freeform 1439">
                <a:extLst>
                  <a:ext uri="{FF2B5EF4-FFF2-40B4-BE49-F238E27FC236}">
                    <a16:creationId xmlns:a16="http://schemas.microsoft.com/office/drawing/2014/main" id="{673BEEE5-1076-163B-E515-AA8EE1A10741}"/>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2" name="Freeform 1440">
                <a:extLst>
                  <a:ext uri="{FF2B5EF4-FFF2-40B4-BE49-F238E27FC236}">
                    <a16:creationId xmlns:a16="http://schemas.microsoft.com/office/drawing/2014/main" id="{90A2E2C6-9B51-E0F0-46DD-B5CAF8E7F84E}"/>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endParaRPr lang="en-US"/>
              </a:p>
            </p:txBody>
          </p:sp>
          <p:sp>
            <p:nvSpPr>
              <p:cNvPr id="33" name="Freeform 1441">
                <a:extLst>
                  <a:ext uri="{FF2B5EF4-FFF2-40B4-BE49-F238E27FC236}">
                    <a16:creationId xmlns:a16="http://schemas.microsoft.com/office/drawing/2014/main" id="{FBFF652D-568B-6D81-FFAA-B91A0B9F7E77}"/>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4" name="Freeform 1442">
                <a:extLst>
                  <a:ext uri="{FF2B5EF4-FFF2-40B4-BE49-F238E27FC236}">
                    <a16:creationId xmlns:a16="http://schemas.microsoft.com/office/drawing/2014/main" id="{D97EE3A5-69B4-A816-707A-4F576FDEF08E}"/>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endParaRPr lang="en-US"/>
              </a:p>
            </p:txBody>
          </p:sp>
          <p:sp>
            <p:nvSpPr>
              <p:cNvPr id="35" name="Freeform 1443">
                <a:extLst>
                  <a:ext uri="{FF2B5EF4-FFF2-40B4-BE49-F238E27FC236}">
                    <a16:creationId xmlns:a16="http://schemas.microsoft.com/office/drawing/2014/main" id="{C0C905AA-BBA0-BD40-D2DA-595097C87320}"/>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endParaRPr lang="en-US"/>
              </a:p>
            </p:txBody>
          </p:sp>
          <p:sp>
            <p:nvSpPr>
              <p:cNvPr id="36" name="Freeform 1444">
                <a:extLst>
                  <a:ext uri="{FF2B5EF4-FFF2-40B4-BE49-F238E27FC236}">
                    <a16:creationId xmlns:a16="http://schemas.microsoft.com/office/drawing/2014/main" id="{2793B81D-EC4F-908A-F2E9-46E93AD46866}"/>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endParaRPr lang="en-US"/>
              </a:p>
            </p:txBody>
          </p:sp>
          <p:sp>
            <p:nvSpPr>
              <p:cNvPr id="37" name="Freeform 1445">
                <a:extLst>
                  <a:ext uri="{FF2B5EF4-FFF2-40B4-BE49-F238E27FC236}">
                    <a16:creationId xmlns:a16="http://schemas.microsoft.com/office/drawing/2014/main" id="{9021B8DA-3206-102B-7AA9-D33FF57A0654}"/>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38" name="Freeform 1446">
                <a:extLst>
                  <a:ext uri="{FF2B5EF4-FFF2-40B4-BE49-F238E27FC236}">
                    <a16:creationId xmlns:a16="http://schemas.microsoft.com/office/drawing/2014/main" id="{B376754C-DADD-C964-DFA1-6C5A5CA6B91F}"/>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endParaRPr lang="en-US"/>
              </a:p>
            </p:txBody>
          </p:sp>
          <p:sp>
            <p:nvSpPr>
              <p:cNvPr id="39" name="Freeform 1447">
                <a:extLst>
                  <a:ext uri="{FF2B5EF4-FFF2-40B4-BE49-F238E27FC236}">
                    <a16:creationId xmlns:a16="http://schemas.microsoft.com/office/drawing/2014/main" id="{549DE795-D74F-F291-9193-E3733668F847}"/>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40" name="Freeform 1448">
                <a:extLst>
                  <a:ext uri="{FF2B5EF4-FFF2-40B4-BE49-F238E27FC236}">
                    <a16:creationId xmlns:a16="http://schemas.microsoft.com/office/drawing/2014/main" id="{B0804961-EE0C-242C-5987-62731AE37BD9}"/>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1" name="Freeform 1449">
                <a:extLst>
                  <a:ext uri="{FF2B5EF4-FFF2-40B4-BE49-F238E27FC236}">
                    <a16:creationId xmlns:a16="http://schemas.microsoft.com/office/drawing/2014/main" id="{0EBCE7EA-D7AC-DD2C-C174-AF339FAF3FA1}"/>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2" name="Freeform 1450">
                <a:extLst>
                  <a:ext uri="{FF2B5EF4-FFF2-40B4-BE49-F238E27FC236}">
                    <a16:creationId xmlns:a16="http://schemas.microsoft.com/office/drawing/2014/main" id="{FC36D6F5-A3CF-EF7E-381E-45F15939D2DF}"/>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endParaRPr lang="en-US"/>
              </a:p>
            </p:txBody>
          </p:sp>
        </p:grpSp>
        <p:grpSp>
          <p:nvGrpSpPr>
            <p:cNvPr id="6" name="Graphic 3">
              <a:extLst>
                <a:ext uri="{FF2B5EF4-FFF2-40B4-BE49-F238E27FC236}">
                  <a16:creationId xmlns:a16="http://schemas.microsoft.com/office/drawing/2014/main" id="{19E6B851-6FA3-63C0-8715-41F63AC4CD17}"/>
                </a:ext>
              </a:extLst>
            </p:cNvPr>
            <p:cNvGrpSpPr/>
            <p:nvPr/>
          </p:nvGrpSpPr>
          <p:grpSpPr>
            <a:xfrm>
              <a:off x="8623774" y="2128475"/>
              <a:ext cx="506941" cy="300655"/>
              <a:chOff x="8623774" y="2128475"/>
              <a:chExt cx="506941" cy="300655"/>
            </a:xfrm>
            <a:grpFill/>
          </p:grpSpPr>
          <p:grpSp>
            <p:nvGrpSpPr>
              <p:cNvPr id="7" name="Graphic 3">
                <a:extLst>
                  <a:ext uri="{FF2B5EF4-FFF2-40B4-BE49-F238E27FC236}">
                    <a16:creationId xmlns:a16="http://schemas.microsoft.com/office/drawing/2014/main" id="{57E0A68B-9725-17AB-106F-5AAE4C365719}"/>
                  </a:ext>
                </a:extLst>
              </p:cNvPr>
              <p:cNvGrpSpPr/>
              <p:nvPr/>
            </p:nvGrpSpPr>
            <p:grpSpPr>
              <a:xfrm>
                <a:off x="8623774" y="2128475"/>
                <a:ext cx="506941" cy="221114"/>
                <a:chOff x="8623774" y="2128475"/>
                <a:chExt cx="506941" cy="221114"/>
              </a:xfrm>
              <a:grpFill/>
            </p:grpSpPr>
            <p:sp>
              <p:nvSpPr>
                <p:cNvPr id="10" name="Freeform 1418">
                  <a:extLst>
                    <a:ext uri="{FF2B5EF4-FFF2-40B4-BE49-F238E27FC236}">
                      <a16:creationId xmlns:a16="http://schemas.microsoft.com/office/drawing/2014/main" id="{1F870C44-9B22-E278-0A2E-0ECD2BC9B2A1}"/>
                    </a:ext>
                  </a:extLst>
                </p:cNvPr>
                <p:cNvSpPr/>
                <p:nvPr/>
              </p:nvSpPr>
              <p:spPr>
                <a:xfrm>
                  <a:off x="8623774" y="2129048"/>
                  <a:ext cx="245242" cy="220541"/>
                </a:xfrm>
                <a:custGeom>
                  <a:avLst/>
                  <a:gdLst>
                    <a:gd name="connsiteX0" fmla="*/ 154731 w 245242"/>
                    <a:gd name="connsiteY0" fmla="*/ 220542 h 220541"/>
                    <a:gd name="connsiteX1" fmla="*/ 80676 w 245242"/>
                    <a:gd name="connsiteY1" fmla="*/ 190372 h 220541"/>
                    <a:gd name="connsiteX2" fmla="*/ 47764 w 245242"/>
                    <a:gd name="connsiteY2" fmla="*/ 116317 h 220541"/>
                    <a:gd name="connsiteX3" fmla="*/ 3879 w 245242"/>
                    <a:gd name="connsiteY3" fmla="*/ 25806 h 220541"/>
                    <a:gd name="connsiteX4" fmla="*/ 1136 w 245242"/>
                    <a:gd name="connsiteY4" fmla="*/ 12092 h 220541"/>
                    <a:gd name="connsiteX5" fmla="*/ 12107 w 245242"/>
                    <a:gd name="connsiteY5" fmla="*/ 3864 h 220541"/>
                    <a:gd name="connsiteX6" fmla="*/ 14850 w 245242"/>
                    <a:gd name="connsiteY6" fmla="*/ 3864 h 220541"/>
                    <a:gd name="connsiteX7" fmla="*/ 215073 w 245242"/>
                    <a:gd name="connsiteY7" fmla="*/ 47748 h 220541"/>
                    <a:gd name="connsiteX8" fmla="*/ 245242 w 245242"/>
                    <a:gd name="connsiteY8" fmla="*/ 124545 h 220541"/>
                    <a:gd name="connsiteX9" fmla="*/ 217815 w 245242"/>
                    <a:gd name="connsiteY9" fmla="*/ 195857 h 220541"/>
                    <a:gd name="connsiteX10" fmla="*/ 154731 w 245242"/>
                    <a:gd name="connsiteY10" fmla="*/ 220542 h 220541"/>
                    <a:gd name="connsiteX11" fmla="*/ 154731 w 245242"/>
                    <a:gd name="connsiteY11" fmla="*/ 220542 h 220541"/>
                    <a:gd name="connsiteX12" fmla="*/ 39535 w 245242"/>
                    <a:gd name="connsiteY12" fmla="*/ 25806 h 220541"/>
                    <a:gd name="connsiteX13" fmla="*/ 72448 w 245242"/>
                    <a:gd name="connsiteY13" fmla="*/ 110831 h 220541"/>
                    <a:gd name="connsiteX14" fmla="*/ 97133 w 245242"/>
                    <a:gd name="connsiteY14" fmla="*/ 171172 h 220541"/>
                    <a:gd name="connsiteX15" fmla="*/ 201359 w 245242"/>
                    <a:gd name="connsiteY15" fmla="*/ 173915 h 220541"/>
                    <a:gd name="connsiteX16" fmla="*/ 220558 w 245242"/>
                    <a:gd name="connsiteY16" fmla="*/ 121803 h 220541"/>
                    <a:gd name="connsiteX17" fmla="*/ 195873 w 245242"/>
                    <a:gd name="connsiteY17" fmla="*/ 64204 h 220541"/>
                    <a:gd name="connsiteX18" fmla="*/ 39535 w 245242"/>
                    <a:gd name="connsiteY18" fmla="*/ 25806 h 220541"/>
                    <a:gd name="connsiteX19" fmla="*/ 39535 w 245242"/>
                    <a:gd name="connsiteY19" fmla="*/ 25806 h 22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42" h="220541">
                      <a:moveTo>
                        <a:pt x="154731" y="220542"/>
                      </a:moveTo>
                      <a:cubicBezTo>
                        <a:pt x="127304" y="220542"/>
                        <a:pt x="99876" y="209571"/>
                        <a:pt x="80676" y="190372"/>
                      </a:cubicBezTo>
                      <a:cubicBezTo>
                        <a:pt x="58734" y="168429"/>
                        <a:pt x="53249" y="143744"/>
                        <a:pt x="47764" y="116317"/>
                      </a:cubicBezTo>
                      <a:cubicBezTo>
                        <a:pt x="42278" y="86147"/>
                        <a:pt x="34050" y="53233"/>
                        <a:pt x="3879" y="25806"/>
                      </a:cubicBezTo>
                      <a:cubicBezTo>
                        <a:pt x="1136" y="23063"/>
                        <a:pt x="-1607" y="17577"/>
                        <a:pt x="1136" y="12092"/>
                      </a:cubicBezTo>
                      <a:cubicBezTo>
                        <a:pt x="3879" y="6606"/>
                        <a:pt x="6622" y="3864"/>
                        <a:pt x="12107" y="3864"/>
                      </a:cubicBezTo>
                      <a:lnTo>
                        <a:pt x="14850" y="3864"/>
                      </a:lnTo>
                      <a:cubicBezTo>
                        <a:pt x="77934" y="-1622"/>
                        <a:pt x="154731" y="-9850"/>
                        <a:pt x="215073" y="47748"/>
                      </a:cubicBezTo>
                      <a:cubicBezTo>
                        <a:pt x="234271" y="66947"/>
                        <a:pt x="245242" y="94375"/>
                        <a:pt x="245242" y="124545"/>
                      </a:cubicBezTo>
                      <a:cubicBezTo>
                        <a:pt x="245242" y="151973"/>
                        <a:pt x="237014" y="176658"/>
                        <a:pt x="217815" y="195857"/>
                      </a:cubicBezTo>
                      <a:cubicBezTo>
                        <a:pt x="204101" y="209571"/>
                        <a:pt x="179416" y="220542"/>
                        <a:pt x="154731" y="220542"/>
                      </a:cubicBezTo>
                      <a:lnTo>
                        <a:pt x="154731" y="220542"/>
                      </a:lnTo>
                      <a:close/>
                      <a:moveTo>
                        <a:pt x="39535" y="25806"/>
                      </a:moveTo>
                      <a:cubicBezTo>
                        <a:pt x="61477" y="55976"/>
                        <a:pt x="66962" y="83404"/>
                        <a:pt x="72448" y="110831"/>
                      </a:cubicBezTo>
                      <a:cubicBezTo>
                        <a:pt x="77934" y="135516"/>
                        <a:pt x="80676" y="157458"/>
                        <a:pt x="97133" y="171172"/>
                      </a:cubicBezTo>
                      <a:cubicBezTo>
                        <a:pt x="124561" y="195857"/>
                        <a:pt x="173931" y="204085"/>
                        <a:pt x="201359" y="173915"/>
                      </a:cubicBezTo>
                      <a:cubicBezTo>
                        <a:pt x="215073" y="160201"/>
                        <a:pt x="220558" y="141002"/>
                        <a:pt x="220558" y="121803"/>
                      </a:cubicBezTo>
                      <a:cubicBezTo>
                        <a:pt x="220558" y="99860"/>
                        <a:pt x="212330" y="77918"/>
                        <a:pt x="195873" y="64204"/>
                      </a:cubicBezTo>
                      <a:cubicBezTo>
                        <a:pt x="154731" y="20320"/>
                        <a:pt x="94390" y="20320"/>
                        <a:pt x="39535" y="25806"/>
                      </a:cubicBezTo>
                      <a:lnTo>
                        <a:pt x="39535" y="25806"/>
                      </a:lnTo>
                      <a:close/>
                    </a:path>
                  </a:pathLst>
                </a:custGeom>
                <a:solidFill>
                  <a:srgbClr val="60BA47"/>
                </a:solidFill>
                <a:ln w="27426" cap="flat">
                  <a:noFill/>
                  <a:prstDash val="solid"/>
                  <a:miter/>
                </a:ln>
              </p:spPr>
              <p:txBody>
                <a:bodyPr rtlCol="0" anchor="ctr"/>
                <a:lstStyle/>
                <a:p>
                  <a:endParaRPr lang="en-US"/>
                </a:p>
              </p:txBody>
            </p:sp>
            <p:sp>
              <p:nvSpPr>
                <p:cNvPr id="11" name="Freeform 1419">
                  <a:extLst>
                    <a:ext uri="{FF2B5EF4-FFF2-40B4-BE49-F238E27FC236}">
                      <a16:creationId xmlns:a16="http://schemas.microsoft.com/office/drawing/2014/main" id="{7F11D4F6-5CAD-118F-1BED-71F68093C723}"/>
                    </a:ext>
                  </a:extLst>
                </p:cNvPr>
                <p:cNvSpPr/>
                <p:nvPr/>
              </p:nvSpPr>
              <p:spPr>
                <a:xfrm>
                  <a:off x="8928478" y="2128475"/>
                  <a:ext cx="202238" cy="174487"/>
                </a:xfrm>
                <a:custGeom>
                  <a:avLst/>
                  <a:gdLst>
                    <a:gd name="connsiteX0" fmla="*/ 74935 w 202238"/>
                    <a:gd name="connsiteY0" fmla="*/ 174488 h 174487"/>
                    <a:gd name="connsiteX1" fmla="*/ 69449 w 202238"/>
                    <a:gd name="connsiteY1" fmla="*/ 174488 h 174487"/>
                    <a:gd name="connsiteX2" fmla="*/ 20080 w 202238"/>
                    <a:gd name="connsiteY2" fmla="*/ 152546 h 174487"/>
                    <a:gd name="connsiteX3" fmla="*/ 28308 w 202238"/>
                    <a:gd name="connsiteY3" fmla="*/ 34607 h 174487"/>
                    <a:gd name="connsiteX4" fmla="*/ 187388 w 202238"/>
                    <a:gd name="connsiteY4" fmla="*/ 4437 h 174487"/>
                    <a:gd name="connsiteX5" fmla="*/ 190131 w 202238"/>
                    <a:gd name="connsiteY5" fmla="*/ 4437 h 174487"/>
                    <a:gd name="connsiteX6" fmla="*/ 201102 w 202238"/>
                    <a:gd name="connsiteY6" fmla="*/ 12665 h 174487"/>
                    <a:gd name="connsiteX7" fmla="*/ 198360 w 202238"/>
                    <a:gd name="connsiteY7" fmla="*/ 26379 h 174487"/>
                    <a:gd name="connsiteX8" fmla="*/ 162703 w 202238"/>
                    <a:gd name="connsiteY8" fmla="*/ 94948 h 174487"/>
                    <a:gd name="connsiteX9" fmla="*/ 135276 w 202238"/>
                    <a:gd name="connsiteY9" fmla="*/ 152546 h 174487"/>
                    <a:gd name="connsiteX10" fmla="*/ 74935 w 202238"/>
                    <a:gd name="connsiteY10" fmla="*/ 174488 h 174487"/>
                    <a:gd name="connsiteX11" fmla="*/ 74935 w 202238"/>
                    <a:gd name="connsiteY11" fmla="*/ 174488 h 174487"/>
                    <a:gd name="connsiteX12" fmla="*/ 127048 w 202238"/>
                    <a:gd name="connsiteY12" fmla="*/ 23636 h 174487"/>
                    <a:gd name="connsiteX13" fmla="*/ 42022 w 202238"/>
                    <a:gd name="connsiteY13" fmla="*/ 53807 h 174487"/>
                    <a:gd name="connsiteX14" fmla="*/ 36536 w 202238"/>
                    <a:gd name="connsiteY14" fmla="*/ 136089 h 174487"/>
                    <a:gd name="connsiteX15" fmla="*/ 69449 w 202238"/>
                    <a:gd name="connsiteY15" fmla="*/ 149803 h 174487"/>
                    <a:gd name="connsiteX16" fmla="*/ 116077 w 202238"/>
                    <a:gd name="connsiteY16" fmla="*/ 136089 h 174487"/>
                    <a:gd name="connsiteX17" fmla="*/ 135276 w 202238"/>
                    <a:gd name="connsiteY17" fmla="*/ 89462 h 174487"/>
                    <a:gd name="connsiteX18" fmla="*/ 159960 w 202238"/>
                    <a:gd name="connsiteY18" fmla="*/ 26379 h 174487"/>
                    <a:gd name="connsiteX19" fmla="*/ 127048 w 202238"/>
                    <a:gd name="connsiteY19" fmla="*/ 23636 h 174487"/>
                    <a:gd name="connsiteX20" fmla="*/ 127048 w 202238"/>
                    <a:gd name="connsiteY20" fmla="*/ 23636 h 174487"/>
                    <a:gd name="connsiteX21" fmla="*/ 36536 w 202238"/>
                    <a:gd name="connsiteY21" fmla="*/ 42835 h 174487"/>
                    <a:gd name="connsiteX22" fmla="*/ 36536 w 202238"/>
                    <a:gd name="connsiteY22" fmla="*/ 42835 h 174487"/>
                    <a:gd name="connsiteX23" fmla="*/ 36536 w 202238"/>
                    <a:gd name="connsiteY23" fmla="*/ 42835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238" h="174487">
                      <a:moveTo>
                        <a:pt x="74935" y="174488"/>
                      </a:moveTo>
                      <a:cubicBezTo>
                        <a:pt x="72192" y="174488"/>
                        <a:pt x="72192" y="174488"/>
                        <a:pt x="69449" y="174488"/>
                      </a:cubicBezTo>
                      <a:cubicBezTo>
                        <a:pt x="50250" y="174488"/>
                        <a:pt x="31051" y="166260"/>
                        <a:pt x="20080" y="152546"/>
                      </a:cubicBezTo>
                      <a:cubicBezTo>
                        <a:pt x="-12834" y="114147"/>
                        <a:pt x="-1863" y="62035"/>
                        <a:pt x="28308" y="34607"/>
                      </a:cubicBezTo>
                      <a:cubicBezTo>
                        <a:pt x="77677" y="-9277"/>
                        <a:pt x="138019" y="-1049"/>
                        <a:pt x="187388" y="4437"/>
                      </a:cubicBezTo>
                      <a:lnTo>
                        <a:pt x="190131" y="4437"/>
                      </a:lnTo>
                      <a:cubicBezTo>
                        <a:pt x="195617" y="4437"/>
                        <a:pt x="198360" y="7179"/>
                        <a:pt x="201102" y="12665"/>
                      </a:cubicBezTo>
                      <a:cubicBezTo>
                        <a:pt x="203845" y="18151"/>
                        <a:pt x="201102" y="23636"/>
                        <a:pt x="198360" y="26379"/>
                      </a:cubicBezTo>
                      <a:cubicBezTo>
                        <a:pt x="173674" y="48321"/>
                        <a:pt x="168189" y="73006"/>
                        <a:pt x="162703" y="94948"/>
                      </a:cubicBezTo>
                      <a:cubicBezTo>
                        <a:pt x="157218" y="116890"/>
                        <a:pt x="151732" y="136089"/>
                        <a:pt x="135276" y="152546"/>
                      </a:cubicBezTo>
                      <a:cubicBezTo>
                        <a:pt x="118819" y="166260"/>
                        <a:pt x="96877" y="174488"/>
                        <a:pt x="74935" y="174488"/>
                      </a:cubicBezTo>
                      <a:lnTo>
                        <a:pt x="74935" y="174488"/>
                      </a:lnTo>
                      <a:close/>
                      <a:moveTo>
                        <a:pt x="127048" y="23636"/>
                      </a:moveTo>
                      <a:cubicBezTo>
                        <a:pt x="96877" y="23636"/>
                        <a:pt x="66706" y="29121"/>
                        <a:pt x="42022" y="53807"/>
                      </a:cubicBezTo>
                      <a:cubicBezTo>
                        <a:pt x="20080" y="73006"/>
                        <a:pt x="14594" y="108662"/>
                        <a:pt x="36536" y="136089"/>
                      </a:cubicBezTo>
                      <a:cubicBezTo>
                        <a:pt x="44765" y="144317"/>
                        <a:pt x="55736" y="149803"/>
                        <a:pt x="69449" y="149803"/>
                      </a:cubicBezTo>
                      <a:cubicBezTo>
                        <a:pt x="85906" y="149803"/>
                        <a:pt x="102363" y="144317"/>
                        <a:pt x="116077" y="136089"/>
                      </a:cubicBezTo>
                      <a:cubicBezTo>
                        <a:pt x="127048" y="125118"/>
                        <a:pt x="132533" y="108662"/>
                        <a:pt x="135276" y="89462"/>
                      </a:cubicBezTo>
                      <a:cubicBezTo>
                        <a:pt x="140762" y="70263"/>
                        <a:pt x="146247" y="48321"/>
                        <a:pt x="159960" y="26379"/>
                      </a:cubicBezTo>
                      <a:cubicBezTo>
                        <a:pt x="151732" y="23636"/>
                        <a:pt x="138019" y="23636"/>
                        <a:pt x="127048" y="23636"/>
                      </a:cubicBezTo>
                      <a:lnTo>
                        <a:pt x="127048" y="23636"/>
                      </a:lnTo>
                      <a:close/>
                      <a:moveTo>
                        <a:pt x="36536" y="42835"/>
                      </a:moveTo>
                      <a:lnTo>
                        <a:pt x="36536" y="42835"/>
                      </a:lnTo>
                      <a:lnTo>
                        <a:pt x="36536" y="42835"/>
                      </a:lnTo>
                      <a:close/>
                    </a:path>
                  </a:pathLst>
                </a:custGeom>
                <a:solidFill>
                  <a:srgbClr val="60BA47"/>
                </a:solidFill>
                <a:ln w="27426" cap="flat">
                  <a:noFill/>
                  <a:prstDash val="solid"/>
                  <a:miter/>
                </a:ln>
              </p:spPr>
              <p:txBody>
                <a:bodyPr rtlCol="0" anchor="ctr"/>
                <a:lstStyle/>
                <a:p>
                  <a:endParaRPr lang="en-US"/>
                </a:p>
              </p:txBody>
            </p:sp>
          </p:grpSp>
          <p:sp>
            <p:nvSpPr>
              <p:cNvPr id="8" name="Freeform 1416">
                <a:extLst>
                  <a:ext uri="{FF2B5EF4-FFF2-40B4-BE49-F238E27FC236}">
                    <a16:creationId xmlns:a16="http://schemas.microsoft.com/office/drawing/2014/main" id="{7DAF173B-A0C7-92EC-2978-A3F8A6DD6AB5}"/>
                  </a:ext>
                </a:extLst>
              </p:cNvPr>
              <p:cNvSpPr/>
              <p:nvPr/>
            </p:nvSpPr>
            <p:spPr>
              <a:xfrm>
                <a:off x="8776704" y="2232592"/>
                <a:ext cx="128682" cy="196537"/>
              </a:xfrm>
              <a:custGeom>
                <a:avLst/>
                <a:gdLst>
                  <a:gd name="connsiteX0" fmla="*/ 116998 w 128682"/>
                  <a:gd name="connsiteY0" fmla="*/ 196538 h 196537"/>
                  <a:gd name="connsiteX1" fmla="*/ 106027 w 128682"/>
                  <a:gd name="connsiteY1" fmla="*/ 185567 h 196537"/>
                  <a:gd name="connsiteX2" fmla="*/ 4545 w 128682"/>
                  <a:gd name="connsiteY2" fmla="*/ 21001 h 196537"/>
                  <a:gd name="connsiteX3" fmla="*/ 1802 w 128682"/>
                  <a:gd name="connsiteY3" fmla="*/ 4545 h 196537"/>
                  <a:gd name="connsiteX4" fmla="*/ 18258 w 128682"/>
                  <a:gd name="connsiteY4" fmla="*/ 1802 h 196537"/>
                  <a:gd name="connsiteX5" fmla="*/ 127969 w 128682"/>
                  <a:gd name="connsiteY5" fmla="*/ 180081 h 196537"/>
                  <a:gd name="connsiteX6" fmla="*/ 116998 w 128682"/>
                  <a:gd name="connsiteY6" fmla="*/ 196538 h 196537"/>
                  <a:gd name="connsiteX7" fmla="*/ 116998 w 128682"/>
                  <a:gd name="connsiteY7" fmla="*/ 196538 h 196537"/>
                  <a:gd name="connsiteX8" fmla="*/ 116998 w 128682"/>
                  <a:gd name="connsiteY8" fmla="*/ 196538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82" h="196537">
                    <a:moveTo>
                      <a:pt x="116998" y="196538"/>
                    </a:moveTo>
                    <a:cubicBezTo>
                      <a:pt x="111512" y="196538"/>
                      <a:pt x="106027" y="191052"/>
                      <a:pt x="106027" y="185567"/>
                    </a:cubicBezTo>
                    <a:cubicBezTo>
                      <a:pt x="89571" y="95055"/>
                      <a:pt x="4545" y="23744"/>
                      <a:pt x="4545" y="21001"/>
                    </a:cubicBezTo>
                    <a:cubicBezTo>
                      <a:pt x="-941" y="15516"/>
                      <a:pt x="-941" y="7287"/>
                      <a:pt x="1802" y="4545"/>
                    </a:cubicBezTo>
                    <a:cubicBezTo>
                      <a:pt x="7288" y="-941"/>
                      <a:pt x="15516" y="-941"/>
                      <a:pt x="18258" y="1802"/>
                    </a:cubicBezTo>
                    <a:cubicBezTo>
                      <a:pt x="21001" y="4545"/>
                      <a:pt x="111512" y="81342"/>
                      <a:pt x="127969" y="180081"/>
                    </a:cubicBezTo>
                    <a:cubicBezTo>
                      <a:pt x="130712" y="188310"/>
                      <a:pt x="125226" y="196538"/>
                      <a:pt x="116998" y="196538"/>
                    </a:cubicBezTo>
                    <a:cubicBezTo>
                      <a:pt x="116998" y="196538"/>
                      <a:pt x="116998" y="196538"/>
                      <a:pt x="116998" y="196538"/>
                    </a:cubicBezTo>
                    <a:lnTo>
                      <a:pt x="116998" y="196538"/>
                    </a:lnTo>
                    <a:close/>
                  </a:path>
                </a:pathLst>
              </a:custGeom>
              <a:solidFill>
                <a:srgbClr val="60BA47"/>
              </a:solidFill>
              <a:ln w="27426" cap="flat">
                <a:noFill/>
                <a:prstDash val="solid"/>
                <a:miter/>
              </a:ln>
            </p:spPr>
            <p:txBody>
              <a:bodyPr rtlCol="0" anchor="ctr"/>
              <a:lstStyle/>
              <a:p>
                <a:endParaRPr lang="en-US"/>
              </a:p>
            </p:txBody>
          </p:sp>
          <p:sp>
            <p:nvSpPr>
              <p:cNvPr id="9" name="Freeform 1417">
                <a:extLst>
                  <a:ext uri="{FF2B5EF4-FFF2-40B4-BE49-F238E27FC236}">
                    <a16:creationId xmlns:a16="http://schemas.microsoft.com/office/drawing/2014/main" id="{B01A2A99-79D0-AA5E-3666-0447EBD66ABC}"/>
                  </a:ext>
                </a:extLst>
              </p:cNvPr>
              <p:cNvSpPr/>
              <p:nvPr/>
            </p:nvSpPr>
            <p:spPr>
              <a:xfrm>
                <a:off x="8879988" y="2238239"/>
                <a:ext cx="133292" cy="190891"/>
              </a:xfrm>
              <a:custGeom>
                <a:avLst/>
                <a:gdLst>
                  <a:gd name="connsiteX0" fmla="*/ 13714 w 133292"/>
                  <a:gd name="connsiteY0" fmla="*/ 190891 h 190891"/>
                  <a:gd name="connsiteX1" fmla="*/ 13714 w 133292"/>
                  <a:gd name="connsiteY1" fmla="*/ 190891 h 190891"/>
                  <a:gd name="connsiteX2" fmla="*/ 0 w 133292"/>
                  <a:gd name="connsiteY2" fmla="*/ 177177 h 190891"/>
                  <a:gd name="connsiteX3" fmla="*/ 115196 w 133292"/>
                  <a:gd name="connsiteY3" fmla="*/ 1640 h 190891"/>
                  <a:gd name="connsiteX4" fmla="*/ 131653 w 133292"/>
                  <a:gd name="connsiteY4" fmla="*/ 7126 h 190891"/>
                  <a:gd name="connsiteX5" fmla="*/ 126167 w 133292"/>
                  <a:gd name="connsiteY5" fmla="*/ 23582 h 190891"/>
                  <a:gd name="connsiteX6" fmla="*/ 21942 w 133292"/>
                  <a:gd name="connsiteY6" fmla="*/ 177177 h 190891"/>
                  <a:gd name="connsiteX7" fmla="*/ 13714 w 133292"/>
                  <a:gd name="connsiteY7" fmla="*/ 190891 h 190891"/>
                  <a:gd name="connsiteX8" fmla="*/ 13714 w 133292"/>
                  <a:gd name="connsiteY8" fmla="*/ 190891 h 1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92" h="190891">
                    <a:moveTo>
                      <a:pt x="13714" y="190891"/>
                    </a:moveTo>
                    <a:cubicBezTo>
                      <a:pt x="13714" y="190891"/>
                      <a:pt x="13714" y="190891"/>
                      <a:pt x="13714" y="190891"/>
                    </a:cubicBezTo>
                    <a:cubicBezTo>
                      <a:pt x="5485" y="190891"/>
                      <a:pt x="0" y="185405"/>
                      <a:pt x="0" y="177177"/>
                    </a:cubicBezTo>
                    <a:cubicBezTo>
                      <a:pt x="0" y="171691"/>
                      <a:pt x="2742" y="70209"/>
                      <a:pt x="115196" y="1640"/>
                    </a:cubicBezTo>
                    <a:cubicBezTo>
                      <a:pt x="120682" y="-1102"/>
                      <a:pt x="128910" y="-1102"/>
                      <a:pt x="131653" y="7126"/>
                    </a:cubicBezTo>
                    <a:cubicBezTo>
                      <a:pt x="134395" y="12612"/>
                      <a:pt x="134395" y="20839"/>
                      <a:pt x="126167" y="23582"/>
                    </a:cubicBezTo>
                    <a:cubicBezTo>
                      <a:pt x="24685" y="83923"/>
                      <a:pt x="21942" y="174434"/>
                      <a:pt x="21942" y="177177"/>
                    </a:cubicBezTo>
                    <a:cubicBezTo>
                      <a:pt x="24685" y="185405"/>
                      <a:pt x="19199" y="190891"/>
                      <a:pt x="13714" y="190891"/>
                    </a:cubicBezTo>
                    <a:lnTo>
                      <a:pt x="13714" y="190891"/>
                    </a:lnTo>
                    <a:close/>
                  </a:path>
                </a:pathLst>
              </a:custGeom>
              <a:solidFill>
                <a:srgbClr val="60BA47"/>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26894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2C7CE1-763A-4DAF-913E-3044DC46EC43}"/>
              </a:ext>
            </a:extLst>
          </p:cNvPr>
          <p:cNvSpPr>
            <a:spLocks noGrp="1"/>
          </p:cNvSpPr>
          <p:nvPr>
            <p:ph type="body" sz="quarter" idx="16"/>
          </p:nvPr>
        </p:nvSpPr>
        <p:spPr>
          <a:xfrm>
            <a:off x="2544449" y="348820"/>
            <a:ext cx="9870256" cy="650074"/>
          </a:xfrm>
        </p:spPr>
        <p:txBody>
          <a:bodyPr lIns="91440" tIns="45720" rIns="91440" bIns="45720" anchor="t">
            <a:noAutofit/>
          </a:bodyPr>
          <a:lstStyle/>
          <a:p>
            <a:r>
              <a:rPr lang="en-IE" dirty="0">
                <a:ea typeface="Calibri"/>
                <a:cs typeface="Calibri"/>
              </a:rPr>
              <a:t>¿Qué es la contratación sostenible?</a:t>
            </a:r>
            <a:endParaRPr lang="en-US" dirty="0"/>
          </a:p>
        </p:txBody>
      </p:sp>
      <p:pic>
        <p:nvPicPr>
          <p:cNvPr id="5" name="Online Media 4" title="Sustainable Procurement: It’s Not Just About Being Green">
            <a:hlinkClick r:id="" action="ppaction://media"/>
            <a:extLst>
              <a:ext uri="{FF2B5EF4-FFF2-40B4-BE49-F238E27FC236}">
                <a16:creationId xmlns:a16="http://schemas.microsoft.com/office/drawing/2014/main" id="{344D6F59-55DB-E970-4501-860B2B4DECEF}"/>
              </a:ext>
            </a:extLst>
          </p:cNvPr>
          <p:cNvPicPr>
            <a:picLocks noGrp="1" noRot="1" noChangeAspect="1"/>
          </p:cNvPicPr>
          <p:nvPr>
            <p:ph type="pic" sz="quarter" idx="10"/>
            <a:videoFile r:link="rId1"/>
          </p:nvPr>
        </p:nvPicPr>
        <p:blipFill>
          <a:blip r:embed="rId3"/>
          <a:srcRect l="832" r="832"/>
          <a:stretch>
            <a:fillRect/>
          </a:stretch>
        </p:blipFill>
        <p:spPr>
          <a:xfrm>
            <a:off x="622131" y="2108009"/>
            <a:ext cx="5100283" cy="3885312"/>
          </a:xfrm>
        </p:spPr>
      </p:pic>
      <p:sp>
        <p:nvSpPr>
          <p:cNvPr id="7" name="TextBox 6">
            <a:extLst>
              <a:ext uri="{FF2B5EF4-FFF2-40B4-BE49-F238E27FC236}">
                <a16:creationId xmlns:a16="http://schemas.microsoft.com/office/drawing/2014/main" id="{70BB9640-84C4-B05E-5A90-53D26ACB0A01}"/>
              </a:ext>
            </a:extLst>
          </p:cNvPr>
          <p:cNvSpPr txBox="1"/>
          <p:nvPr/>
        </p:nvSpPr>
        <p:spPr>
          <a:xfrm>
            <a:off x="742391" y="1220903"/>
            <a:ext cx="46850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4"/>
              </a:rPr>
              <a:t>Adquisiciones sostenibles: No se trata sólo de ser ecológico</a:t>
            </a:r>
            <a:endParaRPr lang="en-US" dirty="0"/>
          </a:p>
        </p:txBody>
      </p:sp>
      <p:grpSp>
        <p:nvGrpSpPr>
          <p:cNvPr id="8" name="Graphic 4">
            <a:extLst>
              <a:ext uri="{FF2B5EF4-FFF2-40B4-BE49-F238E27FC236}">
                <a16:creationId xmlns:a16="http://schemas.microsoft.com/office/drawing/2014/main" id="{CA7E8B16-2096-C879-AC91-734D8C9287B0}"/>
              </a:ext>
            </a:extLst>
          </p:cNvPr>
          <p:cNvGrpSpPr/>
          <p:nvPr/>
        </p:nvGrpSpPr>
        <p:grpSpPr>
          <a:xfrm rot="19582332">
            <a:off x="5188963" y="1291722"/>
            <a:ext cx="320003" cy="545112"/>
            <a:chOff x="6198966" y="5366641"/>
            <a:chExt cx="717140" cy="1386497"/>
          </a:xfrm>
          <a:solidFill>
            <a:srgbClr val="09465E"/>
          </a:solidFill>
        </p:grpSpPr>
        <p:grpSp>
          <p:nvGrpSpPr>
            <p:cNvPr id="9" name="Graphic 4">
              <a:extLst>
                <a:ext uri="{FF2B5EF4-FFF2-40B4-BE49-F238E27FC236}">
                  <a16:creationId xmlns:a16="http://schemas.microsoft.com/office/drawing/2014/main" id="{AAF5096F-9884-C7E0-3A8B-44634E8FB0C3}"/>
                </a:ext>
              </a:extLst>
            </p:cNvPr>
            <p:cNvGrpSpPr/>
            <p:nvPr/>
          </p:nvGrpSpPr>
          <p:grpSpPr>
            <a:xfrm>
              <a:off x="6229199" y="5366641"/>
              <a:ext cx="446280" cy="440141"/>
              <a:chOff x="6229199" y="5366641"/>
              <a:chExt cx="446280" cy="440141"/>
            </a:xfrm>
            <a:grpFill/>
          </p:grpSpPr>
          <p:sp>
            <p:nvSpPr>
              <p:cNvPr id="18" name="Freeform 57">
                <a:extLst>
                  <a:ext uri="{FF2B5EF4-FFF2-40B4-BE49-F238E27FC236}">
                    <a16:creationId xmlns:a16="http://schemas.microsoft.com/office/drawing/2014/main" id="{D47F4890-1093-D5C7-637E-A9A9FF6746D0}"/>
                  </a:ext>
                </a:extLst>
              </p:cNvPr>
              <p:cNvSpPr/>
              <p:nvPr/>
            </p:nvSpPr>
            <p:spPr>
              <a:xfrm>
                <a:off x="6229199" y="5366641"/>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58">
                <a:extLst>
                  <a:ext uri="{FF2B5EF4-FFF2-40B4-BE49-F238E27FC236}">
                    <a16:creationId xmlns:a16="http://schemas.microsoft.com/office/drawing/2014/main" id="{80E02298-A9D2-7F60-AB4A-8B65604F6874}"/>
                  </a:ext>
                </a:extLst>
              </p:cNvPr>
              <p:cNvSpPr/>
              <p:nvPr/>
            </p:nvSpPr>
            <p:spPr>
              <a:xfrm>
                <a:off x="6314892" y="5447661"/>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0" name="Graphic 4">
              <a:extLst>
                <a:ext uri="{FF2B5EF4-FFF2-40B4-BE49-F238E27FC236}">
                  <a16:creationId xmlns:a16="http://schemas.microsoft.com/office/drawing/2014/main" id="{F847EA1B-AFF1-28C4-06D1-F61889C19D32}"/>
                </a:ext>
              </a:extLst>
            </p:cNvPr>
            <p:cNvGrpSpPr/>
            <p:nvPr/>
          </p:nvGrpSpPr>
          <p:grpSpPr>
            <a:xfrm>
              <a:off x="6198966" y="5541415"/>
              <a:ext cx="717140" cy="1211723"/>
              <a:chOff x="6198966" y="5541415"/>
              <a:chExt cx="717140" cy="1211723"/>
            </a:xfrm>
            <a:grpFill/>
          </p:grpSpPr>
          <p:sp>
            <p:nvSpPr>
              <p:cNvPr id="11" name="Freeform 50">
                <a:extLst>
                  <a:ext uri="{FF2B5EF4-FFF2-40B4-BE49-F238E27FC236}">
                    <a16:creationId xmlns:a16="http://schemas.microsoft.com/office/drawing/2014/main" id="{9FC9C8D4-EF9E-05D8-F02E-DFF1E816D316}"/>
                  </a:ext>
                </a:extLst>
              </p:cNvPr>
              <p:cNvSpPr/>
              <p:nvPr/>
            </p:nvSpPr>
            <p:spPr>
              <a:xfrm>
                <a:off x="6198966" y="5929046"/>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51">
                <a:extLst>
                  <a:ext uri="{FF2B5EF4-FFF2-40B4-BE49-F238E27FC236}">
                    <a16:creationId xmlns:a16="http://schemas.microsoft.com/office/drawing/2014/main" id="{609F8F23-EB4B-E989-6B41-1D554FD11FFE}"/>
                  </a:ext>
                </a:extLst>
              </p:cNvPr>
              <p:cNvSpPr/>
              <p:nvPr/>
            </p:nvSpPr>
            <p:spPr>
              <a:xfrm>
                <a:off x="6752978" y="5983127"/>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52">
                <a:extLst>
                  <a:ext uri="{FF2B5EF4-FFF2-40B4-BE49-F238E27FC236}">
                    <a16:creationId xmlns:a16="http://schemas.microsoft.com/office/drawing/2014/main" id="{A43AC6A6-9EA7-7775-6B2D-E4FE43AB1564}"/>
                  </a:ext>
                </a:extLst>
              </p:cNvPr>
              <p:cNvSpPr/>
              <p:nvPr/>
            </p:nvSpPr>
            <p:spPr>
              <a:xfrm>
                <a:off x="6615778" y="5928778"/>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53">
                <a:extLst>
                  <a:ext uri="{FF2B5EF4-FFF2-40B4-BE49-F238E27FC236}">
                    <a16:creationId xmlns:a16="http://schemas.microsoft.com/office/drawing/2014/main" id="{88C6F835-C245-CB73-1808-D850B7844D20}"/>
                  </a:ext>
                </a:extLst>
              </p:cNvPr>
              <p:cNvSpPr/>
              <p:nvPr/>
            </p:nvSpPr>
            <p:spPr>
              <a:xfrm>
                <a:off x="6501870" y="5883556"/>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54">
                <a:extLst>
                  <a:ext uri="{FF2B5EF4-FFF2-40B4-BE49-F238E27FC236}">
                    <a16:creationId xmlns:a16="http://schemas.microsoft.com/office/drawing/2014/main" id="{94B12265-E9ED-C020-5636-A920292F0949}"/>
                  </a:ext>
                </a:extLst>
              </p:cNvPr>
              <p:cNvSpPr/>
              <p:nvPr/>
            </p:nvSpPr>
            <p:spPr>
              <a:xfrm>
                <a:off x="6382582" y="6499177"/>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55">
                <a:extLst>
                  <a:ext uri="{FF2B5EF4-FFF2-40B4-BE49-F238E27FC236}">
                    <a16:creationId xmlns:a16="http://schemas.microsoft.com/office/drawing/2014/main" id="{3E4EB400-BD97-D3F0-B64E-9B76A5DA75C3}"/>
                  </a:ext>
                </a:extLst>
              </p:cNvPr>
              <p:cNvSpPr/>
              <p:nvPr/>
            </p:nvSpPr>
            <p:spPr>
              <a:xfrm>
                <a:off x="6752493" y="6150553"/>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56">
                <a:extLst>
                  <a:ext uri="{FF2B5EF4-FFF2-40B4-BE49-F238E27FC236}">
                    <a16:creationId xmlns:a16="http://schemas.microsoft.com/office/drawing/2014/main" id="{3E671B66-AF2C-C204-6D47-913C3D517BD6}"/>
                  </a:ext>
                </a:extLst>
              </p:cNvPr>
              <p:cNvSpPr/>
              <p:nvPr/>
            </p:nvSpPr>
            <p:spPr>
              <a:xfrm>
                <a:off x="6354696" y="5541415"/>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3" name="Text Placeholder 3">
            <a:extLst>
              <a:ext uri="{FF2B5EF4-FFF2-40B4-BE49-F238E27FC236}">
                <a16:creationId xmlns:a16="http://schemas.microsoft.com/office/drawing/2014/main" id="{8B52E834-977B-C520-872E-CAE2CD61CB1E}"/>
              </a:ext>
            </a:extLst>
          </p:cNvPr>
          <p:cNvSpPr txBox="1">
            <a:spLocks/>
          </p:cNvSpPr>
          <p:nvPr/>
        </p:nvSpPr>
        <p:spPr>
          <a:xfrm>
            <a:off x="6350710" y="998894"/>
            <a:ext cx="5652655" cy="5988620"/>
          </a:xfrm>
          <a:prstGeom prst="rect">
            <a:avLst/>
          </a:prstGeom>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dirty="0">
                <a:solidFill>
                  <a:srgbClr val="086D6E"/>
                </a:solidFill>
                <a:ea typeface="Calibri"/>
                <a:cs typeface="Calibri"/>
                <a:hlinkClick r:id="rId5"/>
              </a:rPr>
              <a:t>La consultora Sharon Croom, del Oxford College of Procurement</a:t>
            </a:r>
            <a:r>
              <a:rPr lang="en-US" dirty="0">
                <a:ea typeface="Calibri"/>
                <a:cs typeface="Calibri"/>
              </a:rPr>
              <a:t>, explica en esta conferencia cuáles son los pilares clave de la contratación sostenible, basada en </a:t>
            </a:r>
            <a:r>
              <a:rPr lang="en-US" b="1" dirty="0">
                <a:ea typeface="Calibri"/>
                <a:cs typeface="Calibri"/>
              </a:rPr>
              <a:t>el principio de las 3P: Personas, Beneficios, Planeta. </a:t>
            </a:r>
          </a:p>
          <a:p>
            <a:pPr marL="0"/>
            <a:endParaRPr lang="en-US" dirty="0">
              <a:ea typeface="Calibri"/>
              <a:cs typeface="Calibri"/>
            </a:endParaRPr>
          </a:p>
          <a:p>
            <a:pPr marL="0"/>
            <a:r>
              <a:rPr lang="en-US" dirty="0">
                <a:ea typeface="Calibri"/>
                <a:cs typeface="Calibri"/>
              </a:rPr>
              <a:t>Como ella misma describe, la contratación sostenible es mucho más que "comprar verde", ya que representa una estrategia de crecimiento para las empresas.</a:t>
            </a:r>
          </a:p>
          <a:p>
            <a:pPr marL="0"/>
            <a:r>
              <a:rPr lang="en-US" dirty="0">
                <a:ea typeface="Calibri"/>
                <a:cs typeface="Calibri"/>
              </a:rPr>
              <a:t>Para ello, repasa los factores que motivan la contratación sostenible, sus retos asociados (que se analizarán más adelante) y, lo que es más importante, sus beneficios y su aplicación.</a:t>
            </a:r>
          </a:p>
        </p:txBody>
      </p:sp>
    </p:spTree>
    <p:extLst>
      <p:ext uri="{BB962C8B-B14F-4D97-AF65-F5344CB8AC3E}">
        <p14:creationId xmlns:p14="http://schemas.microsoft.com/office/powerpoint/2010/main" val="3243877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048F9E-CDC4-F2FF-018F-7E88F17C3325}"/>
              </a:ext>
            </a:extLst>
          </p:cNvPr>
          <p:cNvSpPr>
            <a:spLocks noGrp="1"/>
          </p:cNvSpPr>
          <p:nvPr>
            <p:ph type="body" sz="quarter" idx="16"/>
          </p:nvPr>
        </p:nvSpPr>
        <p:spPr>
          <a:xfrm>
            <a:off x="2415549" y="315604"/>
            <a:ext cx="9095965" cy="992652"/>
          </a:xfrm>
        </p:spPr>
        <p:txBody>
          <a:bodyPr lIns="91440" tIns="45720" rIns="91440" bIns="45720" anchor="t">
            <a:noAutofit/>
          </a:bodyPr>
          <a:lstStyle/>
          <a:p>
            <a:r>
              <a:rPr lang="en-IE" dirty="0">
                <a:ea typeface="Calibri"/>
                <a:cs typeface="Calibri"/>
              </a:rPr>
              <a:t>¿Qué es la contratación sostenible?</a:t>
            </a:r>
            <a:endParaRPr lang="en-US" dirty="0"/>
          </a:p>
        </p:txBody>
      </p:sp>
      <p:pic>
        <p:nvPicPr>
          <p:cNvPr id="5" name="Online Media 4" title="Mastering Sustainable Procurement: Essential Skills You Need to Know">
            <a:hlinkClick r:id="" action="ppaction://media"/>
            <a:extLst>
              <a:ext uri="{FF2B5EF4-FFF2-40B4-BE49-F238E27FC236}">
                <a16:creationId xmlns:a16="http://schemas.microsoft.com/office/drawing/2014/main" id="{114C01A4-C84A-A813-1A8B-F97D99196E19}"/>
              </a:ext>
            </a:extLst>
          </p:cNvPr>
          <p:cNvPicPr>
            <a:picLocks noGrp="1" noRot="1" noChangeAspect="1"/>
          </p:cNvPicPr>
          <p:nvPr>
            <p:ph type="pic" sz="quarter" idx="10"/>
            <a:videoFile r:link="rId1"/>
          </p:nvPr>
        </p:nvPicPr>
        <p:blipFill>
          <a:blip r:embed="rId3"/>
          <a:srcRect l="832" r="832"/>
          <a:stretch>
            <a:fillRect/>
          </a:stretch>
        </p:blipFill>
        <p:spPr>
          <a:xfrm>
            <a:off x="635000" y="2491300"/>
            <a:ext cx="5130800" cy="3292065"/>
          </a:xfrm>
        </p:spPr>
      </p:pic>
      <p:sp>
        <p:nvSpPr>
          <p:cNvPr id="4" name="Text Placeholder 3">
            <a:extLst>
              <a:ext uri="{FF2B5EF4-FFF2-40B4-BE49-F238E27FC236}">
                <a16:creationId xmlns:a16="http://schemas.microsoft.com/office/drawing/2014/main" id="{01927D5E-4E03-39A4-94E4-E1CD5742237E}"/>
              </a:ext>
            </a:extLst>
          </p:cNvPr>
          <p:cNvSpPr>
            <a:spLocks noGrp="1"/>
          </p:cNvSpPr>
          <p:nvPr>
            <p:ph type="body" sz="quarter" idx="19"/>
          </p:nvPr>
        </p:nvSpPr>
        <p:spPr>
          <a:xfrm>
            <a:off x="6426203" y="2079718"/>
            <a:ext cx="5346698" cy="4115227"/>
          </a:xfrm>
        </p:spPr>
        <p:txBody>
          <a:bodyPr lIns="91440" tIns="45720" rIns="91440" bIns="45720" anchor="t"/>
          <a:lstStyle/>
          <a:p>
            <a:pPr>
              <a:lnSpc>
                <a:spcPct val="100000"/>
              </a:lnSpc>
            </a:pPr>
            <a:r>
              <a:rPr lang="en-US" dirty="0">
                <a:ea typeface="Calibri"/>
                <a:cs typeface="Calibri"/>
              </a:rPr>
              <a:t>En esta breve entrevista, Sanae Alaoui, experta y consultora del sector, aborda las principales competencias necesarias para adoptar con éxito prácticas de abastecimiento sostenible. </a:t>
            </a:r>
          </a:p>
          <a:p>
            <a:pPr>
              <a:lnSpc>
                <a:spcPct val="100000"/>
              </a:lnSpc>
            </a:pPr>
            <a:r>
              <a:rPr lang="en-US" dirty="0">
                <a:ea typeface="Calibri"/>
                <a:cs typeface="Calibri"/>
              </a:rPr>
              <a:t>Sus interesantes reflexiones reflejan la importancia del conocimiento y la colaboración</a:t>
            </a:r>
          </a:p>
        </p:txBody>
      </p:sp>
      <p:sp>
        <p:nvSpPr>
          <p:cNvPr id="6" name="TextBox 5">
            <a:extLst>
              <a:ext uri="{FF2B5EF4-FFF2-40B4-BE49-F238E27FC236}">
                <a16:creationId xmlns:a16="http://schemas.microsoft.com/office/drawing/2014/main" id="{E0D22138-5DE8-8B26-C030-07CA93563D40}"/>
              </a:ext>
            </a:extLst>
          </p:cNvPr>
          <p:cNvSpPr txBox="1"/>
          <p:nvPr/>
        </p:nvSpPr>
        <p:spPr>
          <a:xfrm>
            <a:off x="680485" y="1154348"/>
            <a:ext cx="49597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4"/>
              </a:rPr>
              <a:t>Dominar la contratación sostenible: Habilidades esenciales que debe conocer</a:t>
            </a:r>
            <a:endParaRPr lang="en-US" dirty="0"/>
          </a:p>
        </p:txBody>
      </p:sp>
      <p:grpSp>
        <p:nvGrpSpPr>
          <p:cNvPr id="7" name="Graphic 4">
            <a:extLst>
              <a:ext uri="{FF2B5EF4-FFF2-40B4-BE49-F238E27FC236}">
                <a16:creationId xmlns:a16="http://schemas.microsoft.com/office/drawing/2014/main" id="{6ADE0AA6-1BA4-10FC-DEC6-A7E495EA17AD}"/>
              </a:ext>
            </a:extLst>
          </p:cNvPr>
          <p:cNvGrpSpPr/>
          <p:nvPr/>
        </p:nvGrpSpPr>
        <p:grpSpPr>
          <a:xfrm rot="19582332">
            <a:off x="5442899" y="1204935"/>
            <a:ext cx="394575" cy="781071"/>
            <a:chOff x="6198966" y="5366641"/>
            <a:chExt cx="717140" cy="1386497"/>
          </a:xfrm>
          <a:solidFill>
            <a:srgbClr val="09465E"/>
          </a:solidFill>
        </p:grpSpPr>
        <p:grpSp>
          <p:nvGrpSpPr>
            <p:cNvPr id="8" name="Graphic 4">
              <a:extLst>
                <a:ext uri="{FF2B5EF4-FFF2-40B4-BE49-F238E27FC236}">
                  <a16:creationId xmlns:a16="http://schemas.microsoft.com/office/drawing/2014/main" id="{06D74D29-DEEF-88AE-7F22-FA3077224CB7}"/>
                </a:ext>
              </a:extLst>
            </p:cNvPr>
            <p:cNvGrpSpPr/>
            <p:nvPr/>
          </p:nvGrpSpPr>
          <p:grpSpPr>
            <a:xfrm>
              <a:off x="6229199" y="5366641"/>
              <a:ext cx="446280" cy="440141"/>
              <a:chOff x="6229199" y="5366641"/>
              <a:chExt cx="446280" cy="440141"/>
            </a:xfrm>
            <a:grpFill/>
          </p:grpSpPr>
          <p:sp>
            <p:nvSpPr>
              <p:cNvPr id="17" name="Freeform 57">
                <a:extLst>
                  <a:ext uri="{FF2B5EF4-FFF2-40B4-BE49-F238E27FC236}">
                    <a16:creationId xmlns:a16="http://schemas.microsoft.com/office/drawing/2014/main" id="{D8053629-5B88-0288-156B-0E0183AC876F}"/>
                  </a:ext>
                </a:extLst>
              </p:cNvPr>
              <p:cNvSpPr/>
              <p:nvPr/>
            </p:nvSpPr>
            <p:spPr>
              <a:xfrm>
                <a:off x="6229199" y="5366641"/>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58">
                <a:extLst>
                  <a:ext uri="{FF2B5EF4-FFF2-40B4-BE49-F238E27FC236}">
                    <a16:creationId xmlns:a16="http://schemas.microsoft.com/office/drawing/2014/main" id="{513C7C5B-E8EF-1425-830B-01D2AC933E81}"/>
                  </a:ext>
                </a:extLst>
              </p:cNvPr>
              <p:cNvSpPr/>
              <p:nvPr/>
            </p:nvSpPr>
            <p:spPr>
              <a:xfrm>
                <a:off x="6314892" y="5447661"/>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9" name="Graphic 4">
              <a:extLst>
                <a:ext uri="{FF2B5EF4-FFF2-40B4-BE49-F238E27FC236}">
                  <a16:creationId xmlns:a16="http://schemas.microsoft.com/office/drawing/2014/main" id="{F1B5D23C-6C45-3734-6BA0-A5A9EF9F61C8}"/>
                </a:ext>
              </a:extLst>
            </p:cNvPr>
            <p:cNvGrpSpPr/>
            <p:nvPr/>
          </p:nvGrpSpPr>
          <p:grpSpPr>
            <a:xfrm>
              <a:off x="6198966" y="5541415"/>
              <a:ext cx="717140" cy="1211723"/>
              <a:chOff x="6198966" y="5541415"/>
              <a:chExt cx="717140" cy="1211723"/>
            </a:xfrm>
            <a:grpFill/>
          </p:grpSpPr>
          <p:sp>
            <p:nvSpPr>
              <p:cNvPr id="10" name="Freeform 50">
                <a:extLst>
                  <a:ext uri="{FF2B5EF4-FFF2-40B4-BE49-F238E27FC236}">
                    <a16:creationId xmlns:a16="http://schemas.microsoft.com/office/drawing/2014/main" id="{431EFA68-E558-FBFA-2B0D-27CA718C9B5A}"/>
                  </a:ext>
                </a:extLst>
              </p:cNvPr>
              <p:cNvSpPr/>
              <p:nvPr/>
            </p:nvSpPr>
            <p:spPr>
              <a:xfrm>
                <a:off x="6198966" y="5929046"/>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51">
                <a:extLst>
                  <a:ext uri="{FF2B5EF4-FFF2-40B4-BE49-F238E27FC236}">
                    <a16:creationId xmlns:a16="http://schemas.microsoft.com/office/drawing/2014/main" id="{9098577D-0333-0900-B572-3EEC9563BC6A}"/>
                  </a:ext>
                </a:extLst>
              </p:cNvPr>
              <p:cNvSpPr/>
              <p:nvPr/>
            </p:nvSpPr>
            <p:spPr>
              <a:xfrm>
                <a:off x="6752978" y="5983127"/>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52">
                <a:extLst>
                  <a:ext uri="{FF2B5EF4-FFF2-40B4-BE49-F238E27FC236}">
                    <a16:creationId xmlns:a16="http://schemas.microsoft.com/office/drawing/2014/main" id="{2853B8D6-4E50-A1F2-95DD-BBDA2385FA35}"/>
                  </a:ext>
                </a:extLst>
              </p:cNvPr>
              <p:cNvSpPr/>
              <p:nvPr/>
            </p:nvSpPr>
            <p:spPr>
              <a:xfrm>
                <a:off x="6615778" y="5928778"/>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53">
                <a:extLst>
                  <a:ext uri="{FF2B5EF4-FFF2-40B4-BE49-F238E27FC236}">
                    <a16:creationId xmlns:a16="http://schemas.microsoft.com/office/drawing/2014/main" id="{C906E529-4B4A-2BCB-8F2E-13BEC6FFB0B9}"/>
                  </a:ext>
                </a:extLst>
              </p:cNvPr>
              <p:cNvSpPr/>
              <p:nvPr/>
            </p:nvSpPr>
            <p:spPr>
              <a:xfrm>
                <a:off x="6501870" y="5883556"/>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54">
                <a:extLst>
                  <a:ext uri="{FF2B5EF4-FFF2-40B4-BE49-F238E27FC236}">
                    <a16:creationId xmlns:a16="http://schemas.microsoft.com/office/drawing/2014/main" id="{F5F128E7-D455-BD60-9EC0-3FB0094362CE}"/>
                  </a:ext>
                </a:extLst>
              </p:cNvPr>
              <p:cNvSpPr/>
              <p:nvPr/>
            </p:nvSpPr>
            <p:spPr>
              <a:xfrm>
                <a:off x="6382582" y="6499177"/>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55">
                <a:extLst>
                  <a:ext uri="{FF2B5EF4-FFF2-40B4-BE49-F238E27FC236}">
                    <a16:creationId xmlns:a16="http://schemas.microsoft.com/office/drawing/2014/main" id="{5874125C-B23C-5E84-544D-AFA82C3EAA95}"/>
                  </a:ext>
                </a:extLst>
              </p:cNvPr>
              <p:cNvSpPr/>
              <p:nvPr/>
            </p:nvSpPr>
            <p:spPr>
              <a:xfrm>
                <a:off x="6752493" y="6150553"/>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56">
                <a:extLst>
                  <a:ext uri="{FF2B5EF4-FFF2-40B4-BE49-F238E27FC236}">
                    <a16:creationId xmlns:a16="http://schemas.microsoft.com/office/drawing/2014/main" id="{AFD4058E-97EB-7CCF-1FD2-889053AAAC0F}"/>
                  </a:ext>
                </a:extLst>
              </p:cNvPr>
              <p:cNvSpPr/>
              <p:nvPr/>
            </p:nvSpPr>
            <p:spPr>
              <a:xfrm>
                <a:off x="6354696" y="5541415"/>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Tree>
    <p:extLst>
      <p:ext uri="{BB962C8B-B14F-4D97-AF65-F5344CB8AC3E}">
        <p14:creationId xmlns:p14="http://schemas.microsoft.com/office/powerpoint/2010/main" val="4130740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D219A-D9B8-126C-EEAF-3E164EB7CAC4}"/>
            </a:ext>
          </a:extLst>
        </p:cNvPr>
        <p:cNvGrpSpPr/>
        <p:nvPr/>
      </p:nvGrpSpPr>
      <p:grpSpPr>
        <a:xfrm>
          <a:off x="0" y="0"/>
          <a:ext cx="0" cy="0"/>
          <a:chOff x="0" y="0"/>
          <a:chExt cx="0" cy="0"/>
        </a:xfrm>
      </p:grpSpPr>
      <p:pic>
        <p:nvPicPr>
          <p:cNvPr id="5" name="Picture 4" descr="A diagram of a diagram&#10;&#10;AI-generated content may be incorrect.">
            <a:extLst>
              <a:ext uri="{FF2B5EF4-FFF2-40B4-BE49-F238E27FC236}">
                <a16:creationId xmlns:a16="http://schemas.microsoft.com/office/drawing/2014/main" id="{AE25704F-405C-F03A-601A-0CDF36BCACA5}"/>
              </a:ext>
            </a:extLst>
          </p:cNvPr>
          <p:cNvPicPr>
            <a:picLocks noChangeAspect="1"/>
          </p:cNvPicPr>
          <p:nvPr/>
        </p:nvPicPr>
        <p:blipFill>
          <a:blip r:embed="rId3"/>
          <a:srcRect b="17873"/>
          <a:stretch>
            <a:fillRect/>
          </a:stretch>
        </p:blipFill>
        <p:spPr>
          <a:xfrm>
            <a:off x="3054626" y="669744"/>
            <a:ext cx="6082748" cy="5761213"/>
          </a:xfrm>
          <a:prstGeom prst="rect">
            <a:avLst/>
          </a:prstGeom>
        </p:spPr>
      </p:pic>
      <p:sp>
        <p:nvSpPr>
          <p:cNvPr id="4" name="Text Placeholder 3">
            <a:extLst>
              <a:ext uri="{FF2B5EF4-FFF2-40B4-BE49-F238E27FC236}">
                <a16:creationId xmlns:a16="http://schemas.microsoft.com/office/drawing/2014/main" id="{4B7FB715-7382-8A7A-7036-3BA58C014CF8}"/>
              </a:ext>
            </a:extLst>
          </p:cNvPr>
          <p:cNvSpPr>
            <a:spLocks noGrp="1"/>
          </p:cNvSpPr>
          <p:nvPr>
            <p:ph type="body" sz="quarter" idx="16"/>
          </p:nvPr>
        </p:nvSpPr>
        <p:spPr>
          <a:xfrm>
            <a:off x="737684" y="669744"/>
            <a:ext cx="10052954" cy="803654"/>
          </a:xfrm>
          <a:prstGeom prst="rect">
            <a:avLst/>
          </a:prstGeom>
        </p:spPr>
        <p:txBody>
          <a:bodyPr/>
          <a:lstStyle/>
          <a:p>
            <a:r>
              <a:rPr lang="en-GB"/>
              <a:t>Elementos clave de la contratación sostenible</a:t>
            </a:r>
            <a:endParaRPr lang="en-US"/>
          </a:p>
        </p:txBody>
      </p:sp>
      <p:sp>
        <p:nvSpPr>
          <p:cNvPr id="2" name="Rectangle 1">
            <a:extLst>
              <a:ext uri="{FF2B5EF4-FFF2-40B4-BE49-F238E27FC236}">
                <a16:creationId xmlns:a16="http://schemas.microsoft.com/office/drawing/2014/main" id="{0CCE152D-AAC5-5DEE-181C-52A57690541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Tree>
    <p:extLst>
      <p:ext uri="{BB962C8B-B14F-4D97-AF65-F5344CB8AC3E}">
        <p14:creationId xmlns:p14="http://schemas.microsoft.com/office/powerpoint/2010/main" val="148342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1CD42-93FB-09F4-68B7-EFFC1BCEFC5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04DA314-87D5-9FD7-6658-4DC25174162D}"/>
              </a:ext>
            </a:extLst>
          </p:cNvPr>
          <p:cNvSpPr>
            <a:spLocks noGrp="1"/>
          </p:cNvSpPr>
          <p:nvPr>
            <p:ph type="body" sz="quarter" idx="16"/>
          </p:nvPr>
        </p:nvSpPr>
        <p:spPr>
          <a:xfrm>
            <a:off x="737684" y="669744"/>
            <a:ext cx="10052954" cy="803654"/>
          </a:xfrm>
          <a:prstGeom prst="rect">
            <a:avLst/>
          </a:prstGeom>
        </p:spPr>
        <p:txBody>
          <a:bodyPr/>
          <a:lstStyle/>
          <a:p>
            <a:r>
              <a:rPr lang="en-GB" dirty="0" err="1"/>
              <a:t>Elementos</a:t>
            </a:r>
            <a:r>
              <a:rPr lang="en-GB" dirty="0"/>
              <a:t> clave de la </a:t>
            </a:r>
            <a:r>
              <a:rPr lang="en-GB" dirty="0" err="1"/>
              <a:t>contratación</a:t>
            </a:r>
            <a:r>
              <a:rPr lang="en-GB" dirty="0"/>
              <a:t> </a:t>
            </a:r>
            <a:r>
              <a:rPr lang="en-GB" dirty="0" err="1"/>
              <a:t>sostenible</a:t>
            </a:r>
            <a:endParaRPr lang="en-US" dirty="0"/>
          </a:p>
        </p:txBody>
      </p:sp>
      <p:sp>
        <p:nvSpPr>
          <p:cNvPr id="3" name="Text Placeholder 2">
            <a:extLst>
              <a:ext uri="{FF2B5EF4-FFF2-40B4-BE49-F238E27FC236}">
                <a16:creationId xmlns:a16="http://schemas.microsoft.com/office/drawing/2014/main" id="{C97771DB-D583-CBA2-E7BC-1A63A5DF4EF0}"/>
              </a:ext>
            </a:extLst>
          </p:cNvPr>
          <p:cNvSpPr>
            <a:spLocks noGrp="1"/>
          </p:cNvSpPr>
          <p:nvPr>
            <p:ph type="body" sz="quarter" idx="19"/>
          </p:nvPr>
        </p:nvSpPr>
        <p:spPr>
          <a:xfrm>
            <a:off x="2161309" y="1489546"/>
            <a:ext cx="8928075" cy="4921645"/>
          </a:xfrm>
          <a:prstGeom prst="rect">
            <a:avLst/>
          </a:prstGeom>
        </p:spPr>
        <p:txBody>
          <a:bodyPr lIns="91440" tIns="45720" rIns="91440" bIns="45720" anchor="t"/>
          <a:lstStyle/>
          <a:p>
            <a:pPr algn="just"/>
            <a:r>
              <a:rPr lang="en-US" sz="2000" b="1" dirty="0">
                <a:solidFill>
                  <a:srgbClr val="E25684"/>
                </a:solidFill>
              </a:rPr>
              <a:t>Consideraciones medioambientales: </a:t>
            </a:r>
            <a:r>
              <a:rPr lang="en-US" sz="2000" dirty="0"/>
              <a:t>Cuidar el medio ambiente es fundamental para un abastecimiento sostenible. Cumplir las normas internacionales, utilizar materiales biodegradables, evitar el derroche de agua y energía y </a:t>
            </a:r>
            <a:r>
              <a:rPr lang="en-US" sz="2000" dirty="0" err="1"/>
              <a:t>minimizar la </a:t>
            </a:r>
            <a:r>
              <a:rPr lang="en-US" sz="2000" dirty="0"/>
              <a:t>contaminación.</a:t>
            </a:r>
          </a:p>
          <a:p>
            <a:endParaRPr lang="en-US" sz="2000" b="1" dirty="0"/>
          </a:p>
          <a:p>
            <a:pPr algn="just"/>
            <a:r>
              <a:rPr lang="en-US" sz="2000" b="1" dirty="0">
                <a:solidFill>
                  <a:srgbClr val="E25684"/>
                </a:solidFill>
              </a:rPr>
              <a:t>Consideraciones sociales: </a:t>
            </a:r>
            <a:r>
              <a:rPr lang="en-US" sz="2000" dirty="0"/>
              <a:t>Se refiere a garantizar prácticas éticas, condiciones </a:t>
            </a:r>
            <a:r>
              <a:rPr lang="en-US" sz="2000" dirty="0" err="1"/>
              <a:t>laborales </a:t>
            </a:r>
            <a:r>
              <a:rPr lang="en-US" sz="2000" dirty="0"/>
              <a:t>justas y bienestar. Esto se hace asegurándose de que se han respetado los derechos humanos a lo largo de todo el proceso. Puede incluir el apoyo a proveedores locales, minorías y causas justas.</a:t>
            </a:r>
            <a:endParaRPr lang="en-US" sz="2000" dirty="0">
              <a:ea typeface="Calibri"/>
              <a:cs typeface="Calibri"/>
            </a:endParaRPr>
          </a:p>
          <a:p>
            <a:endParaRPr lang="en-US" sz="2000" b="1" dirty="0"/>
          </a:p>
          <a:p>
            <a:pPr algn="just"/>
            <a:r>
              <a:rPr lang="en-US" sz="2000" b="1" dirty="0">
                <a:solidFill>
                  <a:srgbClr val="E25684"/>
                </a:solidFill>
              </a:rPr>
              <a:t>Consideraciones económicas: </a:t>
            </a:r>
            <a:r>
              <a:rPr lang="en-US" sz="2000" dirty="0"/>
              <a:t>Este concepto persigue una sostenibilidad económica que fomente el valor financiero a largo plazo logrado de forma progresiva. Elementos como </a:t>
            </a:r>
            <a:r>
              <a:rPr lang="en-US" sz="2000" dirty="0" err="1"/>
              <a:t>dar prioridad a </a:t>
            </a:r>
            <a:r>
              <a:rPr lang="en-US" sz="2000" dirty="0"/>
              <a:t>los productos de calidad que persiguen el ahorro a largo plazo, aspirar a una cadena de suministro estable, garantizar prácticas empresariales éticas y la transparencia, son cruciales. </a:t>
            </a:r>
            <a:endParaRPr lang="en-US" sz="2000" dirty="0">
              <a:ea typeface="Calibri"/>
              <a:cs typeface="Calibri"/>
            </a:endParaRPr>
          </a:p>
        </p:txBody>
      </p:sp>
      <p:grpSp>
        <p:nvGrpSpPr>
          <p:cNvPr id="2" name="Group 1">
            <a:extLst>
              <a:ext uri="{FF2B5EF4-FFF2-40B4-BE49-F238E27FC236}">
                <a16:creationId xmlns:a16="http://schemas.microsoft.com/office/drawing/2014/main" id="{3055F251-A1D4-317A-D266-3019486BBF86}"/>
              </a:ext>
            </a:extLst>
          </p:cNvPr>
          <p:cNvGrpSpPr/>
          <p:nvPr/>
        </p:nvGrpSpPr>
        <p:grpSpPr>
          <a:xfrm>
            <a:off x="923643" y="1672246"/>
            <a:ext cx="901130" cy="901727"/>
            <a:chOff x="5614841" y="786428"/>
            <a:chExt cx="901130" cy="901727"/>
          </a:xfrm>
          <a:solidFill>
            <a:srgbClr val="09465E"/>
          </a:solidFill>
        </p:grpSpPr>
        <p:grpSp>
          <p:nvGrpSpPr>
            <p:cNvPr id="5" name="Graphic 2">
              <a:extLst>
                <a:ext uri="{FF2B5EF4-FFF2-40B4-BE49-F238E27FC236}">
                  <a16:creationId xmlns:a16="http://schemas.microsoft.com/office/drawing/2014/main" id="{4941422E-6707-F296-401B-6BB793644D27}"/>
                </a:ext>
              </a:extLst>
            </p:cNvPr>
            <p:cNvGrpSpPr/>
            <p:nvPr/>
          </p:nvGrpSpPr>
          <p:grpSpPr>
            <a:xfrm>
              <a:off x="5715019" y="1058540"/>
              <a:ext cx="543506" cy="445337"/>
              <a:chOff x="5715019" y="1058540"/>
              <a:chExt cx="543506" cy="445337"/>
            </a:xfrm>
            <a:grpFill/>
          </p:grpSpPr>
          <p:sp>
            <p:nvSpPr>
              <p:cNvPr id="7" name="Freeform 210">
                <a:extLst>
                  <a:ext uri="{FF2B5EF4-FFF2-40B4-BE49-F238E27FC236}">
                    <a16:creationId xmlns:a16="http://schemas.microsoft.com/office/drawing/2014/main" id="{E6096813-0B00-5FAD-B87F-9F44AAEFA5A5}"/>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0BA47"/>
              </a:solidFill>
              <a:ln w="9028" cap="flat">
                <a:noFill/>
                <a:prstDash val="solid"/>
                <a:miter/>
              </a:ln>
            </p:spPr>
            <p:txBody>
              <a:bodyPr rtlCol="0" anchor="ctr"/>
              <a:lstStyle/>
              <a:p>
                <a:endParaRPr lang="en-US"/>
              </a:p>
            </p:txBody>
          </p:sp>
          <p:sp>
            <p:nvSpPr>
              <p:cNvPr id="8" name="Freeform 211">
                <a:extLst>
                  <a:ext uri="{FF2B5EF4-FFF2-40B4-BE49-F238E27FC236}">
                    <a16:creationId xmlns:a16="http://schemas.microsoft.com/office/drawing/2014/main" id="{1F118D6D-C928-1C64-B8AD-55404EB6E54D}"/>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0BA47"/>
              </a:solidFill>
              <a:ln w="9028" cap="flat">
                <a:noFill/>
                <a:prstDash val="solid"/>
                <a:miter/>
              </a:ln>
            </p:spPr>
            <p:txBody>
              <a:bodyPr rtlCol="0" anchor="ctr"/>
              <a:lstStyle/>
              <a:p>
                <a:endParaRPr lang="en-US"/>
              </a:p>
            </p:txBody>
          </p:sp>
        </p:grpSp>
        <p:sp>
          <p:nvSpPr>
            <p:cNvPr id="6" name="Freeform 209">
              <a:extLst>
                <a:ext uri="{FF2B5EF4-FFF2-40B4-BE49-F238E27FC236}">
                  <a16:creationId xmlns:a16="http://schemas.microsoft.com/office/drawing/2014/main" id="{B5C64C6A-5756-87B2-9F60-868A6A12E191}"/>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26BB43A2-FADB-0E75-8BCB-70FFCB48B655}"/>
              </a:ext>
            </a:extLst>
          </p:cNvPr>
          <p:cNvGrpSpPr/>
          <p:nvPr/>
        </p:nvGrpSpPr>
        <p:grpSpPr>
          <a:xfrm>
            <a:off x="923643" y="3188718"/>
            <a:ext cx="885534" cy="895928"/>
            <a:chOff x="7190753" y="5365577"/>
            <a:chExt cx="745522" cy="754273"/>
          </a:xfrm>
          <a:solidFill>
            <a:srgbClr val="09465E"/>
          </a:solidFill>
        </p:grpSpPr>
        <p:grpSp>
          <p:nvGrpSpPr>
            <p:cNvPr id="10" name="Graphic 2">
              <a:extLst>
                <a:ext uri="{FF2B5EF4-FFF2-40B4-BE49-F238E27FC236}">
                  <a16:creationId xmlns:a16="http://schemas.microsoft.com/office/drawing/2014/main" id="{6624C11C-A395-7C01-3911-7844350E1FE1}"/>
                </a:ext>
              </a:extLst>
            </p:cNvPr>
            <p:cNvGrpSpPr/>
            <p:nvPr/>
          </p:nvGrpSpPr>
          <p:grpSpPr>
            <a:xfrm>
              <a:off x="7353351" y="5647412"/>
              <a:ext cx="420044" cy="75879"/>
              <a:chOff x="7353351" y="5647412"/>
              <a:chExt cx="420044" cy="75879"/>
            </a:xfrm>
            <a:grpFill/>
          </p:grpSpPr>
          <p:sp>
            <p:nvSpPr>
              <p:cNvPr id="21" name="Freeform 385">
                <a:extLst>
                  <a:ext uri="{FF2B5EF4-FFF2-40B4-BE49-F238E27FC236}">
                    <a16:creationId xmlns:a16="http://schemas.microsoft.com/office/drawing/2014/main" id="{CD3A5577-7B5F-AE88-DF87-EA277A8D2D8F}"/>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D7D31"/>
              </a:solidFill>
              <a:ln w="9028" cap="flat">
                <a:noFill/>
                <a:prstDash val="solid"/>
                <a:miter/>
              </a:ln>
            </p:spPr>
            <p:txBody>
              <a:bodyPr rtlCol="0" anchor="ctr"/>
              <a:lstStyle/>
              <a:p>
                <a:endParaRPr lang="en-US"/>
              </a:p>
            </p:txBody>
          </p:sp>
          <p:sp>
            <p:nvSpPr>
              <p:cNvPr id="22" name="Freeform 386">
                <a:extLst>
                  <a:ext uri="{FF2B5EF4-FFF2-40B4-BE49-F238E27FC236}">
                    <a16:creationId xmlns:a16="http://schemas.microsoft.com/office/drawing/2014/main" id="{7449E92F-D8CA-1788-E6AC-F962CFA78955}"/>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D7D31"/>
              </a:solidFill>
              <a:ln w="9028"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98A3D931-F915-4FCA-4BFF-00A3A983AF03}"/>
                </a:ext>
              </a:extLst>
            </p:cNvPr>
            <p:cNvGrpSpPr/>
            <p:nvPr/>
          </p:nvGrpSpPr>
          <p:grpSpPr>
            <a:xfrm>
              <a:off x="7190753" y="5365577"/>
              <a:ext cx="745522" cy="754273"/>
              <a:chOff x="7190753" y="5365577"/>
              <a:chExt cx="745522" cy="754273"/>
            </a:xfrm>
            <a:grpFill/>
          </p:grpSpPr>
          <p:sp>
            <p:nvSpPr>
              <p:cNvPr id="12" name="Freeform 376">
                <a:extLst>
                  <a:ext uri="{FF2B5EF4-FFF2-40B4-BE49-F238E27FC236}">
                    <a16:creationId xmlns:a16="http://schemas.microsoft.com/office/drawing/2014/main" id="{A4CB0D56-9DF3-EB9E-3099-1702106BDF3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p>
            </p:txBody>
          </p:sp>
          <p:sp>
            <p:nvSpPr>
              <p:cNvPr id="13" name="Freeform 377">
                <a:extLst>
                  <a:ext uri="{FF2B5EF4-FFF2-40B4-BE49-F238E27FC236}">
                    <a16:creationId xmlns:a16="http://schemas.microsoft.com/office/drawing/2014/main" id="{834B090A-7095-AE31-12A5-9F6B44A832DD}"/>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p>
            </p:txBody>
          </p:sp>
          <p:sp>
            <p:nvSpPr>
              <p:cNvPr id="14" name="Freeform 378">
                <a:extLst>
                  <a:ext uri="{FF2B5EF4-FFF2-40B4-BE49-F238E27FC236}">
                    <a16:creationId xmlns:a16="http://schemas.microsoft.com/office/drawing/2014/main" id="{75669537-24D3-6708-2671-0F1EC2E8FE04}"/>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p>
            </p:txBody>
          </p:sp>
          <p:sp>
            <p:nvSpPr>
              <p:cNvPr id="15" name="Freeform 379">
                <a:extLst>
                  <a:ext uri="{FF2B5EF4-FFF2-40B4-BE49-F238E27FC236}">
                    <a16:creationId xmlns:a16="http://schemas.microsoft.com/office/drawing/2014/main" id="{1C076995-B332-15BE-30D7-DBBC2094F39D}"/>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p>
            </p:txBody>
          </p:sp>
          <p:sp>
            <p:nvSpPr>
              <p:cNvPr id="16" name="Freeform 380">
                <a:extLst>
                  <a:ext uri="{FF2B5EF4-FFF2-40B4-BE49-F238E27FC236}">
                    <a16:creationId xmlns:a16="http://schemas.microsoft.com/office/drawing/2014/main" id="{E27CEA40-585F-9B13-0514-DB31CAA8E762}"/>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p>
            </p:txBody>
          </p:sp>
          <p:sp>
            <p:nvSpPr>
              <p:cNvPr id="17" name="Freeform 381">
                <a:extLst>
                  <a:ext uri="{FF2B5EF4-FFF2-40B4-BE49-F238E27FC236}">
                    <a16:creationId xmlns:a16="http://schemas.microsoft.com/office/drawing/2014/main" id="{14E25D9B-3DE4-0E21-AF8F-31DE5E370A60}"/>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p>
            </p:txBody>
          </p:sp>
          <p:sp>
            <p:nvSpPr>
              <p:cNvPr id="18" name="Freeform 382">
                <a:extLst>
                  <a:ext uri="{FF2B5EF4-FFF2-40B4-BE49-F238E27FC236}">
                    <a16:creationId xmlns:a16="http://schemas.microsoft.com/office/drawing/2014/main" id="{7ED2258C-6528-3E0E-2F47-42FF9FBA1ABF}"/>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p>
            </p:txBody>
          </p:sp>
          <p:sp>
            <p:nvSpPr>
              <p:cNvPr id="19" name="Freeform 383">
                <a:extLst>
                  <a:ext uri="{FF2B5EF4-FFF2-40B4-BE49-F238E27FC236}">
                    <a16:creationId xmlns:a16="http://schemas.microsoft.com/office/drawing/2014/main" id="{5BE82306-42CD-EAB5-B785-5D7DE3545A43}"/>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p>
            </p:txBody>
          </p:sp>
          <p:sp>
            <p:nvSpPr>
              <p:cNvPr id="20" name="Freeform 384">
                <a:extLst>
                  <a:ext uri="{FF2B5EF4-FFF2-40B4-BE49-F238E27FC236}">
                    <a16:creationId xmlns:a16="http://schemas.microsoft.com/office/drawing/2014/main" id="{F3951FE3-05AF-823A-E15D-A844C4D61174}"/>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p>
            </p:txBody>
          </p:sp>
        </p:grpSp>
      </p:grpSp>
      <p:grpSp>
        <p:nvGrpSpPr>
          <p:cNvPr id="23" name="Group 22">
            <a:extLst>
              <a:ext uri="{FF2B5EF4-FFF2-40B4-BE49-F238E27FC236}">
                <a16:creationId xmlns:a16="http://schemas.microsoft.com/office/drawing/2014/main" id="{CFF4B838-AD45-2043-CA8C-B96458D40A78}"/>
              </a:ext>
            </a:extLst>
          </p:cNvPr>
          <p:cNvGrpSpPr/>
          <p:nvPr/>
        </p:nvGrpSpPr>
        <p:grpSpPr>
          <a:xfrm>
            <a:off x="764013" y="4831076"/>
            <a:ext cx="1094363" cy="943510"/>
            <a:chOff x="4417506" y="446113"/>
            <a:chExt cx="1094363" cy="943510"/>
          </a:xfrm>
          <a:solidFill>
            <a:srgbClr val="09465E"/>
          </a:solidFill>
        </p:grpSpPr>
        <p:sp>
          <p:nvSpPr>
            <p:cNvPr id="24" name="Freeform 1341">
              <a:extLst>
                <a:ext uri="{FF2B5EF4-FFF2-40B4-BE49-F238E27FC236}">
                  <a16:creationId xmlns:a16="http://schemas.microsoft.com/office/drawing/2014/main" id="{A7832EBA-00DC-CD31-F92E-7903BEC15295}"/>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grpFill/>
            <a:ln w="27426" cap="flat">
              <a:noFill/>
              <a:prstDash val="solid"/>
              <a:miter/>
            </a:ln>
          </p:spPr>
          <p:txBody>
            <a:bodyPr rtlCol="0" anchor="ctr"/>
            <a:lstStyle/>
            <a:p>
              <a:endParaRPr lang="en-US"/>
            </a:p>
          </p:txBody>
        </p:sp>
        <p:grpSp>
          <p:nvGrpSpPr>
            <p:cNvPr id="25" name="Graphic 3">
              <a:extLst>
                <a:ext uri="{FF2B5EF4-FFF2-40B4-BE49-F238E27FC236}">
                  <a16:creationId xmlns:a16="http://schemas.microsoft.com/office/drawing/2014/main" id="{6F95D733-D9C0-F075-65A0-686BB886C688}"/>
                </a:ext>
              </a:extLst>
            </p:cNvPr>
            <p:cNvGrpSpPr/>
            <p:nvPr/>
          </p:nvGrpSpPr>
          <p:grpSpPr>
            <a:xfrm>
              <a:off x="4417506" y="446113"/>
              <a:ext cx="1023051" cy="943510"/>
              <a:chOff x="4417506" y="446113"/>
              <a:chExt cx="1023051" cy="943510"/>
            </a:xfrm>
            <a:grpFill/>
          </p:grpSpPr>
          <p:sp>
            <p:nvSpPr>
              <p:cNvPr id="27" name="Freeform 1344">
                <a:extLst>
                  <a:ext uri="{FF2B5EF4-FFF2-40B4-BE49-F238E27FC236}">
                    <a16:creationId xmlns:a16="http://schemas.microsoft.com/office/drawing/2014/main" id="{81858C2C-9E4C-C9CA-FBE5-41E15F08469F}"/>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grpFill/>
              <a:ln w="27426" cap="flat">
                <a:noFill/>
                <a:prstDash val="solid"/>
                <a:miter/>
              </a:ln>
            </p:spPr>
            <p:txBody>
              <a:bodyPr rtlCol="0" anchor="ctr"/>
              <a:lstStyle/>
              <a:p>
                <a:endParaRPr lang="en-US"/>
              </a:p>
            </p:txBody>
          </p:sp>
          <p:sp>
            <p:nvSpPr>
              <p:cNvPr id="28" name="Freeform 1345">
                <a:extLst>
                  <a:ext uri="{FF2B5EF4-FFF2-40B4-BE49-F238E27FC236}">
                    <a16:creationId xmlns:a16="http://schemas.microsoft.com/office/drawing/2014/main" id="{6C7D4A3D-D492-2010-F901-80E13F85806B}"/>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grpFill/>
              <a:ln w="27426" cap="flat">
                <a:noFill/>
                <a:prstDash val="solid"/>
                <a:miter/>
              </a:ln>
            </p:spPr>
            <p:txBody>
              <a:bodyPr rtlCol="0" anchor="ctr"/>
              <a:lstStyle/>
              <a:p>
                <a:endParaRPr lang="en-US"/>
              </a:p>
            </p:txBody>
          </p:sp>
        </p:grpSp>
        <p:sp>
          <p:nvSpPr>
            <p:cNvPr id="26" name="Freeform 1343">
              <a:extLst>
                <a:ext uri="{FF2B5EF4-FFF2-40B4-BE49-F238E27FC236}">
                  <a16:creationId xmlns:a16="http://schemas.microsoft.com/office/drawing/2014/main" id="{A4C45F1C-D772-59A7-1D26-A9E59066836A}"/>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60BA47"/>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2187614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98E83-BB3D-41B0-F2FE-D96A1E74767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E34EB32-20A2-4D9D-FC28-98DFB01B66D7}"/>
              </a:ext>
            </a:extLst>
          </p:cNvPr>
          <p:cNvSpPr>
            <a:spLocks noGrp="1"/>
          </p:cNvSpPr>
          <p:nvPr>
            <p:ph type="body" sz="quarter" idx="16"/>
          </p:nvPr>
        </p:nvSpPr>
        <p:spPr>
          <a:xfrm>
            <a:off x="723658" y="566654"/>
            <a:ext cx="6700993" cy="803654"/>
          </a:xfrm>
          <a:prstGeom prst="rect">
            <a:avLst/>
          </a:prstGeom>
        </p:spPr>
        <p:txBody>
          <a:bodyPr lIns="91440" tIns="45720" rIns="91440" bIns="45720" anchor="t">
            <a:noAutofit/>
          </a:bodyPr>
          <a:lstStyle/>
          <a:p>
            <a:r>
              <a:rPr lang="en-GB" dirty="0">
                <a:highlight>
                  <a:srgbClr val="60BA47"/>
                </a:highlight>
              </a:rPr>
              <a:t>Inspírate...</a:t>
            </a:r>
            <a:endParaRPr lang="en-GB" dirty="0">
              <a:highlight>
                <a:srgbClr val="60BA47"/>
              </a:highlight>
              <a:ea typeface="Calibri"/>
              <a:cs typeface="Calibri"/>
            </a:endParaRPr>
          </a:p>
        </p:txBody>
      </p:sp>
      <p:sp>
        <p:nvSpPr>
          <p:cNvPr id="3" name="Text Placeholder 2">
            <a:extLst>
              <a:ext uri="{FF2B5EF4-FFF2-40B4-BE49-F238E27FC236}">
                <a16:creationId xmlns:a16="http://schemas.microsoft.com/office/drawing/2014/main" id="{C8F4AD15-DA61-32B4-EAE3-672DF784038A}"/>
              </a:ext>
            </a:extLst>
          </p:cNvPr>
          <p:cNvSpPr>
            <a:spLocks noGrp="1"/>
          </p:cNvSpPr>
          <p:nvPr>
            <p:ph type="body" sz="quarter" idx="19"/>
          </p:nvPr>
        </p:nvSpPr>
        <p:spPr>
          <a:xfrm>
            <a:off x="608086" y="1767830"/>
            <a:ext cx="10764010" cy="4523516"/>
          </a:xfrm>
          <a:prstGeom prst="rect">
            <a:avLst/>
          </a:prstGeom>
        </p:spPr>
        <p:txBody>
          <a:bodyPr lIns="91440" tIns="45720" rIns="91440" bIns="45720" anchor="t"/>
          <a:lstStyle/>
          <a:p>
            <a:r>
              <a:rPr lang="en-US" sz="2000" b="1" dirty="0" err="1"/>
              <a:t>Ricehouse </a:t>
            </a:r>
            <a:r>
              <a:rPr lang="en-US" sz="2000" b="1" dirty="0"/>
              <a:t>Benefit Corporation (RBC</a:t>
            </a:r>
            <a:r>
              <a:rPr lang="en-US" sz="2000" dirty="0"/>
              <a:t>) es un ejemplo de cómo el abastecimiento sostenible proporciona estabilidad y beneficios al tiempo que produce un impacto positivo en la sociedad.   RBC comenzó como una pequeña startup en 2016 con la idea de desarrollar productos de construcción aprovechando el procesamiento agrícola del arroz. A partir de 2024, RBC ha entrado en el mundo del diseño.</a:t>
            </a:r>
          </a:p>
          <a:p>
            <a:r>
              <a:rPr lang="en-US" sz="2000" dirty="0"/>
              <a:t> </a:t>
            </a:r>
            <a:endParaRPr lang="en-US" sz="2000" dirty="0">
              <a:ea typeface="Calibri"/>
              <a:cs typeface="Calibri"/>
            </a:endParaRPr>
          </a:p>
          <a:p>
            <a:r>
              <a:rPr lang="en-US" sz="2000" dirty="0"/>
              <a:t>Se abastecen casi totalmente de materias primas locales, implicando a las empresas locales en el proceso de compra. Esto tiene un impacto positivo en su comunidad, ya que apoya a las empresas locales (consideraciones sociales), al tiempo que refuerza las prácticas ecológicas, ya que utiliza todos los subproductos del arroz y, por tanto, evita el desperdicio de alimentos (consideraciones medioambientales). Gracias a este enfoque, han crecido gradualmente hasta convertirse en uno de los agentes sostenibles y rentables más importantes de la industria italiana (consideraciones económicas), ganando varios premios y aumentando su reconocimiento.   Para más información, consulte el </a:t>
            </a:r>
            <a:r>
              <a:rPr lang="en-US" sz="2000" dirty="0">
                <a:hlinkClick r:id="rId3"/>
              </a:rPr>
              <a:t>compendio de buenas prácticas de W2W </a:t>
            </a:r>
            <a:r>
              <a:rPr lang="en-US" sz="2000" dirty="0"/>
              <a:t>o su sitio web.  </a:t>
            </a:r>
            <a:endParaRPr lang="en-IE" sz="2000" dirty="0">
              <a:ea typeface="Calibri"/>
              <a:cs typeface="Calibri"/>
            </a:endParaRPr>
          </a:p>
          <a:p>
            <a:endParaRPr lang="en-IE" sz="2000" dirty="0"/>
          </a:p>
          <a:p>
            <a:endParaRPr lang="en-US" sz="2300" dirty="0"/>
          </a:p>
        </p:txBody>
      </p:sp>
      <p:pic>
        <p:nvPicPr>
          <p:cNvPr id="5" name="Picture 4">
            <a:extLst>
              <a:ext uri="{FF2B5EF4-FFF2-40B4-BE49-F238E27FC236}">
                <a16:creationId xmlns:a16="http://schemas.microsoft.com/office/drawing/2014/main" id="{82F5694B-ABD1-C7AF-7B28-7EA71BADC2E9}"/>
              </a:ext>
            </a:extLst>
          </p:cNvPr>
          <p:cNvPicPr>
            <a:picLocks noChangeAspect="1"/>
          </p:cNvPicPr>
          <p:nvPr/>
        </p:nvPicPr>
        <p:blipFill>
          <a:blip r:embed="rId4">
            <a:alphaModFix/>
          </a:blip>
          <a:srcRect l="17991" r="5935"/>
          <a:stretch/>
        </p:blipFill>
        <p:spPr>
          <a:xfrm>
            <a:off x="9027767" y="559962"/>
            <a:ext cx="1884073" cy="1038942"/>
          </a:xfrm>
          <a:prstGeom prst="rect">
            <a:avLst/>
          </a:prstGeom>
        </p:spPr>
      </p:pic>
      <p:grpSp>
        <p:nvGrpSpPr>
          <p:cNvPr id="17" name="Graphic 4">
            <a:extLst>
              <a:ext uri="{FF2B5EF4-FFF2-40B4-BE49-F238E27FC236}">
                <a16:creationId xmlns:a16="http://schemas.microsoft.com/office/drawing/2014/main" id="{DFAE9A12-E2E5-48B0-2FE7-8A08B884771F}"/>
              </a:ext>
            </a:extLst>
          </p:cNvPr>
          <p:cNvGrpSpPr/>
          <p:nvPr/>
        </p:nvGrpSpPr>
        <p:grpSpPr>
          <a:xfrm rot="19582332">
            <a:off x="8066207" y="5999443"/>
            <a:ext cx="255281" cy="425768"/>
            <a:chOff x="6198966" y="5366641"/>
            <a:chExt cx="717140" cy="1386497"/>
          </a:xfrm>
          <a:solidFill>
            <a:srgbClr val="09465E"/>
          </a:solidFill>
        </p:grpSpPr>
        <p:grpSp>
          <p:nvGrpSpPr>
            <p:cNvPr id="6" name="Graphic 4">
              <a:extLst>
                <a:ext uri="{FF2B5EF4-FFF2-40B4-BE49-F238E27FC236}">
                  <a16:creationId xmlns:a16="http://schemas.microsoft.com/office/drawing/2014/main" id="{85892528-9D08-02C9-0933-7CADFEFE98CD}"/>
                </a:ext>
              </a:extLst>
            </p:cNvPr>
            <p:cNvGrpSpPr/>
            <p:nvPr/>
          </p:nvGrpSpPr>
          <p:grpSpPr>
            <a:xfrm>
              <a:off x="6229199" y="5366641"/>
              <a:ext cx="446280" cy="440141"/>
              <a:chOff x="6229199" y="5366641"/>
              <a:chExt cx="446280" cy="440141"/>
            </a:xfrm>
            <a:grpFill/>
          </p:grpSpPr>
          <p:sp>
            <p:nvSpPr>
              <p:cNvPr id="15" name="Freeform 57">
                <a:extLst>
                  <a:ext uri="{FF2B5EF4-FFF2-40B4-BE49-F238E27FC236}">
                    <a16:creationId xmlns:a16="http://schemas.microsoft.com/office/drawing/2014/main" id="{014E26C2-579F-7A42-3B83-3804A15AA9B3}"/>
                  </a:ext>
                </a:extLst>
              </p:cNvPr>
              <p:cNvSpPr/>
              <p:nvPr/>
            </p:nvSpPr>
            <p:spPr>
              <a:xfrm>
                <a:off x="6229199" y="5366641"/>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58">
                <a:extLst>
                  <a:ext uri="{FF2B5EF4-FFF2-40B4-BE49-F238E27FC236}">
                    <a16:creationId xmlns:a16="http://schemas.microsoft.com/office/drawing/2014/main" id="{9F3672F5-CEEE-46DD-2800-AA67531BD8B5}"/>
                  </a:ext>
                </a:extLst>
              </p:cNvPr>
              <p:cNvSpPr/>
              <p:nvPr/>
            </p:nvSpPr>
            <p:spPr>
              <a:xfrm>
                <a:off x="6314892" y="5447661"/>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7" name="Graphic 4">
              <a:extLst>
                <a:ext uri="{FF2B5EF4-FFF2-40B4-BE49-F238E27FC236}">
                  <a16:creationId xmlns:a16="http://schemas.microsoft.com/office/drawing/2014/main" id="{EAB212B0-7B7E-573C-C5F4-2777F2DDB01E}"/>
                </a:ext>
              </a:extLst>
            </p:cNvPr>
            <p:cNvGrpSpPr/>
            <p:nvPr/>
          </p:nvGrpSpPr>
          <p:grpSpPr>
            <a:xfrm>
              <a:off x="6198966" y="5541415"/>
              <a:ext cx="717140" cy="1211723"/>
              <a:chOff x="6198966" y="5541415"/>
              <a:chExt cx="717140" cy="1211723"/>
            </a:xfrm>
            <a:grpFill/>
          </p:grpSpPr>
          <p:sp>
            <p:nvSpPr>
              <p:cNvPr id="8" name="Freeform 50">
                <a:extLst>
                  <a:ext uri="{FF2B5EF4-FFF2-40B4-BE49-F238E27FC236}">
                    <a16:creationId xmlns:a16="http://schemas.microsoft.com/office/drawing/2014/main" id="{68F193F6-ABFE-BA6B-8E04-578F10BBDC98}"/>
                  </a:ext>
                </a:extLst>
              </p:cNvPr>
              <p:cNvSpPr/>
              <p:nvPr/>
            </p:nvSpPr>
            <p:spPr>
              <a:xfrm>
                <a:off x="6198966" y="5929046"/>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51">
                <a:extLst>
                  <a:ext uri="{FF2B5EF4-FFF2-40B4-BE49-F238E27FC236}">
                    <a16:creationId xmlns:a16="http://schemas.microsoft.com/office/drawing/2014/main" id="{BA25E82B-EE89-261A-DAAB-1ED694148D08}"/>
                  </a:ext>
                </a:extLst>
              </p:cNvPr>
              <p:cNvSpPr/>
              <p:nvPr/>
            </p:nvSpPr>
            <p:spPr>
              <a:xfrm>
                <a:off x="6752978" y="5983127"/>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52">
                <a:extLst>
                  <a:ext uri="{FF2B5EF4-FFF2-40B4-BE49-F238E27FC236}">
                    <a16:creationId xmlns:a16="http://schemas.microsoft.com/office/drawing/2014/main" id="{144CBE3D-7514-37C6-C1DD-8CE8C7D286CC}"/>
                  </a:ext>
                </a:extLst>
              </p:cNvPr>
              <p:cNvSpPr/>
              <p:nvPr/>
            </p:nvSpPr>
            <p:spPr>
              <a:xfrm>
                <a:off x="6615778" y="5928778"/>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53">
                <a:extLst>
                  <a:ext uri="{FF2B5EF4-FFF2-40B4-BE49-F238E27FC236}">
                    <a16:creationId xmlns:a16="http://schemas.microsoft.com/office/drawing/2014/main" id="{763D7875-3E8F-3DD2-FE60-B109E09B4E67}"/>
                  </a:ext>
                </a:extLst>
              </p:cNvPr>
              <p:cNvSpPr/>
              <p:nvPr/>
            </p:nvSpPr>
            <p:spPr>
              <a:xfrm>
                <a:off x="6501870" y="5883556"/>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54">
                <a:extLst>
                  <a:ext uri="{FF2B5EF4-FFF2-40B4-BE49-F238E27FC236}">
                    <a16:creationId xmlns:a16="http://schemas.microsoft.com/office/drawing/2014/main" id="{B0FFC6BA-F039-CB4B-04B4-9C4026363E2A}"/>
                  </a:ext>
                </a:extLst>
              </p:cNvPr>
              <p:cNvSpPr/>
              <p:nvPr/>
            </p:nvSpPr>
            <p:spPr>
              <a:xfrm>
                <a:off x="6382582" y="6499177"/>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55">
                <a:extLst>
                  <a:ext uri="{FF2B5EF4-FFF2-40B4-BE49-F238E27FC236}">
                    <a16:creationId xmlns:a16="http://schemas.microsoft.com/office/drawing/2014/main" id="{7685411E-2099-156F-C12D-3F6323EF88DC}"/>
                  </a:ext>
                </a:extLst>
              </p:cNvPr>
              <p:cNvSpPr/>
              <p:nvPr/>
            </p:nvSpPr>
            <p:spPr>
              <a:xfrm>
                <a:off x="6752493" y="6150553"/>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56">
                <a:extLst>
                  <a:ext uri="{FF2B5EF4-FFF2-40B4-BE49-F238E27FC236}">
                    <a16:creationId xmlns:a16="http://schemas.microsoft.com/office/drawing/2014/main" id="{AF981DAA-F455-5797-9592-7DD895BB5A99}"/>
                  </a:ext>
                </a:extLst>
              </p:cNvPr>
              <p:cNvSpPr/>
              <p:nvPr/>
            </p:nvSpPr>
            <p:spPr>
              <a:xfrm>
                <a:off x="6354696" y="5541415"/>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Tree>
    <p:extLst>
      <p:ext uri="{BB962C8B-B14F-4D97-AF65-F5344CB8AC3E}">
        <p14:creationId xmlns:p14="http://schemas.microsoft.com/office/powerpoint/2010/main" val="226157379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90da0c0-d638-440e-806c-9eaade8987c8">
      <Terms xmlns="http://schemas.microsoft.com/office/infopath/2007/PartnerControls"/>
    </lcf76f155ced4ddcb4097134ff3c332f>
    <TaxCatchAll xmlns="d7a7d2cd-df7e-4745-bde0-17e5b7a43ab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47AC497626534B880599881CCBB6C8" ma:contentTypeVersion="15" ma:contentTypeDescription="Create a new document." ma:contentTypeScope="" ma:versionID="585a4356692c66b091367eab73698f34">
  <xsd:schema xmlns:xsd="http://www.w3.org/2001/XMLSchema" xmlns:xs="http://www.w3.org/2001/XMLSchema" xmlns:p="http://schemas.microsoft.com/office/2006/metadata/properties" xmlns:ns2="c90da0c0-d638-440e-806c-9eaade8987c8" xmlns:ns3="d7a7d2cd-df7e-4745-bde0-17e5b7a43ab2" targetNamespace="http://schemas.microsoft.com/office/2006/metadata/properties" ma:root="true" ma:fieldsID="3fa49066718843e788d1018ad13ec468" ns2:_="" ns3:_="">
    <xsd:import namespace="c90da0c0-d638-440e-806c-9eaade8987c8"/>
    <xsd:import namespace="d7a7d2cd-df7e-4745-bde0-17e5b7a43a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da0c0-d638-440e-806c-9eaade8987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7ca0dbe-6da4-4ec3-9a57-0e4c939697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a7d2cd-df7e-4745-bde0-17e5b7a43ab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51324f-5bb6-414c-b559-e6f5bad1caf0}" ma:internalName="TaxCatchAll" ma:showField="CatchAllData" ma:web="d7a7d2cd-df7e-4745-bde0-17e5b7a43ab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345B49-9A40-4930-ABAD-C71077524425}">
  <ds:schemaRefs>
    <ds:schemaRef ds:uri="http://schemas.openxmlformats.org/package/2006/metadata/core-properties"/>
    <ds:schemaRef ds:uri="http://purl.org/dc/dcmitype/"/>
    <ds:schemaRef ds:uri="http://www.w3.org/XML/1998/namespace"/>
    <ds:schemaRef ds:uri="http://purl.org/dc/elements/1.1/"/>
    <ds:schemaRef ds:uri="http://schemas.microsoft.com/office/2006/documentManagement/types"/>
    <ds:schemaRef ds:uri="d7a7d2cd-df7e-4745-bde0-17e5b7a43ab2"/>
    <ds:schemaRef ds:uri="http://schemas.microsoft.com/office/infopath/2007/PartnerControls"/>
    <ds:schemaRef ds:uri="http://schemas.microsoft.com/office/2006/metadata/properties"/>
    <ds:schemaRef ds:uri="c90da0c0-d638-440e-806c-9eaade8987c8"/>
    <ds:schemaRef ds:uri="http://purl.org/dc/terms/"/>
  </ds:schemaRefs>
</ds:datastoreItem>
</file>

<file path=customXml/itemProps2.xml><?xml version="1.0" encoding="utf-8"?>
<ds:datastoreItem xmlns:ds="http://schemas.openxmlformats.org/officeDocument/2006/customXml" ds:itemID="{ADFA6794-60D8-423E-89AA-F479EADCB73D}">
  <ds:schemaRefs>
    <ds:schemaRef ds:uri="http://schemas.microsoft.com/sharepoint/v3/contenttype/forms"/>
  </ds:schemaRefs>
</ds:datastoreItem>
</file>

<file path=customXml/itemProps3.xml><?xml version="1.0" encoding="utf-8"?>
<ds:datastoreItem xmlns:ds="http://schemas.openxmlformats.org/officeDocument/2006/customXml" ds:itemID="{36C49AA3-A06D-4053-9C03-78AA3C7FAE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da0c0-d638-440e-806c-9eaade8987c8"/>
    <ds:schemaRef ds:uri="d7a7d2cd-df7e-4745-bde0-17e5b7a43a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1998</TotalTime>
  <Words>2508</Words>
  <Application>Microsoft Office PowerPoint</Application>
  <PresentationFormat>Widescreen</PresentationFormat>
  <Paragraphs>266</Paragraphs>
  <Slides>31</Slides>
  <Notes>21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Aptos</vt:lpstr>
      <vt:lpstr>Arial</vt:lpstr>
      <vt:lpstr>Calibri</vt:lpstr>
      <vt:lpstr>Lato</vt:lpstr>
      <vt:lpstr>Montserrat</vt:lpstr>
      <vt:lpstr>Montserrat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docId:FF6E216F3F48F19EFAACE787557341A9</cp:keywords>
  <cp:lastModifiedBy>Pablo Moreno</cp:lastModifiedBy>
  <cp:revision>25</cp:revision>
  <dcterms:created xsi:type="dcterms:W3CDTF">2020-10-14T13:32:04Z</dcterms:created>
  <dcterms:modified xsi:type="dcterms:W3CDTF">2025-06-19T17:11:41Z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0x010100F947AC497626534B880599881CCBB6C8</vt:lpwstr>
  </property>
</Properties>
</file>