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99" r:id="rId5"/>
  </p:sldMasterIdLst>
  <p:notesMasterIdLst>
    <p:notesMasterId r:id="rId38"/>
  </p:notesMasterIdLst>
  <p:sldIdLst>
    <p:sldId id="4415" r:id="rId6"/>
    <p:sldId id="4404" r:id="rId7"/>
    <p:sldId id="4352" r:id="rId8"/>
    <p:sldId id="4350" r:id="rId9"/>
    <p:sldId id="4410" r:id="rId10"/>
    <p:sldId id="4408" r:id="rId11"/>
    <p:sldId id="4395" r:id="rId12"/>
    <p:sldId id="4396" r:id="rId13"/>
    <p:sldId id="4366" r:id="rId14"/>
    <p:sldId id="4392" r:id="rId15"/>
    <p:sldId id="4393" r:id="rId16"/>
    <p:sldId id="4370" r:id="rId17"/>
    <p:sldId id="4371" r:id="rId18"/>
    <p:sldId id="4385" r:id="rId19"/>
    <p:sldId id="4412" r:id="rId20"/>
    <p:sldId id="4407" r:id="rId21"/>
    <p:sldId id="4409" r:id="rId22"/>
    <p:sldId id="4375" r:id="rId23"/>
    <p:sldId id="4378" r:id="rId24"/>
    <p:sldId id="4398" r:id="rId25"/>
    <p:sldId id="4413" r:id="rId26"/>
    <p:sldId id="4380" r:id="rId27"/>
    <p:sldId id="4390" r:id="rId28"/>
    <p:sldId id="4383" r:id="rId29"/>
    <p:sldId id="4379" r:id="rId30"/>
    <p:sldId id="4414" r:id="rId31"/>
    <p:sldId id="4384" r:id="rId32"/>
    <p:sldId id="4388" r:id="rId33"/>
    <p:sldId id="4365" r:id="rId34"/>
    <p:sldId id="4340" r:id="rId35"/>
    <p:sldId id="4300" r:id="rId36"/>
    <p:sldId id="4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1F704-8110-C0F9-D576-5158D2A88D9A}" name="Anna-Maria Saarela" initials="AS" userId="S::Anna-Maria.Saarela@savonia.fi::c6fd2d3e-6063-45b1-b49c-2f057233427b" providerId="AD"/>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0B3A5B"/>
    <a:srgbClr val="F26650"/>
    <a:srgbClr val="60BA47"/>
    <a:srgbClr val="2094D2"/>
    <a:srgbClr val="3CBEB3"/>
    <a:srgbClr val="88D1DA"/>
    <a:srgbClr val="1D4C60"/>
    <a:srgbClr val="ECECEC"/>
    <a:srgbClr val="066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1679A7-F3FB-3284-7D30-13B7494CBA57}" v="100" dt="2025-05-21T08:50:25.032"/>
    <p1510:client id="{E182B458-F5F0-0618-FBB1-86B424434AB0}" v="144" dt="2025-05-19T22:15:34.841"/>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85050" autoAdjust="0"/>
  </p:normalViewPr>
  <p:slideViewPr>
    <p:cSldViewPr snapToGrid="0">
      <p:cViewPr varScale="1">
        <p:scale>
          <a:sx n="88" d="100"/>
          <a:sy n="88" d="100"/>
        </p:scale>
        <p:origin x="66" y="90"/>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dirty="0"/>
          </a:p>
        </p:txBody>
      </p:sp>
    </p:spTree>
    <p:extLst>
      <p:ext uri="{BB962C8B-B14F-4D97-AF65-F5344CB8AC3E}">
        <p14:creationId xmlns:p14="http://schemas.microsoft.com/office/powerpoint/2010/main" val="319802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9</a:t>
            </a:fld>
            <a:endParaRPr lang="en-US" dirty="0"/>
          </a:p>
        </p:txBody>
      </p:sp>
    </p:spTree>
    <p:extLst>
      <p:ext uri="{BB962C8B-B14F-4D97-AF65-F5344CB8AC3E}">
        <p14:creationId xmlns:p14="http://schemas.microsoft.com/office/powerpoint/2010/main" val="65003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193C-995E-D894-05EB-E0F312894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7F10-87AE-D04F-03B8-D66AC4078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0729E-E949-5D22-F953-B2C7761D82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C41AF3-DB13-16DC-761A-E9EC7E813681}"/>
              </a:ext>
            </a:extLst>
          </p:cNvPr>
          <p:cNvSpPr>
            <a:spLocks noGrp="1"/>
          </p:cNvSpPr>
          <p:nvPr>
            <p:ph type="sldNum" sz="quarter" idx="5"/>
          </p:nvPr>
        </p:nvSpPr>
        <p:spPr/>
        <p:txBody>
          <a:bodyPr/>
          <a:lstStyle/>
          <a:p>
            <a:fld id="{4BE5DE82-CF29-044D-9158-06A811149881}" type="slidenum">
              <a:rPr lang="en-US" smtClean="0"/>
              <a:t>13</a:t>
            </a:fld>
            <a:endParaRPr lang="en-US" dirty="0"/>
          </a:p>
        </p:txBody>
      </p:sp>
    </p:spTree>
    <p:extLst>
      <p:ext uri="{BB962C8B-B14F-4D97-AF65-F5344CB8AC3E}">
        <p14:creationId xmlns:p14="http://schemas.microsoft.com/office/powerpoint/2010/main" val="691643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5DC17-0607-4722-4955-8D523CC4F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33BA7-A9D8-F6CA-6B0D-677D03444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2E669-F0FA-5F18-D1EA-88E81BC8F8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12DBDE-BD18-3101-EFD8-F0E04E452FE8}"/>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363417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082400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59A5E-45C7-C724-9C0D-5DBAE4558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32E66-2D97-9779-13B6-E083904A2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DC523-CF86-8638-4201-7BC502BBB4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52D61B-DA83-AAC1-2A56-C733CCC2C759}"/>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3622522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53990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660776"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867"/>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6750" y="5825062"/>
            <a:ext cx="2054262" cy="457426"/>
          </a:xfrm>
          <a:prstGeom prst="rect">
            <a:avLst/>
          </a:prstGeom>
        </p:spPr>
      </p:pic>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69317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180903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9D30D7D1-A205-2529-241A-AF0F7785980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957EC4B0-708C-B271-7A86-06A99271CD1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28248" y="6110791"/>
            <a:ext cx="1061410" cy="387245"/>
          </a:xfrm>
          <a:prstGeom prst="rect">
            <a:avLst/>
          </a:prstGeom>
        </p:spPr>
      </p:pic>
      <p:sp>
        <p:nvSpPr>
          <p:cNvPr id="6" name="TextBox 5">
            <a:extLst>
              <a:ext uri="{FF2B5EF4-FFF2-40B4-BE49-F238E27FC236}">
                <a16:creationId xmlns:a16="http://schemas.microsoft.com/office/drawing/2014/main" id="{FF543D52-2135-3A66-A772-5F145D66A4D1}"/>
              </a:ext>
            </a:extLst>
          </p:cNvPr>
          <p:cNvSpPr txBox="1"/>
          <p:nvPr userDrawn="1"/>
        </p:nvSpPr>
        <p:spPr>
          <a:xfrm>
            <a:off x="11536218" y="5861706"/>
            <a:ext cx="535709" cy="862367"/>
          </a:xfrm>
          <a:prstGeom prst="rect">
            <a:avLst/>
          </a:prstGeom>
          <a:solidFill>
            <a:schemeClr val="bg1"/>
          </a:solidFill>
        </p:spPr>
        <p:txBody>
          <a:bodyPr wrap="square" rtlCol="0">
            <a:spAutoFit/>
          </a:bodyPr>
          <a:lstStyle/>
          <a:p>
            <a:endParaRPr lang="en-IE" dirty="0"/>
          </a:p>
        </p:txBody>
      </p:sp>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waste2worth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673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608AA9BD-DAD4-EB9E-F5A2-52B81C63755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863C37C1-FEC1-3A32-9592-A33BF1A9085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763719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199092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57855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Box 2">
            <a:extLst>
              <a:ext uri="{FF2B5EF4-FFF2-40B4-BE49-F238E27FC236}">
                <a16:creationId xmlns:a16="http://schemas.microsoft.com/office/drawing/2014/main" id="{C30BEF09-6B78-DC3B-0A46-A016AD33674F}"/>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06A309A-E52C-0A55-8622-944C1082F2E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4560149A-1B38-4A21-B478-E78CBF27E48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5172B193-B191-DBD8-36A9-7B98240E13CE}"/>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a:t>
            </a:r>
            <a:r>
              <a:rPr lang="en-IE" sz="600" dirty="0" err="1">
                <a:solidFill>
                  <a:srgbClr val="0B3A5B"/>
                </a:solidFill>
              </a:rPr>
              <a:t>reusers</a:t>
            </a:r>
            <a:r>
              <a:rPr lang="en-IE" sz="600" dirty="0">
                <a:solidFill>
                  <a:srgbClr val="0B3A5B"/>
                </a:solidFill>
              </a:rPr>
              <a:t>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1775187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51876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252373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881538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3476376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2191996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1" y="-1"/>
            <a:ext cx="6727371"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623855" y="342900"/>
            <a:ext cx="4806599"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202455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847514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1465127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56493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95750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4354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13236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534911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7661727" y="-1335516"/>
            <a:ext cx="4504135" cy="6404164"/>
          </a:xfrm>
          <a:prstGeom prst="rect">
            <a:avLst/>
          </a:prstGeom>
        </p:spPr>
      </p:pic>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3592674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8714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3643844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637175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0.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 id="214748392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4" cstate="screen">
              <a:extLs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331834227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Summative_assessment" TargetMode="External"/><Relationship Id="rId13" Type="http://schemas.openxmlformats.org/officeDocument/2006/relationships/image" Target="../media/image29.jpeg"/><Relationship Id="rId3" Type="http://schemas.openxmlformats.org/officeDocument/2006/relationships/slideLayout" Target="../slideLayouts/slideLayout11.xml"/><Relationship Id="rId7" Type="http://schemas.openxmlformats.org/officeDocument/2006/relationships/hyperlink" Target="https://en.wikipedia.org/wiki/Formative_assessment" TargetMode="External"/><Relationship Id="rId12" Type="http://schemas.openxmlformats.org/officeDocument/2006/relationships/image" Target="../media/image28.jpeg"/><Relationship Id="rId2" Type="http://schemas.openxmlformats.org/officeDocument/2006/relationships/video" Target="https://www.youtube.com/embed/axMkIoKIN1Q?feature=oembed" TargetMode="External"/><Relationship Id="rId1" Type="http://schemas.openxmlformats.org/officeDocument/2006/relationships/video" Target="https://www.youtube.com/embed/Vyfm7sWBlr4?feature=oembed" TargetMode="External"/><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hyperlink" Target="https://study.com/learn/lesson/video/outcome-evaluation.html" TargetMode="External"/><Relationship Id="rId4" Type="http://schemas.openxmlformats.org/officeDocument/2006/relationships/image" Target="../media/image24.png"/><Relationship Id="rId9" Type="http://schemas.openxmlformats.org/officeDocument/2006/relationships/hyperlink" Target="https://tsne.org/blog/process-evaluation-vs-outcome-evaluation/"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HEJlT8t5ezU" TargetMode="External"/><Relationship Id="rId13" Type="http://schemas.openxmlformats.org/officeDocument/2006/relationships/image" Target="../media/image32.jpeg"/><Relationship Id="rId3" Type="http://schemas.openxmlformats.org/officeDocument/2006/relationships/video" Target="https://www.youtube.com/embed/lB5T2QylJ4w?feature=oembed" TargetMode="External"/><Relationship Id="rId7" Type="http://schemas.openxmlformats.org/officeDocument/2006/relationships/hyperlink" Target="https://en.wikipedia.org/wiki/Impact_evaluation" TargetMode="External"/><Relationship Id="rId12" Type="http://schemas.openxmlformats.org/officeDocument/2006/relationships/hyperlink" Target="https://www.youtube.com/watch?v=lB5T2QylJ4w" TargetMode="External"/><Relationship Id="rId2" Type="http://schemas.openxmlformats.org/officeDocument/2006/relationships/video" Target="https://www.youtube.com/embed/J7z7y0TArQM?feature=oembed" TargetMode="External"/><Relationship Id="rId1" Type="http://schemas.openxmlformats.org/officeDocument/2006/relationships/video" Target="https://www.youtube.com/embed/HEJlT8t5ezU?feature=oembed" TargetMode="External"/><Relationship Id="rId6" Type="http://schemas.openxmlformats.org/officeDocument/2006/relationships/image" Target="../media/image31.png"/><Relationship Id="rId11" Type="http://schemas.openxmlformats.org/officeDocument/2006/relationships/hyperlink" Target="https://en.wikipedia.org/wiki/Participatory_evaluation" TargetMode="External"/><Relationship Id="rId5" Type="http://schemas.openxmlformats.org/officeDocument/2006/relationships/image" Target="../media/image30.png"/><Relationship Id="rId15" Type="http://schemas.openxmlformats.org/officeDocument/2006/relationships/image" Target="../media/image34.jpeg"/><Relationship Id="rId10" Type="http://schemas.openxmlformats.org/officeDocument/2006/relationships/hyperlink" Target="https://www.youtube.com/watch?v=J7z7y0TArQM" TargetMode="External"/><Relationship Id="rId4" Type="http://schemas.openxmlformats.org/officeDocument/2006/relationships/slideLayout" Target="../slideLayouts/slideLayout11.xml"/><Relationship Id="rId9" Type="http://schemas.openxmlformats.org/officeDocument/2006/relationships/hyperlink" Target="https://erc.undp.org/methods-center/methods/methodological-fundamentals-for-evaluations/developmental-evaluation" TargetMode="External"/><Relationship Id="rId1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hyperlink" Target="https://www.sitra.fi/en/articles/three-tools-for-measuring-and-developing-a-companys-circular-economy-performance/" TargetMode="External"/><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hyperlink" Target="https://www.ellenmacarthurfoundation.org/" TargetMode="External"/><Relationship Id="rId5" Type="http://schemas.openxmlformats.org/officeDocument/2006/relationships/hyperlink" Target="https://www.ellenmacarthurfoundation.org/resources/apply/circulytics-measuring-circularity" TargetMode="External"/><Relationship Id="rId4" Type="http://schemas.openxmlformats.org/officeDocument/2006/relationships/hyperlink" Target="https://www.wbcsd.org/Programs/Circular-Economy/Factor-10/Metrics-Measurement/Circular-transition-indicato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Performance_measurement" TargetMode="External"/><Relationship Id="rId2" Type="http://schemas.openxmlformats.org/officeDocument/2006/relationships/hyperlink" Target="https://en.wikipedia.org/wiki/Performance_indicator" TargetMode="Externa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eionet.europa.eu/etcs/etc-ce" TargetMode="External"/><Relationship Id="rId2" Type="http://schemas.openxmlformats.org/officeDocument/2006/relationships/image" Target="../media/image39.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hyperlink" Target="chrome-extension://efaidnbmnnnibpcajpcglclefindmkaj/https:/www.eea.europa.eu/en/topics/in-depth/circular-economy/country-profiles-on-circular-economy/circular-economy-country-profiles-2024/finland_2024-ce-country-profile_final.pdf/@@download/fi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Resource_efficiency" TargetMode="External"/><Relationship Id="rId3" Type="http://schemas.openxmlformats.org/officeDocument/2006/relationships/slideLayout" Target="../slideLayouts/slideLayout11.xml"/><Relationship Id="rId7" Type="http://schemas.openxmlformats.org/officeDocument/2006/relationships/hyperlink" Target="https://green-business.ec.europa.eu/environmental-footprint-methods_en" TargetMode="External"/><Relationship Id="rId12" Type="http://schemas.openxmlformats.org/officeDocument/2006/relationships/image" Target="../media/image45.jpeg"/><Relationship Id="rId2" Type="http://schemas.openxmlformats.org/officeDocument/2006/relationships/video" Target="https://www.youtube.com/embed/SMnioyRxWNk?feature=oembed" TargetMode="External"/><Relationship Id="rId1" Type="http://schemas.openxmlformats.org/officeDocument/2006/relationships/video" Target="https://www.youtube.com/embed/PAmja7nwOlA?feature=oembed" TargetMode="External"/><Relationship Id="rId6" Type="http://schemas.openxmlformats.org/officeDocument/2006/relationships/hyperlink" Target="https://en.wikipedia.org/wiki/Life-cycle_assessment" TargetMode="External"/><Relationship Id="rId11" Type="http://schemas.openxmlformats.org/officeDocument/2006/relationships/image" Target="../media/image44.jpeg"/><Relationship Id="rId5" Type="http://schemas.openxmlformats.org/officeDocument/2006/relationships/hyperlink" Target="https://en.wikipedia.org/wiki/Material_flow_analysis" TargetMode="External"/><Relationship Id="rId10" Type="http://schemas.openxmlformats.org/officeDocument/2006/relationships/hyperlink" Target="https://www.youtube.com/watch?v=SMnioyRxWNk" TargetMode="External"/><Relationship Id="rId4" Type="http://schemas.openxmlformats.org/officeDocument/2006/relationships/image" Target="../media/image43.png"/><Relationship Id="rId9" Type="http://schemas.openxmlformats.org/officeDocument/2006/relationships/hyperlink" Target="https://www.youtube.com/watch?v=PAmja7nwOl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sitra.fi/en/projects/digital-product-passports/" TargetMode="External"/><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hyperlink" Target="https://www.sitra.fi/julkaisut/digitaalinen-tuotepassi/" TargetMode="External"/><Relationship Id="rId4" Type="http://schemas.openxmlformats.org/officeDocument/2006/relationships/hyperlink" Target="https://www.sitra.fi/en/publications/digital-product-passpor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MWu04B3qbPU" TargetMode="External"/><Relationship Id="rId3" Type="http://schemas.openxmlformats.org/officeDocument/2006/relationships/slideLayout" Target="../slideLayouts/slideLayout11.xml"/><Relationship Id="rId7" Type="http://schemas.openxmlformats.org/officeDocument/2006/relationships/hyperlink" Target="https://en.wikipedia.org/wiki/Cost%E2%80%93benefit_analysis" TargetMode="External"/><Relationship Id="rId2" Type="http://schemas.openxmlformats.org/officeDocument/2006/relationships/video" Target="https://www.youtube.com/embed/MWu04B3qbPU?feature=oembed" TargetMode="External"/><Relationship Id="rId1" Type="http://schemas.openxmlformats.org/officeDocument/2006/relationships/video" Target="https://www.youtube.com/embed/MPnl2vXzdaU?feature=oembed" TargetMode="External"/><Relationship Id="rId6" Type="http://schemas.openxmlformats.org/officeDocument/2006/relationships/hyperlink" Target="https://www.fao.org/4/xii/0398-c1.htm" TargetMode="External"/><Relationship Id="rId11" Type="http://schemas.openxmlformats.org/officeDocument/2006/relationships/image" Target="../media/image50.jpeg"/><Relationship Id="rId5" Type="http://schemas.openxmlformats.org/officeDocument/2006/relationships/hyperlink" Target="https://en.wikipedia.org/wiki/Economic_impact_analysis" TargetMode="External"/><Relationship Id="rId10"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hyperlink" Target="https://www.youtube.com/watch?v=MPnl2vXzdaU"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Indirect_costs" TargetMode="External"/><Relationship Id="rId2" Type="http://schemas.openxmlformats.org/officeDocument/2006/relationships/hyperlink" Target="https://en.wikipedia.org/wiki/Direct_costs" TargetMode="Externa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hyperlink" Target="https://study.com/academy/lesson/video/investment-analysis-tools.html" TargetMode="External"/><Relationship Id="rId3" Type="http://schemas.openxmlformats.org/officeDocument/2006/relationships/slideLayout" Target="../slideLayouts/slideLayout11.xml"/><Relationship Id="rId7" Type="http://schemas.openxmlformats.org/officeDocument/2006/relationships/hyperlink" Target="https://www.youtube.com/watch?v=uBgFe82pch0" TargetMode="External"/><Relationship Id="rId12" Type="http://schemas.openxmlformats.org/officeDocument/2006/relationships/image" Target="../media/image54.jpeg"/><Relationship Id="rId2" Type="http://schemas.openxmlformats.org/officeDocument/2006/relationships/video" Target="https://www.youtube.com/embed/uBgFe82pch0?feature=oembed" TargetMode="External"/><Relationship Id="rId1" Type="http://schemas.openxmlformats.org/officeDocument/2006/relationships/video" Target="https://www.youtube.com/embed/qdXqeQcKDww?feature=oembed" TargetMode="External"/><Relationship Id="rId6" Type="http://schemas.openxmlformats.org/officeDocument/2006/relationships/hyperlink" Target="https://en.wikipedia.org/wiki/Input%E2%80%93output_model" TargetMode="External"/><Relationship Id="rId11" Type="http://schemas.openxmlformats.org/officeDocument/2006/relationships/image" Target="../media/image53.jpeg"/><Relationship Id="rId5" Type="http://schemas.openxmlformats.org/officeDocument/2006/relationships/hyperlink" Target="https://en.wikipedia.org/wiki/Return_on_investment" TargetMode="External"/><Relationship Id="rId10" Type="http://schemas.openxmlformats.org/officeDocument/2006/relationships/hyperlink" Target="https://www.youtube.com/watch?v=qdXqeQcKDww" TargetMode="External"/><Relationship Id="rId4" Type="http://schemas.openxmlformats.org/officeDocument/2006/relationships/image" Target="../media/image51.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Stakeholder_engagement" TargetMode="External"/><Relationship Id="rId3" Type="http://schemas.openxmlformats.org/officeDocument/2006/relationships/slideLayout" Target="../slideLayouts/slideLayout11.xml"/><Relationship Id="rId7" Type="http://schemas.openxmlformats.org/officeDocument/2006/relationships/hyperlink" Target="https://en.wikipedia.org/wiki/Life-cycle_assessment" TargetMode="External"/><Relationship Id="rId12" Type="http://schemas.openxmlformats.org/officeDocument/2006/relationships/image" Target="../media/image57.jpeg"/><Relationship Id="rId2" Type="http://schemas.openxmlformats.org/officeDocument/2006/relationships/video" Target="https://www.youtube.com/embed/YBTAU4_P3oE?feature=oembed" TargetMode="External"/><Relationship Id="rId1" Type="http://schemas.openxmlformats.org/officeDocument/2006/relationships/video" Target="https://www.youtube.com/embed/AmVn4sk9TJE?feature=oembed" TargetMode="External"/><Relationship Id="rId6" Type="http://schemas.openxmlformats.org/officeDocument/2006/relationships/hyperlink" Target="https://en.wikipedia.org/wiki/Cost%E2%80%93benefit_analysis" TargetMode="External"/><Relationship Id="rId11" Type="http://schemas.openxmlformats.org/officeDocument/2006/relationships/hyperlink" Target="https://www.youtube.com/watch?v=YBTAU4_P3oE" TargetMode="External"/><Relationship Id="rId5" Type="http://schemas.openxmlformats.org/officeDocument/2006/relationships/image" Target="../media/image55.png"/><Relationship Id="rId10" Type="http://schemas.openxmlformats.org/officeDocument/2006/relationships/hyperlink" Target="https://www.youtube.com/watch?v=AmVn4sk9TJE" TargetMode="External"/><Relationship Id="rId4" Type="http://schemas.openxmlformats.org/officeDocument/2006/relationships/notesSlide" Target="../notesSlides/notesSlide9.xml"/><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hyperlink" Target="https://en.wikipedia.org/wiki/Impact_assessment"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fibsry.fi/uutishuone/tyokalut/uusi-csrd-pulse-tyokalu-auttaa-yrityksia-valmistautumaan-eun-kestavyysraportoinnin-vaatimuksiin-seka-kehittamaan-vastuullisuuttaan-2/" TargetMode="External"/><Relationship Id="rId2" Type="http://schemas.openxmlformats.org/officeDocument/2006/relationships/hyperlink" Target="https://fibsry.fi/briefly-in-english/" TargetMode="Externa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fibsry.fi/uutishuone/tyokalut/yritysvastuun-itsearviointi-tyokal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slideLayout" Target="../slideLayouts/slideLayout11.xml"/><Relationship Id="rId1" Type="http://schemas.openxmlformats.org/officeDocument/2006/relationships/video" Target="https://www.youtube.com/embed/m6F-gNyjayA?feature=oembed" TargetMode="External"/><Relationship Id="rId6" Type="http://schemas.openxmlformats.org/officeDocument/2006/relationships/hyperlink" Target="https://www.iaia.org/" TargetMode="External"/><Relationship Id="rId5" Type="http://schemas.openxmlformats.org/officeDocument/2006/relationships/hyperlink" Target="https://www.youtube.com/watch?v=m6F-gNyjayA&amp;embeds_referring_euri=https%3A%2F%2Fwww.iaia.org%2F&amp;source_ve_path=Mjg2NjY"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dirty="0"/>
          </a:p>
        </p:txBody>
      </p:sp>
      <p:pic>
        <p:nvPicPr>
          <p:cNvPr id="5" name="Picture Placeholder 4" descr="Documents on desk">
            <a:extLst>
              <a:ext uri="{FF2B5EF4-FFF2-40B4-BE49-F238E27FC236}">
                <a16:creationId xmlns:a16="http://schemas.microsoft.com/office/drawing/2014/main" id="{1C098285-D17B-4415-2290-7FE79EF8E74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27" name="Rectangle 26">
            <a:extLst>
              <a:ext uri="{FF2B5EF4-FFF2-40B4-BE49-F238E27FC236}">
                <a16:creationId xmlns:a16="http://schemas.microsoft.com/office/drawing/2014/main" id="{99497C1B-B593-0A46-5D9E-2FB78AA921C2}"/>
              </a:ext>
            </a:extLst>
          </p:cNvPr>
          <p:cNvSpPr/>
          <p:nvPr/>
        </p:nvSpPr>
        <p:spPr>
          <a:xfrm>
            <a:off x="1902692"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860527"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MODULE 12</a:t>
            </a:r>
          </a:p>
        </p:txBody>
      </p:sp>
      <p:sp>
        <p:nvSpPr>
          <p:cNvPr id="9" name="Rectangle 8">
            <a:extLst>
              <a:ext uri="{FF2B5EF4-FFF2-40B4-BE49-F238E27FC236}">
                <a16:creationId xmlns:a16="http://schemas.microsoft.com/office/drawing/2014/main" id="{1C649D26-280B-9DCA-8DAE-3F92754507FD}"/>
              </a:ext>
            </a:extLst>
          </p:cNvPr>
          <p:cNvSpPr/>
          <p:nvPr/>
        </p:nvSpPr>
        <p:spPr>
          <a:xfrm>
            <a:off x="1902692" y="4316115"/>
            <a:ext cx="56239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4" y="4368413"/>
            <a:ext cx="5439887"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EVALUATION &amp; IMPACT</a:t>
            </a:r>
          </a:p>
        </p:txBody>
      </p:sp>
    </p:spTree>
    <p:extLst>
      <p:ext uri="{BB962C8B-B14F-4D97-AF65-F5344CB8AC3E}">
        <p14:creationId xmlns:p14="http://schemas.microsoft.com/office/powerpoint/2010/main" val="1417431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E0F6-B361-84DE-11ED-5CC8ABEEF7AD}"/>
            </a:ext>
          </a:extLst>
        </p:cNvPr>
        <p:cNvGrpSpPr/>
        <p:nvPr/>
      </p:nvGrpSpPr>
      <p:grpSpPr>
        <a:xfrm>
          <a:off x="0" y="0"/>
          <a:ext cx="0" cy="0"/>
          <a:chOff x="0" y="0"/>
          <a:chExt cx="0" cy="0"/>
        </a:xfrm>
      </p:grpSpPr>
      <p:pic>
        <p:nvPicPr>
          <p:cNvPr id="23" name="Picture 3">
            <a:extLst>
              <a:ext uri="{FF2B5EF4-FFF2-40B4-BE49-F238E27FC236}">
                <a16:creationId xmlns:a16="http://schemas.microsoft.com/office/drawing/2014/main" id="{D2F40C10-EAF7-086D-7AFB-005F2490DB93}"/>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783033" y="562392"/>
            <a:ext cx="3577820" cy="1928303"/>
          </a:xfrm>
          <a:prstGeom prst="rect">
            <a:avLst/>
          </a:prstGeom>
        </p:spPr>
      </p:pic>
      <p:pic>
        <p:nvPicPr>
          <p:cNvPr id="6" name="Picture 3">
            <a:extLst>
              <a:ext uri="{FF2B5EF4-FFF2-40B4-BE49-F238E27FC236}">
                <a16:creationId xmlns:a16="http://schemas.microsoft.com/office/drawing/2014/main" id="{CD59FCA6-D2AF-5FF7-D49A-EE890421E5C3}"/>
              </a:ext>
            </a:extLst>
          </p:cNvPr>
          <p:cNvPicPr>
            <a:picLocks noChangeAspect="1"/>
          </p:cNvPicPr>
          <p:nvPr/>
        </p:nvPicPr>
        <p:blipFill rotWithShape="1">
          <a:blip r:embed="rId5">
            <a:extLst>
              <a:ext uri="{28A0092B-C50C-407E-A947-70E740481C1C}">
                <a14:useLocalDpi xmlns:a14="http://schemas.microsoft.com/office/drawing/2010/main" val="0"/>
              </a:ext>
            </a:extLst>
          </a:blip>
          <a:srcRect l="-1291"/>
          <a:stretch/>
        </p:blipFill>
        <p:spPr>
          <a:xfrm>
            <a:off x="7735188" y="2454531"/>
            <a:ext cx="3642722" cy="1887794"/>
          </a:xfrm>
          <a:prstGeom prst="rect">
            <a:avLst/>
          </a:prstGeom>
        </p:spPr>
      </p:pic>
      <p:pic>
        <p:nvPicPr>
          <p:cNvPr id="24" name="Picture 3">
            <a:extLst>
              <a:ext uri="{FF2B5EF4-FFF2-40B4-BE49-F238E27FC236}">
                <a16:creationId xmlns:a16="http://schemas.microsoft.com/office/drawing/2014/main" id="{65A120D1-F0E1-A8D9-2850-5FEC7CD82244}"/>
              </a:ext>
            </a:extLst>
          </p:cNvPr>
          <p:cNvPicPr>
            <a:picLocks noChangeAspect="1"/>
          </p:cNvPicPr>
          <p:nvPr/>
        </p:nvPicPr>
        <p:blipFill rotWithShape="1">
          <a:blip r:embed="rId6">
            <a:extLst>
              <a:ext uri="{28A0092B-C50C-407E-A947-70E740481C1C}">
                <a14:useLocalDpi xmlns:a14="http://schemas.microsoft.com/office/drawing/2010/main" val="0"/>
              </a:ext>
            </a:extLst>
          </a:blip>
          <a:srcRect l="-1291"/>
          <a:stretch/>
        </p:blipFill>
        <p:spPr>
          <a:xfrm>
            <a:off x="7789797" y="4344258"/>
            <a:ext cx="3577820" cy="1863129"/>
          </a:xfrm>
          <a:prstGeom prst="rect">
            <a:avLst/>
          </a:prstGeom>
        </p:spPr>
      </p:pic>
      <p:sp>
        <p:nvSpPr>
          <p:cNvPr id="4" name="Text Placeholder 3">
            <a:extLst>
              <a:ext uri="{FF2B5EF4-FFF2-40B4-BE49-F238E27FC236}">
                <a16:creationId xmlns:a16="http://schemas.microsoft.com/office/drawing/2014/main" id="{41D8B7DD-D023-73F6-1C2B-939CB2D39826}"/>
              </a:ext>
            </a:extLst>
          </p:cNvPr>
          <p:cNvSpPr>
            <a:spLocks noGrp="1"/>
          </p:cNvSpPr>
          <p:nvPr>
            <p:ph type="body" sz="quarter" idx="16"/>
          </p:nvPr>
        </p:nvSpPr>
        <p:spPr>
          <a:xfrm>
            <a:off x="595278" y="591056"/>
            <a:ext cx="5940573" cy="803654"/>
          </a:xfrm>
          <a:prstGeom prst="rect">
            <a:avLst/>
          </a:prstGeom>
        </p:spPr>
        <p:txBody>
          <a:bodyPr/>
          <a:lstStyle/>
          <a:p>
            <a:pPr marL="0" indent="0">
              <a:lnSpc>
                <a:spcPct val="100000"/>
              </a:lnSpc>
            </a:pPr>
            <a:r>
              <a:rPr lang="fi-FI" b="1" kern="100" dirty="0">
                <a:latin typeface="Calibri" panose="020F0502020204030204" pitchFamily="34" charset="0"/>
                <a:ea typeface="Aptos" panose="020B0004020202020204" pitchFamily="34" charset="0"/>
                <a:cs typeface="Calibri" panose="020F0502020204030204" pitchFamily="34" charset="0"/>
              </a:rPr>
              <a:t>Types of Evaluation</a:t>
            </a:r>
          </a:p>
          <a:p>
            <a:endParaRPr lang="en-US" dirty="0"/>
          </a:p>
        </p:txBody>
      </p:sp>
      <p:sp>
        <p:nvSpPr>
          <p:cNvPr id="3" name="Text Placeholder 2">
            <a:extLst>
              <a:ext uri="{FF2B5EF4-FFF2-40B4-BE49-F238E27FC236}">
                <a16:creationId xmlns:a16="http://schemas.microsoft.com/office/drawing/2014/main" id="{71DDECE3-C008-70A2-F6C3-EA3E1C140B62}"/>
              </a:ext>
            </a:extLst>
          </p:cNvPr>
          <p:cNvSpPr>
            <a:spLocks noGrp="1"/>
          </p:cNvSpPr>
          <p:nvPr>
            <p:ph type="body" sz="quarter" idx="19"/>
          </p:nvPr>
        </p:nvSpPr>
        <p:spPr>
          <a:xfrm>
            <a:off x="1560572" y="1526543"/>
            <a:ext cx="6527281" cy="5056235"/>
          </a:xfrm>
          <a:prstGeom prst="rect">
            <a:avLst/>
          </a:prstGeom>
        </p:spPr>
        <p:txBody>
          <a:bodyPr lIns="91440" tIns="45720" rIns="91440" bIns="45720" anchor="t"/>
          <a:lstStyle/>
          <a:p>
            <a:pPr marL="0" indent="0">
              <a:lnSpc>
                <a:spcPct val="100000"/>
              </a:lnSpc>
              <a:buSzPts val="1000"/>
              <a:tabLst>
                <a:tab pos="457200" algn="l"/>
              </a:tabLst>
            </a:pPr>
            <a:r>
              <a:rPr lang="en-US" b="1" kern="100" dirty="0">
                <a:effectLst/>
                <a:latin typeface="Calibri"/>
                <a:ea typeface="Aptos" panose="020B0004020202020204" pitchFamily="34" charset="0"/>
                <a:cs typeface="Calibri"/>
                <a:hlinkClick r:id="rId7"/>
              </a:rPr>
              <a:t>Formative Evaluation</a:t>
            </a:r>
            <a:r>
              <a:rPr lang="en-US" kern="100" dirty="0">
                <a:effectLst/>
                <a:latin typeface="Calibri"/>
                <a:ea typeface="Aptos" panose="020B0004020202020204" pitchFamily="34" charset="0"/>
                <a:cs typeface="Calibri"/>
              </a:rPr>
              <a:t>: Conducted during the development or implementation of an activity to improve its design and performance. </a:t>
            </a:r>
            <a:endParaRPr lang="en-US" i="1" kern="100" dirty="0">
              <a:solidFill>
                <a:schemeClr val="accent4">
                  <a:lumMod val="50000"/>
                </a:schemeClr>
              </a:solidFill>
              <a:effectLst/>
              <a:latin typeface="Calibri"/>
              <a:ea typeface="Aptos" panose="020B0004020202020204" pitchFamily="34" charset="0"/>
              <a:cs typeface="Calibri"/>
            </a:endParaRPr>
          </a:p>
          <a:p>
            <a:pPr marL="0" lvl="0" indent="0">
              <a:lnSpc>
                <a:spcPct val="100000"/>
              </a:lnSpc>
              <a:buSzPts val="1000"/>
              <a:tabLst>
                <a:tab pos="457200" algn="l"/>
              </a:tabLst>
            </a:pPr>
            <a:endParaRPr lang="fi-FI" i="1" kern="100" dirty="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8"/>
              </a:rPr>
              <a:t>Summative Evaluation</a:t>
            </a:r>
            <a:r>
              <a:rPr lang="en-US" kern="100" dirty="0">
                <a:effectLst/>
                <a:latin typeface="Calibri" panose="020F0502020204030204" pitchFamily="34" charset="0"/>
                <a:ea typeface="Aptos" panose="020B0004020202020204" pitchFamily="34" charset="0"/>
                <a:cs typeface="Calibri" panose="020F0502020204030204" pitchFamily="34" charset="0"/>
              </a:rPr>
              <a:t>: Conducted after completion to assess its overall impact </a:t>
            </a:r>
            <a:r>
              <a:rPr lang="en-US" kern="100" dirty="0">
                <a:latin typeface="Calibri" panose="020F0502020204030204" pitchFamily="34" charset="0"/>
                <a:ea typeface="Aptos" panose="020B0004020202020204" pitchFamily="34" charset="0"/>
                <a:cs typeface="Calibri" panose="020F0502020204030204" pitchFamily="34" charset="0"/>
              </a:rPr>
              <a:t>&amp;</a:t>
            </a:r>
            <a:r>
              <a:rPr lang="en-US" kern="100" dirty="0">
                <a:effectLst/>
                <a:latin typeface="Calibri" panose="020F0502020204030204" pitchFamily="34" charset="0"/>
                <a:ea typeface="Aptos" panose="020B0004020202020204" pitchFamily="34" charset="0"/>
                <a:cs typeface="Calibri" panose="020F0502020204030204" pitchFamily="34" charset="0"/>
              </a:rPr>
              <a:t> outcomes. </a:t>
            </a:r>
            <a:endParaRPr lang="en-US" i="1" kern="100" dirty="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endParaRPr lang="en-US" kern="100" dirty="0">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 typeface="Arial" panose="020B0604020202020204" pitchFamily="34" charset="0"/>
              <a:buNone/>
              <a:tabLst>
                <a:tab pos="457200" algn="l"/>
              </a:tabLst>
              <a:defRPr/>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9"/>
              </a:rPr>
              <a:t>Process Evaluation </a:t>
            </a:r>
            <a:r>
              <a:rPr lang="en-US" kern="100" dirty="0">
                <a:effectLst/>
                <a:latin typeface="Calibri" panose="020F0502020204030204" pitchFamily="34" charset="0"/>
                <a:ea typeface="Aptos" panose="020B0004020202020204" pitchFamily="34" charset="0"/>
                <a:cs typeface="Calibri" panose="020F0502020204030204" pitchFamily="34" charset="0"/>
              </a:rPr>
              <a:t>targets to the implementation.</a:t>
            </a:r>
            <a:r>
              <a:rPr kumimoji="0" lang="en-US" b="0" i="1" u="none" strike="noStrike" kern="100" cap="none" spc="0" normalizeH="0" baseline="0" noProof="0" dirty="0">
                <a:ln>
                  <a:noFill/>
                </a:ln>
                <a:solidFill>
                  <a:srgbClr val="ACC199">
                    <a:lumMod val="50000"/>
                  </a:srgbClr>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Pts val="1000"/>
              <a:buFont typeface="Arial" panose="020B0604020202020204" pitchFamily="34" charset="0"/>
              <a:buNone/>
              <a:tabLst>
                <a:tab pos="457200" algn="l"/>
              </a:tabLst>
              <a:defRPr/>
            </a:pPr>
            <a:endParaRPr lang="en-US"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latin typeface="Calibri" panose="020F0502020204030204" pitchFamily="34" charset="0"/>
                <a:ea typeface="Aptos" panose="020B0004020202020204" pitchFamily="34" charset="0"/>
                <a:cs typeface="Calibri" panose="020F0502020204030204" pitchFamily="34" charset="0"/>
                <a:hlinkClick r:id="rId9"/>
              </a:rPr>
              <a:t>Outcome evaluation </a:t>
            </a:r>
            <a:r>
              <a:rPr lang="en-US" kern="100" dirty="0">
                <a:latin typeface="Calibri" panose="020F0502020204030204" pitchFamily="34" charset="0"/>
                <a:ea typeface="Aptos" panose="020B0004020202020204" pitchFamily="34" charset="0"/>
                <a:cs typeface="Calibri" panose="020F0502020204030204" pitchFamily="34" charset="0"/>
              </a:rPr>
              <a:t>analyses results of an activity.</a:t>
            </a:r>
            <a:r>
              <a:rPr lang="en-US" dirty="0">
                <a:hlinkClick r:id="rId10"/>
              </a:rPr>
              <a:t> </a:t>
            </a:r>
            <a:r>
              <a:rPr lang="en-US" sz="1800" dirty="0"/>
              <a:t>To watch this video click on link: </a:t>
            </a:r>
            <a:r>
              <a:rPr lang="en-US" sz="1800" dirty="0">
                <a:hlinkClick r:id="rId10"/>
              </a:rPr>
              <a:t>Outcome Evaluation | Definition &amp; Examples - Video | Study.com</a:t>
            </a:r>
            <a:r>
              <a:rPr lang="en-US" sz="1800" kern="100" dirty="0">
                <a:latin typeface="Calibri" panose="020F0502020204030204" pitchFamily="34" charset="0"/>
                <a:ea typeface="Aptos" panose="020B0004020202020204" pitchFamily="34" charset="0"/>
                <a:cs typeface="Calibri" panose="020F0502020204030204" pitchFamily="34" charset="0"/>
              </a:rPr>
              <a:t> </a:t>
            </a:r>
            <a:endParaRPr lang="en-US" sz="1800" i="1" kern="100" dirty="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p:txBody>
      </p:sp>
      <p:pic>
        <p:nvPicPr>
          <p:cNvPr id="12" name="Kuva 11" descr="Kuva, joka sisältää kohteen teksti, mittatikku, Fontti, numero&#10;&#10;Tekoälyn generoima sisältö voi olla virheellistä.">
            <a:hlinkClick r:id="rId10"/>
            <a:extLst>
              <a:ext uri="{FF2B5EF4-FFF2-40B4-BE49-F238E27FC236}">
                <a16:creationId xmlns:a16="http://schemas.microsoft.com/office/drawing/2014/main" id="{E7BA6935-1381-55EE-5642-3C0C4335DC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57779" y="4615106"/>
            <a:ext cx="2493672" cy="1239046"/>
          </a:xfrm>
          <a:prstGeom prst="rect">
            <a:avLst/>
          </a:prstGeom>
        </p:spPr>
      </p:pic>
      <p:grpSp>
        <p:nvGrpSpPr>
          <p:cNvPr id="2" name="Graphic 4">
            <a:extLst>
              <a:ext uri="{FF2B5EF4-FFF2-40B4-BE49-F238E27FC236}">
                <a16:creationId xmlns:a16="http://schemas.microsoft.com/office/drawing/2014/main" id="{C3B317D2-EFD8-E935-8CE4-E5ED71A27021}"/>
              </a:ext>
            </a:extLst>
          </p:cNvPr>
          <p:cNvGrpSpPr/>
          <p:nvPr/>
        </p:nvGrpSpPr>
        <p:grpSpPr>
          <a:xfrm rot="3796873">
            <a:off x="905315" y="5457088"/>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4FAABB32-05AF-97A6-96C3-C1B6BAD056D5}"/>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03FA91CE-7A3F-F236-9FB9-7AF86B13711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D69ADC24-36B7-F2B8-3F62-03406198D60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9" name="Graphic 4">
              <a:extLst>
                <a:ext uri="{FF2B5EF4-FFF2-40B4-BE49-F238E27FC236}">
                  <a16:creationId xmlns:a16="http://schemas.microsoft.com/office/drawing/2014/main" id="{1267E67D-2B05-C16D-D1D3-0A16CFFD8127}"/>
                </a:ext>
              </a:extLst>
            </p:cNvPr>
            <p:cNvGrpSpPr/>
            <p:nvPr/>
          </p:nvGrpSpPr>
          <p:grpSpPr>
            <a:xfrm>
              <a:off x="9129274" y="2893887"/>
              <a:ext cx="717139" cy="1211724"/>
              <a:chOff x="9129274" y="2893887"/>
              <a:chExt cx="717139" cy="1211724"/>
            </a:xfrm>
            <a:grpFill/>
          </p:grpSpPr>
          <p:sp>
            <p:nvSpPr>
              <p:cNvPr id="25" name="Freeform 50">
                <a:extLst>
                  <a:ext uri="{FF2B5EF4-FFF2-40B4-BE49-F238E27FC236}">
                    <a16:creationId xmlns:a16="http://schemas.microsoft.com/office/drawing/2014/main" id="{61604AF4-F213-008A-2638-476954EC02E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C3B4AE40-CCFA-8BD1-60CB-1CC8C48ED10E}"/>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DB2F2E6C-C0FC-F22E-0D9B-49D0BBF79C3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6EAF00ED-AE61-B8AF-C874-C28C942DB84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CED07B09-BFE7-014E-B07C-B38BD1195F2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0DAA00AC-A258-AD25-BF1C-048276B0B74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6D58CAEA-41E8-C91B-027F-CCB47B7F82B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46" name="Graphic 4">
            <a:extLst>
              <a:ext uri="{FF2B5EF4-FFF2-40B4-BE49-F238E27FC236}">
                <a16:creationId xmlns:a16="http://schemas.microsoft.com/office/drawing/2014/main" id="{DBEEF04D-2172-6E28-B8B4-861CE4C3C176}"/>
              </a:ext>
            </a:extLst>
          </p:cNvPr>
          <p:cNvGrpSpPr/>
          <p:nvPr/>
        </p:nvGrpSpPr>
        <p:grpSpPr>
          <a:xfrm rot="3796873">
            <a:off x="829391" y="4477968"/>
            <a:ext cx="403667" cy="780438"/>
            <a:chOff x="9129274" y="2719113"/>
            <a:chExt cx="717139" cy="1386497"/>
          </a:xfrm>
          <a:solidFill>
            <a:srgbClr val="09465E"/>
          </a:solidFill>
        </p:grpSpPr>
        <p:grpSp>
          <p:nvGrpSpPr>
            <p:cNvPr id="47" name="Graphic 4">
              <a:extLst>
                <a:ext uri="{FF2B5EF4-FFF2-40B4-BE49-F238E27FC236}">
                  <a16:creationId xmlns:a16="http://schemas.microsoft.com/office/drawing/2014/main" id="{84F03C9D-2330-B9C1-18DF-4809157E970C}"/>
                </a:ext>
              </a:extLst>
            </p:cNvPr>
            <p:cNvGrpSpPr/>
            <p:nvPr/>
          </p:nvGrpSpPr>
          <p:grpSpPr>
            <a:xfrm>
              <a:off x="9159507" y="2719113"/>
              <a:ext cx="446280" cy="440141"/>
              <a:chOff x="9159507" y="2719113"/>
              <a:chExt cx="446280" cy="440141"/>
            </a:xfrm>
            <a:grpFill/>
          </p:grpSpPr>
          <p:sp>
            <p:nvSpPr>
              <p:cNvPr id="56" name="Freeform 57">
                <a:extLst>
                  <a:ext uri="{FF2B5EF4-FFF2-40B4-BE49-F238E27FC236}">
                    <a16:creationId xmlns:a16="http://schemas.microsoft.com/office/drawing/2014/main" id="{535FF641-34EB-7690-2F7D-512E57B173F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7" name="Freeform 58">
                <a:extLst>
                  <a:ext uri="{FF2B5EF4-FFF2-40B4-BE49-F238E27FC236}">
                    <a16:creationId xmlns:a16="http://schemas.microsoft.com/office/drawing/2014/main" id="{943B2703-5806-5D6D-6A86-81BB8A0E16F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id="{B3B088D4-2930-FBE0-5C35-02394056B03E}"/>
                </a:ext>
              </a:extLst>
            </p:cNvPr>
            <p:cNvGrpSpPr/>
            <p:nvPr/>
          </p:nvGrpSpPr>
          <p:grpSpPr>
            <a:xfrm>
              <a:off x="9129274" y="2893887"/>
              <a:ext cx="717139" cy="1211724"/>
              <a:chOff x="9129274" y="2893887"/>
              <a:chExt cx="717139" cy="1211724"/>
            </a:xfrm>
            <a:grpFill/>
          </p:grpSpPr>
          <p:sp>
            <p:nvSpPr>
              <p:cNvPr id="49" name="Freeform 50">
                <a:extLst>
                  <a:ext uri="{FF2B5EF4-FFF2-40B4-BE49-F238E27FC236}">
                    <a16:creationId xmlns:a16="http://schemas.microsoft.com/office/drawing/2014/main" id="{E6A82A9B-AD79-04B7-5C20-4A80E182C4E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0" name="Freeform 51">
                <a:extLst>
                  <a:ext uri="{FF2B5EF4-FFF2-40B4-BE49-F238E27FC236}">
                    <a16:creationId xmlns:a16="http://schemas.microsoft.com/office/drawing/2014/main" id="{C37FAC25-9CAD-116F-2E55-A425C57A58E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1" name="Freeform 52">
                <a:extLst>
                  <a:ext uri="{FF2B5EF4-FFF2-40B4-BE49-F238E27FC236}">
                    <a16:creationId xmlns:a16="http://schemas.microsoft.com/office/drawing/2014/main" id="{BA807618-7300-7843-45C3-4A9AC5DE17D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2" name="Freeform 53">
                <a:extLst>
                  <a:ext uri="{FF2B5EF4-FFF2-40B4-BE49-F238E27FC236}">
                    <a16:creationId xmlns:a16="http://schemas.microsoft.com/office/drawing/2014/main" id="{5A6C0330-F6A6-31E5-B16D-8C153B17421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3" name="Freeform 54">
                <a:extLst>
                  <a:ext uri="{FF2B5EF4-FFF2-40B4-BE49-F238E27FC236}">
                    <a16:creationId xmlns:a16="http://schemas.microsoft.com/office/drawing/2014/main" id="{3834045F-03D6-1AA7-F047-4DCA4C64443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4" name="Freeform 55">
                <a:extLst>
                  <a:ext uri="{FF2B5EF4-FFF2-40B4-BE49-F238E27FC236}">
                    <a16:creationId xmlns:a16="http://schemas.microsoft.com/office/drawing/2014/main" id="{73E74C46-0B56-0C5E-75B7-C40D9A54179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5" name="Freeform 56">
                <a:extLst>
                  <a:ext uri="{FF2B5EF4-FFF2-40B4-BE49-F238E27FC236}">
                    <a16:creationId xmlns:a16="http://schemas.microsoft.com/office/drawing/2014/main" id="{D17F5D79-E47A-F0F8-A1EE-C1BF0D72F98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grpSp>
        <p:nvGrpSpPr>
          <p:cNvPr id="58" name="Graphic 4">
            <a:extLst>
              <a:ext uri="{FF2B5EF4-FFF2-40B4-BE49-F238E27FC236}">
                <a16:creationId xmlns:a16="http://schemas.microsoft.com/office/drawing/2014/main" id="{7320740C-CB47-50A4-3376-5351EB4EFD21}"/>
              </a:ext>
            </a:extLst>
          </p:cNvPr>
          <p:cNvGrpSpPr/>
          <p:nvPr/>
        </p:nvGrpSpPr>
        <p:grpSpPr>
          <a:xfrm rot="3796873">
            <a:off x="800240" y="3092974"/>
            <a:ext cx="403667" cy="780438"/>
            <a:chOff x="9129274" y="2719113"/>
            <a:chExt cx="717139" cy="1386497"/>
          </a:xfrm>
          <a:solidFill>
            <a:srgbClr val="09465E"/>
          </a:solidFill>
        </p:grpSpPr>
        <p:grpSp>
          <p:nvGrpSpPr>
            <p:cNvPr id="59" name="Graphic 4">
              <a:extLst>
                <a:ext uri="{FF2B5EF4-FFF2-40B4-BE49-F238E27FC236}">
                  <a16:creationId xmlns:a16="http://schemas.microsoft.com/office/drawing/2014/main" id="{6EC92A24-7D4C-1892-4CAE-FFAF087E1E56}"/>
                </a:ext>
              </a:extLst>
            </p:cNvPr>
            <p:cNvGrpSpPr/>
            <p:nvPr/>
          </p:nvGrpSpPr>
          <p:grpSpPr>
            <a:xfrm>
              <a:off x="9159507" y="2719113"/>
              <a:ext cx="446280" cy="440141"/>
              <a:chOff x="9159507" y="2719113"/>
              <a:chExt cx="446280" cy="440141"/>
            </a:xfrm>
            <a:grpFill/>
          </p:grpSpPr>
          <p:sp>
            <p:nvSpPr>
              <p:cNvPr id="68" name="Freeform 57">
                <a:extLst>
                  <a:ext uri="{FF2B5EF4-FFF2-40B4-BE49-F238E27FC236}">
                    <a16:creationId xmlns:a16="http://schemas.microsoft.com/office/drawing/2014/main" id="{BB3A6E0C-04D7-56E6-3D31-75C077FD3FD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69" name="Freeform 58">
                <a:extLst>
                  <a:ext uri="{FF2B5EF4-FFF2-40B4-BE49-F238E27FC236}">
                    <a16:creationId xmlns:a16="http://schemas.microsoft.com/office/drawing/2014/main" id="{084F0691-AE8F-FD79-B990-D8C2D8C5740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0" name="Graphic 4">
              <a:extLst>
                <a:ext uri="{FF2B5EF4-FFF2-40B4-BE49-F238E27FC236}">
                  <a16:creationId xmlns:a16="http://schemas.microsoft.com/office/drawing/2014/main" id="{F617DF62-C07B-9537-7A3D-0D5F85B96D05}"/>
                </a:ext>
              </a:extLst>
            </p:cNvPr>
            <p:cNvGrpSpPr/>
            <p:nvPr/>
          </p:nvGrpSpPr>
          <p:grpSpPr>
            <a:xfrm>
              <a:off x="9129274" y="2893887"/>
              <a:ext cx="717139" cy="1211724"/>
              <a:chOff x="9129274" y="2893887"/>
              <a:chExt cx="717139" cy="1211724"/>
            </a:xfrm>
            <a:grpFill/>
          </p:grpSpPr>
          <p:sp>
            <p:nvSpPr>
              <p:cNvPr id="61" name="Freeform 50">
                <a:extLst>
                  <a:ext uri="{FF2B5EF4-FFF2-40B4-BE49-F238E27FC236}">
                    <a16:creationId xmlns:a16="http://schemas.microsoft.com/office/drawing/2014/main" id="{925C79E5-145D-EEBF-FF94-27C53FAA9B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62" name="Freeform 51">
                <a:extLst>
                  <a:ext uri="{FF2B5EF4-FFF2-40B4-BE49-F238E27FC236}">
                    <a16:creationId xmlns:a16="http://schemas.microsoft.com/office/drawing/2014/main" id="{DDB310A5-81DD-1FBA-E81A-045AF0DDC1E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63" name="Freeform 52">
                <a:extLst>
                  <a:ext uri="{FF2B5EF4-FFF2-40B4-BE49-F238E27FC236}">
                    <a16:creationId xmlns:a16="http://schemas.microsoft.com/office/drawing/2014/main" id="{6A018FC3-313E-9E04-7337-9028CD86517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64" name="Freeform 53">
                <a:extLst>
                  <a:ext uri="{FF2B5EF4-FFF2-40B4-BE49-F238E27FC236}">
                    <a16:creationId xmlns:a16="http://schemas.microsoft.com/office/drawing/2014/main" id="{40F43D9A-BDB7-67D8-15FE-5501BAB6FA7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65" name="Freeform 54">
                <a:extLst>
                  <a:ext uri="{FF2B5EF4-FFF2-40B4-BE49-F238E27FC236}">
                    <a16:creationId xmlns:a16="http://schemas.microsoft.com/office/drawing/2014/main" id="{7ED7F628-D2E0-067D-4156-EED934DFE7B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66" name="Freeform 55">
                <a:extLst>
                  <a:ext uri="{FF2B5EF4-FFF2-40B4-BE49-F238E27FC236}">
                    <a16:creationId xmlns:a16="http://schemas.microsoft.com/office/drawing/2014/main" id="{DEEC5537-69E6-A2A8-677F-E167202A437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67" name="Freeform 56">
                <a:extLst>
                  <a:ext uri="{FF2B5EF4-FFF2-40B4-BE49-F238E27FC236}">
                    <a16:creationId xmlns:a16="http://schemas.microsoft.com/office/drawing/2014/main" id="{C9751CF7-6F85-FED4-BBEC-3CF6C01BCDB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0" name="Graphic 4">
            <a:extLst>
              <a:ext uri="{FF2B5EF4-FFF2-40B4-BE49-F238E27FC236}">
                <a16:creationId xmlns:a16="http://schemas.microsoft.com/office/drawing/2014/main" id="{2077A301-5250-BD17-C563-6BC26B29573D}"/>
              </a:ext>
            </a:extLst>
          </p:cNvPr>
          <p:cNvGrpSpPr/>
          <p:nvPr/>
        </p:nvGrpSpPr>
        <p:grpSpPr>
          <a:xfrm rot="3796873">
            <a:off x="892229" y="1652810"/>
            <a:ext cx="403667" cy="780438"/>
            <a:chOff x="9129274" y="2719113"/>
            <a:chExt cx="717139" cy="1386497"/>
          </a:xfrm>
          <a:solidFill>
            <a:srgbClr val="09465E"/>
          </a:solidFill>
        </p:grpSpPr>
        <p:grpSp>
          <p:nvGrpSpPr>
            <p:cNvPr id="71" name="Graphic 4">
              <a:extLst>
                <a:ext uri="{FF2B5EF4-FFF2-40B4-BE49-F238E27FC236}">
                  <a16:creationId xmlns:a16="http://schemas.microsoft.com/office/drawing/2014/main" id="{59CFF1E0-9235-6E68-80DD-2BEB28C462EF}"/>
                </a:ext>
              </a:extLst>
            </p:cNvPr>
            <p:cNvGrpSpPr/>
            <p:nvPr/>
          </p:nvGrpSpPr>
          <p:grpSpPr>
            <a:xfrm>
              <a:off x="9159507" y="2719113"/>
              <a:ext cx="446280" cy="440141"/>
              <a:chOff x="9159507" y="2719113"/>
              <a:chExt cx="446280" cy="440141"/>
            </a:xfrm>
            <a:grpFill/>
          </p:grpSpPr>
          <p:sp>
            <p:nvSpPr>
              <p:cNvPr id="80" name="Freeform 57">
                <a:extLst>
                  <a:ext uri="{FF2B5EF4-FFF2-40B4-BE49-F238E27FC236}">
                    <a16:creationId xmlns:a16="http://schemas.microsoft.com/office/drawing/2014/main" id="{4014B6B6-DD2C-4D7E-1E7A-FF1D72BEB61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81" name="Freeform 58">
                <a:extLst>
                  <a:ext uri="{FF2B5EF4-FFF2-40B4-BE49-F238E27FC236}">
                    <a16:creationId xmlns:a16="http://schemas.microsoft.com/office/drawing/2014/main" id="{5CEC6992-62C8-84A9-4054-8019FF1424F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C396A110-A20D-EC91-6F71-C19C84B9C179}"/>
                </a:ext>
              </a:extLst>
            </p:cNvPr>
            <p:cNvGrpSpPr/>
            <p:nvPr/>
          </p:nvGrpSpPr>
          <p:grpSpPr>
            <a:xfrm>
              <a:off x="9129274" y="2893887"/>
              <a:ext cx="717139" cy="1211724"/>
              <a:chOff x="9129274" y="2893887"/>
              <a:chExt cx="717139" cy="1211724"/>
            </a:xfrm>
            <a:grpFill/>
          </p:grpSpPr>
          <p:sp>
            <p:nvSpPr>
              <p:cNvPr id="73" name="Freeform 50">
                <a:extLst>
                  <a:ext uri="{FF2B5EF4-FFF2-40B4-BE49-F238E27FC236}">
                    <a16:creationId xmlns:a16="http://schemas.microsoft.com/office/drawing/2014/main" id="{272A6E51-DDAA-51A9-2AAE-CFC5090A219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4" name="Freeform 51">
                <a:extLst>
                  <a:ext uri="{FF2B5EF4-FFF2-40B4-BE49-F238E27FC236}">
                    <a16:creationId xmlns:a16="http://schemas.microsoft.com/office/drawing/2014/main" id="{53A84CB9-0EB7-74E9-B3C5-575D73E02FB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75" name="Freeform 52">
                <a:extLst>
                  <a:ext uri="{FF2B5EF4-FFF2-40B4-BE49-F238E27FC236}">
                    <a16:creationId xmlns:a16="http://schemas.microsoft.com/office/drawing/2014/main" id="{059D377B-D919-EF8B-55DD-19DC3242127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76" name="Freeform 53">
                <a:extLst>
                  <a:ext uri="{FF2B5EF4-FFF2-40B4-BE49-F238E27FC236}">
                    <a16:creationId xmlns:a16="http://schemas.microsoft.com/office/drawing/2014/main" id="{C328CD90-B1A2-89C6-A75B-3947CDEB9BC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77" name="Freeform 54">
                <a:extLst>
                  <a:ext uri="{FF2B5EF4-FFF2-40B4-BE49-F238E27FC236}">
                    <a16:creationId xmlns:a16="http://schemas.microsoft.com/office/drawing/2014/main" id="{240AEBCA-60A6-B35D-B273-D8F2D358FBE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78" name="Freeform 55">
                <a:extLst>
                  <a:ext uri="{FF2B5EF4-FFF2-40B4-BE49-F238E27FC236}">
                    <a16:creationId xmlns:a16="http://schemas.microsoft.com/office/drawing/2014/main" id="{0523F840-62C3-35F0-E773-EDDAF26ED8B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79" name="Freeform 56">
                <a:extLst>
                  <a:ext uri="{FF2B5EF4-FFF2-40B4-BE49-F238E27FC236}">
                    <a16:creationId xmlns:a16="http://schemas.microsoft.com/office/drawing/2014/main" id="{58F03726-20E3-97A2-9400-A13CEA6CE2C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10" name="Online Media 9" title="What is Formative Assessment?">
            <a:hlinkClick r:id="" action="ppaction://media"/>
            <a:extLst>
              <a:ext uri="{FF2B5EF4-FFF2-40B4-BE49-F238E27FC236}">
                <a16:creationId xmlns:a16="http://schemas.microsoft.com/office/drawing/2014/main" id="{41B8C16E-CF2D-641E-B9E5-66E804D27E8C}"/>
              </a:ext>
            </a:extLst>
          </p:cNvPr>
          <p:cNvPicPr>
            <a:picLocks noRot="1" noChangeAspect="1"/>
          </p:cNvPicPr>
          <p:nvPr>
            <a:videoFile r:link="rId1"/>
          </p:nvPr>
        </p:nvPicPr>
        <p:blipFill>
          <a:blip r:embed="rId12"/>
          <a:stretch>
            <a:fillRect/>
          </a:stretch>
        </p:blipFill>
        <p:spPr>
          <a:xfrm>
            <a:off x="8466092" y="829169"/>
            <a:ext cx="2404575" cy="1358585"/>
          </a:xfrm>
          <a:prstGeom prst="rect">
            <a:avLst/>
          </a:prstGeom>
        </p:spPr>
      </p:pic>
      <p:pic>
        <p:nvPicPr>
          <p:cNvPr id="11" name="Online Media 10" title="Summative Assessment (Explained for Beginners in 3 Minutes)">
            <a:hlinkClick r:id="" action="ppaction://media"/>
            <a:extLst>
              <a:ext uri="{FF2B5EF4-FFF2-40B4-BE49-F238E27FC236}">
                <a16:creationId xmlns:a16="http://schemas.microsoft.com/office/drawing/2014/main" id="{3C495170-D77A-A320-2C45-530EA90E1932}"/>
              </a:ext>
            </a:extLst>
          </p:cNvPr>
          <p:cNvPicPr>
            <a:picLocks noRot="1" noChangeAspect="1"/>
          </p:cNvPicPr>
          <p:nvPr>
            <a:videoFile r:link="rId2"/>
          </p:nvPr>
        </p:nvPicPr>
        <p:blipFill>
          <a:blip r:embed="rId13"/>
          <a:stretch>
            <a:fillRect/>
          </a:stretch>
        </p:blipFill>
        <p:spPr>
          <a:xfrm>
            <a:off x="8384040" y="2617166"/>
            <a:ext cx="2538545" cy="1518090"/>
          </a:xfrm>
          <a:prstGeom prst="rect">
            <a:avLst/>
          </a:prstGeom>
        </p:spPr>
      </p:pic>
    </p:spTree>
    <p:extLst>
      <p:ext uri="{BB962C8B-B14F-4D97-AF65-F5344CB8AC3E}">
        <p14:creationId xmlns:p14="http://schemas.microsoft.com/office/powerpoint/2010/main" val="22537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531B-B0B2-7B2A-1E59-A62127B1F9E0}"/>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263E18B0-E239-A75E-2EB0-8EED8FCD606D}"/>
              </a:ext>
            </a:extLst>
          </p:cNvPr>
          <p:cNvPicPr>
            <a:picLocks noChangeAspect="1"/>
          </p:cNvPicPr>
          <p:nvPr/>
        </p:nvPicPr>
        <p:blipFill rotWithShape="1">
          <a:blip r:embed="rId5">
            <a:extLst>
              <a:ext uri="{28A0092B-C50C-407E-A947-70E740481C1C}">
                <a14:useLocalDpi xmlns:a14="http://schemas.microsoft.com/office/drawing/2010/main" val="0"/>
              </a:ext>
            </a:extLst>
          </a:blip>
          <a:srcRect l="-1291"/>
          <a:stretch/>
        </p:blipFill>
        <p:spPr>
          <a:xfrm>
            <a:off x="7569038" y="2563267"/>
            <a:ext cx="3776464" cy="1884762"/>
          </a:xfrm>
          <a:prstGeom prst="rect">
            <a:avLst/>
          </a:prstGeom>
        </p:spPr>
      </p:pic>
      <p:pic>
        <p:nvPicPr>
          <p:cNvPr id="9" name="Picture 3">
            <a:extLst>
              <a:ext uri="{FF2B5EF4-FFF2-40B4-BE49-F238E27FC236}">
                <a16:creationId xmlns:a16="http://schemas.microsoft.com/office/drawing/2014/main" id="{D30C5B2F-F047-845F-ED6D-5753168459DE}"/>
              </a:ext>
            </a:extLst>
          </p:cNvPr>
          <p:cNvPicPr>
            <a:picLocks noChangeAspect="1"/>
          </p:cNvPicPr>
          <p:nvPr/>
        </p:nvPicPr>
        <p:blipFill rotWithShape="1">
          <a:blip r:embed="rId6">
            <a:extLst>
              <a:ext uri="{28A0092B-C50C-407E-A947-70E740481C1C}">
                <a14:useLocalDpi xmlns:a14="http://schemas.microsoft.com/office/drawing/2010/main" val="0"/>
              </a:ext>
            </a:extLst>
          </a:blip>
          <a:srcRect l="-1291"/>
          <a:stretch/>
        </p:blipFill>
        <p:spPr>
          <a:xfrm>
            <a:off x="7569037" y="724990"/>
            <a:ext cx="3790426" cy="1884762"/>
          </a:xfrm>
          <a:prstGeom prst="rect">
            <a:avLst/>
          </a:prstGeom>
        </p:spPr>
      </p:pic>
      <p:pic>
        <p:nvPicPr>
          <p:cNvPr id="11" name="Picture 3">
            <a:extLst>
              <a:ext uri="{FF2B5EF4-FFF2-40B4-BE49-F238E27FC236}">
                <a16:creationId xmlns:a16="http://schemas.microsoft.com/office/drawing/2014/main" id="{F1A88392-40D5-431B-3FC5-38EDDC04B82B}"/>
              </a:ext>
            </a:extLst>
          </p:cNvPr>
          <p:cNvPicPr>
            <a:picLocks noChangeAspect="1"/>
          </p:cNvPicPr>
          <p:nvPr/>
        </p:nvPicPr>
        <p:blipFill rotWithShape="1">
          <a:blip r:embed="rId6">
            <a:extLst>
              <a:ext uri="{28A0092B-C50C-407E-A947-70E740481C1C}">
                <a14:useLocalDpi xmlns:a14="http://schemas.microsoft.com/office/drawing/2010/main" val="0"/>
              </a:ext>
            </a:extLst>
          </a:blip>
          <a:srcRect l="-1291"/>
          <a:stretch/>
        </p:blipFill>
        <p:spPr>
          <a:xfrm>
            <a:off x="7569038" y="4406250"/>
            <a:ext cx="3790425" cy="1884762"/>
          </a:xfrm>
          <a:prstGeom prst="rect">
            <a:avLst/>
          </a:prstGeom>
        </p:spPr>
      </p:pic>
      <p:sp>
        <p:nvSpPr>
          <p:cNvPr id="4" name="Text Placeholder 3">
            <a:extLst>
              <a:ext uri="{FF2B5EF4-FFF2-40B4-BE49-F238E27FC236}">
                <a16:creationId xmlns:a16="http://schemas.microsoft.com/office/drawing/2014/main" id="{BA746DAB-C514-D57A-EE8C-13D7ADEEB652}"/>
              </a:ext>
            </a:extLst>
          </p:cNvPr>
          <p:cNvSpPr>
            <a:spLocks noGrp="1"/>
          </p:cNvSpPr>
          <p:nvPr>
            <p:ph type="body" sz="quarter" idx="16"/>
          </p:nvPr>
        </p:nvSpPr>
        <p:spPr>
          <a:xfrm>
            <a:off x="641474" y="625035"/>
            <a:ext cx="5734954" cy="803654"/>
          </a:xfrm>
          <a:prstGeom prst="rect">
            <a:avLst/>
          </a:prstGeom>
        </p:spPr>
        <p:txBody>
          <a:bodyPr/>
          <a:lstStyle/>
          <a:p>
            <a:pPr marL="0" indent="0">
              <a:lnSpc>
                <a:spcPct val="100000"/>
              </a:lnSpc>
            </a:pPr>
            <a:r>
              <a:rPr lang="fi-FI" b="1" kern="100" dirty="0">
                <a:latin typeface="Calibri" panose="020F0502020204030204" pitchFamily="34" charset="0"/>
                <a:ea typeface="Aptos" panose="020B0004020202020204" pitchFamily="34" charset="0"/>
                <a:cs typeface="Calibri" panose="020F0502020204030204" pitchFamily="34" charset="0"/>
              </a:rPr>
              <a:t>Types of Evaluation</a:t>
            </a:r>
          </a:p>
          <a:p>
            <a:endParaRPr lang="en-US" dirty="0"/>
          </a:p>
        </p:txBody>
      </p:sp>
      <p:sp>
        <p:nvSpPr>
          <p:cNvPr id="3" name="Text Placeholder 2">
            <a:extLst>
              <a:ext uri="{FF2B5EF4-FFF2-40B4-BE49-F238E27FC236}">
                <a16:creationId xmlns:a16="http://schemas.microsoft.com/office/drawing/2014/main" id="{8854C5C7-8934-98A6-4A6C-C31E42F3FAAF}"/>
              </a:ext>
            </a:extLst>
          </p:cNvPr>
          <p:cNvSpPr>
            <a:spLocks noGrp="1"/>
          </p:cNvSpPr>
          <p:nvPr>
            <p:ph type="body" sz="quarter" idx="19"/>
          </p:nvPr>
        </p:nvSpPr>
        <p:spPr>
          <a:xfrm>
            <a:off x="1466426" y="1417664"/>
            <a:ext cx="5929109" cy="5116710"/>
          </a:xfrm>
          <a:prstGeom prst="rect">
            <a:avLst/>
          </a:prstGeom>
        </p:spPr>
        <p:txBody>
          <a:bodyPr/>
          <a:lstStyle/>
          <a:p>
            <a:pPr marL="0" indent="0">
              <a:lnSpc>
                <a:spcPct val="100000"/>
              </a:lnSpc>
              <a:buSzPts val="1000"/>
              <a:tabLst>
                <a:tab pos="457200" algn="l"/>
              </a:tabLst>
            </a:pPr>
            <a:endParaRPr lang="en-US"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7"/>
              </a:rPr>
              <a:t>Impact evaluation</a:t>
            </a:r>
            <a:r>
              <a:rPr lang="en-US" b="1" kern="100" dirty="0">
                <a:effectLst/>
                <a:latin typeface="Calibri" panose="020F0502020204030204" pitchFamily="34" charset="0"/>
                <a:ea typeface="Aptos" panose="020B0004020202020204" pitchFamily="34" charset="0"/>
                <a:cs typeface="Calibri" panose="020F0502020204030204" pitchFamily="34" charset="0"/>
              </a:rPr>
              <a:t> </a:t>
            </a:r>
            <a:r>
              <a:rPr lang="en-US" kern="100" dirty="0">
                <a:effectLst/>
                <a:latin typeface="Calibri" panose="020F0502020204030204" pitchFamily="34" charset="0"/>
                <a:ea typeface="Aptos" panose="020B0004020202020204" pitchFamily="34" charset="0"/>
                <a:cs typeface="Calibri" panose="020F0502020204030204" pitchFamily="34" charset="0"/>
              </a:rPr>
              <a:t>underlines broader effects and long-term changes. </a:t>
            </a:r>
            <a:r>
              <a:rPr lang="en-IE" sz="1800" dirty="0">
                <a:hlinkClick r:id="rId8"/>
              </a:rPr>
              <a:t>What is Impact Evaluation?</a:t>
            </a:r>
            <a:endParaRPr lang="en-US" sz="18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endParaRPr lang="en-US"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latin typeface="Calibri" panose="020F0502020204030204" pitchFamily="34" charset="0"/>
                <a:ea typeface="Aptos" panose="020B0004020202020204" pitchFamily="34" charset="0"/>
                <a:cs typeface="Calibri" panose="020F0502020204030204" pitchFamily="34" charset="0"/>
                <a:hlinkClick r:id="rId9"/>
              </a:rPr>
              <a:t>Developmental Evaluation </a:t>
            </a:r>
            <a:r>
              <a:rPr lang="en-US" kern="100" dirty="0">
                <a:latin typeface="Calibri" panose="020F0502020204030204" pitchFamily="34" charset="0"/>
                <a:ea typeface="Aptos" panose="020B0004020202020204" pitchFamily="34" charset="0"/>
                <a:cs typeface="Calibri" panose="020F0502020204030204" pitchFamily="34" charset="0"/>
              </a:rPr>
              <a:t>enables adaptation of activities in challenging systems utilizing continuous feedback and learning.</a:t>
            </a:r>
            <a:r>
              <a:rPr lang="en-US" dirty="0">
                <a:hlinkClick r:id="rId10"/>
              </a:rPr>
              <a:t> </a:t>
            </a:r>
            <a:r>
              <a:rPr lang="en-US" sz="1800" dirty="0">
                <a:hlinkClick r:id="rId10"/>
              </a:rPr>
              <a:t>Brief Introduction to Developmental Evaluation (3 minutes)</a:t>
            </a:r>
            <a:endParaRPr lang="en-US" sz="1800"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endParaRPr lang="en-US"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11"/>
              </a:rPr>
              <a:t>Participatory Evaluation </a:t>
            </a:r>
            <a:r>
              <a:rPr lang="en-US" kern="100" dirty="0">
                <a:effectLst/>
                <a:latin typeface="Calibri" panose="020F0502020204030204" pitchFamily="34" charset="0"/>
                <a:ea typeface="Aptos" panose="020B0004020202020204" pitchFamily="34" charset="0"/>
                <a:cs typeface="Calibri" panose="020F0502020204030204" pitchFamily="34" charset="0"/>
              </a:rPr>
              <a:t>notices attendants</a:t>
            </a:r>
            <a:r>
              <a:rPr lang="en-US" kern="100" dirty="0">
                <a:latin typeface="Calibri" panose="020F0502020204030204" pitchFamily="34" charset="0"/>
                <a:ea typeface="Aptos" panose="020B0004020202020204" pitchFamily="34" charset="0"/>
                <a:cs typeface="Calibri" panose="020F0502020204030204" pitchFamily="34" charset="0"/>
              </a:rPr>
              <a:t>’ perspectives. </a:t>
            </a:r>
            <a:r>
              <a:rPr lang="en-IE" sz="1800" dirty="0">
                <a:hlinkClick r:id="rId12"/>
              </a:rPr>
              <a:t>Participatory Evaluation</a:t>
            </a:r>
            <a:endParaRPr lang="en-US" sz="1800" i="1" kern="100" dirty="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p:txBody>
      </p:sp>
      <p:grpSp>
        <p:nvGrpSpPr>
          <p:cNvPr id="5" name="Graphic 4">
            <a:extLst>
              <a:ext uri="{FF2B5EF4-FFF2-40B4-BE49-F238E27FC236}">
                <a16:creationId xmlns:a16="http://schemas.microsoft.com/office/drawing/2014/main" id="{39F99ABD-8255-6FAA-A9B6-18EA9AC0108A}"/>
              </a:ext>
            </a:extLst>
          </p:cNvPr>
          <p:cNvGrpSpPr/>
          <p:nvPr/>
        </p:nvGrpSpPr>
        <p:grpSpPr>
          <a:xfrm rot="3796873">
            <a:off x="873306" y="4356560"/>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AA94C33D-CE9E-4DCA-6B66-D9E3514D078D}"/>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FD79A0B8-2CC7-89BF-E313-26CB90A85B8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8DDFE2AB-4E17-D957-35A4-AC049323821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ECACD9C0-37B0-C87C-46C9-8BD018D7A254}"/>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A5984DC9-B516-001D-ADC5-3E2148D9ED6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6B721D53-DEDE-D746-2FE7-B65D863254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257255D8-A2B0-38C8-079D-9289743A6EB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4C242DE7-2AF3-B6BC-9CA3-B820B5EFD21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20D753E5-1632-6D98-EAA1-DE4CDE8CE4A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A64AA2A1-4F3B-E33D-B0A6-AEC9C659569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79EDF8B5-A291-0870-C44A-CEFE9EE1BCD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34" name="Graphic 4">
            <a:extLst>
              <a:ext uri="{FF2B5EF4-FFF2-40B4-BE49-F238E27FC236}">
                <a16:creationId xmlns:a16="http://schemas.microsoft.com/office/drawing/2014/main" id="{F03291F3-E8CD-88D0-1384-7064A3811560}"/>
              </a:ext>
            </a:extLst>
          </p:cNvPr>
          <p:cNvGrpSpPr/>
          <p:nvPr/>
        </p:nvGrpSpPr>
        <p:grpSpPr>
          <a:xfrm rot="3796873">
            <a:off x="798522" y="3030524"/>
            <a:ext cx="403667" cy="780438"/>
            <a:chOff x="9129274" y="2719113"/>
            <a:chExt cx="717139" cy="1386497"/>
          </a:xfrm>
          <a:solidFill>
            <a:srgbClr val="09465E"/>
          </a:solidFill>
        </p:grpSpPr>
        <p:grpSp>
          <p:nvGrpSpPr>
            <p:cNvPr id="35" name="Graphic 4">
              <a:extLst>
                <a:ext uri="{FF2B5EF4-FFF2-40B4-BE49-F238E27FC236}">
                  <a16:creationId xmlns:a16="http://schemas.microsoft.com/office/drawing/2014/main" id="{B0F4785E-8ECB-9967-7A2C-A04026216502}"/>
                </a:ext>
              </a:extLst>
            </p:cNvPr>
            <p:cNvGrpSpPr/>
            <p:nvPr/>
          </p:nvGrpSpPr>
          <p:grpSpPr>
            <a:xfrm>
              <a:off x="9159507" y="2719113"/>
              <a:ext cx="446280" cy="440141"/>
              <a:chOff x="9159507" y="2719113"/>
              <a:chExt cx="446280" cy="440141"/>
            </a:xfrm>
            <a:grpFill/>
          </p:grpSpPr>
          <p:sp>
            <p:nvSpPr>
              <p:cNvPr id="44" name="Freeform 57">
                <a:extLst>
                  <a:ext uri="{FF2B5EF4-FFF2-40B4-BE49-F238E27FC236}">
                    <a16:creationId xmlns:a16="http://schemas.microsoft.com/office/drawing/2014/main" id="{FF5D3753-F45B-99A7-D1F8-9516AC53415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45" name="Freeform 58">
                <a:extLst>
                  <a:ext uri="{FF2B5EF4-FFF2-40B4-BE49-F238E27FC236}">
                    <a16:creationId xmlns:a16="http://schemas.microsoft.com/office/drawing/2014/main" id="{DE6773AE-A651-663F-B3D1-3B9507486D3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36" name="Graphic 4">
              <a:extLst>
                <a:ext uri="{FF2B5EF4-FFF2-40B4-BE49-F238E27FC236}">
                  <a16:creationId xmlns:a16="http://schemas.microsoft.com/office/drawing/2014/main" id="{23DB6E6C-ED01-AC2C-48C1-072759476BB3}"/>
                </a:ext>
              </a:extLst>
            </p:cNvPr>
            <p:cNvGrpSpPr/>
            <p:nvPr/>
          </p:nvGrpSpPr>
          <p:grpSpPr>
            <a:xfrm>
              <a:off x="9129274" y="2893887"/>
              <a:ext cx="717139" cy="1211724"/>
              <a:chOff x="9129274" y="2893887"/>
              <a:chExt cx="717139" cy="1211724"/>
            </a:xfrm>
            <a:grpFill/>
          </p:grpSpPr>
          <p:sp>
            <p:nvSpPr>
              <p:cNvPr id="37" name="Freeform 50">
                <a:extLst>
                  <a:ext uri="{FF2B5EF4-FFF2-40B4-BE49-F238E27FC236}">
                    <a16:creationId xmlns:a16="http://schemas.microsoft.com/office/drawing/2014/main" id="{75307938-745B-38F4-E99C-F757956A624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8" name="Freeform 51">
                <a:extLst>
                  <a:ext uri="{FF2B5EF4-FFF2-40B4-BE49-F238E27FC236}">
                    <a16:creationId xmlns:a16="http://schemas.microsoft.com/office/drawing/2014/main" id="{B569E1DD-A635-830A-068F-C8A9933661F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9" name="Freeform 52">
                <a:extLst>
                  <a:ext uri="{FF2B5EF4-FFF2-40B4-BE49-F238E27FC236}">
                    <a16:creationId xmlns:a16="http://schemas.microsoft.com/office/drawing/2014/main" id="{0B23AE58-A23C-ECCE-C126-404B4BCA394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0" name="Freeform 53">
                <a:extLst>
                  <a:ext uri="{FF2B5EF4-FFF2-40B4-BE49-F238E27FC236}">
                    <a16:creationId xmlns:a16="http://schemas.microsoft.com/office/drawing/2014/main" id="{330145B0-5999-BD96-2354-56637447A11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1" name="Freeform 54">
                <a:extLst>
                  <a:ext uri="{FF2B5EF4-FFF2-40B4-BE49-F238E27FC236}">
                    <a16:creationId xmlns:a16="http://schemas.microsoft.com/office/drawing/2014/main" id="{389BFC70-7BF3-16DE-E76B-B9667F3B3A2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2" name="Freeform 55">
                <a:extLst>
                  <a:ext uri="{FF2B5EF4-FFF2-40B4-BE49-F238E27FC236}">
                    <a16:creationId xmlns:a16="http://schemas.microsoft.com/office/drawing/2014/main" id="{D3B9399D-58C4-A70E-1664-9BDD86495A9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3" name="Freeform 56">
                <a:extLst>
                  <a:ext uri="{FF2B5EF4-FFF2-40B4-BE49-F238E27FC236}">
                    <a16:creationId xmlns:a16="http://schemas.microsoft.com/office/drawing/2014/main" id="{A2996911-0BA1-23A0-155E-38E54900E59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46" name="Graphic 4">
            <a:extLst>
              <a:ext uri="{FF2B5EF4-FFF2-40B4-BE49-F238E27FC236}">
                <a16:creationId xmlns:a16="http://schemas.microsoft.com/office/drawing/2014/main" id="{912E7F92-25DD-C0A4-9847-3056F5470229}"/>
              </a:ext>
            </a:extLst>
          </p:cNvPr>
          <p:cNvGrpSpPr/>
          <p:nvPr/>
        </p:nvGrpSpPr>
        <p:grpSpPr>
          <a:xfrm rot="3796873">
            <a:off x="832648" y="1890023"/>
            <a:ext cx="403667" cy="780438"/>
            <a:chOff x="9129274" y="2719113"/>
            <a:chExt cx="717139" cy="1386497"/>
          </a:xfrm>
          <a:solidFill>
            <a:srgbClr val="09465E"/>
          </a:solidFill>
        </p:grpSpPr>
        <p:grpSp>
          <p:nvGrpSpPr>
            <p:cNvPr id="47" name="Graphic 4">
              <a:extLst>
                <a:ext uri="{FF2B5EF4-FFF2-40B4-BE49-F238E27FC236}">
                  <a16:creationId xmlns:a16="http://schemas.microsoft.com/office/drawing/2014/main" id="{47B7953C-7AC7-C8FB-DED1-40691FE66CA0}"/>
                </a:ext>
              </a:extLst>
            </p:cNvPr>
            <p:cNvGrpSpPr/>
            <p:nvPr/>
          </p:nvGrpSpPr>
          <p:grpSpPr>
            <a:xfrm>
              <a:off x="9159507" y="2719113"/>
              <a:ext cx="446280" cy="440141"/>
              <a:chOff x="9159507" y="2719113"/>
              <a:chExt cx="446280" cy="440141"/>
            </a:xfrm>
            <a:grpFill/>
          </p:grpSpPr>
          <p:sp>
            <p:nvSpPr>
              <p:cNvPr id="56" name="Freeform 57">
                <a:extLst>
                  <a:ext uri="{FF2B5EF4-FFF2-40B4-BE49-F238E27FC236}">
                    <a16:creationId xmlns:a16="http://schemas.microsoft.com/office/drawing/2014/main" id="{43447583-9100-4468-FCC7-016A7094841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7" name="Freeform 58">
                <a:extLst>
                  <a:ext uri="{FF2B5EF4-FFF2-40B4-BE49-F238E27FC236}">
                    <a16:creationId xmlns:a16="http://schemas.microsoft.com/office/drawing/2014/main" id="{BE06E428-4F4A-E0B8-5DA6-BD6FA2181E3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id="{4EA6A2A6-AAE4-0EBC-1431-CD12323A9C98}"/>
                </a:ext>
              </a:extLst>
            </p:cNvPr>
            <p:cNvGrpSpPr/>
            <p:nvPr/>
          </p:nvGrpSpPr>
          <p:grpSpPr>
            <a:xfrm>
              <a:off x="9129274" y="2893887"/>
              <a:ext cx="717139" cy="1211724"/>
              <a:chOff x="9129274" y="2893887"/>
              <a:chExt cx="717139" cy="1211724"/>
            </a:xfrm>
            <a:grpFill/>
          </p:grpSpPr>
          <p:sp>
            <p:nvSpPr>
              <p:cNvPr id="49" name="Freeform 50">
                <a:extLst>
                  <a:ext uri="{FF2B5EF4-FFF2-40B4-BE49-F238E27FC236}">
                    <a16:creationId xmlns:a16="http://schemas.microsoft.com/office/drawing/2014/main" id="{46976C59-16D9-1A57-DCC9-940237E8B18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0" name="Freeform 51">
                <a:extLst>
                  <a:ext uri="{FF2B5EF4-FFF2-40B4-BE49-F238E27FC236}">
                    <a16:creationId xmlns:a16="http://schemas.microsoft.com/office/drawing/2014/main" id="{D8FCC0EF-D2D7-88B3-60A0-6C636FDE63B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1" name="Freeform 52">
                <a:extLst>
                  <a:ext uri="{FF2B5EF4-FFF2-40B4-BE49-F238E27FC236}">
                    <a16:creationId xmlns:a16="http://schemas.microsoft.com/office/drawing/2014/main" id="{B73753F4-47E5-63DE-82FC-B6E6104EE906}"/>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2" name="Freeform 53">
                <a:extLst>
                  <a:ext uri="{FF2B5EF4-FFF2-40B4-BE49-F238E27FC236}">
                    <a16:creationId xmlns:a16="http://schemas.microsoft.com/office/drawing/2014/main" id="{14F7BE5C-5552-2D22-AF98-B4404B06A99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3" name="Freeform 54">
                <a:extLst>
                  <a:ext uri="{FF2B5EF4-FFF2-40B4-BE49-F238E27FC236}">
                    <a16:creationId xmlns:a16="http://schemas.microsoft.com/office/drawing/2014/main" id="{C16AE542-F26C-E3A7-0599-447E13422F6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4" name="Freeform 55">
                <a:extLst>
                  <a:ext uri="{FF2B5EF4-FFF2-40B4-BE49-F238E27FC236}">
                    <a16:creationId xmlns:a16="http://schemas.microsoft.com/office/drawing/2014/main" id="{15DEAAB6-6E2F-81EC-BCBB-39F580B487B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5" name="Freeform 56">
                <a:extLst>
                  <a:ext uri="{FF2B5EF4-FFF2-40B4-BE49-F238E27FC236}">
                    <a16:creationId xmlns:a16="http://schemas.microsoft.com/office/drawing/2014/main" id="{96740D5A-FDEF-F7EA-5872-9898577F52C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12" name="Online Media 11" title="What is Impact Evaluation?">
            <a:hlinkClick r:id="" action="ppaction://media"/>
            <a:extLst>
              <a:ext uri="{FF2B5EF4-FFF2-40B4-BE49-F238E27FC236}">
                <a16:creationId xmlns:a16="http://schemas.microsoft.com/office/drawing/2014/main" id="{B98A5E3D-D2B3-770B-5A4D-5B9E11087810}"/>
              </a:ext>
            </a:extLst>
          </p:cNvPr>
          <p:cNvPicPr>
            <a:picLocks noRot="1" noChangeAspect="1"/>
          </p:cNvPicPr>
          <p:nvPr>
            <a:videoFile r:link="rId1"/>
          </p:nvPr>
        </p:nvPicPr>
        <p:blipFill>
          <a:blip r:embed="rId13"/>
          <a:stretch>
            <a:fillRect/>
          </a:stretch>
        </p:blipFill>
        <p:spPr>
          <a:xfrm>
            <a:off x="8234124" y="914924"/>
            <a:ext cx="2581256" cy="1458410"/>
          </a:xfrm>
          <a:prstGeom prst="rect">
            <a:avLst/>
          </a:prstGeom>
        </p:spPr>
      </p:pic>
      <p:pic>
        <p:nvPicPr>
          <p:cNvPr id="13" name="Online Media 12" title="Brief Introduction to Developmental Evaluation (3 minutes)">
            <a:hlinkClick r:id="" action="ppaction://media"/>
            <a:extLst>
              <a:ext uri="{FF2B5EF4-FFF2-40B4-BE49-F238E27FC236}">
                <a16:creationId xmlns:a16="http://schemas.microsoft.com/office/drawing/2014/main" id="{A1A7E61A-1A62-816C-DDA4-2BEA5FC4F21A}"/>
              </a:ext>
            </a:extLst>
          </p:cNvPr>
          <p:cNvPicPr>
            <a:picLocks noRot="1" noChangeAspect="1"/>
          </p:cNvPicPr>
          <p:nvPr>
            <a:videoFile r:link="rId2"/>
          </p:nvPr>
        </p:nvPicPr>
        <p:blipFill>
          <a:blip r:embed="rId14"/>
          <a:stretch>
            <a:fillRect/>
          </a:stretch>
        </p:blipFill>
        <p:spPr>
          <a:xfrm>
            <a:off x="8220487" y="2782285"/>
            <a:ext cx="2677885" cy="1387547"/>
          </a:xfrm>
          <a:prstGeom prst="rect">
            <a:avLst/>
          </a:prstGeom>
        </p:spPr>
      </p:pic>
      <p:pic>
        <p:nvPicPr>
          <p:cNvPr id="15" name="Online Media 14" title="Participatory Evaluation">
            <a:hlinkClick r:id="" action="ppaction://media"/>
            <a:extLst>
              <a:ext uri="{FF2B5EF4-FFF2-40B4-BE49-F238E27FC236}">
                <a16:creationId xmlns:a16="http://schemas.microsoft.com/office/drawing/2014/main" id="{3B5D0888-DD02-FCBB-3E3F-6C79B7E3F653}"/>
              </a:ext>
            </a:extLst>
          </p:cNvPr>
          <p:cNvPicPr>
            <a:picLocks noRot="1" noChangeAspect="1"/>
          </p:cNvPicPr>
          <p:nvPr>
            <a:videoFile r:link="rId3"/>
          </p:nvPr>
        </p:nvPicPr>
        <p:blipFill>
          <a:blip r:embed="rId15"/>
          <a:stretch>
            <a:fillRect/>
          </a:stretch>
        </p:blipFill>
        <p:spPr>
          <a:xfrm>
            <a:off x="8234124" y="4620562"/>
            <a:ext cx="2581256" cy="1458409"/>
          </a:xfrm>
          <a:prstGeom prst="rect">
            <a:avLst/>
          </a:prstGeom>
        </p:spPr>
      </p:pic>
    </p:spTree>
    <p:extLst>
      <p:ext uri="{BB962C8B-B14F-4D97-AF65-F5344CB8AC3E}">
        <p14:creationId xmlns:p14="http://schemas.microsoft.com/office/powerpoint/2010/main" val="11154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vol="8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video>
              <p:cMediaNode vol="80000">
                <p:cTn id="27" fill="hold" display="0">
                  <p:stCondLst>
                    <p:cond delay="indefinite"/>
                  </p:stCondLst>
                </p:cTn>
                <p:tgtEl>
                  <p:spTgt spid="15"/>
                </p:tgtEl>
              </p:cMediaNode>
            </p:video>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5E18-5188-6536-4061-1651732EBD60}"/>
            </a:ext>
          </a:extLst>
        </p:cNvPr>
        <p:cNvGrpSpPr/>
        <p:nvPr/>
      </p:nvGrpSpPr>
      <p:grpSpPr>
        <a:xfrm>
          <a:off x="0" y="0"/>
          <a:ext cx="0" cy="0"/>
          <a:chOff x="0" y="0"/>
          <a:chExt cx="0" cy="0"/>
        </a:xfrm>
      </p:grpSpPr>
      <p:pic>
        <p:nvPicPr>
          <p:cNvPr id="2054" name="Picture 6" descr="Circulytics: Measuring circular economy performance">
            <a:extLst>
              <a:ext uri="{FF2B5EF4-FFF2-40B4-BE49-F238E27FC236}">
                <a16:creationId xmlns:a16="http://schemas.microsoft.com/office/drawing/2014/main" id="{8DC5B7EF-BD11-B37E-C763-18EDA521F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79" t="-1734" r="23797" b="2643"/>
          <a:stretch>
            <a:fillRect/>
          </a:stretch>
        </p:blipFill>
        <p:spPr bwMode="auto">
          <a:xfrm>
            <a:off x="6469645" y="5026668"/>
            <a:ext cx="4361336" cy="130954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C0F85A4-08AD-069B-3146-E95DA4E2FEB6}"/>
              </a:ext>
            </a:extLst>
          </p:cNvPr>
          <p:cNvSpPr>
            <a:spLocks noGrp="1"/>
          </p:cNvSpPr>
          <p:nvPr>
            <p:ph type="body" sz="quarter" idx="16"/>
          </p:nvPr>
        </p:nvSpPr>
        <p:spPr>
          <a:xfrm>
            <a:off x="712450" y="524870"/>
            <a:ext cx="10767099" cy="803654"/>
          </a:xfrm>
          <a:prstGeom prst="rect">
            <a:avLst/>
          </a:prstGeom>
        </p:spPr>
        <p:txBody>
          <a:bodyPr/>
          <a:lstStyle/>
          <a:p>
            <a:r>
              <a:rPr lang="en-IE" sz="3200" b="1" dirty="0">
                <a:solidFill>
                  <a:schemeClr val="bg1"/>
                </a:solidFill>
                <a:highlight>
                  <a:srgbClr val="F1983D"/>
                </a:highlight>
                <a:ea typeface="+mn-lt"/>
                <a:cs typeface="+mn-lt"/>
              </a:rPr>
              <a:t>Case Study</a:t>
            </a:r>
            <a:r>
              <a:rPr lang="en-IE" sz="3200" b="1" dirty="0">
                <a:solidFill>
                  <a:schemeClr val="bg1"/>
                </a:solidFill>
                <a:ea typeface="+mn-lt"/>
                <a:cs typeface="+mn-lt"/>
              </a:rPr>
              <a:t> </a:t>
            </a:r>
            <a:r>
              <a:rPr lang="en-US" sz="3200" b="1" i="0" dirty="0">
                <a:solidFill>
                  <a:srgbClr val="000000"/>
                </a:solidFill>
                <a:effectLst/>
                <a:hlinkClick r:id="rId3"/>
              </a:rPr>
              <a:t>- Tools for measuring and developing a company’s circular economy performance</a:t>
            </a:r>
            <a:endParaRPr lang="en-US" sz="3200" b="1" i="0" dirty="0">
              <a:solidFill>
                <a:srgbClr val="000000"/>
              </a:solidFill>
              <a:effectLst/>
            </a:endParaRPr>
          </a:p>
          <a:p>
            <a:endParaRPr lang="en-US" dirty="0"/>
          </a:p>
        </p:txBody>
      </p:sp>
      <p:sp>
        <p:nvSpPr>
          <p:cNvPr id="3" name="Text Placeholder 2">
            <a:extLst>
              <a:ext uri="{FF2B5EF4-FFF2-40B4-BE49-F238E27FC236}">
                <a16:creationId xmlns:a16="http://schemas.microsoft.com/office/drawing/2014/main" id="{03937741-7A77-26BB-2B30-508E209985A9}"/>
              </a:ext>
            </a:extLst>
          </p:cNvPr>
          <p:cNvSpPr>
            <a:spLocks noGrp="1"/>
          </p:cNvSpPr>
          <p:nvPr>
            <p:ph type="body" sz="quarter" idx="19"/>
          </p:nvPr>
        </p:nvSpPr>
        <p:spPr>
          <a:xfrm>
            <a:off x="712449" y="1626781"/>
            <a:ext cx="10621857" cy="4195455"/>
          </a:xfrm>
          <a:prstGeom prst="rect">
            <a:avLst/>
          </a:prstGeom>
        </p:spPr>
        <p:txBody>
          <a:bodyPr/>
          <a:lstStyle/>
          <a:p>
            <a:pPr marL="0" indent="0">
              <a:lnSpc>
                <a:spcPct val="100000"/>
              </a:lnSpc>
            </a:pPr>
            <a:endParaRPr lang="en-US" dirty="0"/>
          </a:p>
          <a:p>
            <a:pPr marL="0" indent="0">
              <a:lnSpc>
                <a:spcPct val="100000"/>
              </a:lnSpc>
            </a:pPr>
            <a:r>
              <a:rPr lang="en-US" kern="100" dirty="0">
                <a:cs typeface="Calibri" panose="020F0502020204030204" pitchFamily="34" charset="0"/>
              </a:rPr>
              <a:t>The</a:t>
            </a:r>
            <a:r>
              <a:rPr lang="en-US" b="0" i="0" dirty="0">
                <a:solidFill>
                  <a:srgbClr val="000000"/>
                </a:solidFill>
                <a:effectLst/>
              </a:rPr>
              <a:t> </a:t>
            </a:r>
            <a:r>
              <a:rPr lang="en-US" b="0" i="0" u="sng" dirty="0">
                <a:effectLst/>
                <a:hlinkClick r:id="rId4"/>
              </a:rPr>
              <a:t>Circular Transition Indicators (CTI) Tool</a:t>
            </a:r>
            <a:r>
              <a:rPr lang="en-US" b="0" i="0" dirty="0">
                <a:solidFill>
                  <a:srgbClr val="000000"/>
                </a:solidFill>
                <a:effectLst/>
              </a:rPr>
              <a:t> </a:t>
            </a:r>
            <a:r>
              <a:rPr lang="en-US" kern="100" dirty="0">
                <a:cs typeface="Calibri" panose="020F0502020204030204" pitchFamily="34" charset="0"/>
              </a:rPr>
              <a:t>by the </a:t>
            </a:r>
            <a:r>
              <a:rPr lang="en-US" b="0" i="0" u="sng" dirty="0">
                <a:effectLst/>
                <a:hlinkClick r:id="rId4"/>
              </a:rPr>
              <a:t>World Business Council for Sustainable Development (WBCSD)</a:t>
            </a:r>
            <a:r>
              <a:rPr lang="en-US" b="0" i="0" u="sng" dirty="0">
                <a:effectLst/>
              </a:rPr>
              <a:t> </a:t>
            </a:r>
            <a:r>
              <a:rPr lang="en-US" kern="100" dirty="0">
                <a:cs typeface="Calibri" panose="020F0502020204030204" pitchFamily="34" charset="0"/>
              </a:rPr>
              <a:t>containing two parts: a guiding framework and an online self-assessment tool.</a:t>
            </a:r>
          </a:p>
          <a:p>
            <a:pPr marL="0" indent="0">
              <a:lnSpc>
                <a:spcPct val="100000"/>
              </a:lnSpc>
            </a:pPr>
            <a:endParaRPr lang="en-US" dirty="0">
              <a:solidFill>
                <a:srgbClr val="000000"/>
              </a:solidFill>
            </a:endParaRPr>
          </a:p>
          <a:p>
            <a:pPr marL="0" indent="0">
              <a:lnSpc>
                <a:spcPct val="100000"/>
              </a:lnSpc>
            </a:pPr>
            <a:r>
              <a:rPr lang="en-US" b="0" i="0" u="sng" dirty="0" err="1">
                <a:effectLst/>
                <a:hlinkClick r:id="rId5"/>
              </a:rPr>
              <a:t>Circulytics</a:t>
            </a:r>
            <a:r>
              <a:rPr lang="en-US" b="0" i="0" dirty="0">
                <a:solidFill>
                  <a:srgbClr val="000000"/>
                </a:solidFill>
                <a:effectLst/>
              </a:rPr>
              <a:t> </a:t>
            </a:r>
            <a:r>
              <a:rPr lang="en-US" kern="100" dirty="0">
                <a:cs typeface="Calibri" panose="020F0502020204030204" pitchFamily="34" charset="0"/>
              </a:rPr>
              <a:t>is a circular economy measurement tool launched by the </a:t>
            </a:r>
            <a:r>
              <a:rPr lang="en-US" b="0" i="0" u="sng" dirty="0">
                <a:effectLst/>
                <a:hlinkClick r:id="rId6"/>
              </a:rPr>
              <a:t>Ellen MacArthur Foundation</a:t>
            </a:r>
            <a:r>
              <a:rPr lang="en-US" b="0" i="0" dirty="0">
                <a:solidFill>
                  <a:srgbClr val="000000"/>
                </a:solidFill>
                <a:effectLst/>
              </a:rPr>
              <a:t> </a:t>
            </a:r>
            <a:r>
              <a:rPr lang="en-US" kern="100" dirty="0">
                <a:cs typeface="Calibri" panose="020F0502020204030204" pitchFamily="34" charset="0"/>
              </a:rPr>
              <a:t>to </a:t>
            </a:r>
            <a:r>
              <a:rPr lang="en-US" b="1" kern="100" dirty="0">
                <a:cs typeface="Calibri" panose="020F0502020204030204" pitchFamily="34" charset="0"/>
              </a:rPr>
              <a:t>take advantage of several indicators, </a:t>
            </a:r>
            <a:r>
              <a:rPr lang="en-US" kern="100" dirty="0">
                <a:cs typeface="Calibri" panose="020F0502020204030204" pitchFamily="34" charset="0"/>
              </a:rPr>
              <a:t>such as designing out waste, enhancing the circulation of materials and products, and promoting the use of renewable natural resources.</a:t>
            </a:r>
          </a:p>
          <a:p>
            <a:endParaRPr lang="en-US" dirty="0"/>
          </a:p>
        </p:txBody>
      </p:sp>
      <p:pic>
        <p:nvPicPr>
          <p:cNvPr id="6" name="Picture 2" descr="The Finnish Innovation Fund Sitra">
            <a:extLst>
              <a:ext uri="{FF2B5EF4-FFF2-40B4-BE49-F238E27FC236}">
                <a16:creationId xmlns:a16="http://schemas.microsoft.com/office/drawing/2014/main" id="{CC548C24-FA65-9FF4-80D7-92495F548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87" y="5135525"/>
            <a:ext cx="3036019" cy="132156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aphic 4">
            <a:extLst>
              <a:ext uri="{FF2B5EF4-FFF2-40B4-BE49-F238E27FC236}">
                <a16:creationId xmlns:a16="http://schemas.microsoft.com/office/drawing/2014/main" id="{F68F392C-483C-B423-A705-519D4BFC58FB}"/>
              </a:ext>
            </a:extLst>
          </p:cNvPr>
          <p:cNvGrpSpPr/>
          <p:nvPr/>
        </p:nvGrpSpPr>
        <p:grpSpPr>
          <a:xfrm rot="18728917">
            <a:off x="6552655" y="1081770"/>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FE7082BF-B949-D03C-CE90-4A3D2C994955}"/>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535B509-C38D-8658-6FF6-4E78E453604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81D7ED7-6F95-D7EC-BBDC-F8F5C3B1046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D73AE915-DB9C-73FE-FAB9-92792B6A9048}"/>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5CB5B727-E656-F133-A1DA-B9D89B4A117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066E00C2-410C-FB58-174F-6A244A9A8ED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8A30B066-60B7-94C6-0283-CDAD4FB1182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E4825316-15E7-E5DC-E180-75557DD995F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7A045B72-356E-C82E-AB65-22D94C6963B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B88DFB92-EFAA-96D6-9BFE-8C4D3C2F2B6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40D0682-9FA9-005D-A887-DE12105E2B3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74310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6F23-0E52-0A2A-A4A5-51656B40BC52}"/>
            </a:ext>
          </a:extLst>
        </p:cNvPr>
        <p:cNvGrpSpPr/>
        <p:nvPr/>
      </p:nvGrpSpPr>
      <p:grpSpPr>
        <a:xfrm>
          <a:off x="0" y="0"/>
          <a:ext cx="0" cy="0"/>
          <a:chOff x="0" y="0"/>
          <a:chExt cx="0" cy="0"/>
        </a:xfrm>
      </p:grpSpPr>
      <p:pic>
        <p:nvPicPr>
          <p:cNvPr id="3074" name="Picture 2" descr="Conceptual background for education and college studies with a large open textbook alongside spiral bound notebooks and a pencil topped with a fresh healthy green apple">
            <a:extLst>
              <a:ext uri="{FF2B5EF4-FFF2-40B4-BE49-F238E27FC236}">
                <a16:creationId xmlns:a16="http://schemas.microsoft.com/office/drawing/2014/main" id="{B802A1A7-8E19-CDFE-E906-EC68208F60A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1" y="2254102"/>
            <a:ext cx="8774821" cy="3866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598FBC2-F5B8-CFCF-F2C2-208B4F969A1F}"/>
              </a:ext>
            </a:extLst>
          </p:cNvPr>
          <p:cNvSpPr>
            <a:spLocks noGrp="1"/>
          </p:cNvSpPr>
          <p:nvPr>
            <p:ph type="body" sz="quarter" idx="17"/>
          </p:nvPr>
        </p:nvSpPr>
        <p:spPr>
          <a:xfrm>
            <a:off x="6731421" y="439689"/>
            <a:ext cx="2066906" cy="582221"/>
          </a:xfrm>
        </p:spPr>
        <p:txBody>
          <a:bodyPr/>
          <a:lstStyle/>
          <a:p>
            <a:r>
              <a:rPr lang="en-US" dirty="0"/>
              <a:t>03</a:t>
            </a:r>
          </a:p>
        </p:txBody>
      </p:sp>
      <p:sp>
        <p:nvSpPr>
          <p:cNvPr id="14" name="Rectangle 13">
            <a:extLst>
              <a:ext uri="{FF2B5EF4-FFF2-40B4-BE49-F238E27FC236}">
                <a16:creationId xmlns:a16="http://schemas.microsoft.com/office/drawing/2014/main" id="{613D110F-884D-9B57-6509-66D0F82728B5}"/>
              </a:ext>
            </a:extLst>
          </p:cNvPr>
          <p:cNvSpPr/>
          <p:nvPr/>
        </p:nvSpPr>
        <p:spPr>
          <a:xfrm>
            <a:off x="4493603" y="3790507"/>
            <a:ext cx="461849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dirty="0">
                <a:ea typeface="+mn-lt"/>
                <a:cs typeface="+mn-lt"/>
              </a:rPr>
              <a:t>Setting Objectives and Key Performance Indicators (KPIs)</a:t>
            </a:r>
          </a:p>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2D35925C-732D-7187-721A-42D84BF4CE4A}"/>
              </a:ext>
            </a:extLst>
          </p:cNvPr>
          <p:cNvSpPr txBox="1"/>
          <p:nvPr/>
        </p:nvSpPr>
        <p:spPr>
          <a:xfrm>
            <a:off x="4616066" y="3801492"/>
            <a:ext cx="4073551" cy="646331"/>
          </a:xfrm>
          <a:prstGeom prst="rect">
            <a:avLst/>
          </a:prstGeom>
          <a:noFill/>
        </p:spPr>
        <p:txBody>
          <a:bodyPr wrap="none" rtlCol="0">
            <a:spAutoFit/>
          </a:bodyPr>
          <a:lstStyle/>
          <a:p>
            <a:r>
              <a:rPr lang="en-IE" sz="3600" b="1" dirty="0">
                <a:solidFill>
                  <a:srgbClr val="60BA47"/>
                </a:solidFill>
                <a:latin typeface="Calibri" panose="020F0502020204030204" pitchFamily="34" charset="0"/>
                <a:cs typeface="Calibri" panose="020F0502020204030204" pitchFamily="34" charset="0"/>
              </a:rPr>
              <a:t>Setting Objectives &amp;</a:t>
            </a:r>
          </a:p>
        </p:txBody>
      </p:sp>
      <p:sp>
        <p:nvSpPr>
          <p:cNvPr id="2" name="Rectangle 13">
            <a:extLst>
              <a:ext uri="{FF2B5EF4-FFF2-40B4-BE49-F238E27FC236}">
                <a16:creationId xmlns:a16="http://schemas.microsoft.com/office/drawing/2014/main" id="{9942EC0B-0B04-B15B-0B74-E1DA294D0E98}"/>
              </a:ext>
            </a:extLst>
          </p:cNvPr>
          <p:cNvSpPr/>
          <p:nvPr/>
        </p:nvSpPr>
        <p:spPr>
          <a:xfrm>
            <a:off x="4493602" y="4738517"/>
            <a:ext cx="5671124"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600" b="1" dirty="0">
                <a:solidFill>
                  <a:srgbClr val="60BA47"/>
                </a:solidFill>
                <a:latin typeface="Calibri" panose="020F0502020204030204" pitchFamily="34" charset="0"/>
                <a:cs typeface="Calibri" panose="020F0502020204030204" pitchFamily="34" charset="0"/>
              </a:rPr>
              <a:t>Key Performance Indicators</a:t>
            </a:r>
            <a:endParaRPr lang="en-US" sz="529" dirty="0">
              <a:latin typeface="Montserrat" panose="00000500000000000000" pitchFamily="50" charset="0"/>
            </a:endParaRPr>
          </a:p>
        </p:txBody>
      </p:sp>
    </p:spTree>
    <p:extLst>
      <p:ext uri="{BB962C8B-B14F-4D97-AF65-F5344CB8AC3E}">
        <p14:creationId xmlns:p14="http://schemas.microsoft.com/office/powerpoint/2010/main" val="2167932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06C27-E303-9056-8032-BD94FA6CACE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3601C42-307D-FEFD-5EB0-4D57A6DC0908}"/>
              </a:ext>
            </a:extLst>
          </p:cNvPr>
          <p:cNvSpPr>
            <a:spLocks noGrp="1"/>
          </p:cNvSpPr>
          <p:nvPr>
            <p:ph type="body" sz="quarter" idx="16"/>
          </p:nvPr>
        </p:nvSpPr>
        <p:spPr>
          <a:xfrm>
            <a:off x="226394" y="247933"/>
            <a:ext cx="5602030" cy="1167819"/>
          </a:xfrm>
          <a:prstGeom prst="rect">
            <a:avLst/>
          </a:prstGeom>
        </p:spPr>
        <p:txBody>
          <a:bodyPr/>
          <a:lstStyle/>
          <a:p>
            <a:r>
              <a:rPr lang="en-IE" dirty="0">
                <a:ea typeface="+mn-lt"/>
                <a:cs typeface="+mn-lt"/>
              </a:rPr>
              <a:t>Setting Objectives - Key Performance Indicators KPIs</a:t>
            </a:r>
          </a:p>
        </p:txBody>
      </p:sp>
      <p:sp>
        <p:nvSpPr>
          <p:cNvPr id="12" name="Text Placeholder 11">
            <a:extLst>
              <a:ext uri="{FF2B5EF4-FFF2-40B4-BE49-F238E27FC236}">
                <a16:creationId xmlns:a16="http://schemas.microsoft.com/office/drawing/2014/main" id="{5C22273C-6403-830F-6C60-2418ADC1CD7F}"/>
              </a:ext>
            </a:extLst>
          </p:cNvPr>
          <p:cNvSpPr>
            <a:spLocks noGrp="1"/>
          </p:cNvSpPr>
          <p:nvPr>
            <p:ph type="body" sz="quarter" idx="18"/>
          </p:nvPr>
        </p:nvSpPr>
        <p:spPr>
          <a:xfrm>
            <a:off x="226394" y="1603170"/>
            <a:ext cx="6185292" cy="3837248"/>
          </a:xfrm>
        </p:spPr>
        <p:txBody>
          <a:bodyPr/>
          <a:lstStyle/>
          <a:p>
            <a:pPr marL="0" indent="0">
              <a:lnSpc>
                <a:spcPct val="100000"/>
              </a:lnSpc>
              <a:spcBef>
                <a:spcPts val="0"/>
              </a:spcBef>
              <a:tabLst>
                <a:tab pos="457200" algn="l"/>
              </a:tabLst>
            </a:pPr>
            <a:r>
              <a:rPr lang="en-US" sz="2300" b="1" dirty="0">
                <a:solidFill>
                  <a:srgbClr val="202122"/>
                </a:solidFill>
                <a:hlinkClick r:id="rId2"/>
              </a:rPr>
              <a:t>A key</a:t>
            </a:r>
            <a:r>
              <a:rPr lang="en-US" sz="2300" b="1" i="0" dirty="0">
                <a:solidFill>
                  <a:srgbClr val="202122"/>
                </a:solidFill>
                <a:effectLst/>
                <a:hlinkClick r:id="rId2"/>
              </a:rPr>
              <a:t> performance indicator (KPI)</a:t>
            </a:r>
            <a:r>
              <a:rPr lang="en-US" sz="2300" b="1" i="0" dirty="0">
                <a:solidFill>
                  <a:srgbClr val="202122"/>
                </a:solidFill>
                <a:effectLst/>
              </a:rPr>
              <a:t> </a:t>
            </a:r>
            <a:r>
              <a:rPr lang="en-US" sz="2300" dirty="0"/>
              <a:t>is a type of </a:t>
            </a:r>
            <a:r>
              <a:rPr lang="en-US" sz="2300" b="0" i="0" u="none" strike="noStrike" dirty="0">
                <a:effectLst/>
                <a:hlinkClick r:id="rId3" tooltip="Performance measurement"/>
              </a:rPr>
              <a:t>performance measurement</a:t>
            </a:r>
            <a:r>
              <a:rPr lang="en-US" sz="2300" u="none" strike="noStrike" dirty="0">
                <a:solidFill>
                  <a:srgbClr val="202122"/>
                </a:solidFill>
              </a:rPr>
              <a:t> </a:t>
            </a:r>
            <a:r>
              <a:rPr lang="en-US" sz="2300" dirty="0"/>
              <a:t>helping an </a:t>
            </a:r>
            <a:r>
              <a:rPr lang="en-US" sz="2300" dirty="0" err="1"/>
              <a:t>organisation</a:t>
            </a:r>
            <a:r>
              <a:rPr lang="en-US" sz="2300" dirty="0"/>
              <a:t> define and measure progress toward </a:t>
            </a:r>
            <a:r>
              <a:rPr lang="en-US" sz="2300" dirty="0" err="1"/>
              <a:t>organisational</a:t>
            </a:r>
            <a:r>
              <a:rPr lang="en-US" sz="2300" dirty="0"/>
              <a:t> goals. </a:t>
            </a:r>
          </a:p>
          <a:p>
            <a:pPr marL="0" lvl="0" indent="0">
              <a:lnSpc>
                <a:spcPct val="100000"/>
              </a:lnSpc>
              <a:spcBef>
                <a:spcPts val="0"/>
              </a:spcBef>
              <a:tabLst>
                <a:tab pos="457200" algn="l"/>
              </a:tabLst>
            </a:pPr>
            <a:endParaRPr lang="en-US" sz="2300" dirty="0"/>
          </a:p>
          <a:p>
            <a:pPr marL="0" lvl="0" indent="0">
              <a:lnSpc>
                <a:spcPct val="100000"/>
              </a:lnSpc>
              <a:spcBef>
                <a:spcPts val="0"/>
              </a:spcBef>
              <a:tabLst>
                <a:tab pos="457200" algn="l"/>
              </a:tabLst>
            </a:pPr>
            <a:r>
              <a:rPr lang="en-US" sz="2300" b="0" i="0" dirty="0">
                <a:effectLst/>
              </a:rPr>
              <a:t>KPIs assess </a:t>
            </a:r>
            <a:r>
              <a:rPr lang="en-US" sz="2300" b="1" dirty="0"/>
              <a:t>the achievements of an </a:t>
            </a:r>
            <a:r>
              <a:rPr lang="en-US" sz="2300" b="1" i="0" dirty="0" err="1">
                <a:effectLst/>
              </a:rPr>
              <a:t>organisation</a:t>
            </a:r>
            <a:r>
              <a:rPr lang="en-US" sz="2300" b="1" i="0" dirty="0">
                <a:effectLst/>
              </a:rPr>
              <a:t> or particular actions</a:t>
            </a:r>
            <a:r>
              <a:rPr lang="en-US" sz="2300" b="0" i="0" dirty="0">
                <a:effectLst/>
              </a:rPr>
              <a:t>, like projects, </a:t>
            </a:r>
            <a:r>
              <a:rPr lang="en-US" sz="2300" b="0" i="0" dirty="0" err="1">
                <a:effectLst/>
              </a:rPr>
              <a:t>programmes</a:t>
            </a:r>
            <a:r>
              <a:rPr lang="en-US" sz="2300" b="0" i="0" dirty="0">
                <a:effectLst/>
              </a:rPr>
              <a:t>, products.</a:t>
            </a:r>
          </a:p>
          <a:p>
            <a:pPr marL="0" lvl="0" indent="0">
              <a:lnSpc>
                <a:spcPct val="100000"/>
              </a:lnSpc>
              <a:spcBef>
                <a:spcPts val="0"/>
              </a:spcBef>
              <a:tabLst>
                <a:tab pos="457200" algn="l"/>
              </a:tabLst>
            </a:pPr>
            <a:endParaRPr lang="en-US" sz="2300" dirty="0"/>
          </a:p>
          <a:p>
            <a:pPr marL="0" lvl="0" indent="0" algn="just">
              <a:lnSpc>
                <a:spcPct val="100000"/>
              </a:lnSpc>
              <a:spcBef>
                <a:spcPts val="0"/>
              </a:spcBef>
              <a:tabLst>
                <a:tab pos="457200" algn="l"/>
              </a:tabLst>
            </a:pPr>
            <a:r>
              <a:rPr lang="en-US" sz="2300" b="0" i="0" dirty="0">
                <a:effectLst/>
              </a:rPr>
              <a:t>KPIs provide a focus for: </a:t>
            </a:r>
          </a:p>
          <a:p>
            <a:pPr marL="342900" lvl="0" indent="-342900" algn="just">
              <a:lnSpc>
                <a:spcPct val="100000"/>
              </a:lnSpc>
              <a:spcBef>
                <a:spcPts val="0"/>
              </a:spcBef>
              <a:buAutoNum type="arabicParenR"/>
              <a:tabLst>
                <a:tab pos="457200" algn="l"/>
              </a:tabLst>
            </a:pPr>
            <a:r>
              <a:rPr lang="en-US" sz="2300" b="0" i="0" dirty="0">
                <a:effectLst/>
              </a:rPr>
              <a:t>strategic and operational development, </a:t>
            </a:r>
          </a:p>
          <a:p>
            <a:pPr marL="342900" lvl="0" indent="-342900" algn="just">
              <a:lnSpc>
                <a:spcPct val="100000"/>
              </a:lnSpc>
              <a:spcBef>
                <a:spcPts val="0"/>
              </a:spcBef>
              <a:buAutoNum type="arabicParenR"/>
              <a:tabLst>
                <a:tab pos="457200" algn="l"/>
              </a:tabLst>
            </a:pPr>
            <a:r>
              <a:rPr lang="en-US" sz="2300" b="0" i="0" dirty="0">
                <a:effectLst/>
              </a:rPr>
              <a:t>creating an analytical basis for decision-making</a:t>
            </a:r>
          </a:p>
          <a:p>
            <a:pPr marL="342900" lvl="0" indent="-342900" algn="just">
              <a:lnSpc>
                <a:spcPct val="100000"/>
              </a:lnSpc>
              <a:spcBef>
                <a:spcPts val="0"/>
              </a:spcBef>
              <a:buAutoNum type="arabicParenR"/>
              <a:tabLst>
                <a:tab pos="457200" algn="l"/>
              </a:tabLst>
            </a:pPr>
            <a:r>
              <a:rPr lang="en-US" sz="2300" b="0" i="0" dirty="0">
                <a:effectLst/>
              </a:rPr>
              <a:t>helping focus attention on what matters most.</a:t>
            </a:r>
          </a:p>
        </p:txBody>
      </p:sp>
      <p:sp>
        <p:nvSpPr>
          <p:cNvPr id="7" name="Freeform 6">
            <a:extLst>
              <a:ext uri="{FF2B5EF4-FFF2-40B4-BE49-F238E27FC236}">
                <a16:creationId xmlns:a16="http://schemas.microsoft.com/office/drawing/2014/main" id="{0797BE12-3517-7718-B42E-B1F2A812ACA4}"/>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1028" name="Picture 4">
            <a:extLst>
              <a:ext uri="{FF2B5EF4-FFF2-40B4-BE49-F238E27FC236}">
                <a16:creationId xmlns:a16="http://schemas.microsoft.com/office/drawing/2014/main" id="{F894AEAA-4A13-EF1C-73FF-7D164D29E78F}"/>
              </a:ext>
            </a:extLst>
          </p:cNvPr>
          <p:cNvPicPr>
            <a:picLocks noGrp="1" noChangeAspect="1" noChangeArrowheads="1"/>
          </p:cNvPicPr>
          <p:nvPr>
            <p:ph type="pic" sz="quarter" idx="19"/>
          </p:nvPr>
        </p:nvPicPr>
        <p:blipFill>
          <a:blip r:embed="rId4">
            <a:extLst>
              <a:ext uri="{28A0092B-C50C-407E-A947-70E740481C1C}">
                <a14:useLocalDpi xmlns:a14="http://schemas.microsoft.com/office/drawing/2010/main" val="0"/>
              </a:ext>
            </a:extLst>
          </a:blip>
          <a:srcRect/>
          <a:stretch>
            <a:fillRect/>
          </a:stretch>
        </p:blipFill>
        <p:spPr bwMode="auto">
          <a:xfrm>
            <a:off x="6618514" y="0"/>
            <a:ext cx="48262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92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6" y="692141"/>
            <a:ext cx="6097467" cy="5552301"/>
          </a:xfrm>
          <a:prstGeom prst="rect">
            <a:avLst/>
          </a:prstGeom>
        </p:spPr>
        <p:txBody>
          <a:bodyPr/>
          <a:lstStyle/>
          <a:p>
            <a:pPr marL="0" lvl="0" indent="0" algn="just">
              <a:lnSpc>
                <a:spcPct val="100000"/>
              </a:lnSpc>
              <a:tabLst>
                <a:tab pos="457200" algn="l"/>
              </a:tabLst>
            </a:pPr>
            <a:r>
              <a:rPr lang="en-US" sz="2400" b="0" i="0" dirty="0">
                <a:solidFill>
                  <a:srgbClr val="0B3A5B"/>
                </a:solidFill>
                <a:effectLst/>
              </a:rPr>
              <a:t>Based on </a:t>
            </a:r>
            <a:r>
              <a:rPr lang="en-US" sz="2400" dirty="0">
                <a:solidFill>
                  <a:srgbClr val="0B3A5B"/>
                </a:solidFill>
              </a:rPr>
              <a:t>food SME</a:t>
            </a:r>
            <a:r>
              <a:rPr lang="en-US" sz="2400" b="0" i="0" dirty="0">
                <a:solidFill>
                  <a:srgbClr val="0B3A5B"/>
                </a:solidFill>
                <a:effectLst/>
              </a:rPr>
              <a:t> functions, </a:t>
            </a:r>
            <a:r>
              <a:rPr lang="en-US" sz="2400" b="1" i="0" dirty="0">
                <a:solidFill>
                  <a:srgbClr val="0B3A5B"/>
                </a:solidFill>
                <a:effectLst/>
              </a:rPr>
              <a:t>KPIs can be divided into</a:t>
            </a:r>
          </a:p>
          <a:p>
            <a:pPr marL="0" lvl="0" indent="0" algn="just">
              <a:lnSpc>
                <a:spcPct val="100000"/>
              </a:lnSpc>
              <a:tabLst>
                <a:tab pos="457200" algn="l"/>
              </a:tabLst>
            </a:pPr>
            <a:endParaRPr lang="en-US" sz="2400" b="1" i="0" dirty="0">
              <a:solidFill>
                <a:srgbClr val="0B3A5B"/>
              </a:solidFill>
              <a:effectLst/>
            </a:endParaRPr>
          </a:p>
          <a:p>
            <a:pPr marL="342900" lvl="0" indent="-342900" algn="just">
              <a:lnSpc>
                <a:spcPct val="100000"/>
              </a:lnSpc>
              <a:buAutoNum type="arabicParenR"/>
              <a:tabLst>
                <a:tab pos="457200" algn="l"/>
              </a:tabLst>
            </a:pPr>
            <a:r>
              <a:rPr lang="en-US" sz="2400" b="0" i="0" dirty="0">
                <a:solidFill>
                  <a:srgbClr val="0B3A5B"/>
                </a:solidFill>
                <a:effectLst/>
              </a:rPr>
              <a:t>Core Circularity Indicators, </a:t>
            </a:r>
          </a:p>
          <a:p>
            <a:pPr marL="342900" lvl="0" indent="-342900" algn="just">
              <a:lnSpc>
                <a:spcPct val="100000"/>
              </a:lnSpc>
              <a:buAutoNum type="arabicParenR"/>
              <a:tabLst>
                <a:tab pos="457200" algn="l"/>
              </a:tabLst>
            </a:pPr>
            <a:r>
              <a:rPr lang="en-US" sz="2400" b="0" i="0" dirty="0">
                <a:solidFill>
                  <a:srgbClr val="0B3A5B"/>
                </a:solidFill>
                <a:effectLst/>
              </a:rPr>
              <a:t>Supplementary Indicators, </a:t>
            </a:r>
          </a:p>
          <a:p>
            <a:pPr marL="342900" lvl="0" indent="-342900" algn="just">
              <a:lnSpc>
                <a:spcPct val="100000"/>
              </a:lnSpc>
              <a:buAutoNum type="arabicParenR"/>
              <a:tabLst>
                <a:tab pos="457200" algn="l"/>
              </a:tabLst>
            </a:pPr>
            <a:r>
              <a:rPr lang="en-US" sz="2400" b="0" i="0" dirty="0">
                <a:solidFill>
                  <a:srgbClr val="0B3A5B"/>
                </a:solidFill>
                <a:effectLst/>
              </a:rPr>
              <a:t>Commercial Information.</a:t>
            </a:r>
          </a:p>
          <a:p>
            <a:pPr marL="0" lvl="0" indent="0" algn="just">
              <a:lnSpc>
                <a:spcPct val="100000"/>
              </a:lnSpc>
              <a:tabLst>
                <a:tab pos="457200" algn="l"/>
              </a:tabLst>
            </a:pPr>
            <a:endParaRPr lang="en-US" sz="2400" b="0" i="0" dirty="0">
              <a:solidFill>
                <a:srgbClr val="0B3A5B"/>
              </a:solidFill>
              <a:effectLst/>
            </a:endParaRPr>
          </a:p>
          <a:p>
            <a:pPr marL="0" indent="0" algn="just">
              <a:lnSpc>
                <a:spcPct val="100000"/>
              </a:lnSpc>
              <a:tabLst>
                <a:tab pos="457200" algn="l"/>
              </a:tabLst>
            </a:pPr>
            <a:r>
              <a:rPr lang="en-US" sz="2400" b="1" i="0" u="none" strike="noStrike" dirty="0">
                <a:solidFill>
                  <a:srgbClr val="003052"/>
                </a:solidFill>
                <a:effectLst/>
              </a:rPr>
              <a:t>Main categories, for example: </a:t>
            </a:r>
          </a:p>
          <a:p>
            <a:pPr marL="342900" indent="-342900" algn="just">
              <a:lnSpc>
                <a:spcPct val="100000"/>
              </a:lnSpc>
              <a:buFont typeface="Arial" panose="020B0604020202020204" pitchFamily="34" charset="0"/>
              <a:buChar char="•"/>
              <a:tabLst>
                <a:tab pos="457200" algn="l"/>
              </a:tabLst>
            </a:pPr>
            <a:r>
              <a:rPr lang="en-US" sz="2400" b="0" i="0" u="none" strike="noStrike" dirty="0">
                <a:solidFill>
                  <a:srgbClr val="003052"/>
                </a:solidFill>
                <a:effectLst/>
              </a:rPr>
              <a:t>Material </a:t>
            </a:r>
            <a:r>
              <a:rPr lang="en-US" sz="2400" dirty="0">
                <a:solidFill>
                  <a:srgbClr val="003052"/>
                </a:solidFill>
              </a:rPr>
              <a:t>footprints</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Consumption footprints</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Circular material use rate</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Waste generation and decoupling</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Diversion of waste from landfill</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Waste recycling</a:t>
            </a:r>
            <a:endParaRPr lang="fi-FI" sz="2400" kern="100" dirty="0">
              <a:ea typeface="Aptos" panose="020B0004020202020204" pitchFamily="34" charset="0"/>
              <a:cs typeface="Calibri" panose="020F0502020204030204" pitchFamily="34" charset="0"/>
            </a:endParaRPr>
          </a:p>
          <a:p>
            <a:pPr marL="0" lvl="0" indent="0" algn="just">
              <a:lnSpc>
                <a:spcPct val="100000"/>
              </a:lnSpc>
              <a:tabLst>
                <a:tab pos="457200" algn="l"/>
              </a:tabLst>
            </a:pPr>
            <a:endParaRPr lang="en-US" sz="2400" dirty="0">
              <a:solidFill>
                <a:srgbClr val="0B3A5B"/>
              </a:solidFill>
            </a:endParaRP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1" y="692141"/>
            <a:ext cx="3971637" cy="2051060"/>
          </a:xfrm>
          <a:prstGeom prst="rect">
            <a:avLst/>
          </a:prstGeom>
          <a:solidFill>
            <a:srgbClr val="60BA47"/>
          </a:solidFill>
        </p:spPr>
        <p:txBody>
          <a:bodyPr anchor="ctr"/>
          <a:lstStyle/>
          <a:p>
            <a:r>
              <a:rPr lang="en-IE" dirty="0">
                <a:ea typeface="+mn-lt"/>
                <a:cs typeface="+mn-lt"/>
              </a:rPr>
              <a:t>Setting Objectives - Key Performance Indicators (KPIs)</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27949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DE1D88-1651-1B0B-8F85-5EDA03732574}"/>
              </a:ext>
            </a:extLst>
          </p:cNvPr>
          <p:cNvSpPr>
            <a:spLocks noGrp="1"/>
          </p:cNvSpPr>
          <p:nvPr>
            <p:ph type="body" sz="quarter" idx="16"/>
          </p:nvPr>
        </p:nvSpPr>
        <p:spPr>
          <a:xfrm>
            <a:off x="712949" y="514740"/>
            <a:ext cx="10542549" cy="803654"/>
          </a:xfrm>
        </p:spPr>
        <p:txBody>
          <a:bodyPr/>
          <a:lstStyle/>
          <a:p>
            <a:pPr marL="0" indent="0">
              <a:lnSpc>
                <a:spcPct val="100000"/>
              </a:lnSpc>
              <a:tabLst>
                <a:tab pos="457200" algn="l"/>
              </a:tabLst>
            </a:pPr>
            <a:r>
              <a:rPr lang="en-US" sz="3600" b="1" i="0" dirty="0">
                <a:solidFill>
                  <a:srgbClr val="0B3A5B"/>
                </a:solidFill>
                <a:effectLst/>
              </a:rPr>
              <a:t>Possible </a:t>
            </a:r>
            <a:r>
              <a:rPr lang="en-US" sz="3600" b="1" dirty="0">
                <a:solidFill>
                  <a:srgbClr val="0B3A5B"/>
                </a:solidFill>
              </a:rPr>
              <a:t>KPIs </a:t>
            </a:r>
            <a:r>
              <a:rPr lang="en-US" sz="3600" b="1" i="0" dirty="0">
                <a:solidFill>
                  <a:srgbClr val="0B3A5B"/>
                </a:solidFill>
                <a:effectLst/>
              </a:rPr>
              <a:t>Related to </a:t>
            </a:r>
            <a:r>
              <a:rPr lang="en-US" sz="3600" b="1" kern="100" dirty="0">
                <a:ea typeface="Aptos" panose="020B0004020202020204" pitchFamily="34" charset="0"/>
                <a:cs typeface="Calibri" panose="020F0502020204030204" pitchFamily="34" charset="0"/>
              </a:rPr>
              <a:t>Improving Food Waste Management Efforts</a:t>
            </a:r>
          </a:p>
          <a:p>
            <a:endParaRPr lang="en-IE" dirty="0"/>
          </a:p>
        </p:txBody>
      </p:sp>
      <p:sp>
        <p:nvSpPr>
          <p:cNvPr id="4" name="Freeform 170">
            <a:extLst>
              <a:ext uri="{FF2B5EF4-FFF2-40B4-BE49-F238E27FC236}">
                <a16:creationId xmlns:a16="http://schemas.microsoft.com/office/drawing/2014/main" id="{C1066CEE-9161-AC5B-2A12-6B018B46DED2}"/>
              </a:ext>
            </a:extLst>
          </p:cNvPr>
          <p:cNvSpPr>
            <a:spLocks noChangeArrowheads="1"/>
          </p:cNvSpPr>
          <p:nvPr/>
        </p:nvSpPr>
        <p:spPr bwMode="auto">
          <a:xfrm>
            <a:off x="7998085" y="2304927"/>
            <a:ext cx="3257414" cy="1803217"/>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2094D2"/>
          </a:solidFill>
          <a:ln>
            <a:noFill/>
          </a:ln>
          <a:effectLst/>
        </p:spPr>
        <p:txBody>
          <a:bodyPr wrap="none" anchor="ctr"/>
          <a:lstStyle/>
          <a:p>
            <a:endParaRPr lang="en-US" sz="900"/>
          </a:p>
        </p:txBody>
      </p:sp>
      <p:sp>
        <p:nvSpPr>
          <p:cNvPr id="5" name="Freeform 173">
            <a:extLst>
              <a:ext uri="{FF2B5EF4-FFF2-40B4-BE49-F238E27FC236}">
                <a16:creationId xmlns:a16="http://schemas.microsoft.com/office/drawing/2014/main" id="{A5F6D6C0-6C72-F3AD-B368-0DA91BEADBB2}"/>
              </a:ext>
            </a:extLst>
          </p:cNvPr>
          <p:cNvSpPr>
            <a:spLocks noChangeArrowheads="1"/>
          </p:cNvSpPr>
          <p:nvPr/>
        </p:nvSpPr>
        <p:spPr bwMode="auto">
          <a:xfrm>
            <a:off x="4336747" y="2304926"/>
            <a:ext cx="3373650" cy="1803218"/>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endParaRPr lang="en-US" sz="900" dirty="0"/>
          </a:p>
        </p:txBody>
      </p:sp>
      <p:sp>
        <p:nvSpPr>
          <p:cNvPr id="6" name="Freeform 174">
            <a:extLst>
              <a:ext uri="{FF2B5EF4-FFF2-40B4-BE49-F238E27FC236}">
                <a16:creationId xmlns:a16="http://schemas.microsoft.com/office/drawing/2014/main" id="{3BB0EFA5-1F8F-9663-25AD-5DDA0744712C}"/>
              </a:ext>
            </a:extLst>
          </p:cNvPr>
          <p:cNvSpPr>
            <a:spLocks noChangeArrowheads="1"/>
          </p:cNvSpPr>
          <p:nvPr/>
        </p:nvSpPr>
        <p:spPr bwMode="auto">
          <a:xfrm>
            <a:off x="4408577" y="1885080"/>
            <a:ext cx="3348009" cy="624113"/>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9465E"/>
          </a:solidFill>
          <a:ln>
            <a:noFill/>
          </a:ln>
          <a:effectLst/>
        </p:spPr>
        <p:txBody>
          <a:bodyPr wrap="none" anchor="ctr"/>
          <a:lstStyle/>
          <a:p>
            <a:endParaRPr lang="en-US" sz="900"/>
          </a:p>
        </p:txBody>
      </p:sp>
      <p:sp>
        <p:nvSpPr>
          <p:cNvPr id="7" name="Freeform 176">
            <a:extLst>
              <a:ext uri="{FF2B5EF4-FFF2-40B4-BE49-F238E27FC236}">
                <a16:creationId xmlns:a16="http://schemas.microsoft.com/office/drawing/2014/main" id="{464ECA52-3D83-8455-B586-8C450B19D781}"/>
              </a:ext>
            </a:extLst>
          </p:cNvPr>
          <p:cNvSpPr>
            <a:spLocks noChangeArrowheads="1"/>
          </p:cNvSpPr>
          <p:nvPr/>
        </p:nvSpPr>
        <p:spPr bwMode="auto">
          <a:xfrm>
            <a:off x="674201" y="2319889"/>
            <a:ext cx="3170539" cy="1788255"/>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endParaRPr lang="en-US" sz="900" dirty="0"/>
          </a:p>
        </p:txBody>
      </p:sp>
      <p:sp>
        <p:nvSpPr>
          <p:cNvPr id="8" name="Freeform 177">
            <a:extLst>
              <a:ext uri="{FF2B5EF4-FFF2-40B4-BE49-F238E27FC236}">
                <a16:creationId xmlns:a16="http://schemas.microsoft.com/office/drawing/2014/main" id="{7FBEACCE-E4AE-665B-2046-772086B21DE9}"/>
              </a:ext>
            </a:extLst>
          </p:cNvPr>
          <p:cNvSpPr>
            <a:spLocks noChangeArrowheads="1"/>
          </p:cNvSpPr>
          <p:nvPr/>
        </p:nvSpPr>
        <p:spPr bwMode="auto">
          <a:xfrm>
            <a:off x="582717" y="1885080"/>
            <a:ext cx="3164753" cy="579332"/>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US" sz="900"/>
          </a:p>
        </p:txBody>
      </p:sp>
      <p:sp>
        <p:nvSpPr>
          <p:cNvPr id="9" name="Freeform 179">
            <a:extLst>
              <a:ext uri="{FF2B5EF4-FFF2-40B4-BE49-F238E27FC236}">
                <a16:creationId xmlns:a16="http://schemas.microsoft.com/office/drawing/2014/main" id="{8DBE8C5E-4D11-5E29-10A7-3374774133E2}"/>
              </a:ext>
            </a:extLst>
          </p:cNvPr>
          <p:cNvSpPr>
            <a:spLocks noChangeArrowheads="1"/>
          </p:cNvSpPr>
          <p:nvPr/>
        </p:nvSpPr>
        <p:spPr bwMode="auto">
          <a:xfrm>
            <a:off x="6416280" y="4678832"/>
            <a:ext cx="3547117" cy="1754325"/>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US" sz="900"/>
          </a:p>
        </p:txBody>
      </p:sp>
      <p:sp>
        <p:nvSpPr>
          <p:cNvPr id="10" name="Freeform 171">
            <a:extLst>
              <a:ext uri="{FF2B5EF4-FFF2-40B4-BE49-F238E27FC236}">
                <a16:creationId xmlns:a16="http://schemas.microsoft.com/office/drawing/2014/main" id="{060F09BE-A494-464F-F42B-17799C217C3B}"/>
              </a:ext>
            </a:extLst>
          </p:cNvPr>
          <p:cNvSpPr>
            <a:spLocks noChangeArrowheads="1"/>
          </p:cNvSpPr>
          <p:nvPr/>
        </p:nvSpPr>
        <p:spPr bwMode="auto">
          <a:xfrm>
            <a:off x="8193394" y="1897117"/>
            <a:ext cx="2803157"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9465E"/>
          </a:solidFill>
          <a:ln>
            <a:noFill/>
          </a:ln>
          <a:effectLst/>
        </p:spPr>
        <p:txBody>
          <a:bodyPr wrap="none" anchor="ctr"/>
          <a:lstStyle/>
          <a:p>
            <a:endParaRPr lang="en-US" sz="900"/>
          </a:p>
        </p:txBody>
      </p:sp>
      <p:sp>
        <p:nvSpPr>
          <p:cNvPr id="11" name="Freeform 180">
            <a:extLst>
              <a:ext uri="{FF2B5EF4-FFF2-40B4-BE49-F238E27FC236}">
                <a16:creationId xmlns:a16="http://schemas.microsoft.com/office/drawing/2014/main" id="{3A95DD57-AC31-BD3C-C611-A280FBC39B97}"/>
              </a:ext>
            </a:extLst>
          </p:cNvPr>
          <p:cNvSpPr>
            <a:spLocks noChangeArrowheads="1"/>
          </p:cNvSpPr>
          <p:nvPr/>
        </p:nvSpPr>
        <p:spPr bwMode="auto">
          <a:xfrm>
            <a:off x="6524714" y="4271024"/>
            <a:ext cx="3220968"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a:p>
        </p:txBody>
      </p:sp>
      <p:sp>
        <p:nvSpPr>
          <p:cNvPr id="12" name="CuadroTexto 598">
            <a:extLst>
              <a:ext uri="{FF2B5EF4-FFF2-40B4-BE49-F238E27FC236}">
                <a16:creationId xmlns:a16="http://schemas.microsoft.com/office/drawing/2014/main" id="{001AA548-CFB1-A326-B2A5-00CE25414F16}"/>
              </a:ext>
            </a:extLst>
          </p:cNvPr>
          <p:cNvSpPr txBox="1"/>
          <p:nvPr/>
        </p:nvSpPr>
        <p:spPr>
          <a:xfrm>
            <a:off x="754097" y="2035759"/>
            <a:ext cx="2993374" cy="400110"/>
          </a:xfrm>
          <a:prstGeom prst="rect">
            <a:avLst/>
          </a:prstGeom>
          <a:noFill/>
        </p:spPr>
        <p:txBody>
          <a:bodyPr wrap="square" rtlCol="0">
            <a:spAutoFit/>
          </a:bodyPr>
          <a:lstStyle/>
          <a:p>
            <a:r>
              <a:rPr lang="en-US" sz="2000" b="1" kern="100" dirty="0">
                <a:solidFill>
                  <a:schemeClr val="bg1"/>
                </a:solidFill>
                <a:effectLst/>
                <a:ea typeface="Aptos" panose="020B0004020202020204" pitchFamily="34" charset="0"/>
                <a:cs typeface="Calibri" panose="020F0502020204030204" pitchFamily="34" charset="0"/>
              </a:rPr>
              <a:t>Total Food Waste Volume</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13" name="CuadroTexto 599">
            <a:extLst>
              <a:ext uri="{FF2B5EF4-FFF2-40B4-BE49-F238E27FC236}">
                <a16:creationId xmlns:a16="http://schemas.microsoft.com/office/drawing/2014/main" id="{5D6F9D27-063C-22A5-927E-C6393D287BA0}"/>
              </a:ext>
            </a:extLst>
          </p:cNvPr>
          <p:cNvSpPr txBox="1"/>
          <p:nvPr/>
        </p:nvSpPr>
        <p:spPr>
          <a:xfrm>
            <a:off x="4838190" y="1968257"/>
            <a:ext cx="2826912" cy="400110"/>
          </a:xfrm>
          <a:prstGeom prst="rect">
            <a:avLst/>
          </a:prstGeom>
          <a:noFill/>
        </p:spPr>
        <p:txBody>
          <a:bodyPr wrap="square" rtlCol="0">
            <a:spAutoFit/>
          </a:bodyPr>
          <a:lstStyle/>
          <a:p>
            <a:r>
              <a:rPr lang="en-US" sz="2000" b="1" kern="100" dirty="0">
                <a:solidFill>
                  <a:schemeClr val="bg1"/>
                </a:solidFill>
                <a:cs typeface="Calibri" panose="020F0502020204030204" pitchFamily="34" charset="0"/>
              </a:rPr>
              <a:t>Waste</a:t>
            </a:r>
            <a:r>
              <a:rPr lang="en-US" sz="2000" b="1" kern="100" dirty="0">
                <a:effectLst/>
                <a:latin typeface="Calibri" panose="020F0502020204030204" pitchFamily="34" charset="0"/>
                <a:ea typeface="Aptos" panose="020B0004020202020204" pitchFamily="34" charset="0"/>
                <a:cs typeface="Calibri" panose="020F0502020204030204" pitchFamily="34" charset="0"/>
              </a:rPr>
              <a:t> </a:t>
            </a:r>
            <a:r>
              <a:rPr lang="en-US" sz="2000" b="1" kern="100" dirty="0">
                <a:solidFill>
                  <a:schemeClr val="bg1"/>
                </a:solidFill>
                <a:cs typeface="Calibri" panose="020F0502020204030204" pitchFamily="34" charset="0"/>
              </a:rPr>
              <a:t>Diversion</a:t>
            </a:r>
            <a:r>
              <a:rPr lang="en-US" sz="2000" b="1" kern="100" dirty="0">
                <a:effectLst/>
                <a:latin typeface="Calibri" panose="020F0502020204030204" pitchFamily="34" charset="0"/>
                <a:ea typeface="Aptos" panose="020B0004020202020204" pitchFamily="34" charset="0"/>
                <a:cs typeface="Calibri" panose="020F0502020204030204" pitchFamily="34" charset="0"/>
              </a:rPr>
              <a:t> </a:t>
            </a:r>
            <a:r>
              <a:rPr lang="en-US" sz="2000" b="1" kern="100" dirty="0">
                <a:solidFill>
                  <a:schemeClr val="bg1"/>
                </a:solidFill>
                <a:cs typeface="Calibri" panose="020F0502020204030204" pitchFamily="34" charset="0"/>
              </a:rPr>
              <a:t>Rate</a:t>
            </a:r>
          </a:p>
        </p:txBody>
      </p:sp>
      <p:sp>
        <p:nvSpPr>
          <p:cNvPr id="14" name="CuadroTexto 600">
            <a:extLst>
              <a:ext uri="{FF2B5EF4-FFF2-40B4-BE49-F238E27FC236}">
                <a16:creationId xmlns:a16="http://schemas.microsoft.com/office/drawing/2014/main" id="{E70123A1-4E8D-ACB4-E1F4-B04695D03376}"/>
              </a:ext>
            </a:extLst>
          </p:cNvPr>
          <p:cNvSpPr txBox="1"/>
          <p:nvPr/>
        </p:nvSpPr>
        <p:spPr>
          <a:xfrm>
            <a:off x="8575583" y="1963181"/>
            <a:ext cx="2207212" cy="461665"/>
          </a:xfrm>
          <a:prstGeom prst="rect">
            <a:avLst/>
          </a:prstGeom>
          <a:noFill/>
        </p:spPr>
        <p:txBody>
          <a:bodyPr wrap="square" rtlCol="0">
            <a:spAutoFit/>
          </a:bodyPr>
          <a:lstStyle/>
          <a:p>
            <a:r>
              <a:rPr lang="en-US" b="1" kern="100" dirty="0">
                <a:solidFill>
                  <a:schemeClr val="bg1"/>
                </a:solidFill>
                <a:cs typeface="Calibri" panose="020F0502020204030204" pitchFamily="34" charset="0"/>
              </a:rPr>
              <a:t>Food</a:t>
            </a:r>
            <a:r>
              <a:rPr lang="en-US" b="1" kern="100" dirty="0">
                <a:effectLst/>
                <a:latin typeface="Calibri" panose="020F0502020204030204" pitchFamily="34" charset="0"/>
                <a:ea typeface="Aptos" panose="020B0004020202020204" pitchFamily="34" charset="0"/>
                <a:cs typeface="Calibri" panose="020F0502020204030204" pitchFamily="34" charset="0"/>
              </a:rPr>
              <a:t> </a:t>
            </a:r>
            <a:r>
              <a:rPr lang="en-US" b="1" kern="100" dirty="0">
                <a:solidFill>
                  <a:schemeClr val="bg1"/>
                </a:solidFill>
                <a:cs typeface="Calibri" panose="020F0502020204030204" pitchFamily="34" charset="0"/>
              </a:rPr>
              <a:t>Waste</a:t>
            </a:r>
            <a:r>
              <a:rPr lang="en-US" b="1" kern="100" dirty="0">
                <a:effectLst/>
                <a:latin typeface="Calibri" panose="020F0502020204030204" pitchFamily="34" charset="0"/>
                <a:ea typeface="Aptos" panose="020B0004020202020204" pitchFamily="34" charset="0"/>
                <a:cs typeface="Calibri" panose="020F0502020204030204" pitchFamily="34" charset="0"/>
              </a:rPr>
              <a:t> </a:t>
            </a:r>
            <a:r>
              <a:rPr lang="en-US" b="1" kern="100" dirty="0">
                <a:solidFill>
                  <a:schemeClr val="bg1"/>
                </a:solidFill>
                <a:cs typeface="Calibri" panose="020F0502020204030204" pitchFamily="34" charset="0"/>
              </a:rPr>
              <a:t>by</a:t>
            </a:r>
            <a:r>
              <a:rPr lang="en-US" b="1" kern="100" dirty="0">
                <a:effectLst/>
                <a:latin typeface="Calibri" panose="020F0502020204030204" pitchFamily="34" charset="0"/>
                <a:ea typeface="Aptos" panose="020B0004020202020204" pitchFamily="34" charset="0"/>
                <a:cs typeface="Calibri" panose="020F0502020204030204" pitchFamily="34" charset="0"/>
              </a:rPr>
              <a:t> </a:t>
            </a:r>
            <a:r>
              <a:rPr lang="en-US" b="1" kern="100" dirty="0">
                <a:solidFill>
                  <a:schemeClr val="bg1"/>
                </a:solidFill>
                <a:cs typeface="Calibri" panose="020F0502020204030204" pitchFamily="34" charset="0"/>
              </a:rPr>
              <a:t>Type</a:t>
            </a:r>
            <a:r>
              <a:rPr lang="en-US" sz="2400" b="1" kern="100" dirty="0">
                <a:effectLst/>
                <a:latin typeface="Calibri" panose="020F0502020204030204" pitchFamily="34" charset="0"/>
                <a:ea typeface="Aptos" panose="020B0004020202020204" pitchFamily="34" charset="0"/>
                <a:cs typeface="Calibri" panose="020F0502020204030204" pitchFamily="34" charset="0"/>
              </a:rPr>
              <a:t>:</a:t>
            </a:r>
            <a:endParaRPr lang="en-US" sz="2200" b="1" dirty="0">
              <a:solidFill>
                <a:schemeClr val="bg1"/>
              </a:solidFill>
              <a:latin typeface="Calibri" panose="020F0502020204030204" pitchFamily="34" charset="0"/>
              <a:ea typeface="Lato" charset="0"/>
              <a:cs typeface="Calibri" panose="020F0502020204030204" pitchFamily="34" charset="0"/>
            </a:endParaRPr>
          </a:p>
        </p:txBody>
      </p:sp>
      <p:sp>
        <p:nvSpPr>
          <p:cNvPr id="15" name="CuadroTexto 601">
            <a:extLst>
              <a:ext uri="{FF2B5EF4-FFF2-40B4-BE49-F238E27FC236}">
                <a16:creationId xmlns:a16="http://schemas.microsoft.com/office/drawing/2014/main" id="{E42EBC56-DCAF-5667-0E78-527A27698553}"/>
              </a:ext>
            </a:extLst>
          </p:cNvPr>
          <p:cNvSpPr txBox="1"/>
          <p:nvPr/>
        </p:nvSpPr>
        <p:spPr>
          <a:xfrm>
            <a:off x="6769871" y="4378527"/>
            <a:ext cx="2545777" cy="369332"/>
          </a:xfrm>
          <a:prstGeom prst="rect">
            <a:avLst/>
          </a:prstGeom>
          <a:noFill/>
        </p:spPr>
        <p:txBody>
          <a:bodyPr wrap="square" rtlCol="0">
            <a:spAutoFit/>
          </a:bodyPr>
          <a:lstStyle/>
          <a:p>
            <a:r>
              <a:rPr lang="en-US" b="1" kern="100" dirty="0">
                <a:solidFill>
                  <a:schemeClr val="bg1"/>
                </a:solidFill>
                <a:latin typeface="Calibri" panose="020F0502020204030204" pitchFamily="34" charset="0"/>
                <a:cs typeface="Calibri" panose="020F0502020204030204" pitchFamily="34" charset="0"/>
              </a:rPr>
              <a:t>Waste Reduction Targets</a:t>
            </a:r>
          </a:p>
        </p:txBody>
      </p:sp>
      <p:sp>
        <p:nvSpPr>
          <p:cNvPr id="16" name="Rectángulo 602">
            <a:extLst>
              <a:ext uri="{FF2B5EF4-FFF2-40B4-BE49-F238E27FC236}">
                <a16:creationId xmlns:a16="http://schemas.microsoft.com/office/drawing/2014/main" id="{B702E9A2-BDFF-51EC-A752-54674D3A78F1}"/>
              </a:ext>
            </a:extLst>
          </p:cNvPr>
          <p:cNvSpPr/>
          <p:nvPr/>
        </p:nvSpPr>
        <p:spPr>
          <a:xfrm>
            <a:off x="819184" y="2530476"/>
            <a:ext cx="2928287" cy="1200329"/>
          </a:xfrm>
          <a:prstGeom prst="rect">
            <a:avLst/>
          </a:prstGeom>
        </p:spPr>
        <p:txBody>
          <a:bodyPr wrap="square">
            <a:spAutoFit/>
          </a:bodyPr>
          <a:lstStyle/>
          <a:p>
            <a:r>
              <a:rPr lang="en-US" kern="100" dirty="0">
                <a:solidFill>
                  <a:schemeClr val="bg1"/>
                </a:solidFill>
                <a:effectLst/>
                <a:ea typeface="Aptos" panose="020B0004020202020204" pitchFamily="34" charset="0"/>
                <a:cs typeface="Calibri" panose="020F0502020204030204" pitchFamily="34" charset="0"/>
              </a:rPr>
              <a:t>Measure the total amount of food waste generated over a specific period, e.g., daily</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weekly, monthly.</a:t>
            </a:r>
          </a:p>
        </p:txBody>
      </p:sp>
      <p:sp>
        <p:nvSpPr>
          <p:cNvPr id="17" name="Rectángulo 602">
            <a:extLst>
              <a:ext uri="{FF2B5EF4-FFF2-40B4-BE49-F238E27FC236}">
                <a16:creationId xmlns:a16="http://schemas.microsoft.com/office/drawing/2014/main" id="{56D82E44-34D5-7F6C-B121-FE9B0B9419E1}"/>
              </a:ext>
            </a:extLst>
          </p:cNvPr>
          <p:cNvSpPr/>
          <p:nvPr/>
        </p:nvSpPr>
        <p:spPr>
          <a:xfrm>
            <a:off x="4637590" y="2537995"/>
            <a:ext cx="3001841" cy="1754326"/>
          </a:xfrm>
          <a:prstGeom prst="rect">
            <a:avLst/>
          </a:prstGeom>
        </p:spPr>
        <p:txBody>
          <a:bodyPr wrap="square">
            <a:spAutoFit/>
          </a:bodyPr>
          <a:lstStyle/>
          <a:p>
            <a:r>
              <a:rPr lang="en-US" kern="100" dirty="0">
                <a:solidFill>
                  <a:schemeClr val="bg1"/>
                </a:solidFill>
                <a:cs typeface="Calibri" panose="020F0502020204030204" pitchFamily="34" charset="0"/>
              </a:rPr>
              <a:t>The percentage of food waste diverted from landfills through composting, recycling, or donation compared to total food waste.</a:t>
            </a:r>
          </a:p>
          <a:p>
            <a:endParaRPr lang="en-US" dirty="0">
              <a:solidFill>
                <a:schemeClr val="bg1"/>
              </a:solidFill>
              <a:latin typeface="Calibri" panose="020F0502020204030204" pitchFamily="34" charset="0"/>
              <a:ea typeface="Lato" charset="0"/>
              <a:cs typeface="Calibri" panose="020F0502020204030204" pitchFamily="34" charset="0"/>
            </a:endParaRPr>
          </a:p>
        </p:txBody>
      </p:sp>
      <p:sp>
        <p:nvSpPr>
          <p:cNvPr id="18" name="Rectángulo 602">
            <a:extLst>
              <a:ext uri="{FF2B5EF4-FFF2-40B4-BE49-F238E27FC236}">
                <a16:creationId xmlns:a16="http://schemas.microsoft.com/office/drawing/2014/main" id="{7EE9511C-9D30-2815-B436-E76E17A27E65}"/>
              </a:ext>
            </a:extLst>
          </p:cNvPr>
          <p:cNvSpPr/>
          <p:nvPr/>
        </p:nvSpPr>
        <p:spPr>
          <a:xfrm>
            <a:off x="8056441" y="2599463"/>
            <a:ext cx="3245496" cy="1477328"/>
          </a:xfrm>
          <a:prstGeom prst="rect">
            <a:avLst/>
          </a:prstGeom>
        </p:spPr>
        <p:txBody>
          <a:bodyPr wrap="square">
            <a:spAutoFit/>
          </a:bodyPr>
          <a:lstStyle/>
          <a:p>
            <a:r>
              <a:rPr lang="en-US" kern="100" dirty="0">
                <a:solidFill>
                  <a:schemeClr val="bg1"/>
                </a:solidFill>
                <a:cs typeface="Calibri" panose="020F0502020204030204" pitchFamily="34" charset="0"/>
              </a:rPr>
              <a:t>Categorize food waste, e.g., fruits, vegetables, meat, dairy, to identify which types contribute most to overall waste.</a:t>
            </a:r>
          </a:p>
          <a:p>
            <a:endParaRPr lang="en-US" dirty="0">
              <a:solidFill>
                <a:schemeClr val="bg1"/>
              </a:solidFill>
              <a:latin typeface="Calibri" panose="020F0502020204030204" pitchFamily="34" charset="0"/>
              <a:ea typeface="Lato" charset="0"/>
              <a:cs typeface="Calibri" panose="020F0502020204030204" pitchFamily="34" charset="0"/>
            </a:endParaRPr>
          </a:p>
        </p:txBody>
      </p:sp>
      <p:sp>
        <p:nvSpPr>
          <p:cNvPr id="19" name="Rectángulo 602">
            <a:extLst>
              <a:ext uri="{FF2B5EF4-FFF2-40B4-BE49-F238E27FC236}">
                <a16:creationId xmlns:a16="http://schemas.microsoft.com/office/drawing/2014/main" id="{B51E504E-566A-BD9B-ECBF-AAE839EF2E4A}"/>
              </a:ext>
            </a:extLst>
          </p:cNvPr>
          <p:cNvSpPr/>
          <p:nvPr/>
        </p:nvSpPr>
        <p:spPr>
          <a:xfrm>
            <a:off x="6699069" y="4973225"/>
            <a:ext cx="3046613" cy="1200329"/>
          </a:xfrm>
          <a:prstGeom prst="rect">
            <a:avLst/>
          </a:prstGeom>
        </p:spPr>
        <p:txBody>
          <a:bodyPr wrap="square">
            <a:spAutoFit/>
          </a:bodyPr>
          <a:lstStyle/>
          <a:p>
            <a:pPr lvl="0" indent="0">
              <a:lnSpc>
                <a:spcPct val="100000"/>
              </a:lnSpc>
              <a:tabLst>
                <a:tab pos="457200" algn="l"/>
              </a:tabLst>
            </a:pPr>
            <a:r>
              <a:rPr lang="en-US" kern="100" dirty="0">
                <a:solidFill>
                  <a:schemeClr val="bg1"/>
                </a:solidFill>
                <a:cs typeface="Calibri" panose="020F0502020204030204" pitchFamily="34" charset="0"/>
              </a:rPr>
              <a:t>Measure progress against established waste reduction goals, e.g., 20% reduction in waste over one year.</a:t>
            </a:r>
          </a:p>
        </p:txBody>
      </p:sp>
      <p:sp>
        <p:nvSpPr>
          <p:cNvPr id="20" name="Freeform 170">
            <a:extLst>
              <a:ext uri="{FF2B5EF4-FFF2-40B4-BE49-F238E27FC236}">
                <a16:creationId xmlns:a16="http://schemas.microsoft.com/office/drawing/2014/main" id="{4941550D-668C-538A-2B0A-F711E984C830}"/>
              </a:ext>
            </a:extLst>
          </p:cNvPr>
          <p:cNvSpPr>
            <a:spLocks noChangeArrowheads="1"/>
          </p:cNvSpPr>
          <p:nvPr/>
        </p:nvSpPr>
        <p:spPr bwMode="auto">
          <a:xfrm>
            <a:off x="2446317" y="4825509"/>
            <a:ext cx="3740131" cy="1641634"/>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2094D2"/>
          </a:solidFill>
          <a:ln>
            <a:noFill/>
          </a:ln>
          <a:effectLst/>
        </p:spPr>
        <p:txBody>
          <a:bodyPr wrap="none" anchor="ctr"/>
          <a:lstStyle/>
          <a:p>
            <a:endParaRPr lang="en-US" sz="900"/>
          </a:p>
        </p:txBody>
      </p:sp>
      <p:sp>
        <p:nvSpPr>
          <p:cNvPr id="21" name="Freeform 171">
            <a:extLst>
              <a:ext uri="{FF2B5EF4-FFF2-40B4-BE49-F238E27FC236}">
                <a16:creationId xmlns:a16="http://schemas.microsoft.com/office/drawing/2014/main" id="{FC9A2E90-016A-2845-AB46-697D854CDA9F}"/>
              </a:ext>
            </a:extLst>
          </p:cNvPr>
          <p:cNvSpPr>
            <a:spLocks noChangeArrowheads="1"/>
          </p:cNvSpPr>
          <p:nvPr/>
        </p:nvSpPr>
        <p:spPr bwMode="auto">
          <a:xfrm>
            <a:off x="2577231" y="4271023"/>
            <a:ext cx="3373650"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9465E"/>
          </a:solidFill>
          <a:ln>
            <a:noFill/>
          </a:ln>
          <a:effectLst/>
        </p:spPr>
        <p:txBody>
          <a:bodyPr wrap="none" anchor="ctr"/>
          <a:lstStyle/>
          <a:p>
            <a:endParaRPr lang="en-US" sz="900"/>
          </a:p>
        </p:txBody>
      </p:sp>
      <p:sp>
        <p:nvSpPr>
          <p:cNvPr id="22" name="CuadroTexto 600">
            <a:extLst>
              <a:ext uri="{FF2B5EF4-FFF2-40B4-BE49-F238E27FC236}">
                <a16:creationId xmlns:a16="http://schemas.microsoft.com/office/drawing/2014/main" id="{6AF27230-8088-CA29-0CE0-414956D7F2AD}"/>
              </a:ext>
            </a:extLst>
          </p:cNvPr>
          <p:cNvSpPr txBox="1"/>
          <p:nvPr/>
        </p:nvSpPr>
        <p:spPr>
          <a:xfrm>
            <a:off x="3346607" y="4403997"/>
            <a:ext cx="2123940" cy="369332"/>
          </a:xfrm>
          <a:prstGeom prst="rect">
            <a:avLst/>
          </a:prstGeom>
          <a:noFill/>
        </p:spPr>
        <p:txBody>
          <a:bodyPr wrap="square" rtlCol="0">
            <a:spAutoFit/>
          </a:bodyPr>
          <a:lstStyle/>
          <a:p>
            <a:r>
              <a:rPr lang="en-US" b="1" kern="100" dirty="0">
                <a:solidFill>
                  <a:schemeClr val="bg1"/>
                </a:solidFill>
                <a:latin typeface="Calibri" panose="020F0502020204030204" pitchFamily="34" charset="0"/>
                <a:cs typeface="Calibri" panose="020F0502020204030204" pitchFamily="34" charset="0"/>
              </a:rPr>
              <a:t>Cost</a:t>
            </a:r>
            <a:r>
              <a:rPr lang="en-US" b="1" kern="100" dirty="0">
                <a:effectLst/>
                <a:latin typeface="Calibri" panose="020F0502020204030204" pitchFamily="34" charset="0"/>
                <a:ea typeface="Aptos" panose="020B0004020202020204" pitchFamily="34" charset="0"/>
                <a:cs typeface="Calibri" panose="020F0502020204030204" pitchFamily="34" charset="0"/>
              </a:rPr>
              <a:t> </a:t>
            </a:r>
            <a:r>
              <a:rPr lang="en-US" b="1" kern="100" dirty="0">
                <a:solidFill>
                  <a:schemeClr val="bg1"/>
                </a:solidFill>
                <a:latin typeface="Calibri" panose="020F0502020204030204" pitchFamily="34" charset="0"/>
                <a:cs typeface="Calibri" panose="020F0502020204030204" pitchFamily="34" charset="0"/>
              </a:rPr>
              <a:t>of</a:t>
            </a:r>
            <a:r>
              <a:rPr lang="en-US" b="1" kern="100" dirty="0">
                <a:effectLst/>
                <a:latin typeface="Calibri" panose="020F0502020204030204" pitchFamily="34" charset="0"/>
                <a:ea typeface="Aptos" panose="020B0004020202020204" pitchFamily="34" charset="0"/>
                <a:cs typeface="Calibri" panose="020F0502020204030204" pitchFamily="34" charset="0"/>
              </a:rPr>
              <a:t> </a:t>
            </a:r>
            <a:r>
              <a:rPr lang="en-US" b="1" kern="100" dirty="0">
                <a:solidFill>
                  <a:schemeClr val="bg1"/>
                </a:solidFill>
                <a:latin typeface="Calibri" panose="020F0502020204030204" pitchFamily="34" charset="0"/>
                <a:cs typeface="Calibri" panose="020F0502020204030204" pitchFamily="34" charset="0"/>
              </a:rPr>
              <a:t>Food</a:t>
            </a:r>
            <a:r>
              <a:rPr lang="en-US" b="1" kern="100" dirty="0">
                <a:effectLst/>
                <a:latin typeface="Calibri" panose="020F0502020204030204" pitchFamily="34" charset="0"/>
                <a:ea typeface="Aptos" panose="020B0004020202020204" pitchFamily="34" charset="0"/>
                <a:cs typeface="Calibri" panose="020F0502020204030204" pitchFamily="34" charset="0"/>
              </a:rPr>
              <a:t> </a:t>
            </a:r>
            <a:r>
              <a:rPr lang="en-US" b="1" kern="100" dirty="0">
                <a:solidFill>
                  <a:schemeClr val="bg1"/>
                </a:solidFill>
                <a:latin typeface="Calibri" panose="020F0502020204030204" pitchFamily="34" charset="0"/>
                <a:cs typeface="Calibri" panose="020F0502020204030204" pitchFamily="34" charset="0"/>
              </a:rPr>
              <a:t>Waste</a:t>
            </a:r>
          </a:p>
        </p:txBody>
      </p:sp>
      <p:sp>
        <p:nvSpPr>
          <p:cNvPr id="23" name="Rectángulo 602">
            <a:extLst>
              <a:ext uri="{FF2B5EF4-FFF2-40B4-BE49-F238E27FC236}">
                <a16:creationId xmlns:a16="http://schemas.microsoft.com/office/drawing/2014/main" id="{7AF1C613-EC6D-4859-C4F4-3C085586A8BE}"/>
              </a:ext>
            </a:extLst>
          </p:cNvPr>
          <p:cNvSpPr/>
          <p:nvPr/>
        </p:nvSpPr>
        <p:spPr>
          <a:xfrm>
            <a:off x="2648197" y="4907662"/>
            <a:ext cx="3447803" cy="1477328"/>
          </a:xfrm>
          <a:prstGeom prst="rect">
            <a:avLst/>
          </a:prstGeom>
        </p:spPr>
        <p:txBody>
          <a:bodyPr wrap="square">
            <a:spAutoFit/>
          </a:bodyPr>
          <a:lstStyle/>
          <a:p>
            <a:r>
              <a:rPr lang="en-US" kern="100" dirty="0">
                <a:solidFill>
                  <a:schemeClr val="bg1"/>
                </a:solidFill>
                <a:cs typeface="Calibri" panose="020F0502020204030204" pitchFamily="34" charset="0"/>
              </a:rPr>
              <a:t>Calculate the monetary value of food waste generated, including disposal costs, lost revenue, and potential savings from waste reduction efforts.</a:t>
            </a:r>
          </a:p>
        </p:txBody>
      </p:sp>
    </p:spTree>
    <p:extLst>
      <p:ext uri="{BB962C8B-B14F-4D97-AF65-F5344CB8AC3E}">
        <p14:creationId xmlns:p14="http://schemas.microsoft.com/office/powerpoint/2010/main" val="4145336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6C937-CEC2-1951-559A-B4F53D09F6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713D93A-84DC-9ED4-775A-5E4FF0C0597A}"/>
              </a:ext>
            </a:extLst>
          </p:cNvPr>
          <p:cNvSpPr>
            <a:spLocks noGrp="1"/>
          </p:cNvSpPr>
          <p:nvPr>
            <p:ph type="body" sz="quarter" idx="16"/>
          </p:nvPr>
        </p:nvSpPr>
        <p:spPr>
          <a:xfrm>
            <a:off x="629393" y="514740"/>
            <a:ext cx="10626106" cy="803654"/>
          </a:xfrm>
        </p:spPr>
        <p:txBody>
          <a:bodyPr/>
          <a:lstStyle/>
          <a:p>
            <a:pPr marL="0" indent="0">
              <a:lnSpc>
                <a:spcPct val="100000"/>
              </a:lnSpc>
              <a:tabLst>
                <a:tab pos="457200" algn="l"/>
              </a:tabLst>
            </a:pPr>
            <a:r>
              <a:rPr lang="en-US" sz="2800" b="1" i="0" dirty="0">
                <a:solidFill>
                  <a:srgbClr val="0B3A5B"/>
                </a:solidFill>
                <a:effectLst/>
              </a:rPr>
              <a:t>Possible </a:t>
            </a:r>
            <a:r>
              <a:rPr lang="en-US" sz="2800" b="1" dirty="0">
                <a:solidFill>
                  <a:srgbClr val="0B3A5B"/>
                </a:solidFill>
              </a:rPr>
              <a:t>KPIs </a:t>
            </a:r>
            <a:r>
              <a:rPr lang="en-US" sz="2800" b="1" i="0" dirty="0">
                <a:solidFill>
                  <a:srgbClr val="0B3A5B"/>
                </a:solidFill>
                <a:effectLst/>
              </a:rPr>
              <a:t>Related to </a:t>
            </a:r>
            <a:r>
              <a:rPr lang="en-US" sz="2800" b="1" kern="100" dirty="0">
                <a:ea typeface="Aptos" panose="020B0004020202020204" pitchFamily="34" charset="0"/>
                <a:cs typeface="Calibri" panose="020F0502020204030204" pitchFamily="34" charset="0"/>
              </a:rPr>
              <a:t>Improving Food Waste Management Efforts</a:t>
            </a:r>
          </a:p>
          <a:p>
            <a:pPr>
              <a:lnSpc>
                <a:spcPct val="100000"/>
              </a:lnSpc>
              <a:tabLst>
                <a:tab pos="457200" algn="l"/>
              </a:tabLst>
            </a:pPr>
            <a:r>
              <a:rPr lang="en-US" sz="2000" b="0" dirty="0">
                <a:solidFill>
                  <a:srgbClr val="0B3A5B"/>
                </a:solidFill>
              </a:rPr>
              <a:t>Using these KPIs can help organizations understand their food waste streams better and implement effective strategies for reduction and sustainability for more valuable usage.</a:t>
            </a:r>
            <a:endParaRPr lang="fi-FI" sz="2000" b="0" dirty="0">
              <a:solidFill>
                <a:srgbClr val="0B3A5B"/>
              </a:solidFill>
            </a:endParaRPr>
          </a:p>
          <a:p>
            <a:pPr marL="0" indent="0">
              <a:lnSpc>
                <a:spcPct val="100000"/>
              </a:lnSpc>
              <a:tabLst>
                <a:tab pos="457200" algn="l"/>
              </a:tabLst>
            </a:pPr>
            <a:endParaRPr lang="en-US" sz="1800" b="1" kern="100" dirty="0">
              <a:ea typeface="Aptos" panose="020B0004020202020204" pitchFamily="34" charset="0"/>
              <a:cs typeface="Calibri" panose="020F0502020204030204" pitchFamily="34" charset="0"/>
            </a:endParaRPr>
          </a:p>
          <a:p>
            <a:endParaRPr lang="en-IE" dirty="0"/>
          </a:p>
        </p:txBody>
      </p:sp>
      <p:sp>
        <p:nvSpPr>
          <p:cNvPr id="5" name="Freeform 173">
            <a:extLst>
              <a:ext uri="{FF2B5EF4-FFF2-40B4-BE49-F238E27FC236}">
                <a16:creationId xmlns:a16="http://schemas.microsoft.com/office/drawing/2014/main" id="{DD640802-1B42-96AB-5390-372B09E3BB0E}"/>
              </a:ext>
            </a:extLst>
          </p:cNvPr>
          <p:cNvSpPr>
            <a:spLocks noChangeArrowheads="1"/>
          </p:cNvSpPr>
          <p:nvPr/>
        </p:nvSpPr>
        <p:spPr bwMode="auto">
          <a:xfrm>
            <a:off x="6041718" y="2351499"/>
            <a:ext cx="5103324" cy="1638423"/>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endParaRPr lang="en-US" sz="900"/>
          </a:p>
        </p:txBody>
      </p:sp>
      <p:sp>
        <p:nvSpPr>
          <p:cNvPr id="6" name="Freeform 174">
            <a:extLst>
              <a:ext uri="{FF2B5EF4-FFF2-40B4-BE49-F238E27FC236}">
                <a16:creationId xmlns:a16="http://schemas.microsoft.com/office/drawing/2014/main" id="{ACFF6B51-B939-A452-F05B-CB34909651F0}"/>
              </a:ext>
            </a:extLst>
          </p:cNvPr>
          <p:cNvSpPr>
            <a:spLocks noChangeArrowheads="1"/>
          </p:cNvSpPr>
          <p:nvPr/>
        </p:nvSpPr>
        <p:spPr bwMode="auto">
          <a:xfrm>
            <a:off x="6123880" y="1941900"/>
            <a:ext cx="4605797"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9465E"/>
          </a:solidFill>
          <a:ln>
            <a:noFill/>
          </a:ln>
          <a:effectLst/>
        </p:spPr>
        <p:txBody>
          <a:bodyPr wrap="none" anchor="ctr"/>
          <a:lstStyle/>
          <a:p>
            <a:endParaRPr lang="en-US" sz="900"/>
          </a:p>
        </p:txBody>
      </p:sp>
      <p:sp>
        <p:nvSpPr>
          <p:cNvPr id="7" name="Freeform 176">
            <a:extLst>
              <a:ext uri="{FF2B5EF4-FFF2-40B4-BE49-F238E27FC236}">
                <a16:creationId xmlns:a16="http://schemas.microsoft.com/office/drawing/2014/main" id="{BDD69830-D3A0-77CB-F5B4-82E5E251EC79}"/>
              </a:ext>
            </a:extLst>
          </p:cNvPr>
          <p:cNvSpPr>
            <a:spLocks noChangeArrowheads="1"/>
          </p:cNvSpPr>
          <p:nvPr/>
        </p:nvSpPr>
        <p:spPr bwMode="auto">
          <a:xfrm>
            <a:off x="737145" y="2309150"/>
            <a:ext cx="5103324" cy="1638423"/>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endParaRPr lang="en-US" sz="900" dirty="0"/>
          </a:p>
        </p:txBody>
      </p:sp>
      <p:sp>
        <p:nvSpPr>
          <p:cNvPr id="8" name="Freeform 177">
            <a:extLst>
              <a:ext uri="{FF2B5EF4-FFF2-40B4-BE49-F238E27FC236}">
                <a16:creationId xmlns:a16="http://schemas.microsoft.com/office/drawing/2014/main" id="{1DC17775-A70A-5C1B-7517-48CA1FA0B638}"/>
              </a:ext>
            </a:extLst>
          </p:cNvPr>
          <p:cNvSpPr>
            <a:spLocks noChangeArrowheads="1"/>
          </p:cNvSpPr>
          <p:nvPr/>
        </p:nvSpPr>
        <p:spPr bwMode="auto">
          <a:xfrm>
            <a:off x="938394" y="2017588"/>
            <a:ext cx="4770121" cy="570207"/>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US" sz="900"/>
          </a:p>
        </p:txBody>
      </p:sp>
      <p:sp>
        <p:nvSpPr>
          <p:cNvPr id="9" name="Freeform 179">
            <a:extLst>
              <a:ext uri="{FF2B5EF4-FFF2-40B4-BE49-F238E27FC236}">
                <a16:creationId xmlns:a16="http://schemas.microsoft.com/office/drawing/2014/main" id="{06EB16DA-978D-5E6C-0BE2-9EE8B05CF1A6}"/>
              </a:ext>
            </a:extLst>
          </p:cNvPr>
          <p:cNvSpPr>
            <a:spLocks noChangeArrowheads="1"/>
          </p:cNvSpPr>
          <p:nvPr/>
        </p:nvSpPr>
        <p:spPr bwMode="auto">
          <a:xfrm>
            <a:off x="6123880" y="4678833"/>
            <a:ext cx="5011215" cy="163842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US" sz="900"/>
          </a:p>
        </p:txBody>
      </p:sp>
      <p:sp>
        <p:nvSpPr>
          <p:cNvPr id="11" name="Freeform 180">
            <a:extLst>
              <a:ext uri="{FF2B5EF4-FFF2-40B4-BE49-F238E27FC236}">
                <a16:creationId xmlns:a16="http://schemas.microsoft.com/office/drawing/2014/main" id="{CE3205C5-2F8A-ABC6-B794-E128057EB4E4}"/>
              </a:ext>
            </a:extLst>
          </p:cNvPr>
          <p:cNvSpPr>
            <a:spLocks noChangeArrowheads="1"/>
          </p:cNvSpPr>
          <p:nvPr/>
        </p:nvSpPr>
        <p:spPr bwMode="auto">
          <a:xfrm>
            <a:off x="6329684" y="4271024"/>
            <a:ext cx="4500612"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a:p>
        </p:txBody>
      </p:sp>
      <p:sp>
        <p:nvSpPr>
          <p:cNvPr id="12" name="CuadroTexto 598">
            <a:extLst>
              <a:ext uri="{FF2B5EF4-FFF2-40B4-BE49-F238E27FC236}">
                <a16:creationId xmlns:a16="http://schemas.microsoft.com/office/drawing/2014/main" id="{85946709-038F-8E91-D890-3798029486D3}"/>
              </a:ext>
            </a:extLst>
          </p:cNvPr>
          <p:cNvSpPr txBox="1"/>
          <p:nvPr/>
        </p:nvSpPr>
        <p:spPr>
          <a:xfrm>
            <a:off x="2219959" y="2064031"/>
            <a:ext cx="2508144" cy="369332"/>
          </a:xfrm>
          <a:prstGeom prst="rect">
            <a:avLst/>
          </a:prstGeom>
          <a:noFill/>
        </p:spPr>
        <p:txBody>
          <a:bodyPr wrap="square" rtlCol="0">
            <a:spAutoFit/>
          </a:bodyPr>
          <a:lstStyle/>
          <a:p>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Food Donation Rate</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13" name="CuadroTexto 599">
            <a:extLst>
              <a:ext uri="{FF2B5EF4-FFF2-40B4-BE49-F238E27FC236}">
                <a16:creationId xmlns:a16="http://schemas.microsoft.com/office/drawing/2014/main" id="{D825340C-4897-D946-7261-022DC5F5219D}"/>
              </a:ext>
            </a:extLst>
          </p:cNvPr>
          <p:cNvSpPr txBox="1"/>
          <p:nvPr/>
        </p:nvSpPr>
        <p:spPr>
          <a:xfrm>
            <a:off x="7084944" y="2053444"/>
            <a:ext cx="3084501" cy="369332"/>
          </a:xfrm>
          <a:prstGeom prst="rect">
            <a:avLst/>
          </a:prstGeom>
          <a:noFill/>
        </p:spPr>
        <p:txBody>
          <a:bodyPr wrap="square" rtlCol="0">
            <a:spAutoFit/>
          </a:bodyPr>
          <a:lstStyle/>
          <a:p>
            <a:r>
              <a:rPr lang="en-US" b="1" kern="100" dirty="0">
                <a:solidFill>
                  <a:schemeClr val="bg1"/>
                </a:solidFill>
                <a:latin typeface="Calibri" panose="020F0502020204030204" pitchFamily="34" charset="0"/>
                <a:cs typeface="Calibri" panose="020F0502020204030204" pitchFamily="34" charset="0"/>
              </a:rPr>
              <a:t>Waste Generation per Meal</a:t>
            </a:r>
          </a:p>
        </p:txBody>
      </p:sp>
      <p:sp>
        <p:nvSpPr>
          <p:cNvPr id="15" name="CuadroTexto 601">
            <a:extLst>
              <a:ext uri="{FF2B5EF4-FFF2-40B4-BE49-F238E27FC236}">
                <a16:creationId xmlns:a16="http://schemas.microsoft.com/office/drawing/2014/main" id="{0407B42F-06A7-4DD0-2D57-AB6BAF378FEC}"/>
              </a:ext>
            </a:extLst>
          </p:cNvPr>
          <p:cNvSpPr txBox="1"/>
          <p:nvPr/>
        </p:nvSpPr>
        <p:spPr>
          <a:xfrm>
            <a:off x="6699071" y="4281518"/>
            <a:ext cx="3883194" cy="646331"/>
          </a:xfrm>
          <a:prstGeom prst="rect">
            <a:avLst/>
          </a:prstGeom>
          <a:noFill/>
        </p:spPr>
        <p:txBody>
          <a:bodyPr wrap="square" rtlCol="0">
            <a:spAutoFit/>
          </a:bodyPr>
          <a:lstStyle/>
          <a:p>
            <a:pPr algn="ctr"/>
            <a:r>
              <a:rPr lang="en-US" b="1" kern="100" dirty="0">
                <a:solidFill>
                  <a:schemeClr val="bg1"/>
                </a:solidFill>
                <a:latin typeface="Calibri" panose="020F0502020204030204" pitchFamily="34" charset="0"/>
                <a:cs typeface="Calibri" panose="020F0502020204030204" pitchFamily="34" charset="0"/>
              </a:rPr>
              <a:t>Customer Feedback on Waste Reduction Initiatives:</a:t>
            </a:r>
          </a:p>
        </p:txBody>
      </p:sp>
      <p:sp>
        <p:nvSpPr>
          <p:cNvPr id="16" name="Rectángulo 602">
            <a:extLst>
              <a:ext uri="{FF2B5EF4-FFF2-40B4-BE49-F238E27FC236}">
                <a16:creationId xmlns:a16="http://schemas.microsoft.com/office/drawing/2014/main" id="{FA240809-674C-DF9A-9A57-BD6EF8BD056E}"/>
              </a:ext>
            </a:extLst>
          </p:cNvPr>
          <p:cNvSpPr/>
          <p:nvPr/>
        </p:nvSpPr>
        <p:spPr>
          <a:xfrm>
            <a:off x="971076" y="2605914"/>
            <a:ext cx="4869393" cy="1477328"/>
          </a:xfrm>
          <a:prstGeom prst="rect">
            <a:avLst/>
          </a:prstGeom>
        </p:spPr>
        <p:txBody>
          <a:bodyPr wrap="square">
            <a:spAutoFit/>
          </a:bodyPr>
          <a:lstStyle/>
          <a:p>
            <a:pPr lvl="0" indent="0">
              <a:lnSpc>
                <a:spcPct val="100000"/>
              </a:lnSpc>
              <a:tabLst>
                <a:tab pos="457200" algn="l"/>
              </a:tabLst>
            </a:pPr>
            <a:r>
              <a:rPr lang="en-US" kern="100" dirty="0">
                <a:solidFill>
                  <a:schemeClr val="bg1"/>
                </a:solidFill>
                <a:latin typeface="Calibri" panose="020F0502020204030204" pitchFamily="34" charset="0"/>
                <a:cs typeface="Calibri" panose="020F0502020204030204" pitchFamily="34" charset="0"/>
              </a:rPr>
              <a:t>The percentage of edible food that is donated rather than wasted.</a:t>
            </a:r>
            <a:r>
              <a:rPr lang="fi-FI" kern="100" dirty="0">
                <a:solidFill>
                  <a:schemeClr val="bg1"/>
                </a:solidFill>
                <a:latin typeface="Calibri" panose="020F0502020204030204" pitchFamily="34" charset="0"/>
                <a:cs typeface="Calibri" panose="020F0502020204030204" pitchFamily="34" charset="0"/>
              </a:rPr>
              <a:t> </a:t>
            </a:r>
            <a:r>
              <a:rPr lang="en-US" kern="100" dirty="0">
                <a:solidFill>
                  <a:schemeClr val="bg1"/>
                </a:solidFill>
                <a:latin typeface="Calibri" panose="020F0502020204030204" pitchFamily="34" charset="0"/>
                <a:cs typeface="Calibri" panose="020F0502020204030204" pitchFamily="34" charset="0"/>
              </a:rPr>
              <a:t>Tracking employee participation in food waste reduction initiatives, such as training sessions or programs.</a:t>
            </a:r>
          </a:p>
          <a:p>
            <a:endParaRPr lang="en-US" dirty="0">
              <a:solidFill>
                <a:schemeClr val="bg1"/>
              </a:solidFill>
              <a:latin typeface="Calibri" panose="020F0502020204030204" pitchFamily="34" charset="0"/>
              <a:ea typeface="Lato" charset="0"/>
              <a:cs typeface="Calibri" panose="020F0502020204030204" pitchFamily="34" charset="0"/>
            </a:endParaRPr>
          </a:p>
        </p:txBody>
      </p:sp>
      <p:sp>
        <p:nvSpPr>
          <p:cNvPr id="17" name="Rectángulo 602">
            <a:extLst>
              <a:ext uri="{FF2B5EF4-FFF2-40B4-BE49-F238E27FC236}">
                <a16:creationId xmlns:a16="http://schemas.microsoft.com/office/drawing/2014/main" id="{7BF69E1F-7562-841A-FDAB-564F65B4CED6}"/>
              </a:ext>
            </a:extLst>
          </p:cNvPr>
          <p:cNvSpPr/>
          <p:nvPr/>
        </p:nvSpPr>
        <p:spPr>
          <a:xfrm>
            <a:off x="6524714" y="2599245"/>
            <a:ext cx="4204963" cy="1477328"/>
          </a:xfrm>
          <a:prstGeom prst="rect">
            <a:avLst/>
          </a:prstGeom>
        </p:spPr>
        <p:txBody>
          <a:bodyPr wrap="square">
            <a:spAutoFit/>
          </a:bodyPr>
          <a:lstStyle/>
          <a:p>
            <a:r>
              <a:rPr lang="en-US" kern="100" dirty="0">
                <a:solidFill>
                  <a:schemeClr val="bg1"/>
                </a:solidFill>
                <a:latin typeface="Calibri" panose="020F0502020204030204" pitchFamily="34" charset="0"/>
                <a:cs typeface="Calibri" panose="020F0502020204030204" pitchFamily="34" charset="0"/>
              </a:rPr>
              <a:t>Analyze the amount of food waste generated per meal served, helping to identify areas for portion control or menu adjustments.</a:t>
            </a:r>
          </a:p>
          <a:p>
            <a:endParaRPr lang="en-US" dirty="0">
              <a:solidFill>
                <a:schemeClr val="bg1"/>
              </a:solidFill>
              <a:latin typeface="Calibri" panose="020F0502020204030204" pitchFamily="34" charset="0"/>
              <a:ea typeface="Lato" charset="0"/>
              <a:cs typeface="Calibri" panose="020F0502020204030204" pitchFamily="34" charset="0"/>
            </a:endParaRPr>
          </a:p>
        </p:txBody>
      </p:sp>
      <p:sp>
        <p:nvSpPr>
          <p:cNvPr id="19" name="Rectángulo 602">
            <a:extLst>
              <a:ext uri="{FF2B5EF4-FFF2-40B4-BE49-F238E27FC236}">
                <a16:creationId xmlns:a16="http://schemas.microsoft.com/office/drawing/2014/main" id="{9C410B23-1F25-B20C-4AB0-C64D94E90581}"/>
              </a:ext>
            </a:extLst>
          </p:cNvPr>
          <p:cNvSpPr/>
          <p:nvPr/>
        </p:nvSpPr>
        <p:spPr>
          <a:xfrm>
            <a:off x="6524714" y="5047946"/>
            <a:ext cx="4305582" cy="923330"/>
          </a:xfrm>
          <a:prstGeom prst="rect">
            <a:avLst/>
          </a:prstGeom>
        </p:spPr>
        <p:txBody>
          <a:bodyPr wrap="square">
            <a:spAutoFit/>
          </a:bodyPr>
          <a:lstStyle/>
          <a:p>
            <a:r>
              <a:rPr lang="en-US" kern="100" dirty="0">
                <a:solidFill>
                  <a:schemeClr val="bg1"/>
                </a:solidFill>
                <a:latin typeface="Calibri" panose="020F0502020204030204" pitchFamily="34" charset="0"/>
                <a:cs typeface="Calibri" panose="020F0502020204030204" pitchFamily="34" charset="0"/>
              </a:rPr>
              <a:t>Gather</a:t>
            </a:r>
            <a:r>
              <a:rPr lang="en-US" sz="1800" kern="100" dirty="0">
                <a:effectLst/>
                <a:latin typeface="Calibri" panose="020F0502020204030204" pitchFamily="34" charset="0"/>
                <a:ea typeface="Aptos" panose="020B0004020202020204" pitchFamily="34" charset="0"/>
                <a:cs typeface="Calibri" panose="020F0502020204030204" pitchFamily="34" charset="0"/>
              </a:rPr>
              <a:t> </a:t>
            </a:r>
            <a:r>
              <a:rPr lang="en-US" kern="100" dirty="0">
                <a:solidFill>
                  <a:schemeClr val="bg1"/>
                </a:solidFill>
                <a:latin typeface="Calibri" panose="020F0502020204030204" pitchFamily="34" charset="0"/>
                <a:cs typeface="Calibri" panose="020F0502020204030204" pitchFamily="34" charset="0"/>
              </a:rPr>
              <a:t>data on customer perceptions and satisfaction regarding efforts to reduce food waste.</a:t>
            </a:r>
          </a:p>
        </p:txBody>
      </p:sp>
      <p:sp>
        <p:nvSpPr>
          <p:cNvPr id="20" name="Freeform 170">
            <a:extLst>
              <a:ext uri="{FF2B5EF4-FFF2-40B4-BE49-F238E27FC236}">
                <a16:creationId xmlns:a16="http://schemas.microsoft.com/office/drawing/2014/main" id="{09B7FE81-C7D3-7B8E-DA7A-6110BB4A3CC0}"/>
              </a:ext>
            </a:extLst>
          </p:cNvPr>
          <p:cNvSpPr>
            <a:spLocks noChangeArrowheads="1"/>
          </p:cNvSpPr>
          <p:nvPr/>
        </p:nvSpPr>
        <p:spPr bwMode="auto">
          <a:xfrm>
            <a:off x="737146" y="4678833"/>
            <a:ext cx="5125172" cy="1641634"/>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2094D2"/>
          </a:solidFill>
          <a:ln>
            <a:noFill/>
          </a:ln>
          <a:effectLst/>
        </p:spPr>
        <p:txBody>
          <a:bodyPr wrap="none" anchor="ctr"/>
          <a:lstStyle/>
          <a:p>
            <a:endParaRPr lang="en-US" sz="900"/>
          </a:p>
        </p:txBody>
      </p:sp>
      <p:sp>
        <p:nvSpPr>
          <p:cNvPr id="21" name="Freeform 171">
            <a:extLst>
              <a:ext uri="{FF2B5EF4-FFF2-40B4-BE49-F238E27FC236}">
                <a16:creationId xmlns:a16="http://schemas.microsoft.com/office/drawing/2014/main" id="{CBF0882B-C117-D286-6F25-1C6C99FEFED1}"/>
              </a:ext>
            </a:extLst>
          </p:cNvPr>
          <p:cNvSpPr>
            <a:spLocks noChangeArrowheads="1"/>
          </p:cNvSpPr>
          <p:nvPr/>
        </p:nvSpPr>
        <p:spPr bwMode="auto">
          <a:xfrm>
            <a:off x="1056905" y="4271023"/>
            <a:ext cx="4430854"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9465E"/>
          </a:solidFill>
          <a:ln>
            <a:noFill/>
          </a:ln>
          <a:effectLst/>
        </p:spPr>
        <p:txBody>
          <a:bodyPr wrap="none" anchor="ctr"/>
          <a:lstStyle/>
          <a:p>
            <a:endParaRPr lang="en-US" sz="900"/>
          </a:p>
        </p:txBody>
      </p:sp>
      <p:sp>
        <p:nvSpPr>
          <p:cNvPr id="22" name="CuadroTexto 600">
            <a:extLst>
              <a:ext uri="{FF2B5EF4-FFF2-40B4-BE49-F238E27FC236}">
                <a16:creationId xmlns:a16="http://schemas.microsoft.com/office/drawing/2014/main" id="{E53F0941-9041-EBCF-7FBF-287320EF63E5}"/>
              </a:ext>
            </a:extLst>
          </p:cNvPr>
          <p:cNvSpPr txBox="1"/>
          <p:nvPr/>
        </p:nvSpPr>
        <p:spPr>
          <a:xfrm>
            <a:off x="1609735" y="4420018"/>
            <a:ext cx="3728592" cy="369332"/>
          </a:xfrm>
          <a:prstGeom prst="rect">
            <a:avLst/>
          </a:prstGeom>
          <a:noFill/>
        </p:spPr>
        <p:txBody>
          <a:bodyPr wrap="square" rtlCol="0">
            <a:spAutoFit/>
          </a:bodyPr>
          <a:lstStyle/>
          <a:p>
            <a:r>
              <a:rPr lang="en-US" b="1" kern="100" dirty="0">
                <a:solidFill>
                  <a:schemeClr val="bg1"/>
                </a:solidFill>
                <a:latin typeface="Calibri" panose="020F0502020204030204" pitchFamily="34" charset="0"/>
                <a:cs typeface="Calibri" panose="020F0502020204030204" pitchFamily="34" charset="0"/>
              </a:rPr>
              <a:t>Carbon Footprint of Food Waste</a:t>
            </a:r>
          </a:p>
        </p:txBody>
      </p:sp>
      <p:sp>
        <p:nvSpPr>
          <p:cNvPr id="23" name="Rectángulo 602">
            <a:extLst>
              <a:ext uri="{FF2B5EF4-FFF2-40B4-BE49-F238E27FC236}">
                <a16:creationId xmlns:a16="http://schemas.microsoft.com/office/drawing/2014/main" id="{5FE1EAB8-0BA1-3E2E-2DF2-8B567E8D36EB}"/>
              </a:ext>
            </a:extLst>
          </p:cNvPr>
          <p:cNvSpPr/>
          <p:nvPr/>
        </p:nvSpPr>
        <p:spPr>
          <a:xfrm>
            <a:off x="1056904" y="5006507"/>
            <a:ext cx="4560125" cy="923330"/>
          </a:xfrm>
          <a:prstGeom prst="rect">
            <a:avLst/>
          </a:prstGeom>
        </p:spPr>
        <p:txBody>
          <a:bodyPr wrap="square">
            <a:spAutoFit/>
          </a:bodyPr>
          <a:lstStyle/>
          <a:p>
            <a:r>
              <a:rPr lang="en-US" sz="18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Estimate the greenhouse gas emissions associated with food waste, providing insight into environmental impacts.</a:t>
            </a:r>
          </a:p>
        </p:txBody>
      </p:sp>
    </p:spTree>
    <p:extLst>
      <p:ext uri="{BB962C8B-B14F-4D97-AF65-F5344CB8AC3E}">
        <p14:creationId xmlns:p14="http://schemas.microsoft.com/office/powerpoint/2010/main" val="1139376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DD69-97CD-2494-7466-0A440A9C4D0E}"/>
            </a:ext>
          </a:extLst>
        </p:cNvPr>
        <p:cNvGrpSpPr/>
        <p:nvPr/>
      </p:nvGrpSpPr>
      <p:grpSpPr>
        <a:xfrm>
          <a:off x="0" y="0"/>
          <a:ext cx="0" cy="0"/>
          <a:chOff x="0" y="0"/>
          <a:chExt cx="0" cy="0"/>
        </a:xfrm>
      </p:grpSpPr>
      <p:pic>
        <p:nvPicPr>
          <p:cNvPr id="3074" name="Picture 2" descr="ETC/CE - CSCP gGmbH">
            <a:extLst>
              <a:ext uri="{FF2B5EF4-FFF2-40B4-BE49-F238E27FC236}">
                <a16:creationId xmlns:a16="http://schemas.microsoft.com/office/drawing/2014/main" id="{EE5966EE-E967-1B7A-C97B-955E436AA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32" y="3853711"/>
            <a:ext cx="3877288" cy="258015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E7E7348-B982-1ADA-34BA-39210A99D253}"/>
              </a:ext>
            </a:extLst>
          </p:cNvPr>
          <p:cNvSpPr>
            <a:spLocks noGrp="1"/>
          </p:cNvSpPr>
          <p:nvPr>
            <p:ph type="body" sz="quarter" idx="19"/>
          </p:nvPr>
        </p:nvSpPr>
        <p:spPr>
          <a:xfrm>
            <a:off x="2646652" y="1101438"/>
            <a:ext cx="8273057" cy="4655123"/>
          </a:xfrm>
          <a:prstGeom prst="rect">
            <a:avLst/>
          </a:prstGeom>
        </p:spPr>
        <p:txBody>
          <a:bodyPr/>
          <a:lstStyle/>
          <a:p>
            <a:pPr marL="0" indent="0">
              <a:lnSpc>
                <a:spcPct val="100000"/>
              </a:lnSpc>
            </a:pPr>
            <a:r>
              <a:rPr lang="en-US" sz="3600" b="1" dirty="0"/>
              <a:t>Learners exercise.</a:t>
            </a:r>
          </a:p>
          <a:p>
            <a:pPr marL="0" indent="0">
              <a:lnSpc>
                <a:spcPct val="100000"/>
              </a:lnSpc>
            </a:pPr>
            <a:endParaRPr lang="en-US" dirty="0"/>
          </a:p>
          <a:p>
            <a:pPr marL="0" indent="0">
              <a:lnSpc>
                <a:spcPct val="100000"/>
              </a:lnSpc>
            </a:pPr>
            <a:r>
              <a:rPr lang="en-US" sz="2400" kern="100" dirty="0">
                <a:cs typeface="Calibri" panose="020F0502020204030204" pitchFamily="34" charset="0"/>
              </a:rPr>
              <a:t>Please find and check the economy country profile 2024 of your own country. </a:t>
            </a:r>
          </a:p>
          <a:p>
            <a:pPr marL="0" indent="0">
              <a:lnSpc>
                <a:spcPct val="100000"/>
              </a:lnSpc>
            </a:pPr>
            <a:endParaRPr lang="en-US" kern="100" dirty="0">
              <a:cs typeface="Calibri" panose="020F0502020204030204" pitchFamily="34" charset="0"/>
            </a:endParaRPr>
          </a:p>
          <a:p>
            <a:pPr marL="0" indent="0">
              <a:lnSpc>
                <a:spcPct val="100000"/>
              </a:lnSpc>
            </a:pPr>
            <a:r>
              <a:rPr lang="en-US" kern="100" dirty="0">
                <a:cs typeface="Calibri" panose="020F0502020204030204" pitchFamily="34" charset="0"/>
                <a:hlinkClick r:id="rId3"/>
              </a:rPr>
              <a:t>European Topic Centre on Circular economy and resource use:</a:t>
            </a:r>
            <a:endParaRPr lang="en-US" kern="100" dirty="0">
              <a:cs typeface="Calibri" panose="020F0502020204030204" pitchFamily="34" charset="0"/>
            </a:endParaRPr>
          </a:p>
          <a:p>
            <a:pPr marL="0" indent="0">
              <a:lnSpc>
                <a:spcPct val="100000"/>
              </a:lnSpc>
            </a:pPr>
            <a:r>
              <a:rPr lang="en-US" kern="100" dirty="0">
                <a:cs typeface="Calibri" panose="020F0502020204030204" pitchFamily="34" charset="0"/>
                <a:hlinkClick r:id="rId4"/>
              </a:rPr>
              <a:t>Case Finland. Circular economy country profile 2024 – Finland </a:t>
            </a:r>
            <a:endParaRPr lang="en-US" dirty="0">
              <a:cs typeface="Calibri" panose="020F0502020204030204" pitchFamily="34" charset="0"/>
            </a:endParaRPr>
          </a:p>
          <a:p>
            <a:endParaRPr lang="en-US" dirty="0"/>
          </a:p>
          <a:p>
            <a:endParaRPr lang="en-US" dirty="0"/>
          </a:p>
        </p:txBody>
      </p:sp>
      <p:pic>
        <p:nvPicPr>
          <p:cNvPr id="2" name="Kuva 1" descr="Kuva, joka sisältää kohteen teksti, Grafiikka, Fontti, ympyrä&#10;&#10;Kuvaus luotu automaattisesti">
            <a:extLst>
              <a:ext uri="{FF2B5EF4-FFF2-40B4-BE49-F238E27FC236}">
                <a16:creationId xmlns:a16="http://schemas.microsoft.com/office/drawing/2014/main" id="{0B04153C-B1DE-BAF2-C403-77275A6FA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8842" y="4510520"/>
            <a:ext cx="1854684" cy="1246041"/>
          </a:xfrm>
          <a:prstGeom prst="rect">
            <a:avLst/>
          </a:prstGeom>
        </p:spPr>
      </p:pic>
      <p:grpSp>
        <p:nvGrpSpPr>
          <p:cNvPr id="7" name="Google Shape;518;p39">
            <a:extLst>
              <a:ext uri="{FF2B5EF4-FFF2-40B4-BE49-F238E27FC236}">
                <a16:creationId xmlns:a16="http://schemas.microsoft.com/office/drawing/2014/main" id="{4AD3C499-7958-D420-AED5-B58FCB328D83}"/>
              </a:ext>
            </a:extLst>
          </p:cNvPr>
          <p:cNvGrpSpPr/>
          <p:nvPr/>
        </p:nvGrpSpPr>
        <p:grpSpPr>
          <a:xfrm>
            <a:off x="769140" y="616686"/>
            <a:ext cx="1495425" cy="1484324"/>
            <a:chOff x="1923675" y="1633650"/>
            <a:chExt cx="436000" cy="435975"/>
          </a:xfrm>
          <a:solidFill>
            <a:srgbClr val="09465E"/>
          </a:solidFill>
        </p:grpSpPr>
        <p:sp>
          <p:nvSpPr>
            <p:cNvPr id="8" name="Google Shape;519;p39">
              <a:extLst>
                <a:ext uri="{FF2B5EF4-FFF2-40B4-BE49-F238E27FC236}">
                  <a16:creationId xmlns:a16="http://schemas.microsoft.com/office/drawing/2014/main" id="{0792F677-BA29-C48E-92ED-8E464D6425BF}"/>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0;p39">
              <a:extLst>
                <a:ext uri="{FF2B5EF4-FFF2-40B4-BE49-F238E27FC236}">
                  <a16:creationId xmlns:a16="http://schemas.microsoft.com/office/drawing/2014/main" id="{2CEFEDCF-004A-B3A1-DA0E-63B31D95436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1;p39">
              <a:extLst>
                <a:ext uri="{FF2B5EF4-FFF2-40B4-BE49-F238E27FC236}">
                  <a16:creationId xmlns:a16="http://schemas.microsoft.com/office/drawing/2014/main" id="{C57A6F0A-C234-B56E-95CF-194D50BFDC3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2;p39">
              <a:extLst>
                <a:ext uri="{FF2B5EF4-FFF2-40B4-BE49-F238E27FC236}">
                  <a16:creationId xmlns:a16="http://schemas.microsoft.com/office/drawing/2014/main" id="{6F2F73D1-966D-71B0-6A30-937DBCA27BEF}"/>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3;p39">
              <a:extLst>
                <a:ext uri="{FF2B5EF4-FFF2-40B4-BE49-F238E27FC236}">
                  <a16:creationId xmlns:a16="http://schemas.microsoft.com/office/drawing/2014/main" id="{062BBE28-60D8-AC71-26CF-B4542E5C0721}"/>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4;p39">
              <a:extLst>
                <a:ext uri="{FF2B5EF4-FFF2-40B4-BE49-F238E27FC236}">
                  <a16:creationId xmlns:a16="http://schemas.microsoft.com/office/drawing/2014/main" id="{FB8B45EF-8A90-99E9-AB45-5DB6BDA198F2}"/>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aphic 4">
            <a:extLst>
              <a:ext uri="{FF2B5EF4-FFF2-40B4-BE49-F238E27FC236}">
                <a16:creationId xmlns:a16="http://schemas.microsoft.com/office/drawing/2014/main" id="{392B381B-361B-0924-A5A6-7D2730AA013E}"/>
              </a:ext>
            </a:extLst>
          </p:cNvPr>
          <p:cNvGrpSpPr/>
          <p:nvPr/>
        </p:nvGrpSpPr>
        <p:grpSpPr>
          <a:xfrm rot="3796873">
            <a:off x="1831703" y="3291475"/>
            <a:ext cx="403667" cy="780438"/>
            <a:chOff x="9129274" y="2719113"/>
            <a:chExt cx="717139" cy="1386497"/>
          </a:xfrm>
          <a:solidFill>
            <a:srgbClr val="09465E"/>
          </a:solidFill>
        </p:grpSpPr>
        <p:grpSp>
          <p:nvGrpSpPr>
            <p:cNvPr id="5" name="Graphic 4">
              <a:extLst>
                <a:ext uri="{FF2B5EF4-FFF2-40B4-BE49-F238E27FC236}">
                  <a16:creationId xmlns:a16="http://schemas.microsoft.com/office/drawing/2014/main" id="{0CA23832-0BBB-2B7F-B3C5-B97109708EEA}"/>
                </a:ext>
              </a:extLst>
            </p:cNvPr>
            <p:cNvGrpSpPr/>
            <p:nvPr/>
          </p:nvGrpSpPr>
          <p:grpSpPr>
            <a:xfrm>
              <a:off x="9159507" y="2719113"/>
              <a:ext cx="446280" cy="440141"/>
              <a:chOff x="9159507" y="2719113"/>
              <a:chExt cx="446280" cy="440141"/>
            </a:xfrm>
            <a:grpFill/>
          </p:grpSpPr>
          <p:sp>
            <p:nvSpPr>
              <p:cNvPr id="21" name="Freeform 57">
                <a:extLst>
                  <a:ext uri="{FF2B5EF4-FFF2-40B4-BE49-F238E27FC236}">
                    <a16:creationId xmlns:a16="http://schemas.microsoft.com/office/drawing/2014/main" id="{C22B1253-4E66-B8D3-A753-18D8DB31EF7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2" name="Freeform 58">
                <a:extLst>
                  <a:ext uri="{FF2B5EF4-FFF2-40B4-BE49-F238E27FC236}">
                    <a16:creationId xmlns:a16="http://schemas.microsoft.com/office/drawing/2014/main" id="{6B2723CF-7107-1546-423E-12B25CF0783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BD56E6C7-387D-53D2-DE2D-C224CDAAB91F}"/>
                </a:ext>
              </a:extLst>
            </p:cNvPr>
            <p:cNvGrpSpPr/>
            <p:nvPr/>
          </p:nvGrpSpPr>
          <p:grpSpPr>
            <a:xfrm>
              <a:off x="9129274" y="2893887"/>
              <a:ext cx="717139" cy="1211724"/>
              <a:chOff x="9129274" y="2893887"/>
              <a:chExt cx="717139" cy="1211724"/>
            </a:xfrm>
            <a:grpFill/>
          </p:grpSpPr>
          <p:sp>
            <p:nvSpPr>
              <p:cNvPr id="14" name="Freeform 50">
                <a:extLst>
                  <a:ext uri="{FF2B5EF4-FFF2-40B4-BE49-F238E27FC236}">
                    <a16:creationId xmlns:a16="http://schemas.microsoft.com/office/drawing/2014/main" id="{A4AA64F1-81AF-DA6D-5792-C9B37A578C9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5" name="Freeform 51">
                <a:extLst>
                  <a:ext uri="{FF2B5EF4-FFF2-40B4-BE49-F238E27FC236}">
                    <a16:creationId xmlns:a16="http://schemas.microsoft.com/office/drawing/2014/main" id="{BB95C0BE-AD6A-A4D6-5F71-4668A61BED8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6" name="Freeform 52">
                <a:extLst>
                  <a:ext uri="{FF2B5EF4-FFF2-40B4-BE49-F238E27FC236}">
                    <a16:creationId xmlns:a16="http://schemas.microsoft.com/office/drawing/2014/main" id="{0D59ED32-BD86-229F-42CC-23A9F20CDEB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7" name="Freeform 53">
                <a:extLst>
                  <a:ext uri="{FF2B5EF4-FFF2-40B4-BE49-F238E27FC236}">
                    <a16:creationId xmlns:a16="http://schemas.microsoft.com/office/drawing/2014/main" id="{1ADE1A8F-9A3C-22F5-19FF-8EF7496D9CB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8" name="Freeform 54">
                <a:extLst>
                  <a:ext uri="{FF2B5EF4-FFF2-40B4-BE49-F238E27FC236}">
                    <a16:creationId xmlns:a16="http://schemas.microsoft.com/office/drawing/2014/main" id="{1DFD45BA-D6C8-7A8C-5C8F-7436A48EB4B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55">
                <a:extLst>
                  <a:ext uri="{FF2B5EF4-FFF2-40B4-BE49-F238E27FC236}">
                    <a16:creationId xmlns:a16="http://schemas.microsoft.com/office/drawing/2014/main" id="{BBA87B91-7BC8-4E9D-C224-96029B34907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56">
                <a:extLst>
                  <a:ext uri="{FF2B5EF4-FFF2-40B4-BE49-F238E27FC236}">
                    <a16:creationId xmlns:a16="http://schemas.microsoft.com/office/drawing/2014/main" id="{B50C24D4-F2A5-88B6-82C7-CD3BFCB1FAB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15888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E80B0-C5BD-710A-FC1D-8426E9AD881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553F4B8-E710-39B4-2385-87DFA697001A}"/>
              </a:ext>
            </a:extLst>
          </p:cNvPr>
          <p:cNvSpPr>
            <a:spLocks noGrp="1"/>
          </p:cNvSpPr>
          <p:nvPr>
            <p:ph type="body" sz="quarter" idx="17"/>
          </p:nvPr>
        </p:nvSpPr>
        <p:spPr>
          <a:xfrm>
            <a:off x="6731421" y="439689"/>
            <a:ext cx="2066906" cy="582221"/>
          </a:xfrm>
        </p:spPr>
        <p:txBody>
          <a:bodyPr/>
          <a:lstStyle/>
          <a:p>
            <a:r>
              <a:rPr lang="en-US" dirty="0"/>
              <a:t>04</a:t>
            </a:r>
          </a:p>
        </p:txBody>
      </p:sp>
      <p:pic>
        <p:nvPicPr>
          <p:cNvPr id="13" name="Kuvan paikkamerkki 12">
            <a:extLst>
              <a:ext uri="{FF2B5EF4-FFF2-40B4-BE49-F238E27FC236}">
                <a16:creationId xmlns:a16="http://schemas.microsoft.com/office/drawing/2014/main" id="{105C5BF5-0C54-0BC1-5A9D-676A60913BD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567" y="2466753"/>
            <a:ext cx="8062893" cy="3882119"/>
          </a:xfrm>
          <a:prstGeom prst="rect">
            <a:avLst/>
          </a:prstGeom>
        </p:spPr>
      </p:pic>
      <p:sp>
        <p:nvSpPr>
          <p:cNvPr id="14" name="Rectangle 13">
            <a:extLst>
              <a:ext uri="{FF2B5EF4-FFF2-40B4-BE49-F238E27FC236}">
                <a16:creationId xmlns:a16="http://schemas.microsoft.com/office/drawing/2014/main" id="{E9A1635A-481B-FB4C-0546-2753916F8975}"/>
              </a:ext>
            </a:extLst>
          </p:cNvPr>
          <p:cNvSpPr/>
          <p:nvPr/>
        </p:nvSpPr>
        <p:spPr>
          <a:xfrm>
            <a:off x="3156763" y="3290400"/>
            <a:ext cx="7699352"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dirty="0">
                <a:ea typeface="+mn-lt"/>
                <a:cs typeface="+mn-lt"/>
              </a:rPr>
              <a:t>Setting Objectives and Key Performance Indicators (KPIs)</a:t>
            </a:r>
          </a:p>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7CA7A16C-7518-9DC3-2883-B216CAD17263}"/>
              </a:ext>
            </a:extLst>
          </p:cNvPr>
          <p:cNvSpPr txBox="1"/>
          <p:nvPr/>
        </p:nvSpPr>
        <p:spPr>
          <a:xfrm>
            <a:off x="3156763" y="3316548"/>
            <a:ext cx="7699352" cy="646331"/>
          </a:xfrm>
          <a:prstGeom prst="rect">
            <a:avLst/>
          </a:prstGeom>
          <a:noFill/>
        </p:spPr>
        <p:txBody>
          <a:bodyPr wrap="none" rtlCol="0">
            <a:spAutoFit/>
          </a:bodyPr>
          <a:lstStyle/>
          <a:p>
            <a:r>
              <a:rPr lang="en-IE" sz="3600" b="1" dirty="0">
                <a:solidFill>
                  <a:srgbClr val="60BA47"/>
                </a:solidFill>
                <a:latin typeface="Calibri" panose="020F0502020204030204" pitchFamily="34" charset="0"/>
                <a:cs typeface="Calibri" panose="020F0502020204030204" pitchFamily="34" charset="0"/>
              </a:rPr>
              <a:t>Data Collection Methods for Evaluation</a:t>
            </a:r>
          </a:p>
        </p:txBody>
      </p:sp>
    </p:spTree>
    <p:extLst>
      <p:ext uri="{BB962C8B-B14F-4D97-AF65-F5344CB8AC3E}">
        <p14:creationId xmlns:p14="http://schemas.microsoft.com/office/powerpoint/2010/main" val="7627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498631" y="1710012"/>
            <a:ext cx="4360632" cy="5026945"/>
          </a:xfrm>
        </p:spPr>
        <p:txBody>
          <a:bodyPr/>
          <a:lstStyle/>
          <a:p>
            <a:pPr marL="0" indent="0">
              <a:lnSpc>
                <a:spcPct val="100000"/>
              </a:lnSpc>
              <a:spcBef>
                <a:spcPts val="0"/>
              </a:spcBef>
            </a:pPr>
            <a:r>
              <a:rPr lang="en-US" sz="2400" dirty="0">
                <a:solidFill>
                  <a:srgbClr val="FFFFFF"/>
                </a:solidFill>
                <a:latin typeface="Calibri" panose="020F0502020204030204" pitchFamily="34" charset="0"/>
              </a:rPr>
              <a:t>The module highlights the importance of evaluation and impact assessments in sustainable food businesses. By systematically assessing waste streams you can contribute positively to environmental, economic, and social outcomes.</a:t>
            </a:r>
          </a:p>
          <a:p>
            <a:pPr marL="0" indent="0">
              <a:lnSpc>
                <a:spcPct val="100000"/>
              </a:lnSpc>
              <a:spcBef>
                <a:spcPts val="0"/>
              </a:spcBef>
            </a:pPr>
            <a:endParaRPr lang="en-US" sz="2400" b="0" i="0" u="none" strike="noStrike" dirty="0">
              <a:solidFill>
                <a:srgbClr val="FFFFFF"/>
              </a:solidFill>
              <a:effectLst/>
              <a:latin typeface="Calibri" panose="020F0502020204030204" pitchFamily="34" charset="0"/>
            </a:endParaRP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29"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324" normalizeH="0" baseline="0" noProof="0" dirty="0">
                <a:ln>
                  <a:noFill/>
                </a:ln>
                <a:solidFill>
                  <a:srgbClr val="60BA47"/>
                </a:solidFill>
                <a:effectLst/>
                <a:uLnTx/>
                <a:uFillTx/>
                <a:latin typeface="Calibri" panose="020F0502020204030204" pitchFamily="34" charset="0"/>
                <a:ea typeface="+mn-ea"/>
                <a:cs typeface="Calibri" panose="020F0502020204030204" pitchFamily="34" charset="0"/>
              </a:rPr>
              <a:t>CONTENTS</a:t>
            </a:r>
          </a:p>
        </p:txBody>
      </p:sp>
      <p:sp>
        <p:nvSpPr>
          <p:cNvPr id="40" name="Text Placeholder 16">
            <a:extLst>
              <a:ext uri="{FF2B5EF4-FFF2-40B4-BE49-F238E27FC236}">
                <a16:creationId xmlns:a16="http://schemas.microsoft.com/office/drawing/2014/main" id="{720A7EE6-FB5A-085E-C7CC-B722E87E1DB9}"/>
              </a:ext>
            </a:extLst>
          </p:cNvPr>
          <p:cNvSpPr>
            <a:spLocks noGrp="1"/>
          </p:cNvSpPr>
          <p:nvPr>
            <p:ph type="body" sz="quarter" idx="15"/>
          </p:nvPr>
        </p:nvSpPr>
        <p:spPr>
          <a:xfrm>
            <a:off x="5236121" y="1216867"/>
            <a:ext cx="700387" cy="566443"/>
          </a:xfrm>
        </p:spPr>
        <p:txBody>
          <a:bodyPr/>
          <a:lstStyle/>
          <a:p>
            <a:r>
              <a:rPr lang="en-GB" noProof="0" dirty="0"/>
              <a:t>01</a:t>
            </a:r>
          </a:p>
        </p:txBody>
      </p:sp>
      <p:sp>
        <p:nvSpPr>
          <p:cNvPr id="41" name="Text Placeholder 14">
            <a:extLst>
              <a:ext uri="{FF2B5EF4-FFF2-40B4-BE49-F238E27FC236}">
                <a16:creationId xmlns:a16="http://schemas.microsoft.com/office/drawing/2014/main" id="{509C6D2A-CAC7-AA5D-606B-9C39EC675ADC}"/>
              </a:ext>
            </a:extLst>
          </p:cNvPr>
          <p:cNvSpPr>
            <a:spLocks noGrp="1"/>
          </p:cNvSpPr>
          <p:nvPr>
            <p:ph type="body" sz="quarter" idx="14"/>
          </p:nvPr>
        </p:nvSpPr>
        <p:spPr>
          <a:xfrm>
            <a:off x="5957377" y="1216867"/>
            <a:ext cx="6061968" cy="566444"/>
          </a:xfrm>
          <a:prstGeom prst="rect">
            <a:avLst/>
          </a:prstGeom>
        </p:spPr>
        <p:txBody>
          <a:bodyPr/>
          <a:lstStyle/>
          <a:p>
            <a:r>
              <a:rPr lang="en-IE" b="1" dirty="0">
                <a:ea typeface="+mn-lt"/>
                <a:cs typeface="+mn-lt"/>
              </a:rPr>
              <a:t>Introduction to Evaluation and Impact Assessment</a:t>
            </a:r>
          </a:p>
        </p:txBody>
      </p:sp>
      <p:sp>
        <p:nvSpPr>
          <p:cNvPr id="42" name="Text Placeholder 26">
            <a:extLst>
              <a:ext uri="{FF2B5EF4-FFF2-40B4-BE49-F238E27FC236}">
                <a16:creationId xmlns:a16="http://schemas.microsoft.com/office/drawing/2014/main" id="{C5EAA95F-A3C3-838D-FD45-C0EF2E42598D}"/>
              </a:ext>
            </a:extLst>
          </p:cNvPr>
          <p:cNvSpPr>
            <a:spLocks noGrp="1"/>
          </p:cNvSpPr>
          <p:nvPr>
            <p:ph type="body" sz="quarter" idx="29"/>
          </p:nvPr>
        </p:nvSpPr>
        <p:spPr>
          <a:xfrm>
            <a:off x="5236121" y="2036339"/>
            <a:ext cx="700387" cy="566443"/>
          </a:xfrm>
        </p:spPr>
        <p:txBody>
          <a:bodyPr/>
          <a:lstStyle/>
          <a:p>
            <a:r>
              <a:rPr lang="en-GB" noProof="0" dirty="0"/>
              <a:t>02</a:t>
            </a:r>
          </a:p>
        </p:txBody>
      </p:sp>
      <p:sp>
        <p:nvSpPr>
          <p:cNvPr id="43" name="Text Placeholder 20">
            <a:extLst>
              <a:ext uri="{FF2B5EF4-FFF2-40B4-BE49-F238E27FC236}">
                <a16:creationId xmlns:a16="http://schemas.microsoft.com/office/drawing/2014/main" id="{2DF269F5-7BE8-569B-931D-9E069DCAA8A9}"/>
              </a:ext>
            </a:extLst>
          </p:cNvPr>
          <p:cNvSpPr>
            <a:spLocks noGrp="1"/>
          </p:cNvSpPr>
          <p:nvPr>
            <p:ph type="body" sz="quarter" idx="30"/>
          </p:nvPr>
        </p:nvSpPr>
        <p:spPr>
          <a:xfrm>
            <a:off x="5957376" y="2036340"/>
            <a:ext cx="5937884" cy="566444"/>
          </a:xfrm>
          <a:prstGeom prst="rect">
            <a:avLst/>
          </a:prstGeom>
        </p:spPr>
        <p:txBody>
          <a:bodyPr lIns="91440" tIns="45720" rIns="91440" bIns="45720" anchor="ctr">
            <a:noAutofit/>
          </a:bodyPr>
          <a:lstStyle/>
          <a:p>
            <a:r>
              <a:rPr lang="en-IE" b="1" dirty="0">
                <a:cs typeface="Calibri"/>
              </a:rPr>
              <a:t>Types of evaluation</a:t>
            </a:r>
            <a:r>
              <a:rPr lang="en-IE" dirty="0">
                <a:cs typeface="Calibri"/>
              </a:rPr>
              <a:t> - </a:t>
            </a:r>
            <a:r>
              <a:rPr lang="en-IE" sz="2000" dirty="0">
                <a:cs typeface="Calibri"/>
              </a:rPr>
              <a:t>Formative, Summative, Process, Outcome, Impact</a:t>
            </a:r>
            <a:endParaRPr lang="en-US" sz="2000">
              <a:ea typeface="Calibri"/>
              <a:cs typeface="Calibri"/>
            </a:endParaRPr>
          </a:p>
        </p:txBody>
      </p:sp>
      <p:sp>
        <p:nvSpPr>
          <p:cNvPr id="44" name="Text Placeholder 27">
            <a:extLst>
              <a:ext uri="{FF2B5EF4-FFF2-40B4-BE49-F238E27FC236}">
                <a16:creationId xmlns:a16="http://schemas.microsoft.com/office/drawing/2014/main" id="{792C00D7-CABA-4565-39B2-E274CD72F3E0}"/>
              </a:ext>
            </a:extLst>
          </p:cNvPr>
          <p:cNvSpPr>
            <a:spLocks noGrp="1"/>
          </p:cNvSpPr>
          <p:nvPr>
            <p:ph type="body" sz="quarter" idx="31"/>
          </p:nvPr>
        </p:nvSpPr>
        <p:spPr>
          <a:xfrm>
            <a:off x="5236121" y="2855307"/>
            <a:ext cx="700387" cy="566443"/>
          </a:xfrm>
        </p:spPr>
        <p:txBody>
          <a:bodyPr/>
          <a:lstStyle/>
          <a:p>
            <a:r>
              <a:rPr lang="en-GB" noProof="0" dirty="0"/>
              <a:t>03</a:t>
            </a:r>
          </a:p>
        </p:txBody>
      </p:sp>
      <p:sp>
        <p:nvSpPr>
          <p:cNvPr id="45" name="Text Placeholder 22">
            <a:extLst>
              <a:ext uri="{FF2B5EF4-FFF2-40B4-BE49-F238E27FC236}">
                <a16:creationId xmlns:a16="http://schemas.microsoft.com/office/drawing/2014/main" id="{F4B7CA59-5787-5107-4D05-BC0358963AE8}"/>
              </a:ext>
            </a:extLst>
          </p:cNvPr>
          <p:cNvSpPr>
            <a:spLocks noGrp="1"/>
          </p:cNvSpPr>
          <p:nvPr>
            <p:ph type="body" sz="quarter" idx="32"/>
          </p:nvPr>
        </p:nvSpPr>
        <p:spPr>
          <a:xfrm>
            <a:off x="5957376" y="2855307"/>
            <a:ext cx="6385575" cy="566444"/>
          </a:xfrm>
          <a:prstGeom prst="rect">
            <a:avLst/>
          </a:prstGeom>
        </p:spPr>
        <p:txBody>
          <a:bodyPr lIns="91440" tIns="45720" rIns="91440" bIns="45720" anchor="ctr">
            <a:noAutofit/>
          </a:bodyPr>
          <a:lstStyle/>
          <a:p>
            <a:r>
              <a:rPr lang="en-IE" b="1" dirty="0">
                <a:ea typeface="+mn-lt"/>
                <a:cs typeface="+mn-lt"/>
              </a:rPr>
              <a:t>Setting Objectives: Key Performance Indicators (KPIs)</a:t>
            </a:r>
            <a:endParaRPr lang="en-IE" b="1" dirty="0">
              <a:cs typeface="Calibri"/>
            </a:endParaRPr>
          </a:p>
        </p:txBody>
      </p:sp>
      <p:sp>
        <p:nvSpPr>
          <p:cNvPr id="46" name="Text Placeholder 28">
            <a:extLst>
              <a:ext uri="{FF2B5EF4-FFF2-40B4-BE49-F238E27FC236}">
                <a16:creationId xmlns:a16="http://schemas.microsoft.com/office/drawing/2014/main" id="{3D4BF14F-679D-D941-1001-4BA609DF3EA0}"/>
              </a:ext>
            </a:extLst>
          </p:cNvPr>
          <p:cNvSpPr>
            <a:spLocks noGrp="1"/>
          </p:cNvSpPr>
          <p:nvPr>
            <p:ph type="body" sz="quarter" idx="33"/>
          </p:nvPr>
        </p:nvSpPr>
        <p:spPr>
          <a:xfrm>
            <a:off x="5236121" y="3673264"/>
            <a:ext cx="700387" cy="566443"/>
          </a:xfrm>
        </p:spPr>
        <p:txBody>
          <a:bodyPr/>
          <a:lstStyle/>
          <a:p>
            <a:r>
              <a:rPr lang="en-GB" noProof="0" dirty="0"/>
              <a:t>04</a:t>
            </a:r>
          </a:p>
        </p:txBody>
      </p:sp>
      <p:sp>
        <p:nvSpPr>
          <p:cNvPr id="47" name="Text Placeholder 24">
            <a:extLst>
              <a:ext uri="{FF2B5EF4-FFF2-40B4-BE49-F238E27FC236}">
                <a16:creationId xmlns:a16="http://schemas.microsoft.com/office/drawing/2014/main" id="{05675818-DBFD-535E-FFEF-48419AB69197}"/>
              </a:ext>
            </a:extLst>
          </p:cNvPr>
          <p:cNvSpPr>
            <a:spLocks noGrp="1"/>
          </p:cNvSpPr>
          <p:nvPr>
            <p:ph type="body" sz="quarter" idx="34"/>
          </p:nvPr>
        </p:nvSpPr>
        <p:spPr>
          <a:xfrm>
            <a:off x="5957377" y="3673264"/>
            <a:ext cx="5355642" cy="566444"/>
          </a:xfrm>
          <a:prstGeom prst="rect">
            <a:avLst/>
          </a:prstGeom>
        </p:spPr>
        <p:txBody>
          <a:bodyPr/>
          <a:lstStyle/>
          <a:p>
            <a:r>
              <a:rPr lang="en-IE" b="1" dirty="0">
                <a:ea typeface="+mn-lt"/>
                <a:cs typeface="+mn-lt"/>
              </a:rPr>
              <a:t>Data Collection Methods for Evaluation</a:t>
            </a:r>
          </a:p>
        </p:txBody>
      </p:sp>
      <p:grpSp>
        <p:nvGrpSpPr>
          <p:cNvPr id="50" name="Group 49">
            <a:extLst>
              <a:ext uri="{FF2B5EF4-FFF2-40B4-BE49-F238E27FC236}">
                <a16:creationId xmlns:a16="http://schemas.microsoft.com/office/drawing/2014/main" id="{86BC6311-8C4F-EE92-119D-383DB0576826}"/>
              </a:ext>
            </a:extLst>
          </p:cNvPr>
          <p:cNvGrpSpPr/>
          <p:nvPr/>
        </p:nvGrpSpPr>
        <p:grpSpPr>
          <a:xfrm>
            <a:off x="5236120" y="1895028"/>
            <a:ext cx="6411283" cy="2469219"/>
            <a:chOff x="2156220" y="3404184"/>
            <a:chExt cx="8902925" cy="2469219"/>
          </a:xfrm>
        </p:grpSpPr>
        <p:cxnSp>
          <p:nvCxnSpPr>
            <p:cNvPr id="51" name="Straight Connector 50">
              <a:extLst>
                <a:ext uri="{FF2B5EF4-FFF2-40B4-BE49-F238E27FC236}">
                  <a16:creationId xmlns:a16="http://schemas.microsoft.com/office/drawing/2014/main" id="{E6E5A664-5E93-0DEF-FA10-275FCEDE0AC8}"/>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DA9AF7-0563-4024-B8AF-5017FD694ADB}"/>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63E2BE1-1301-8350-AAE1-E8FCD6F17112}"/>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EFB4CB-2443-8CC8-D5ED-D5177F24CF06}"/>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
        <p:nvSpPr>
          <p:cNvPr id="3" name="Text Placeholder 28">
            <a:extLst>
              <a:ext uri="{FF2B5EF4-FFF2-40B4-BE49-F238E27FC236}">
                <a16:creationId xmlns:a16="http://schemas.microsoft.com/office/drawing/2014/main" id="{3AE6F1F1-85D2-A21C-9A8F-2C65BDB4D63C}"/>
              </a:ext>
            </a:extLst>
          </p:cNvPr>
          <p:cNvSpPr txBox="1">
            <a:spLocks/>
          </p:cNvSpPr>
          <p:nvPr/>
        </p:nvSpPr>
        <p:spPr>
          <a:xfrm>
            <a:off x="5230690" y="4476471"/>
            <a:ext cx="700387" cy="56644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60BA4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05</a:t>
            </a:r>
          </a:p>
        </p:txBody>
      </p:sp>
      <p:sp>
        <p:nvSpPr>
          <p:cNvPr id="2" name="TextBox 1">
            <a:extLst>
              <a:ext uri="{FF2B5EF4-FFF2-40B4-BE49-F238E27FC236}">
                <a16:creationId xmlns:a16="http://schemas.microsoft.com/office/drawing/2014/main" id="{03549B37-7D7A-7EF9-E7BF-9016A6802B53}"/>
              </a:ext>
            </a:extLst>
          </p:cNvPr>
          <p:cNvSpPr txBox="1"/>
          <p:nvPr/>
        </p:nvSpPr>
        <p:spPr>
          <a:xfrm>
            <a:off x="11559226" y="3837489"/>
            <a:ext cx="439404" cy="295279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 Placeholder 17">
            <a:extLst>
              <a:ext uri="{FF2B5EF4-FFF2-40B4-BE49-F238E27FC236}">
                <a16:creationId xmlns:a16="http://schemas.microsoft.com/office/drawing/2014/main" id="{5B8F01F1-DB74-D7B0-CEE5-FFF823F28E65}"/>
              </a:ext>
            </a:extLst>
          </p:cNvPr>
          <p:cNvSpPr txBox="1">
            <a:spLocks/>
          </p:cNvSpPr>
          <p:nvPr/>
        </p:nvSpPr>
        <p:spPr>
          <a:xfrm>
            <a:off x="5961185" y="4474243"/>
            <a:ext cx="7646734" cy="566444"/>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kern="1200" baseline="0">
                <a:solidFill>
                  <a:srgbClr val="0946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ea typeface="+mn-lt"/>
                <a:cs typeface="+mn-lt"/>
              </a:rPr>
              <a:t>Evaluating</a:t>
            </a:r>
            <a:r>
              <a:rPr lang="en-IE" dirty="0">
                <a:ea typeface="+mn-lt"/>
                <a:cs typeface="+mn-lt"/>
              </a:rPr>
              <a:t> Economic Impact</a:t>
            </a:r>
            <a:r>
              <a:rPr lang="en-US" dirty="0"/>
              <a:t> </a:t>
            </a:r>
          </a:p>
        </p:txBody>
      </p:sp>
    </p:spTree>
    <p:extLst>
      <p:ext uri="{BB962C8B-B14F-4D97-AF65-F5344CB8AC3E}">
        <p14:creationId xmlns:p14="http://schemas.microsoft.com/office/powerpoint/2010/main" val="2996587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1DEF-9778-906D-D387-7F050B9EDE1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F5FD8C7-4B46-C0D5-652B-1236C06F0F29}"/>
              </a:ext>
            </a:extLst>
          </p:cNvPr>
          <p:cNvSpPr>
            <a:spLocks noGrp="1"/>
          </p:cNvSpPr>
          <p:nvPr>
            <p:ph type="body" sz="quarter" idx="16"/>
          </p:nvPr>
        </p:nvSpPr>
        <p:spPr>
          <a:xfrm>
            <a:off x="532716" y="454754"/>
            <a:ext cx="10052954" cy="565971"/>
          </a:xfrm>
          <a:prstGeom prst="rect">
            <a:avLst/>
          </a:prstGeom>
        </p:spPr>
        <p:txBody>
          <a:bodyPr/>
          <a:lstStyle/>
          <a:p>
            <a:r>
              <a:rPr lang="en-IE" dirty="0">
                <a:ea typeface="+mn-lt"/>
                <a:cs typeface="+mn-lt"/>
              </a:rPr>
              <a:t>Data Collection Methods for Evaluation</a:t>
            </a:r>
          </a:p>
          <a:p>
            <a:endParaRPr lang="en-US" dirty="0"/>
          </a:p>
        </p:txBody>
      </p:sp>
      <p:sp>
        <p:nvSpPr>
          <p:cNvPr id="3" name="Text Placeholder 2">
            <a:extLst>
              <a:ext uri="{FF2B5EF4-FFF2-40B4-BE49-F238E27FC236}">
                <a16:creationId xmlns:a16="http://schemas.microsoft.com/office/drawing/2014/main" id="{F6A76B72-2A12-59C6-1447-A6E3E35AF5F8}"/>
              </a:ext>
            </a:extLst>
          </p:cNvPr>
          <p:cNvSpPr>
            <a:spLocks noGrp="1"/>
          </p:cNvSpPr>
          <p:nvPr>
            <p:ph type="body" sz="quarter" idx="19"/>
          </p:nvPr>
        </p:nvSpPr>
        <p:spPr>
          <a:xfrm>
            <a:off x="627718" y="1261672"/>
            <a:ext cx="7378597" cy="3413197"/>
          </a:xfrm>
          <a:prstGeom prst="rect">
            <a:avLst/>
          </a:prstGeom>
        </p:spPr>
        <p:txBody>
          <a:bodyPr lIns="91440" tIns="45720" rIns="91440" bIns="45720" anchor="t"/>
          <a:lstStyle/>
          <a:p>
            <a:pPr marL="0" indent="0">
              <a:lnSpc>
                <a:spcPct val="100000"/>
              </a:lnSpc>
            </a:pPr>
            <a:r>
              <a:rPr lang="fi-FI" dirty="0" err="1">
                <a:solidFill>
                  <a:srgbClr val="0B3A5B"/>
                </a:solidFill>
              </a:rPr>
              <a:t>Generally</a:t>
            </a:r>
            <a:r>
              <a:rPr lang="fi-FI" dirty="0">
                <a:solidFill>
                  <a:srgbClr val="0B3A5B"/>
                </a:solidFill>
              </a:rPr>
              <a:t>, data </a:t>
            </a:r>
            <a:r>
              <a:rPr lang="fi-FI" dirty="0" err="1">
                <a:solidFill>
                  <a:srgbClr val="0B3A5B"/>
                </a:solidFill>
              </a:rPr>
              <a:t>collection</a:t>
            </a:r>
            <a:r>
              <a:rPr lang="fi-FI" dirty="0">
                <a:solidFill>
                  <a:srgbClr val="0B3A5B"/>
                </a:solidFill>
              </a:rPr>
              <a:t> </a:t>
            </a:r>
            <a:r>
              <a:rPr lang="fi-FI" dirty="0" err="1">
                <a:solidFill>
                  <a:srgbClr val="0B3A5B"/>
                </a:solidFill>
              </a:rPr>
              <a:t>can</a:t>
            </a:r>
            <a:r>
              <a:rPr lang="fi-FI" dirty="0">
                <a:solidFill>
                  <a:srgbClr val="0B3A5B"/>
                </a:solidFill>
              </a:rPr>
              <a:t> </a:t>
            </a:r>
            <a:r>
              <a:rPr lang="fi-FI" dirty="0" err="1">
                <a:solidFill>
                  <a:srgbClr val="0B3A5B"/>
                </a:solidFill>
              </a:rPr>
              <a:t>be</a:t>
            </a:r>
            <a:r>
              <a:rPr lang="fi-FI" dirty="0">
                <a:solidFill>
                  <a:srgbClr val="0B3A5B"/>
                </a:solidFill>
              </a:rPr>
              <a:t> </a:t>
            </a:r>
            <a:r>
              <a:rPr lang="fi-FI" dirty="0" err="1">
                <a:solidFill>
                  <a:srgbClr val="0B3A5B"/>
                </a:solidFill>
              </a:rPr>
              <a:t>categorised</a:t>
            </a:r>
            <a:r>
              <a:rPr lang="fi-FI" dirty="0">
                <a:solidFill>
                  <a:srgbClr val="0B3A5B"/>
                </a:solidFill>
              </a:rPr>
              <a:t> </a:t>
            </a:r>
            <a:r>
              <a:rPr lang="fi-FI" dirty="0" err="1">
                <a:solidFill>
                  <a:srgbClr val="0B3A5B"/>
                </a:solidFill>
              </a:rPr>
              <a:t>by</a:t>
            </a:r>
            <a:r>
              <a:rPr lang="fi-FI" dirty="0">
                <a:solidFill>
                  <a:srgbClr val="0B3A5B"/>
                </a:solidFill>
              </a:rPr>
              <a:t>: </a:t>
            </a:r>
          </a:p>
          <a:p>
            <a:pPr marL="0" indent="0">
              <a:lnSpc>
                <a:spcPct val="100000"/>
              </a:lnSpc>
            </a:pPr>
            <a:endParaRPr lang="fi-FI" sz="1000" dirty="0">
              <a:solidFill>
                <a:srgbClr val="0B3A5B"/>
              </a:solidFill>
            </a:endParaRPr>
          </a:p>
          <a:p>
            <a:pPr marL="342900" indent="-342900">
              <a:lnSpc>
                <a:spcPct val="100000"/>
              </a:lnSpc>
              <a:buFont typeface="Arial" panose="020B0604020202020204" pitchFamily="34" charset="0"/>
              <a:buChar char="•"/>
            </a:pPr>
            <a:r>
              <a:rPr lang="fi-FI" b="1" dirty="0">
                <a:solidFill>
                  <a:srgbClr val="0B3A5B"/>
                </a:solidFill>
              </a:rPr>
              <a:t>QUALITATIVE METHODS: </a:t>
            </a:r>
          </a:p>
          <a:p>
            <a:pPr marL="342000" indent="0">
              <a:lnSpc>
                <a:spcPct val="100000"/>
              </a:lnSpc>
            </a:pPr>
            <a:r>
              <a:rPr lang="fi-FI" dirty="0">
                <a:solidFill>
                  <a:srgbClr val="0B3A5B"/>
                </a:solidFill>
              </a:rPr>
              <a:t>SURVEYS, INTERVIEWS, FOCUS GROUPS, OBSERVATION</a:t>
            </a:r>
          </a:p>
          <a:p>
            <a:pPr marL="342900" indent="-342900">
              <a:lnSpc>
                <a:spcPct val="100000"/>
              </a:lnSpc>
              <a:buFont typeface="Arial" panose="020B0604020202020204" pitchFamily="34" charset="0"/>
              <a:buChar char="•"/>
            </a:pPr>
            <a:r>
              <a:rPr lang="fi-FI" b="1" dirty="0">
                <a:solidFill>
                  <a:srgbClr val="0B3A5B"/>
                </a:solidFill>
              </a:rPr>
              <a:t>QUANTITATIVE METHODS: </a:t>
            </a:r>
          </a:p>
          <a:p>
            <a:pPr marL="342000" indent="0">
              <a:lnSpc>
                <a:spcPct val="100000"/>
              </a:lnSpc>
            </a:pPr>
            <a:r>
              <a:rPr lang="fi-FI" dirty="0">
                <a:solidFill>
                  <a:srgbClr val="0B3A5B"/>
                </a:solidFill>
              </a:rPr>
              <a:t>SURVEYS, QUESTIONNAIRES, SECONDARY DATA ANALYSIS</a:t>
            </a:r>
          </a:p>
          <a:p>
            <a:pPr marL="0" indent="0" algn="just">
              <a:lnSpc>
                <a:spcPct val="100000"/>
              </a:lnSpc>
            </a:pPr>
            <a:r>
              <a:rPr lang="en-US" dirty="0">
                <a:solidFill>
                  <a:srgbClr val="0B3A5B"/>
                </a:solidFill>
              </a:rPr>
              <a:t>Depending on the purpose of the data collection, also customer feedback, market research and several other data collection methods are available. </a:t>
            </a:r>
          </a:p>
          <a:p>
            <a:pPr marL="0" indent="0" algn="just">
              <a:lnSpc>
                <a:spcPct val="100000"/>
              </a:lnSpc>
            </a:pPr>
            <a:endParaRPr lang="en-US" dirty="0">
              <a:solidFill>
                <a:srgbClr val="0B3A5B"/>
              </a:solidFill>
            </a:endParaRPr>
          </a:p>
        </p:txBody>
      </p:sp>
      <p:sp>
        <p:nvSpPr>
          <p:cNvPr id="5" name="Rectangle 1">
            <a:extLst>
              <a:ext uri="{FF2B5EF4-FFF2-40B4-BE49-F238E27FC236}">
                <a16:creationId xmlns:a16="http://schemas.microsoft.com/office/drawing/2014/main" id="{3F30F247-2A56-EA9D-6528-2E27DE4D672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99E10E7A-8E7B-EF67-8625-BAB34EA78331}"/>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FF5D6C9F-3937-9398-9A3E-7B266A490E6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pic>
        <p:nvPicPr>
          <p:cNvPr id="6146" name="Picture 2" descr="digital analytics">
            <a:extLst>
              <a:ext uri="{FF2B5EF4-FFF2-40B4-BE49-F238E27FC236}">
                <a16:creationId xmlns:a16="http://schemas.microsoft.com/office/drawing/2014/main" id="{21F1D796-B910-0056-B52D-E216C0836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1392" y="1366682"/>
            <a:ext cx="3313549" cy="250357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D3509517-8322-87EC-E67A-CEC1FBD9ABC7}"/>
              </a:ext>
            </a:extLst>
          </p:cNvPr>
          <p:cNvSpPr txBox="1">
            <a:spLocks/>
          </p:cNvSpPr>
          <p:nvPr/>
        </p:nvSpPr>
        <p:spPr>
          <a:xfrm>
            <a:off x="627718" y="4915816"/>
            <a:ext cx="10821458" cy="1459879"/>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US" dirty="0">
                <a:solidFill>
                  <a:srgbClr val="0B3A5B"/>
                </a:solidFill>
              </a:rPr>
              <a:t>Let’s take one Waste2Worth topic to demonstrate the methods of data collection that can be considered to </a:t>
            </a:r>
            <a:r>
              <a:rPr lang="en-US" b="1" dirty="0">
                <a:solidFill>
                  <a:srgbClr val="0B3A5B"/>
                </a:solidFill>
              </a:rPr>
              <a:t>measure and improve waste management efforts</a:t>
            </a:r>
            <a:r>
              <a:rPr lang="en-US" dirty="0">
                <a:solidFill>
                  <a:srgbClr val="0B3A5B"/>
                </a:solidFill>
              </a:rPr>
              <a:t> when assessing </a:t>
            </a:r>
            <a:r>
              <a:rPr lang="en-US" b="1" dirty="0">
                <a:solidFill>
                  <a:srgbClr val="0B3A5B"/>
                </a:solidFill>
              </a:rPr>
              <a:t>food waste streams</a:t>
            </a:r>
            <a:r>
              <a:rPr lang="en-US" dirty="0">
                <a:solidFill>
                  <a:srgbClr val="0B3A5B"/>
                </a:solidFill>
              </a:rPr>
              <a:t>. See some possible data collection methods in the next slides.</a:t>
            </a:r>
          </a:p>
          <a:p>
            <a:pPr marL="0" indent="0">
              <a:lnSpc>
                <a:spcPct val="100000"/>
              </a:lnSpc>
            </a:pPr>
            <a:endParaRPr lang="en-US" dirty="0">
              <a:solidFill>
                <a:srgbClr val="0B3A5B"/>
              </a:solidFill>
            </a:endParaRPr>
          </a:p>
          <a:p>
            <a:pPr marL="0" indent="0">
              <a:lnSpc>
                <a:spcPct val="100000"/>
              </a:lnSpc>
            </a:pPr>
            <a:endParaRPr lang="en-US" dirty="0">
              <a:solidFill>
                <a:srgbClr val="0B3A5B"/>
              </a:solidFill>
            </a:endParaRPr>
          </a:p>
        </p:txBody>
      </p:sp>
    </p:spTree>
    <p:extLst>
      <p:ext uri="{BB962C8B-B14F-4D97-AF65-F5344CB8AC3E}">
        <p14:creationId xmlns:p14="http://schemas.microsoft.com/office/powerpoint/2010/main" val="4128403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8E385-470B-C42A-09CB-5BEFBE1B07C4}"/>
            </a:ext>
          </a:extLst>
        </p:cNvPr>
        <p:cNvGrpSpPr/>
        <p:nvPr/>
      </p:nvGrpSpPr>
      <p:grpSpPr>
        <a:xfrm>
          <a:off x="0" y="0"/>
          <a:ext cx="0" cy="0"/>
          <a:chOff x="0" y="0"/>
          <a:chExt cx="0" cy="0"/>
        </a:xfrm>
      </p:grpSpPr>
      <p:pic>
        <p:nvPicPr>
          <p:cNvPr id="9" name="Picture 3">
            <a:extLst>
              <a:ext uri="{FF2B5EF4-FFF2-40B4-BE49-F238E27FC236}">
                <a16:creationId xmlns:a16="http://schemas.microsoft.com/office/drawing/2014/main" id="{C5794C0D-9542-BDB9-DC7B-05F28589A896}"/>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825563" y="4405268"/>
            <a:ext cx="3485264" cy="2069804"/>
          </a:xfrm>
          <a:prstGeom prst="rect">
            <a:avLst/>
          </a:prstGeom>
        </p:spPr>
      </p:pic>
      <p:pic>
        <p:nvPicPr>
          <p:cNvPr id="8" name="Picture 3">
            <a:extLst>
              <a:ext uri="{FF2B5EF4-FFF2-40B4-BE49-F238E27FC236}">
                <a16:creationId xmlns:a16="http://schemas.microsoft.com/office/drawing/2014/main" id="{6F3EF97D-8F7D-B443-A8B2-2BE432F759B2}"/>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825563" y="1947068"/>
            <a:ext cx="3485264" cy="2069804"/>
          </a:xfrm>
          <a:prstGeom prst="rect">
            <a:avLst/>
          </a:prstGeom>
        </p:spPr>
      </p:pic>
      <p:sp>
        <p:nvSpPr>
          <p:cNvPr id="4" name="Text Placeholder 3">
            <a:extLst>
              <a:ext uri="{FF2B5EF4-FFF2-40B4-BE49-F238E27FC236}">
                <a16:creationId xmlns:a16="http://schemas.microsoft.com/office/drawing/2014/main" id="{711BB4FA-BD69-67A9-90F4-3AFBB4F83AF0}"/>
              </a:ext>
            </a:extLst>
          </p:cNvPr>
          <p:cNvSpPr>
            <a:spLocks noGrp="1"/>
          </p:cNvSpPr>
          <p:nvPr>
            <p:ph type="body" sz="quarter" idx="16"/>
          </p:nvPr>
        </p:nvSpPr>
        <p:spPr>
          <a:xfrm>
            <a:off x="562244" y="591012"/>
            <a:ext cx="10052954" cy="565971"/>
          </a:xfrm>
          <a:prstGeom prst="rect">
            <a:avLst/>
          </a:prstGeom>
        </p:spPr>
        <p:txBody>
          <a:bodyPr/>
          <a:lstStyle/>
          <a:p>
            <a:r>
              <a:rPr lang="en-IE" dirty="0">
                <a:ea typeface="+mn-lt"/>
                <a:cs typeface="+mn-lt"/>
              </a:rPr>
              <a:t>Data Collection Methods for Evaluation</a:t>
            </a:r>
          </a:p>
          <a:p>
            <a:endParaRPr lang="en-US" dirty="0"/>
          </a:p>
        </p:txBody>
      </p:sp>
      <p:sp>
        <p:nvSpPr>
          <p:cNvPr id="3" name="Text Placeholder 2">
            <a:extLst>
              <a:ext uri="{FF2B5EF4-FFF2-40B4-BE49-F238E27FC236}">
                <a16:creationId xmlns:a16="http://schemas.microsoft.com/office/drawing/2014/main" id="{21B61A0F-497D-8E50-A510-AF214395E214}"/>
              </a:ext>
            </a:extLst>
          </p:cNvPr>
          <p:cNvSpPr>
            <a:spLocks noGrp="1"/>
          </p:cNvSpPr>
          <p:nvPr>
            <p:ph type="body" sz="quarter" idx="19"/>
          </p:nvPr>
        </p:nvSpPr>
        <p:spPr>
          <a:xfrm>
            <a:off x="590825" y="1386546"/>
            <a:ext cx="7897467" cy="4250335"/>
          </a:xfrm>
          <a:prstGeom prst="rect">
            <a:avLst/>
          </a:prstGeom>
        </p:spPr>
        <p:txBody>
          <a:bodyPr/>
          <a:lstStyle/>
          <a:p>
            <a:pPr marL="0" indent="0" algn="l">
              <a:lnSpc>
                <a:spcPct val="100000"/>
              </a:lnSpc>
            </a:pPr>
            <a:r>
              <a:rPr lang="en-US" b="0" i="0" dirty="0">
                <a:solidFill>
                  <a:srgbClr val="0B3A5B"/>
                </a:solidFill>
                <a:effectLst/>
              </a:rPr>
              <a:t>Specifically, the effects of circular </a:t>
            </a:r>
            <a:r>
              <a:rPr lang="en-US" dirty="0">
                <a:solidFill>
                  <a:srgbClr val="0B3A5B"/>
                </a:solidFill>
              </a:rPr>
              <a:t>e</a:t>
            </a:r>
            <a:r>
              <a:rPr lang="en-US" b="0" i="0" dirty="0">
                <a:solidFill>
                  <a:srgbClr val="0B3A5B"/>
                </a:solidFill>
                <a:effectLst/>
              </a:rPr>
              <a:t>conomy strategies including increased use of secondary </a:t>
            </a:r>
            <a:r>
              <a:rPr lang="en-US" dirty="0">
                <a:solidFill>
                  <a:srgbClr val="0B3A5B"/>
                </a:solidFill>
              </a:rPr>
              <a:t>r</a:t>
            </a:r>
            <a:r>
              <a:rPr lang="en-US" b="0" i="0" dirty="0">
                <a:solidFill>
                  <a:srgbClr val="0B3A5B"/>
                </a:solidFill>
                <a:effectLst/>
              </a:rPr>
              <a:t>aw materials (SRMs), can be assessed by adopting different methods, including:</a:t>
            </a:r>
          </a:p>
          <a:p>
            <a:pPr marL="0" indent="0" algn="l">
              <a:lnSpc>
                <a:spcPct val="100000"/>
              </a:lnSpc>
            </a:pPr>
            <a:endParaRPr lang="en-US" b="0" i="0" dirty="0">
              <a:solidFill>
                <a:srgbClr val="0B3A5B"/>
              </a:solidFill>
              <a:effectLst/>
            </a:endParaRPr>
          </a:p>
          <a:p>
            <a:pPr marL="216000" indent="0" algn="l">
              <a:lnSpc>
                <a:spcPct val="100000"/>
              </a:lnSpc>
            </a:pPr>
            <a:r>
              <a:rPr lang="en-US" b="0" i="0" dirty="0">
                <a:solidFill>
                  <a:srgbClr val="0B3A5B"/>
                </a:solidFill>
                <a:effectLst/>
                <a:hlinkClick r:id="rId5"/>
              </a:rPr>
              <a:t>Material Flow Analysis (MFA)</a:t>
            </a:r>
            <a:endParaRPr lang="en-US" b="0" i="0" dirty="0">
              <a:solidFill>
                <a:srgbClr val="0B3A5B"/>
              </a:solidFill>
              <a:effectLst/>
            </a:endParaRPr>
          </a:p>
          <a:p>
            <a:pPr marL="216000" indent="0" algn="l">
              <a:lnSpc>
                <a:spcPct val="100000"/>
              </a:lnSpc>
            </a:pPr>
            <a:endParaRPr lang="en-US" b="0" i="0" dirty="0">
              <a:solidFill>
                <a:srgbClr val="0B3A5B"/>
              </a:solidFill>
              <a:effectLst/>
            </a:endParaRPr>
          </a:p>
          <a:p>
            <a:pPr marL="216000" indent="0" algn="l">
              <a:lnSpc>
                <a:spcPct val="100000"/>
              </a:lnSpc>
            </a:pPr>
            <a:r>
              <a:rPr lang="en-US" b="0" i="0" dirty="0">
                <a:solidFill>
                  <a:srgbClr val="0B3A5B"/>
                </a:solidFill>
                <a:effectLst/>
                <a:hlinkClick r:id="rId6"/>
              </a:rPr>
              <a:t>Life Cycle Assessment (LCA)</a:t>
            </a:r>
            <a:endParaRPr lang="en-US" b="0" i="0" dirty="0">
              <a:solidFill>
                <a:srgbClr val="0B3A5B"/>
              </a:solidFill>
              <a:effectLst/>
            </a:endParaRPr>
          </a:p>
          <a:p>
            <a:pPr marL="216000" indent="0" algn="l">
              <a:lnSpc>
                <a:spcPct val="100000"/>
              </a:lnSpc>
            </a:pPr>
            <a:endParaRPr lang="en-US" b="0" i="0" dirty="0">
              <a:solidFill>
                <a:srgbClr val="0B3A5B"/>
              </a:solidFill>
              <a:effectLst/>
            </a:endParaRPr>
          </a:p>
          <a:p>
            <a:pPr marL="216000" indent="0" algn="l">
              <a:lnSpc>
                <a:spcPct val="100000"/>
              </a:lnSpc>
            </a:pPr>
            <a:r>
              <a:rPr lang="en-US" dirty="0">
                <a:solidFill>
                  <a:srgbClr val="0B3A5B"/>
                </a:solidFill>
                <a:hlinkClick r:id="rId7"/>
              </a:rPr>
              <a:t>Product Environmental Footprint</a:t>
            </a:r>
            <a:r>
              <a:rPr lang="en-US" b="0" i="0" dirty="0">
                <a:solidFill>
                  <a:srgbClr val="0B3A5B"/>
                </a:solidFill>
                <a:effectLst/>
                <a:hlinkClick r:id="rId7"/>
              </a:rPr>
              <a:t> (</a:t>
            </a:r>
            <a:r>
              <a:rPr lang="en-US" dirty="0">
                <a:solidFill>
                  <a:srgbClr val="0B3A5B"/>
                </a:solidFill>
                <a:hlinkClick r:id="rId7"/>
              </a:rPr>
              <a:t>PEF)</a:t>
            </a:r>
            <a:endParaRPr lang="en-US" dirty="0">
              <a:solidFill>
                <a:srgbClr val="0B3A5B"/>
              </a:solidFill>
            </a:endParaRPr>
          </a:p>
          <a:p>
            <a:pPr marL="216000" indent="0" algn="l">
              <a:lnSpc>
                <a:spcPct val="100000"/>
              </a:lnSpc>
            </a:pPr>
            <a:endParaRPr lang="en-US" b="0" i="0" dirty="0">
              <a:solidFill>
                <a:srgbClr val="0B3A5B"/>
              </a:solidFill>
              <a:effectLst/>
            </a:endParaRPr>
          </a:p>
          <a:p>
            <a:pPr marL="216000" indent="0" algn="l">
              <a:lnSpc>
                <a:spcPct val="100000"/>
              </a:lnSpc>
            </a:pPr>
            <a:r>
              <a:rPr lang="en-US" b="0" i="0" dirty="0">
                <a:solidFill>
                  <a:srgbClr val="0B3A5B"/>
                </a:solidFill>
                <a:effectLst/>
                <a:hlinkClick r:id="rId8"/>
              </a:rPr>
              <a:t>Resource Efficiency Assessment of </a:t>
            </a:r>
            <a:r>
              <a:rPr lang="en-US" b="0" i="0" u="sng" dirty="0">
                <a:solidFill>
                  <a:srgbClr val="0B3A5B"/>
                </a:solidFill>
                <a:effectLst/>
                <a:hlinkClick r:id="rId8"/>
              </a:rPr>
              <a:t>Product</a:t>
            </a:r>
            <a:r>
              <a:rPr lang="en-US" u="sng" dirty="0">
                <a:solidFill>
                  <a:srgbClr val="0B3A5B"/>
                </a:solidFill>
              </a:rPr>
              <a:t> </a:t>
            </a:r>
            <a:r>
              <a:rPr lang="en-US" u="sng" dirty="0" err="1">
                <a:solidFill>
                  <a:srgbClr val="0B3A5B"/>
                </a:solidFill>
                <a:hlinkClick r:id="rId8"/>
              </a:rPr>
              <a:t>REAPro</a:t>
            </a:r>
            <a:r>
              <a:rPr lang="en-US" b="0" i="0" dirty="0">
                <a:solidFill>
                  <a:srgbClr val="0B3A5B"/>
                </a:solidFill>
                <a:effectLst/>
              </a:rPr>
              <a:t>.</a:t>
            </a:r>
          </a:p>
          <a:p>
            <a:pPr marL="0" indent="0" algn="l">
              <a:lnSpc>
                <a:spcPct val="100000"/>
              </a:lnSpc>
            </a:pPr>
            <a:endParaRPr lang="en-US" sz="2000" b="0" i="0" dirty="0">
              <a:solidFill>
                <a:srgbClr val="0B3A5B"/>
              </a:solidFill>
              <a:effectLst/>
            </a:endParaRPr>
          </a:p>
          <a:p>
            <a:pPr marL="0" indent="0" algn="l">
              <a:lnSpc>
                <a:spcPct val="100000"/>
              </a:lnSpc>
            </a:pPr>
            <a:endParaRPr lang="en-US" sz="2000" dirty="0">
              <a:solidFill>
                <a:srgbClr val="0B3A5B"/>
              </a:solidFill>
            </a:endParaRPr>
          </a:p>
          <a:p>
            <a:pPr marL="0" indent="0" algn="l">
              <a:lnSpc>
                <a:spcPct val="100000"/>
              </a:lnSpc>
            </a:pPr>
            <a:endParaRPr lang="en-US" sz="2000" b="0" i="0" dirty="0">
              <a:solidFill>
                <a:srgbClr val="0B3A5B"/>
              </a:solidFill>
              <a:effectLst/>
            </a:endParaRPr>
          </a:p>
        </p:txBody>
      </p:sp>
      <p:sp>
        <p:nvSpPr>
          <p:cNvPr id="5" name="Rectangle 1">
            <a:extLst>
              <a:ext uri="{FF2B5EF4-FFF2-40B4-BE49-F238E27FC236}">
                <a16:creationId xmlns:a16="http://schemas.microsoft.com/office/drawing/2014/main" id="{459EDC1A-4006-923D-9BE9-A0FD76BCEB3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357761C4-0B71-0794-FFB1-917DCCFEED9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8483A5DF-59FA-C736-93CD-ADA81BBB5758}"/>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nvGrpSpPr>
          <p:cNvPr id="10" name="Graphic 4">
            <a:extLst>
              <a:ext uri="{FF2B5EF4-FFF2-40B4-BE49-F238E27FC236}">
                <a16:creationId xmlns:a16="http://schemas.microsoft.com/office/drawing/2014/main" id="{DDB71245-0E0B-4854-B98C-67EDD61F2DB8}"/>
              </a:ext>
            </a:extLst>
          </p:cNvPr>
          <p:cNvGrpSpPr/>
          <p:nvPr/>
        </p:nvGrpSpPr>
        <p:grpSpPr>
          <a:xfrm rot="2523316">
            <a:off x="6721407" y="5539730"/>
            <a:ext cx="403667" cy="780438"/>
            <a:chOff x="9129274" y="2719113"/>
            <a:chExt cx="717139" cy="1386497"/>
          </a:xfrm>
          <a:solidFill>
            <a:srgbClr val="09465E"/>
          </a:solidFill>
        </p:grpSpPr>
        <p:grpSp>
          <p:nvGrpSpPr>
            <p:cNvPr id="14" name="Graphic 4">
              <a:extLst>
                <a:ext uri="{FF2B5EF4-FFF2-40B4-BE49-F238E27FC236}">
                  <a16:creationId xmlns:a16="http://schemas.microsoft.com/office/drawing/2014/main" id="{A1C727B6-602F-F923-AABE-BD129E4AA46C}"/>
                </a:ext>
              </a:extLst>
            </p:cNvPr>
            <p:cNvGrpSpPr/>
            <p:nvPr/>
          </p:nvGrpSpPr>
          <p:grpSpPr>
            <a:xfrm>
              <a:off x="9159507" y="2719113"/>
              <a:ext cx="446280" cy="440141"/>
              <a:chOff x="9159507" y="2719113"/>
              <a:chExt cx="446280" cy="440141"/>
            </a:xfrm>
            <a:grpFill/>
          </p:grpSpPr>
          <p:sp>
            <p:nvSpPr>
              <p:cNvPr id="23" name="Freeform 57">
                <a:extLst>
                  <a:ext uri="{FF2B5EF4-FFF2-40B4-BE49-F238E27FC236}">
                    <a16:creationId xmlns:a16="http://schemas.microsoft.com/office/drawing/2014/main" id="{8F4814FE-8D3F-D4D9-5D96-BC96A62F26B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C1BA9D44-A795-6721-B625-68AFF94F574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id="{0DB830FF-7531-5BE1-ED82-B3BE46AD68C0}"/>
                </a:ext>
              </a:extLst>
            </p:cNvPr>
            <p:cNvGrpSpPr/>
            <p:nvPr/>
          </p:nvGrpSpPr>
          <p:grpSpPr>
            <a:xfrm>
              <a:off x="9129274" y="2893887"/>
              <a:ext cx="717139" cy="1211724"/>
              <a:chOff x="9129274" y="2893887"/>
              <a:chExt cx="717139" cy="1211724"/>
            </a:xfrm>
            <a:grpFill/>
          </p:grpSpPr>
          <p:sp>
            <p:nvSpPr>
              <p:cNvPr id="16" name="Freeform 50">
                <a:extLst>
                  <a:ext uri="{FF2B5EF4-FFF2-40B4-BE49-F238E27FC236}">
                    <a16:creationId xmlns:a16="http://schemas.microsoft.com/office/drawing/2014/main" id="{351C77A7-F14A-BC82-6418-4003FD9EAA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7" name="Freeform 51">
                <a:extLst>
                  <a:ext uri="{FF2B5EF4-FFF2-40B4-BE49-F238E27FC236}">
                    <a16:creationId xmlns:a16="http://schemas.microsoft.com/office/drawing/2014/main" id="{E7C45774-6CDC-67ED-6029-0E3424CF999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32870213-E8F4-224E-AAD3-3B03836C828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E9B924FF-BD58-FA9D-730B-8A1F64B4538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0B204BCF-884E-3B37-4ADF-03771DE8B4F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031473FF-8E97-C8A3-1488-D5E4ABDDE87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AC681748-80E9-D572-9CB4-C2C7A14516B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26" name="Tekstiruutu 25">
            <a:extLst>
              <a:ext uri="{FF2B5EF4-FFF2-40B4-BE49-F238E27FC236}">
                <a16:creationId xmlns:a16="http://schemas.microsoft.com/office/drawing/2014/main" id="{F2D5CD25-0CE5-6DB5-3BF2-DF1AC7BAEE73}"/>
              </a:ext>
            </a:extLst>
          </p:cNvPr>
          <p:cNvSpPr txBox="1"/>
          <p:nvPr/>
        </p:nvSpPr>
        <p:spPr>
          <a:xfrm>
            <a:off x="8440350" y="1129880"/>
            <a:ext cx="2584170" cy="830997"/>
          </a:xfrm>
          <a:prstGeom prst="rect">
            <a:avLst/>
          </a:prstGeom>
          <a:noFill/>
        </p:spPr>
        <p:txBody>
          <a:bodyPr wrap="square">
            <a:spAutoFit/>
          </a:bodyPr>
          <a:lstStyle/>
          <a:p>
            <a:pPr algn="l"/>
            <a:r>
              <a:rPr lang="en-US" sz="1600" dirty="0">
                <a:solidFill>
                  <a:srgbClr val="0B3A5B"/>
                </a:solidFill>
                <a:hlinkClick r:id="rId9"/>
              </a:rPr>
              <a:t>Overview of the Product Environmental Footprint (PEF) method - What is PEF?</a:t>
            </a:r>
            <a:endParaRPr lang="en-US" sz="1600" dirty="0">
              <a:solidFill>
                <a:srgbClr val="0B3A5B"/>
              </a:solidFill>
            </a:endParaRPr>
          </a:p>
        </p:txBody>
      </p:sp>
      <p:sp>
        <p:nvSpPr>
          <p:cNvPr id="28" name="Tekstiruutu 27">
            <a:extLst>
              <a:ext uri="{FF2B5EF4-FFF2-40B4-BE49-F238E27FC236}">
                <a16:creationId xmlns:a16="http://schemas.microsoft.com/office/drawing/2014/main" id="{7D4DD610-6B3B-A037-BFA0-D57C8B75764D}"/>
              </a:ext>
            </a:extLst>
          </p:cNvPr>
          <p:cNvSpPr txBox="1"/>
          <p:nvPr/>
        </p:nvSpPr>
        <p:spPr>
          <a:xfrm>
            <a:off x="8335926" y="4090035"/>
            <a:ext cx="2793018" cy="338554"/>
          </a:xfrm>
          <a:prstGeom prst="rect">
            <a:avLst/>
          </a:prstGeom>
          <a:noFill/>
        </p:spPr>
        <p:txBody>
          <a:bodyPr wrap="square">
            <a:spAutoFit/>
          </a:bodyPr>
          <a:lstStyle/>
          <a:p>
            <a:pPr algn="l"/>
            <a:r>
              <a:rPr lang="en-US" sz="1600" dirty="0">
                <a:solidFill>
                  <a:srgbClr val="0B3A5B"/>
                </a:solidFill>
                <a:hlinkClick r:id="rId10"/>
              </a:rPr>
              <a:t>What is Life Cycle Assessment?</a:t>
            </a:r>
            <a:endParaRPr lang="en-US" sz="1600" dirty="0">
              <a:solidFill>
                <a:srgbClr val="0B3A5B"/>
              </a:solidFill>
            </a:endParaRPr>
          </a:p>
        </p:txBody>
      </p:sp>
      <p:pic>
        <p:nvPicPr>
          <p:cNvPr id="37" name="Online Media 36" title="Overview of the Product Environmental Footprint (PEF) method - What is PEF?">
            <a:hlinkClick r:id="" action="ppaction://media"/>
            <a:extLst>
              <a:ext uri="{FF2B5EF4-FFF2-40B4-BE49-F238E27FC236}">
                <a16:creationId xmlns:a16="http://schemas.microsoft.com/office/drawing/2014/main" id="{4F3135D9-FCBA-6041-64F4-27C48489096C}"/>
              </a:ext>
            </a:extLst>
          </p:cNvPr>
          <p:cNvPicPr>
            <a:picLocks noRot="1" noChangeAspect="1"/>
          </p:cNvPicPr>
          <p:nvPr>
            <a:videoFile r:link="rId1"/>
          </p:nvPr>
        </p:nvPicPr>
        <p:blipFill>
          <a:blip r:embed="rId11"/>
          <a:stretch>
            <a:fillRect/>
          </a:stretch>
        </p:blipFill>
        <p:spPr>
          <a:xfrm>
            <a:off x="8488292" y="2205519"/>
            <a:ext cx="2351903" cy="1588977"/>
          </a:xfrm>
          <a:prstGeom prst="rect">
            <a:avLst/>
          </a:prstGeom>
        </p:spPr>
      </p:pic>
      <p:pic>
        <p:nvPicPr>
          <p:cNvPr id="38" name="Online Media 37" title="What is Life Cycle Assessment?">
            <a:hlinkClick r:id="" action="ppaction://media"/>
            <a:extLst>
              <a:ext uri="{FF2B5EF4-FFF2-40B4-BE49-F238E27FC236}">
                <a16:creationId xmlns:a16="http://schemas.microsoft.com/office/drawing/2014/main" id="{69039DA5-537D-550A-9E6D-948039341598}"/>
              </a:ext>
            </a:extLst>
          </p:cNvPr>
          <p:cNvPicPr>
            <a:picLocks noRot="1" noChangeAspect="1"/>
          </p:cNvPicPr>
          <p:nvPr>
            <a:videoFile r:link="rId2"/>
          </p:nvPr>
        </p:nvPicPr>
        <p:blipFill>
          <a:blip r:embed="rId12"/>
          <a:stretch>
            <a:fillRect/>
          </a:stretch>
        </p:blipFill>
        <p:spPr>
          <a:xfrm>
            <a:off x="8434373" y="4631489"/>
            <a:ext cx="2405822" cy="1565914"/>
          </a:xfrm>
          <a:prstGeom prst="rect">
            <a:avLst/>
          </a:prstGeom>
        </p:spPr>
      </p:pic>
    </p:spTree>
    <p:extLst>
      <p:ext uri="{BB962C8B-B14F-4D97-AF65-F5344CB8AC3E}">
        <p14:creationId xmlns:p14="http://schemas.microsoft.com/office/powerpoint/2010/main" val="19304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7"/>
                </p:tgtEl>
              </p:cMediaNode>
            </p:video>
            <p:seq concurrent="1" nextAc="seek">
              <p:cTn id="12" restart="whenNotActive" fill="hold" evtFilter="cancelBubble" nodeType="interactiveSeq">
                <p:stCondLst>
                  <p:cond evt="onClick" delay="0">
                    <p:tgtEl>
                      <p:spTgt spid="3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7"/>
                                        </p:tgtEl>
                                      </p:cBhvr>
                                    </p:cmd>
                                  </p:childTnLst>
                                </p:cTn>
                              </p:par>
                            </p:childTnLst>
                          </p:cTn>
                        </p:par>
                      </p:childTnLst>
                    </p:cTn>
                  </p:par>
                </p:childTnLst>
              </p:cTn>
              <p:nextCondLst>
                <p:cond evt="onClick" delay="0">
                  <p:tgtEl>
                    <p:spTgt spid="37"/>
                  </p:tgtEl>
                </p:cond>
              </p:nextCondLst>
            </p:seq>
            <p:video>
              <p:cMediaNode vol="80000">
                <p:cTn id="17" fill="hold" display="0">
                  <p:stCondLst>
                    <p:cond delay="indefinite"/>
                  </p:stCondLst>
                </p:cTn>
                <p:tgtEl>
                  <p:spTgt spid="38"/>
                </p:tgtEl>
              </p:cMediaNode>
            </p:video>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58B8-E339-A827-BE03-2DCE34D4B85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9856C16-0CAA-B47B-0117-D646EA0F9C89}"/>
              </a:ext>
            </a:extLst>
          </p:cNvPr>
          <p:cNvSpPr>
            <a:spLocks noGrp="1"/>
          </p:cNvSpPr>
          <p:nvPr>
            <p:ph type="body" sz="quarter" idx="16"/>
          </p:nvPr>
        </p:nvSpPr>
        <p:spPr>
          <a:xfrm>
            <a:off x="532716" y="454754"/>
            <a:ext cx="10052954" cy="565971"/>
          </a:xfrm>
          <a:prstGeom prst="rect">
            <a:avLst/>
          </a:prstGeom>
        </p:spPr>
        <p:txBody>
          <a:bodyPr/>
          <a:lstStyle/>
          <a:p>
            <a:r>
              <a:rPr lang="en-IE" dirty="0">
                <a:ea typeface="+mn-lt"/>
                <a:cs typeface="+mn-lt"/>
              </a:rPr>
              <a:t>Data Collection Methods for Evaluation</a:t>
            </a:r>
          </a:p>
          <a:p>
            <a:endParaRPr lang="en-US" dirty="0"/>
          </a:p>
        </p:txBody>
      </p:sp>
      <p:sp>
        <p:nvSpPr>
          <p:cNvPr id="3" name="Text Placeholder 2">
            <a:extLst>
              <a:ext uri="{FF2B5EF4-FFF2-40B4-BE49-F238E27FC236}">
                <a16:creationId xmlns:a16="http://schemas.microsoft.com/office/drawing/2014/main" id="{FEC77C6B-C3DB-552E-2D70-BD5AE41F3903}"/>
              </a:ext>
            </a:extLst>
          </p:cNvPr>
          <p:cNvSpPr>
            <a:spLocks noGrp="1"/>
          </p:cNvSpPr>
          <p:nvPr>
            <p:ph type="body" sz="quarter" idx="19"/>
          </p:nvPr>
        </p:nvSpPr>
        <p:spPr>
          <a:xfrm>
            <a:off x="1269032" y="1081363"/>
            <a:ext cx="9902914" cy="4250335"/>
          </a:xfrm>
          <a:prstGeom prst="rect">
            <a:avLst/>
          </a:prstGeom>
        </p:spPr>
        <p:txBody>
          <a:bodyPr/>
          <a:lstStyle/>
          <a:p>
            <a:pPr marL="0" indent="0">
              <a:lnSpc>
                <a:spcPct val="100000"/>
              </a:lnSpc>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Surveys</a:t>
            </a:r>
            <a:r>
              <a:rPr lang="fi-FI" sz="2000" b="1" kern="100" dirty="0">
                <a:effectLst/>
                <a:latin typeface="Calibri" panose="020F0502020204030204" pitchFamily="34" charset="0"/>
                <a:ea typeface="Aptos" panose="020B0004020202020204" pitchFamily="34" charset="0"/>
                <a:cs typeface="Calibri" panose="020F0502020204030204" pitchFamily="34" charset="0"/>
              </a:rPr>
              <a:t> and </a:t>
            </a:r>
            <a:r>
              <a:rPr lang="fi-FI" sz="2000" b="1" kern="100" dirty="0" err="1">
                <a:effectLst/>
                <a:latin typeface="Calibri" panose="020F0502020204030204" pitchFamily="34" charset="0"/>
                <a:ea typeface="Aptos" panose="020B0004020202020204" pitchFamily="34" charset="0"/>
                <a:cs typeface="Calibri" panose="020F0502020204030204" pitchFamily="34" charset="0"/>
              </a:rPr>
              <a:t>Questionnaires</a:t>
            </a:r>
            <a:r>
              <a:rPr lang="fi-FI" sz="2000" b="1" kern="100" dirty="0">
                <a:latin typeface="Calibri" panose="020F0502020204030204" pitchFamily="34" charset="0"/>
                <a:ea typeface="Aptos" panose="020B0004020202020204" pitchFamily="34" charset="0"/>
                <a:cs typeface="Calibri" panose="020F0502020204030204" pitchFamily="34" charset="0"/>
              </a:rPr>
              <a:t> </a:t>
            </a:r>
            <a:r>
              <a:rPr lang="fi-FI" sz="2000"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Collect data from households, restaurants, or institutions about food purchasing, preparation, and disposal habits.</a:t>
            </a:r>
          </a:p>
          <a:p>
            <a:pPr marL="0" indent="0">
              <a:lnSpc>
                <a:spcPct val="100000"/>
              </a:lnSpc>
            </a:pPr>
            <a:endParaRPr lang="fi-FI" sz="20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dirty="0">
                <a:effectLst/>
                <a:latin typeface="Calibri" panose="020F0502020204030204" pitchFamily="34" charset="0"/>
                <a:ea typeface="Aptos" panose="020B0004020202020204" pitchFamily="34" charset="0"/>
                <a:cs typeface="Calibri" panose="020F0502020204030204" pitchFamily="34" charset="0"/>
              </a:rPr>
              <a:t>Waste </a:t>
            </a:r>
            <a:r>
              <a:rPr lang="fi-FI" sz="2000" b="1" kern="100" dirty="0" err="1">
                <a:effectLst/>
                <a:latin typeface="Calibri" panose="020F0502020204030204" pitchFamily="34" charset="0"/>
                <a:ea typeface="Aptos" panose="020B0004020202020204" pitchFamily="34" charset="0"/>
                <a:cs typeface="Calibri" panose="020F0502020204030204" pitchFamily="34" charset="0"/>
              </a:rPr>
              <a:t>Audits</a:t>
            </a:r>
            <a:r>
              <a:rPr lang="fi-FI" sz="2000" b="1" kern="100" dirty="0">
                <a:latin typeface="Calibri" panose="020F0502020204030204" pitchFamily="34" charset="0"/>
                <a:ea typeface="Aptos" panose="020B0004020202020204" pitchFamily="34" charset="0"/>
                <a:cs typeface="Calibri" panose="020F0502020204030204" pitchFamily="34" charset="0"/>
              </a:rPr>
              <a:t> </a:t>
            </a:r>
            <a:r>
              <a:rPr lang="fi-FI" sz="2000" kern="100" dirty="0">
                <a:latin typeface="Calibri" panose="020F0502020204030204" pitchFamily="34" charset="0"/>
                <a:ea typeface="Aptos" panose="020B0004020202020204" pitchFamily="34" charset="0"/>
                <a:cs typeface="Calibri" panose="020F0502020204030204" pitchFamily="34" charset="0"/>
              </a:rPr>
              <a:t>-</a:t>
            </a:r>
            <a:r>
              <a:rPr lang="fi-FI" sz="2000" b="1"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Physically sort and weigh food waste to categorize it by type, e.g., fruits, vegetables, grains.</a:t>
            </a:r>
          </a:p>
          <a:p>
            <a:pPr marL="0" indent="0">
              <a:lnSpc>
                <a:spcPct val="100000"/>
              </a:lnSpc>
            </a:pPr>
            <a:endParaRPr lang="fi-FI" sz="20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Interviews</a:t>
            </a:r>
            <a:r>
              <a:rPr lang="fi-FI" sz="2000" b="1" kern="100" dirty="0">
                <a:effectLst/>
                <a:latin typeface="Calibri" panose="020F0502020204030204" pitchFamily="34" charset="0"/>
                <a:ea typeface="Aptos" panose="020B0004020202020204" pitchFamily="34" charset="0"/>
                <a:cs typeface="Calibri" panose="020F0502020204030204" pitchFamily="34" charset="0"/>
              </a:rPr>
              <a:t> </a:t>
            </a:r>
            <a:r>
              <a:rPr lang="fi-FI" sz="2000" b="1" kern="100" dirty="0">
                <a:latin typeface="Calibri" panose="020F0502020204030204" pitchFamily="34" charset="0"/>
                <a:ea typeface="Aptos" panose="020B0004020202020204" pitchFamily="34" charset="0"/>
                <a:cs typeface="Calibri" panose="020F0502020204030204" pitchFamily="34" charset="0"/>
              </a:rPr>
              <a:t>&amp;</a:t>
            </a:r>
            <a:r>
              <a:rPr lang="fi-FI" sz="2000" b="1" kern="100" dirty="0">
                <a:effectLst/>
                <a:latin typeface="Calibri" panose="020F0502020204030204" pitchFamily="34" charset="0"/>
                <a:ea typeface="Aptos" panose="020B0004020202020204" pitchFamily="34" charset="0"/>
                <a:cs typeface="Calibri" panose="020F0502020204030204" pitchFamily="34" charset="0"/>
              </a:rPr>
              <a:t> Focus </a:t>
            </a:r>
            <a:r>
              <a:rPr lang="fi-FI" sz="2000" b="1" kern="100" dirty="0" err="1">
                <a:effectLst/>
                <a:latin typeface="Calibri" panose="020F0502020204030204" pitchFamily="34" charset="0"/>
                <a:ea typeface="Aptos" panose="020B0004020202020204" pitchFamily="34" charset="0"/>
                <a:cs typeface="Calibri" panose="020F0502020204030204" pitchFamily="34" charset="0"/>
              </a:rPr>
              <a:t>Groups</a:t>
            </a:r>
            <a:r>
              <a:rPr lang="fi-FI" sz="2000" b="1" kern="100" dirty="0">
                <a:latin typeface="Calibri" panose="020F0502020204030204" pitchFamily="34" charset="0"/>
                <a:ea typeface="Aptos" panose="020B0004020202020204" pitchFamily="34" charset="0"/>
                <a:cs typeface="Calibri" panose="020F0502020204030204" pitchFamily="34" charset="0"/>
              </a:rPr>
              <a:t> </a:t>
            </a:r>
            <a:r>
              <a:rPr lang="fi-FI" sz="2000"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Conduct interviews or group discussions with stakeholders, e.g., consumers, restaurant staff</a:t>
            </a:r>
            <a:r>
              <a:rPr lang="en-US" sz="2000"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to gain insights into behaviors and attitudes towards food waste.</a:t>
            </a:r>
          </a:p>
          <a:p>
            <a:pPr marL="0" indent="0">
              <a:lnSpc>
                <a:spcPct val="100000"/>
              </a:lnSpc>
            </a:pPr>
            <a:endParaRPr lang="fi-FI" sz="20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Observation</a:t>
            </a:r>
            <a:r>
              <a:rPr lang="fi-FI" sz="2000" b="1" kern="100" dirty="0">
                <a:effectLst/>
                <a:latin typeface="Calibri" panose="020F0502020204030204" pitchFamily="34" charset="0"/>
                <a:ea typeface="Aptos" panose="020B0004020202020204" pitchFamily="34" charset="0"/>
                <a:cs typeface="Calibri" panose="020F0502020204030204" pitchFamily="34" charset="0"/>
              </a:rPr>
              <a:t> - </a:t>
            </a:r>
            <a:r>
              <a:rPr lang="en-US" sz="2000" kern="100" dirty="0">
                <a:latin typeface="Calibri" panose="020F0502020204030204" pitchFamily="34" charset="0"/>
                <a:ea typeface="Aptos" panose="020B0004020202020204" pitchFamily="34" charset="0"/>
                <a:cs typeface="Calibri" panose="020F0502020204030204" pitchFamily="34" charset="0"/>
              </a:rPr>
              <a:t>F</a:t>
            </a:r>
            <a:r>
              <a:rPr lang="en-US" sz="2000" kern="100" dirty="0">
                <a:effectLst/>
                <a:latin typeface="Calibri" panose="020F0502020204030204" pitchFamily="34" charset="0"/>
                <a:ea typeface="Aptos" panose="020B0004020202020204" pitchFamily="34" charset="0"/>
                <a:cs typeface="Calibri" panose="020F0502020204030204" pitchFamily="34" charset="0"/>
              </a:rPr>
              <a:t>ood waste practices in real-time at various locations, e.g., homes, restaurants, to document behaviors.</a:t>
            </a:r>
          </a:p>
          <a:p>
            <a:pPr marL="0" indent="0">
              <a:lnSpc>
                <a:spcPct val="100000"/>
              </a:lnSpc>
            </a:pPr>
            <a:endParaRPr lang="fi-FI" sz="2000"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Photographic</a:t>
            </a:r>
            <a:r>
              <a:rPr lang="fi-FI" sz="2000" b="1" kern="100" dirty="0">
                <a:effectLst/>
                <a:latin typeface="Calibri" panose="020F0502020204030204" pitchFamily="34" charset="0"/>
                <a:ea typeface="Aptos" panose="020B0004020202020204" pitchFamily="34" charset="0"/>
                <a:cs typeface="Calibri" panose="020F0502020204030204" pitchFamily="34" charset="0"/>
              </a:rPr>
              <a:t> </a:t>
            </a:r>
            <a:r>
              <a:rPr lang="fi-FI" sz="2000" b="1" kern="100" dirty="0" err="1">
                <a:effectLst/>
                <a:latin typeface="Calibri" panose="020F0502020204030204" pitchFamily="34" charset="0"/>
                <a:ea typeface="Aptos" panose="020B0004020202020204" pitchFamily="34" charset="0"/>
                <a:cs typeface="Calibri" panose="020F0502020204030204" pitchFamily="34" charset="0"/>
              </a:rPr>
              <a:t>Documentation</a:t>
            </a:r>
            <a:r>
              <a:rPr lang="fi-FI" sz="2000" b="1" kern="100" dirty="0">
                <a:latin typeface="Calibri" panose="020F0502020204030204" pitchFamily="34" charset="0"/>
                <a:ea typeface="Aptos" panose="020B0004020202020204" pitchFamily="34" charset="0"/>
                <a:cs typeface="Calibri" panose="020F0502020204030204" pitchFamily="34" charset="0"/>
              </a:rPr>
              <a:t> </a:t>
            </a:r>
            <a:r>
              <a:rPr lang="fi-FI" sz="2000"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Take photos of food waste before and after disposal to visually assess types and amounts.</a:t>
            </a:r>
          </a:p>
          <a:p>
            <a:pPr marL="0" indent="0">
              <a:lnSpc>
                <a:spcPct val="100000"/>
              </a:lnSpc>
            </a:pPr>
            <a:endParaRPr lang="en-US" sz="2000" kern="100" dirty="0">
              <a:latin typeface="Calibri" panose="020F0502020204030204" pitchFamily="34" charset="0"/>
              <a:ea typeface="Aptos" panose="020B0004020202020204" pitchFamily="34" charset="0"/>
              <a:cs typeface="Calibri" panose="020F0502020204030204" pitchFamily="34" charset="0"/>
            </a:endParaRPr>
          </a:p>
        </p:txBody>
      </p:sp>
      <p:sp>
        <p:nvSpPr>
          <p:cNvPr id="5" name="Tekstiruutu 4">
            <a:extLst>
              <a:ext uri="{FF2B5EF4-FFF2-40B4-BE49-F238E27FC236}">
                <a16:creationId xmlns:a16="http://schemas.microsoft.com/office/drawing/2014/main" id="{2549E5E7-B0A3-F20D-99F6-1DB741644E45}"/>
              </a:ext>
            </a:extLst>
          </p:cNvPr>
          <p:cNvSpPr txBox="1"/>
          <p:nvPr/>
        </p:nvSpPr>
        <p:spPr>
          <a:xfrm>
            <a:off x="649672" y="5587576"/>
            <a:ext cx="10618212" cy="769441"/>
          </a:xfrm>
          <a:prstGeom prst="rect">
            <a:avLst/>
          </a:prstGeom>
          <a:noFill/>
        </p:spPr>
        <p:txBody>
          <a:bodyPr wrap="square" lIns="91440" tIns="45720" rIns="91440" bIns="45720" anchor="t">
            <a:spAutoFit/>
          </a:bodyPr>
          <a:lstStyle/>
          <a:p>
            <a:r>
              <a:rPr lang="en-US" sz="2400" b="1" kern="0" dirty="0">
                <a:solidFill>
                  <a:srgbClr val="09465E"/>
                </a:solidFill>
                <a:highlight>
                  <a:srgbClr val="F1983D"/>
                </a:highlight>
                <a:cs typeface="Times New Roman"/>
              </a:rPr>
              <a:t>EXERCISE:</a:t>
            </a:r>
            <a:r>
              <a:rPr lang="en-US" sz="2400" b="1" kern="0" dirty="0">
                <a:solidFill>
                  <a:srgbClr val="09465E"/>
                </a:solidFill>
                <a:cs typeface="Times New Roman"/>
              </a:rPr>
              <a:t> </a:t>
            </a:r>
            <a:r>
              <a:rPr lang="en-US" sz="2000" b="1" kern="100" dirty="0">
                <a:solidFill>
                  <a:srgbClr val="09465E"/>
                </a:solidFill>
                <a:latin typeface="Calibri"/>
                <a:ea typeface="Calibri"/>
                <a:cs typeface="Calibri"/>
              </a:rPr>
              <a:t>Please identify if the methods above are quantitative and/or qualitative and find research articles related to each method.</a:t>
            </a:r>
            <a:endParaRPr lang="fi-FI" sz="2000" b="1" kern="100" dirty="0">
              <a:solidFill>
                <a:srgbClr val="09465E"/>
              </a:solidFill>
              <a:latin typeface="Calibri"/>
              <a:ea typeface="Calibri"/>
              <a:cs typeface="Calibri"/>
            </a:endParaRPr>
          </a:p>
        </p:txBody>
      </p:sp>
      <p:grpSp>
        <p:nvGrpSpPr>
          <p:cNvPr id="6" name="Graphic 3">
            <a:extLst>
              <a:ext uri="{FF2B5EF4-FFF2-40B4-BE49-F238E27FC236}">
                <a16:creationId xmlns:a16="http://schemas.microsoft.com/office/drawing/2014/main" id="{1A088271-155E-EAD7-3128-02CDF02FC609}"/>
              </a:ext>
            </a:extLst>
          </p:cNvPr>
          <p:cNvGrpSpPr/>
          <p:nvPr/>
        </p:nvGrpSpPr>
        <p:grpSpPr>
          <a:xfrm>
            <a:off x="631810" y="2986032"/>
            <a:ext cx="642038" cy="565971"/>
            <a:chOff x="4643578" y="432838"/>
            <a:chExt cx="1028134" cy="1160188"/>
          </a:xfrm>
          <a:solidFill>
            <a:srgbClr val="09465E"/>
          </a:solidFill>
        </p:grpSpPr>
        <p:sp>
          <p:nvSpPr>
            <p:cNvPr id="7" name="Freeform 1033">
              <a:extLst>
                <a:ext uri="{FF2B5EF4-FFF2-40B4-BE49-F238E27FC236}">
                  <a16:creationId xmlns:a16="http://schemas.microsoft.com/office/drawing/2014/main" id="{CFC913EE-7E77-F497-771E-9A607269C175}"/>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2094D2"/>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81508C84-4F90-8CEA-3E36-373D855F2607}"/>
                </a:ext>
              </a:extLst>
            </p:cNvPr>
            <p:cNvGrpSpPr/>
            <p:nvPr/>
          </p:nvGrpSpPr>
          <p:grpSpPr>
            <a:xfrm>
              <a:off x="4643578" y="432838"/>
              <a:ext cx="1028134" cy="1160188"/>
              <a:chOff x="4643578" y="432838"/>
              <a:chExt cx="1028134" cy="1160188"/>
            </a:xfrm>
            <a:grpFill/>
          </p:grpSpPr>
          <p:sp>
            <p:nvSpPr>
              <p:cNvPr id="9" name="Freeform 1035">
                <a:extLst>
                  <a:ext uri="{FF2B5EF4-FFF2-40B4-BE49-F238E27FC236}">
                    <a16:creationId xmlns:a16="http://schemas.microsoft.com/office/drawing/2014/main" id="{8DEF7E92-D8A3-AF5E-E9A6-00FACB4AE15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94B27123-D935-F903-635E-401B7427BC1B}"/>
                  </a:ext>
                </a:extLst>
              </p:cNvPr>
              <p:cNvGrpSpPr/>
              <p:nvPr/>
            </p:nvGrpSpPr>
            <p:grpSpPr>
              <a:xfrm>
                <a:off x="4643578" y="432838"/>
                <a:ext cx="1028134" cy="1160188"/>
                <a:chOff x="4643578" y="432838"/>
                <a:chExt cx="1028134" cy="1160188"/>
              </a:xfrm>
              <a:grpFill/>
            </p:grpSpPr>
            <p:sp>
              <p:nvSpPr>
                <p:cNvPr id="11" name="Freeform 1037">
                  <a:extLst>
                    <a:ext uri="{FF2B5EF4-FFF2-40B4-BE49-F238E27FC236}">
                      <a16:creationId xmlns:a16="http://schemas.microsoft.com/office/drawing/2014/main" id="{5B09F9FB-FA0C-5BF9-7D17-7851697474F4}"/>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2" name="Freeform 1038">
                  <a:extLst>
                    <a:ext uri="{FF2B5EF4-FFF2-40B4-BE49-F238E27FC236}">
                      <a16:creationId xmlns:a16="http://schemas.microsoft.com/office/drawing/2014/main" id="{EE489493-35CB-C28D-9C8F-AA284D2DF899}"/>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13" name="Graphic 3">
            <a:extLst>
              <a:ext uri="{FF2B5EF4-FFF2-40B4-BE49-F238E27FC236}">
                <a16:creationId xmlns:a16="http://schemas.microsoft.com/office/drawing/2014/main" id="{8225D5CD-CFC9-F3E4-C84F-9F2CC1169CEF}"/>
              </a:ext>
            </a:extLst>
          </p:cNvPr>
          <p:cNvGrpSpPr/>
          <p:nvPr/>
        </p:nvGrpSpPr>
        <p:grpSpPr>
          <a:xfrm>
            <a:off x="657086" y="2026773"/>
            <a:ext cx="529701" cy="567490"/>
            <a:chOff x="6615628" y="2116894"/>
            <a:chExt cx="1066935" cy="1001108"/>
          </a:xfrm>
          <a:solidFill>
            <a:srgbClr val="09465E"/>
          </a:solidFill>
        </p:grpSpPr>
        <p:sp>
          <p:nvSpPr>
            <p:cNvPr id="14" name="Freeform 1128">
              <a:extLst>
                <a:ext uri="{FF2B5EF4-FFF2-40B4-BE49-F238E27FC236}">
                  <a16:creationId xmlns:a16="http://schemas.microsoft.com/office/drawing/2014/main" id="{EE728430-B851-EC36-6585-EB467F0C0B44}"/>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0BA47"/>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8F862E1-20F6-D1FE-BC2D-74336B12448F}"/>
                </a:ext>
              </a:extLst>
            </p:cNvPr>
            <p:cNvGrpSpPr/>
            <p:nvPr/>
          </p:nvGrpSpPr>
          <p:grpSpPr>
            <a:xfrm>
              <a:off x="6615628" y="2116894"/>
              <a:ext cx="1066935" cy="1001108"/>
              <a:chOff x="6615628" y="2116894"/>
              <a:chExt cx="1066935" cy="1001108"/>
            </a:xfrm>
            <a:grpFill/>
          </p:grpSpPr>
          <p:sp>
            <p:nvSpPr>
              <p:cNvPr id="16" name="Freeform 1130">
                <a:extLst>
                  <a:ext uri="{FF2B5EF4-FFF2-40B4-BE49-F238E27FC236}">
                    <a16:creationId xmlns:a16="http://schemas.microsoft.com/office/drawing/2014/main" id="{CEB9B9EE-B12C-6F2A-821A-F4B0D9F102C2}"/>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17" name="Freeform 1131">
                <a:extLst>
                  <a:ext uri="{FF2B5EF4-FFF2-40B4-BE49-F238E27FC236}">
                    <a16:creationId xmlns:a16="http://schemas.microsoft.com/office/drawing/2014/main" id="{38E4D054-5CE6-10FA-D84F-8E7C457FAFD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18" name="Freeform 1132">
                <a:extLst>
                  <a:ext uri="{FF2B5EF4-FFF2-40B4-BE49-F238E27FC236}">
                    <a16:creationId xmlns:a16="http://schemas.microsoft.com/office/drawing/2014/main" id="{014D3856-9D41-5B35-5E92-4425155DEA34}"/>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19" name="Freeform 1133">
                <a:extLst>
                  <a:ext uri="{FF2B5EF4-FFF2-40B4-BE49-F238E27FC236}">
                    <a16:creationId xmlns:a16="http://schemas.microsoft.com/office/drawing/2014/main" id="{9DF49630-87D2-44C3-D462-863B20A0FF8D}"/>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20" name="Freeform 1134">
                <a:extLst>
                  <a:ext uri="{FF2B5EF4-FFF2-40B4-BE49-F238E27FC236}">
                    <a16:creationId xmlns:a16="http://schemas.microsoft.com/office/drawing/2014/main" id="{74744B50-8EAF-3F73-0024-7B0225327676}"/>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21" name="Freeform 1135">
                <a:extLst>
                  <a:ext uri="{FF2B5EF4-FFF2-40B4-BE49-F238E27FC236}">
                    <a16:creationId xmlns:a16="http://schemas.microsoft.com/office/drawing/2014/main" id="{8E146B60-B251-68E1-6DC8-5DA437E6FE19}"/>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22" name="Freeform 1136">
                <a:extLst>
                  <a:ext uri="{FF2B5EF4-FFF2-40B4-BE49-F238E27FC236}">
                    <a16:creationId xmlns:a16="http://schemas.microsoft.com/office/drawing/2014/main" id="{69638C5F-97C0-EA82-C20C-A51590082802}"/>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23" name="Freeform 1137">
                <a:extLst>
                  <a:ext uri="{FF2B5EF4-FFF2-40B4-BE49-F238E27FC236}">
                    <a16:creationId xmlns:a16="http://schemas.microsoft.com/office/drawing/2014/main" id="{1C43FB27-CC5F-51F9-A1F4-E004A3016E37}"/>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24" name="Freeform 1138">
                <a:extLst>
                  <a:ext uri="{FF2B5EF4-FFF2-40B4-BE49-F238E27FC236}">
                    <a16:creationId xmlns:a16="http://schemas.microsoft.com/office/drawing/2014/main" id="{C7798657-27DF-E133-1226-74E734FEAF72}"/>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25" name="Freeform 1139">
                <a:extLst>
                  <a:ext uri="{FF2B5EF4-FFF2-40B4-BE49-F238E27FC236}">
                    <a16:creationId xmlns:a16="http://schemas.microsoft.com/office/drawing/2014/main" id="{CCB52041-7F11-093A-16E4-88AF27F9EA4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26" name="Freeform 1140">
                <a:extLst>
                  <a:ext uri="{FF2B5EF4-FFF2-40B4-BE49-F238E27FC236}">
                    <a16:creationId xmlns:a16="http://schemas.microsoft.com/office/drawing/2014/main" id="{F795297F-266D-B654-C379-60F173674535}"/>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27" name="Freeform 1141">
                <a:extLst>
                  <a:ext uri="{FF2B5EF4-FFF2-40B4-BE49-F238E27FC236}">
                    <a16:creationId xmlns:a16="http://schemas.microsoft.com/office/drawing/2014/main" id="{2A618C47-9509-4FC9-F25F-8A4D28C1447D}"/>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28" name="Group 71">
            <a:extLst>
              <a:ext uri="{FF2B5EF4-FFF2-40B4-BE49-F238E27FC236}">
                <a16:creationId xmlns:a16="http://schemas.microsoft.com/office/drawing/2014/main" id="{37A190D3-0AF1-2E39-85DA-9EAA3253CD94}"/>
              </a:ext>
            </a:extLst>
          </p:cNvPr>
          <p:cNvGrpSpPr/>
          <p:nvPr/>
        </p:nvGrpSpPr>
        <p:grpSpPr>
          <a:xfrm>
            <a:off x="636148" y="1284394"/>
            <a:ext cx="590791" cy="565971"/>
            <a:chOff x="3258209" y="1217582"/>
            <a:chExt cx="4712093" cy="4711281"/>
          </a:xfrm>
          <a:solidFill>
            <a:srgbClr val="09465E"/>
          </a:solidFill>
        </p:grpSpPr>
        <p:sp>
          <p:nvSpPr>
            <p:cNvPr id="29" name="Freeform 31">
              <a:extLst>
                <a:ext uri="{FF2B5EF4-FFF2-40B4-BE49-F238E27FC236}">
                  <a16:creationId xmlns:a16="http://schemas.microsoft.com/office/drawing/2014/main" id="{D8DC6426-63DD-7886-A044-CC880F8745A3}"/>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30" name="Freeform 32">
              <a:extLst>
                <a:ext uri="{FF2B5EF4-FFF2-40B4-BE49-F238E27FC236}">
                  <a16:creationId xmlns:a16="http://schemas.microsoft.com/office/drawing/2014/main" id="{38E649EF-BC65-ECF5-E0BA-8E7C2373D9F0}"/>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dirty="0"/>
            </a:p>
          </p:txBody>
        </p:sp>
        <p:grpSp>
          <p:nvGrpSpPr>
            <p:cNvPr id="31" name="Group 74">
              <a:extLst>
                <a:ext uri="{FF2B5EF4-FFF2-40B4-BE49-F238E27FC236}">
                  <a16:creationId xmlns:a16="http://schemas.microsoft.com/office/drawing/2014/main" id="{FE8961DA-EB54-9E78-657E-A2D4876BB130}"/>
                </a:ext>
              </a:extLst>
            </p:cNvPr>
            <p:cNvGrpSpPr/>
            <p:nvPr/>
          </p:nvGrpSpPr>
          <p:grpSpPr>
            <a:xfrm>
              <a:off x="3258209" y="1217582"/>
              <a:ext cx="4712093" cy="4711281"/>
              <a:chOff x="3258209" y="1217582"/>
              <a:chExt cx="4712093" cy="4711281"/>
            </a:xfrm>
            <a:grpFill/>
          </p:grpSpPr>
          <p:sp>
            <p:nvSpPr>
              <p:cNvPr id="32" name="Freeform 16">
                <a:extLst>
                  <a:ext uri="{FF2B5EF4-FFF2-40B4-BE49-F238E27FC236}">
                    <a16:creationId xmlns:a16="http://schemas.microsoft.com/office/drawing/2014/main" id="{A866BCC3-0362-AB3C-2CF7-AFBEEB2E9624}"/>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33" name="Freeform 18">
                <a:extLst>
                  <a:ext uri="{FF2B5EF4-FFF2-40B4-BE49-F238E27FC236}">
                    <a16:creationId xmlns:a16="http://schemas.microsoft.com/office/drawing/2014/main" id="{CE0FAD22-4533-AB27-61D1-47CC9221865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34" name="Freeform 19">
                <a:extLst>
                  <a:ext uri="{FF2B5EF4-FFF2-40B4-BE49-F238E27FC236}">
                    <a16:creationId xmlns:a16="http://schemas.microsoft.com/office/drawing/2014/main" id="{D48BA88A-8C93-7A2D-4A27-A79269F410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35" name="Freeform 20">
                <a:extLst>
                  <a:ext uri="{FF2B5EF4-FFF2-40B4-BE49-F238E27FC236}">
                    <a16:creationId xmlns:a16="http://schemas.microsoft.com/office/drawing/2014/main" id="{717ED209-4A2D-FD19-5514-B08C3E8DCDE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36" name="Freeform 21">
                <a:extLst>
                  <a:ext uri="{FF2B5EF4-FFF2-40B4-BE49-F238E27FC236}">
                    <a16:creationId xmlns:a16="http://schemas.microsoft.com/office/drawing/2014/main" id="{0AAC5EC8-ED1C-874F-40BE-966FE980973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37" name="Freeform 22">
                <a:extLst>
                  <a:ext uri="{FF2B5EF4-FFF2-40B4-BE49-F238E27FC236}">
                    <a16:creationId xmlns:a16="http://schemas.microsoft.com/office/drawing/2014/main" id="{01557A58-AA78-6070-302D-4B5F0AE66BCA}"/>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38" name="Freeform 23">
                <a:extLst>
                  <a:ext uri="{FF2B5EF4-FFF2-40B4-BE49-F238E27FC236}">
                    <a16:creationId xmlns:a16="http://schemas.microsoft.com/office/drawing/2014/main" id="{558C7635-D184-931B-F3C6-EA6F33B0638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39" name="Freeform 24">
                <a:extLst>
                  <a:ext uri="{FF2B5EF4-FFF2-40B4-BE49-F238E27FC236}">
                    <a16:creationId xmlns:a16="http://schemas.microsoft.com/office/drawing/2014/main" id="{4D29DE6F-685B-BEA0-FEC8-01F87746B25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40" name="Freeform 25">
                <a:extLst>
                  <a:ext uri="{FF2B5EF4-FFF2-40B4-BE49-F238E27FC236}">
                    <a16:creationId xmlns:a16="http://schemas.microsoft.com/office/drawing/2014/main" id="{E529D834-40FF-69A4-C422-C06EBFA8A3B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41" name="Freeform 26">
                <a:extLst>
                  <a:ext uri="{FF2B5EF4-FFF2-40B4-BE49-F238E27FC236}">
                    <a16:creationId xmlns:a16="http://schemas.microsoft.com/office/drawing/2014/main" id="{AEA72F98-720A-D358-7BDC-0EA91C4CA888}"/>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42" name="Freeform 27">
                <a:extLst>
                  <a:ext uri="{FF2B5EF4-FFF2-40B4-BE49-F238E27FC236}">
                    <a16:creationId xmlns:a16="http://schemas.microsoft.com/office/drawing/2014/main" id="{0596A590-3341-5A9A-B78B-23ED87C8D62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43" name="Freeform 28">
                <a:extLst>
                  <a:ext uri="{FF2B5EF4-FFF2-40B4-BE49-F238E27FC236}">
                    <a16:creationId xmlns:a16="http://schemas.microsoft.com/office/drawing/2014/main" id="{BF8CBEBA-E9F2-039B-33F4-7F1D0853E09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44" name="Freeform 29">
                <a:extLst>
                  <a:ext uri="{FF2B5EF4-FFF2-40B4-BE49-F238E27FC236}">
                    <a16:creationId xmlns:a16="http://schemas.microsoft.com/office/drawing/2014/main" id="{076DB04D-6654-3737-3C81-0D01DCF75EAC}"/>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45" name="Freeform 30">
                <a:extLst>
                  <a:ext uri="{FF2B5EF4-FFF2-40B4-BE49-F238E27FC236}">
                    <a16:creationId xmlns:a16="http://schemas.microsoft.com/office/drawing/2014/main" id="{BE37516F-5C2C-4535-C4D7-CEDD269759E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47" name="Group 89">
            <a:extLst>
              <a:ext uri="{FF2B5EF4-FFF2-40B4-BE49-F238E27FC236}">
                <a16:creationId xmlns:a16="http://schemas.microsoft.com/office/drawing/2014/main" id="{C69ECFD4-C76D-C265-127B-A53095055D65}"/>
              </a:ext>
            </a:extLst>
          </p:cNvPr>
          <p:cNvGrpSpPr/>
          <p:nvPr/>
        </p:nvGrpSpPr>
        <p:grpSpPr>
          <a:xfrm>
            <a:off x="553263" y="3830930"/>
            <a:ext cx="699220" cy="640750"/>
            <a:chOff x="8360213" y="3458151"/>
            <a:chExt cx="853935" cy="991043"/>
          </a:xfrm>
          <a:solidFill>
            <a:srgbClr val="09465E"/>
          </a:solidFill>
        </p:grpSpPr>
        <p:grpSp>
          <p:nvGrpSpPr>
            <p:cNvPr id="48" name="Graphic 2">
              <a:extLst>
                <a:ext uri="{FF2B5EF4-FFF2-40B4-BE49-F238E27FC236}">
                  <a16:creationId xmlns:a16="http://schemas.microsoft.com/office/drawing/2014/main" id="{FB534268-A6DE-173E-F8F3-D315C9E6BB8C}"/>
                </a:ext>
              </a:extLst>
            </p:cNvPr>
            <p:cNvGrpSpPr/>
            <p:nvPr userDrawn="1"/>
          </p:nvGrpSpPr>
          <p:grpSpPr>
            <a:xfrm>
              <a:off x="8599192" y="3595917"/>
              <a:ext cx="375982" cy="204367"/>
              <a:chOff x="2642504" y="3763150"/>
              <a:chExt cx="375982" cy="204367"/>
            </a:xfrm>
            <a:grpFill/>
          </p:grpSpPr>
          <p:sp>
            <p:nvSpPr>
              <p:cNvPr id="54" name="Freeform 96">
                <a:extLst>
                  <a:ext uri="{FF2B5EF4-FFF2-40B4-BE49-F238E27FC236}">
                    <a16:creationId xmlns:a16="http://schemas.microsoft.com/office/drawing/2014/main" id="{2B9F5F11-C3A5-D639-38F9-B0C2E719BE2C}"/>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2094D2"/>
              </a:solidFill>
              <a:ln w="3834" cap="flat">
                <a:noFill/>
                <a:prstDash val="solid"/>
                <a:miter/>
              </a:ln>
            </p:spPr>
            <p:txBody>
              <a:bodyPr rtlCol="0" anchor="ctr"/>
              <a:lstStyle/>
              <a:p>
                <a:endParaRPr lang="en-US"/>
              </a:p>
            </p:txBody>
          </p:sp>
          <p:sp>
            <p:nvSpPr>
              <p:cNvPr id="55" name="Freeform 97">
                <a:extLst>
                  <a:ext uri="{FF2B5EF4-FFF2-40B4-BE49-F238E27FC236}">
                    <a16:creationId xmlns:a16="http://schemas.microsoft.com/office/drawing/2014/main" id="{6DC5C753-DB6C-0E41-C5A3-ABCE1CE9FA65}"/>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2094D2"/>
              </a:solidFill>
              <a:ln w="3834"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23377A33-7E4B-A917-CD9B-95FFCCC90F6D}"/>
                </a:ext>
              </a:extLst>
            </p:cNvPr>
            <p:cNvGrpSpPr/>
            <p:nvPr userDrawn="1"/>
          </p:nvGrpSpPr>
          <p:grpSpPr>
            <a:xfrm>
              <a:off x="8360213" y="3458151"/>
              <a:ext cx="853935" cy="991043"/>
              <a:chOff x="2403525" y="3625384"/>
              <a:chExt cx="853935" cy="991043"/>
            </a:xfrm>
            <a:grpFill/>
          </p:grpSpPr>
          <p:sp>
            <p:nvSpPr>
              <p:cNvPr id="50" name="Freeform 92">
                <a:extLst>
                  <a:ext uri="{FF2B5EF4-FFF2-40B4-BE49-F238E27FC236}">
                    <a16:creationId xmlns:a16="http://schemas.microsoft.com/office/drawing/2014/main" id="{01EC792B-C777-C7EC-1298-3DE8CA9CDDFC}"/>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51" name="Freeform 93">
                <a:extLst>
                  <a:ext uri="{FF2B5EF4-FFF2-40B4-BE49-F238E27FC236}">
                    <a16:creationId xmlns:a16="http://schemas.microsoft.com/office/drawing/2014/main" id="{619B33AC-A9F0-D018-FAD5-595180FA92C3}"/>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52" name="Freeform 94">
                <a:extLst>
                  <a:ext uri="{FF2B5EF4-FFF2-40B4-BE49-F238E27FC236}">
                    <a16:creationId xmlns:a16="http://schemas.microsoft.com/office/drawing/2014/main" id="{EA07791D-C03A-60F9-29D9-0D4193CAABEC}"/>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53" name="Freeform 95">
                <a:extLst>
                  <a:ext uri="{FF2B5EF4-FFF2-40B4-BE49-F238E27FC236}">
                    <a16:creationId xmlns:a16="http://schemas.microsoft.com/office/drawing/2014/main" id="{B5781361-9A20-B718-D402-C9595F354F01}"/>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grpSp>
        <p:nvGrpSpPr>
          <p:cNvPr id="56" name="Group 71">
            <a:extLst>
              <a:ext uri="{FF2B5EF4-FFF2-40B4-BE49-F238E27FC236}">
                <a16:creationId xmlns:a16="http://schemas.microsoft.com/office/drawing/2014/main" id="{04ADEA59-6A61-D8E5-2E66-856EC703C199}"/>
              </a:ext>
            </a:extLst>
          </p:cNvPr>
          <p:cNvGrpSpPr/>
          <p:nvPr/>
        </p:nvGrpSpPr>
        <p:grpSpPr>
          <a:xfrm>
            <a:off x="645754" y="4848704"/>
            <a:ext cx="590791" cy="565971"/>
            <a:chOff x="3258209" y="1217582"/>
            <a:chExt cx="4712093" cy="4711281"/>
          </a:xfrm>
          <a:solidFill>
            <a:srgbClr val="09465E"/>
          </a:solidFill>
        </p:grpSpPr>
        <p:sp>
          <p:nvSpPr>
            <p:cNvPr id="57" name="Freeform 31">
              <a:extLst>
                <a:ext uri="{FF2B5EF4-FFF2-40B4-BE49-F238E27FC236}">
                  <a16:creationId xmlns:a16="http://schemas.microsoft.com/office/drawing/2014/main" id="{3C0153D0-3E29-4886-0627-5CA903F31096}"/>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58" name="Freeform 32">
              <a:extLst>
                <a:ext uri="{FF2B5EF4-FFF2-40B4-BE49-F238E27FC236}">
                  <a16:creationId xmlns:a16="http://schemas.microsoft.com/office/drawing/2014/main" id="{57C0821D-8FB4-8B46-422D-50193263E4B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dirty="0"/>
            </a:p>
          </p:txBody>
        </p:sp>
        <p:grpSp>
          <p:nvGrpSpPr>
            <p:cNvPr id="59" name="Group 74">
              <a:extLst>
                <a:ext uri="{FF2B5EF4-FFF2-40B4-BE49-F238E27FC236}">
                  <a16:creationId xmlns:a16="http://schemas.microsoft.com/office/drawing/2014/main" id="{F6674B3E-6B96-F6E1-385D-F13D68C3BC23}"/>
                </a:ext>
              </a:extLst>
            </p:cNvPr>
            <p:cNvGrpSpPr/>
            <p:nvPr/>
          </p:nvGrpSpPr>
          <p:grpSpPr>
            <a:xfrm>
              <a:off x="3258209" y="1217582"/>
              <a:ext cx="4712093" cy="4711281"/>
              <a:chOff x="3258209" y="1217582"/>
              <a:chExt cx="4712093" cy="4711281"/>
            </a:xfrm>
            <a:grpFill/>
          </p:grpSpPr>
          <p:sp>
            <p:nvSpPr>
              <p:cNvPr id="60" name="Freeform 16">
                <a:extLst>
                  <a:ext uri="{FF2B5EF4-FFF2-40B4-BE49-F238E27FC236}">
                    <a16:creationId xmlns:a16="http://schemas.microsoft.com/office/drawing/2014/main" id="{FFC40FFF-1E41-716E-6208-FEC44D513F1B}"/>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61" name="Freeform 18">
                <a:extLst>
                  <a:ext uri="{FF2B5EF4-FFF2-40B4-BE49-F238E27FC236}">
                    <a16:creationId xmlns:a16="http://schemas.microsoft.com/office/drawing/2014/main" id="{6A4B9B7A-74DE-B1EF-BC23-98EC5C4630BD}"/>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62" name="Freeform 19">
                <a:extLst>
                  <a:ext uri="{FF2B5EF4-FFF2-40B4-BE49-F238E27FC236}">
                    <a16:creationId xmlns:a16="http://schemas.microsoft.com/office/drawing/2014/main" id="{5B896414-6AA2-1954-0CBA-210438FE693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63" name="Freeform 20">
                <a:extLst>
                  <a:ext uri="{FF2B5EF4-FFF2-40B4-BE49-F238E27FC236}">
                    <a16:creationId xmlns:a16="http://schemas.microsoft.com/office/drawing/2014/main" id="{448CE407-649A-3193-34EF-1E3484A49DA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64" name="Freeform 21">
                <a:extLst>
                  <a:ext uri="{FF2B5EF4-FFF2-40B4-BE49-F238E27FC236}">
                    <a16:creationId xmlns:a16="http://schemas.microsoft.com/office/drawing/2014/main" id="{2EA9888F-B2BA-3A0E-6F13-527B6AF69A9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5" name="Freeform 22">
                <a:extLst>
                  <a:ext uri="{FF2B5EF4-FFF2-40B4-BE49-F238E27FC236}">
                    <a16:creationId xmlns:a16="http://schemas.microsoft.com/office/drawing/2014/main" id="{3BCE171A-1F06-0C22-47F5-59D135B87E59}"/>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6" name="Freeform 23">
                <a:extLst>
                  <a:ext uri="{FF2B5EF4-FFF2-40B4-BE49-F238E27FC236}">
                    <a16:creationId xmlns:a16="http://schemas.microsoft.com/office/drawing/2014/main" id="{9EF7F168-E67A-C19D-696E-5C36FCFBA2BC}"/>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67" name="Freeform 24">
                <a:extLst>
                  <a:ext uri="{FF2B5EF4-FFF2-40B4-BE49-F238E27FC236}">
                    <a16:creationId xmlns:a16="http://schemas.microsoft.com/office/drawing/2014/main" id="{275FA7A1-34D2-D043-C5C7-5D1E5F73CEEC}"/>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8" name="Freeform 25">
                <a:extLst>
                  <a:ext uri="{FF2B5EF4-FFF2-40B4-BE49-F238E27FC236}">
                    <a16:creationId xmlns:a16="http://schemas.microsoft.com/office/drawing/2014/main" id="{F6BC0D15-5CE6-923B-9C94-C01EE6DCF2BB}"/>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9" name="Freeform 26">
                <a:extLst>
                  <a:ext uri="{FF2B5EF4-FFF2-40B4-BE49-F238E27FC236}">
                    <a16:creationId xmlns:a16="http://schemas.microsoft.com/office/drawing/2014/main" id="{239FD671-C01E-389B-6026-128C0ED4B8A5}"/>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70" name="Freeform 27">
                <a:extLst>
                  <a:ext uri="{FF2B5EF4-FFF2-40B4-BE49-F238E27FC236}">
                    <a16:creationId xmlns:a16="http://schemas.microsoft.com/office/drawing/2014/main" id="{5F3D973F-1662-6B73-AD50-71818692AD75}"/>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71" name="Freeform 28">
                <a:extLst>
                  <a:ext uri="{FF2B5EF4-FFF2-40B4-BE49-F238E27FC236}">
                    <a16:creationId xmlns:a16="http://schemas.microsoft.com/office/drawing/2014/main" id="{46DC5A39-FA1A-E53B-C70A-BA33042CBFC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72" name="Freeform 29">
                <a:extLst>
                  <a:ext uri="{FF2B5EF4-FFF2-40B4-BE49-F238E27FC236}">
                    <a16:creationId xmlns:a16="http://schemas.microsoft.com/office/drawing/2014/main" id="{930887B7-1FCF-CE79-238F-591CB3B45DD0}"/>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73" name="Freeform 30">
                <a:extLst>
                  <a:ext uri="{FF2B5EF4-FFF2-40B4-BE49-F238E27FC236}">
                    <a16:creationId xmlns:a16="http://schemas.microsoft.com/office/drawing/2014/main" id="{BC557295-AC7D-06F7-EB02-39703BC4541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7511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10898-939E-9434-F59F-FD21FA1986C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869C03F-1F3B-7911-5895-C4BD85B63B8D}"/>
              </a:ext>
            </a:extLst>
          </p:cNvPr>
          <p:cNvSpPr>
            <a:spLocks noGrp="1"/>
          </p:cNvSpPr>
          <p:nvPr>
            <p:ph type="body" sz="quarter" idx="16"/>
          </p:nvPr>
        </p:nvSpPr>
        <p:spPr>
          <a:xfrm>
            <a:off x="627719" y="582679"/>
            <a:ext cx="10052954" cy="565971"/>
          </a:xfrm>
          <a:prstGeom prst="rect">
            <a:avLst/>
          </a:prstGeom>
        </p:spPr>
        <p:txBody>
          <a:bodyPr/>
          <a:lstStyle/>
          <a:p>
            <a:r>
              <a:rPr lang="en-IE" dirty="0">
                <a:ea typeface="+mn-lt"/>
                <a:cs typeface="+mn-lt"/>
              </a:rPr>
              <a:t>Data Collection Methods for Evaluation</a:t>
            </a:r>
          </a:p>
          <a:p>
            <a:endParaRPr lang="en-US" dirty="0"/>
          </a:p>
        </p:txBody>
      </p:sp>
      <p:sp>
        <p:nvSpPr>
          <p:cNvPr id="3" name="Text Placeholder 2">
            <a:extLst>
              <a:ext uri="{FF2B5EF4-FFF2-40B4-BE49-F238E27FC236}">
                <a16:creationId xmlns:a16="http://schemas.microsoft.com/office/drawing/2014/main" id="{C64707BF-FA8B-D432-54C1-B18972C214E6}"/>
              </a:ext>
            </a:extLst>
          </p:cNvPr>
          <p:cNvSpPr>
            <a:spLocks noGrp="1"/>
          </p:cNvSpPr>
          <p:nvPr>
            <p:ph type="body" sz="quarter" idx="19"/>
          </p:nvPr>
        </p:nvSpPr>
        <p:spPr>
          <a:xfrm>
            <a:off x="1226546" y="1513153"/>
            <a:ext cx="9841947" cy="3656257"/>
          </a:xfrm>
          <a:prstGeom prst="rect">
            <a:avLst/>
          </a:prstGeom>
        </p:spPr>
        <p:txBody>
          <a:bodyPr/>
          <a:lstStyle/>
          <a:p>
            <a:pPr marL="0" indent="0">
              <a:lnSpc>
                <a:spcPct val="100000"/>
              </a:lnSpc>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Tracking</a:t>
            </a:r>
            <a:r>
              <a:rPr lang="fi-FI" sz="2000" b="1" kern="100" dirty="0">
                <a:effectLst/>
                <a:latin typeface="Calibri" panose="020F0502020204030204" pitchFamily="34" charset="0"/>
                <a:ea typeface="Aptos" panose="020B0004020202020204" pitchFamily="34" charset="0"/>
                <a:cs typeface="Calibri" panose="020F0502020204030204" pitchFamily="34" charset="0"/>
              </a:rPr>
              <a:t> Digital Data</a:t>
            </a:r>
            <a:r>
              <a:rPr lang="fi-FI" sz="2000" kern="100" dirty="0">
                <a:latin typeface="Calibri" panose="020F0502020204030204" pitchFamily="34" charset="0"/>
                <a:ea typeface="Aptos" panose="020B0004020202020204" pitchFamily="34" charset="0"/>
                <a:cs typeface="Calibri" panose="020F0502020204030204" pitchFamily="34" charset="0"/>
              </a:rPr>
              <a:t> - </a:t>
            </a:r>
            <a:r>
              <a:rPr lang="en-US" sz="2000" b="1" kern="100" dirty="0">
                <a:effectLst/>
                <a:latin typeface="Calibri" panose="020F0502020204030204" pitchFamily="34" charset="0"/>
                <a:ea typeface="Aptos" panose="020B0004020202020204" pitchFamily="34" charset="0"/>
                <a:cs typeface="Calibri" panose="020F0502020204030204" pitchFamily="34" charset="0"/>
              </a:rPr>
              <a:t>Description:</a:t>
            </a:r>
            <a:r>
              <a:rPr lang="en-US" sz="2000" kern="100" dirty="0">
                <a:effectLst/>
                <a:latin typeface="Calibri" panose="020F0502020204030204" pitchFamily="34" charset="0"/>
                <a:ea typeface="Aptos" panose="020B0004020202020204" pitchFamily="34" charset="0"/>
                <a:cs typeface="Calibri" panose="020F0502020204030204" pitchFamily="34" charset="0"/>
              </a:rPr>
              <a:t> Use apps or digital platforms to track food purchases, consumption, and waste over time.</a:t>
            </a:r>
          </a:p>
          <a:p>
            <a:pPr marL="0" indent="0">
              <a:lnSpc>
                <a:spcPct val="100000"/>
              </a:lnSpc>
            </a:pPr>
            <a:endParaRPr lang="fi-FI" sz="20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Weight-Based</a:t>
            </a:r>
            <a:r>
              <a:rPr lang="fi-FI" sz="2000" b="1" kern="100" dirty="0">
                <a:effectLst/>
                <a:latin typeface="Calibri" panose="020F0502020204030204" pitchFamily="34" charset="0"/>
                <a:ea typeface="Aptos" panose="020B0004020202020204" pitchFamily="34" charset="0"/>
                <a:cs typeface="Calibri" panose="020F0502020204030204" pitchFamily="34" charset="0"/>
              </a:rPr>
              <a:t> </a:t>
            </a:r>
            <a:r>
              <a:rPr lang="fi-FI" sz="2000" b="1" kern="100" dirty="0" err="1">
                <a:effectLst/>
                <a:latin typeface="Calibri" panose="020F0502020204030204" pitchFamily="34" charset="0"/>
                <a:ea typeface="Aptos" panose="020B0004020202020204" pitchFamily="34" charset="0"/>
                <a:cs typeface="Calibri" panose="020F0502020204030204" pitchFamily="34" charset="0"/>
              </a:rPr>
              <a:t>Measurements</a:t>
            </a:r>
            <a:r>
              <a:rPr lang="fi-FI" sz="2000" kern="100" dirty="0">
                <a:latin typeface="Calibri" panose="020F0502020204030204" pitchFamily="34" charset="0"/>
                <a:ea typeface="Aptos" panose="020B0004020202020204" pitchFamily="34" charset="0"/>
                <a:cs typeface="Calibri" panose="020F0502020204030204" pitchFamily="34" charset="0"/>
              </a:rPr>
              <a:t> - </a:t>
            </a:r>
            <a:r>
              <a:rPr lang="en-US" sz="2000" kern="100" dirty="0">
                <a:effectLst/>
                <a:latin typeface="Calibri" panose="020F0502020204030204" pitchFamily="34" charset="0"/>
                <a:ea typeface="Aptos" panose="020B0004020202020204" pitchFamily="34" charset="0"/>
                <a:cs typeface="Calibri" panose="020F0502020204030204" pitchFamily="34" charset="0"/>
              </a:rPr>
              <a:t>Weigh food waste on a regular basis, e.g., daily, weekly, to quantify the total amount generated.</a:t>
            </a:r>
          </a:p>
          <a:p>
            <a:pPr marL="0" indent="0">
              <a:lnSpc>
                <a:spcPct val="100000"/>
              </a:lnSpc>
            </a:pPr>
            <a:endParaRPr lang="fi-FI" sz="2000" kern="100" dirty="0">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dirty="0">
                <a:effectLst/>
                <a:latin typeface="Calibri" panose="020F0502020204030204" pitchFamily="34" charset="0"/>
                <a:ea typeface="Aptos" panose="020B0004020202020204" pitchFamily="34" charset="0"/>
                <a:cs typeface="Calibri" panose="020F0502020204030204" pitchFamily="34" charset="0"/>
              </a:rPr>
              <a:t>Case </a:t>
            </a:r>
            <a:r>
              <a:rPr lang="fi-FI" sz="2000" b="1" kern="100" dirty="0" err="1">
                <a:effectLst/>
                <a:latin typeface="Calibri" panose="020F0502020204030204" pitchFamily="34" charset="0"/>
                <a:ea typeface="Aptos" panose="020B0004020202020204" pitchFamily="34" charset="0"/>
                <a:cs typeface="Calibri" panose="020F0502020204030204" pitchFamily="34" charset="0"/>
              </a:rPr>
              <a:t>Studies</a:t>
            </a:r>
            <a:r>
              <a:rPr lang="fi-FI" sz="2000" b="1" kern="100" dirty="0">
                <a:latin typeface="Calibri" panose="020F0502020204030204" pitchFamily="34" charset="0"/>
                <a:ea typeface="Aptos" panose="020B0004020202020204" pitchFamily="34" charset="0"/>
                <a:cs typeface="Calibri" panose="020F0502020204030204" pitchFamily="34" charset="0"/>
              </a:rPr>
              <a:t> </a:t>
            </a:r>
            <a:r>
              <a:rPr lang="fi-FI" sz="2000"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Conduct in-depth analysis of specific organizations or communities to explore food waste practices.</a:t>
            </a:r>
          </a:p>
          <a:p>
            <a:pPr marL="0" lvl="0" indent="0">
              <a:lnSpc>
                <a:spcPct val="100000"/>
              </a:lnSpc>
              <a:buSzPts val="1000"/>
              <a:tabLst>
                <a:tab pos="457200" algn="l"/>
              </a:tabLst>
            </a:pPr>
            <a:endParaRPr lang="fi-FI" sz="20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Experimental</a:t>
            </a:r>
            <a:r>
              <a:rPr lang="fi-FI" sz="2000" b="1" kern="100" dirty="0">
                <a:effectLst/>
                <a:latin typeface="Calibri" panose="020F0502020204030204" pitchFamily="34" charset="0"/>
                <a:ea typeface="Aptos" panose="020B0004020202020204" pitchFamily="34" charset="0"/>
                <a:cs typeface="Calibri" panose="020F0502020204030204" pitchFamily="34" charset="0"/>
              </a:rPr>
              <a:t> </a:t>
            </a:r>
            <a:r>
              <a:rPr lang="fi-FI" sz="2000" b="1" kern="100" dirty="0" err="1">
                <a:effectLst/>
                <a:latin typeface="Calibri" panose="020F0502020204030204" pitchFamily="34" charset="0"/>
                <a:ea typeface="Aptos" panose="020B0004020202020204" pitchFamily="34" charset="0"/>
                <a:cs typeface="Calibri" panose="020F0502020204030204" pitchFamily="34" charset="0"/>
              </a:rPr>
              <a:t>Studies</a:t>
            </a:r>
            <a:r>
              <a:rPr lang="fi-FI" sz="2000" b="1" kern="100" dirty="0">
                <a:latin typeface="Calibri" panose="020F0502020204030204" pitchFamily="34" charset="0"/>
                <a:ea typeface="Aptos" panose="020B0004020202020204" pitchFamily="34" charset="0"/>
                <a:cs typeface="Calibri" panose="020F0502020204030204" pitchFamily="34" charset="0"/>
              </a:rPr>
              <a:t> </a:t>
            </a:r>
            <a:r>
              <a:rPr lang="fi-FI" sz="2000"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Implement interventions, e.g., composting programs, and measure changes in food waste behavior and quantities.</a:t>
            </a:r>
          </a:p>
        </p:txBody>
      </p:sp>
      <p:pic>
        <p:nvPicPr>
          <p:cNvPr id="2" name="Kuva 1" descr="Kuva, joka sisältää kohteen teksti, Grafiikka, Fontti, ympyrä&#10;&#10;Kuvaus luotu automaattisesti">
            <a:extLst>
              <a:ext uri="{FF2B5EF4-FFF2-40B4-BE49-F238E27FC236}">
                <a16:creationId xmlns:a16="http://schemas.microsoft.com/office/drawing/2014/main" id="{813E84DB-480E-A7B7-8E25-82245484C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302" y="470757"/>
            <a:ext cx="1499191" cy="1007208"/>
          </a:xfrm>
          <a:prstGeom prst="rect">
            <a:avLst/>
          </a:prstGeom>
        </p:spPr>
      </p:pic>
      <p:grpSp>
        <p:nvGrpSpPr>
          <p:cNvPr id="5" name="Group 71">
            <a:extLst>
              <a:ext uri="{FF2B5EF4-FFF2-40B4-BE49-F238E27FC236}">
                <a16:creationId xmlns:a16="http://schemas.microsoft.com/office/drawing/2014/main" id="{96AD4D21-17E4-42EC-8C90-6C3B071AE81F}"/>
              </a:ext>
            </a:extLst>
          </p:cNvPr>
          <p:cNvGrpSpPr/>
          <p:nvPr/>
        </p:nvGrpSpPr>
        <p:grpSpPr>
          <a:xfrm>
            <a:off x="649944" y="3457844"/>
            <a:ext cx="590791" cy="565971"/>
            <a:chOff x="3258209" y="1217582"/>
            <a:chExt cx="4712093" cy="4711281"/>
          </a:xfrm>
          <a:solidFill>
            <a:srgbClr val="09465E"/>
          </a:solidFill>
        </p:grpSpPr>
        <p:sp>
          <p:nvSpPr>
            <p:cNvPr id="6" name="Freeform 31">
              <a:extLst>
                <a:ext uri="{FF2B5EF4-FFF2-40B4-BE49-F238E27FC236}">
                  <a16:creationId xmlns:a16="http://schemas.microsoft.com/office/drawing/2014/main" id="{606F77D7-0AB3-4A5E-3EF0-6DF9F2A99E23}"/>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FBB758A6-EE5D-1BE8-1EC9-53658366495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dirty="0"/>
            </a:p>
          </p:txBody>
        </p:sp>
        <p:grpSp>
          <p:nvGrpSpPr>
            <p:cNvPr id="8" name="Group 74">
              <a:extLst>
                <a:ext uri="{FF2B5EF4-FFF2-40B4-BE49-F238E27FC236}">
                  <a16:creationId xmlns:a16="http://schemas.microsoft.com/office/drawing/2014/main" id="{93F8875E-9F83-ADB1-0B5B-7603BB6990A0}"/>
                </a:ext>
              </a:extLst>
            </p:cNvPr>
            <p:cNvGrpSpPr/>
            <p:nvPr/>
          </p:nvGrpSpPr>
          <p:grpSpPr>
            <a:xfrm>
              <a:off x="3258209" y="1217582"/>
              <a:ext cx="4712093" cy="4711281"/>
              <a:chOff x="3258209" y="1217582"/>
              <a:chExt cx="4712093" cy="4711281"/>
            </a:xfrm>
            <a:grpFill/>
          </p:grpSpPr>
          <p:sp>
            <p:nvSpPr>
              <p:cNvPr id="9" name="Freeform 16">
                <a:extLst>
                  <a:ext uri="{FF2B5EF4-FFF2-40B4-BE49-F238E27FC236}">
                    <a16:creationId xmlns:a16="http://schemas.microsoft.com/office/drawing/2014/main" id="{F741D22A-06C9-B2F0-5528-33E106E0D138}"/>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0" name="Freeform 18">
                <a:extLst>
                  <a:ext uri="{FF2B5EF4-FFF2-40B4-BE49-F238E27FC236}">
                    <a16:creationId xmlns:a16="http://schemas.microsoft.com/office/drawing/2014/main" id="{26AB0E01-7007-3A8D-43AD-D9AD4945E65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1" name="Freeform 19">
                <a:extLst>
                  <a:ext uri="{FF2B5EF4-FFF2-40B4-BE49-F238E27FC236}">
                    <a16:creationId xmlns:a16="http://schemas.microsoft.com/office/drawing/2014/main" id="{2FB68B0B-F2DD-FE6B-637C-FA2DC5B01369}"/>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2" name="Freeform 20">
                <a:extLst>
                  <a:ext uri="{FF2B5EF4-FFF2-40B4-BE49-F238E27FC236}">
                    <a16:creationId xmlns:a16="http://schemas.microsoft.com/office/drawing/2014/main" id="{8BC2EF9E-9DBC-0310-A4C7-F30A5371CD7D}"/>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907EF886-A074-1A21-20EE-21864764E9F5}"/>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4" name="Freeform 22">
                <a:extLst>
                  <a:ext uri="{FF2B5EF4-FFF2-40B4-BE49-F238E27FC236}">
                    <a16:creationId xmlns:a16="http://schemas.microsoft.com/office/drawing/2014/main" id="{ED6FD43C-BDC2-B3BC-165C-24E0CCF77149}"/>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3">
                <a:extLst>
                  <a:ext uri="{FF2B5EF4-FFF2-40B4-BE49-F238E27FC236}">
                    <a16:creationId xmlns:a16="http://schemas.microsoft.com/office/drawing/2014/main" id="{A26C77C9-A0ED-5E01-D3B4-E4D9E94440B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6" name="Freeform 24">
                <a:extLst>
                  <a:ext uri="{FF2B5EF4-FFF2-40B4-BE49-F238E27FC236}">
                    <a16:creationId xmlns:a16="http://schemas.microsoft.com/office/drawing/2014/main" id="{FF0176DB-E187-1CA3-AABF-E064B5DC594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7" name="Freeform 25">
                <a:extLst>
                  <a:ext uri="{FF2B5EF4-FFF2-40B4-BE49-F238E27FC236}">
                    <a16:creationId xmlns:a16="http://schemas.microsoft.com/office/drawing/2014/main" id="{21765062-A637-FEF0-5064-F2AD57D32D5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AF4C6CDD-9C40-CF0E-1E3D-DB7938E8E602}"/>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9" name="Freeform 27">
                <a:extLst>
                  <a:ext uri="{FF2B5EF4-FFF2-40B4-BE49-F238E27FC236}">
                    <a16:creationId xmlns:a16="http://schemas.microsoft.com/office/drawing/2014/main" id="{9079BE29-F81B-9966-0533-45FED0E34C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0" name="Freeform 28">
                <a:extLst>
                  <a:ext uri="{FF2B5EF4-FFF2-40B4-BE49-F238E27FC236}">
                    <a16:creationId xmlns:a16="http://schemas.microsoft.com/office/drawing/2014/main" id="{E917046F-DBAA-84E3-EAB9-F6F408F4B27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1" name="Freeform 29">
                <a:extLst>
                  <a:ext uri="{FF2B5EF4-FFF2-40B4-BE49-F238E27FC236}">
                    <a16:creationId xmlns:a16="http://schemas.microsoft.com/office/drawing/2014/main" id="{446583DD-4A01-DC4B-8862-AA67EF4C8E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2" name="Freeform 30">
                <a:extLst>
                  <a:ext uri="{FF2B5EF4-FFF2-40B4-BE49-F238E27FC236}">
                    <a16:creationId xmlns:a16="http://schemas.microsoft.com/office/drawing/2014/main" id="{FED7FAB4-B129-2931-9D05-CCEFEBB3C58D}"/>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23" name="Graphic 3">
            <a:extLst>
              <a:ext uri="{FF2B5EF4-FFF2-40B4-BE49-F238E27FC236}">
                <a16:creationId xmlns:a16="http://schemas.microsoft.com/office/drawing/2014/main" id="{8989627C-2AC7-E826-1DDC-A1E6DE3D82AF}"/>
              </a:ext>
            </a:extLst>
          </p:cNvPr>
          <p:cNvGrpSpPr/>
          <p:nvPr/>
        </p:nvGrpSpPr>
        <p:grpSpPr>
          <a:xfrm>
            <a:off x="670882" y="4309374"/>
            <a:ext cx="529701" cy="567490"/>
            <a:chOff x="6615628" y="2116894"/>
            <a:chExt cx="1066935" cy="1001108"/>
          </a:xfrm>
          <a:solidFill>
            <a:srgbClr val="09465E"/>
          </a:solidFill>
        </p:grpSpPr>
        <p:sp>
          <p:nvSpPr>
            <p:cNvPr id="24" name="Freeform 1128">
              <a:extLst>
                <a:ext uri="{FF2B5EF4-FFF2-40B4-BE49-F238E27FC236}">
                  <a16:creationId xmlns:a16="http://schemas.microsoft.com/office/drawing/2014/main" id="{05CFDC13-C497-EB24-47FE-14D2E1C37321}"/>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0BA47"/>
            </a:solid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82297E18-71C7-7B10-185D-0FF2F186E07A}"/>
                </a:ext>
              </a:extLst>
            </p:cNvPr>
            <p:cNvGrpSpPr/>
            <p:nvPr/>
          </p:nvGrpSpPr>
          <p:grpSpPr>
            <a:xfrm>
              <a:off x="6615628" y="2116894"/>
              <a:ext cx="1066935" cy="1001108"/>
              <a:chOff x="6615628" y="2116894"/>
              <a:chExt cx="1066935" cy="1001108"/>
            </a:xfrm>
            <a:grpFill/>
          </p:grpSpPr>
          <p:sp>
            <p:nvSpPr>
              <p:cNvPr id="26" name="Freeform 1130">
                <a:extLst>
                  <a:ext uri="{FF2B5EF4-FFF2-40B4-BE49-F238E27FC236}">
                    <a16:creationId xmlns:a16="http://schemas.microsoft.com/office/drawing/2014/main" id="{0E8A211C-2D64-016E-6BA7-137160E89EB7}"/>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27" name="Freeform 1131">
                <a:extLst>
                  <a:ext uri="{FF2B5EF4-FFF2-40B4-BE49-F238E27FC236}">
                    <a16:creationId xmlns:a16="http://schemas.microsoft.com/office/drawing/2014/main" id="{543DDB9F-1E19-1C28-C191-AF5DEEE40D8E}"/>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28" name="Freeform 1132">
                <a:extLst>
                  <a:ext uri="{FF2B5EF4-FFF2-40B4-BE49-F238E27FC236}">
                    <a16:creationId xmlns:a16="http://schemas.microsoft.com/office/drawing/2014/main" id="{22D1D6C2-C42B-5575-6950-B7702D0FF12F}"/>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29" name="Freeform 1133">
                <a:extLst>
                  <a:ext uri="{FF2B5EF4-FFF2-40B4-BE49-F238E27FC236}">
                    <a16:creationId xmlns:a16="http://schemas.microsoft.com/office/drawing/2014/main" id="{D1359A67-892D-2A76-E25D-21FE5B1238CB}"/>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0" name="Freeform 1134">
                <a:extLst>
                  <a:ext uri="{FF2B5EF4-FFF2-40B4-BE49-F238E27FC236}">
                    <a16:creationId xmlns:a16="http://schemas.microsoft.com/office/drawing/2014/main" id="{ED510E2F-9F2F-AA20-185E-51E27246DE7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1" name="Freeform 1135">
                <a:extLst>
                  <a:ext uri="{FF2B5EF4-FFF2-40B4-BE49-F238E27FC236}">
                    <a16:creationId xmlns:a16="http://schemas.microsoft.com/office/drawing/2014/main" id="{C7A53A6C-D083-9BB8-A34C-888BCBA011A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2" name="Freeform 1136">
                <a:extLst>
                  <a:ext uri="{FF2B5EF4-FFF2-40B4-BE49-F238E27FC236}">
                    <a16:creationId xmlns:a16="http://schemas.microsoft.com/office/drawing/2014/main" id="{F987EEC2-11F1-180D-B390-B35DFF021B4D}"/>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3" name="Freeform 1137">
                <a:extLst>
                  <a:ext uri="{FF2B5EF4-FFF2-40B4-BE49-F238E27FC236}">
                    <a16:creationId xmlns:a16="http://schemas.microsoft.com/office/drawing/2014/main" id="{8C9D2F12-060C-E22E-880E-E8D71CDFA93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34" name="Freeform 1138">
                <a:extLst>
                  <a:ext uri="{FF2B5EF4-FFF2-40B4-BE49-F238E27FC236}">
                    <a16:creationId xmlns:a16="http://schemas.microsoft.com/office/drawing/2014/main" id="{4C2FE19D-3E6B-3B51-8255-FA21710CA2BD}"/>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35" name="Freeform 1139">
                <a:extLst>
                  <a:ext uri="{FF2B5EF4-FFF2-40B4-BE49-F238E27FC236}">
                    <a16:creationId xmlns:a16="http://schemas.microsoft.com/office/drawing/2014/main" id="{44040E24-5562-9E92-606A-F39FA44DE3A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36" name="Freeform 1140">
                <a:extLst>
                  <a:ext uri="{FF2B5EF4-FFF2-40B4-BE49-F238E27FC236}">
                    <a16:creationId xmlns:a16="http://schemas.microsoft.com/office/drawing/2014/main" id="{A2E3F623-DBB3-FFC9-3DB8-22EA70ADD8A8}"/>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37" name="Freeform 1141">
                <a:extLst>
                  <a:ext uri="{FF2B5EF4-FFF2-40B4-BE49-F238E27FC236}">
                    <a16:creationId xmlns:a16="http://schemas.microsoft.com/office/drawing/2014/main" id="{E2F5B22E-8F4E-511B-8A4C-0B712379F23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38" name="Group 89">
            <a:extLst>
              <a:ext uri="{FF2B5EF4-FFF2-40B4-BE49-F238E27FC236}">
                <a16:creationId xmlns:a16="http://schemas.microsoft.com/office/drawing/2014/main" id="{CF649315-FC0D-EEC9-944A-EE5A52880D28}"/>
              </a:ext>
            </a:extLst>
          </p:cNvPr>
          <p:cNvGrpSpPr/>
          <p:nvPr/>
        </p:nvGrpSpPr>
        <p:grpSpPr>
          <a:xfrm>
            <a:off x="532243" y="2446052"/>
            <a:ext cx="699220" cy="640750"/>
            <a:chOff x="8360213" y="3458151"/>
            <a:chExt cx="853935" cy="991043"/>
          </a:xfrm>
          <a:solidFill>
            <a:srgbClr val="09465E"/>
          </a:solidFill>
        </p:grpSpPr>
        <p:grpSp>
          <p:nvGrpSpPr>
            <p:cNvPr id="39" name="Graphic 2">
              <a:extLst>
                <a:ext uri="{FF2B5EF4-FFF2-40B4-BE49-F238E27FC236}">
                  <a16:creationId xmlns:a16="http://schemas.microsoft.com/office/drawing/2014/main" id="{C8906455-4FF3-B5F5-3082-8D7EE2533329}"/>
                </a:ext>
              </a:extLst>
            </p:cNvPr>
            <p:cNvGrpSpPr/>
            <p:nvPr userDrawn="1"/>
          </p:nvGrpSpPr>
          <p:grpSpPr>
            <a:xfrm>
              <a:off x="8599192" y="3595917"/>
              <a:ext cx="375982" cy="204367"/>
              <a:chOff x="2642504" y="3763150"/>
              <a:chExt cx="375982" cy="204367"/>
            </a:xfrm>
            <a:grpFill/>
          </p:grpSpPr>
          <p:sp>
            <p:nvSpPr>
              <p:cNvPr id="45" name="Freeform 96">
                <a:extLst>
                  <a:ext uri="{FF2B5EF4-FFF2-40B4-BE49-F238E27FC236}">
                    <a16:creationId xmlns:a16="http://schemas.microsoft.com/office/drawing/2014/main" id="{55B11F99-17F4-CF96-5884-8AB71A8AB002}"/>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2094D2"/>
              </a:solidFill>
              <a:ln w="3834" cap="flat">
                <a:noFill/>
                <a:prstDash val="solid"/>
                <a:miter/>
              </a:ln>
            </p:spPr>
            <p:txBody>
              <a:bodyPr rtlCol="0" anchor="ctr"/>
              <a:lstStyle/>
              <a:p>
                <a:endParaRPr lang="en-US"/>
              </a:p>
            </p:txBody>
          </p:sp>
          <p:sp>
            <p:nvSpPr>
              <p:cNvPr id="46" name="Freeform 97">
                <a:extLst>
                  <a:ext uri="{FF2B5EF4-FFF2-40B4-BE49-F238E27FC236}">
                    <a16:creationId xmlns:a16="http://schemas.microsoft.com/office/drawing/2014/main" id="{4C056439-866A-10DD-438B-733E5DDD3705}"/>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2094D2"/>
              </a:solidFill>
              <a:ln w="3834" cap="flat">
                <a:noFill/>
                <a:prstDash val="solid"/>
                <a:miter/>
              </a:ln>
            </p:spPr>
            <p:txBody>
              <a:bodyPr rtlCol="0" anchor="ctr"/>
              <a:lstStyle/>
              <a:p>
                <a:endParaRPr lang="en-US"/>
              </a:p>
            </p:txBody>
          </p:sp>
        </p:grpSp>
        <p:grpSp>
          <p:nvGrpSpPr>
            <p:cNvPr id="40" name="Graphic 2">
              <a:extLst>
                <a:ext uri="{FF2B5EF4-FFF2-40B4-BE49-F238E27FC236}">
                  <a16:creationId xmlns:a16="http://schemas.microsoft.com/office/drawing/2014/main" id="{567065E5-CB73-2544-BD7E-1621F8C723D1}"/>
                </a:ext>
              </a:extLst>
            </p:cNvPr>
            <p:cNvGrpSpPr/>
            <p:nvPr userDrawn="1"/>
          </p:nvGrpSpPr>
          <p:grpSpPr>
            <a:xfrm>
              <a:off x="8360213" y="3458151"/>
              <a:ext cx="853935" cy="991043"/>
              <a:chOff x="2403525" y="3625384"/>
              <a:chExt cx="853935" cy="991043"/>
            </a:xfrm>
            <a:grpFill/>
          </p:grpSpPr>
          <p:sp>
            <p:nvSpPr>
              <p:cNvPr id="41" name="Freeform 92">
                <a:extLst>
                  <a:ext uri="{FF2B5EF4-FFF2-40B4-BE49-F238E27FC236}">
                    <a16:creationId xmlns:a16="http://schemas.microsoft.com/office/drawing/2014/main" id="{4435FE45-C43E-6CBD-F1B7-14AC6E38F482}"/>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42" name="Freeform 93">
                <a:extLst>
                  <a:ext uri="{FF2B5EF4-FFF2-40B4-BE49-F238E27FC236}">
                    <a16:creationId xmlns:a16="http://schemas.microsoft.com/office/drawing/2014/main" id="{A46608FA-4265-F90A-5D19-0773898CA4E1}"/>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43" name="Freeform 94">
                <a:extLst>
                  <a:ext uri="{FF2B5EF4-FFF2-40B4-BE49-F238E27FC236}">
                    <a16:creationId xmlns:a16="http://schemas.microsoft.com/office/drawing/2014/main" id="{EE9DE2D7-2557-8B2F-67BE-06D952C06C2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44" name="Freeform 95">
                <a:extLst>
                  <a:ext uri="{FF2B5EF4-FFF2-40B4-BE49-F238E27FC236}">
                    <a16:creationId xmlns:a16="http://schemas.microsoft.com/office/drawing/2014/main" id="{E6CFDA8E-D606-F483-FA25-E9C8F056117A}"/>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grpSp>
        <p:nvGrpSpPr>
          <p:cNvPr id="47" name="Graphic 3">
            <a:extLst>
              <a:ext uri="{FF2B5EF4-FFF2-40B4-BE49-F238E27FC236}">
                <a16:creationId xmlns:a16="http://schemas.microsoft.com/office/drawing/2014/main" id="{F4409667-3702-1650-248D-D82AC68B9DD3}"/>
              </a:ext>
            </a:extLst>
          </p:cNvPr>
          <p:cNvGrpSpPr/>
          <p:nvPr/>
        </p:nvGrpSpPr>
        <p:grpSpPr>
          <a:xfrm>
            <a:off x="558614" y="1603353"/>
            <a:ext cx="642038" cy="565971"/>
            <a:chOff x="4643578" y="432838"/>
            <a:chExt cx="1028134" cy="1160188"/>
          </a:xfrm>
          <a:solidFill>
            <a:srgbClr val="09465E"/>
          </a:solidFill>
        </p:grpSpPr>
        <p:sp>
          <p:nvSpPr>
            <p:cNvPr id="48" name="Freeform 1033">
              <a:extLst>
                <a:ext uri="{FF2B5EF4-FFF2-40B4-BE49-F238E27FC236}">
                  <a16:creationId xmlns:a16="http://schemas.microsoft.com/office/drawing/2014/main" id="{465CF88A-4ABC-0653-D73F-A80F592F20AF}"/>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2094D2"/>
            </a:solid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DFC38818-0214-87A3-C778-10AE13B9D16D}"/>
                </a:ext>
              </a:extLst>
            </p:cNvPr>
            <p:cNvGrpSpPr/>
            <p:nvPr/>
          </p:nvGrpSpPr>
          <p:grpSpPr>
            <a:xfrm>
              <a:off x="4643578" y="432838"/>
              <a:ext cx="1028134" cy="1160188"/>
              <a:chOff x="4643578" y="432838"/>
              <a:chExt cx="1028134" cy="1160188"/>
            </a:xfrm>
            <a:grpFill/>
          </p:grpSpPr>
          <p:sp>
            <p:nvSpPr>
              <p:cNvPr id="50" name="Freeform 1035">
                <a:extLst>
                  <a:ext uri="{FF2B5EF4-FFF2-40B4-BE49-F238E27FC236}">
                    <a16:creationId xmlns:a16="http://schemas.microsoft.com/office/drawing/2014/main" id="{C877AB5D-0E6E-FF54-812F-251196CC452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51" name="Graphic 3">
                <a:extLst>
                  <a:ext uri="{FF2B5EF4-FFF2-40B4-BE49-F238E27FC236}">
                    <a16:creationId xmlns:a16="http://schemas.microsoft.com/office/drawing/2014/main" id="{E32F0749-5E1A-E7AE-74CE-D8409C83A6B0}"/>
                  </a:ext>
                </a:extLst>
              </p:cNvPr>
              <p:cNvGrpSpPr/>
              <p:nvPr/>
            </p:nvGrpSpPr>
            <p:grpSpPr>
              <a:xfrm>
                <a:off x="4643578" y="432838"/>
                <a:ext cx="1028134" cy="1160188"/>
                <a:chOff x="4643578" y="432838"/>
                <a:chExt cx="1028134" cy="1160188"/>
              </a:xfrm>
              <a:grpFill/>
            </p:grpSpPr>
            <p:sp>
              <p:nvSpPr>
                <p:cNvPr id="52" name="Freeform 1037">
                  <a:extLst>
                    <a:ext uri="{FF2B5EF4-FFF2-40B4-BE49-F238E27FC236}">
                      <a16:creationId xmlns:a16="http://schemas.microsoft.com/office/drawing/2014/main" id="{7F8A1D2B-E55B-DF14-7081-44CA6582BFAE}"/>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53" name="Freeform 1038">
                  <a:extLst>
                    <a:ext uri="{FF2B5EF4-FFF2-40B4-BE49-F238E27FC236}">
                      <a16:creationId xmlns:a16="http://schemas.microsoft.com/office/drawing/2014/main" id="{55228CFD-A96D-31C3-30B6-8E5A09707450}"/>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
        <p:nvSpPr>
          <p:cNvPr id="54" name="Text Placeholder 2">
            <a:extLst>
              <a:ext uri="{FF2B5EF4-FFF2-40B4-BE49-F238E27FC236}">
                <a16:creationId xmlns:a16="http://schemas.microsoft.com/office/drawing/2014/main" id="{77D0C7B2-1FA6-C036-4AA3-C9D8532E5DE4}"/>
              </a:ext>
            </a:extLst>
          </p:cNvPr>
          <p:cNvSpPr txBox="1">
            <a:spLocks/>
          </p:cNvSpPr>
          <p:nvPr/>
        </p:nvSpPr>
        <p:spPr>
          <a:xfrm>
            <a:off x="627719" y="4733828"/>
            <a:ext cx="8903724" cy="1459879"/>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endParaRPr lang="en-US" sz="2000" dirty="0">
              <a:solidFill>
                <a:srgbClr val="0B3A5B"/>
              </a:solidFill>
            </a:endParaRPr>
          </a:p>
        </p:txBody>
      </p:sp>
      <p:sp>
        <p:nvSpPr>
          <p:cNvPr id="56" name="Tekstiruutu 55">
            <a:extLst>
              <a:ext uri="{FF2B5EF4-FFF2-40B4-BE49-F238E27FC236}">
                <a16:creationId xmlns:a16="http://schemas.microsoft.com/office/drawing/2014/main" id="{C6F3BFDF-C984-2EE9-C06B-7BFA34FD0A03}"/>
              </a:ext>
            </a:extLst>
          </p:cNvPr>
          <p:cNvSpPr txBox="1"/>
          <p:nvPr/>
        </p:nvSpPr>
        <p:spPr>
          <a:xfrm>
            <a:off x="670882" y="5424266"/>
            <a:ext cx="10618212" cy="769441"/>
          </a:xfrm>
          <a:prstGeom prst="rect">
            <a:avLst/>
          </a:prstGeom>
          <a:noFill/>
        </p:spPr>
        <p:txBody>
          <a:bodyPr wrap="square" lIns="91440" tIns="45720" rIns="91440" bIns="45720" anchor="t">
            <a:spAutoFit/>
          </a:bodyPr>
          <a:lstStyle/>
          <a:p>
            <a:r>
              <a:rPr lang="en-US" sz="2400" b="1" kern="0" dirty="0">
                <a:solidFill>
                  <a:srgbClr val="09465E"/>
                </a:solidFill>
                <a:highlight>
                  <a:srgbClr val="F1983D"/>
                </a:highlight>
                <a:cs typeface="Times New Roman"/>
              </a:rPr>
              <a:t>EXERCISE:</a:t>
            </a:r>
            <a:r>
              <a:rPr lang="en-US" sz="2400" b="1" kern="0" dirty="0">
                <a:solidFill>
                  <a:srgbClr val="09465E"/>
                </a:solidFill>
                <a:cs typeface="Times New Roman"/>
              </a:rPr>
              <a:t> </a:t>
            </a:r>
            <a:r>
              <a:rPr lang="en-US" sz="2000" b="1" kern="0" dirty="0">
                <a:solidFill>
                  <a:srgbClr val="09465E"/>
                </a:solidFill>
                <a:latin typeface="Calibri"/>
                <a:ea typeface="Calibri"/>
                <a:cs typeface="Calibri"/>
              </a:rPr>
              <a:t>Please identify if the methods above are quantitative and/or qualitative and find research articles related to each method.</a:t>
            </a:r>
            <a:endParaRPr lang="fi-FI" sz="2000" b="1" kern="0" dirty="0">
              <a:solidFill>
                <a:srgbClr val="09465E"/>
              </a:solidFill>
              <a:latin typeface="Calibri"/>
              <a:ea typeface="Calibri"/>
              <a:cs typeface="Calibri"/>
            </a:endParaRPr>
          </a:p>
        </p:txBody>
      </p:sp>
    </p:spTree>
    <p:extLst>
      <p:ext uri="{BB962C8B-B14F-4D97-AF65-F5344CB8AC3E}">
        <p14:creationId xmlns:p14="http://schemas.microsoft.com/office/powerpoint/2010/main" val="416799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CD334-710F-6FE6-5157-8F62C54DE5B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CC2F12A-1408-1503-56B4-7A58247C1D33}"/>
              </a:ext>
            </a:extLst>
          </p:cNvPr>
          <p:cNvSpPr>
            <a:spLocks noGrp="1"/>
          </p:cNvSpPr>
          <p:nvPr>
            <p:ph type="body" sz="quarter" idx="16"/>
          </p:nvPr>
        </p:nvSpPr>
        <p:spPr>
          <a:xfrm>
            <a:off x="664074" y="618626"/>
            <a:ext cx="10514511" cy="803654"/>
          </a:xfrm>
          <a:prstGeom prst="rect">
            <a:avLst/>
          </a:prstGeom>
        </p:spPr>
        <p:txBody>
          <a:bodyPr/>
          <a:lstStyle/>
          <a:p>
            <a:r>
              <a:rPr lang="en-IE" sz="3600" b="1" dirty="0">
                <a:solidFill>
                  <a:schemeClr val="bg1"/>
                </a:solidFill>
                <a:highlight>
                  <a:srgbClr val="F1983D"/>
                </a:highlight>
                <a:ea typeface="+mn-lt"/>
                <a:cs typeface="+mn-lt"/>
              </a:rPr>
              <a:t>Case Study:</a:t>
            </a:r>
            <a:r>
              <a:rPr lang="en-IE" sz="3600" b="1" dirty="0">
                <a:solidFill>
                  <a:schemeClr val="bg1"/>
                </a:solidFill>
                <a:ea typeface="+mn-lt"/>
                <a:cs typeface="+mn-lt"/>
              </a:rPr>
              <a:t> </a:t>
            </a:r>
            <a:r>
              <a:rPr lang="en-IE" dirty="0">
                <a:ea typeface="+mn-lt"/>
                <a:cs typeface="+mn-lt"/>
              </a:rPr>
              <a:t>Data Collection Methods for Evaluation</a:t>
            </a:r>
          </a:p>
          <a:p>
            <a:endParaRPr lang="en-IE" dirty="0">
              <a:ea typeface="+mn-lt"/>
              <a:cs typeface="+mn-lt"/>
            </a:endParaRPr>
          </a:p>
        </p:txBody>
      </p:sp>
      <p:sp>
        <p:nvSpPr>
          <p:cNvPr id="3" name="Text Placeholder 2">
            <a:extLst>
              <a:ext uri="{FF2B5EF4-FFF2-40B4-BE49-F238E27FC236}">
                <a16:creationId xmlns:a16="http://schemas.microsoft.com/office/drawing/2014/main" id="{7E333C9B-48C9-42A8-32A2-BDB737A4CCEC}"/>
              </a:ext>
            </a:extLst>
          </p:cNvPr>
          <p:cNvSpPr>
            <a:spLocks noGrp="1"/>
          </p:cNvSpPr>
          <p:nvPr>
            <p:ph type="body" sz="quarter" idx="19"/>
          </p:nvPr>
        </p:nvSpPr>
        <p:spPr>
          <a:xfrm>
            <a:off x="818887" y="1422280"/>
            <a:ext cx="10052954" cy="4250335"/>
          </a:xfrm>
          <a:prstGeom prst="rect">
            <a:avLst/>
          </a:prstGeom>
        </p:spPr>
        <p:txBody>
          <a:bodyPr/>
          <a:lstStyle/>
          <a:p>
            <a:r>
              <a:rPr lang="fi-FI" b="1" i="0" dirty="0">
                <a:solidFill>
                  <a:srgbClr val="000000"/>
                </a:solidFill>
                <a:effectLst/>
                <a:latin typeface="Calibri"/>
                <a:ea typeface="Calibri"/>
                <a:cs typeface="Calibri"/>
                <a:hlinkClick r:id="rId3"/>
              </a:rPr>
              <a:t>Digital </a:t>
            </a:r>
            <a:r>
              <a:rPr lang="fi-FI" b="1" i="0" dirty="0" err="1">
                <a:solidFill>
                  <a:srgbClr val="000000"/>
                </a:solidFill>
                <a:effectLst/>
                <a:latin typeface="Calibri"/>
                <a:ea typeface="Calibri"/>
                <a:cs typeface="Calibri"/>
                <a:hlinkClick r:id="rId3"/>
              </a:rPr>
              <a:t>product</a:t>
            </a:r>
            <a:r>
              <a:rPr lang="fi-FI" b="1" i="0" dirty="0">
                <a:solidFill>
                  <a:srgbClr val="000000"/>
                </a:solidFill>
                <a:effectLst/>
                <a:latin typeface="Calibri"/>
                <a:ea typeface="Calibri"/>
                <a:cs typeface="Calibri"/>
                <a:hlinkClick r:id="rId3"/>
              </a:rPr>
              <a:t> </a:t>
            </a:r>
            <a:r>
              <a:rPr lang="fi-FI" b="1" i="0" dirty="0" err="1">
                <a:solidFill>
                  <a:srgbClr val="000000"/>
                </a:solidFill>
                <a:effectLst/>
                <a:latin typeface="Calibri"/>
                <a:ea typeface="Calibri"/>
                <a:cs typeface="Calibri"/>
                <a:hlinkClick r:id="rId3"/>
              </a:rPr>
              <a:t>passports</a:t>
            </a:r>
            <a:endParaRPr lang="fi-FI" b="1" i="0" dirty="0">
              <a:solidFill>
                <a:srgbClr val="000000"/>
              </a:solidFill>
              <a:effectLst/>
              <a:latin typeface="Calibri"/>
              <a:ea typeface="Calibri"/>
              <a:cs typeface="Calibri"/>
            </a:endParaRPr>
          </a:p>
          <a:p>
            <a:endParaRPr lang="fi-FI" b="1" dirty="0">
              <a:solidFill>
                <a:srgbClr val="000000"/>
              </a:solidFill>
              <a:latin typeface="Calibri"/>
              <a:ea typeface="Calibri"/>
              <a:cs typeface="Calibri"/>
            </a:endParaRPr>
          </a:p>
          <a:p>
            <a:endParaRPr lang="fi-FI" b="1" dirty="0">
              <a:solidFill>
                <a:srgbClr val="000000"/>
              </a:solidFill>
              <a:latin typeface="Calibri"/>
              <a:ea typeface="Calibri"/>
              <a:cs typeface="Calibri"/>
            </a:endParaRPr>
          </a:p>
          <a:p>
            <a:endParaRPr lang="fi-FI" b="1" dirty="0">
              <a:solidFill>
                <a:srgbClr val="000000"/>
              </a:solidFill>
              <a:latin typeface="Calibri"/>
              <a:ea typeface="Calibri"/>
              <a:cs typeface="Calibri"/>
            </a:endParaRPr>
          </a:p>
          <a:p>
            <a:endParaRPr lang="fi-FI" b="1" dirty="0">
              <a:solidFill>
                <a:srgbClr val="000000"/>
              </a:solidFill>
              <a:latin typeface="Calibri"/>
              <a:ea typeface="Calibri"/>
              <a:cs typeface="Calibri"/>
            </a:endParaRPr>
          </a:p>
          <a:p>
            <a:endParaRPr lang="fi-FI" b="1" dirty="0">
              <a:solidFill>
                <a:srgbClr val="000000"/>
              </a:solidFill>
              <a:latin typeface="Calibri"/>
              <a:ea typeface="Calibri"/>
              <a:cs typeface="Calibri"/>
            </a:endParaRPr>
          </a:p>
          <a:p>
            <a:endParaRPr lang="fi-FI" b="1" dirty="0">
              <a:solidFill>
                <a:srgbClr val="000000"/>
              </a:solidFill>
              <a:latin typeface="Calibri"/>
              <a:ea typeface="Calibri"/>
              <a:cs typeface="Calibri"/>
            </a:endParaRPr>
          </a:p>
          <a:p>
            <a:endParaRPr lang="fi-FI" b="1" dirty="0">
              <a:solidFill>
                <a:srgbClr val="000000"/>
              </a:solidFill>
              <a:latin typeface="Calibri"/>
              <a:ea typeface="Calibri"/>
              <a:cs typeface="Calibri"/>
            </a:endParaRPr>
          </a:p>
          <a:p>
            <a:endParaRPr lang="fi-FI" b="1" dirty="0">
              <a:solidFill>
                <a:srgbClr val="000000"/>
              </a:solidFill>
              <a:latin typeface="Calibri"/>
              <a:ea typeface="Calibri"/>
              <a:cs typeface="Calibri"/>
            </a:endParaRPr>
          </a:p>
          <a:p>
            <a:endParaRPr lang="en-US" u="sng" dirty="0">
              <a:latin typeface="Calibri"/>
              <a:ea typeface="Calibri"/>
              <a:cs typeface="Calibri"/>
            </a:endParaRPr>
          </a:p>
          <a:p>
            <a:r>
              <a:rPr lang="fi-FI" sz="2000" i="0" dirty="0">
                <a:solidFill>
                  <a:srgbClr val="000000"/>
                </a:solidFill>
                <a:effectLst/>
                <a:latin typeface="Calibri"/>
                <a:ea typeface="Calibri"/>
                <a:cs typeface="Calibri"/>
                <a:hlinkClick r:id="rId4"/>
              </a:rPr>
              <a:t>Digital Product </a:t>
            </a:r>
            <a:r>
              <a:rPr lang="fi-FI" sz="2000" i="0" dirty="0" err="1">
                <a:solidFill>
                  <a:srgbClr val="000000"/>
                </a:solidFill>
                <a:effectLst/>
                <a:latin typeface="Calibri"/>
                <a:ea typeface="Calibri"/>
                <a:cs typeface="Calibri"/>
                <a:hlinkClick r:id="rId4"/>
              </a:rPr>
              <a:t>Passports</a:t>
            </a:r>
            <a:r>
              <a:rPr lang="fi-FI" sz="2000" i="0" dirty="0">
                <a:solidFill>
                  <a:srgbClr val="000000"/>
                </a:solidFill>
                <a:effectLst/>
                <a:latin typeface="Calibri"/>
                <a:ea typeface="Calibri"/>
                <a:cs typeface="Calibri"/>
                <a:hlinkClick r:id="rId4"/>
              </a:rPr>
              <a:t>: </a:t>
            </a:r>
            <a:r>
              <a:rPr lang="fi-FI" sz="2000" i="0" dirty="0" err="1">
                <a:solidFill>
                  <a:srgbClr val="000000"/>
                </a:solidFill>
                <a:effectLst/>
                <a:latin typeface="Calibri"/>
                <a:ea typeface="Calibri"/>
                <a:cs typeface="Calibri"/>
                <a:hlinkClick r:id="rId4"/>
              </a:rPr>
              <a:t>catalysing</a:t>
            </a:r>
            <a:r>
              <a:rPr lang="fi-FI" sz="2000" i="0" dirty="0">
                <a:solidFill>
                  <a:srgbClr val="000000"/>
                </a:solidFill>
                <a:effectLst/>
                <a:latin typeface="Calibri"/>
                <a:ea typeface="Calibri"/>
                <a:cs typeface="Calibri"/>
                <a:hlinkClick r:id="rId4"/>
              </a:rPr>
              <a:t> </a:t>
            </a:r>
            <a:r>
              <a:rPr lang="fi-FI" sz="2000" i="0" dirty="0" err="1">
                <a:solidFill>
                  <a:srgbClr val="000000"/>
                </a:solidFill>
                <a:effectLst/>
                <a:latin typeface="Calibri"/>
                <a:ea typeface="Calibri"/>
                <a:cs typeface="Calibri"/>
                <a:hlinkClick r:id="rId4"/>
              </a:rPr>
              <a:t>Europe’s</a:t>
            </a:r>
            <a:r>
              <a:rPr lang="fi-FI" sz="2000" i="0" dirty="0">
                <a:solidFill>
                  <a:srgbClr val="000000"/>
                </a:solidFill>
                <a:effectLst/>
                <a:latin typeface="Calibri"/>
                <a:ea typeface="Calibri"/>
                <a:cs typeface="Calibri"/>
                <a:hlinkClick r:id="rId4"/>
              </a:rPr>
              <a:t> </a:t>
            </a:r>
            <a:r>
              <a:rPr lang="fi-FI" sz="2000" i="0" dirty="0" err="1">
                <a:solidFill>
                  <a:srgbClr val="000000"/>
                </a:solidFill>
                <a:effectLst/>
                <a:latin typeface="Calibri"/>
                <a:ea typeface="Calibri"/>
                <a:cs typeface="Calibri"/>
                <a:hlinkClick r:id="rId4"/>
              </a:rPr>
              <a:t>sustainable</a:t>
            </a:r>
            <a:r>
              <a:rPr lang="fi-FI" sz="2000" i="0" dirty="0">
                <a:solidFill>
                  <a:srgbClr val="000000"/>
                </a:solidFill>
                <a:effectLst/>
                <a:latin typeface="Calibri"/>
                <a:ea typeface="Calibri"/>
                <a:cs typeface="Calibri"/>
                <a:hlinkClick r:id="rId4"/>
              </a:rPr>
              <a:t> </a:t>
            </a:r>
            <a:r>
              <a:rPr lang="fi-FI" sz="2000" i="0" dirty="0" err="1">
                <a:solidFill>
                  <a:srgbClr val="000000"/>
                </a:solidFill>
                <a:effectLst/>
                <a:latin typeface="Calibri"/>
                <a:ea typeface="Calibri"/>
                <a:cs typeface="Calibri"/>
                <a:hlinkClick r:id="rId4"/>
              </a:rPr>
              <a:t>growth</a:t>
            </a:r>
            <a:r>
              <a:rPr lang="fi-FI" sz="2000" i="0" dirty="0">
                <a:solidFill>
                  <a:srgbClr val="000000"/>
                </a:solidFill>
                <a:effectLst/>
                <a:latin typeface="Calibri"/>
                <a:ea typeface="Calibri"/>
                <a:cs typeface="Calibri"/>
              </a:rPr>
              <a:t> - </a:t>
            </a:r>
            <a:r>
              <a:rPr lang="fi-FI" sz="2000" i="0" dirty="0" err="1">
                <a:effectLst/>
                <a:latin typeface="Calibri"/>
                <a:ea typeface="Calibri"/>
                <a:cs typeface="Calibri"/>
              </a:rPr>
              <a:t>publication</a:t>
            </a:r>
            <a:endParaRPr lang="en-US" sz="2000" u="sng" dirty="0">
              <a:latin typeface="Calibri"/>
              <a:ea typeface="Calibri"/>
              <a:cs typeface="Calibri"/>
              <a:hlinkClick r:id="rId5"/>
            </a:endParaRPr>
          </a:p>
          <a:p>
            <a:r>
              <a:rPr lang="en-US" sz="2000" b="0" i="0" u="sng" dirty="0">
                <a:effectLst/>
                <a:latin typeface="Calibri"/>
                <a:ea typeface="Calibri"/>
                <a:cs typeface="Calibri"/>
                <a:hlinkClick r:id="rId5"/>
              </a:rPr>
              <a:t>Digital product passport playbook</a:t>
            </a:r>
            <a:r>
              <a:rPr lang="en-US" sz="2000" b="0" i="0" dirty="0">
                <a:solidFill>
                  <a:srgbClr val="000000"/>
                </a:solidFill>
                <a:effectLst/>
                <a:latin typeface="Calibri"/>
                <a:ea typeface="Calibri"/>
                <a:cs typeface="Calibri"/>
              </a:rPr>
              <a:t> - </a:t>
            </a:r>
            <a:r>
              <a:rPr lang="en-US" sz="2000" b="0" i="0" dirty="0">
                <a:effectLst/>
                <a:latin typeface="Calibri"/>
                <a:ea typeface="Calibri"/>
                <a:cs typeface="Calibri"/>
              </a:rPr>
              <a:t>in Finnish</a:t>
            </a:r>
            <a:endParaRPr lang="en-US" sz="2000" b="1" dirty="0">
              <a:latin typeface="Calibri"/>
              <a:ea typeface="Calibri"/>
              <a:cs typeface="Calibri"/>
            </a:endParaRPr>
          </a:p>
        </p:txBody>
      </p:sp>
      <p:pic>
        <p:nvPicPr>
          <p:cNvPr id="5" name="Picture 2" descr="The Finnish Innovation Fund Sitra">
            <a:extLst>
              <a:ext uri="{FF2B5EF4-FFF2-40B4-BE49-F238E27FC236}">
                <a16:creationId xmlns:a16="http://schemas.microsoft.com/office/drawing/2014/main" id="{7379877B-397B-70BB-BE81-7E2A92921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88" y="5333201"/>
            <a:ext cx="2581898" cy="11238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ulukko 6">
            <a:extLst>
              <a:ext uri="{FF2B5EF4-FFF2-40B4-BE49-F238E27FC236}">
                <a16:creationId xmlns:a16="http://schemas.microsoft.com/office/drawing/2014/main" id="{191336B9-ACA6-31A9-0F51-B5948D0B8315}"/>
              </a:ext>
            </a:extLst>
          </p:cNvPr>
          <p:cNvGraphicFramePr>
            <a:graphicFrameLocks noGrp="1"/>
          </p:cNvGraphicFramePr>
          <p:nvPr>
            <p:extLst>
              <p:ext uri="{D42A27DB-BD31-4B8C-83A1-F6EECF244321}">
                <p14:modId xmlns:p14="http://schemas.microsoft.com/office/powerpoint/2010/main" val="1817308685"/>
              </p:ext>
            </p:extLst>
          </p:nvPr>
        </p:nvGraphicFramePr>
        <p:xfrm>
          <a:off x="818886" y="1778522"/>
          <a:ext cx="6923651" cy="2651760"/>
        </p:xfrm>
        <a:graphic>
          <a:graphicData uri="http://schemas.openxmlformats.org/drawingml/2006/table">
            <a:tbl>
              <a:tblPr firstRow="1" bandRow="1">
                <a:tableStyleId>{5C22544A-7EE6-4342-B048-85BDC9FD1C3A}</a:tableStyleId>
              </a:tblPr>
              <a:tblGrid>
                <a:gridCol w="6923651">
                  <a:extLst>
                    <a:ext uri="{9D8B030D-6E8A-4147-A177-3AD203B41FA5}">
                      <a16:colId xmlns:a16="http://schemas.microsoft.com/office/drawing/2014/main" val="1603782949"/>
                    </a:ext>
                  </a:extLst>
                </a:gridCol>
              </a:tblGrid>
              <a:tr h="2524996">
                <a:tc>
                  <a:txBody>
                    <a:bodyPr/>
                    <a:lstStyle/>
                    <a:p>
                      <a:pPr marL="0" indent="0">
                        <a:lnSpc>
                          <a:spcPct val="100000"/>
                        </a:lnSpc>
                      </a:pPr>
                      <a:r>
                        <a:rPr lang="en-US" sz="2400" b="0" i="0" dirty="0">
                          <a:solidFill>
                            <a:srgbClr val="0B3A5B"/>
                          </a:solidFill>
                          <a:effectLst/>
                        </a:rPr>
                        <a:t>Digital product passports are a way of bringing together data on product sustainability, raw materials, materials and safety. They inform consumers in a transparent way, promote responsible business and can accelerate the transition to a circular economy. </a:t>
                      </a:r>
                      <a:r>
                        <a:rPr lang="en-US" sz="2400" b="0" i="0" dirty="0" err="1">
                          <a:solidFill>
                            <a:srgbClr val="0B3A5B"/>
                          </a:solidFill>
                          <a:effectLst/>
                        </a:rPr>
                        <a:t>Sitra</a:t>
                      </a:r>
                      <a:r>
                        <a:rPr lang="en-US" sz="2400" b="0" i="0" dirty="0">
                          <a:solidFill>
                            <a:srgbClr val="0B3A5B"/>
                          </a:solidFill>
                          <a:effectLst/>
                        </a:rPr>
                        <a:t> funded several pilot projects and published a playbook for digital product passports.</a:t>
                      </a:r>
                      <a:endParaRPr lang="fi-FI" sz="2400" b="1" dirty="0">
                        <a:solidFill>
                          <a:srgbClr val="0B3A5B"/>
                        </a:solidFill>
                      </a:endParaRPr>
                    </a:p>
                  </a:txBody>
                  <a:tcPr>
                    <a:noFill/>
                  </a:tcPr>
                </a:tc>
                <a:extLst>
                  <a:ext uri="{0D108BD9-81ED-4DB2-BD59-A6C34878D82A}">
                    <a16:rowId xmlns:a16="http://schemas.microsoft.com/office/drawing/2014/main" val="1278726745"/>
                  </a:ext>
                </a:extLst>
              </a:tr>
            </a:tbl>
          </a:graphicData>
        </a:graphic>
      </p:graphicFrame>
      <p:pic>
        <p:nvPicPr>
          <p:cNvPr id="1028" name="Picture 4" descr="Royalty-Free photo: Person holding black Samsung smartphone | PickPik">
            <a:extLst>
              <a:ext uri="{FF2B5EF4-FFF2-40B4-BE49-F238E27FC236}">
                <a16:creationId xmlns:a16="http://schemas.microsoft.com/office/drawing/2014/main" id="{5E7A4319-1AE7-5CDA-B11D-1A89C694B8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9150" y="1802298"/>
            <a:ext cx="3129303" cy="195030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aphic 4">
            <a:extLst>
              <a:ext uri="{FF2B5EF4-FFF2-40B4-BE49-F238E27FC236}">
                <a16:creationId xmlns:a16="http://schemas.microsoft.com/office/drawing/2014/main" id="{C805A19F-F02F-8DC8-EC9E-8B9F29B72664}"/>
              </a:ext>
            </a:extLst>
          </p:cNvPr>
          <p:cNvGrpSpPr/>
          <p:nvPr/>
        </p:nvGrpSpPr>
        <p:grpSpPr>
          <a:xfrm rot="20040578">
            <a:off x="9945427" y="4934271"/>
            <a:ext cx="403667" cy="780438"/>
            <a:chOff x="9129274" y="2719113"/>
            <a:chExt cx="717139" cy="1386497"/>
          </a:xfrm>
          <a:solidFill>
            <a:srgbClr val="09465E"/>
          </a:solidFill>
        </p:grpSpPr>
        <p:grpSp>
          <p:nvGrpSpPr>
            <p:cNvPr id="8" name="Graphic 4">
              <a:extLst>
                <a:ext uri="{FF2B5EF4-FFF2-40B4-BE49-F238E27FC236}">
                  <a16:creationId xmlns:a16="http://schemas.microsoft.com/office/drawing/2014/main" id="{5470394C-3FDA-24AE-105D-A27888113A52}"/>
                </a:ext>
              </a:extLst>
            </p:cNvPr>
            <p:cNvGrpSpPr/>
            <p:nvPr/>
          </p:nvGrpSpPr>
          <p:grpSpPr>
            <a:xfrm>
              <a:off x="9159507" y="2719113"/>
              <a:ext cx="446280" cy="440141"/>
              <a:chOff x="9159507" y="2719113"/>
              <a:chExt cx="446280" cy="440141"/>
            </a:xfrm>
            <a:grpFill/>
          </p:grpSpPr>
          <p:sp>
            <p:nvSpPr>
              <p:cNvPr id="17" name="Freeform 57">
                <a:extLst>
                  <a:ext uri="{FF2B5EF4-FFF2-40B4-BE49-F238E27FC236}">
                    <a16:creationId xmlns:a16="http://schemas.microsoft.com/office/drawing/2014/main" id="{CC46A1A1-3F5E-8A89-1977-B45689BED71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8" name="Freeform 58">
                <a:extLst>
                  <a:ext uri="{FF2B5EF4-FFF2-40B4-BE49-F238E27FC236}">
                    <a16:creationId xmlns:a16="http://schemas.microsoft.com/office/drawing/2014/main" id="{6B33516C-8CB5-5292-BFBE-032602222CD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9" name="Graphic 4">
              <a:extLst>
                <a:ext uri="{FF2B5EF4-FFF2-40B4-BE49-F238E27FC236}">
                  <a16:creationId xmlns:a16="http://schemas.microsoft.com/office/drawing/2014/main" id="{9F411BB5-926B-7E71-0E1A-CF8EB5C1ED92}"/>
                </a:ext>
              </a:extLst>
            </p:cNvPr>
            <p:cNvGrpSpPr/>
            <p:nvPr/>
          </p:nvGrpSpPr>
          <p:grpSpPr>
            <a:xfrm>
              <a:off x="9129274" y="2893887"/>
              <a:ext cx="717139" cy="1211724"/>
              <a:chOff x="9129274" y="2893887"/>
              <a:chExt cx="717139" cy="1211724"/>
            </a:xfrm>
            <a:grpFill/>
          </p:grpSpPr>
          <p:sp>
            <p:nvSpPr>
              <p:cNvPr id="10" name="Freeform 50">
                <a:extLst>
                  <a:ext uri="{FF2B5EF4-FFF2-40B4-BE49-F238E27FC236}">
                    <a16:creationId xmlns:a16="http://schemas.microsoft.com/office/drawing/2014/main" id="{8DC929BE-222C-AC76-EE65-36A4D4289F4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1" name="Freeform 51">
                <a:extLst>
                  <a:ext uri="{FF2B5EF4-FFF2-40B4-BE49-F238E27FC236}">
                    <a16:creationId xmlns:a16="http://schemas.microsoft.com/office/drawing/2014/main" id="{A6B851FF-9D1D-3A5D-AA23-6A6AFA9E196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809CE217-739E-E285-8E9D-E1576C5E3EE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DACC4EA0-90CD-3902-AECF-FD0990C4AFE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04615C39-5E6E-A59D-E228-5BDA724398F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AFAA40FD-70F1-DBD5-3542-1774E9FBEA6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4FF38FDB-505D-1F5B-1CA5-8460BB8356E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58014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4E638-AE5D-BA21-DA94-922FEB399601}"/>
            </a:ext>
          </a:extLst>
        </p:cNvPr>
        <p:cNvGrpSpPr/>
        <p:nvPr/>
      </p:nvGrpSpPr>
      <p:grpSpPr>
        <a:xfrm>
          <a:off x="0" y="0"/>
          <a:ext cx="0" cy="0"/>
          <a:chOff x="0" y="0"/>
          <a:chExt cx="0" cy="0"/>
        </a:xfrm>
      </p:grpSpPr>
      <p:pic>
        <p:nvPicPr>
          <p:cNvPr id="13" name="Kuva 12" descr="Jars of coins">
            <a:extLst>
              <a:ext uri="{FF2B5EF4-FFF2-40B4-BE49-F238E27FC236}">
                <a16:creationId xmlns:a16="http://schemas.microsoft.com/office/drawing/2014/main" id="{3DD676B1-1034-1406-24A5-E5E0F95E93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10667" y="2371060"/>
            <a:ext cx="6986734" cy="4264419"/>
          </a:xfrm>
          <a:prstGeom prst="rect">
            <a:avLst/>
          </a:prstGeom>
        </p:spPr>
      </p:pic>
      <p:sp>
        <p:nvSpPr>
          <p:cNvPr id="5" name="Text Placeholder 4">
            <a:extLst>
              <a:ext uri="{FF2B5EF4-FFF2-40B4-BE49-F238E27FC236}">
                <a16:creationId xmlns:a16="http://schemas.microsoft.com/office/drawing/2014/main" id="{136F1C31-6A01-29E8-F50F-654097CCC141}"/>
              </a:ext>
            </a:extLst>
          </p:cNvPr>
          <p:cNvSpPr>
            <a:spLocks noGrp="1"/>
          </p:cNvSpPr>
          <p:nvPr>
            <p:ph type="body" sz="quarter" idx="17"/>
          </p:nvPr>
        </p:nvSpPr>
        <p:spPr>
          <a:xfrm>
            <a:off x="6731421" y="439689"/>
            <a:ext cx="2066906" cy="582221"/>
          </a:xfrm>
        </p:spPr>
        <p:txBody>
          <a:bodyPr/>
          <a:lstStyle/>
          <a:p>
            <a:r>
              <a:rPr lang="en-US" dirty="0"/>
              <a:t>05</a:t>
            </a:r>
          </a:p>
        </p:txBody>
      </p:sp>
      <p:sp>
        <p:nvSpPr>
          <p:cNvPr id="14" name="Rectangle 13">
            <a:extLst>
              <a:ext uri="{FF2B5EF4-FFF2-40B4-BE49-F238E27FC236}">
                <a16:creationId xmlns:a16="http://schemas.microsoft.com/office/drawing/2014/main" id="{00C17EFC-EBC3-6369-2159-DE5E78CBC110}"/>
              </a:ext>
            </a:extLst>
          </p:cNvPr>
          <p:cNvSpPr/>
          <p:nvPr/>
        </p:nvSpPr>
        <p:spPr>
          <a:xfrm>
            <a:off x="2553170" y="2882233"/>
            <a:ext cx="5974142"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dirty="0">
                <a:ea typeface="+mn-lt"/>
                <a:cs typeface="+mn-lt"/>
              </a:rPr>
              <a:t>Setting Objectives and Key Performance Indicators (KPIs)</a:t>
            </a:r>
          </a:p>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AB38D8C4-AA11-BA9F-179B-F8AA46E59D4E}"/>
              </a:ext>
            </a:extLst>
          </p:cNvPr>
          <p:cNvSpPr txBox="1"/>
          <p:nvPr/>
        </p:nvSpPr>
        <p:spPr>
          <a:xfrm>
            <a:off x="2797180" y="2811421"/>
            <a:ext cx="5730131" cy="769441"/>
          </a:xfrm>
          <a:prstGeom prst="rect">
            <a:avLst/>
          </a:prstGeom>
          <a:noFill/>
        </p:spPr>
        <p:txBody>
          <a:bodyPr wrap="square" rtlCol="0">
            <a:spAutoFit/>
          </a:bodyPr>
          <a:lstStyle/>
          <a:p>
            <a:r>
              <a:rPr lang="en-IE" sz="3600" b="1" dirty="0">
                <a:solidFill>
                  <a:srgbClr val="60BA47"/>
                </a:solidFill>
                <a:latin typeface="Calibri" panose="020F0502020204030204" pitchFamily="34" charset="0"/>
                <a:cs typeface="Calibri" panose="020F0502020204030204" pitchFamily="34" charset="0"/>
              </a:rPr>
              <a:t>Evaluating</a:t>
            </a:r>
            <a:r>
              <a:rPr lang="en-IE" sz="4400" dirty="0">
                <a:ea typeface="+mn-lt"/>
                <a:cs typeface="+mn-lt"/>
              </a:rPr>
              <a:t> </a:t>
            </a:r>
            <a:r>
              <a:rPr lang="en-IE" sz="3600" b="1" dirty="0">
                <a:solidFill>
                  <a:srgbClr val="60BA47"/>
                </a:solidFill>
                <a:latin typeface="Calibri" panose="020F0502020204030204" pitchFamily="34" charset="0"/>
                <a:cs typeface="Calibri" panose="020F0502020204030204" pitchFamily="34" charset="0"/>
              </a:rPr>
              <a:t>Economic</a:t>
            </a:r>
            <a:r>
              <a:rPr lang="en-IE" sz="4400" dirty="0">
                <a:ea typeface="+mn-lt"/>
                <a:cs typeface="+mn-lt"/>
              </a:rPr>
              <a:t> </a:t>
            </a:r>
            <a:r>
              <a:rPr lang="en-IE" sz="3600" b="1" dirty="0">
                <a:solidFill>
                  <a:srgbClr val="60BA47"/>
                </a:solidFill>
                <a:latin typeface="Calibri" panose="020F0502020204030204" pitchFamily="34" charset="0"/>
                <a:cs typeface="Calibri" panose="020F0502020204030204" pitchFamily="34" charset="0"/>
              </a:rPr>
              <a:t>Impact</a:t>
            </a:r>
          </a:p>
        </p:txBody>
      </p:sp>
    </p:spTree>
    <p:extLst>
      <p:ext uri="{BB962C8B-B14F-4D97-AF65-F5344CB8AC3E}">
        <p14:creationId xmlns:p14="http://schemas.microsoft.com/office/powerpoint/2010/main" val="3058971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86572-DD71-4425-605F-CD1EEF8647B4}"/>
            </a:ext>
          </a:extLst>
        </p:cNvPr>
        <p:cNvGrpSpPr/>
        <p:nvPr/>
      </p:nvGrpSpPr>
      <p:grpSpPr>
        <a:xfrm>
          <a:off x="0" y="0"/>
          <a:ext cx="0" cy="0"/>
          <a:chOff x="0" y="0"/>
          <a:chExt cx="0" cy="0"/>
        </a:xfrm>
      </p:grpSpPr>
      <p:pic>
        <p:nvPicPr>
          <p:cNvPr id="5" name="Picture 3">
            <a:extLst>
              <a:ext uri="{FF2B5EF4-FFF2-40B4-BE49-F238E27FC236}">
                <a16:creationId xmlns:a16="http://schemas.microsoft.com/office/drawing/2014/main" id="{FE1554AC-59CB-5998-44DF-D9810A1A7C72}"/>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511043" y="1330124"/>
            <a:ext cx="3859648" cy="2292141"/>
          </a:xfrm>
          <a:prstGeom prst="rect">
            <a:avLst/>
          </a:prstGeom>
        </p:spPr>
      </p:pic>
      <p:pic>
        <p:nvPicPr>
          <p:cNvPr id="7" name="Picture 3">
            <a:extLst>
              <a:ext uri="{FF2B5EF4-FFF2-40B4-BE49-F238E27FC236}">
                <a16:creationId xmlns:a16="http://schemas.microsoft.com/office/drawing/2014/main" id="{E947C48B-AF73-A37E-BC9B-58648BDAA777}"/>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511042" y="4169341"/>
            <a:ext cx="3859648" cy="2292141"/>
          </a:xfrm>
          <a:prstGeom prst="rect">
            <a:avLst/>
          </a:prstGeom>
        </p:spPr>
      </p:pic>
      <p:sp>
        <p:nvSpPr>
          <p:cNvPr id="4" name="Text Placeholder 3">
            <a:extLst>
              <a:ext uri="{FF2B5EF4-FFF2-40B4-BE49-F238E27FC236}">
                <a16:creationId xmlns:a16="http://schemas.microsoft.com/office/drawing/2014/main" id="{37DEDE92-02B5-B625-A872-CC7B7C60F496}"/>
              </a:ext>
            </a:extLst>
          </p:cNvPr>
          <p:cNvSpPr>
            <a:spLocks noGrp="1"/>
          </p:cNvSpPr>
          <p:nvPr>
            <p:ph type="body" sz="quarter" idx="16"/>
          </p:nvPr>
        </p:nvSpPr>
        <p:spPr>
          <a:xfrm>
            <a:off x="595679" y="507345"/>
            <a:ext cx="10052954" cy="417115"/>
          </a:xfrm>
          <a:prstGeom prst="rect">
            <a:avLst/>
          </a:prstGeom>
        </p:spPr>
        <p:txBody>
          <a:bodyPr/>
          <a:lstStyle/>
          <a:p>
            <a:r>
              <a:rPr lang="en-IE" dirty="0">
                <a:ea typeface="+mn-lt"/>
                <a:cs typeface="+mn-lt"/>
              </a:rPr>
              <a:t>Evaluating Economic Impact</a:t>
            </a:r>
            <a:endParaRPr lang="en-IE" dirty="0">
              <a:cs typeface="Calibri"/>
            </a:endParaRPr>
          </a:p>
        </p:txBody>
      </p:sp>
      <p:sp>
        <p:nvSpPr>
          <p:cNvPr id="3" name="Text Placeholder 2">
            <a:extLst>
              <a:ext uri="{FF2B5EF4-FFF2-40B4-BE49-F238E27FC236}">
                <a16:creationId xmlns:a16="http://schemas.microsoft.com/office/drawing/2014/main" id="{91E33B49-7A09-FD1D-005E-5358D4331644}"/>
              </a:ext>
            </a:extLst>
          </p:cNvPr>
          <p:cNvSpPr>
            <a:spLocks noGrp="1"/>
          </p:cNvSpPr>
          <p:nvPr>
            <p:ph type="body" sz="quarter" idx="19"/>
          </p:nvPr>
        </p:nvSpPr>
        <p:spPr>
          <a:xfrm>
            <a:off x="588125" y="1276396"/>
            <a:ext cx="7340368" cy="4175408"/>
          </a:xfrm>
          <a:prstGeom prst="rect">
            <a:avLst/>
          </a:prstGeom>
        </p:spPr>
        <p:txBody>
          <a:bodyPr lIns="91440" tIns="45720" rIns="91440" bIns="45720" anchor="t"/>
          <a:lstStyle/>
          <a:p>
            <a:pPr marL="0" indent="0">
              <a:lnSpc>
                <a:spcPct val="100000"/>
              </a:lnSpc>
            </a:pPr>
            <a:r>
              <a:rPr lang="fi-FI" sz="2200" b="1" i="0" dirty="0">
                <a:effectLst/>
                <a:hlinkClick r:id="rId5"/>
              </a:rPr>
              <a:t>Economic impact analysis</a:t>
            </a:r>
            <a:r>
              <a:rPr lang="fi-FI" sz="2200" b="1" i="0" dirty="0">
                <a:solidFill>
                  <a:srgbClr val="002060"/>
                </a:solidFill>
                <a:effectLst/>
              </a:rPr>
              <a:t> </a:t>
            </a:r>
            <a:r>
              <a:rPr lang="fi-FI" sz="2200" kern="100" dirty="0">
                <a:cs typeface="Calibri"/>
              </a:rPr>
              <a:t>(EIA) </a:t>
            </a:r>
            <a:r>
              <a:rPr lang="fi-FI" sz="2200" kern="100" dirty="0" err="1">
                <a:cs typeface="Calibri"/>
              </a:rPr>
              <a:t>usually</a:t>
            </a:r>
            <a:r>
              <a:rPr lang="en-US" sz="2200" kern="100" dirty="0">
                <a:cs typeface="Calibri"/>
              </a:rPr>
              <a:t> consists of 4 metrics:</a:t>
            </a:r>
          </a:p>
          <a:p>
            <a:pPr marL="0" indent="0">
              <a:lnSpc>
                <a:spcPct val="100000"/>
              </a:lnSpc>
            </a:pPr>
            <a:r>
              <a:rPr lang="en-US" sz="2200" b="1" kern="100" dirty="0">
                <a:cs typeface="Calibri" panose="020F0502020204030204" pitchFamily="34" charset="0"/>
              </a:rPr>
              <a:t>1) employment, </a:t>
            </a:r>
          </a:p>
          <a:p>
            <a:pPr marL="0" indent="0">
              <a:lnSpc>
                <a:spcPct val="100000"/>
              </a:lnSpc>
            </a:pPr>
            <a:r>
              <a:rPr lang="en-US" sz="2200" b="1" kern="100" dirty="0">
                <a:cs typeface="Calibri" panose="020F0502020204030204" pitchFamily="34" charset="0"/>
              </a:rPr>
              <a:t>2) household earnings,</a:t>
            </a:r>
          </a:p>
          <a:p>
            <a:pPr marL="0" indent="0">
              <a:lnSpc>
                <a:spcPct val="100000"/>
              </a:lnSpc>
            </a:pPr>
            <a:r>
              <a:rPr lang="en-US" sz="2200" b="1" kern="100" dirty="0">
                <a:cs typeface="Calibri" panose="020F0502020204030204" pitchFamily="34" charset="0"/>
              </a:rPr>
              <a:t>3) economic output, and</a:t>
            </a:r>
          </a:p>
          <a:p>
            <a:pPr marL="0" indent="0">
              <a:lnSpc>
                <a:spcPct val="100000"/>
              </a:lnSpc>
            </a:pPr>
            <a:r>
              <a:rPr lang="en-US" sz="2200" b="1" kern="100" dirty="0">
                <a:cs typeface="Calibri" panose="020F0502020204030204" pitchFamily="34" charset="0"/>
              </a:rPr>
              <a:t>4) value added.</a:t>
            </a:r>
          </a:p>
          <a:p>
            <a:pPr marL="0" indent="0">
              <a:lnSpc>
                <a:spcPct val="100000"/>
              </a:lnSpc>
            </a:pPr>
            <a:endParaRPr lang="en-US" sz="2200" dirty="0">
              <a:solidFill>
                <a:srgbClr val="002060"/>
              </a:solidFill>
            </a:endParaRPr>
          </a:p>
          <a:p>
            <a:pPr marL="0" indent="0">
              <a:lnSpc>
                <a:spcPct val="100000"/>
              </a:lnSpc>
            </a:pPr>
            <a:r>
              <a:rPr lang="en-US" sz="2200" kern="100" dirty="0">
                <a:cs typeface="Calibri"/>
              </a:rPr>
              <a:t>It typically measures: </a:t>
            </a:r>
            <a:r>
              <a:rPr lang="en-US" sz="2200" b="1" kern="100" dirty="0">
                <a:cs typeface="Calibri"/>
              </a:rPr>
              <a:t>income </a:t>
            </a:r>
            <a:r>
              <a:rPr lang="en-US" sz="2200" kern="100" dirty="0">
                <a:cs typeface="Calibri"/>
              </a:rPr>
              <a:t>(financial inputs to economic outputs), </a:t>
            </a:r>
            <a:r>
              <a:rPr lang="en-US" sz="2200" b="1" kern="100" dirty="0">
                <a:cs typeface="Calibri"/>
              </a:rPr>
              <a:t>direct spending</a:t>
            </a:r>
            <a:r>
              <a:rPr lang="en-US" sz="2200" kern="100" dirty="0">
                <a:cs typeface="Calibri"/>
              </a:rPr>
              <a:t>, and </a:t>
            </a:r>
            <a:r>
              <a:rPr lang="en-US" sz="2200" b="1" kern="100" dirty="0">
                <a:cs typeface="Calibri"/>
              </a:rPr>
              <a:t>visitor indirect spending</a:t>
            </a:r>
            <a:r>
              <a:rPr lang="en-US" sz="2200" kern="100" dirty="0">
                <a:cs typeface="Calibri"/>
              </a:rPr>
              <a:t>.</a:t>
            </a:r>
            <a:endParaRPr lang="en-US" sz="2200" kern="100" dirty="0">
              <a:ea typeface="Calibri"/>
              <a:cs typeface="Calibri"/>
            </a:endParaRPr>
          </a:p>
          <a:p>
            <a:pPr marL="0" indent="0">
              <a:lnSpc>
                <a:spcPct val="100000"/>
              </a:lnSpc>
            </a:pPr>
            <a:endParaRPr lang="en-US" sz="2200" dirty="0">
              <a:solidFill>
                <a:srgbClr val="002060"/>
              </a:solidFill>
            </a:endParaRPr>
          </a:p>
          <a:p>
            <a:pPr marL="0" indent="0">
              <a:lnSpc>
                <a:spcPct val="100000"/>
              </a:lnSpc>
            </a:pPr>
            <a:r>
              <a:rPr lang="en-US" sz="2200" b="0" i="0" dirty="0">
                <a:solidFill>
                  <a:srgbClr val="002060"/>
                </a:solidFill>
                <a:effectLst/>
              </a:rPr>
              <a:t>EIA generally includes:</a:t>
            </a:r>
          </a:p>
          <a:p>
            <a:pPr marL="0" indent="0">
              <a:lnSpc>
                <a:spcPct val="100000"/>
              </a:lnSpc>
            </a:pPr>
            <a:r>
              <a:rPr lang="en-US" sz="2200" b="0" i="0" dirty="0">
                <a:solidFill>
                  <a:srgbClr val="002060"/>
                </a:solidFill>
                <a:effectLst/>
              </a:rPr>
              <a:t>- </a:t>
            </a:r>
            <a:r>
              <a:rPr lang="en-US" sz="2200" b="1" i="0" dirty="0">
                <a:solidFill>
                  <a:srgbClr val="002060"/>
                </a:solidFill>
                <a:effectLst/>
                <a:hlinkClick r:id="rId6"/>
              </a:rPr>
              <a:t>regional impact analysis </a:t>
            </a:r>
            <a:r>
              <a:rPr lang="en-US" sz="2200" kern="100" dirty="0">
                <a:cs typeface="Calibri"/>
              </a:rPr>
              <a:t>(RIA) describes the size and nature of the effects on local, regional and state economies</a:t>
            </a:r>
            <a:endParaRPr lang="en-US" sz="2200" kern="100" dirty="0">
              <a:ea typeface="Calibri"/>
              <a:cs typeface="Calibri"/>
            </a:endParaRPr>
          </a:p>
          <a:p>
            <a:pPr marL="0" indent="0">
              <a:lnSpc>
                <a:spcPct val="100000"/>
              </a:lnSpc>
            </a:pPr>
            <a:r>
              <a:rPr lang="en-US" sz="2200" b="0" i="0" dirty="0">
                <a:solidFill>
                  <a:srgbClr val="002060"/>
                </a:solidFill>
                <a:effectLst/>
              </a:rPr>
              <a:t>- </a:t>
            </a:r>
            <a:r>
              <a:rPr lang="en-US" sz="2200" b="1" i="0" dirty="0">
                <a:solidFill>
                  <a:srgbClr val="002060"/>
                </a:solidFill>
                <a:effectLst/>
                <a:hlinkClick r:id="rId7"/>
              </a:rPr>
              <a:t>cost–benefit analysis </a:t>
            </a:r>
            <a:r>
              <a:rPr lang="en-US" sz="2200" b="0" i="0" dirty="0">
                <a:effectLst/>
              </a:rPr>
              <a:t>(CBA),</a:t>
            </a:r>
            <a:r>
              <a:rPr lang="en-US" sz="2200" dirty="0"/>
              <a:t> </a:t>
            </a:r>
            <a:r>
              <a:rPr lang="en-US" sz="2200" b="0" i="0" dirty="0">
                <a:effectLst/>
              </a:rPr>
              <a:t>is used to identify the costs and benefits of the project.</a:t>
            </a:r>
          </a:p>
          <a:p>
            <a:pPr marL="0" indent="0">
              <a:lnSpc>
                <a:spcPct val="100000"/>
              </a:lnSpc>
            </a:pPr>
            <a:r>
              <a:rPr lang="en-US" sz="2000" kern="100" dirty="0">
                <a:cs typeface="Calibri" panose="020F0502020204030204" pitchFamily="34" charset="0"/>
              </a:rPr>
              <a:t> </a:t>
            </a:r>
          </a:p>
          <a:p>
            <a:pPr marL="0" indent="0">
              <a:lnSpc>
                <a:spcPct val="100000"/>
              </a:lnSpc>
            </a:pPr>
            <a:endParaRPr lang="en-US" dirty="0">
              <a:solidFill>
                <a:srgbClr val="002060"/>
              </a:solidFill>
            </a:endParaRPr>
          </a:p>
        </p:txBody>
      </p:sp>
      <p:sp>
        <p:nvSpPr>
          <p:cNvPr id="11" name="Tekstiruutu 10">
            <a:extLst>
              <a:ext uri="{FF2B5EF4-FFF2-40B4-BE49-F238E27FC236}">
                <a16:creationId xmlns:a16="http://schemas.microsoft.com/office/drawing/2014/main" id="{54562C75-C60F-BFE6-FD48-005D51219723}"/>
              </a:ext>
            </a:extLst>
          </p:cNvPr>
          <p:cNvSpPr txBox="1"/>
          <p:nvPr/>
        </p:nvSpPr>
        <p:spPr>
          <a:xfrm>
            <a:off x="8146473" y="3552140"/>
            <a:ext cx="3224217" cy="738664"/>
          </a:xfrm>
          <a:prstGeom prst="rect">
            <a:avLst/>
          </a:prstGeom>
          <a:noFill/>
        </p:spPr>
        <p:txBody>
          <a:bodyPr wrap="square">
            <a:spAutoFit/>
          </a:bodyPr>
          <a:lstStyle/>
          <a:p>
            <a:pPr algn="l"/>
            <a:r>
              <a:rPr lang="en-US" sz="1400" kern="100" dirty="0">
                <a:solidFill>
                  <a:srgbClr val="09465E"/>
                </a:solidFill>
                <a:cs typeface="Calibri" panose="020F0502020204030204" pitchFamily="34" charset="0"/>
                <a:hlinkClick r:id="rId8"/>
              </a:rPr>
              <a:t>Money Circulating Through An Economy: Economic Impact Analysis - Direct, Indirect, &amp; Induced Effects</a:t>
            </a:r>
            <a:endParaRPr lang="en-US" sz="1400" kern="100" dirty="0">
              <a:solidFill>
                <a:srgbClr val="09465E"/>
              </a:solidFill>
              <a:cs typeface="Calibri" panose="020F0502020204030204" pitchFamily="34" charset="0"/>
            </a:endParaRPr>
          </a:p>
        </p:txBody>
      </p:sp>
      <p:sp>
        <p:nvSpPr>
          <p:cNvPr id="13" name="Tekstiruutu 12">
            <a:extLst>
              <a:ext uri="{FF2B5EF4-FFF2-40B4-BE49-F238E27FC236}">
                <a16:creationId xmlns:a16="http://schemas.microsoft.com/office/drawing/2014/main" id="{330AFAD2-DE73-0888-79B5-CE712F0A0606}"/>
              </a:ext>
            </a:extLst>
          </p:cNvPr>
          <p:cNvSpPr txBox="1"/>
          <p:nvPr/>
        </p:nvSpPr>
        <p:spPr>
          <a:xfrm>
            <a:off x="8169247" y="931919"/>
            <a:ext cx="2676450" cy="523220"/>
          </a:xfrm>
          <a:prstGeom prst="rect">
            <a:avLst/>
          </a:prstGeom>
          <a:noFill/>
        </p:spPr>
        <p:txBody>
          <a:bodyPr wrap="square">
            <a:spAutoFit/>
          </a:bodyPr>
          <a:lstStyle/>
          <a:p>
            <a:pPr algn="l"/>
            <a:r>
              <a:rPr lang="en-US" sz="1400" kern="100" dirty="0">
                <a:solidFill>
                  <a:srgbClr val="09465E"/>
                </a:solidFill>
                <a:cs typeface="Calibri" panose="020F0502020204030204" pitchFamily="34" charset="0"/>
                <a:hlinkClick r:id="rId9"/>
              </a:rPr>
              <a:t>What is the Point of Economic Impact Analysis?</a:t>
            </a:r>
            <a:endParaRPr lang="en-US" sz="1400" kern="100" dirty="0">
              <a:solidFill>
                <a:srgbClr val="09465E"/>
              </a:solidFill>
              <a:cs typeface="Calibri" panose="020F0502020204030204" pitchFamily="34" charset="0"/>
            </a:endParaRPr>
          </a:p>
        </p:txBody>
      </p:sp>
      <p:grpSp>
        <p:nvGrpSpPr>
          <p:cNvPr id="14" name="Graphic 4">
            <a:extLst>
              <a:ext uri="{FF2B5EF4-FFF2-40B4-BE49-F238E27FC236}">
                <a16:creationId xmlns:a16="http://schemas.microsoft.com/office/drawing/2014/main" id="{BF072076-578E-DCF4-5E42-94C612279AA4}"/>
              </a:ext>
            </a:extLst>
          </p:cNvPr>
          <p:cNvGrpSpPr/>
          <p:nvPr/>
        </p:nvGrpSpPr>
        <p:grpSpPr>
          <a:xfrm rot="3771294">
            <a:off x="7556277" y="2156479"/>
            <a:ext cx="403667" cy="780438"/>
            <a:chOff x="9129274" y="2719113"/>
            <a:chExt cx="717139" cy="1386497"/>
          </a:xfrm>
          <a:solidFill>
            <a:srgbClr val="09465E"/>
          </a:solidFill>
        </p:grpSpPr>
        <p:grpSp>
          <p:nvGrpSpPr>
            <p:cNvPr id="15" name="Graphic 4">
              <a:extLst>
                <a:ext uri="{FF2B5EF4-FFF2-40B4-BE49-F238E27FC236}">
                  <a16:creationId xmlns:a16="http://schemas.microsoft.com/office/drawing/2014/main" id="{18585199-8605-3A03-74A4-5EB919D7E181}"/>
                </a:ext>
              </a:extLst>
            </p:cNvPr>
            <p:cNvGrpSpPr/>
            <p:nvPr/>
          </p:nvGrpSpPr>
          <p:grpSpPr>
            <a:xfrm>
              <a:off x="9159507" y="2719113"/>
              <a:ext cx="446280" cy="440141"/>
              <a:chOff x="9159507" y="2719113"/>
              <a:chExt cx="446280" cy="440141"/>
            </a:xfrm>
            <a:grpFill/>
          </p:grpSpPr>
          <p:sp>
            <p:nvSpPr>
              <p:cNvPr id="24" name="Freeform 57">
                <a:extLst>
                  <a:ext uri="{FF2B5EF4-FFF2-40B4-BE49-F238E27FC236}">
                    <a16:creationId xmlns:a16="http://schemas.microsoft.com/office/drawing/2014/main" id="{0C307258-49F8-F5D2-478F-B045AC7C6D4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455D3D5A-94F8-D224-F397-C3E9544541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16" name="Graphic 4">
              <a:extLst>
                <a:ext uri="{FF2B5EF4-FFF2-40B4-BE49-F238E27FC236}">
                  <a16:creationId xmlns:a16="http://schemas.microsoft.com/office/drawing/2014/main" id="{28CC4B7F-9FED-3FC7-C799-D0CD0EAA0863}"/>
                </a:ext>
              </a:extLst>
            </p:cNvPr>
            <p:cNvGrpSpPr/>
            <p:nvPr/>
          </p:nvGrpSpPr>
          <p:grpSpPr>
            <a:xfrm>
              <a:off x="9129274" y="2893887"/>
              <a:ext cx="717139" cy="1211724"/>
              <a:chOff x="9129274" y="2893887"/>
              <a:chExt cx="717139" cy="1211724"/>
            </a:xfrm>
            <a:grpFill/>
          </p:grpSpPr>
          <p:sp>
            <p:nvSpPr>
              <p:cNvPr id="17" name="Freeform 50">
                <a:extLst>
                  <a:ext uri="{FF2B5EF4-FFF2-40B4-BE49-F238E27FC236}">
                    <a16:creationId xmlns:a16="http://schemas.microsoft.com/office/drawing/2014/main" id="{A1878F9F-7A95-155A-5145-17038360BAB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8" name="Freeform 51">
                <a:extLst>
                  <a:ext uri="{FF2B5EF4-FFF2-40B4-BE49-F238E27FC236}">
                    <a16:creationId xmlns:a16="http://schemas.microsoft.com/office/drawing/2014/main" id="{412B7077-C103-EC97-8DDF-2B17E8CA15F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9" name="Freeform 52">
                <a:extLst>
                  <a:ext uri="{FF2B5EF4-FFF2-40B4-BE49-F238E27FC236}">
                    <a16:creationId xmlns:a16="http://schemas.microsoft.com/office/drawing/2014/main" id="{322803F6-EBCE-C979-5682-EBA8D6FC36E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0" name="Freeform 53">
                <a:extLst>
                  <a:ext uri="{FF2B5EF4-FFF2-40B4-BE49-F238E27FC236}">
                    <a16:creationId xmlns:a16="http://schemas.microsoft.com/office/drawing/2014/main" id="{409A168E-1151-46D2-8964-76BE8FB1450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1" name="Freeform 54">
                <a:extLst>
                  <a:ext uri="{FF2B5EF4-FFF2-40B4-BE49-F238E27FC236}">
                    <a16:creationId xmlns:a16="http://schemas.microsoft.com/office/drawing/2014/main" id="{D88A54C8-11C6-B1BB-4E1A-9F1869FB08E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2" name="Freeform 55">
                <a:extLst>
                  <a:ext uri="{FF2B5EF4-FFF2-40B4-BE49-F238E27FC236}">
                    <a16:creationId xmlns:a16="http://schemas.microsoft.com/office/drawing/2014/main" id="{58D4BDC3-43E9-ECE9-1B85-D29C5022084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3" name="Freeform 56">
                <a:extLst>
                  <a:ext uri="{FF2B5EF4-FFF2-40B4-BE49-F238E27FC236}">
                    <a16:creationId xmlns:a16="http://schemas.microsoft.com/office/drawing/2014/main" id="{057922BA-1019-3589-0E5E-699A7062BC0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pic>
        <p:nvPicPr>
          <p:cNvPr id="2" name="Online Media 1" title="What is the Point of Economic Impact Analysis?">
            <a:hlinkClick r:id="" action="ppaction://media"/>
            <a:extLst>
              <a:ext uri="{FF2B5EF4-FFF2-40B4-BE49-F238E27FC236}">
                <a16:creationId xmlns:a16="http://schemas.microsoft.com/office/drawing/2014/main" id="{6D352722-91DA-483A-394B-9CE92F052902}"/>
              </a:ext>
            </a:extLst>
          </p:cNvPr>
          <p:cNvPicPr>
            <a:picLocks noRot="1" noChangeAspect="1"/>
          </p:cNvPicPr>
          <p:nvPr>
            <a:videoFile r:link="rId1"/>
          </p:nvPr>
        </p:nvPicPr>
        <p:blipFill>
          <a:blip r:embed="rId10"/>
          <a:stretch>
            <a:fillRect/>
          </a:stretch>
        </p:blipFill>
        <p:spPr>
          <a:xfrm>
            <a:off x="8169247" y="1706914"/>
            <a:ext cx="2741513" cy="1548955"/>
          </a:xfrm>
          <a:prstGeom prst="rect">
            <a:avLst/>
          </a:prstGeom>
        </p:spPr>
      </p:pic>
      <p:pic>
        <p:nvPicPr>
          <p:cNvPr id="9" name="Online Media 8" title="Money Circulating Through An Economy: Economic Impact Analysis - Direct, Indirect, &amp; Induced Effects">
            <a:hlinkClick r:id="" action="ppaction://media"/>
            <a:extLst>
              <a:ext uri="{FF2B5EF4-FFF2-40B4-BE49-F238E27FC236}">
                <a16:creationId xmlns:a16="http://schemas.microsoft.com/office/drawing/2014/main" id="{3FDAD4AF-3C30-3EDA-7127-5B20DC55E70F}"/>
              </a:ext>
            </a:extLst>
          </p:cNvPr>
          <p:cNvPicPr>
            <a:picLocks noRot="1" noChangeAspect="1"/>
          </p:cNvPicPr>
          <p:nvPr>
            <a:videoFile r:link="rId2"/>
          </p:nvPr>
        </p:nvPicPr>
        <p:blipFill>
          <a:blip r:embed="rId11"/>
          <a:stretch>
            <a:fillRect/>
          </a:stretch>
        </p:blipFill>
        <p:spPr>
          <a:xfrm>
            <a:off x="8234310" y="4520873"/>
            <a:ext cx="2676450" cy="1512195"/>
          </a:xfrm>
          <a:prstGeom prst="rect">
            <a:avLst/>
          </a:prstGeom>
        </p:spPr>
      </p:pic>
    </p:spTree>
    <p:extLst>
      <p:ext uri="{BB962C8B-B14F-4D97-AF65-F5344CB8AC3E}">
        <p14:creationId xmlns:p14="http://schemas.microsoft.com/office/powerpoint/2010/main" val="334115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EA9FF-9DDD-FEA0-C01D-8ECF41E2689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338F51F-E6EC-6AD4-5B52-ADADD760C891}"/>
              </a:ext>
            </a:extLst>
          </p:cNvPr>
          <p:cNvSpPr>
            <a:spLocks noGrp="1"/>
          </p:cNvSpPr>
          <p:nvPr>
            <p:ph type="body" sz="quarter" idx="16"/>
          </p:nvPr>
        </p:nvSpPr>
        <p:spPr>
          <a:xfrm>
            <a:off x="511452" y="433489"/>
            <a:ext cx="10052954" cy="803654"/>
          </a:xfrm>
          <a:prstGeom prst="rect">
            <a:avLst/>
          </a:prstGeom>
        </p:spPr>
        <p:txBody>
          <a:bodyPr/>
          <a:lstStyle/>
          <a:p>
            <a:r>
              <a:rPr lang="en-IE" dirty="0">
                <a:ea typeface="+mn-lt"/>
                <a:cs typeface="+mn-lt"/>
              </a:rPr>
              <a:t>EXAMPLE: Evaluating Economic Impact</a:t>
            </a:r>
            <a:endParaRPr lang="en-IE" sz="1800" b="0" dirty="0">
              <a:ea typeface="+mn-lt"/>
              <a:cs typeface="+mn-lt"/>
            </a:endParaRPr>
          </a:p>
          <a:p>
            <a:r>
              <a:rPr lang="en-US" sz="2000" b="0" dirty="0">
                <a:solidFill>
                  <a:srgbClr val="0B3A5B"/>
                </a:solidFill>
              </a:rPr>
              <a:t>Let’s take one Waste2Worth topic; </a:t>
            </a:r>
            <a:r>
              <a:rPr lang="en-US" sz="2000" b="0" kern="100" dirty="0">
                <a:ea typeface="Aptos" panose="020B0004020202020204" pitchFamily="34" charset="0"/>
                <a:cs typeface="Calibri" panose="020F0502020204030204" pitchFamily="34" charset="0"/>
              </a:rPr>
              <a:t>assessing </a:t>
            </a:r>
            <a:r>
              <a:rPr lang="en-US" sz="2000" b="0" dirty="0">
                <a:solidFill>
                  <a:srgbClr val="0B3A5B"/>
                </a:solidFill>
              </a:rPr>
              <a:t>the economic impact of </a:t>
            </a:r>
            <a:r>
              <a:rPr lang="en-US" sz="2000" b="0" kern="100" dirty="0">
                <a:ea typeface="Aptos" panose="020B0004020202020204" pitchFamily="34" charset="0"/>
                <a:cs typeface="Calibri" panose="020F0502020204030204" pitchFamily="34" charset="0"/>
              </a:rPr>
              <a:t>food waste streams. See the roadmap for identifying costs, methods for food waste streams in the next slides.</a:t>
            </a:r>
            <a:endParaRPr lang="en-US" sz="2000" b="0" dirty="0">
              <a:solidFill>
                <a:srgbClr val="0B3A5B"/>
              </a:solidFill>
            </a:endParaRPr>
          </a:p>
          <a:p>
            <a:endParaRPr lang="en-IE" dirty="0">
              <a:cs typeface="Calibri"/>
            </a:endParaRPr>
          </a:p>
          <a:p>
            <a:endParaRPr lang="en-US" dirty="0"/>
          </a:p>
        </p:txBody>
      </p:sp>
      <p:sp>
        <p:nvSpPr>
          <p:cNvPr id="3" name="Text Placeholder 2">
            <a:extLst>
              <a:ext uri="{FF2B5EF4-FFF2-40B4-BE49-F238E27FC236}">
                <a16:creationId xmlns:a16="http://schemas.microsoft.com/office/drawing/2014/main" id="{90CAF768-45E0-6F80-4837-3341978EDF75}"/>
              </a:ext>
            </a:extLst>
          </p:cNvPr>
          <p:cNvSpPr>
            <a:spLocks noGrp="1"/>
          </p:cNvSpPr>
          <p:nvPr>
            <p:ph type="body" sz="quarter" idx="19"/>
          </p:nvPr>
        </p:nvSpPr>
        <p:spPr>
          <a:xfrm>
            <a:off x="1655805" y="1694695"/>
            <a:ext cx="9663883" cy="5163305"/>
          </a:xfrm>
          <a:prstGeom prst="rect">
            <a:avLst/>
          </a:prstGeom>
        </p:spPr>
        <p:txBody>
          <a:bodyPr/>
          <a:lstStyle/>
          <a:p>
            <a:pPr marL="0" indent="0">
              <a:lnSpc>
                <a:spcPct val="100000"/>
              </a:lnSpc>
            </a:pPr>
            <a:endParaRPr lang="en-US" sz="2000" b="1" kern="100" dirty="0">
              <a:solidFill>
                <a:schemeClr val="accent1">
                  <a:lumMod val="75000"/>
                </a:schemeClr>
              </a:solidFill>
              <a:effectLst/>
              <a:ea typeface="Aptos" panose="020B0004020202020204" pitchFamily="34" charset="0"/>
              <a:cs typeface="Calibri" panose="020F0502020204030204" pitchFamily="34" charset="0"/>
            </a:endParaRPr>
          </a:p>
          <a:p>
            <a:pPr marL="0" indent="0">
              <a:lnSpc>
                <a:spcPct val="100000"/>
              </a:lnSpc>
            </a:pPr>
            <a:r>
              <a:rPr lang="en-US" sz="2000" b="1" kern="100" dirty="0">
                <a:solidFill>
                  <a:schemeClr val="accent1">
                    <a:lumMod val="75000"/>
                  </a:schemeClr>
                </a:solidFill>
                <a:effectLst/>
                <a:ea typeface="Aptos" panose="020B0004020202020204" pitchFamily="34" charset="0"/>
                <a:cs typeface="Calibri" panose="020F0502020204030204" pitchFamily="34" charset="0"/>
              </a:rPr>
              <a:t>IDENTIFYING COSTS ASSOCIATED WITH FOOD WASTE</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dirty="0">
                <a:solidFill>
                  <a:schemeClr val="accent1">
                    <a:lumMod val="75000"/>
                  </a:schemeClr>
                </a:solidFill>
                <a:effectLst/>
                <a:ea typeface="Aptos" panose="020B0004020202020204" pitchFamily="34" charset="0"/>
                <a:cs typeface="Calibri" panose="020F0502020204030204" pitchFamily="34" charset="0"/>
                <a:hlinkClick r:id="rId2"/>
              </a:rPr>
              <a:t>Direct </a:t>
            </a:r>
            <a:r>
              <a:rPr lang="fi-FI" sz="2000" b="1" kern="100" dirty="0" err="1">
                <a:solidFill>
                  <a:schemeClr val="accent1">
                    <a:lumMod val="75000"/>
                  </a:schemeClr>
                </a:solidFill>
                <a:effectLst/>
                <a:ea typeface="Aptos" panose="020B0004020202020204" pitchFamily="34" charset="0"/>
                <a:cs typeface="Calibri" panose="020F0502020204030204" pitchFamily="34" charset="0"/>
                <a:hlinkClick r:id="rId2"/>
              </a:rPr>
              <a:t>Costs</a:t>
            </a:r>
            <a:r>
              <a:rPr lang="fi-FI" sz="2000" b="1" kern="100" dirty="0">
                <a:solidFill>
                  <a:schemeClr val="accent1">
                    <a:lumMod val="75000"/>
                  </a:schemeClr>
                </a:solidFill>
                <a:effectLst/>
                <a:ea typeface="Aptos" panose="020B0004020202020204" pitchFamily="34" charset="0"/>
                <a:cs typeface="Calibri" panose="020F0502020204030204" pitchFamily="34" charset="0"/>
                <a:hlinkClick r:id="rId2"/>
              </a:rPr>
              <a:t> </a:t>
            </a:r>
            <a:r>
              <a:rPr lang="fi-FI" sz="2000" b="1" kern="100" dirty="0">
                <a:solidFill>
                  <a:schemeClr val="accent1">
                    <a:lumMod val="75000"/>
                  </a:schemeClr>
                </a:solidFill>
                <a:effectLst/>
                <a:ea typeface="Aptos" panose="020B0004020202020204" pitchFamily="34" charset="0"/>
                <a:cs typeface="Calibri" panose="020F0502020204030204" pitchFamily="34" charset="0"/>
              </a:rPr>
              <a:t>-</a:t>
            </a:r>
            <a:r>
              <a:rPr lang="fi-FI" sz="2000" kern="100" dirty="0">
                <a:solidFill>
                  <a:schemeClr val="accent1">
                    <a:lumMod val="75000"/>
                  </a:schemeClr>
                </a:solidFill>
                <a:effectLst/>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Disposal Costs, Production Costs, </a:t>
            </a:r>
            <a:r>
              <a:rPr lang="fi-FI" sz="2000" b="1" kern="100" dirty="0" err="1">
                <a:solidFill>
                  <a:schemeClr val="accent1">
                    <a:lumMod val="75000"/>
                  </a:schemeClr>
                </a:solidFill>
                <a:effectLst/>
                <a:ea typeface="Aptos" panose="020B0004020202020204" pitchFamily="34" charset="0"/>
                <a:cs typeface="Calibri" panose="020F0502020204030204" pitchFamily="34" charset="0"/>
                <a:hlinkClick r:id="rId3"/>
              </a:rPr>
              <a:t>Indirect</a:t>
            </a:r>
            <a:r>
              <a:rPr lang="fi-FI" sz="2000" b="1" kern="100" dirty="0">
                <a:solidFill>
                  <a:schemeClr val="accent1">
                    <a:lumMod val="75000"/>
                  </a:schemeClr>
                </a:solidFill>
                <a:effectLst/>
                <a:ea typeface="Aptos" panose="020B0004020202020204" pitchFamily="34" charset="0"/>
                <a:cs typeface="Calibri" panose="020F0502020204030204" pitchFamily="34" charset="0"/>
                <a:hlinkClick r:id="rId3"/>
              </a:rPr>
              <a:t> </a:t>
            </a:r>
            <a:r>
              <a:rPr lang="fi-FI" sz="2000" b="1" kern="100" dirty="0" err="1">
                <a:solidFill>
                  <a:schemeClr val="accent1">
                    <a:lumMod val="75000"/>
                  </a:schemeClr>
                </a:solidFill>
                <a:effectLst/>
                <a:ea typeface="Aptos" panose="020B0004020202020204" pitchFamily="34" charset="0"/>
                <a:cs typeface="Calibri" panose="020F0502020204030204" pitchFamily="34" charset="0"/>
                <a:hlinkClick r:id="rId3"/>
              </a:rPr>
              <a:t>Costs</a:t>
            </a:r>
            <a:r>
              <a:rPr lang="fi-FI" sz="2000" b="1" kern="100" dirty="0">
                <a:solidFill>
                  <a:schemeClr val="accent1">
                    <a:lumMod val="75000"/>
                  </a:schemeClr>
                </a:solidFill>
                <a:effectLst/>
                <a:ea typeface="Aptos" panose="020B0004020202020204" pitchFamily="34" charset="0"/>
                <a:cs typeface="Calibri" panose="020F0502020204030204" pitchFamily="34" charset="0"/>
                <a:hlinkClick r:id="rId3"/>
              </a:rPr>
              <a:t> </a:t>
            </a:r>
            <a:r>
              <a:rPr lang="fi-FI" sz="2000" b="1" kern="100" dirty="0">
                <a:solidFill>
                  <a:schemeClr val="accent1">
                    <a:lumMod val="75000"/>
                  </a:schemeClr>
                </a:solidFill>
                <a:effectLst/>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Lost Revenue, Environmental Costs</a:t>
            </a:r>
          </a:p>
          <a:p>
            <a:pPr marL="0" lvl="0" indent="0">
              <a:lnSpc>
                <a:spcPct val="100000"/>
              </a:lnSpc>
              <a:buSzPts val="1000"/>
              <a:tabLst>
                <a:tab pos="457200" algn="l"/>
              </a:tabLst>
            </a:pPr>
            <a:endParaRPr lang="en-US" sz="2000" kern="100" dirty="0">
              <a:solidFill>
                <a:schemeClr val="accent1">
                  <a:lumMod val="75000"/>
                </a:schemeClr>
              </a:solidFill>
              <a:ea typeface="Aptos" panose="020B0004020202020204" pitchFamily="34" charset="0"/>
              <a:cs typeface="Calibri" panose="020F0502020204030204" pitchFamily="34" charset="0"/>
            </a:endParaRPr>
          </a:p>
          <a:p>
            <a:pPr marL="0" indent="0">
              <a:lnSpc>
                <a:spcPct val="100000"/>
              </a:lnSpc>
            </a:pPr>
            <a:r>
              <a:rPr lang="en-US" sz="2000" b="1" kern="100" dirty="0">
                <a:solidFill>
                  <a:schemeClr val="accent1">
                    <a:lumMod val="75000"/>
                  </a:schemeClr>
                </a:solidFill>
                <a:cs typeface="Calibri" panose="020F0502020204030204" pitchFamily="34" charset="0"/>
              </a:rPr>
              <a:t>CALCULATING THE ECONOMIC VALUE OF FOOD WASTE</a:t>
            </a:r>
            <a:endParaRPr lang="fi-FI" sz="2000" b="1" kern="100" dirty="0">
              <a:solidFill>
                <a:schemeClr val="accent1">
                  <a:lumMod val="75000"/>
                </a:schemeClr>
              </a:solidFill>
              <a:cs typeface="Calibri" panose="020F0502020204030204" pitchFamily="34" charset="0"/>
            </a:endParaRPr>
          </a:p>
          <a:p>
            <a:pPr marL="0" lvl="0" indent="0">
              <a:lnSpc>
                <a:spcPct val="100000"/>
              </a:lnSpc>
              <a:buSzPts val="1000"/>
              <a:tabLst>
                <a:tab pos="457200" algn="l"/>
              </a:tabLst>
            </a:pPr>
            <a:r>
              <a:rPr lang="fi-FI" sz="2000" b="1" kern="100" dirty="0">
                <a:solidFill>
                  <a:schemeClr val="accent1">
                    <a:lumMod val="75000"/>
                  </a:schemeClr>
                </a:solidFill>
                <a:effectLst/>
                <a:ea typeface="Aptos" panose="020B0004020202020204" pitchFamily="34" charset="0"/>
                <a:cs typeface="Calibri" panose="020F0502020204030204" pitchFamily="34" charset="0"/>
              </a:rPr>
              <a:t>Volume </a:t>
            </a:r>
            <a:r>
              <a:rPr lang="fi-FI" sz="2000" b="1" kern="100" dirty="0" err="1">
                <a:solidFill>
                  <a:schemeClr val="accent1">
                    <a:lumMod val="75000"/>
                  </a:schemeClr>
                </a:solidFill>
                <a:effectLst/>
                <a:ea typeface="Aptos" panose="020B0004020202020204" pitchFamily="34" charset="0"/>
                <a:cs typeface="Calibri" panose="020F0502020204030204" pitchFamily="34" charset="0"/>
              </a:rPr>
              <a:t>Measurement</a:t>
            </a:r>
            <a:r>
              <a:rPr lang="fi-FI" sz="2000" b="1" kern="100" dirty="0">
                <a:solidFill>
                  <a:schemeClr val="accent1">
                    <a:lumMod val="75000"/>
                  </a:schemeClr>
                </a:solidFill>
                <a:effectLst/>
                <a:ea typeface="Aptos" panose="020B0004020202020204" pitchFamily="34" charset="0"/>
                <a:cs typeface="Calibri" panose="020F0502020204030204" pitchFamily="34" charset="0"/>
              </a:rPr>
              <a:t> -</a:t>
            </a:r>
            <a:r>
              <a:rPr lang="fi-FI" sz="2000" b="1" kern="100" dirty="0">
                <a:solidFill>
                  <a:schemeClr val="accent1">
                    <a:lumMod val="75000"/>
                  </a:schemeClr>
                </a:solidFill>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Quantify the total volume or weight of food waste generated over a specific period.</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dirty="0">
                <a:solidFill>
                  <a:schemeClr val="accent1">
                    <a:lumMod val="75000"/>
                  </a:schemeClr>
                </a:solidFill>
                <a:effectLst/>
                <a:ea typeface="Aptos" panose="020B0004020202020204" pitchFamily="34" charset="0"/>
                <a:cs typeface="Calibri" panose="020F0502020204030204" pitchFamily="34" charset="0"/>
              </a:rPr>
              <a:t>Market Value </a:t>
            </a:r>
            <a:r>
              <a:rPr lang="fi-FI" sz="2000" b="1" kern="100" dirty="0" err="1">
                <a:solidFill>
                  <a:schemeClr val="accent1">
                    <a:lumMod val="75000"/>
                  </a:schemeClr>
                </a:solidFill>
                <a:effectLst/>
                <a:ea typeface="Aptos" panose="020B0004020202020204" pitchFamily="34" charset="0"/>
                <a:cs typeface="Calibri" panose="020F0502020204030204" pitchFamily="34" charset="0"/>
              </a:rPr>
              <a:t>Assessment</a:t>
            </a:r>
            <a:r>
              <a:rPr lang="fi-FI" sz="2000" b="1" kern="100" dirty="0">
                <a:solidFill>
                  <a:schemeClr val="accent1">
                    <a:lumMod val="75000"/>
                  </a:schemeClr>
                </a:solidFill>
                <a:ea typeface="Aptos" panose="020B0004020202020204" pitchFamily="34" charset="0"/>
                <a:cs typeface="Calibri" panose="020F0502020204030204" pitchFamily="34" charset="0"/>
              </a:rPr>
              <a:t> - </a:t>
            </a:r>
            <a:r>
              <a:rPr lang="en-US" sz="2000" kern="100" dirty="0">
                <a:solidFill>
                  <a:schemeClr val="accent1">
                    <a:lumMod val="75000"/>
                  </a:schemeClr>
                </a:solidFill>
                <a:effectLst/>
                <a:ea typeface="Aptos" panose="020B0004020202020204" pitchFamily="34" charset="0"/>
                <a:cs typeface="Calibri" panose="020F0502020204030204" pitchFamily="34" charset="0"/>
              </a:rPr>
              <a:t>Estimate the market value of the wasted food based on current prices, which helps quantify the economic loss.</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indent="0">
              <a:lnSpc>
                <a:spcPct val="100000"/>
              </a:lnSpc>
            </a:pPr>
            <a:endParaRPr lang="fi-FI" sz="2000" b="1" kern="100" dirty="0">
              <a:solidFill>
                <a:schemeClr val="accent1">
                  <a:lumMod val="75000"/>
                </a:schemeClr>
              </a:solidFill>
              <a:ea typeface="Aptos" panose="020B0004020202020204" pitchFamily="34" charset="0"/>
              <a:cs typeface="Calibri" panose="020F0502020204030204" pitchFamily="34" charset="0"/>
            </a:endParaRPr>
          </a:p>
          <a:p>
            <a:pPr marL="0" indent="0">
              <a:lnSpc>
                <a:spcPct val="100000"/>
              </a:lnSpc>
            </a:pPr>
            <a:r>
              <a:rPr lang="fi-FI" sz="2000" b="1" kern="100" dirty="0">
                <a:solidFill>
                  <a:schemeClr val="accent1">
                    <a:lumMod val="75000"/>
                  </a:schemeClr>
                </a:solidFill>
                <a:effectLst/>
                <a:ea typeface="Aptos" panose="020B0004020202020204" pitchFamily="34" charset="0"/>
                <a:cs typeface="Calibri" panose="020F0502020204030204" pitchFamily="34" charset="0"/>
              </a:rPr>
              <a:t>BENEFITS OF FOOD WASTE REDUCTION</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dirty="0" err="1">
                <a:solidFill>
                  <a:schemeClr val="accent1">
                    <a:lumMod val="75000"/>
                  </a:schemeClr>
                </a:solidFill>
                <a:effectLst/>
                <a:ea typeface="Aptos" panose="020B0004020202020204" pitchFamily="34" charset="0"/>
                <a:cs typeface="Calibri" panose="020F0502020204030204" pitchFamily="34" charset="0"/>
              </a:rPr>
              <a:t>Cost</a:t>
            </a:r>
            <a:r>
              <a:rPr lang="fi-FI" sz="2000" b="1" kern="100" dirty="0">
                <a:solidFill>
                  <a:schemeClr val="accent1">
                    <a:lumMod val="75000"/>
                  </a:schemeClr>
                </a:solidFill>
                <a:effectLst/>
                <a:ea typeface="Aptos" panose="020B0004020202020204" pitchFamily="34" charset="0"/>
                <a:cs typeface="Calibri" panose="020F0502020204030204" pitchFamily="34" charset="0"/>
              </a:rPr>
              <a:t> </a:t>
            </a:r>
            <a:r>
              <a:rPr lang="fi-FI" sz="2000" b="1" kern="100" dirty="0" err="1">
                <a:solidFill>
                  <a:schemeClr val="accent1">
                    <a:lumMod val="75000"/>
                  </a:schemeClr>
                </a:solidFill>
                <a:effectLst/>
                <a:ea typeface="Aptos" panose="020B0004020202020204" pitchFamily="34" charset="0"/>
                <a:cs typeface="Calibri" panose="020F0502020204030204" pitchFamily="34" charset="0"/>
              </a:rPr>
              <a:t>Savings</a:t>
            </a:r>
            <a:r>
              <a:rPr lang="fi-FI" sz="2000" kern="100" dirty="0">
                <a:solidFill>
                  <a:schemeClr val="accent1">
                    <a:lumMod val="75000"/>
                  </a:schemeClr>
                </a:solidFill>
                <a:ea typeface="Aptos" panose="020B0004020202020204" pitchFamily="34" charset="0"/>
                <a:cs typeface="Calibri" panose="020F0502020204030204" pitchFamily="34" charset="0"/>
              </a:rPr>
              <a:t> - </a:t>
            </a:r>
            <a:r>
              <a:rPr lang="en-US" sz="2000" kern="100" dirty="0">
                <a:solidFill>
                  <a:schemeClr val="accent1">
                    <a:lumMod val="75000"/>
                  </a:schemeClr>
                </a:solidFill>
                <a:effectLst/>
                <a:ea typeface="Aptos" panose="020B0004020202020204" pitchFamily="34" charset="0"/>
                <a:cs typeface="Calibri" panose="020F0502020204030204" pitchFamily="34" charset="0"/>
              </a:rPr>
              <a:t>Reduced Disposal Fees, Lower Purchase Cost, </a:t>
            </a:r>
            <a:r>
              <a:rPr lang="fi-FI" sz="2000" kern="100" dirty="0" err="1">
                <a:solidFill>
                  <a:schemeClr val="accent1">
                    <a:lumMod val="75000"/>
                  </a:schemeClr>
                </a:solidFill>
                <a:effectLst/>
                <a:ea typeface="Aptos" panose="020B0004020202020204" pitchFamily="34" charset="0"/>
                <a:cs typeface="Calibri" panose="020F0502020204030204" pitchFamily="34" charset="0"/>
              </a:rPr>
              <a:t>Revenue</a:t>
            </a:r>
            <a:r>
              <a:rPr lang="fi-FI" sz="2000" kern="100" dirty="0">
                <a:solidFill>
                  <a:schemeClr val="accent1">
                    <a:lumMod val="75000"/>
                  </a:schemeClr>
                </a:solidFill>
                <a:effectLst/>
                <a:ea typeface="Aptos" panose="020B0004020202020204" pitchFamily="34" charset="0"/>
                <a:cs typeface="Calibri" panose="020F0502020204030204" pitchFamily="34" charset="0"/>
              </a:rPr>
              <a:t> </a:t>
            </a:r>
            <a:r>
              <a:rPr lang="fi-FI" sz="2000" kern="100" dirty="0" err="1">
                <a:solidFill>
                  <a:schemeClr val="accent1">
                    <a:lumMod val="75000"/>
                  </a:schemeClr>
                </a:solidFill>
                <a:effectLst/>
                <a:ea typeface="Aptos" panose="020B0004020202020204" pitchFamily="34" charset="0"/>
                <a:cs typeface="Calibri" panose="020F0502020204030204" pitchFamily="34" charset="0"/>
              </a:rPr>
              <a:t>Generation</a:t>
            </a:r>
            <a:r>
              <a:rPr lang="fi-FI" sz="2000" kern="100" dirty="0">
                <a:solidFill>
                  <a:schemeClr val="accent1">
                    <a:lumMod val="75000"/>
                  </a:schemeClr>
                </a:solidFill>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Food Donation Value, </a:t>
            </a:r>
            <a:r>
              <a:rPr lang="fi-FI" sz="2000" kern="100" dirty="0" err="1">
                <a:solidFill>
                  <a:schemeClr val="accent1">
                    <a:lumMod val="75000"/>
                  </a:schemeClr>
                </a:solidFill>
                <a:effectLst/>
                <a:ea typeface="Aptos" panose="020B0004020202020204" pitchFamily="34" charset="0"/>
                <a:cs typeface="Calibri" panose="020F0502020204030204" pitchFamily="34" charset="0"/>
              </a:rPr>
              <a:t>Environmental</a:t>
            </a:r>
            <a:r>
              <a:rPr lang="fi-FI" sz="2000" kern="100" dirty="0">
                <a:solidFill>
                  <a:schemeClr val="accent1">
                    <a:lumMod val="75000"/>
                  </a:schemeClr>
                </a:solidFill>
                <a:effectLst/>
                <a:ea typeface="Aptos" panose="020B0004020202020204" pitchFamily="34" charset="0"/>
                <a:cs typeface="Calibri" panose="020F0502020204030204" pitchFamily="34" charset="0"/>
              </a:rPr>
              <a:t> </a:t>
            </a:r>
            <a:r>
              <a:rPr lang="fi-FI" sz="2000" kern="100" dirty="0" err="1">
                <a:solidFill>
                  <a:schemeClr val="accent1">
                    <a:lumMod val="75000"/>
                  </a:schemeClr>
                </a:solidFill>
                <a:effectLst/>
                <a:ea typeface="Aptos" panose="020B0004020202020204" pitchFamily="34" charset="0"/>
                <a:cs typeface="Calibri" panose="020F0502020204030204" pitchFamily="34" charset="0"/>
              </a:rPr>
              <a:t>Savings</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2000" kern="100" dirty="0">
              <a:solidFill>
                <a:schemeClr val="accent1">
                  <a:lumMod val="75000"/>
                </a:schemeClr>
              </a:solidFill>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1" indent="0">
              <a:lnSpc>
                <a:spcPct val="100000"/>
              </a:lnSpc>
              <a:spcBef>
                <a:spcPts val="0"/>
              </a:spcBef>
              <a:buSzPts val="1000"/>
              <a:buFont typeface="Courier New" panose="02070309020205020404" pitchFamily="49" charset="0"/>
              <a:buChar char="o"/>
              <a:tabLst>
                <a:tab pos="914400" algn="l"/>
              </a:tabLst>
            </a:pPr>
            <a:endParaRPr lang="fi-FI" sz="1200"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Kuva 1" descr="Kuva, joka sisältää kohteen teksti, Grafiikka, Fontti, ympyrä&#10;&#10;Kuvaus luotu automaattisesti">
            <a:extLst>
              <a:ext uri="{FF2B5EF4-FFF2-40B4-BE49-F238E27FC236}">
                <a16:creationId xmlns:a16="http://schemas.microsoft.com/office/drawing/2014/main" id="{40DC1C53-A0C1-4B39-8A77-D4580AAAF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577" y="433489"/>
            <a:ext cx="1617053" cy="1086392"/>
          </a:xfrm>
          <a:prstGeom prst="rect">
            <a:avLst/>
          </a:prstGeom>
        </p:spPr>
      </p:pic>
      <p:grpSp>
        <p:nvGrpSpPr>
          <p:cNvPr id="5" name="Group 71">
            <a:extLst>
              <a:ext uri="{FF2B5EF4-FFF2-40B4-BE49-F238E27FC236}">
                <a16:creationId xmlns:a16="http://schemas.microsoft.com/office/drawing/2014/main" id="{8C846688-66F4-4D10-73A7-85C08B015550}"/>
              </a:ext>
            </a:extLst>
          </p:cNvPr>
          <p:cNvGrpSpPr/>
          <p:nvPr/>
        </p:nvGrpSpPr>
        <p:grpSpPr>
          <a:xfrm>
            <a:off x="716386" y="3263796"/>
            <a:ext cx="590791" cy="565971"/>
            <a:chOff x="3258209" y="1217582"/>
            <a:chExt cx="4712093" cy="4711281"/>
          </a:xfrm>
          <a:solidFill>
            <a:srgbClr val="09465E"/>
          </a:solidFill>
        </p:grpSpPr>
        <p:sp>
          <p:nvSpPr>
            <p:cNvPr id="6" name="Freeform 31">
              <a:extLst>
                <a:ext uri="{FF2B5EF4-FFF2-40B4-BE49-F238E27FC236}">
                  <a16:creationId xmlns:a16="http://schemas.microsoft.com/office/drawing/2014/main" id="{D635E4A5-6163-9125-1D63-EC8AD5E4D736}"/>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A1A9BC5A-481A-AD4D-0D80-2B1D78C05969}"/>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dirty="0"/>
            </a:p>
          </p:txBody>
        </p:sp>
        <p:grpSp>
          <p:nvGrpSpPr>
            <p:cNvPr id="8" name="Group 74">
              <a:extLst>
                <a:ext uri="{FF2B5EF4-FFF2-40B4-BE49-F238E27FC236}">
                  <a16:creationId xmlns:a16="http://schemas.microsoft.com/office/drawing/2014/main" id="{308EE44D-7F3F-4820-935C-C28EFD5CBF43}"/>
                </a:ext>
              </a:extLst>
            </p:cNvPr>
            <p:cNvGrpSpPr/>
            <p:nvPr/>
          </p:nvGrpSpPr>
          <p:grpSpPr>
            <a:xfrm>
              <a:off x="3258209" y="1217582"/>
              <a:ext cx="4712093" cy="4711281"/>
              <a:chOff x="3258209" y="1217582"/>
              <a:chExt cx="4712093" cy="4711281"/>
            </a:xfrm>
            <a:grpFill/>
          </p:grpSpPr>
          <p:sp>
            <p:nvSpPr>
              <p:cNvPr id="9" name="Freeform 16">
                <a:extLst>
                  <a:ext uri="{FF2B5EF4-FFF2-40B4-BE49-F238E27FC236}">
                    <a16:creationId xmlns:a16="http://schemas.microsoft.com/office/drawing/2014/main" id="{627DD92C-9C54-2E18-9042-211B349C673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0" name="Freeform 18">
                <a:extLst>
                  <a:ext uri="{FF2B5EF4-FFF2-40B4-BE49-F238E27FC236}">
                    <a16:creationId xmlns:a16="http://schemas.microsoft.com/office/drawing/2014/main" id="{2828538C-465F-C3C2-8FA0-FF5D7859A2A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1" name="Freeform 19">
                <a:extLst>
                  <a:ext uri="{FF2B5EF4-FFF2-40B4-BE49-F238E27FC236}">
                    <a16:creationId xmlns:a16="http://schemas.microsoft.com/office/drawing/2014/main" id="{E4E68CDD-9CAC-BCDE-97C6-71AEB0351766}"/>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2" name="Freeform 20">
                <a:extLst>
                  <a:ext uri="{FF2B5EF4-FFF2-40B4-BE49-F238E27FC236}">
                    <a16:creationId xmlns:a16="http://schemas.microsoft.com/office/drawing/2014/main" id="{B90D418A-164D-E318-3AAB-5D6623D8DE5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51ABF73A-A11A-7F2C-31A5-ACCD39331ABB}"/>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4" name="Freeform 22">
                <a:extLst>
                  <a:ext uri="{FF2B5EF4-FFF2-40B4-BE49-F238E27FC236}">
                    <a16:creationId xmlns:a16="http://schemas.microsoft.com/office/drawing/2014/main" id="{FBC93DEB-390F-63E5-550E-F49444B22FD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3">
                <a:extLst>
                  <a:ext uri="{FF2B5EF4-FFF2-40B4-BE49-F238E27FC236}">
                    <a16:creationId xmlns:a16="http://schemas.microsoft.com/office/drawing/2014/main" id="{5F3407FE-2C68-4DD6-483F-493CC3EE371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6" name="Freeform 24">
                <a:extLst>
                  <a:ext uri="{FF2B5EF4-FFF2-40B4-BE49-F238E27FC236}">
                    <a16:creationId xmlns:a16="http://schemas.microsoft.com/office/drawing/2014/main" id="{D70C3ACA-12AB-A0E7-A4A3-2E361C84D81E}"/>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7" name="Freeform 25">
                <a:extLst>
                  <a:ext uri="{FF2B5EF4-FFF2-40B4-BE49-F238E27FC236}">
                    <a16:creationId xmlns:a16="http://schemas.microsoft.com/office/drawing/2014/main" id="{8B737A02-DA59-4156-79B7-D372735756E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CFBDD12B-3C93-59CC-5507-A5242A234AD2}"/>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9" name="Freeform 27">
                <a:extLst>
                  <a:ext uri="{FF2B5EF4-FFF2-40B4-BE49-F238E27FC236}">
                    <a16:creationId xmlns:a16="http://schemas.microsoft.com/office/drawing/2014/main" id="{587CA156-44AA-9251-0E11-23B037E31DC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0" name="Freeform 28">
                <a:extLst>
                  <a:ext uri="{FF2B5EF4-FFF2-40B4-BE49-F238E27FC236}">
                    <a16:creationId xmlns:a16="http://schemas.microsoft.com/office/drawing/2014/main" id="{6F49E6A9-8572-FA84-E077-5F60EA61EF8E}"/>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1" name="Freeform 29">
                <a:extLst>
                  <a:ext uri="{FF2B5EF4-FFF2-40B4-BE49-F238E27FC236}">
                    <a16:creationId xmlns:a16="http://schemas.microsoft.com/office/drawing/2014/main" id="{10325E1D-15DB-36EF-4BDF-31B61A815FBB}"/>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2" name="Freeform 30">
                <a:extLst>
                  <a:ext uri="{FF2B5EF4-FFF2-40B4-BE49-F238E27FC236}">
                    <a16:creationId xmlns:a16="http://schemas.microsoft.com/office/drawing/2014/main" id="{F9967072-0B75-8F41-C3A3-C3B9E5C095F2}"/>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23" name="Graphic 3">
            <a:extLst>
              <a:ext uri="{FF2B5EF4-FFF2-40B4-BE49-F238E27FC236}">
                <a16:creationId xmlns:a16="http://schemas.microsoft.com/office/drawing/2014/main" id="{381D17A1-A0D6-117F-1BD6-278BE94B1F9F}"/>
              </a:ext>
            </a:extLst>
          </p:cNvPr>
          <p:cNvGrpSpPr/>
          <p:nvPr/>
        </p:nvGrpSpPr>
        <p:grpSpPr>
          <a:xfrm>
            <a:off x="648174" y="2090241"/>
            <a:ext cx="642038" cy="565971"/>
            <a:chOff x="4643578" y="432838"/>
            <a:chExt cx="1028134" cy="1160188"/>
          </a:xfrm>
          <a:solidFill>
            <a:srgbClr val="09465E"/>
          </a:solidFill>
        </p:grpSpPr>
        <p:sp>
          <p:nvSpPr>
            <p:cNvPr id="24" name="Freeform 1033">
              <a:extLst>
                <a:ext uri="{FF2B5EF4-FFF2-40B4-BE49-F238E27FC236}">
                  <a16:creationId xmlns:a16="http://schemas.microsoft.com/office/drawing/2014/main" id="{0B71F947-EBE4-B4A5-4D54-334A92667767}"/>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2094D2"/>
            </a:solid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C4AF568B-92E5-3FEB-7FA9-13FC0E66291C}"/>
                </a:ext>
              </a:extLst>
            </p:cNvPr>
            <p:cNvGrpSpPr/>
            <p:nvPr/>
          </p:nvGrpSpPr>
          <p:grpSpPr>
            <a:xfrm>
              <a:off x="4643578" y="432838"/>
              <a:ext cx="1028134" cy="1160188"/>
              <a:chOff x="4643578" y="432838"/>
              <a:chExt cx="1028134" cy="1160188"/>
            </a:xfrm>
            <a:grpFill/>
          </p:grpSpPr>
          <p:sp>
            <p:nvSpPr>
              <p:cNvPr id="26" name="Freeform 1035">
                <a:extLst>
                  <a:ext uri="{FF2B5EF4-FFF2-40B4-BE49-F238E27FC236}">
                    <a16:creationId xmlns:a16="http://schemas.microsoft.com/office/drawing/2014/main" id="{07E3D3A0-9802-E5E2-79B1-062DB386D639}"/>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2960E1CC-7811-620F-5FDF-C99E69769AD6}"/>
                  </a:ext>
                </a:extLst>
              </p:cNvPr>
              <p:cNvGrpSpPr/>
              <p:nvPr/>
            </p:nvGrpSpPr>
            <p:grpSpPr>
              <a:xfrm>
                <a:off x="4643578" y="432838"/>
                <a:ext cx="1028134" cy="1160188"/>
                <a:chOff x="4643578" y="432838"/>
                <a:chExt cx="1028134" cy="1160188"/>
              </a:xfrm>
              <a:grpFill/>
            </p:grpSpPr>
            <p:sp>
              <p:nvSpPr>
                <p:cNvPr id="28" name="Freeform 1037">
                  <a:extLst>
                    <a:ext uri="{FF2B5EF4-FFF2-40B4-BE49-F238E27FC236}">
                      <a16:creationId xmlns:a16="http://schemas.microsoft.com/office/drawing/2014/main" id="{F21CA46F-F894-1CDE-C0FD-37A8A6130BDF}"/>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9" name="Freeform 1038">
                  <a:extLst>
                    <a:ext uri="{FF2B5EF4-FFF2-40B4-BE49-F238E27FC236}">
                      <a16:creationId xmlns:a16="http://schemas.microsoft.com/office/drawing/2014/main" id="{F31228EC-29EE-B08C-847D-55F6F9A171C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30" name="Graphic 3">
            <a:extLst>
              <a:ext uri="{FF2B5EF4-FFF2-40B4-BE49-F238E27FC236}">
                <a16:creationId xmlns:a16="http://schemas.microsoft.com/office/drawing/2014/main" id="{3E77806F-B096-D722-389B-50B551F0C083}"/>
              </a:ext>
            </a:extLst>
          </p:cNvPr>
          <p:cNvGrpSpPr/>
          <p:nvPr/>
        </p:nvGrpSpPr>
        <p:grpSpPr>
          <a:xfrm>
            <a:off x="722656" y="4983729"/>
            <a:ext cx="529701" cy="567490"/>
            <a:chOff x="6615628" y="2116894"/>
            <a:chExt cx="1066935" cy="1001108"/>
          </a:xfrm>
          <a:solidFill>
            <a:srgbClr val="09465E"/>
          </a:solidFill>
        </p:grpSpPr>
        <p:sp>
          <p:nvSpPr>
            <p:cNvPr id="31" name="Freeform 1128">
              <a:extLst>
                <a:ext uri="{FF2B5EF4-FFF2-40B4-BE49-F238E27FC236}">
                  <a16:creationId xmlns:a16="http://schemas.microsoft.com/office/drawing/2014/main" id="{1F7B3836-E9ED-BDBB-70A9-0AD7BC9C30D8}"/>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0BA47"/>
            </a:solid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D7EA3C57-60DB-3DAE-36CA-C9950AD08F8D}"/>
                </a:ext>
              </a:extLst>
            </p:cNvPr>
            <p:cNvGrpSpPr/>
            <p:nvPr/>
          </p:nvGrpSpPr>
          <p:grpSpPr>
            <a:xfrm>
              <a:off x="6615628" y="2116894"/>
              <a:ext cx="1066935" cy="1001108"/>
              <a:chOff x="6615628" y="2116894"/>
              <a:chExt cx="1066935" cy="1001108"/>
            </a:xfrm>
            <a:grpFill/>
          </p:grpSpPr>
          <p:sp>
            <p:nvSpPr>
              <p:cNvPr id="33" name="Freeform 1130">
                <a:extLst>
                  <a:ext uri="{FF2B5EF4-FFF2-40B4-BE49-F238E27FC236}">
                    <a16:creationId xmlns:a16="http://schemas.microsoft.com/office/drawing/2014/main" id="{C2A5CF27-6BC3-599A-03F8-FC504C6FB470}"/>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4" name="Freeform 1131">
                <a:extLst>
                  <a:ext uri="{FF2B5EF4-FFF2-40B4-BE49-F238E27FC236}">
                    <a16:creationId xmlns:a16="http://schemas.microsoft.com/office/drawing/2014/main" id="{1E67294C-EBE3-29BF-16ED-4CDC60756C52}"/>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5" name="Freeform 1132">
                <a:extLst>
                  <a:ext uri="{FF2B5EF4-FFF2-40B4-BE49-F238E27FC236}">
                    <a16:creationId xmlns:a16="http://schemas.microsoft.com/office/drawing/2014/main" id="{51EBDFEB-247D-6F67-AE67-E9DFE356D24B}"/>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6" name="Freeform 1133">
                <a:extLst>
                  <a:ext uri="{FF2B5EF4-FFF2-40B4-BE49-F238E27FC236}">
                    <a16:creationId xmlns:a16="http://schemas.microsoft.com/office/drawing/2014/main" id="{EEAB7734-2933-69E2-291F-1AFD54B9107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7" name="Freeform 1134">
                <a:extLst>
                  <a:ext uri="{FF2B5EF4-FFF2-40B4-BE49-F238E27FC236}">
                    <a16:creationId xmlns:a16="http://schemas.microsoft.com/office/drawing/2014/main" id="{88C37021-023D-B636-1309-5A8A1441CE24}"/>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8" name="Freeform 1135">
                <a:extLst>
                  <a:ext uri="{FF2B5EF4-FFF2-40B4-BE49-F238E27FC236}">
                    <a16:creationId xmlns:a16="http://schemas.microsoft.com/office/drawing/2014/main" id="{1995A4ED-3EC2-E658-39E9-8DA6BB69CCB4}"/>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9" name="Freeform 1136">
                <a:extLst>
                  <a:ext uri="{FF2B5EF4-FFF2-40B4-BE49-F238E27FC236}">
                    <a16:creationId xmlns:a16="http://schemas.microsoft.com/office/drawing/2014/main" id="{B044BE0D-7665-B8C9-DF43-5D0C857DA75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40" name="Freeform 1137">
                <a:extLst>
                  <a:ext uri="{FF2B5EF4-FFF2-40B4-BE49-F238E27FC236}">
                    <a16:creationId xmlns:a16="http://schemas.microsoft.com/office/drawing/2014/main" id="{66EDE339-8265-7FFD-DE4C-B482447FC18E}"/>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1" name="Freeform 1138">
                <a:extLst>
                  <a:ext uri="{FF2B5EF4-FFF2-40B4-BE49-F238E27FC236}">
                    <a16:creationId xmlns:a16="http://schemas.microsoft.com/office/drawing/2014/main" id="{7DD89532-C6C0-4A2D-B75C-BD4A0B742859}"/>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2" name="Freeform 1139">
                <a:extLst>
                  <a:ext uri="{FF2B5EF4-FFF2-40B4-BE49-F238E27FC236}">
                    <a16:creationId xmlns:a16="http://schemas.microsoft.com/office/drawing/2014/main" id="{21508A1C-6635-6A3E-1444-41F583B8C3A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3" name="Freeform 1140">
                <a:extLst>
                  <a:ext uri="{FF2B5EF4-FFF2-40B4-BE49-F238E27FC236}">
                    <a16:creationId xmlns:a16="http://schemas.microsoft.com/office/drawing/2014/main" id="{EC06A4A4-325D-D6EB-1B34-E9CA21F674F1}"/>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4" name="Freeform 1141">
                <a:extLst>
                  <a:ext uri="{FF2B5EF4-FFF2-40B4-BE49-F238E27FC236}">
                    <a16:creationId xmlns:a16="http://schemas.microsoft.com/office/drawing/2014/main" id="{3DA09A6B-E3D6-BE41-8485-217F7D484FEB}"/>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45" name="Graphic 4">
            <a:extLst>
              <a:ext uri="{FF2B5EF4-FFF2-40B4-BE49-F238E27FC236}">
                <a16:creationId xmlns:a16="http://schemas.microsoft.com/office/drawing/2014/main" id="{AC86A474-9FE2-273C-9FAA-52A545FB1E34}"/>
              </a:ext>
            </a:extLst>
          </p:cNvPr>
          <p:cNvGrpSpPr/>
          <p:nvPr/>
        </p:nvGrpSpPr>
        <p:grpSpPr>
          <a:xfrm rot="15694051">
            <a:off x="7806803" y="1716078"/>
            <a:ext cx="403667" cy="780438"/>
            <a:chOff x="9129274" y="2719113"/>
            <a:chExt cx="717139" cy="1386497"/>
          </a:xfrm>
          <a:solidFill>
            <a:srgbClr val="09465E"/>
          </a:solidFill>
        </p:grpSpPr>
        <p:grpSp>
          <p:nvGrpSpPr>
            <p:cNvPr id="46" name="Graphic 4">
              <a:extLst>
                <a:ext uri="{FF2B5EF4-FFF2-40B4-BE49-F238E27FC236}">
                  <a16:creationId xmlns:a16="http://schemas.microsoft.com/office/drawing/2014/main" id="{5E53901C-39D9-5680-A670-BC1AD6D8DAFE}"/>
                </a:ext>
              </a:extLst>
            </p:cNvPr>
            <p:cNvGrpSpPr/>
            <p:nvPr/>
          </p:nvGrpSpPr>
          <p:grpSpPr>
            <a:xfrm>
              <a:off x="9159507" y="2719113"/>
              <a:ext cx="446280" cy="440141"/>
              <a:chOff x="9159507" y="2719113"/>
              <a:chExt cx="446280" cy="440141"/>
            </a:xfrm>
            <a:grpFill/>
          </p:grpSpPr>
          <p:sp>
            <p:nvSpPr>
              <p:cNvPr id="55" name="Freeform 57">
                <a:extLst>
                  <a:ext uri="{FF2B5EF4-FFF2-40B4-BE49-F238E27FC236}">
                    <a16:creationId xmlns:a16="http://schemas.microsoft.com/office/drawing/2014/main" id="{21F44BB7-22B9-BE92-2DE9-D8AB9E62C66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6" name="Freeform 58">
                <a:extLst>
                  <a:ext uri="{FF2B5EF4-FFF2-40B4-BE49-F238E27FC236}">
                    <a16:creationId xmlns:a16="http://schemas.microsoft.com/office/drawing/2014/main" id="{8F0619AA-E773-3AFD-A6B6-B4319A53B1A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7" name="Graphic 4">
              <a:extLst>
                <a:ext uri="{FF2B5EF4-FFF2-40B4-BE49-F238E27FC236}">
                  <a16:creationId xmlns:a16="http://schemas.microsoft.com/office/drawing/2014/main" id="{9625A997-14A7-5074-7026-4F73D50A52D5}"/>
                </a:ext>
              </a:extLst>
            </p:cNvPr>
            <p:cNvGrpSpPr/>
            <p:nvPr/>
          </p:nvGrpSpPr>
          <p:grpSpPr>
            <a:xfrm>
              <a:off x="9129274" y="2893887"/>
              <a:ext cx="717139" cy="1211724"/>
              <a:chOff x="9129274" y="2893887"/>
              <a:chExt cx="717139" cy="1211724"/>
            </a:xfrm>
            <a:grpFill/>
          </p:grpSpPr>
          <p:sp>
            <p:nvSpPr>
              <p:cNvPr id="48" name="Freeform 50">
                <a:extLst>
                  <a:ext uri="{FF2B5EF4-FFF2-40B4-BE49-F238E27FC236}">
                    <a16:creationId xmlns:a16="http://schemas.microsoft.com/office/drawing/2014/main" id="{649D635B-D8E9-E4D9-ED7D-305A74BB803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49" name="Freeform 51">
                <a:extLst>
                  <a:ext uri="{FF2B5EF4-FFF2-40B4-BE49-F238E27FC236}">
                    <a16:creationId xmlns:a16="http://schemas.microsoft.com/office/drawing/2014/main" id="{3163C1BF-1307-F82A-B145-1667433CD8B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0" name="Freeform 52">
                <a:extLst>
                  <a:ext uri="{FF2B5EF4-FFF2-40B4-BE49-F238E27FC236}">
                    <a16:creationId xmlns:a16="http://schemas.microsoft.com/office/drawing/2014/main" id="{DF634A98-FA1B-FEDF-FB84-6004AD04B13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1" name="Freeform 53">
                <a:extLst>
                  <a:ext uri="{FF2B5EF4-FFF2-40B4-BE49-F238E27FC236}">
                    <a16:creationId xmlns:a16="http://schemas.microsoft.com/office/drawing/2014/main" id="{EF6F4A87-1FDC-9305-9A66-EB4BD2F0C88F}"/>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2" name="Freeform 54">
                <a:extLst>
                  <a:ext uri="{FF2B5EF4-FFF2-40B4-BE49-F238E27FC236}">
                    <a16:creationId xmlns:a16="http://schemas.microsoft.com/office/drawing/2014/main" id="{5FC3CA1B-ADB6-0717-2E8A-80D607CE466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3" name="Freeform 55">
                <a:extLst>
                  <a:ext uri="{FF2B5EF4-FFF2-40B4-BE49-F238E27FC236}">
                    <a16:creationId xmlns:a16="http://schemas.microsoft.com/office/drawing/2014/main" id="{EE62E81D-1F60-B8E5-E0BB-52DA409C49F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4" name="Freeform 56">
                <a:extLst>
                  <a:ext uri="{FF2B5EF4-FFF2-40B4-BE49-F238E27FC236}">
                    <a16:creationId xmlns:a16="http://schemas.microsoft.com/office/drawing/2014/main" id="{4EC32B48-42C0-8D9E-DD28-83A213A0847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747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8D4DF-A874-4D09-36AE-793B909679BC}"/>
            </a:ext>
          </a:extLst>
        </p:cNvPr>
        <p:cNvGrpSpPr/>
        <p:nvPr/>
      </p:nvGrpSpPr>
      <p:grpSpPr>
        <a:xfrm>
          <a:off x="0" y="0"/>
          <a:ext cx="0" cy="0"/>
          <a:chOff x="0" y="0"/>
          <a:chExt cx="0" cy="0"/>
        </a:xfrm>
      </p:grpSpPr>
      <p:pic>
        <p:nvPicPr>
          <p:cNvPr id="21" name="Picture 3">
            <a:extLst>
              <a:ext uri="{FF2B5EF4-FFF2-40B4-BE49-F238E27FC236}">
                <a16:creationId xmlns:a16="http://schemas.microsoft.com/office/drawing/2014/main" id="{B9280D86-6665-60E5-4CC3-18E11D01CA10}"/>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9018944" y="3391835"/>
            <a:ext cx="2358440" cy="1400614"/>
          </a:xfrm>
          <a:prstGeom prst="rect">
            <a:avLst/>
          </a:prstGeom>
        </p:spPr>
      </p:pic>
      <p:pic>
        <p:nvPicPr>
          <p:cNvPr id="22" name="Picture 3">
            <a:extLst>
              <a:ext uri="{FF2B5EF4-FFF2-40B4-BE49-F238E27FC236}">
                <a16:creationId xmlns:a16="http://schemas.microsoft.com/office/drawing/2014/main" id="{61DD3A09-FBCF-26BE-D49C-282C12938967}"/>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9018944" y="5035287"/>
            <a:ext cx="2358440" cy="1400614"/>
          </a:xfrm>
          <a:prstGeom prst="rect">
            <a:avLst/>
          </a:prstGeom>
        </p:spPr>
      </p:pic>
      <p:pic>
        <p:nvPicPr>
          <p:cNvPr id="23" name="Picture 3">
            <a:extLst>
              <a:ext uri="{FF2B5EF4-FFF2-40B4-BE49-F238E27FC236}">
                <a16:creationId xmlns:a16="http://schemas.microsoft.com/office/drawing/2014/main" id="{848E02B0-AC89-9459-E5EC-F3439B1BEAB4}"/>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9024507" y="1271298"/>
            <a:ext cx="2358440" cy="1400614"/>
          </a:xfrm>
          <a:prstGeom prst="rect">
            <a:avLst/>
          </a:prstGeom>
        </p:spPr>
      </p:pic>
      <p:sp>
        <p:nvSpPr>
          <p:cNvPr id="4" name="Text Placeholder 3">
            <a:extLst>
              <a:ext uri="{FF2B5EF4-FFF2-40B4-BE49-F238E27FC236}">
                <a16:creationId xmlns:a16="http://schemas.microsoft.com/office/drawing/2014/main" id="{6B334900-BD61-E80B-5A9E-E1139978A0C7}"/>
              </a:ext>
            </a:extLst>
          </p:cNvPr>
          <p:cNvSpPr>
            <a:spLocks noGrp="1"/>
          </p:cNvSpPr>
          <p:nvPr>
            <p:ph type="body" sz="quarter" idx="16"/>
          </p:nvPr>
        </p:nvSpPr>
        <p:spPr>
          <a:xfrm>
            <a:off x="511452" y="433489"/>
            <a:ext cx="10052954" cy="803654"/>
          </a:xfrm>
          <a:prstGeom prst="rect">
            <a:avLst/>
          </a:prstGeom>
        </p:spPr>
        <p:txBody>
          <a:bodyPr/>
          <a:lstStyle/>
          <a:p>
            <a:r>
              <a:rPr lang="en-IE" dirty="0">
                <a:ea typeface="+mn-lt"/>
                <a:cs typeface="+mn-lt"/>
              </a:rPr>
              <a:t>Evaluating Economic Impact - methods</a:t>
            </a:r>
            <a:endParaRPr lang="en-IE" dirty="0">
              <a:cs typeface="Calibri"/>
            </a:endParaRPr>
          </a:p>
          <a:p>
            <a:endParaRPr lang="en-US" dirty="0"/>
          </a:p>
        </p:txBody>
      </p:sp>
      <p:sp>
        <p:nvSpPr>
          <p:cNvPr id="3" name="Text Placeholder 2">
            <a:extLst>
              <a:ext uri="{FF2B5EF4-FFF2-40B4-BE49-F238E27FC236}">
                <a16:creationId xmlns:a16="http://schemas.microsoft.com/office/drawing/2014/main" id="{68B4D71F-FE3E-4BB9-128C-15828404BC90}"/>
              </a:ext>
            </a:extLst>
          </p:cNvPr>
          <p:cNvSpPr>
            <a:spLocks noGrp="1"/>
          </p:cNvSpPr>
          <p:nvPr>
            <p:ph type="body" sz="quarter" idx="19"/>
          </p:nvPr>
        </p:nvSpPr>
        <p:spPr>
          <a:xfrm>
            <a:off x="642811" y="1237760"/>
            <a:ext cx="8425540" cy="5186751"/>
          </a:xfrm>
          <a:prstGeom prst="rect">
            <a:avLst/>
          </a:prstGeom>
        </p:spPr>
        <p:txBody>
          <a:bodyPr/>
          <a:lstStyle/>
          <a:p>
            <a:pPr marL="0" indent="0">
              <a:lnSpc>
                <a:spcPct val="100000"/>
              </a:lnSpc>
            </a:pPr>
            <a:r>
              <a:rPr lang="fi-FI" sz="2000" b="1" kern="100" dirty="0">
                <a:solidFill>
                  <a:schemeClr val="accent1">
                    <a:lumMod val="75000"/>
                  </a:schemeClr>
                </a:solidFill>
                <a:effectLst/>
                <a:ea typeface="Aptos" panose="020B0004020202020204" pitchFamily="34" charset="0"/>
                <a:cs typeface="Calibri" panose="020F0502020204030204" pitchFamily="34" charset="0"/>
                <a:hlinkClick r:id="rId5"/>
              </a:rPr>
              <a:t>RETURN ON INVESTMENT </a:t>
            </a:r>
            <a:r>
              <a:rPr lang="fi-FI" sz="2000" kern="100" dirty="0">
                <a:solidFill>
                  <a:schemeClr val="accent1">
                    <a:lumMod val="75000"/>
                  </a:schemeClr>
                </a:solidFill>
                <a:effectLst/>
                <a:ea typeface="Aptos" panose="020B0004020202020204" pitchFamily="34" charset="0"/>
                <a:cs typeface="Calibri" panose="020F0502020204030204" pitchFamily="34" charset="0"/>
              </a:rPr>
              <a:t>(ROI)</a:t>
            </a:r>
          </a:p>
          <a:p>
            <a:pPr marL="0" lvl="0" indent="0">
              <a:lnSpc>
                <a:spcPct val="100000"/>
              </a:lnSpc>
              <a:buSzPts val="1000"/>
              <a:tabLst>
                <a:tab pos="457200" algn="l"/>
              </a:tabLst>
            </a:pPr>
            <a:endParaRPr lang="fi-FI" sz="2000" b="1"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200" b="1" kern="100" dirty="0" err="1">
                <a:solidFill>
                  <a:schemeClr val="accent1">
                    <a:lumMod val="75000"/>
                  </a:schemeClr>
                </a:solidFill>
                <a:effectLst/>
                <a:ea typeface="Aptos" panose="020B0004020202020204" pitchFamily="34" charset="0"/>
                <a:cs typeface="Calibri" panose="020F0502020204030204" pitchFamily="34" charset="0"/>
              </a:rPr>
              <a:t>Investment</a:t>
            </a:r>
            <a:r>
              <a:rPr lang="fi-FI" sz="2200" b="1" kern="100" dirty="0">
                <a:solidFill>
                  <a:schemeClr val="accent1">
                    <a:lumMod val="75000"/>
                  </a:schemeClr>
                </a:solidFill>
                <a:effectLst/>
                <a:ea typeface="Aptos" panose="020B0004020202020204" pitchFamily="34" charset="0"/>
                <a:cs typeface="Calibri" panose="020F0502020204030204" pitchFamily="34" charset="0"/>
              </a:rPr>
              <a:t> Analysis</a:t>
            </a:r>
            <a:r>
              <a:rPr lang="fi-FI" sz="2200" b="1" kern="100" dirty="0">
                <a:solidFill>
                  <a:schemeClr val="accent1">
                    <a:lumMod val="75000"/>
                  </a:schemeClr>
                </a:solidFill>
                <a:ea typeface="Aptos" panose="020B0004020202020204" pitchFamily="34" charset="0"/>
                <a:cs typeface="Calibri" panose="020F0502020204030204" pitchFamily="34" charset="0"/>
              </a:rPr>
              <a:t> - </a:t>
            </a:r>
            <a:r>
              <a:rPr lang="en-US" sz="2200" kern="100" dirty="0">
                <a:solidFill>
                  <a:schemeClr val="accent1">
                    <a:lumMod val="75000"/>
                  </a:schemeClr>
                </a:solidFill>
                <a:effectLst/>
                <a:ea typeface="Aptos" panose="020B0004020202020204" pitchFamily="34" charset="0"/>
                <a:cs typeface="Calibri" panose="020F0502020204030204" pitchFamily="34" charset="0"/>
              </a:rPr>
              <a:t>Calculate the costs of implementing food waste reduction initiatives (e.g., composting systems, staff training), Compare these costs to the financial benefits gained from waste reduction efforts.</a:t>
            </a:r>
            <a:endParaRPr lang="fi-FI" sz="22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1200" b="1"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200" b="1" kern="100" dirty="0">
                <a:solidFill>
                  <a:schemeClr val="accent1">
                    <a:lumMod val="75000"/>
                  </a:schemeClr>
                </a:solidFill>
                <a:effectLst/>
                <a:ea typeface="Aptos" panose="020B0004020202020204" pitchFamily="34" charset="0"/>
                <a:cs typeface="Calibri" panose="020F0502020204030204" pitchFamily="34" charset="0"/>
              </a:rPr>
              <a:t>ROI </a:t>
            </a:r>
            <a:r>
              <a:rPr lang="fi-FI" sz="2200" b="1" kern="100" dirty="0" err="1">
                <a:solidFill>
                  <a:schemeClr val="accent1">
                    <a:lumMod val="75000"/>
                  </a:schemeClr>
                </a:solidFill>
                <a:effectLst/>
                <a:ea typeface="Aptos" panose="020B0004020202020204" pitchFamily="34" charset="0"/>
                <a:cs typeface="Calibri" panose="020F0502020204030204" pitchFamily="34" charset="0"/>
              </a:rPr>
              <a:t>Calculation</a:t>
            </a:r>
            <a:r>
              <a:rPr lang="fi-FI" sz="2200" b="1" kern="100" dirty="0">
                <a:solidFill>
                  <a:schemeClr val="accent1">
                    <a:lumMod val="75000"/>
                  </a:schemeClr>
                </a:solidFill>
                <a:effectLst/>
                <a:ea typeface="Aptos" panose="020B0004020202020204" pitchFamily="34" charset="0"/>
                <a:cs typeface="Calibri" panose="020F0502020204030204" pitchFamily="34" charset="0"/>
              </a:rPr>
              <a:t> -</a:t>
            </a:r>
            <a:r>
              <a:rPr lang="fi-FI" sz="2200" b="1" kern="100" dirty="0">
                <a:effectLst/>
                <a:ea typeface="Aptos" panose="020B0004020202020204" pitchFamily="34" charset="0"/>
                <a:cs typeface="Calibri" panose="020F0502020204030204" pitchFamily="34" charset="0"/>
              </a:rPr>
              <a:t> </a:t>
            </a:r>
            <a:r>
              <a:rPr lang="en-US" sz="2200" b="0" i="0" dirty="0">
                <a:effectLst/>
              </a:rPr>
              <a:t>ROI </a:t>
            </a:r>
            <a:r>
              <a:rPr lang="en-US" sz="2200" kern="100" dirty="0">
                <a:solidFill>
                  <a:schemeClr val="accent1">
                    <a:lumMod val="75000"/>
                  </a:schemeClr>
                </a:solidFill>
                <a:cs typeface="Calibri" panose="020F0502020204030204" pitchFamily="34" charset="0"/>
              </a:rPr>
              <a:t>= Net Profit / Cost of the investment * 100</a:t>
            </a:r>
            <a:endParaRPr lang="fi-FI" sz="2200" kern="100" dirty="0">
              <a:solidFill>
                <a:schemeClr val="accent1">
                  <a:lumMod val="75000"/>
                </a:schemeClr>
              </a:solidFill>
              <a:cs typeface="Calibri" panose="020F0502020204030204" pitchFamily="34" charset="0"/>
            </a:endParaRPr>
          </a:p>
          <a:p>
            <a:pPr marL="0" lvl="0" indent="0">
              <a:lnSpc>
                <a:spcPct val="100000"/>
              </a:lnSpc>
              <a:buSzPts val="1000"/>
              <a:tabLst>
                <a:tab pos="457200" algn="l"/>
              </a:tabLst>
            </a:pPr>
            <a:endParaRPr lang="fi-FI" sz="1200" b="1" kern="100" dirty="0">
              <a:solidFill>
                <a:schemeClr val="accent1">
                  <a:lumMod val="75000"/>
                </a:schemeClr>
              </a:solidFill>
              <a:ea typeface="Aptos" panose="020B0004020202020204" pitchFamily="34" charset="0"/>
              <a:cs typeface="Calibri" panose="020F0502020204030204" pitchFamily="34" charset="0"/>
            </a:endParaRPr>
          </a:p>
          <a:p>
            <a:pPr marL="0" indent="0">
              <a:lnSpc>
                <a:spcPct val="100000"/>
              </a:lnSpc>
            </a:pPr>
            <a:r>
              <a:rPr lang="fi-FI" sz="2000" kern="100" dirty="0">
                <a:solidFill>
                  <a:schemeClr val="accent1">
                    <a:lumMod val="75000"/>
                  </a:schemeClr>
                </a:solidFill>
                <a:effectLst/>
                <a:ea typeface="Aptos" panose="020B0004020202020204" pitchFamily="34" charset="0"/>
                <a:cs typeface="Calibri" panose="020F0502020204030204" pitchFamily="34" charset="0"/>
              </a:rPr>
              <a:t>ECONOMIC IMPACT MODELING</a:t>
            </a:r>
          </a:p>
          <a:p>
            <a:pPr marL="0" lvl="0" indent="0">
              <a:lnSpc>
                <a:spcPct val="100000"/>
              </a:lnSpc>
              <a:buSzPts val="1000"/>
              <a:tabLst>
                <a:tab pos="457200" algn="l"/>
              </a:tabLst>
            </a:pPr>
            <a:endParaRPr lang="fi-FI" sz="1200" b="1"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200" b="1" kern="100" dirty="0">
                <a:solidFill>
                  <a:schemeClr val="accent1">
                    <a:lumMod val="75000"/>
                  </a:schemeClr>
                </a:solidFill>
                <a:effectLst/>
                <a:ea typeface="Aptos" panose="020B0004020202020204" pitchFamily="34" charset="0"/>
                <a:cs typeface="Calibri" panose="020F0502020204030204" pitchFamily="34" charset="0"/>
                <a:hlinkClick r:id="rId6"/>
              </a:rPr>
              <a:t>Input-Output Analysis</a:t>
            </a:r>
            <a:r>
              <a:rPr lang="fi-FI" sz="2200" b="1" kern="100" dirty="0">
                <a:solidFill>
                  <a:schemeClr val="accent1">
                    <a:lumMod val="75000"/>
                  </a:schemeClr>
                </a:solidFill>
                <a:ea typeface="Aptos" panose="020B0004020202020204" pitchFamily="34" charset="0"/>
                <a:cs typeface="Calibri" panose="020F0502020204030204" pitchFamily="34" charset="0"/>
                <a:hlinkClick r:id="rId6"/>
              </a:rPr>
              <a:t> </a:t>
            </a:r>
            <a:r>
              <a:rPr lang="fi-FI" sz="2200" b="1" kern="100" dirty="0">
                <a:solidFill>
                  <a:schemeClr val="accent1">
                    <a:lumMod val="75000"/>
                  </a:schemeClr>
                </a:solidFill>
                <a:ea typeface="Aptos" panose="020B0004020202020204" pitchFamily="34" charset="0"/>
                <a:cs typeface="Calibri" panose="020F0502020204030204" pitchFamily="34" charset="0"/>
              </a:rPr>
              <a:t>- </a:t>
            </a:r>
            <a:r>
              <a:rPr lang="en-US" sz="2200" kern="100" dirty="0">
                <a:solidFill>
                  <a:schemeClr val="accent1">
                    <a:lumMod val="75000"/>
                  </a:schemeClr>
                </a:solidFill>
                <a:effectLst/>
                <a:ea typeface="Aptos" panose="020B0004020202020204" pitchFamily="34" charset="0"/>
                <a:cs typeface="Calibri" panose="020F0502020204030204" pitchFamily="34" charset="0"/>
              </a:rPr>
              <a:t>Use economic modeling techniques to assess how food waste reduction initiatives affect the local economy, considering jobs created and economic activity stimulated.</a:t>
            </a:r>
            <a:endParaRPr lang="fi-FI" sz="22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1200" b="1"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200" b="1" kern="100" dirty="0" err="1">
                <a:solidFill>
                  <a:schemeClr val="accent1">
                    <a:lumMod val="75000"/>
                  </a:schemeClr>
                </a:solidFill>
                <a:effectLst/>
                <a:ea typeface="Aptos" panose="020B0004020202020204" pitchFamily="34" charset="0"/>
                <a:cs typeface="Calibri" panose="020F0502020204030204" pitchFamily="34" charset="0"/>
                <a:hlinkClick r:id="rId7"/>
              </a:rPr>
              <a:t>Scenario</a:t>
            </a:r>
            <a:r>
              <a:rPr lang="fi-FI" sz="2200" b="1" kern="100" dirty="0">
                <a:solidFill>
                  <a:schemeClr val="accent1">
                    <a:lumMod val="75000"/>
                  </a:schemeClr>
                </a:solidFill>
                <a:effectLst/>
                <a:ea typeface="Aptos" panose="020B0004020202020204" pitchFamily="34" charset="0"/>
                <a:cs typeface="Calibri" panose="020F0502020204030204" pitchFamily="34" charset="0"/>
                <a:hlinkClick r:id="rId7"/>
              </a:rPr>
              <a:t> Analysis</a:t>
            </a:r>
            <a:r>
              <a:rPr lang="fi-FI" sz="2200" b="1" kern="100" dirty="0">
                <a:solidFill>
                  <a:schemeClr val="accent1">
                    <a:lumMod val="75000"/>
                  </a:schemeClr>
                </a:solidFill>
                <a:ea typeface="Aptos" panose="020B0004020202020204" pitchFamily="34" charset="0"/>
                <a:cs typeface="Calibri" panose="020F0502020204030204" pitchFamily="34" charset="0"/>
                <a:hlinkClick r:id="rId7"/>
              </a:rPr>
              <a:t> </a:t>
            </a:r>
            <a:r>
              <a:rPr lang="fi-FI" sz="2200" b="1" kern="100" dirty="0">
                <a:solidFill>
                  <a:schemeClr val="accent1">
                    <a:lumMod val="75000"/>
                  </a:schemeClr>
                </a:solidFill>
                <a:ea typeface="Aptos" panose="020B0004020202020204" pitchFamily="34" charset="0"/>
                <a:cs typeface="Calibri" panose="020F0502020204030204" pitchFamily="34" charset="0"/>
              </a:rPr>
              <a:t>- </a:t>
            </a:r>
            <a:r>
              <a:rPr lang="en-US" sz="2200" kern="100" dirty="0">
                <a:solidFill>
                  <a:schemeClr val="accent1">
                    <a:lumMod val="75000"/>
                  </a:schemeClr>
                </a:solidFill>
                <a:effectLst/>
                <a:ea typeface="Aptos" panose="020B0004020202020204" pitchFamily="34" charset="0"/>
                <a:cs typeface="Calibri" panose="020F0502020204030204" pitchFamily="34" charset="0"/>
              </a:rPr>
              <a:t>Analyze different scenarios, e.g., full implementation of composting, to predict potential economic impacts under various conditions.</a:t>
            </a:r>
            <a:endParaRPr lang="fi-FI" sz="2200" kern="100" dirty="0">
              <a:solidFill>
                <a:schemeClr val="accent1">
                  <a:lumMod val="75000"/>
                </a:schemeClr>
              </a:solidFill>
              <a:effectLst/>
              <a:ea typeface="Aptos" panose="020B0004020202020204" pitchFamily="34" charset="0"/>
              <a:cs typeface="Calibri" panose="020F0502020204030204" pitchFamily="34" charset="0"/>
            </a:endParaRPr>
          </a:p>
          <a:p>
            <a:pPr marL="0" indent="0">
              <a:lnSpc>
                <a:spcPct val="100000"/>
              </a:lnSpc>
            </a:pPr>
            <a:endParaRPr lang="fi-FI" sz="2000" b="1" kern="100" dirty="0">
              <a:solidFill>
                <a:schemeClr val="accent1">
                  <a:lumMod val="75000"/>
                </a:schemeClr>
              </a:solidFill>
              <a:latin typeface="Aptos" panose="020B0004020202020204" pitchFamily="34" charset="0"/>
              <a:ea typeface="Aptos" panose="020B0004020202020204" pitchFamily="34" charset="0"/>
              <a:cs typeface="Times New Roman" panose="02020603050405020304" pitchFamily="18" charset="0"/>
            </a:endParaRPr>
          </a:p>
        </p:txBody>
      </p:sp>
      <p:pic>
        <p:nvPicPr>
          <p:cNvPr id="6" name="Kuva 5" descr="Kuva, joka sisältää kohteen teksti, kuvakaappaus&#10;&#10;Tekoälyn generoima sisältö voi olla virheellistä.">
            <a:hlinkClick r:id="rId8"/>
            <a:extLst>
              <a:ext uri="{FF2B5EF4-FFF2-40B4-BE49-F238E27FC236}">
                <a16:creationId xmlns:a16="http://schemas.microsoft.com/office/drawing/2014/main" id="{5CAB1DA7-0346-2620-E99D-8421305B77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2314" y="1502960"/>
            <a:ext cx="1572131" cy="898361"/>
          </a:xfrm>
          <a:prstGeom prst="rect">
            <a:avLst/>
          </a:prstGeom>
        </p:spPr>
      </p:pic>
      <p:grpSp>
        <p:nvGrpSpPr>
          <p:cNvPr id="5" name="Graphic 4">
            <a:extLst>
              <a:ext uri="{FF2B5EF4-FFF2-40B4-BE49-F238E27FC236}">
                <a16:creationId xmlns:a16="http://schemas.microsoft.com/office/drawing/2014/main" id="{E5F5A00F-DC8B-F14F-4676-960687D30DE3}"/>
              </a:ext>
            </a:extLst>
          </p:cNvPr>
          <p:cNvGrpSpPr/>
          <p:nvPr/>
        </p:nvGrpSpPr>
        <p:grpSpPr>
          <a:xfrm rot="2523316">
            <a:off x="8455268" y="3015980"/>
            <a:ext cx="403667" cy="780438"/>
            <a:chOff x="9129274" y="2719113"/>
            <a:chExt cx="717139" cy="1386497"/>
          </a:xfrm>
          <a:solidFill>
            <a:srgbClr val="09465E"/>
          </a:solidFill>
        </p:grpSpPr>
        <p:grpSp>
          <p:nvGrpSpPr>
            <p:cNvPr id="8" name="Graphic 4">
              <a:extLst>
                <a:ext uri="{FF2B5EF4-FFF2-40B4-BE49-F238E27FC236}">
                  <a16:creationId xmlns:a16="http://schemas.microsoft.com/office/drawing/2014/main" id="{940C1818-59E4-C18A-D3C6-DD460C307609}"/>
                </a:ext>
              </a:extLst>
            </p:cNvPr>
            <p:cNvGrpSpPr/>
            <p:nvPr/>
          </p:nvGrpSpPr>
          <p:grpSpPr>
            <a:xfrm>
              <a:off x="9159507" y="2719113"/>
              <a:ext cx="446280" cy="440141"/>
              <a:chOff x="9159507" y="2719113"/>
              <a:chExt cx="446280" cy="440141"/>
            </a:xfrm>
            <a:grpFill/>
          </p:grpSpPr>
          <p:sp>
            <p:nvSpPr>
              <p:cNvPr id="19" name="Freeform 57">
                <a:extLst>
                  <a:ext uri="{FF2B5EF4-FFF2-40B4-BE49-F238E27FC236}">
                    <a16:creationId xmlns:a16="http://schemas.microsoft.com/office/drawing/2014/main" id="{2C59CDEA-46A0-A5DA-F159-50286C281DE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0" name="Freeform 58">
                <a:extLst>
                  <a:ext uri="{FF2B5EF4-FFF2-40B4-BE49-F238E27FC236}">
                    <a16:creationId xmlns:a16="http://schemas.microsoft.com/office/drawing/2014/main" id="{4C5AD1A9-F8BE-FEBB-C8BE-DC8D52F316D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10" name="Graphic 4">
              <a:extLst>
                <a:ext uri="{FF2B5EF4-FFF2-40B4-BE49-F238E27FC236}">
                  <a16:creationId xmlns:a16="http://schemas.microsoft.com/office/drawing/2014/main" id="{082D8905-F4C7-715B-2DB4-25A5CCCF1FEC}"/>
                </a:ext>
              </a:extLst>
            </p:cNvPr>
            <p:cNvGrpSpPr/>
            <p:nvPr/>
          </p:nvGrpSpPr>
          <p:grpSpPr>
            <a:xfrm>
              <a:off x="9129274" y="2893887"/>
              <a:ext cx="717139" cy="1211724"/>
              <a:chOff x="9129274" y="2893887"/>
              <a:chExt cx="717139" cy="1211724"/>
            </a:xfrm>
            <a:grpFill/>
          </p:grpSpPr>
          <p:sp>
            <p:nvSpPr>
              <p:cNvPr id="12" name="Freeform 50">
                <a:extLst>
                  <a:ext uri="{FF2B5EF4-FFF2-40B4-BE49-F238E27FC236}">
                    <a16:creationId xmlns:a16="http://schemas.microsoft.com/office/drawing/2014/main" id="{35C19200-B33E-CF11-ECE4-9472D430135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3" name="Freeform 51">
                <a:extLst>
                  <a:ext uri="{FF2B5EF4-FFF2-40B4-BE49-F238E27FC236}">
                    <a16:creationId xmlns:a16="http://schemas.microsoft.com/office/drawing/2014/main" id="{72973047-8B08-56DD-AF8F-C2DB665E1580}"/>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4" name="Freeform 52">
                <a:extLst>
                  <a:ext uri="{FF2B5EF4-FFF2-40B4-BE49-F238E27FC236}">
                    <a16:creationId xmlns:a16="http://schemas.microsoft.com/office/drawing/2014/main" id="{B24AA180-B8CB-E21A-1E6E-FCB2ABA4B86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5" name="Freeform 53">
                <a:extLst>
                  <a:ext uri="{FF2B5EF4-FFF2-40B4-BE49-F238E27FC236}">
                    <a16:creationId xmlns:a16="http://schemas.microsoft.com/office/drawing/2014/main" id="{2CF12B2D-C641-94BF-0858-C82FE009E12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6" name="Freeform 54">
                <a:extLst>
                  <a:ext uri="{FF2B5EF4-FFF2-40B4-BE49-F238E27FC236}">
                    <a16:creationId xmlns:a16="http://schemas.microsoft.com/office/drawing/2014/main" id="{ED650D77-66D4-214C-B44B-CA6837C93C3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7" name="Freeform 55">
                <a:extLst>
                  <a:ext uri="{FF2B5EF4-FFF2-40B4-BE49-F238E27FC236}">
                    <a16:creationId xmlns:a16="http://schemas.microsoft.com/office/drawing/2014/main" id="{1CC44EAC-1FDB-6473-4987-97CA15F4CDE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8" name="Freeform 56">
                <a:extLst>
                  <a:ext uri="{FF2B5EF4-FFF2-40B4-BE49-F238E27FC236}">
                    <a16:creationId xmlns:a16="http://schemas.microsoft.com/office/drawing/2014/main" id="{AF4FAEF8-B1CE-9D28-DF6C-82CA1F4B07D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2" name="Graphic 4">
            <a:extLst>
              <a:ext uri="{FF2B5EF4-FFF2-40B4-BE49-F238E27FC236}">
                <a16:creationId xmlns:a16="http://schemas.microsoft.com/office/drawing/2014/main" id="{532CC50E-5EB2-3425-17A6-7CAC9EA25E47}"/>
              </a:ext>
            </a:extLst>
          </p:cNvPr>
          <p:cNvGrpSpPr/>
          <p:nvPr/>
        </p:nvGrpSpPr>
        <p:grpSpPr>
          <a:xfrm rot="15692854">
            <a:off x="4351082" y="956908"/>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AFD5468E-12D6-7822-3CC3-B7E3FED030C1}"/>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F4A99BC9-5D0E-FBC7-FF88-A01D3967DA2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93A11C75-79B7-BC73-840A-23FF1589EEF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5F2E0361-C018-AD0E-DBB8-C1B6A70F7D0B}"/>
                </a:ext>
              </a:extLst>
            </p:cNvPr>
            <p:cNvGrpSpPr/>
            <p:nvPr/>
          </p:nvGrpSpPr>
          <p:grpSpPr>
            <a:xfrm>
              <a:off x="9129274" y="2893887"/>
              <a:ext cx="717139" cy="1211724"/>
              <a:chOff x="9129274" y="2893887"/>
              <a:chExt cx="717139" cy="1211724"/>
            </a:xfrm>
            <a:grpFill/>
          </p:grpSpPr>
          <p:sp>
            <p:nvSpPr>
              <p:cNvPr id="25" name="Freeform 50">
                <a:extLst>
                  <a:ext uri="{FF2B5EF4-FFF2-40B4-BE49-F238E27FC236}">
                    <a16:creationId xmlns:a16="http://schemas.microsoft.com/office/drawing/2014/main" id="{8727370A-A395-0671-F023-2C476CAE1FE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B2DF51F5-C889-0B03-A18C-B51358052F2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77458E9B-F8A5-D0CC-6697-042B93EFD0E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0055AE60-64A4-C27E-BC0F-21C23326ED5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FDE14ABB-4FCE-4B27-E210-7A5E5FB4A04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26D91DFF-2458-09E1-4CD0-06D80BC093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2A6AA6AE-146D-F21B-706F-5A459CC4960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35" name="TextBox 34">
            <a:extLst>
              <a:ext uri="{FF2B5EF4-FFF2-40B4-BE49-F238E27FC236}">
                <a16:creationId xmlns:a16="http://schemas.microsoft.com/office/drawing/2014/main" id="{BA49F07C-8CB0-29AD-0570-C09B15D443BF}"/>
              </a:ext>
            </a:extLst>
          </p:cNvPr>
          <p:cNvSpPr txBox="1"/>
          <p:nvPr/>
        </p:nvSpPr>
        <p:spPr>
          <a:xfrm>
            <a:off x="9239217" y="779181"/>
            <a:ext cx="2463738" cy="523220"/>
          </a:xfrm>
          <a:prstGeom prst="rect">
            <a:avLst/>
          </a:prstGeom>
          <a:noFill/>
        </p:spPr>
        <p:txBody>
          <a:bodyPr wrap="square">
            <a:spAutoFit/>
          </a:bodyPr>
          <a:lstStyle/>
          <a:p>
            <a:r>
              <a:rPr lang="en-US" sz="1400" dirty="0">
                <a:hlinkClick r:id="rId8"/>
              </a:rPr>
              <a:t>Investment Analysis Tools - Video | Study.com</a:t>
            </a:r>
            <a:endParaRPr lang="en-IE" sz="1400" dirty="0"/>
          </a:p>
        </p:txBody>
      </p:sp>
      <p:sp>
        <p:nvSpPr>
          <p:cNvPr id="37" name="TextBox 36">
            <a:extLst>
              <a:ext uri="{FF2B5EF4-FFF2-40B4-BE49-F238E27FC236}">
                <a16:creationId xmlns:a16="http://schemas.microsoft.com/office/drawing/2014/main" id="{6393E851-E2EF-9362-33F9-ACBA3392E9AB}"/>
              </a:ext>
            </a:extLst>
          </p:cNvPr>
          <p:cNvSpPr txBox="1"/>
          <p:nvPr/>
        </p:nvSpPr>
        <p:spPr>
          <a:xfrm>
            <a:off x="9238402" y="3113026"/>
            <a:ext cx="2300556" cy="307777"/>
          </a:xfrm>
          <a:prstGeom prst="rect">
            <a:avLst/>
          </a:prstGeom>
          <a:noFill/>
        </p:spPr>
        <p:txBody>
          <a:bodyPr wrap="square">
            <a:spAutoFit/>
          </a:bodyPr>
          <a:lstStyle/>
          <a:p>
            <a:r>
              <a:rPr lang="en-IE" sz="1400" dirty="0">
                <a:hlinkClick r:id="rId10"/>
              </a:rPr>
              <a:t>Input-Output Analysis (IOA)</a:t>
            </a:r>
            <a:endParaRPr lang="en-IE" sz="1400" dirty="0"/>
          </a:p>
        </p:txBody>
      </p:sp>
      <p:pic>
        <p:nvPicPr>
          <p:cNvPr id="38" name="Online Media 37" title="Input-Output Analysis (IOA)">
            <a:hlinkClick r:id="" action="ppaction://media"/>
            <a:extLst>
              <a:ext uri="{FF2B5EF4-FFF2-40B4-BE49-F238E27FC236}">
                <a16:creationId xmlns:a16="http://schemas.microsoft.com/office/drawing/2014/main" id="{3D13B988-384C-424D-D897-7587057D00C6}"/>
              </a:ext>
            </a:extLst>
          </p:cNvPr>
          <p:cNvPicPr>
            <a:picLocks noRot="1" noChangeAspect="1"/>
          </p:cNvPicPr>
          <p:nvPr>
            <a:videoFile r:link="rId1"/>
          </p:nvPr>
        </p:nvPicPr>
        <p:blipFill>
          <a:blip r:embed="rId11"/>
          <a:stretch>
            <a:fillRect/>
          </a:stretch>
        </p:blipFill>
        <p:spPr>
          <a:xfrm>
            <a:off x="9411857" y="3623758"/>
            <a:ext cx="1661388" cy="938684"/>
          </a:xfrm>
          <a:prstGeom prst="rect">
            <a:avLst/>
          </a:prstGeom>
        </p:spPr>
      </p:pic>
      <p:pic>
        <p:nvPicPr>
          <p:cNvPr id="41" name="Online Media 40" title="Scenario Analysis">
            <a:hlinkClick r:id="" action="ppaction://media"/>
            <a:extLst>
              <a:ext uri="{FF2B5EF4-FFF2-40B4-BE49-F238E27FC236}">
                <a16:creationId xmlns:a16="http://schemas.microsoft.com/office/drawing/2014/main" id="{7108F801-8757-1EC2-1C3B-029D91FF1695}"/>
              </a:ext>
            </a:extLst>
          </p:cNvPr>
          <p:cNvPicPr>
            <a:picLocks noRot="1" noChangeAspect="1"/>
          </p:cNvPicPr>
          <p:nvPr>
            <a:videoFile r:link="rId2"/>
          </p:nvPr>
        </p:nvPicPr>
        <p:blipFill>
          <a:blip r:embed="rId12"/>
          <a:stretch>
            <a:fillRect/>
          </a:stretch>
        </p:blipFill>
        <p:spPr>
          <a:xfrm>
            <a:off x="9443749" y="5201708"/>
            <a:ext cx="1629496" cy="1067772"/>
          </a:xfrm>
          <a:prstGeom prst="rect">
            <a:avLst/>
          </a:prstGeom>
        </p:spPr>
      </p:pic>
    </p:spTree>
    <p:extLst>
      <p:ext uri="{BB962C8B-B14F-4D97-AF65-F5344CB8AC3E}">
        <p14:creationId xmlns:p14="http://schemas.microsoft.com/office/powerpoint/2010/main" val="176165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8"/>
                </p:tgtEl>
              </p:cMediaNode>
            </p:video>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8"/>
                                        </p:tgtEl>
                                      </p:cBhvr>
                                    </p:cmd>
                                  </p:childTnLst>
                                </p:cTn>
                              </p:par>
                            </p:childTnLst>
                          </p:cTn>
                        </p:par>
                      </p:childTnLst>
                    </p:cTn>
                  </p:par>
                </p:childTnLst>
              </p:cTn>
              <p:nextCondLst>
                <p:cond evt="onClick" delay="0">
                  <p:tgtEl>
                    <p:spTgt spid="38"/>
                  </p:tgtEl>
                </p:cond>
              </p:nextCondLst>
            </p:seq>
            <p:video>
              <p:cMediaNode vol="80000">
                <p:cTn id="17" fill="hold" display="0">
                  <p:stCondLst>
                    <p:cond delay="indefinite"/>
                  </p:stCondLst>
                </p:cTn>
                <p:tgtEl>
                  <p:spTgt spid="41"/>
                </p:tgtEl>
              </p:cMediaNode>
            </p:video>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1"/>
                                        </p:tgtEl>
                                      </p:cBhvr>
                                    </p:cmd>
                                  </p:childTnLst>
                                </p:cTn>
                              </p:par>
                            </p:childTnLst>
                          </p:cTn>
                        </p:par>
                      </p:childTnLst>
                    </p:cTn>
                  </p:par>
                </p:childTnLst>
              </p:cTn>
              <p:nextCondLst>
                <p:cond evt="onClick" delay="0">
                  <p:tgtEl>
                    <p:spTgt spid="4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F8F14327-6DAA-8366-F45A-0C54C94FA71B}"/>
              </a:ext>
            </a:extLst>
          </p:cNvPr>
          <p:cNvPicPr>
            <a:picLocks noChangeAspect="1"/>
          </p:cNvPicPr>
          <p:nvPr/>
        </p:nvPicPr>
        <p:blipFill rotWithShape="1">
          <a:blip r:embed="rId5">
            <a:extLst>
              <a:ext uri="{28A0092B-C50C-407E-A947-70E740481C1C}">
                <a14:useLocalDpi xmlns:a14="http://schemas.microsoft.com/office/drawing/2010/main" val="0"/>
              </a:ext>
            </a:extLst>
          </a:blip>
          <a:srcRect l="-1291"/>
          <a:stretch/>
        </p:blipFill>
        <p:spPr>
          <a:xfrm>
            <a:off x="7727384" y="3817074"/>
            <a:ext cx="3643305" cy="2163661"/>
          </a:xfrm>
          <a:prstGeom prst="rect">
            <a:avLst/>
          </a:prstGeom>
        </p:spPr>
      </p:pic>
      <p:pic>
        <p:nvPicPr>
          <p:cNvPr id="9" name="Picture 3">
            <a:extLst>
              <a:ext uri="{FF2B5EF4-FFF2-40B4-BE49-F238E27FC236}">
                <a16:creationId xmlns:a16="http://schemas.microsoft.com/office/drawing/2014/main" id="{B27CE8B8-F83B-F107-BB10-0469B094304F}"/>
              </a:ext>
            </a:extLst>
          </p:cNvPr>
          <p:cNvPicPr>
            <a:picLocks noChangeAspect="1"/>
          </p:cNvPicPr>
          <p:nvPr/>
        </p:nvPicPr>
        <p:blipFill rotWithShape="1">
          <a:blip r:embed="rId5">
            <a:extLst>
              <a:ext uri="{28A0092B-C50C-407E-A947-70E740481C1C}">
                <a14:useLocalDpi xmlns:a14="http://schemas.microsoft.com/office/drawing/2010/main" val="0"/>
              </a:ext>
            </a:extLst>
          </a:blip>
          <a:srcRect l="-1291"/>
          <a:stretch/>
        </p:blipFill>
        <p:spPr>
          <a:xfrm>
            <a:off x="7727386" y="1167755"/>
            <a:ext cx="3643303" cy="2163661"/>
          </a:xfrm>
          <a:prstGeom prst="rect">
            <a:avLst/>
          </a:prstGeom>
        </p:spPr>
      </p:pic>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633836" y="615054"/>
            <a:ext cx="10052954" cy="565971"/>
          </a:xfrm>
          <a:prstGeom prst="rect">
            <a:avLst/>
          </a:prstGeom>
        </p:spPr>
        <p:txBody>
          <a:bodyPr/>
          <a:lstStyle/>
          <a:p>
            <a:r>
              <a:rPr lang="en-IE" sz="3200" dirty="0">
                <a:ea typeface="+mn-lt"/>
                <a:cs typeface="+mn-lt"/>
              </a:rPr>
              <a:t>Evaluating Economic – Environmental – Social Impact</a:t>
            </a:r>
            <a:endParaRPr lang="en-IE" sz="3200" dirty="0">
              <a:cs typeface="Calibri"/>
            </a:endParaRPr>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1436915" y="1478676"/>
            <a:ext cx="6644962" cy="4651710"/>
          </a:xfrm>
          <a:prstGeom prst="rect">
            <a:avLst/>
          </a:prstGeom>
        </p:spPr>
        <p:txBody>
          <a:bodyPr/>
          <a:lstStyle/>
          <a:p>
            <a:pPr marL="0" indent="0">
              <a:lnSpc>
                <a:spcPct val="100000"/>
              </a:lnSpc>
            </a:pPr>
            <a:r>
              <a:rPr lang="fi-FI" b="1" kern="100" dirty="0">
                <a:latin typeface="Calibri" panose="020F0502020204030204" pitchFamily="34" charset="0"/>
                <a:cs typeface="Calibri" panose="020F0502020204030204" pitchFamily="34" charset="0"/>
              </a:rPr>
              <a:t>EXAMPLES OF METHODS OF IMPACT ASSESSMENT</a:t>
            </a:r>
          </a:p>
          <a:p>
            <a:pPr marL="0" indent="0">
              <a:lnSpc>
                <a:spcPct val="100000"/>
              </a:lnSpc>
            </a:pPr>
            <a:endParaRPr lang="fi-FI" sz="12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latin typeface="Calibri" panose="020F0502020204030204" pitchFamily="34" charset="0"/>
                <a:ea typeface="Aptos" panose="020B0004020202020204" pitchFamily="34" charset="0"/>
                <a:cs typeface="Calibri" panose="020F0502020204030204" pitchFamily="34" charset="0"/>
                <a:hlinkClick r:id="rId6"/>
              </a:rPr>
              <a:t>Cost-Benefit Analysis</a:t>
            </a:r>
            <a:r>
              <a:rPr lang="en-US" b="1" kern="100" dirty="0">
                <a:latin typeface="Calibri" panose="020F0502020204030204" pitchFamily="34" charset="0"/>
                <a:ea typeface="Aptos" panose="020B0004020202020204" pitchFamily="34" charset="0"/>
                <a:cs typeface="Calibri" panose="020F0502020204030204" pitchFamily="34" charset="0"/>
              </a:rPr>
              <a:t>:</a:t>
            </a:r>
            <a:r>
              <a:rPr lang="en-US" kern="100" dirty="0">
                <a:latin typeface="Calibri" panose="020F0502020204030204" pitchFamily="34" charset="0"/>
                <a:ea typeface="Aptos" panose="020B0004020202020204" pitchFamily="34" charset="0"/>
                <a:cs typeface="Calibri" panose="020F0502020204030204" pitchFamily="34" charset="0"/>
              </a:rPr>
              <a:t> Compares </a:t>
            </a:r>
            <a:r>
              <a:rPr lang="en-US" b="1" kern="100" dirty="0">
                <a:latin typeface="Calibri" panose="020F0502020204030204" pitchFamily="34" charset="0"/>
                <a:ea typeface="Aptos" panose="020B0004020202020204" pitchFamily="34" charset="0"/>
                <a:cs typeface="Calibri" panose="020F0502020204030204" pitchFamily="34" charset="0"/>
              </a:rPr>
              <a:t>the economic impact </a:t>
            </a:r>
            <a:r>
              <a:rPr lang="en-US" kern="100" dirty="0">
                <a:latin typeface="Calibri" panose="020F0502020204030204" pitchFamily="34" charset="0"/>
                <a:ea typeface="Aptos" panose="020B0004020202020204" pitchFamily="34" charset="0"/>
                <a:cs typeface="Calibri" panose="020F0502020204030204" pitchFamily="34" charset="0"/>
              </a:rPr>
              <a:t>- costs of waste management practices against their benefits.</a:t>
            </a:r>
            <a:endParaRPr lang="en-US" b="1" kern="100" dirty="0">
              <a:effectLst/>
              <a:latin typeface="Calibri" panose="020F0502020204030204" pitchFamily="34" charset="0"/>
              <a:ea typeface="Aptos" panose="020B0004020202020204" pitchFamily="34" charset="0"/>
              <a:cs typeface="Calibri" panose="020F0502020204030204" pitchFamily="34" charset="0"/>
              <a:hlinkClick r:id="rId7"/>
            </a:endParaRPr>
          </a:p>
          <a:p>
            <a:pPr marL="0" lvl="0" indent="0">
              <a:lnSpc>
                <a:spcPct val="100000"/>
              </a:lnSpc>
              <a:buSzPts val="1000"/>
              <a:tabLst>
                <a:tab pos="457200" algn="l"/>
              </a:tabLst>
            </a:pPr>
            <a:endParaRPr lang="en-US" sz="1200" b="1" kern="100" dirty="0">
              <a:latin typeface="Calibri" panose="020F0502020204030204" pitchFamily="34" charset="0"/>
              <a:ea typeface="Aptos" panose="020B0004020202020204" pitchFamily="34" charset="0"/>
              <a:cs typeface="Calibri" panose="020F0502020204030204" pitchFamily="34" charset="0"/>
              <a:hlinkClick r:id="rId7"/>
            </a:endParaRPr>
          </a:p>
          <a:p>
            <a:pPr marL="0" lv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7"/>
              </a:rPr>
              <a:t>Life Cycle Assessment (LCA):</a:t>
            </a:r>
            <a:r>
              <a:rPr lang="en-US" kern="100" dirty="0">
                <a:effectLst/>
                <a:latin typeface="Calibri" panose="020F0502020204030204" pitchFamily="34" charset="0"/>
                <a:ea typeface="Aptos" panose="020B0004020202020204" pitchFamily="34" charset="0"/>
                <a:cs typeface="Calibri" panose="020F0502020204030204" pitchFamily="34" charset="0"/>
                <a:hlinkClick r:id="rId7"/>
              </a:rPr>
              <a:t> </a:t>
            </a:r>
            <a:r>
              <a:rPr lang="en-US" kern="100" dirty="0">
                <a:effectLst/>
                <a:latin typeface="Calibri" panose="020F0502020204030204" pitchFamily="34" charset="0"/>
                <a:ea typeface="Aptos" panose="020B0004020202020204" pitchFamily="34" charset="0"/>
                <a:cs typeface="Calibri" panose="020F0502020204030204" pitchFamily="34" charset="0"/>
              </a:rPr>
              <a:t>Evaluates the </a:t>
            </a:r>
            <a:r>
              <a:rPr lang="en-US" b="1" kern="100" dirty="0">
                <a:effectLst/>
                <a:latin typeface="Calibri" panose="020F0502020204030204" pitchFamily="34" charset="0"/>
                <a:ea typeface="Aptos" panose="020B0004020202020204" pitchFamily="34" charset="0"/>
                <a:cs typeface="Calibri" panose="020F0502020204030204" pitchFamily="34" charset="0"/>
              </a:rPr>
              <a:t>environmental </a:t>
            </a:r>
            <a:r>
              <a:rPr lang="en-US" kern="100" dirty="0">
                <a:effectLst/>
                <a:latin typeface="Calibri" panose="020F0502020204030204" pitchFamily="34" charset="0"/>
                <a:ea typeface="Aptos" panose="020B0004020202020204" pitchFamily="34" charset="0"/>
                <a:cs typeface="Calibri" panose="020F0502020204030204" pitchFamily="34" charset="0"/>
              </a:rPr>
              <a:t>impact of waste from cradle to grave. </a:t>
            </a:r>
            <a:r>
              <a:rPr lang="en-US" sz="1800" kern="100" dirty="0">
                <a:effectLst/>
                <a:latin typeface="Calibri" panose="020F0502020204030204" pitchFamily="34" charset="0"/>
                <a:ea typeface="Aptos" panose="020B0004020202020204" pitchFamily="34" charset="0"/>
                <a:cs typeface="Calibri" panose="020F0502020204030204" pitchFamily="34" charset="0"/>
              </a:rPr>
              <a:t>See Video on Slide 21</a:t>
            </a:r>
            <a:endParaRPr lang="fi-FI" sz="1800" kern="100" dirty="0">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12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8"/>
              </a:rPr>
              <a:t>Stakeholder Engagement</a:t>
            </a:r>
            <a:r>
              <a:rPr lang="en-US" b="1" kern="100" dirty="0">
                <a:effectLst/>
                <a:latin typeface="Calibri" panose="020F0502020204030204" pitchFamily="34" charset="0"/>
                <a:ea typeface="Aptos" panose="020B0004020202020204" pitchFamily="34" charset="0"/>
                <a:cs typeface="Calibri" panose="020F0502020204030204" pitchFamily="34" charset="0"/>
              </a:rPr>
              <a:t>:</a:t>
            </a:r>
            <a:r>
              <a:rPr lang="en-US" kern="100" dirty="0">
                <a:effectLst/>
                <a:latin typeface="Calibri" panose="020F0502020204030204" pitchFamily="34" charset="0"/>
                <a:ea typeface="Aptos" panose="020B0004020202020204" pitchFamily="34" charset="0"/>
                <a:cs typeface="Calibri" panose="020F0502020204030204" pitchFamily="34" charset="0"/>
              </a:rPr>
              <a:t> Illustrates </a:t>
            </a:r>
            <a:r>
              <a:rPr lang="en-US" b="1" kern="100" dirty="0">
                <a:effectLst/>
                <a:latin typeface="Calibri" panose="020F0502020204030204" pitchFamily="34" charset="0"/>
                <a:ea typeface="Aptos" panose="020B0004020202020204" pitchFamily="34" charset="0"/>
                <a:cs typeface="Calibri" panose="020F0502020204030204" pitchFamily="34" charset="0"/>
              </a:rPr>
              <a:t>the social impact </a:t>
            </a:r>
            <a:r>
              <a:rPr lang="en-US" kern="100" dirty="0">
                <a:effectLst/>
                <a:latin typeface="Calibri" panose="020F0502020204030204" pitchFamily="34" charset="0"/>
                <a:ea typeface="Aptos" panose="020B0004020202020204" pitchFamily="34" charset="0"/>
                <a:cs typeface="Calibri" panose="020F0502020204030204" pitchFamily="34" charset="0"/>
              </a:rPr>
              <a:t>- </a:t>
            </a:r>
            <a:r>
              <a:rPr lang="en-US" kern="100" dirty="0">
                <a:latin typeface="Calibri" panose="020F0502020204030204" pitchFamily="34" charset="0"/>
                <a:ea typeface="Aptos" panose="020B0004020202020204" pitchFamily="34" charset="0"/>
                <a:cs typeface="Calibri" panose="020F0502020204030204" pitchFamily="34" charset="0"/>
              </a:rPr>
              <a:t>i</a:t>
            </a:r>
            <a:r>
              <a:rPr lang="en-US" kern="100" dirty="0">
                <a:effectLst/>
                <a:latin typeface="Calibri" panose="020F0502020204030204" pitchFamily="34" charset="0"/>
                <a:ea typeface="Aptos" panose="020B0004020202020204" pitchFamily="34" charset="0"/>
                <a:cs typeface="Calibri" panose="020F0502020204030204" pitchFamily="34" charset="0"/>
              </a:rPr>
              <a:t>nvolves community input and perspectives to inform assessment outcomes.</a:t>
            </a:r>
            <a:endParaRPr lang="en-US" i="1" kern="100" dirty="0">
              <a:solidFill>
                <a:schemeClr val="accent4">
                  <a:lumMod val="75000"/>
                </a:schemeClr>
              </a:solidFill>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grpSp>
        <p:nvGrpSpPr>
          <p:cNvPr id="46" name="Graphic 4">
            <a:extLst>
              <a:ext uri="{FF2B5EF4-FFF2-40B4-BE49-F238E27FC236}">
                <a16:creationId xmlns:a16="http://schemas.microsoft.com/office/drawing/2014/main" id="{D65A7078-B64F-1329-5295-39B93B2B39A8}"/>
              </a:ext>
            </a:extLst>
          </p:cNvPr>
          <p:cNvGrpSpPr/>
          <p:nvPr/>
        </p:nvGrpSpPr>
        <p:grpSpPr>
          <a:xfrm rot="2523316">
            <a:off x="869813" y="2264438"/>
            <a:ext cx="403667" cy="780438"/>
            <a:chOff x="9129274" y="2719113"/>
            <a:chExt cx="717139" cy="1386497"/>
          </a:xfrm>
          <a:solidFill>
            <a:srgbClr val="09465E"/>
          </a:solidFill>
        </p:grpSpPr>
        <p:grpSp>
          <p:nvGrpSpPr>
            <p:cNvPr id="47" name="Graphic 4">
              <a:extLst>
                <a:ext uri="{FF2B5EF4-FFF2-40B4-BE49-F238E27FC236}">
                  <a16:creationId xmlns:a16="http://schemas.microsoft.com/office/drawing/2014/main" id="{8A255B80-8BED-723E-E419-FDE662C827B4}"/>
                </a:ext>
              </a:extLst>
            </p:cNvPr>
            <p:cNvGrpSpPr/>
            <p:nvPr/>
          </p:nvGrpSpPr>
          <p:grpSpPr>
            <a:xfrm>
              <a:off x="9159507" y="2719113"/>
              <a:ext cx="446280" cy="440141"/>
              <a:chOff x="9159507" y="2719113"/>
              <a:chExt cx="446280" cy="440141"/>
            </a:xfrm>
            <a:grpFill/>
          </p:grpSpPr>
          <p:sp>
            <p:nvSpPr>
              <p:cNvPr id="56" name="Freeform 57">
                <a:extLst>
                  <a:ext uri="{FF2B5EF4-FFF2-40B4-BE49-F238E27FC236}">
                    <a16:creationId xmlns:a16="http://schemas.microsoft.com/office/drawing/2014/main" id="{BBD07C21-5C19-FA1A-960A-08155084441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7" name="Freeform 58">
                <a:extLst>
                  <a:ext uri="{FF2B5EF4-FFF2-40B4-BE49-F238E27FC236}">
                    <a16:creationId xmlns:a16="http://schemas.microsoft.com/office/drawing/2014/main" id="{5E654CE6-249B-EBAD-0175-1770961957A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48" name="Graphic 4">
              <a:extLst>
                <a:ext uri="{FF2B5EF4-FFF2-40B4-BE49-F238E27FC236}">
                  <a16:creationId xmlns:a16="http://schemas.microsoft.com/office/drawing/2014/main" id="{5CE86642-7D65-A2D4-51B1-976469585D7A}"/>
                </a:ext>
              </a:extLst>
            </p:cNvPr>
            <p:cNvGrpSpPr/>
            <p:nvPr/>
          </p:nvGrpSpPr>
          <p:grpSpPr>
            <a:xfrm>
              <a:off x="9129274" y="2893887"/>
              <a:ext cx="717139" cy="1211724"/>
              <a:chOff x="9129274" y="2893887"/>
              <a:chExt cx="717139" cy="1211724"/>
            </a:xfrm>
            <a:grpFill/>
          </p:grpSpPr>
          <p:sp>
            <p:nvSpPr>
              <p:cNvPr id="49" name="Freeform 50">
                <a:extLst>
                  <a:ext uri="{FF2B5EF4-FFF2-40B4-BE49-F238E27FC236}">
                    <a16:creationId xmlns:a16="http://schemas.microsoft.com/office/drawing/2014/main" id="{1E373465-03BF-2FB0-B1F3-4F96C196C7E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50" name="Freeform 51">
                <a:extLst>
                  <a:ext uri="{FF2B5EF4-FFF2-40B4-BE49-F238E27FC236}">
                    <a16:creationId xmlns:a16="http://schemas.microsoft.com/office/drawing/2014/main" id="{3486572C-5DB0-09A9-4DD0-41BB39DB855E}"/>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1" name="Freeform 52">
                <a:extLst>
                  <a:ext uri="{FF2B5EF4-FFF2-40B4-BE49-F238E27FC236}">
                    <a16:creationId xmlns:a16="http://schemas.microsoft.com/office/drawing/2014/main" id="{EE566266-7C41-A94D-223C-015002C8D00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2" name="Freeform 53">
                <a:extLst>
                  <a:ext uri="{FF2B5EF4-FFF2-40B4-BE49-F238E27FC236}">
                    <a16:creationId xmlns:a16="http://schemas.microsoft.com/office/drawing/2014/main" id="{921B5071-09B8-7959-5AA6-A222A133763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3" name="Freeform 54">
                <a:extLst>
                  <a:ext uri="{FF2B5EF4-FFF2-40B4-BE49-F238E27FC236}">
                    <a16:creationId xmlns:a16="http://schemas.microsoft.com/office/drawing/2014/main" id="{E8CF20B9-9986-701B-1F88-399FBD75FF5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4" name="Freeform 55">
                <a:extLst>
                  <a:ext uri="{FF2B5EF4-FFF2-40B4-BE49-F238E27FC236}">
                    <a16:creationId xmlns:a16="http://schemas.microsoft.com/office/drawing/2014/main" id="{E0A886B3-3788-2D73-3504-E7448E77A13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5" name="Freeform 56">
                <a:extLst>
                  <a:ext uri="{FF2B5EF4-FFF2-40B4-BE49-F238E27FC236}">
                    <a16:creationId xmlns:a16="http://schemas.microsoft.com/office/drawing/2014/main" id="{C01849B3-69D1-4843-B30D-E05E878A3AB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58" name="Graphic 4">
            <a:extLst>
              <a:ext uri="{FF2B5EF4-FFF2-40B4-BE49-F238E27FC236}">
                <a16:creationId xmlns:a16="http://schemas.microsoft.com/office/drawing/2014/main" id="{717F5716-3C27-AE9D-C894-A2307B567DAF}"/>
              </a:ext>
            </a:extLst>
          </p:cNvPr>
          <p:cNvGrpSpPr/>
          <p:nvPr/>
        </p:nvGrpSpPr>
        <p:grpSpPr>
          <a:xfrm rot="2523316">
            <a:off x="869812" y="3392863"/>
            <a:ext cx="403667" cy="780438"/>
            <a:chOff x="9129274" y="2719113"/>
            <a:chExt cx="717139" cy="1386497"/>
          </a:xfrm>
          <a:solidFill>
            <a:srgbClr val="09465E"/>
          </a:solidFill>
        </p:grpSpPr>
        <p:grpSp>
          <p:nvGrpSpPr>
            <p:cNvPr id="59" name="Graphic 4">
              <a:extLst>
                <a:ext uri="{FF2B5EF4-FFF2-40B4-BE49-F238E27FC236}">
                  <a16:creationId xmlns:a16="http://schemas.microsoft.com/office/drawing/2014/main" id="{84166187-BE95-FF92-91CF-3FD9275F35CB}"/>
                </a:ext>
              </a:extLst>
            </p:cNvPr>
            <p:cNvGrpSpPr/>
            <p:nvPr/>
          </p:nvGrpSpPr>
          <p:grpSpPr>
            <a:xfrm>
              <a:off x="9159507" y="2719113"/>
              <a:ext cx="446280" cy="440141"/>
              <a:chOff x="9159507" y="2719113"/>
              <a:chExt cx="446280" cy="440141"/>
            </a:xfrm>
            <a:grpFill/>
          </p:grpSpPr>
          <p:sp>
            <p:nvSpPr>
              <p:cNvPr id="68" name="Freeform 57">
                <a:extLst>
                  <a:ext uri="{FF2B5EF4-FFF2-40B4-BE49-F238E27FC236}">
                    <a16:creationId xmlns:a16="http://schemas.microsoft.com/office/drawing/2014/main" id="{31EB3BB1-7151-3A79-3DDA-A7DEE8D526C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69" name="Freeform 58">
                <a:extLst>
                  <a:ext uri="{FF2B5EF4-FFF2-40B4-BE49-F238E27FC236}">
                    <a16:creationId xmlns:a16="http://schemas.microsoft.com/office/drawing/2014/main" id="{69ACAF29-6632-654A-25D2-A730B8C104D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60" name="Graphic 4">
              <a:extLst>
                <a:ext uri="{FF2B5EF4-FFF2-40B4-BE49-F238E27FC236}">
                  <a16:creationId xmlns:a16="http://schemas.microsoft.com/office/drawing/2014/main" id="{73F33890-9C98-E1DE-D751-B301087A6925}"/>
                </a:ext>
              </a:extLst>
            </p:cNvPr>
            <p:cNvGrpSpPr/>
            <p:nvPr/>
          </p:nvGrpSpPr>
          <p:grpSpPr>
            <a:xfrm>
              <a:off x="9129274" y="2893887"/>
              <a:ext cx="717139" cy="1211724"/>
              <a:chOff x="9129274" y="2893887"/>
              <a:chExt cx="717139" cy="1211724"/>
            </a:xfrm>
            <a:grpFill/>
          </p:grpSpPr>
          <p:sp>
            <p:nvSpPr>
              <p:cNvPr id="61" name="Freeform 50">
                <a:extLst>
                  <a:ext uri="{FF2B5EF4-FFF2-40B4-BE49-F238E27FC236}">
                    <a16:creationId xmlns:a16="http://schemas.microsoft.com/office/drawing/2014/main" id="{5F68FECF-A4AE-EC3E-18B3-1D690602C18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62" name="Freeform 51">
                <a:extLst>
                  <a:ext uri="{FF2B5EF4-FFF2-40B4-BE49-F238E27FC236}">
                    <a16:creationId xmlns:a16="http://schemas.microsoft.com/office/drawing/2014/main" id="{FFD98C86-C037-7F82-4F2D-04FE56BF84C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63" name="Freeform 52">
                <a:extLst>
                  <a:ext uri="{FF2B5EF4-FFF2-40B4-BE49-F238E27FC236}">
                    <a16:creationId xmlns:a16="http://schemas.microsoft.com/office/drawing/2014/main" id="{CBD16FED-0911-AA6B-6FCD-68E900122AB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64" name="Freeform 53">
                <a:extLst>
                  <a:ext uri="{FF2B5EF4-FFF2-40B4-BE49-F238E27FC236}">
                    <a16:creationId xmlns:a16="http://schemas.microsoft.com/office/drawing/2014/main" id="{D68AA107-7BD0-F018-6FE1-EBBFC4A0B07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65" name="Freeform 54">
                <a:extLst>
                  <a:ext uri="{FF2B5EF4-FFF2-40B4-BE49-F238E27FC236}">
                    <a16:creationId xmlns:a16="http://schemas.microsoft.com/office/drawing/2014/main" id="{67F0CF6C-F3B8-DEFC-88E1-471399BF2AF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66" name="Freeform 55">
                <a:extLst>
                  <a:ext uri="{FF2B5EF4-FFF2-40B4-BE49-F238E27FC236}">
                    <a16:creationId xmlns:a16="http://schemas.microsoft.com/office/drawing/2014/main" id="{6D75C4B0-AE09-4DED-3893-A8102370D76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67" name="Freeform 56">
                <a:extLst>
                  <a:ext uri="{FF2B5EF4-FFF2-40B4-BE49-F238E27FC236}">
                    <a16:creationId xmlns:a16="http://schemas.microsoft.com/office/drawing/2014/main" id="{8F7A23B6-BEB2-5969-6DA0-5EED859997D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0" name="Graphic 4">
            <a:extLst>
              <a:ext uri="{FF2B5EF4-FFF2-40B4-BE49-F238E27FC236}">
                <a16:creationId xmlns:a16="http://schemas.microsoft.com/office/drawing/2014/main" id="{07A316E4-253D-C502-38D5-FACCDEE8248A}"/>
              </a:ext>
            </a:extLst>
          </p:cNvPr>
          <p:cNvGrpSpPr/>
          <p:nvPr/>
        </p:nvGrpSpPr>
        <p:grpSpPr>
          <a:xfrm rot="2523316">
            <a:off x="869812" y="4641741"/>
            <a:ext cx="403667" cy="780438"/>
            <a:chOff x="9129274" y="2719113"/>
            <a:chExt cx="717139" cy="1386497"/>
          </a:xfrm>
          <a:solidFill>
            <a:srgbClr val="09465E"/>
          </a:solidFill>
        </p:grpSpPr>
        <p:grpSp>
          <p:nvGrpSpPr>
            <p:cNvPr id="71" name="Graphic 4">
              <a:extLst>
                <a:ext uri="{FF2B5EF4-FFF2-40B4-BE49-F238E27FC236}">
                  <a16:creationId xmlns:a16="http://schemas.microsoft.com/office/drawing/2014/main" id="{7EFAF4D7-2B05-0137-AB91-258D59775529}"/>
                </a:ext>
              </a:extLst>
            </p:cNvPr>
            <p:cNvGrpSpPr/>
            <p:nvPr/>
          </p:nvGrpSpPr>
          <p:grpSpPr>
            <a:xfrm>
              <a:off x="9159507" y="2719113"/>
              <a:ext cx="446280" cy="440141"/>
              <a:chOff x="9159507" y="2719113"/>
              <a:chExt cx="446280" cy="440141"/>
            </a:xfrm>
            <a:grpFill/>
          </p:grpSpPr>
          <p:sp>
            <p:nvSpPr>
              <p:cNvPr id="80" name="Freeform 57">
                <a:extLst>
                  <a:ext uri="{FF2B5EF4-FFF2-40B4-BE49-F238E27FC236}">
                    <a16:creationId xmlns:a16="http://schemas.microsoft.com/office/drawing/2014/main" id="{2936F9F2-BF04-4DA7-2575-F8B91BDE71B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81" name="Freeform 58">
                <a:extLst>
                  <a:ext uri="{FF2B5EF4-FFF2-40B4-BE49-F238E27FC236}">
                    <a16:creationId xmlns:a16="http://schemas.microsoft.com/office/drawing/2014/main" id="{748264D2-A92A-E0E5-FEF7-E1CABB592B4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72" name="Graphic 4">
              <a:extLst>
                <a:ext uri="{FF2B5EF4-FFF2-40B4-BE49-F238E27FC236}">
                  <a16:creationId xmlns:a16="http://schemas.microsoft.com/office/drawing/2014/main" id="{6BB5DF04-419E-CD0A-3106-BAB84010939E}"/>
                </a:ext>
              </a:extLst>
            </p:cNvPr>
            <p:cNvGrpSpPr/>
            <p:nvPr/>
          </p:nvGrpSpPr>
          <p:grpSpPr>
            <a:xfrm>
              <a:off x="9129274" y="2893887"/>
              <a:ext cx="717139" cy="1211724"/>
              <a:chOff x="9129274" y="2893887"/>
              <a:chExt cx="717139" cy="1211724"/>
            </a:xfrm>
            <a:grpFill/>
          </p:grpSpPr>
          <p:sp>
            <p:nvSpPr>
              <p:cNvPr id="73" name="Freeform 50">
                <a:extLst>
                  <a:ext uri="{FF2B5EF4-FFF2-40B4-BE49-F238E27FC236}">
                    <a16:creationId xmlns:a16="http://schemas.microsoft.com/office/drawing/2014/main" id="{49F4B218-17DE-EFBF-D60F-228E8F05B71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74" name="Freeform 51">
                <a:extLst>
                  <a:ext uri="{FF2B5EF4-FFF2-40B4-BE49-F238E27FC236}">
                    <a16:creationId xmlns:a16="http://schemas.microsoft.com/office/drawing/2014/main" id="{B60D2203-62AB-70B6-5FEA-250D7776824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75" name="Freeform 52">
                <a:extLst>
                  <a:ext uri="{FF2B5EF4-FFF2-40B4-BE49-F238E27FC236}">
                    <a16:creationId xmlns:a16="http://schemas.microsoft.com/office/drawing/2014/main" id="{EF59CB32-52FF-CAA5-0026-D6761646031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76" name="Freeform 53">
                <a:extLst>
                  <a:ext uri="{FF2B5EF4-FFF2-40B4-BE49-F238E27FC236}">
                    <a16:creationId xmlns:a16="http://schemas.microsoft.com/office/drawing/2014/main" id="{95044C8E-315A-DA46-DD63-9AA7EA7BC6E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77" name="Freeform 54">
                <a:extLst>
                  <a:ext uri="{FF2B5EF4-FFF2-40B4-BE49-F238E27FC236}">
                    <a16:creationId xmlns:a16="http://schemas.microsoft.com/office/drawing/2014/main" id="{788CE671-B237-6A2B-C047-906C26F5753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78" name="Freeform 55">
                <a:extLst>
                  <a:ext uri="{FF2B5EF4-FFF2-40B4-BE49-F238E27FC236}">
                    <a16:creationId xmlns:a16="http://schemas.microsoft.com/office/drawing/2014/main" id="{E8CB442A-3B76-16B2-76BD-FDD2C4CFB21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79" name="Freeform 56">
                <a:extLst>
                  <a:ext uri="{FF2B5EF4-FFF2-40B4-BE49-F238E27FC236}">
                    <a16:creationId xmlns:a16="http://schemas.microsoft.com/office/drawing/2014/main" id="{F8E4E1CF-B52D-8751-CB56-E51D7B75CBE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6" name="Online Media 5" title="What is a Cost Benefit Analysis? (Easy Explanation)">
            <a:hlinkClick r:id="" action="ppaction://media"/>
            <a:extLst>
              <a:ext uri="{FF2B5EF4-FFF2-40B4-BE49-F238E27FC236}">
                <a16:creationId xmlns:a16="http://schemas.microsoft.com/office/drawing/2014/main" id="{74427632-165D-4784-CD24-AFE3FE590A00}"/>
              </a:ext>
            </a:extLst>
          </p:cNvPr>
          <p:cNvPicPr>
            <a:picLocks noRot="1" noChangeAspect="1"/>
          </p:cNvPicPr>
          <p:nvPr>
            <a:videoFile r:link="rId1"/>
          </p:nvPr>
        </p:nvPicPr>
        <p:blipFill>
          <a:blip r:embed="rId9"/>
          <a:stretch>
            <a:fillRect/>
          </a:stretch>
        </p:blipFill>
        <p:spPr>
          <a:xfrm>
            <a:off x="8331467" y="1437202"/>
            <a:ext cx="2580707" cy="1538859"/>
          </a:xfrm>
          <a:prstGeom prst="rect">
            <a:avLst/>
          </a:prstGeom>
        </p:spPr>
      </p:pic>
      <p:sp>
        <p:nvSpPr>
          <p:cNvPr id="24" name="TextBox 23">
            <a:extLst>
              <a:ext uri="{FF2B5EF4-FFF2-40B4-BE49-F238E27FC236}">
                <a16:creationId xmlns:a16="http://schemas.microsoft.com/office/drawing/2014/main" id="{499C08E8-B40E-5A65-DC92-8063EBF041E0}"/>
              </a:ext>
            </a:extLst>
          </p:cNvPr>
          <p:cNvSpPr txBox="1"/>
          <p:nvPr/>
        </p:nvSpPr>
        <p:spPr>
          <a:xfrm>
            <a:off x="8460968" y="3147868"/>
            <a:ext cx="2701180" cy="523220"/>
          </a:xfrm>
          <a:prstGeom prst="rect">
            <a:avLst/>
          </a:prstGeom>
          <a:noFill/>
        </p:spPr>
        <p:txBody>
          <a:bodyPr wrap="square">
            <a:spAutoFit/>
          </a:bodyPr>
          <a:lstStyle/>
          <a:p>
            <a:r>
              <a:rPr lang="en-US" sz="1400" dirty="0">
                <a:hlinkClick r:id="rId10"/>
              </a:rPr>
              <a:t>What is a Cost Benefit Analysis? (Easy Explanation)</a:t>
            </a:r>
            <a:endParaRPr lang="en-IE" sz="1400" dirty="0"/>
          </a:p>
        </p:txBody>
      </p:sp>
      <p:sp>
        <p:nvSpPr>
          <p:cNvPr id="26" name="TextBox 25">
            <a:extLst>
              <a:ext uri="{FF2B5EF4-FFF2-40B4-BE49-F238E27FC236}">
                <a16:creationId xmlns:a16="http://schemas.microsoft.com/office/drawing/2014/main" id="{AD3A4E6A-1274-9DED-5E69-5BED033D0A81}"/>
              </a:ext>
            </a:extLst>
          </p:cNvPr>
          <p:cNvSpPr txBox="1"/>
          <p:nvPr/>
        </p:nvSpPr>
        <p:spPr>
          <a:xfrm>
            <a:off x="8255354" y="5865111"/>
            <a:ext cx="2796481" cy="523220"/>
          </a:xfrm>
          <a:prstGeom prst="rect">
            <a:avLst/>
          </a:prstGeom>
          <a:noFill/>
        </p:spPr>
        <p:txBody>
          <a:bodyPr wrap="square">
            <a:spAutoFit/>
          </a:bodyPr>
          <a:lstStyle/>
          <a:p>
            <a:r>
              <a:rPr lang="en-IE" sz="1400" dirty="0">
                <a:hlinkClick r:id="rId11"/>
              </a:rPr>
              <a:t>Stakeholder Engagement in 5 Slides // Stakeholder Management</a:t>
            </a:r>
            <a:endParaRPr lang="en-IE" sz="1400" dirty="0"/>
          </a:p>
        </p:txBody>
      </p:sp>
      <p:pic>
        <p:nvPicPr>
          <p:cNvPr id="27" name="Online Media 26" title="Stakeholder Engagement in 5 Slides // Stakeholder Management">
            <a:hlinkClick r:id="" action="ppaction://media"/>
            <a:extLst>
              <a:ext uri="{FF2B5EF4-FFF2-40B4-BE49-F238E27FC236}">
                <a16:creationId xmlns:a16="http://schemas.microsoft.com/office/drawing/2014/main" id="{78C8F047-29B1-4ADC-2B19-28ED6DA49266}"/>
              </a:ext>
            </a:extLst>
          </p:cNvPr>
          <p:cNvPicPr>
            <a:picLocks noRot="1" noChangeAspect="1"/>
          </p:cNvPicPr>
          <p:nvPr>
            <a:videoFile r:link="rId2"/>
          </p:nvPr>
        </p:nvPicPr>
        <p:blipFill>
          <a:blip r:embed="rId12"/>
          <a:stretch>
            <a:fillRect/>
          </a:stretch>
        </p:blipFill>
        <p:spPr>
          <a:xfrm>
            <a:off x="8397870" y="4063913"/>
            <a:ext cx="2511447" cy="1620624"/>
          </a:xfrm>
          <a:prstGeom prst="rect">
            <a:avLst/>
          </a:prstGeom>
        </p:spPr>
      </p:pic>
    </p:spTree>
    <p:extLst>
      <p:ext uri="{BB962C8B-B14F-4D97-AF65-F5344CB8AC3E}">
        <p14:creationId xmlns:p14="http://schemas.microsoft.com/office/powerpoint/2010/main" val="226157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27"/>
                </p:tgtEl>
              </p:cMediaNode>
            </p:video>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n paikkamerkki 15">
            <a:extLst>
              <a:ext uri="{FF2B5EF4-FFF2-40B4-BE49-F238E27FC236}">
                <a16:creationId xmlns:a16="http://schemas.microsoft.com/office/drawing/2014/main" id="{DD9CBD90-6002-2258-209E-38A71855FE3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2208810"/>
            <a:ext cx="9700557" cy="4274818"/>
          </a:xfrm>
          <a:prstGeom prst="rect">
            <a:avLst/>
          </a:prstGeo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dirty="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406748" y="3429000"/>
            <a:ext cx="6281847"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4406748" y="3429000"/>
            <a:ext cx="6281848" cy="646331"/>
          </a:xfrm>
          <a:prstGeom prst="rect">
            <a:avLst/>
          </a:prstGeom>
          <a:noFill/>
        </p:spPr>
        <p:txBody>
          <a:bodyPr wrap="none" rtlCol="0">
            <a:spAutoFit/>
          </a:bodyPr>
          <a:lstStyle/>
          <a:p>
            <a:r>
              <a:rPr lang="en-IE" sz="3600" b="1" spc="324" dirty="0">
                <a:solidFill>
                  <a:srgbClr val="60BA47"/>
                </a:solidFill>
                <a:latin typeface="Calibri" panose="020F0502020204030204" pitchFamily="34" charset="0"/>
                <a:cs typeface="Calibri" panose="020F0502020204030204" pitchFamily="34" charset="0"/>
              </a:rPr>
              <a:t>Introduction to Evaluation</a:t>
            </a:r>
          </a:p>
        </p:txBody>
      </p:sp>
      <p:sp>
        <p:nvSpPr>
          <p:cNvPr id="2" name="Rectangle 13">
            <a:extLst>
              <a:ext uri="{FF2B5EF4-FFF2-40B4-BE49-F238E27FC236}">
                <a16:creationId xmlns:a16="http://schemas.microsoft.com/office/drawing/2014/main" id="{DC4A1EDA-600F-6959-7A76-3A631B199C76}"/>
              </a:ext>
            </a:extLst>
          </p:cNvPr>
          <p:cNvSpPr/>
          <p:nvPr/>
        </p:nvSpPr>
        <p:spPr>
          <a:xfrm>
            <a:off x="4406748" y="4449326"/>
            <a:ext cx="6281848"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600" b="1" spc="324" dirty="0">
                <a:solidFill>
                  <a:srgbClr val="60BA47"/>
                </a:solidFill>
                <a:latin typeface="Calibri" panose="020F0502020204030204" pitchFamily="34" charset="0"/>
                <a:cs typeface="Calibri" panose="020F0502020204030204" pitchFamily="34" charset="0"/>
              </a:rPr>
              <a:t>&amp; Impact Assessment</a:t>
            </a:r>
            <a:endParaRPr lang="en-US" sz="3600" dirty="0">
              <a:latin typeface="Montserrat" panose="00000500000000000000" pitchFamily="50" charset="0"/>
            </a:endParaRPr>
          </a:p>
        </p:txBody>
      </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638618" y="482739"/>
            <a:ext cx="6664687" cy="5166427"/>
          </a:xfrm>
          <a:prstGeom prst="rect">
            <a:avLst/>
          </a:prstGeom>
        </p:spPr>
        <p:txBody>
          <a:bodyPr lIns="91440" tIns="45720" rIns="91440" bIns="45720" anchor="t"/>
          <a:lstStyle/>
          <a:p>
            <a:pPr marL="0" indent="0">
              <a:lnSpc>
                <a:spcPct val="100000"/>
              </a:lnSpc>
            </a:pPr>
            <a:r>
              <a:rPr lang="en-US" sz="2200" kern="100" dirty="0">
                <a:latin typeface="Calibri" panose="020F0502020204030204" pitchFamily="34" charset="0"/>
                <a:ea typeface="Aptos" panose="020B0004020202020204" pitchFamily="34" charset="0"/>
                <a:cs typeface="Calibri" panose="020F0502020204030204" pitchFamily="34" charset="0"/>
              </a:rPr>
              <a:t>For example, evaluating the environmental-socio-economic impact of food waste streams is essential for understanding the KPIs of waste management practices. </a:t>
            </a:r>
          </a:p>
          <a:p>
            <a:pPr marL="0" indent="0">
              <a:lnSpc>
                <a:spcPct val="100000"/>
              </a:lnSpc>
            </a:pPr>
            <a:endParaRPr lang="en-US" sz="1200" kern="100" dirty="0">
              <a:effectLst/>
              <a:ea typeface="Aptos" panose="020B0004020202020204" pitchFamily="34" charset="0"/>
              <a:cs typeface="Times New Roman" panose="02020603050405020304" pitchFamily="18" charset="0"/>
            </a:endParaRPr>
          </a:p>
          <a:p>
            <a:pPr marL="0" indent="0">
              <a:lnSpc>
                <a:spcPct val="100000"/>
              </a:lnSpc>
            </a:pPr>
            <a:r>
              <a:rPr lang="en-US" sz="2200" kern="100" dirty="0">
                <a:effectLst/>
                <a:ea typeface="Aptos" panose="020B0004020202020204" pitchFamily="34" charset="0"/>
                <a:cs typeface="Times New Roman" panose="02020603050405020304" pitchFamily="18" charset="0"/>
              </a:rPr>
              <a:t>Each evaluation method serves a unique purpose and contributes valuable insights to the overall assessment process with carefully selected KPIs.</a:t>
            </a:r>
            <a:endParaRPr lang="en-US" sz="2200"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endParaRPr lang="en-US" sz="1200"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en-US" sz="2200" kern="100" dirty="0">
                <a:effectLst/>
                <a:latin typeface="Calibri"/>
                <a:ea typeface="Aptos" panose="020B0004020202020204" pitchFamily="34" charset="0"/>
                <a:cs typeface="Calibri"/>
              </a:rPr>
              <a:t>For examp</a:t>
            </a:r>
            <a:r>
              <a:rPr lang="en-US" sz="2200" kern="100" dirty="0">
                <a:latin typeface="Calibri"/>
                <a:ea typeface="Aptos" panose="020B0004020202020204" pitchFamily="34" charset="0"/>
                <a:cs typeface="Calibri"/>
              </a:rPr>
              <a:t>le, b</a:t>
            </a:r>
            <a:r>
              <a:rPr lang="en-US" sz="2200" kern="100" dirty="0">
                <a:effectLst/>
                <a:latin typeface="Calibri"/>
                <a:ea typeface="Aptos" panose="020B0004020202020204" pitchFamily="34" charset="0"/>
                <a:cs typeface="Calibri"/>
              </a:rPr>
              <a:t>y quantifying costs, benefits, return on investment, </a:t>
            </a:r>
            <a:r>
              <a:rPr lang="en-US" sz="2200" kern="100" dirty="0">
                <a:latin typeface="Calibri"/>
                <a:ea typeface="Aptos" panose="020B0004020202020204" pitchFamily="34" charset="0"/>
                <a:cs typeface="Calibri"/>
              </a:rPr>
              <a:t>SMEs</a:t>
            </a:r>
            <a:r>
              <a:rPr lang="en-US" sz="2200" kern="100" dirty="0">
                <a:effectLst/>
                <a:latin typeface="Calibri"/>
                <a:ea typeface="Aptos" panose="020B0004020202020204" pitchFamily="34" charset="0"/>
                <a:cs typeface="Calibri"/>
              </a:rPr>
              <a:t> can make informed decisions about implementing food waste reduction strategies that lead to economic savings and </a:t>
            </a:r>
            <a:r>
              <a:rPr lang="en-US" sz="2200" kern="100" dirty="0">
                <a:latin typeface="Calibri"/>
                <a:ea typeface="Aptos" panose="020B0004020202020204" pitchFamily="34" charset="0"/>
                <a:cs typeface="Calibri"/>
              </a:rPr>
              <a:t>sustainability. </a:t>
            </a:r>
          </a:p>
          <a:p>
            <a:pPr marL="0" indent="0">
              <a:lnSpc>
                <a:spcPct val="100000"/>
              </a:lnSpc>
            </a:pPr>
            <a:endParaRPr lang="en-US" sz="1200"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en-US" sz="2200" kern="100" dirty="0">
                <a:latin typeface="Calibri"/>
                <a:ea typeface="Aptos" panose="020B0004020202020204" pitchFamily="34" charset="0"/>
                <a:cs typeface="Calibri"/>
              </a:rPr>
              <a:t>Combining multiple methods can enhance the robustness of the </a:t>
            </a:r>
            <a:r>
              <a:rPr lang="en-US" sz="2200" kern="100" dirty="0">
                <a:latin typeface="Calibri"/>
                <a:ea typeface="Calibri"/>
                <a:cs typeface="Calibri"/>
              </a:rPr>
              <a:t>evaluation, provide a comprehensive view of food waste streams and inform effective interventions contributing positively to environmental, economic, and social outcomes.</a:t>
            </a:r>
          </a:p>
          <a:p>
            <a:pPr marL="0" indent="0">
              <a:lnSpc>
                <a:spcPct val="100000"/>
              </a:lnSpc>
            </a:pPr>
            <a:endParaRPr lang="fi-FI" sz="22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endParaRPr lang="en-US" sz="2200" kern="100" dirty="0">
              <a:latin typeface="Calibri" panose="020F0502020204030204" pitchFamily="34" charset="0"/>
              <a:cs typeface="Calibri" panose="020F0502020204030204" pitchFamily="34" charset="0"/>
            </a:endParaRPr>
          </a:p>
          <a:p>
            <a:pPr marL="0" indent="0" algn="just">
              <a:lnSpc>
                <a:spcPct val="100000"/>
              </a:lnSpc>
            </a:pPr>
            <a:endParaRPr lang="fi-FI" sz="2200" kern="100"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marL="411163"/>
            <a:r>
              <a:rPr lang="en-US"/>
              <a:t>Final remarks</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4012902"/>
            <a:ext cx="5736476" cy="1015663"/>
          </a:xfrm>
          <a:prstGeom prst="rect">
            <a:avLst/>
          </a:prstGeom>
          <a:noFill/>
        </p:spPr>
        <p:txBody>
          <a:bodyPr wrap="square" rtlCol="0">
            <a:spAutoFit/>
          </a:bodyPr>
          <a:lstStyle/>
          <a:p>
            <a:pPr algn="ctr"/>
            <a:r>
              <a:rPr lang="en-US" sz="3000" b="1" spc="162">
                <a:solidFill>
                  <a:schemeClr val="bg1"/>
                </a:solidFill>
                <a:latin typeface="Calibri" panose="020F0502020204030204" pitchFamily="34" charset="0"/>
                <a:cs typeface="Calibri" panose="020F0502020204030204" pitchFamily="34" charset="0"/>
              </a:rPr>
              <a:t>A LITTLE PROGRESS EACH DAY ADDS UP TO BIG RESULTS</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a:solidFill>
                  <a:schemeClr val="bg1"/>
                </a:solidFill>
              </a:rPr>
              <a:t>www.</a:t>
            </a:r>
            <a:r>
              <a:rPr lang="en-US" sz="3000" b="1">
                <a:solidFill>
                  <a:schemeClr val="bg1"/>
                </a:solidFill>
              </a:rPr>
              <a:t>waste2worth</a:t>
            </a:r>
            <a:r>
              <a:rPr lang="en-US" sz="3000">
                <a:solidFill>
                  <a:schemeClr val="bg1"/>
                </a:solidFill>
              </a:rPr>
              <a:t>.eu</a:t>
            </a:r>
          </a:p>
          <a:p>
            <a:endParaRPr lang="en-US"/>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a:t>Follow our journey</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err="1">
                  <a:solidFill>
                    <a:srgbClr val="0B3A5B"/>
                  </a:solidFill>
                  <a:hlinkClick r:id="rId4">
                    <a:extLst>
                      <a:ext uri="{A12FA001-AC4F-418D-AE19-62706E023703}">
                        <ahyp:hlinkClr xmlns:ahyp="http://schemas.microsoft.com/office/drawing/2018/hyperlinkcolor" val="tx"/>
                      </a:ext>
                    </a:extLst>
                  </a:hlinkClick>
                </a:rPr>
                <a:t>yt</a:t>
              </a:r>
              <a:endParaRPr lang="en-US" sz="240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a:solidFill>
                    <a:srgbClr val="0B3A5B"/>
                  </a:solidFill>
                  <a:hlinkClick r:id="rId5">
                    <a:extLst>
                      <a:ext uri="{A12FA001-AC4F-418D-AE19-62706E023703}">
                        <ahyp:hlinkClr xmlns:ahyp="http://schemas.microsoft.com/office/drawing/2018/hyperlinkcolor" val="tx"/>
                      </a:ext>
                    </a:extLst>
                  </a:hlinkClick>
                </a:rPr>
                <a:t>li</a:t>
              </a:r>
              <a:endParaRPr lang="en-US" sz="240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a:solidFill>
                    <a:srgbClr val="0B3A5B"/>
                  </a:solidFill>
                  <a:hlinkClick r:id="rId6">
                    <a:extLst>
                      <a:ext uri="{A12FA001-AC4F-418D-AE19-62706E023703}">
                        <ahyp:hlinkClr xmlns:ahyp="http://schemas.microsoft.com/office/drawing/2018/hyperlinkcolor" val="tx"/>
                      </a:ext>
                    </a:extLst>
                  </a:hlinkClick>
                </a:rPr>
                <a:t>in</a:t>
              </a:r>
              <a:endParaRPr lang="en-US" sz="240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ebruary 17,, adobestock">
            <a:extLst>
              <a:ext uri="{FF2B5EF4-FFF2-40B4-BE49-F238E27FC236}">
                <a16:creationId xmlns:a16="http://schemas.microsoft.com/office/drawing/2014/main" id="{88AEAAF0-1539-FC44-DC40-005C83DB3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2711" y="4717545"/>
            <a:ext cx="4406726" cy="171214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576543" y="492542"/>
            <a:ext cx="10052954" cy="803654"/>
          </a:xfrm>
          <a:prstGeom prst="rect">
            <a:avLst/>
          </a:prstGeom>
        </p:spPr>
        <p:txBody>
          <a:bodyPr/>
          <a:lstStyle/>
          <a:p>
            <a:r>
              <a:rPr lang="en-IE" dirty="0">
                <a:ea typeface="+mn-lt"/>
                <a:cs typeface="+mn-lt"/>
              </a:rPr>
              <a:t>Introduction to Evaluation &amp; Impact Assessment</a:t>
            </a:r>
          </a:p>
          <a:p>
            <a:endParaRPr lang="en-US"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xfrm>
            <a:off x="724394" y="1357798"/>
            <a:ext cx="5167746" cy="4715160"/>
          </a:xfrm>
          <a:prstGeom prst="rect">
            <a:avLst/>
          </a:prstGeom>
        </p:spPr>
        <p:txBody>
          <a:bodyPr/>
          <a:lstStyle/>
          <a:p>
            <a:pPr marL="0" indent="0">
              <a:lnSpc>
                <a:spcPct val="100000"/>
              </a:lnSpc>
            </a:pPr>
            <a:r>
              <a:rPr lang="en-IE" sz="2300" dirty="0">
                <a:ea typeface="+mn-lt"/>
                <a:cs typeface="+mn-lt"/>
              </a:rPr>
              <a:t>Evaluation &amp; Impact Assessment are c</a:t>
            </a:r>
            <a:r>
              <a:rPr lang="en-US" sz="2300" dirty="0" err="1">
                <a:solidFill>
                  <a:srgbClr val="0B3A5B"/>
                </a:solidFill>
                <a:effectLst/>
                <a:ea typeface="Aptos" panose="020B0004020202020204" pitchFamily="34" charset="0"/>
                <a:cs typeface="Calibri" panose="020F0502020204030204" pitchFamily="34" charset="0"/>
              </a:rPr>
              <a:t>rucial</a:t>
            </a:r>
            <a:r>
              <a:rPr lang="en-US" sz="2300" dirty="0">
                <a:solidFill>
                  <a:srgbClr val="0B3A5B"/>
                </a:solidFill>
                <a:effectLst/>
                <a:ea typeface="Aptos" panose="020B0004020202020204" pitchFamily="34" charset="0"/>
                <a:cs typeface="Calibri" panose="020F0502020204030204" pitchFamily="34" charset="0"/>
              </a:rPr>
              <a:t> processes used </a:t>
            </a:r>
            <a:r>
              <a:rPr lang="en-US" sz="2300" b="1" dirty="0">
                <a:solidFill>
                  <a:srgbClr val="0B3A5B"/>
                </a:solidFill>
                <a:effectLst/>
                <a:ea typeface="Aptos" panose="020B0004020202020204" pitchFamily="34" charset="0"/>
                <a:cs typeface="Calibri" panose="020F0502020204030204" pitchFamily="34" charset="0"/>
              </a:rPr>
              <a:t>to measure relevance, effectiveness and outcomes </a:t>
            </a:r>
            <a:r>
              <a:rPr lang="en-US" sz="2300" dirty="0">
                <a:solidFill>
                  <a:srgbClr val="0B3A5B"/>
                </a:solidFill>
                <a:effectLst/>
                <a:ea typeface="Aptos" panose="020B0004020202020204" pitchFamily="34" charset="0"/>
                <a:cs typeface="Calibri" panose="020F0502020204030204" pitchFamily="34" charset="0"/>
              </a:rPr>
              <a:t>in </a:t>
            </a:r>
            <a:r>
              <a:rPr lang="en-US" sz="2300" dirty="0" err="1">
                <a:solidFill>
                  <a:srgbClr val="0B3A5B"/>
                </a:solidFill>
                <a:effectLst/>
                <a:ea typeface="Aptos" panose="020B0004020202020204" pitchFamily="34" charset="0"/>
                <a:cs typeface="Calibri" panose="020F0502020204030204" pitchFamily="34" charset="0"/>
              </a:rPr>
              <a:t>programmes</a:t>
            </a:r>
            <a:r>
              <a:rPr lang="en-US" sz="2300" dirty="0">
                <a:solidFill>
                  <a:srgbClr val="0B3A5B"/>
                </a:solidFill>
                <a:effectLst/>
                <a:ea typeface="Aptos" panose="020B0004020202020204" pitchFamily="34" charset="0"/>
                <a:cs typeface="Calibri" panose="020F0502020204030204" pitchFamily="34" charset="0"/>
              </a:rPr>
              <a:t>, projects, or policies</a:t>
            </a:r>
            <a:r>
              <a:rPr lang="en-US" sz="2300" kern="100" dirty="0">
                <a:solidFill>
                  <a:srgbClr val="0B3A5B"/>
                </a:solidFill>
                <a:effectLst/>
                <a:ea typeface="Aptos" panose="020B0004020202020204" pitchFamily="34" charset="0"/>
                <a:cs typeface="Calibri" panose="020F0502020204030204" pitchFamily="34" charset="0"/>
              </a:rPr>
              <a:t>.</a:t>
            </a:r>
          </a:p>
          <a:p>
            <a:pPr marL="0" indent="0">
              <a:lnSpc>
                <a:spcPct val="100000"/>
              </a:lnSpc>
            </a:pPr>
            <a:endParaRPr lang="en-US" sz="2300" kern="100" dirty="0">
              <a:solidFill>
                <a:srgbClr val="0B3A5B"/>
              </a:solidFill>
              <a:ea typeface="Aptos" panose="020B0004020202020204" pitchFamily="34" charset="0"/>
              <a:cs typeface="Calibri" panose="020F0502020204030204" pitchFamily="34" charset="0"/>
            </a:endParaRPr>
          </a:p>
          <a:p>
            <a:pPr marL="0" indent="0">
              <a:lnSpc>
                <a:spcPct val="100000"/>
              </a:lnSpc>
            </a:pPr>
            <a:r>
              <a:rPr kumimoji="0" lang="fi-FI" altLang="fi-FI" sz="2300" b="0" i="0" u="none" strike="noStrike" cap="none" normalizeH="0" baseline="0" dirty="0">
                <a:ln>
                  <a:noFill/>
                </a:ln>
                <a:solidFill>
                  <a:srgbClr val="0B3A5B"/>
                </a:solidFill>
                <a:effectLst/>
                <a:cs typeface="Calibri" panose="020F0502020204030204" pitchFamily="34" charset="0"/>
              </a:rPr>
              <a:t>Evaluation </a:t>
            </a:r>
            <a:r>
              <a:rPr kumimoji="0" lang="en-US" altLang="fi-FI" sz="2300" b="0" i="0" u="none" strike="noStrike" cap="none" normalizeH="0" baseline="0" dirty="0">
                <a:ln>
                  <a:noFill/>
                </a:ln>
                <a:solidFill>
                  <a:srgbClr val="0B3A5B"/>
                </a:solidFill>
                <a:effectLst/>
                <a:cs typeface="Calibri" panose="020F0502020204030204" pitchFamily="34" charset="0"/>
              </a:rPr>
              <a:t>can</a:t>
            </a:r>
            <a:r>
              <a:rPr kumimoji="0" lang="fi-FI" altLang="fi-FI" sz="2300" b="0" i="0" u="none" strike="noStrike" cap="none" normalizeH="0" baseline="0" dirty="0">
                <a:ln>
                  <a:noFill/>
                </a:ln>
                <a:solidFill>
                  <a:srgbClr val="0B3A5B"/>
                </a:solidFill>
                <a:effectLst/>
                <a:cs typeface="Calibri" panose="020F0502020204030204" pitchFamily="34" charset="0"/>
              </a:rPr>
              <a:t> be categorised into several types, each serving </a:t>
            </a:r>
            <a:r>
              <a:rPr kumimoji="0" lang="fi-FI" altLang="fi-FI" sz="2300" b="1" i="0" u="none" strike="noStrike" cap="none" normalizeH="0" baseline="0" dirty="0">
                <a:ln>
                  <a:noFill/>
                </a:ln>
                <a:solidFill>
                  <a:srgbClr val="0B3A5B"/>
                </a:solidFill>
                <a:effectLst/>
                <a:cs typeface="Calibri" panose="020F0502020204030204" pitchFamily="34" charset="0"/>
              </a:rPr>
              <a:t>different purposes and </a:t>
            </a:r>
            <a:r>
              <a:rPr kumimoji="0" lang="fi-FI" altLang="fi-FI" sz="2300" b="1" i="0" u="none" strike="noStrike" cap="none" normalizeH="0" baseline="0" dirty="0" err="1">
                <a:ln>
                  <a:noFill/>
                </a:ln>
                <a:solidFill>
                  <a:srgbClr val="0B3A5B"/>
                </a:solidFill>
                <a:effectLst/>
                <a:cs typeface="Calibri" panose="020F0502020204030204" pitchFamily="34" charset="0"/>
              </a:rPr>
              <a:t>contexts</a:t>
            </a:r>
            <a:r>
              <a:rPr kumimoji="0" lang="fi-FI" altLang="fi-FI" sz="2300" b="0" i="0" u="none" strike="noStrike" cap="none" normalizeH="0" baseline="0" dirty="0">
                <a:ln>
                  <a:noFill/>
                </a:ln>
                <a:solidFill>
                  <a:srgbClr val="0B3A5B"/>
                </a:solidFill>
                <a:effectLst/>
                <a:cs typeface="Calibri" panose="020F0502020204030204" pitchFamily="34" charset="0"/>
              </a:rPr>
              <a:t>.</a:t>
            </a:r>
          </a:p>
          <a:p>
            <a:pPr marL="0" indent="0">
              <a:lnSpc>
                <a:spcPct val="100000"/>
              </a:lnSpc>
            </a:pPr>
            <a:endParaRPr lang="fi-FI" altLang="fi-FI" sz="2300" dirty="0">
              <a:solidFill>
                <a:srgbClr val="0B3A5B"/>
              </a:solidFill>
              <a:cs typeface="Calibri" panose="020F0502020204030204" pitchFamily="34" charset="0"/>
            </a:endParaRPr>
          </a:p>
          <a:p>
            <a:pPr marL="0" indent="0">
              <a:lnSpc>
                <a:spcPct val="100000"/>
              </a:lnSpc>
            </a:pPr>
            <a:r>
              <a:rPr kumimoji="0" lang="fi-FI" altLang="fi-FI" sz="2300" b="0" i="0" u="none" strike="noStrike" cap="none" normalizeH="0" baseline="0" dirty="0" err="1">
                <a:ln>
                  <a:noFill/>
                </a:ln>
                <a:solidFill>
                  <a:srgbClr val="0B3A5B"/>
                </a:solidFill>
                <a:effectLst/>
                <a:cs typeface="Calibri" panose="020F0502020204030204" pitchFamily="34" charset="0"/>
              </a:rPr>
              <a:t>Different</a:t>
            </a:r>
            <a:r>
              <a:rPr kumimoji="0" lang="fi-FI" altLang="fi-FI" sz="2300" b="0" i="0" u="none" strike="noStrike" cap="none" normalizeH="0" baseline="0" dirty="0">
                <a:ln>
                  <a:noFill/>
                </a:ln>
                <a:solidFill>
                  <a:srgbClr val="0B3A5B"/>
                </a:solidFill>
                <a:effectLst/>
                <a:cs typeface="Calibri" panose="020F0502020204030204" pitchFamily="34" charset="0"/>
              </a:rPr>
              <a:t> </a:t>
            </a:r>
            <a:r>
              <a:rPr kumimoji="0" lang="fi-FI" altLang="fi-FI" sz="2300" b="0" i="0" u="none" strike="noStrike" cap="none" normalizeH="0" baseline="0" dirty="0" err="1">
                <a:ln>
                  <a:noFill/>
                </a:ln>
                <a:solidFill>
                  <a:srgbClr val="0B3A5B"/>
                </a:solidFill>
                <a:effectLst/>
                <a:cs typeface="Calibri" panose="020F0502020204030204" pitchFamily="34" charset="0"/>
              </a:rPr>
              <a:t>evaluation</a:t>
            </a:r>
            <a:r>
              <a:rPr kumimoji="0" lang="fi-FI" altLang="fi-FI" sz="2300" b="0" i="0" u="none" strike="noStrike" cap="none" normalizeH="0" baseline="0" dirty="0">
                <a:ln>
                  <a:noFill/>
                </a:ln>
                <a:solidFill>
                  <a:srgbClr val="0B3A5B"/>
                </a:solidFill>
                <a:effectLst/>
                <a:cs typeface="Calibri" panose="020F0502020204030204" pitchFamily="34" charset="0"/>
              </a:rPr>
              <a:t> </a:t>
            </a:r>
            <a:r>
              <a:rPr kumimoji="0" lang="fi-FI" altLang="fi-FI" sz="2300" b="0" i="0" u="none" strike="noStrike" cap="none" normalizeH="0" baseline="0" dirty="0" err="1">
                <a:ln>
                  <a:noFill/>
                </a:ln>
                <a:solidFill>
                  <a:srgbClr val="0B3A5B"/>
                </a:solidFill>
                <a:effectLst/>
                <a:cs typeface="Calibri" panose="020F0502020204030204" pitchFamily="34" charset="0"/>
              </a:rPr>
              <a:t>types</a:t>
            </a:r>
            <a:r>
              <a:rPr kumimoji="0" lang="fi-FI" altLang="fi-FI" sz="2300" b="0" i="0" u="none" strike="noStrike" cap="none" normalizeH="0" baseline="0" dirty="0">
                <a:ln>
                  <a:noFill/>
                </a:ln>
                <a:solidFill>
                  <a:srgbClr val="0B3A5B"/>
                </a:solidFill>
                <a:effectLst/>
                <a:cs typeface="Calibri" panose="020F0502020204030204" pitchFamily="34" charset="0"/>
              </a:rPr>
              <a:t> </a:t>
            </a:r>
            <a:r>
              <a:rPr kumimoji="0" lang="fi-FI" altLang="fi-FI" sz="2300" b="0" i="0" u="none" strike="noStrike" cap="none" normalizeH="0" baseline="0" dirty="0" err="1">
                <a:ln>
                  <a:noFill/>
                </a:ln>
                <a:solidFill>
                  <a:srgbClr val="0B3A5B"/>
                </a:solidFill>
                <a:effectLst/>
                <a:cs typeface="Calibri" panose="020F0502020204030204" pitchFamily="34" charset="0"/>
              </a:rPr>
              <a:t>can</a:t>
            </a:r>
            <a:r>
              <a:rPr kumimoji="0" lang="fi-FI" altLang="fi-FI" sz="2300" b="0" i="0" u="none" strike="noStrike" cap="none" normalizeH="0" baseline="0" dirty="0">
                <a:ln>
                  <a:noFill/>
                </a:ln>
                <a:solidFill>
                  <a:srgbClr val="0B3A5B"/>
                </a:solidFill>
                <a:effectLst/>
                <a:cs typeface="Calibri" panose="020F0502020204030204" pitchFamily="34" charset="0"/>
              </a:rPr>
              <a:t> </a:t>
            </a:r>
            <a:r>
              <a:rPr kumimoji="0" lang="fi-FI" altLang="fi-FI" sz="2300" b="0" i="0" u="none" strike="noStrike" cap="none" normalizeH="0" baseline="0" dirty="0" err="1">
                <a:ln>
                  <a:noFill/>
                </a:ln>
                <a:solidFill>
                  <a:srgbClr val="0B3A5B"/>
                </a:solidFill>
                <a:effectLst/>
                <a:cs typeface="Calibri" panose="020F0502020204030204" pitchFamily="34" charset="0"/>
              </a:rPr>
              <a:t>be</a:t>
            </a:r>
            <a:r>
              <a:rPr kumimoji="0" lang="fi-FI" altLang="fi-FI" sz="2300" b="0" i="0" u="none" strike="noStrike" cap="none" normalizeH="0" baseline="0" dirty="0">
                <a:ln>
                  <a:noFill/>
                </a:ln>
                <a:solidFill>
                  <a:srgbClr val="0B3A5B"/>
                </a:solidFill>
                <a:effectLst/>
                <a:cs typeface="Calibri" panose="020F0502020204030204" pitchFamily="34" charset="0"/>
              </a:rPr>
              <a:t> </a:t>
            </a:r>
            <a:r>
              <a:rPr kumimoji="0" lang="fi-FI" altLang="fi-FI" sz="2300" b="1" i="0" u="none" strike="noStrike" cap="none" normalizeH="0" baseline="0" dirty="0" err="1">
                <a:ln>
                  <a:noFill/>
                </a:ln>
                <a:solidFill>
                  <a:srgbClr val="0B3A5B"/>
                </a:solidFill>
                <a:effectLst/>
                <a:cs typeface="Calibri" panose="020F0502020204030204" pitchFamily="34" charset="0"/>
              </a:rPr>
              <a:t>used</a:t>
            </a:r>
            <a:r>
              <a:rPr kumimoji="0" lang="fi-FI" altLang="fi-FI" sz="2300" b="1" i="0" u="none" strike="noStrike" cap="none" normalizeH="0" baseline="0" dirty="0">
                <a:ln>
                  <a:noFill/>
                </a:ln>
                <a:solidFill>
                  <a:srgbClr val="0B3A5B"/>
                </a:solidFill>
                <a:effectLst/>
                <a:cs typeface="Calibri" panose="020F0502020204030204" pitchFamily="34" charset="0"/>
              </a:rPr>
              <a:t> </a:t>
            </a:r>
            <a:r>
              <a:rPr kumimoji="0" lang="fi-FI" altLang="fi-FI" sz="2300" b="1" i="0" u="none" strike="noStrike" cap="none" normalizeH="0" baseline="0" dirty="0" err="1">
                <a:ln>
                  <a:noFill/>
                </a:ln>
                <a:solidFill>
                  <a:srgbClr val="0B3A5B"/>
                </a:solidFill>
                <a:effectLst/>
                <a:cs typeface="Calibri" panose="020F0502020204030204" pitchFamily="34" charset="0"/>
              </a:rPr>
              <a:t>independently</a:t>
            </a:r>
            <a:r>
              <a:rPr kumimoji="0" lang="fi-FI" altLang="fi-FI" sz="2300" b="1" i="0" u="none" strike="noStrike" cap="none" normalizeH="0" baseline="0" dirty="0">
                <a:ln>
                  <a:noFill/>
                </a:ln>
                <a:solidFill>
                  <a:srgbClr val="0B3A5B"/>
                </a:solidFill>
                <a:effectLst/>
                <a:cs typeface="Calibri" panose="020F0502020204030204" pitchFamily="34" charset="0"/>
              </a:rPr>
              <a:t> </a:t>
            </a:r>
            <a:r>
              <a:rPr kumimoji="0" lang="fi-FI" altLang="fi-FI" sz="2300" b="1" i="0" u="none" strike="noStrike" cap="none" normalizeH="0" baseline="0" dirty="0" err="1">
                <a:ln>
                  <a:noFill/>
                </a:ln>
                <a:solidFill>
                  <a:srgbClr val="0B3A5B"/>
                </a:solidFill>
                <a:effectLst/>
                <a:cs typeface="Calibri" panose="020F0502020204030204" pitchFamily="34" charset="0"/>
              </a:rPr>
              <a:t>or</a:t>
            </a:r>
            <a:r>
              <a:rPr kumimoji="0" lang="fi-FI" altLang="fi-FI" sz="2300" b="1" i="0" u="none" strike="noStrike" cap="none" normalizeH="0" baseline="0" dirty="0">
                <a:ln>
                  <a:noFill/>
                </a:ln>
                <a:solidFill>
                  <a:srgbClr val="0B3A5B"/>
                </a:solidFill>
                <a:effectLst/>
                <a:cs typeface="Calibri" panose="020F0502020204030204" pitchFamily="34" charset="0"/>
              </a:rPr>
              <a:t> in </a:t>
            </a:r>
            <a:r>
              <a:rPr kumimoji="0" lang="fi-FI" altLang="fi-FI" sz="2300" b="1" i="0" u="none" strike="noStrike" cap="none" normalizeH="0" baseline="0" dirty="0" err="1">
                <a:ln>
                  <a:noFill/>
                </a:ln>
                <a:solidFill>
                  <a:srgbClr val="0B3A5B"/>
                </a:solidFill>
                <a:effectLst/>
                <a:cs typeface="Calibri" panose="020F0502020204030204" pitchFamily="34" charset="0"/>
              </a:rPr>
              <a:t>combination</a:t>
            </a:r>
            <a:r>
              <a:rPr kumimoji="0" lang="fi-FI" altLang="fi-FI" sz="2300" b="0" i="0" u="none" strike="noStrike" cap="none" normalizeH="0" baseline="0" dirty="0">
                <a:ln>
                  <a:noFill/>
                </a:ln>
                <a:solidFill>
                  <a:srgbClr val="0B3A5B"/>
                </a:solidFill>
                <a:effectLst/>
                <a:cs typeface="Calibri" panose="020F0502020204030204" pitchFamily="34" charset="0"/>
              </a:rPr>
              <a:t>, </a:t>
            </a:r>
            <a:r>
              <a:rPr kumimoji="0" lang="fi-FI" altLang="fi-FI" sz="2300" b="0" i="0" u="none" strike="noStrike" cap="none" normalizeH="0" baseline="0" dirty="0" err="1">
                <a:ln>
                  <a:noFill/>
                </a:ln>
                <a:solidFill>
                  <a:srgbClr val="0B3A5B"/>
                </a:solidFill>
                <a:effectLst/>
                <a:cs typeface="Calibri" panose="020F0502020204030204" pitchFamily="34" charset="0"/>
              </a:rPr>
              <a:t>depending</a:t>
            </a:r>
            <a:r>
              <a:rPr kumimoji="0" lang="fi-FI" altLang="fi-FI" sz="2300" b="0" i="0" u="none" strike="noStrike" cap="none" normalizeH="0" baseline="0" dirty="0">
                <a:ln>
                  <a:noFill/>
                </a:ln>
                <a:solidFill>
                  <a:srgbClr val="0B3A5B"/>
                </a:solidFill>
                <a:effectLst/>
                <a:cs typeface="Calibri" panose="020F0502020204030204" pitchFamily="34" charset="0"/>
              </a:rPr>
              <a:t> on the </a:t>
            </a:r>
            <a:r>
              <a:rPr kumimoji="0" lang="fi-FI" altLang="fi-FI" sz="2300" b="0" i="0" u="none" strike="noStrike" cap="none" normalizeH="0" baseline="0" dirty="0" err="1">
                <a:ln>
                  <a:noFill/>
                </a:ln>
                <a:solidFill>
                  <a:srgbClr val="0B3A5B"/>
                </a:solidFill>
                <a:effectLst/>
                <a:cs typeface="Calibri" panose="020F0502020204030204" pitchFamily="34" charset="0"/>
              </a:rPr>
              <a:t>goals</a:t>
            </a:r>
            <a:r>
              <a:rPr kumimoji="0" lang="fi-FI" altLang="fi-FI" sz="2300" b="0" i="0" u="none" strike="noStrike" cap="none" normalizeH="0" baseline="0" dirty="0">
                <a:ln>
                  <a:noFill/>
                </a:ln>
                <a:solidFill>
                  <a:srgbClr val="0B3A5B"/>
                </a:solidFill>
                <a:effectLst/>
                <a:cs typeface="Calibri" panose="020F0502020204030204" pitchFamily="34" charset="0"/>
              </a:rPr>
              <a:t> of the </a:t>
            </a:r>
            <a:r>
              <a:rPr kumimoji="0" lang="fi-FI" altLang="fi-FI" sz="2300" b="0" i="0" u="none" strike="noStrike" cap="none" normalizeH="0" baseline="0" dirty="0" err="1">
                <a:ln>
                  <a:noFill/>
                </a:ln>
                <a:solidFill>
                  <a:srgbClr val="0B3A5B"/>
                </a:solidFill>
                <a:effectLst/>
                <a:cs typeface="Calibri" panose="020F0502020204030204" pitchFamily="34" charset="0"/>
              </a:rPr>
              <a:t>evaluation</a:t>
            </a:r>
            <a:r>
              <a:rPr kumimoji="0" lang="fi-FI" altLang="fi-FI" sz="2300" b="0" i="0" u="none" strike="noStrike" cap="none" normalizeH="0" baseline="0" dirty="0">
                <a:ln>
                  <a:noFill/>
                </a:ln>
                <a:solidFill>
                  <a:srgbClr val="0B3A5B"/>
                </a:solidFill>
                <a:effectLst/>
                <a:cs typeface="Calibri" panose="020F0502020204030204" pitchFamily="34" charset="0"/>
              </a:rPr>
              <a:t> </a:t>
            </a:r>
            <a:r>
              <a:rPr kumimoji="0" lang="fi-FI" altLang="fi-FI" sz="2300" b="0" i="0" u="none" strike="noStrike" cap="none" normalizeH="0" baseline="0" dirty="0" err="1">
                <a:ln>
                  <a:noFill/>
                </a:ln>
                <a:solidFill>
                  <a:srgbClr val="0B3A5B"/>
                </a:solidFill>
                <a:effectLst/>
                <a:cs typeface="Calibri" panose="020F0502020204030204" pitchFamily="34" charset="0"/>
              </a:rPr>
              <a:t>effort</a:t>
            </a:r>
            <a:r>
              <a:rPr kumimoji="0" lang="fi-FI" altLang="fi-FI" sz="2300" b="0" i="0" u="none" strike="noStrike" cap="none" normalizeH="0" baseline="0" dirty="0">
                <a:ln>
                  <a:noFill/>
                </a:ln>
                <a:solidFill>
                  <a:srgbClr val="0B3A5B"/>
                </a:solidFill>
                <a:effectLst/>
                <a:cs typeface="Calibri" panose="020F0502020204030204" pitchFamily="34" charset="0"/>
              </a:rPr>
              <a:t>.</a:t>
            </a:r>
          </a:p>
          <a:p>
            <a:pPr marL="0" indent="0">
              <a:lnSpc>
                <a:spcPct val="100000"/>
              </a:lnSpc>
            </a:pPr>
            <a:endParaRPr lang="en-US" sz="2300" kern="100" dirty="0">
              <a:solidFill>
                <a:srgbClr val="0B3A5B"/>
              </a:solidFill>
              <a:ea typeface="Aptos" panose="020B0004020202020204" pitchFamily="34" charset="0"/>
              <a:cs typeface="Calibri" panose="020F0502020204030204" pitchFamily="34" charset="0"/>
            </a:endParaRPr>
          </a:p>
        </p:txBody>
      </p:sp>
      <p:sp>
        <p:nvSpPr>
          <p:cNvPr id="2" name="Text Placeholder 2">
            <a:extLst>
              <a:ext uri="{FF2B5EF4-FFF2-40B4-BE49-F238E27FC236}">
                <a16:creationId xmlns:a16="http://schemas.microsoft.com/office/drawing/2014/main" id="{409E5A76-0AC3-F3D0-3700-2108A67054E6}"/>
              </a:ext>
            </a:extLst>
          </p:cNvPr>
          <p:cNvSpPr txBox="1">
            <a:spLocks/>
          </p:cNvSpPr>
          <p:nvPr/>
        </p:nvSpPr>
        <p:spPr>
          <a:xfrm>
            <a:off x="6565074" y="1353422"/>
            <a:ext cx="4503709" cy="5080425"/>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fi-FI" b="1" kern="100" dirty="0">
                <a:solidFill>
                  <a:srgbClr val="0B3A5B"/>
                </a:solidFill>
                <a:ea typeface="Aptos" panose="020B0004020202020204" pitchFamily="34" charset="0"/>
                <a:cs typeface="Calibri" panose="020F0502020204030204" pitchFamily="34" charset="0"/>
              </a:rPr>
              <a:t>TYPES OF EVALUATION </a:t>
            </a:r>
          </a:p>
          <a:p>
            <a:pPr marL="0" indent="0">
              <a:lnSpc>
                <a:spcPct val="100000"/>
              </a:lnSpc>
            </a:pPr>
            <a:r>
              <a:rPr lang="fi-FI" sz="2000" b="1" kern="100" dirty="0" err="1">
                <a:solidFill>
                  <a:srgbClr val="0B3A5B"/>
                </a:solidFill>
                <a:ea typeface="Aptos" panose="020B0004020202020204" pitchFamily="34" charset="0"/>
                <a:cs typeface="Calibri" panose="020F0502020204030204" pitchFamily="34" charset="0"/>
              </a:rPr>
              <a:t>See</a:t>
            </a:r>
            <a:r>
              <a:rPr lang="fi-FI" sz="2000" b="1" kern="100" dirty="0">
                <a:solidFill>
                  <a:srgbClr val="0B3A5B"/>
                </a:solidFill>
                <a:ea typeface="Aptos" panose="020B0004020202020204" pitchFamily="34" charset="0"/>
                <a:cs typeface="Calibri" panose="020F0502020204030204" pitchFamily="34" charset="0"/>
              </a:rPr>
              <a:t> </a:t>
            </a:r>
            <a:r>
              <a:rPr lang="fi-FI" sz="2000" b="1" kern="100" dirty="0" err="1">
                <a:solidFill>
                  <a:srgbClr val="0B3A5B"/>
                </a:solidFill>
                <a:ea typeface="Aptos" panose="020B0004020202020204" pitchFamily="34" charset="0"/>
                <a:cs typeface="Calibri" panose="020F0502020204030204" pitchFamily="34" charset="0"/>
              </a:rPr>
              <a:t>section</a:t>
            </a:r>
            <a:r>
              <a:rPr lang="fi-FI" sz="2000" b="1" kern="100" dirty="0">
                <a:solidFill>
                  <a:srgbClr val="0B3A5B"/>
                </a:solidFill>
                <a:ea typeface="Aptos" panose="020B0004020202020204" pitchFamily="34" charset="0"/>
                <a:cs typeface="Calibri" panose="020F0502020204030204" pitchFamily="34" charset="0"/>
              </a:rPr>
              <a:t> 2</a:t>
            </a:r>
          </a:p>
          <a:p>
            <a:pPr marL="0" indent="0">
              <a:lnSpc>
                <a:spcPct val="100000"/>
              </a:lnSpc>
              <a:buSzPts val="1000"/>
              <a:tabLst>
                <a:tab pos="457200" algn="l"/>
              </a:tabLst>
            </a:pPr>
            <a:endParaRPr lang="en-US" kern="100" dirty="0">
              <a:solidFill>
                <a:srgbClr val="0B3A5B"/>
              </a:solidFill>
              <a:ea typeface="Aptos" panose="020B0004020202020204" pitchFamily="34" charset="0"/>
              <a:cs typeface="Calibri" panose="020F0502020204030204" pitchFamily="34" charset="0"/>
            </a:endParaRPr>
          </a:p>
          <a:p>
            <a:pPr marL="342900" indent="-342900">
              <a:lnSpc>
                <a:spcPct val="100000"/>
              </a:lnSpc>
              <a:buSzPct val="50000"/>
              <a:buFont typeface="Wingdings" panose="05000000000000000000" pitchFamily="2" charset="2"/>
              <a:buChar char="v"/>
              <a:tabLst>
                <a:tab pos="457200" algn="l"/>
              </a:tabLst>
            </a:pPr>
            <a:r>
              <a:rPr lang="en-US" kern="100" dirty="0">
                <a:solidFill>
                  <a:srgbClr val="0B3A5B"/>
                </a:solidFill>
                <a:ea typeface="Aptos" panose="020B0004020202020204" pitchFamily="34" charset="0"/>
                <a:cs typeface="Calibri" panose="020F0502020204030204" pitchFamily="34" charset="0"/>
              </a:rPr>
              <a:t>Formative Evaluation</a:t>
            </a:r>
          </a:p>
          <a:p>
            <a:pPr marL="342900" indent="-342900">
              <a:lnSpc>
                <a:spcPct val="100000"/>
              </a:lnSpc>
              <a:buSzPct val="50000"/>
              <a:buFont typeface="Wingdings" panose="05000000000000000000" pitchFamily="2" charset="2"/>
              <a:buChar char="v"/>
              <a:tabLst>
                <a:tab pos="457200" algn="l"/>
              </a:tabLst>
            </a:pPr>
            <a:r>
              <a:rPr lang="en-US" kern="100" dirty="0">
                <a:solidFill>
                  <a:srgbClr val="0B3A5B"/>
                </a:solidFill>
                <a:ea typeface="Aptos" panose="020B0004020202020204" pitchFamily="34" charset="0"/>
                <a:cs typeface="Calibri" panose="020F0502020204030204" pitchFamily="34" charset="0"/>
              </a:rPr>
              <a:t>Summative Evaluation	</a:t>
            </a:r>
          </a:p>
          <a:p>
            <a:pPr marL="342900" indent="-342900">
              <a:lnSpc>
                <a:spcPct val="100000"/>
              </a:lnSpc>
              <a:buSzPct val="50000"/>
              <a:buFont typeface="Wingdings" panose="05000000000000000000" pitchFamily="2" charset="2"/>
              <a:buChar char="v"/>
              <a:tabLst>
                <a:tab pos="457200" algn="l"/>
              </a:tabLst>
            </a:pPr>
            <a:r>
              <a:rPr lang="en-US" kern="100" dirty="0">
                <a:solidFill>
                  <a:srgbClr val="0B3A5B"/>
                </a:solidFill>
                <a:ea typeface="Aptos" panose="020B0004020202020204" pitchFamily="34" charset="0"/>
                <a:cs typeface="Calibri" panose="020F0502020204030204" pitchFamily="34" charset="0"/>
              </a:rPr>
              <a:t>Process / Outcome Evaluation </a:t>
            </a:r>
          </a:p>
          <a:p>
            <a:pPr marL="342900" indent="-342900">
              <a:lnSpc>
                <a:spcPct val="100000"/>
              </a:lnSpc>
              <a:buSzPct val="50000"/>
              <a:buFont typeface="Wingdings" panose="05000000000000000000" pitchFamily="2" charset="2"/>
              <a:buChar char="v"/>
              <a:tabLst>
                <a:tab pos="457200" algn="l"/>
              </a:tabLst>
              <a:defRPr/>
            </a:pPr>
            <a:r>
              <a:rPr lang="en-US" kern="100" dirty="0">
                <a:solidFill>
                  <a:srgbClr val="0B3A5B"/>
                </a:solidFill>
                <a:ea typeface="Aptos" panose="020B0004020202020204" pitchFamily="34" charset="0"/>
                <a:cs typeface="Calibri" panose="020F0502020204030204" pitchFamily="34" charset="0"/>
              </a:rPr>
              <a:t>Impact evaluation 	</a:t>
            </a:r>
          </a:p>
          <a:p>
            <a:pPr marL="342900" indent="-342900">
              <a:lnSpc>
                <a:spcPct val="100000"/>
              </a:lnSpc>
              <a:buSzPct val="50000"/>
              <a:buFont typeface="Wingdings" panose="05000000000000000000" pitchFamily="2" charset="2"/>
              <a:buChar char="v"/>
              <a:tabLst>
                <a:tab pos="457200" algn="l"/>
              </a:tabLst>
              <a:defRPr/>
            </a:pPr>
            <a:r>
              <a:rPr lang="en-US" kern="100" dirty="0">
                <a:solidFill>
                  <a:srgbClr val="0B3A5B"/>
                </a:solidFill>
                <a:ea typeface="Aptos" panose="020B0004020202020204" pitchFamily="34" charset="0"/>
                <a:cs typeface="Calibri" panose="020F0502020204030204" pitchFamily="34" charset="0"/>
              </a:rPr>
              <a:t>Developmental Evaluation 	</a:t>
            </a:r>
          </a:p>
          <a:p>
            <a:pPr marL="342900" indent="-342900">
              <a:lnSpc>
                <a:spcPct val="100000"/>
              </a:lnSpc>
              <a:buSzPct val="50000"/>
              <a:buFont typeface="Wingdings" panose="05000000000000000000" pitchFamily="2" charset="2"/>
              <a:buChar char="v"/>
              <a:tabLst>
                <a:tab pos="457200" algn="l"/>
              </a:tabLst>
              <a:defRPr/>
            </a:pPr>
            <a:r>
              <a:rPr lang="en-US" kern="100" dirty="0">
                <a:solidFill>
                  <a:srgbClr val="0B3A5B"/>
                </a:solidFill>
                <a:ea typeface="Aptos" panose="020B0004020202020204" pitchFamily="34" charset="0"/>
                <a:cs typeface="Calibri" panose="020F0502020204030204" pitchFamily="34" charset="0"/>
              </a:rPr>
              <a:t>Participatory Evaluation</a:t>
            </a:r>
            <a:endParaRPr lang="fi-FI"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en-US" kern="100" dirty="0">
              <a:solidFill>
                <a:srgbClr val="0B3A5B"/>
              </a:solidFill>
              <a:ea typeface="Aptos" panose="020B000402020202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997E07C1-90A9-15D5-7D10-A6FE29781433}"/>
              </a:ext>
            </a:extLst>
          </p:cNvPr>
          <p:cNvCxnSpPr/>
          <p:nvPr/>
        </p:nvCxnSpPr>
        <p:spPr>
          <a:xfrm>
            <a:off x="6156475" y="1717524"/>
            <a:ext cx="12095" cy="3217332"/>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311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FDF6-CCBA-334E-2A6B-E19BACE186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F4F535-EEBA-261C-74D3-A07B4D031819}"/>
              </a:ext>
            </a:extLst>
          </p:cNvPr>
          <p:cNvSpPr>
            <a:spLocks noGrp="1"/>
          </p:cNvSpPr>
          <p:nvPr>
            <p:ph type="body" sz="quarter" idx="16"/>
          </p:nvPr>
        </p:nvSpPr>
        <p:spPr>
          <a:xfrm>
            <a:off x="685645" y="579492"/>
            <a:ext cx="10427906" cy="803654"/>
          </a:xfrm>
        </p:spPr>
        <p:txBody>
          <a:bodyPr lIns="91440" tIns="45720" rIns="91440" bIns="45720" anchor="t">
            <a:noAutofit/>
          </a:bodyPr>
          <a:lstStyle/>
          <a:p>
            <a:r>
              <a:rPr lang="en-US" sz="3600" b="1" kern="100" dirty="0">
                <a:effectLst/>
                <a:latin typeface="Calibri" panose="020F0502020204030204" pitchFamily="34" charset="0"/>
                <a:ea typeface="Aptos" panose="020B0004020202020204" pitchFamily="34" charset="0"/>
                <a:cs typeface="Calibri" panose="020F0502020204030204" pitchFamily="34" charset="0"/>
              </a:rPr>
              <a:t>Key Steps in Evaluation &amp; Impact Assessment</a:t>
            </a:r>
          </a:p>
          <a:p>
            <a:r>
              <a:rPr lang="en-US" sz="2400" b="0" i="0" dirty="0">
                <a:solidFill>
                  <a:srgbClr val="0B3A5B"/>
                </a:solidFill>
                <a:effectLst/>
              </a:rPr>
              <a:t>Key types of impact assessments include environmental assessments global level, policy level, strategic </a:t>
            </a:r>
            <a:r>
              <a:rPr lang="en-US" sz="2400" b="0" dirty="0" err="1">
                <a:solidFill>
                  <a:srgbClr val="0B3A5B"/>
                </a:solidFill>
              </a:rPr>
              <a:t>programme</a:t>
            </a:r>
            <a:r>
              <a:rPr lang="en-US" sz="2400" b="0" dirty="0">
                <a:solidFill>
                  <a:srgbClr val="0B3A5B"/>
                </a:solidFill>
              </a:rPr>
              <a:t>/plan</a:t>
            </a:r>
            <a:r>
              <a:rPr lang="en-US" sz="2400" b="0" i="0" dirty="0">
                <a:solidFill>
                  <a:srgbClr val="0B3A5B"/>
                </a:solidFill>
                <a:effectLst/>
              </a:rPr>
              <a:t> level, and project level.</a:t>
            </a:r>
            <a:endParaRPr lang="fi-FI" sz="2400" b="1" kern="100" dirty="0">
              <a:solidFill>
                <a:srgbClr val="0B3A5B"/>
              </a:solidFill>
              <a:effectLst/>
              <a:ea typeface="Aptos" panose="020B0004020202020204" pitchFamily="34" charset="0"/>
              <a:cs typeface="Calibri" panose="020F0502020204030204" pitchFamily="34" charset="0"/>
            </a:endParaRPr>
          </a:p>
          <a:p>
            <a:endParaRPr lang="en-IE" dirty="0"/>
          </a:p>
        </p:txBody>
      </p:sp>
      <p:sp>
        <p:nvSpPr>
          <p:cNvPr id="5" name="Freeform 171">
            <a:extLst>
              <a:ext uri="{FF2B5EF4-FFF2-40B4-BE49-F238E27FC236}">
                <a16:creationId xmlns:a16="http://schemas.microsoft.com/office/drawing/2014/main" id="{15F7B8A1-C98A-9509-08E1-4DD2F27A1B58}"/>
              </a:ext>
            </a:extLst>
          </p:cNvPr>
          <p:cNvSpPr>
            <a:spLocks noChangeArrowheads="1"/>
          </p:cNvSpPr>
          <p:nvPr/>
        </p:nvSpPr>
        <p:spPr bwMode="auto">
          <a:xfrm>
            <a:off x="684130" y="2063118"/>
            <a:ext cx="2251998" cy="101472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a:p>
        </p:txBody>
      </p:sp>
      <p:sp>
        <p:nvSpPr>
          <p:cNvPr id="10" name="Freeform 176">
            <a:extLst>
              <a:ext uri="{FF2B5EF4-FFF2-40B4-BE49-F238E27FC236}">
                <a16:creationId xmlns:a16="http://schemas.microsoft.com/office/drawing/2014/main" id="{D6ECAADE-9B6E-627A-7048-AA953AA4D5E4}"/>
              </a:ext>
            </a:extLst>
          </p:cNvPr>
          <p:cNvSpPr>
            <a:spLocks noChangeArrowheads="1"/>
          </p:cNvSpPr>
          <p:nvPr/>
        </p:nvSpPr>
        <p:spPr bwMode="auto">
          <a:xfrm>
            <a:off x="915582" y="3114406"/>
            <a:ext cx="3375154" cy="3104639"/>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25684"/>
          </a:solidFill>
          <a:ln>
            <a:noFill/>
          </a:ln>
          <a:effectLst/>
        </p:spPr>
        <p:txBody>
          <a:bodyPr wrap="none" anchor="ctr"/>
          <a:lstStyle/>
          <a:p>
            <a:endParaRPr lang="en-US" sz="900"/>
          </a:p>
        </p:txBody>
      </p:sp>
      <p:sp>
        <p:nvSpPr>
          <p:cNvPr id="15" name="Freeform 181">
            <a:extLst>
              <a:ext uri="{FF2B5EF4-FFF2-40B4-BE49-F238E27FC236}">
                <a16:creationId xmlns:a16="http://schemas.microsoft.com/office/drawing/2014/main" id="{A5212F60-E897-A112-0D70-F83B292CE10F}"/>
              </a:ext>
            </a:extLst>
          </p:cNvPr>
          <p:cNvSpPr>
            <a:spLocks noChangeArrowheads="1"/>
          </p:cNvSpPr>
          <p:nvPr/>
        </p:nvSpPr>
        <p:spPr bwMode="auto">
          <a:xfrm>
            <a:off x="4290736" y="2224622"/>
            <a:ext cx="3346374" cy="311130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2094D2"/>
          </a:solidFill>
          <a:ln>
            <a:noFill/>
          </a:ln>
          <a:effectLst/>
        </p:spPr>
        <p:txBody>
          <a:bodyPr wrap="none" anchor="ctr"/>
          <a:lstStyle/>
          <a:p>
            <a:endParaRPr lang="en-US" sz="900"/>
          </a:p>
        </p:txBody>
      </p:sp>
      <p:sp>
        <p:nvSpPr>
          <p:cNvPr id="24" name="CuadroTexto 553">
            <a:extLst>
              <a:ext uri="{FF2B5EF4-FFF2-40B4-BE49-F238E27FC236}">
                <a16:creationId xmlns:a16="http://schemas.microsoft.com/office/drawing/2014/main" id="{E7C9DCB7-FE46-2253-97F0-29CE06373E1C}"/>
              </a:ext>
            </a:extLst>
          </p:cNvPr>
          <p:cNvSpPr txBox="1"/>
          <p:nvPr/>
        </p:nvSpPr>
        <p:spPr>
          <a:xfrm>
            <a:off x="607737" y="2117019"/>
            <a:ext cx="2328391" cy="707886"/>
          </a:xfrm>
          <a:prstGeom prst="rect">
            <a:avLst/>
          </a:prstGeom>
          <a:noFill/>
        </p:spPr>
        <p:txBody>
          <a:bodyPr wrap="square" rtlCol="0">
            <a:spAutoFit/>
          </a:bodyPr>
          <a:lstStyle/>
          <a:p>
            <a:pPr marL="0" indent="0" algn="ctr">
              <a:lnSpc>
                <a:spcPct val="100000"/>
              </a:lnSpc>
            </a:pPr>
            <a:r>
              <a:rPr lang="fi-FI" sz="2000" b="1" dirty="0">
                <a:solidFill>
                  <a:schemeClr val="bg1"/>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IMPACT</a:t>
            </a:r>
            <a:r>
              <a:rPr lang="fi-FI"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hlinkClick r:id="rId2"/>
              </a:rPr>
              <a:t> </a:t>
            </a:r>
            <a:r>
              <a:rPr lang="fi-FI" sz="2000" b="1" dirty="0">
                <a:solidFill>
                  <a:schemeClr val="bg1"/>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ASSESSMENT</a:t>
            </a:r>
            <a:endParaRPr lang="fi-FI" sz="2000" b="1" dirty="0">
              <a:solidFill>
                <a:schemeClr val="bg1"/>
              </a:solidFill>
              <a:latin typeface="Calibri" panose="020F0502020204030204" pitchFamily="34" charset="0"/>
              <a:ea typeface="Lato" charset="0"/>
              <a:cs typeface="Calibri" panose="020F0502020204030204" pitchFamily="34" charset="0"/>
            </a:endParaRPr>
          </a:p>
        </p:txBody>
      </p:sp>
      <p:sp>
        <p:nvSpPr>
          <p:cNvPr id="25" name="CuadroTexto 555">
            <a:extLst>
              <a:ext uri="{FF2B5EF4-FFF2-40B4-BE49-F238E27FC236}">
                <a16:creationId xmlns:a16="http://schemas.microsoft.com/office/drawing/2014/main" id="{A5B73AAB-B2C6-E6DC-DAB5-E7140D2393C7}"/>
              </a:ext>
            </a:extLst>
          </p:cNvPr>
          <p:cNvSpPr txBox="1"/>
          <p:nvPr/>
        </p:nvSpPr>
        <p:spPr>
          <a:xfrm>
            <a:off x="1540930" y="3850646"/>
            <a:ext cx="2282396" cy="1631216"/>
          </a:xfrm>
          <a:prstGeom prst="rect">
            <a:avLst/>
          </a:prstGeom>
          <a:noFill/>
        </p:spPr>
        <p:txBody>
          <a:bodyPr wrap="square" rtlCol="0">
            <a:spAutoFit/>
          </a:bodyPr>
          <a:lstStyle/>
          <a:p>
            <a:pPr marL="0" indent="0">
              <a:lnSpc>
                <a:spcPct val="100000"/>
              </a:lnSpc>
            </a:pPr>
            <a:r>
              <a:rPr lang="en-US" sz="2000" b="1" kern="100" dirty="0">
                <a:solidFill>
                  <a:schemeClr val="bg1"/>
                </a:solidFill>
                <a:latin typeface="Calibri" panose="020F0502020204030204" pitchFamily="34" charset="0"/>
                <a:cs typeface="Calibri" panose="020F0502020204030204" pitchFamily="34" charset="0"/>
              </a:rPr>
              <a:t>Purpose</a:t>
            </a:r>
            <a:r>
              <a:rPr lang="en-US" sz="2000" kern="100" dirty="0">
                <a:solidFill>
                  <a:schemeClr val="bg1"/>
                </a:solidFill>
                <a:latin typeface="Calibri" panose="020F0502020204030204" pitchFamily="34" charset="0"/>
                <a:cs typeface="Calibri" panose="020F0502020204030204" pitchFamily="34" charset="0"/>
              </a:rPr>
              <a:t> evaluating the changes that can be attributed to an activity, directly or indirectly.</a:t>
            </a:r>
            <a:endParaRPr lang="fi-FI" sz="2000" kern="100" dirty="0">
              <a:solidFill>
                <a:schemeClr val="bg1"/>
              </a:solidFill>
              <a:latin typeface="Calibri" panose="020F0502020204030204" pitchFamily="34" charset="0"/>
              <a:cs typeface="Calibri" panose="020F0502020204030204" pitchFamily="34" charset="0"/>
            </a:endParaRPr>
          </a:p>
        </p:txBody>
      </p:sp>
      <p:sp>
        <p:nvSpPr>
          <p:cNvPr id="26" name="CuadroTexto 557">
            <a:extLst>
              <a:ext uri="{FF2B5EF4-FFF2-40B4-BE49-F238E27FC236}">
                <a16:creationId xmlns:a16="http://schemas.microsoft.com/office/drawing/2014/main" id="{6F166DB1-128C-38E1-CEF3-797B7FBE935F}"/>
              </a:ext>
            </a:extLst>
          </p:cNvPr>
          <p:cNvSpPr txBox="1"/>
          <p:nvPr/>
        </p:nvSpPr>
        <p:spPr>
          <a:xfrm>
            <a:off x="4658152" y="2638206"/>
            <a:ext cx="2604735" cy="2554545"/>
          </a:xfrm>
          <a:prstGeom prst="rect">
            <a:avLst/>
          </a:prstGeom>
          <a:noFill/>
        </p:spPr>
        <p:txBody>
          <a:bodyPr wrap="square" lIns="91440" tIns="45720" rIns="91440" bIns="45720" rtlCol="0" anchor="t">
            <a:spAutoFit/>
          </a:bodyPr>
          <a:lstStyle/>
          <a:p>
            <a:pPr marL="0" lvl="0" indent="0" algn="ctr">
              <a:lnSpc>
                <a:spcPct val="100000"/>
              </a:lnSpc>
              <a:buSzPts val="1000"/>
              <a:tabLst>
                <a:tab pos="457200" algn="l"/>
              </a:tabLst>
            </a:pPr>
            <a:r>
              <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Focus</a:t>
            </a:r>
            <a:r>
              <a:rPr lang="en-US" sz="20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examining both intended and unintended effects, providing a comprehensive understanding of an activity’s contribution to change.</a:t>
            </a:r>
            <a:endParaRPr lang="fi-FI" sz="20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78" name="Freeform 186">
            <a:extLst>
              <a:ext uri="{FF2B5EF4-FFF2-40B4-BE49-F238E27FC236}">
                <a16:creationId xmlns:a16="http://schemas.microsoft.com/office/drawing/2014/main" id="{1701738E-8B90-092A-DC3E-8C6026C8D3AD}"/>
              </a:ext>
            </a:extLst>
          </p:cNvPr>
          <p:cNvSpPr>
            <a:spLocks noChangeArrowheads="1"/>
          </p:cNvSpPr>
          <p:nvPr/>
        </p:nvSpPr>
        <p:spPr bwMode="auto">
          <a:xfrm>
            <a:off x="7774955" y="2626111"/>
            <a:ext cx="3493958" cy="3588274"/>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60BA47"/>
          </a:solidFill>
          <a:ln>
            <a:noFill/>
          </a:ln>
          <a:effectLst/>
        </p:spPr>
        <p:txBody>
          <a:bodyPr wrap="none" anchor="ctr"/>
          <a:lstStyle/>
          <a:p>
            <a:endParaRPr lang="en-US" sz="900" dirty="0"/>
          </a:p>
        </p:txBody>
      </p:sp>
      <p:sp>
        <p:nvSpPr>
          <p:cNvPr id="82" name="CuadroTexto 559">
            <a:extLst>
              <a:ext uri="{FF2B5EF4-FFF2-40B4-BE49-F238E27FC236}">
                <a16:creationId xmlns:a16="http://schemas.microsoft.com/office/drawing/2014/main" id="{93BE65EE-7A37-5628-E9A2-7C6120280209}"/>
              </a:ext>
            </a:extLst>
          </p:cNvPr>
          <p:cNvSpPr txBox="1"/>
          <p:nvPr/>
        </p:nvSpPr>
        <p:spPr>
          <a:xfrm>
            <a:off x="8077418" y="3266086"/>
            <a:ext cx="3033605" cy="2431435"/>
          </a:xfrm>
          <a:prstGeom prst="rect">
            <a:avLst/>
          </a:prstGeom>
          <a:noFill/>
        </p:spPr>
        <p:txBody>
          <a:bodyPr wrap="square" lIns="91440" tIns="45720" rIns="91440" bIns="45720" rtlCol="0" anchor="t">
            <a:spAutoFit/>
          </a:bodyPr>
          <a:lstStyle/>
          <a:p>
            <a:pPr marL="0" lvl="0" indent="0" algn="ctr">
              <a:lnSpc>
                <a:spcPct val="100000"/>
              </a:lnSpc>
              <a:buSzPts val="1000"/>
              <a:tabLst>
                <a:tab pos="457200" algn="l"/>
              </a:tabLst>
            </a:pPr>
            <a:r>
              <a:rPr lang="en-US" sz="1900" kern="100" err="1">
                <a:solidFill>
                  <a:schemeClr val="bg1"/>
                </a:solidFill>
                <a:latin typeface="Calibri"/>
                <a:ea typeface="Calibri"/>
                <a:cs typeface="Calibri"/>
              </a:rPr>
              <a:t>Utilisation</a:t>
            </a:r>
            <a:r>
              <a:rPr lang="en-US" sz="1900" kern="100" dirty="0">
                <a:solidFill>
                  <a:schemeClr val="bg1"/>
                </a:solidFill>
                <a:latin typeface="Calibri"/>
                <a:ea typeface="Calibri"/>
                <a:cs typeface="Calibri"/>
              </a:rPr>
              <a:t> of</a:t>
            </a:r>
            <a:r>
              <a:rPr lang="en-US" sz="1900" b="1" kern="100" dirty="0">
                <a:solidFill>
                  <a:schemeClr val="bg1"/>
                </a:solidFill>
                <a:latin typeface="Calibri"/>
                <a:ea typeface="Calibri"/>
                <a:cs typeface="Calibri"/>
              </a:rPr>
              <a:t> quantitative</a:t>
            </a:r>
            <a:r>
              <a:rPr lang="en-US" sz="1900" kern="100" dirty="0">
                <a:solidFill>
                  <a:schemeClr val="bg1"/>
                </a:solidFill>
                <a:latin typeface="Calibri"/>
                <a:ea typeface="Calibri"/>
                <a:cs typeface="Calibri"/>
              </a:rPr>
              <a:t> &amp; </a:t>
            </a:r>
            <a:r>
              <a:rPr lang="en-US" sz="1900" b="1" kern="100" dirty="0">
                <a:solidFill>
                  <a:schemeClr val="bg1"/>
                </a:solidFill>
                <a:latin typeface="Calibri"/>
                <a:ea typeface="Calibri"/>
                <a:cs typeface="Calibri"/>
              </a:rPr>
              <a:t>qualitative</a:t>
            </a:r>
            <a:r>
              <a:rPr lang="en-US" sz="1900" kern="100" dirty="0">
                <a:solidFill>
                  <a:schemeClr val="bg1"/>
                </a:solidFill>
                <a:latin typeface="Calibri"/>
                <a:ea typeface="Calibri"/>
                <a:cs typeface="Calibri"/>
              </a:rPr>
              <a:t> methods, such as surveys, experiments, statistical analysis measuring changes in metrics, interviews, focus groups, case studies capturing experiences – Section 4</a:t>
            </a:r>
            <a:endParaRPr lang="fi-FI" sz="1900" kern="100" dirty="0">
              <a:solidFill>
                <a:schemeClr val="bg1"/>
              </a:solidFill>
              <a:latin typeface="Calibri"/>
              <a:ea typeface="Calibri"/>
              <a:cs typeface="Calibri"/>
            </a:endParaRPr>
          </a:p>
        </p:txBody>
      </p:sp>
      <p:grpSp>
        <p:nvGrpSpPr>
          <p:cNvPr id="3" name="Graphic 4">
            <a:extLst>
              <a:ext uri="{FF2B5EF4-FFF2-40B4-BE49-F238E27FC236}">
                <a16:creationId xmlns:a16="http://schemas.microsoft.com/office/drawing/2014/main" id="{8C5D1854-0871-7071-692D-58FD14B7B286}"/>
              </a:ext>
            </a:extLst>
          </p:cNvPr>
          <p:cNvGrpSpPr/>
          <p:nvPr/>
        </p:nvGrpSpPr>
        <p:grpSpPr>
          <a:xfrm rot="18140738">
            <a:off x="3192357" y="2052193"/>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A90C44FC-9247-AB5C-E462-5C4E7788AC93}"/>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E72F84A6-D060-4C29-0FEE-AFCB81E9EF3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BE31D1FE-DAEF-636A-D17F-32E032065E7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099A9277-D502-8001-C785-61B300775C8A}"/>
                </a:ext>
              </a:extLst>
            </p:cNvPr>
            <p:cNvGrpSpPr/>
            <p:nvPr/>
          </p:nvGrpSpPr>
          <p:grpSpPr>
            <a:xfrm>
              <a:off x="9129274" y="2893887"/>
              <a:ext cx="717139" cy="1211724"/>
              <a:chOff x="9129274" y="2893887"/>
              <a:chExt cx="717139" cy="1211724"/>
            </a:xfrm>
            <a:grpFill/>
          </p:grpSpPr>
          <p:sp>
            <p:nvSpPr>
              <p:cNvPr id="7" name="Freeform 50">
                <a:extLst>
                  <a:ext uri="{FF2B5EF4-FFF2-40B4-BE49-F238E27FC236}">
                    <a16:creationId xmlns:a16="http://schemas.microsoft.com/office/drawing/2014/main" id="{577B77F5-D197-D8D3-F28E-AD3C676BD44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8" name="Freeform 51">
                <a:extLst>
                  <a:ext uri="{FF2B5EF4-FFF2-40B4-BE49-F238E27FC236}">
                    <a16:creationId xmlns:a16="http://schemas.microsoft.com/office/drawing/2014/main" id="{4A142256-59DC-7D69-069C-35DC1383112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0B157028-69FF-13C9-D993-08E6407F689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EAF65347-1FE3-FC34-EE1D-5684EAB33EE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2E85ABCE-9AB7-3F0E-73FA-ED649E7E9D3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396DC2CE-3595-79B5-8620-9656FECEDAA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AFAE9E05-5648-7A70-A14C-034617F4F8B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2735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5C819D-840D-EF1B-7428-AFE89F9C092D}"/>
              </a:ext>
            </a:extLst>
          </p:cNvPr>
          <p:cNvSpPr>
            <a:spLocks noGrp="1"/>
          </p:cNvSpPr>
          <p:nvPr>
            <p:ph type="body" sz="quarter" idx="16"/>
          </p:nvPr>
        </p:nvSpPr>
        <p:spPr>
          <a:xfrm>
            <a:off x="746121" y="579492"/>
            <a:ext cx="10052954" cy="803654"/>
          </a:xfrm>
        </p:spPr>
        <p:txBody>
          <a:bodyPr/>
          <a:lstStyle/>
          <a:p>
            <a:r>
              <a:rPr lang="en-US" sz="3600" b="1" kern="100" dirty="0">
                <a:effectLst/>
                <a:latin typeface="Calibri" panose="020F0502020204030204" pitchFamily="34" charset="0"/>
                <a:ea typeface="Aptos" panose="020B0004020202020204" pitchFamily="34" charset="0"/>
                <a:cs typeface="Calibri" panose="020F0502020204030204" pitchFamily="34" charset="0"/>
              </a:rPr>
              <a:t>Key Steps in Evaluation &amp; Impact Assessment</a:t>
            </a:r>
          </a:p>
          <a:p>
            <a:endParaRPr lang="en-IE" dirty="0"/>
          </a:p>
        </p:txBody>
      </p:sp>
      <p:sp>
        <p:nvSpPr>
          <p:cNvPr id="4" name="Freeform 1">
            <a:extLst>
              <a:ext uri="{FF2B5EF4-FFF2-40B4-BE49-F238E27FC236}">
                <a16:creationId xmlns:a16="http://schemas.microsoft.com/office/drawing/2014/main" id="{FE7B7F12-DB56-2C9A-E106-48A73768D322}"/>
              </a:ext>
            </a:extLst>
          </p:cNvPr>
          <p:cNvSpPr>
            <a:spLocks noChangeArrowheads="1"/>
          </p:cNvSpPr>
          <p:nvPr/>
        </p:nvSpPr>
        <p:spPr bwMode="auto">
          <a:xfrm>
            <a:off x="584371" y="1638329"/>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71">
            <a:extLst>
              <a:ext uri="{FF2B5EF4-FFF2-40B4-BE49-F238E27FC236}">
                <a16:creationId xmlns:a16="http://schemas.microsoft.com/office/drawing/2014/main" id="{8F732E26-BE11-8395-0CC5-14F0F31BA8D0}"/>
              </a:ext>
            </a:extLst>
          </p:cNvPr>
          <p:cNvSpPr>
            <a:spLocks noChangeArrowheads="1"/>
          </p:cNvSpPr>
          <p:nvPr/>
        </p:nvSpPr>
        <p:spPr bwMode="auto">
          <a:xfrm>
            <a:off x="645099" y="1699057"/>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a:p>
        </p:txBody>
      </p:sp>
      <p:sp>
        <p:nvSpPr>
          <p:cNvPr id="6" name="Freeform 172">
            <a:extLst>
              <a:ext uri="{FF2B5EF4-FFF2-40B4-BE49-F238E27FC236}">
                <a16:creationId xmlns:a16="http://schemas.microsoft.com/office/drawing/2014/main" id="{9907CEDD-66F3-50E9-5958-397E0E0D29FC}"/>
              </a:ext>
            </a:extLst>
          </p:cNvPr>
          <p:cNvSpPr>
            <a:spLocks noChangeArrowheads="1"/>
          </p:cNvSpPr>
          <p:nvPr/>
        </p:nvSpPr>
        <p:spPr bwMode="auto">
          <a:xfrm>
            <a:off x="708358" y="1759785"/>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5">
            <a:extLst>
              <a:ext uri="{FF2B5EF4-FFF2-40B4-BE49-F238E27FC236}">
                <a16:creationId xmlns:a16="http://schemas.microsoft.com/office/drawing/2014/main" id="{A4A710D9-01D2-3129-C8EE-D759F9A651C7}"/>
              </a:ext>
            </a:extLst>
          </p:cNvPr>
          <p:cNvSpPr>
            <a:spLocks noChangeArrowheads="1"/>
          </p:cNvSpPr>
          <p:nvPr/>
        </p:nvSpPr>
        <p:spPr bwMode="auto">
          <a:xfrm>
            <a:off x="2366496" y="3772293"/>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Freeform 176">
            <a:extLst>
              <a:ext uri="{FF2B5EF4-FFF2-40B4-BE49-F238E27FC236}">
                <a16:creationId xmlns:a16="http://schemas.microsoft.com/office/drawing/2014/main" id="{327DECB2-E2AC-01E2-E136-5655ECD0F295}"/>
              </a:ext>
            </a:extLst>
          </p:cNvPr>
          <p:cNvSpPr>
            <a:spLocks noChangeArrowheads="1"/>
          </p:cNvSpPr>
          <p:nvPr/>
        </p:nvSpPr>
        <p:spPr bwMode="auto">
          <a:xfrm>
            <a:off x="2427224" y="3833021"/>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25684"/>
          </a:solidFill>
          <a:ln>
            <a:noFill/>
          </a:ln>
          <a:effectLst/>
        </p:spPr>
        <p:txBody>
          <a:bodyPr wrap="none" anchor="ctr"/>
          <a:lstStyle/>
          <a:p>
            <a:endParaRPr lang="en-US" sz="900"/>
          </a:p>
        </p:txBody>
      </p:sp>
      <p:sp>
        <p:nvSpPr>
          <p:cNvPr id="11" name="Freeform 177">
            <a:extLst>
              <a:ext uri="{FF2B5EF4-FFF2-40B4-BE49-F238E27FC236}">
                <a16:creationId xmlns:a16="http://schemas.microsoft.com/office/drawing/2014/main" id="{E38156A0-E515-5534-D531-16BC483149A5}"/>
              </a:ext>
            </a:extLst>
          </p:cNvPr>
          <p:cNvSpPr>
            <a:spLocks noChangeArrowheads="1"/>
          </p:cNvSpPr>
          <p:nvPr/>
        </p:nvSpPr>
        <p:spPr bwMode="auto">
          <a:xfrm>
            <a:off x="2490481" y="3893749"/>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4" name="Freeform 180">
            <a:extLst>
              <a:ext uri="{FF2B5EF4-FFF2-40B4-BE49-F238E27FC236}">
                <a16:creationId xmlns:a16="http://schemas.microsoft.com/office/drawing/2014/main" id="{6194C6C4-7691-CCA3-BCFD-31E700CBE8F7}"/>
              </a:ext>
            </a:extLst>
          </p:cNvPr>
          <p:cNvSpPr>
            <a:spLocks noChangeArrowheads="1"/>
          </p:cNvSpPr>
          <p:nvPr/>
        </p:nvSpPr>
        <p:spPr bwMode="auto">
          <a:xfrm>
            <a:off x="4048300" y="1602760"/>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5" name="Freeform 181">
            <a:extLst>
              <a:ext uri="{FF2B5EF4-FFF2-40B4-BE49-F238E27FC236}">
                <a16:creationId xmlns:a16="http://schemas.microsoft.com/office/drawing/2014/main" id="{8660684E-4E68-680C-7F72-577D42900483}"/>
              </a:ext>
            </a:extLst>
          </p:cNvPr>
          <p:cNvSpPr>
            <a:spLocks noChangeArrowheads="1"/>
          </p:cNvSpPr>
          <p:nvPr/>
        </p:nvSpPr>
        <p:spPr bwMode="auto">
          <a:xfrm>
            <a:off x="4109028" y="1663488"/>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2094D2"/>
          </a:solidFill>
          <a:ln>
            <a:noFill/>
          </a:ln>
          <a:effectLst/>
        </p:spPr>
        <p:txBody>
          <a:bodyPr wrap="none" anchor="ctr"/>
          <a:lstStyle/>
          <a:p>
            <a:endParaRPr lang="en-US" sz="900"/>
          </a:p>
        </p:txBody>
      </p:sp>
      <p:sp>
        <p:nvSpPr>
          <p:cNvPr id="16" name="Freeform 182">
            <a:extLst>
              <a:ext uri="{FF2B5EF4-FFF2-40B4-BE49-F238E27FC236}">
                <a16:creationId xmlns:a16="http://schemas.microsoft.com/office/drawing/2014/main" id="{95AB65FD-C39F-BCA9-F2CF-3FE7D1A9572C}"/>
              </a:ext>
            </a:extLst>
          </p:cNvPr>
          <p:cNvSpPr>
            <a:spLocks noChangeArrowheads="1"/>
          </p:cNvSpPr>
          <p:nvPr/>
        </p:nvSpPr>
        <p:spPr bwMode="auto">
          <a:xfrm>
            <a:off x="4169756" y="1724216"/>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9" name="Freeform 185">
            <a:extLst>
              <a:ext uri="{FF2B5EF4-FFF2-40B4-BE49-F238E27FC236}">
                <a16:creationId xmlns:a16="http://schemas.microsoft.com/office/drawing/2014/main" id="{A818C13B-B616-85C2-D9EA-B7372577B231}"/>
              </a:ext>
            </a:extLst>
          </p:cNvPr>
          <p:cNvSpPr>
            <a:spLocks noChangeArrowheads="1"/>
          </p:cNvSpPr>
          <p:nvPr/>
        </p:nvSpPr>
        <p:spPr bwMode="auto">
          <a:xfrm>
            <a:off x="8884987" y="3705575"/>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0" name="Freeform 186">
            <a:extLst>
              <a:ext uri="{FF2B5EF4-FFF2-40B4-BE49-F238E27FC236}">
                <a16:creationId xmlns:a16="http://schemas.microsoft.com/office/drawing/2014/main" id="{311DA63A-E875-26D9-0248-7968A994844A}"/>
              </a:ext>
            </a:extLst>
          </p:cNvPr>
          <p:cNvSpPr>
            <a:spLocks noChangeArrowheads="1"/>
          </p:cNvSpPr>
          <p:nvPr/>
        </p:nvSpPr>
        <p:spPr bwMode="auto">
          <a:xfrm>
            <a:off x="8945715" y="3766303"/>
            <a:ext cx="2251998" cy="225199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F1983D"/>
          </a:solidFill>
          <a:ln>
            <a:noFill/>
          </a:ln>
          <a:effectLst/>
        </p:spPr>
        <p:txBody>
          <a:bodyPr wrap="none" anchor="ctr"/>
          <a:lstStyle/>
          <a:p>
            <a:endParaRPr lang="en-US" sz="900"/>
          </a:p>
        </p:txBody>
      </p:sp>
      <p:sp>
        <p:nvSpPr>
          <p:cNvPr id="21" name="Freeform 187">
            <a:extLst>
              <a:ext uri="{FF2B5EF4-FFF2-40B4-BE49-F238E27FC236}">
                <a16:creationId xmlns:a16="http://schemas.microsoft.com/office/drawing/2014/main" id="{A1CD1668-65FA-B035-62F3-9FD0D0624A15}"/>
              </a:ext>
            </a:extLst>
          </p:cNvPr>
          <p:cNvSpPr>
            <a:spLocks noChangeArrowheads="1"/>
          </p:cNvSpPr>
          <p:nvPr/>
        </p:nvSpPr>
        <p:spPr bwMode="auto">
          <a:xfrm>
            <a:off x="9008972" y="3827031"/>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4" name="CuadroTexto 553">
            <a:extLst>
              <a:ext uri="{FF2B5EF4-FFF2-40B4-BE49-F238E27FC236}">
                <a16:creationId xmlns:a16="http://schemas.microsoft.com/office/drawing/2014/main" id="{F65DE25B-4D94-B600-F4BF-28D263FA1866}"/>
              </a:ext>
            </a:extLst>
          </p:cNvPr>
          <p:cNvSpPr txBox="1"/>
          <p:nvPr/>
        </p:nvSpPr>
        <p:spPr>
          <a:xfrm>
            <a:off x="592448" y="2240920"/>
            <a:ext cx="2328391" cy="1200329"/>
          </a:xfrm>
          <a:prstGeom prst="rect">
            <a:avLst/>
          </a:prstGeom>
          <a:noFill/>
        </p:spPr>
        <p:txBody>
          <a:bodyPr wrap="square" lIns="91440" tIns="45720" rIns="91440" bIns="45720" rtlCol="0" anchor="t">
            <a:spAutoFit/>
          </a:bodyPr>
          <a:lstStyle/>
          <a:p>
            <a:pPr algn="ctr"/>
            <a:r>
              <a:rPr lang="en-US" b="1" kern="100" dirty="0">
                <a:solidFill>
                  <a:srgbClr val="0B3A5B"/>
                </a:solidFill>
                <a:effectLst/>
                <a:latin typeface="Calibri"/>
                <a:ea typeface="Aptos" panose="020B0004020202020204" pitchFamily="34" charset="0"/>
                <a:cs typeface="Calibri"/>
              </a:rPr>
              <a:t>Define Objectives</a:t>
            </a:r>
            <a:r>
              <a:rPr lang="en-US" kern="100" dirty="0">
                <a:solidFill>
                  <a:schemeClr val="bg1"/>
                </a:solidFill>
                <a:effectLst/>
                <a:latin typeface="Calibri"/>
                <a:ea typeface="Aptos" panose="020B0004020202020204" pitchFamily="34" charset="0"/>
                <a:cs typeface="Calibri"/>
              </a:rPr>
              <a:t>: Clearly outline what the program aims to achieve</a:t>
            </a:r>
            <a:r>
              <a:rPr lang="en-US" kern="100" dirty="0">
                <a:solidFill>
                  <a:schemeClr val="bg1"/>
                </a:solidFill>
                <a:latin typeface="Calibri"/>
                <a:ea typeface="Aptos" panose="020B0004020202020204" pitchFamily="34" charset="0"/>
                <a:cs typeface="Calibri"/>
              </a:rPr>
              <a:t> – </a:t>
            </a:r>
            <a:r>
              <a:rPr lang="en-US" i="1" kern="100" dirty="0">
                <a:solidFill>
                  <a:schemeClr val="bg1"/>
                </a:solidFill>
                <a:latin typeface="Calibri"/>
                <a:ea typeface="Aptos" panose="020B0004020202020204" pitchFamily="34" charset="0"/>
                <a:cs typeface="Calibri"/>
              </a:rPr>
              <a:t>Section</a:t>
            </a:r>
            <a:r>
              <a:rPr lang="en-US" i="1" kern="100" dirty="0">
                <a:solidFill>
                  <a:schemeClr val="bg1"/>
                </a:solidFill>
                <a:latin typeface="Calibri"/>
                <a:ea typeface="Calibri"/>
                <a:cs typeface="Calibri"/>
              </a:rPr>
              <a:t> 3</a:t>
            </a:r>
            <a:endParaRPr lang="fi-FI" i="1" kern="100" dirty="0">
              <a:solidFill>
                <a:schemeClr val="bg1"/>
              </a:solidFill>
              <a:latin typeface="Calibri"/>
              <a:ea typeface="Calibri"/>
              <a:cs typeface="Calibri"/>
            </a:endParaRPr>
          </a:p>
        </p:txBody>
      </p:sp>
      <p:sp>
        <p:nvSpPr>
          <p:cNvPr id="25" name="CuadroTexto 555">
            <a:extLst>
              <a:ext uri="{FF2B5EF4-FFF2-40B4-BE49-F238E27FC236}">
                <a16:creationId xmlns:a16="http://schemas.microsoft.com/office/drawing/2014/main" id="{82D7FA05-E6B2-0B00-3703-644C3E1D5314}"/>
              </a:ext>
            </a:extLst>
          </p:cNvPr>
          <p:cNvSpPr txBox="1"/>
          <p:nvPr/>
        </p:nvSpPr>
        <p:spPr>
          <a:xfrm>
            <a:off x="2389145" y="4435884"/>
            <a:ext cx="2282396" cy="1508105"/>
          </a:xfrm>
          <a:prstGeom prst="rect">
            <a:avLst/>
          </a:prstGeom>
          <a:noFill/>
        </p:spPr>
        <p:txBody>
          <a:bodyPr wrap="square" lIns="91440" tIns="45720" rIns="91440" bIns="45720" rtlCol="0" anchor="t">
            <a:spAutoFit/>
          </a:bodyPr>
          <a:lstStyle/>
          <a:p>
            <a:pPr algn="ctr"/>
            <a:r>
              <a:rPr lang="en-US" b="1" kern="100" dirty="0">
                <a:solidFill>
                  <a:srgbClr val="0B3A5B"/>
                </a:solidFill>
                <a:effectLst/>
                <a:latin typeface="Calibri"/>
                <a:ea typeface="Aptos" panose="020B0004020202020204" pitchFamily="34" charset="0"/>
                <a:cs typeface="Calibri"/>
              </a:rPr>
              <a:t>Develop Indicators</a:t>
            </a:r>
            <a:r>
              <a:rPr lang="en-US" kern="100" dirty="0">
                <a:solidFill>
                  <a:schemeClr val="bg1"/>
                </a:solidFill>
                <a:effectLst/>
                <a:latin typeface="Calibri"/>
                <a:ea typeface="Aptos" panose="020B0004020202020204" pitchFamily="34" charset="0"/>
                <a:cs typeface="Calibri"/>
              </a:rPr>
              <a:t>: Establish metrics to measure success</a:t>
            </a:r>
            <a:r>
              <a:rPr lang="en-US" kern="100" dirty="0">
                <a:solidFill>
                  <a:schemeClr val="bg1"/>
                </a:solidFill>
                <a:latin typeface="Calibri"/>
                <a:ea typeface="Aptos" panose="020B0004020202020204" pitchFamily="34" charset="0"/>
                <a:cs typeface="Calibri"/>
              </a:rPr>
              <a:t> – </a:t>
            </a:r>
            <a:r>
              <a:rPr lang="en-US" i="1" kern="100" dirty="0">
                <a:solidFill>
                  <a:schemeClr val="bg1"/>
                </a:solidFill>
                <a:latin typeface="Calibri"/>
                <a:ea typeface="Aptos" panose="020B0004020202020204" pitchFamily="34" charset="0"/>
                <a:cs typeface="Calibri"/>
              </a:rPr>
              <a:t>Section 3</a:t>
            </a:r>
            <a:endParaRPr lang="fi-FI" i="1" kern="100" dirty="0">
              <a:solidFill>
                <a:schemeClr val="bg1"/>
              </a:solidFill>
              <a:latin typeface="Calibri"/>
              <a:ea typeface="Aptos" panose="020B0004020202020204" pitchFamily="34" charset="0"/>
              <a:cs typeface="Calibri"/>
            </a:endParaRPr>
          </a:p>
          <a:p>
            <a:pPr algn="ct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26" name="CuadroTexto 557">
            <a:extLst>
              <a:ext uri="{FF2B5EF4-FFF2-40B4-BE49-F238E27FC236}">
                <a16:creationId xmlns:a16="http://schemas.microsoft.com/office/drawing/2014/main" id="{356BE426-314B-729A-EC36-D677FE7E6010}"/>
              </a:ext>
            </a:extLst>
          </p:cNvPr>
          <p:cNvSpPr txBox="1"/>
          <p:nvPr/>
        </p:nvSpPr>
        <p:spPr>
          <a:xfrm>
            <a:off x="4046597" y="2062924"/>
            <a:ext cx="2247292" cy="1785104"/>
          </a:xfrm>
          <a:prstGeom prst="rect">
            <a:avLst/>
          </a:prstGeom>
          <a:noFill/>
        </p:spPr>
        <p:txBody>
          <a:bodyPr wrap="square" lIns="91440" tIns="45720" rIns="91440" bIns="45720" rtlCol="0" anchor="t">
            <a:spAutoFit/>
          </a:bodyPr>
          <a:lstStyle/>
          <a:p>
            <a:pPr algn="ctr"/>
            <a:r>
              <a:rPr lang="en-US" b="1" kern="100" dirty="0">
                <a:solidFill>
                  <a:srgbClr val="0B3A5B"/>
                </a:solidFill>
                <a:effectLst/>
                <a:latin typeface="Calibri"/>
                <a:ea typeface="Aptos" panose="020B0004020202020204" pitchFamily="34" charset="0"/>
                <a:cs typeface="Calibri"/>
              </a:rPr>
              <a:t>Collect Data</a:t>
            </a:r>
            <a:r>
              <a:rPr lang="en-US" kern="100" dirty="0">
                <a:solidFill>
                  <a:schemeClr val="bg1"/>
                </a:solidFill>
                <a:effectLst/>
                <a:latin typeface="Calibri"/>
                <a:ea typeface="Aptos" panose="020B0004020202020204" pitchFamily="34" charset="0"/>
                <a:cs typeface="Calibri"/>
              </a:rPr>
              <a:t>: Use various methods to gather relevant information. </a:t>
            </a:r>
          </a:p>
          <a:p>
            <a:pPr algn="ct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a:t>
            </a:r>
            <a:r>
              <a:rPr lang="en-US" kern="100" dirty="0">
                <a:solidFill>
                  <a:schemeClr val="bg1"/>
                </a:solidFill>
                <a:latin typeface="Calibri" panose="020F0502020204030204" pitchFamily="34" charset="0"/>
                <a:ea typeface="Aptos" panose="020B0004020202020204" pitchFamily="34" charset="0"/>
                <a:cs typeface="Calibri" panose="020F0502020204030204" pitchFamily="34" charset="0"/>
              </a:rPr>
              <a:t> </a:t>
            </a:r>
            <a:r>
              <a:rPr lang="en-US" i="1" kern="100" dirty="0">
                <a:solidFill>
                  <a:schemeClr val="bg1"/>
                </a:solidFill>
                <a:latin typeface="Calibri" panose="020F0502020204030204" pitchFamily="34" charset="0"/>
                <a:ea typeface="Aptos" panose="020B0004020202020204" pitchFamily="34" charset="0"/>
                <a:cs typeface="Calibri" panose="020F0502020204030204" pitchFamily="34" charset="0"/>
              </a:rPr>
              <a:t>Section</a:t>
            </a:r>
            <a:r>
              <a:rPr lang="en-US" i="1" kern="100" dirty="0">
                <a:solidFill>
                  <a:schemeClr val="bg1"/>
                </a:solidFill>
                <a:latin typeface="Calibri" panose="020F0502020204030204" pitchFamily="34" charset="0"/>
                <a:cs typeface="Calibri" panose="020F0502020204030204" pitchFamily="34" charset="0"/>
              </a:rPr>
              <a:t> 4</a:t>
            </a:r>
            <a:endParaRPr lang="fi-FI" i="1" kern="100" dirty="0">
              <a:solidFill>
                <a:schemeClr val="bg1"/>
              </a:solidFill>
              <a:latin typeface="Calibri" panose="020F0502020204030204" pitchFamily="34" charset="0"/>
              <a:cs typeface="Calibri" panose="020F0502020204030204" pitchFamily="34" charset="0"/>
            </a:endParaRPr>
          </a:p>
          <a:p>
            <a:pPr algn="ct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27" name="CuadroTexto 559">
            <a:extLst>
              <a:ext uri="{FF2B5EF4-FFF2-40B4-BE49-F238E27FC236}">
                <a16:creationId xmlns:a16="http://schemas.microsoft.com/office/drawing/2014/main" id="{EA416A20-02C9-797E-7B4D-747C3AE5F157}"/>
              </a:ext>
            </a:extLst>
          </p:cNvPr>
          <p:cNvSpPr txBox="1"/>
          <p:nvPr/>
        </p:nvSpPr>
        <p:spPr>
          <a:xfrm>
            <a:off x="8948915" y="4083271"/>
            <a:ext cx="2245597" cy="1754326"/>
          </a:xfrm>
          <a:prstGeom prst="rect">
            <a:avLst/>
          </a:prstGeom>
          <a:noFill/>
        </p:spPr>
        <p:txBody>
          <a:bodyPr wrap="square" lIns="91440" tIns="45720" rIns="91440" bIns="45720" rtlCol="0" anchor="t">
            <a:spAutoFit/>
          </a:bodyPr>
          <a:lstStyle/>
          <a:p>
            <a:pPr algn="ctr"/>
            <a:r>
              <a:rPr lang="en-US" b="1" kern="100" dirty="0">
                <a:solidFill>
                  <a:srgbClr val="0B3A5B"/>
                </a:solidFill>
                <a:effectLst/>
                <a:latin typeface="Calibri"/>
                <a:ea typeface="Aptos" panose="020B0004020202020204" pitchFamily="34" charset="0"/>
                <a:cs typeface="Calibri"/>
              </a:rPr>
              <a:t>Use Findings</a:t>
            </a:r>
            <a:r>
              <a:rPr lang="en-US" kern="100" dirty="0">
                <a:solidFill>
                  <a:schemeClr val="bg1"/>
                </a:solidFill>
                <a:effectLst/>
                <a:latin typeface="Calibri"/>
                <a:ea typeface="Aptos" panose="020B0004020202020204" pitchFamily="34" charset="0"/>
                <a:cs typeface="Calibri"/>
              </a:rPr>
              <a:t>: Implement changes based on insights gained to enhance program effectiveness.</a:t>
            </a:r>
            <a:endParaRPr lang="fi-FI" kern="100" dirty="0">
              <a:solidFill>
                <a:schemeClr val="bg1"/>
              </a:solidFill>
              <a:effectLst/>
              <a:latin typeface="Calibri"/>
              <a:ea typeface="Aptos" panose="020B0004020202020204" pitchFamily="34" charset="0"/>
              <a:cs typeface="Calibri"/>
            </a:endParaRPr>
          </a:p>
        </p:txBody>
      </p:sp>
      <p:sp>
        <p:nvSpPr>
          <p:cNvPr id="77" name="Freeform 185">
            <a:extLst>
              <a:ext uri="{FF2B5EF4-FFF2-40B4-BE49-F238E27FC236}">
                <a16:creationId xmlns:a16="http://schemas.microsoft.com/office/drawing/2014/main" id="{B1876DAD-767C-0320-95E6-DCDFC7B722C2}"/>
              </a:ext>
            </a:extLst>
          </p:cNvPr>
          <p:cNvSpPr>
            <a:spLocks noChangeArrowheads="1"/>
          </p:cNvSpPr>
          <p:nvPr/>
        </p:nvSpPr>
        <p:spPr bwMode="auto">
          <a:xfrm>
            <a:off x="5605773" y="3770567"/>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8" name="Freeform 186">
            <a:extLst>
              <a:ext uri="{FF2B5EF4-FFF2-40B4-BE49-F238E27FC236}">
                <a16:creationId xmlns:a16="http://schemas.microsoft.com/office/drawing/2014/main" id="{58B8180F-8E88-C5C0-C9FF-BCA88800BB19}"/>
              </a:ext>
            </a:extLst>
          </p:cNvPr>
          <p:cNvSpPr>
            <a:spLocks noChangeArrowheads="1"/>
          </p:cNvSpPr>
          <p:nvPr/>
        </p:nvSpPr>
        <p:spPr bwMode="auto">
          <a:xfrm>
            <a:off x="5666501" y="3831295"/>
            <a:ext cx="2251998" cy="225199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60BA47"/>
          </a:solidFill>
          <a:ln>
            <a:noFill/>
          </a:ln>
          <a:effectLst/>
        </p:spPr>
        <p:txBody>
          <a:bodyPr wrap="none" anchor="ctr"/>
          <a:lstStyle/>
          <a:p>
            <a:endParaRPr lang="en-US" sz="900"/>
          </a:p>
        </p:txBody>
      </p:sp>
      <p:sp>
        <p:nvSpPr>
          <p:cNvPr id="79" name="Freeform 187">
            <a:extLst>
              <a:ext uri="{FF2B5EF4-FFF2-40B4-BE49-F238E27FC236}">
                <a16:creationId xmlns:a16="http://schemas.microsoft.com/office/drawing/2014/main" id="{7400F03D-C73D-C66A-D0FD-92BDEBA08D50}"/>
              </a:ext>
            </a:extLst>
          </p:cNvPr>
          <p:cNvSpPr>
            <a:spLocks noChangeArrowheads="1"/>
          </p:cNvSpPr>
          <p:nvPr/>
        </p:nvSpPr>
        <p:spPr bwMode="auto">
          <a:xfrm>
            <a:off x="5729757" y="3892023"/>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2" name="CuadroTexto 559">
            <a:extLst>
              <a:ext uri="{FF2B5EF4-FFF2-40B4-BE49-F238E27FC236}">
                <a16:creationId xmlns:a16="http://schemas.microsoft.com/office/drawing/2014/main" id="{1558BB4B-6189-2164-D722-D148B53861E6}"/>
              </a:ext>
            </a:extLst>
          </p:cNvPr>
          <p:cNvSpPr txBox="1"/>
          <p:nvPr/>
        </p:nvSpPr>
        <p:spPr>
          <a:xfrm>
            <a:off x="5706438" y="4208863"/>
            <a:ext cx="2245597" cy="1785104"/>
          </a:xfrm>
          <a:prstGeom prst="rect">
            <a:avLst/>
          </a:prstGeom>
          <a:noFill/>
        </p:spPr>
        <p:txBody>
          <a:bodyPr wrap="square" lIns="91440" tIns="45720" rIns="91440" bIns="45720" rtlCol="0" anchor="t">
            <a:spAutoFit/>
          </a:bodyPr>
          <a:lstStyle/>
          <a:p>
            <a:pPr algn="ctr"/>
            <a:r>
              <a:rPr lang="en-US" b="1" kern="100" dirty="0">
                <a:solidFill>
                  <a:srgbClr val="0B3A5B"/>
                </a:solidFill>
                <a:latin typeface="Calibri"/>
                <a:ea typeface="Aptos" panose="020B0004020202020204" pitchFamily="34" charset="0"/>
                <a:cs typeface="Calibri"/>
              </a:rPr>
              <a:t>Analyse</a:t>
            </a:r>
            <a:r>
              <a:rPr lang="en-US" b="1" kern="100" dirty="0">
                <a:solidFill>
                  <a:srgbClr val="0B3A5B"/>
                </a:solidFill>
                <a:effectLst/>
                <a:latin typeface="Calibri"/>
                <a:ea typeface="Aptos" panose="020B0004020202020204" pitchFamily="34" charset="0"/>
                <a:cs typeface="Calibri"/>
              </a:rPr>
              <a:t> Data</a:t>
            </a:r>
            <a:r>
              <a:rPr lang="en-US" kern="100" dirty="0">
                <a:solidFill>
                  <a:schemeClr val="bg1"/>
                </a:solidFill>
                <a:effectLst/>
                <a:latin typeface="Calibri"/>
                <a:ea typeface="Aptos" panose="020B0004020202020204" pitchFamily="34" charset="0"/>
                <a:cs typeface="Calibri"/>
              </a:rPr>
              <a:t>: Evaluate the data to understand outcomes and impacts. </a:t>
            </a:r>
          </a:p>
          <a:p>
            <a:pPr algn="ctr"/>
            <a:r>
              <a:rPr lang="en-US" i="1" kern="100" dirty="0">
                <a:solidFill>
                  <a:schemeClr val="bg1"/>
                </a:solidFill>
                <a:latin typeface="Calibri" panose="020F0502020204030204" pitchFamily="34" charset="0"/>
                <a:cs typeface="Calibri" panose="020F0502020204030204" pitchFamily="34" charset="0"/>
              </a:rPr>
              <a:t>- Section 5</a:t>
            </a:r>
            <a:endParaRPr lang="fi-FI" i="1" kern="100" dirty="0">
              <a:solidFill>
                <a:schemeClr val="bg1"/>
              </a:solidFill>
              <a:latin typeface="Calibri" panose="020F0502020204030204" pitchFamily="34" charset="0"/>
              <a:cs typeface="Calibri" panose="020F0502020204030204" pitchFamily="34" charset="0"/>
            </a:endParaRPr>
          </a:p>
          <a:p>
            <a:pPr algn="ct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83" name="Freeform 185">
            <a:extLst>
              <a:ext uri="{FF2B5EF4-FFF2-40B4-BE49-F238E27FC236}">
                <a16:creationId xmlns:a16="http://schemas.microsoft.com/office/drawing/2014/main" id="{02D5A1F7-A9E7-40E7-8CED-FD62177E9FB7}"/>
              </a:ext>
            </a:extLst>
          </p:cNvPr>
          <p:cNvSpPr>
            <a:spLocks noChangeArrowheads="1"/>
          </p:cNvSpPr>
          <p:nvPr/>
        </p:nvSpPr>
        <p:spPr bwMode="auto">
          <a:xfrm>
            <a:off x="7327514" y="1589842"/>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4" name="Freeform 186">
            <a:extLst>
              <a:ext uri="{FF2B5EF4-FFF2-40B4-BE49-F238E27FC236}">
                <a16:creationId xmlns:a16="http://schemas.microsoft.com/office/drawing/2014/main" id="{6E08B0DB-65AD-A7A7-5F30-F50D98BD8893}"/>
              </a:ext>
            </a:extLst>
          </p:cNvPr>
          <p:cNvSpPr>
            <a:spLocks noChangeArrowheads="1"/>
          </p:cNvSpPr>
          <p:nvPr/>
        </p:nvSpPr>
        <p:spPr bwMode="auto">
          <a:xfrm>
            <a:off x="7388242" y="1650570"/>
            <a:ext cx="2251998" cy="225199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E25684"/>
          </a:solidFill>
          <a:ln>
            <a:noFill/>
          </a:ln>
          <a:effectLst/>
        </p:spPr>
        <p:txBody>
          <a:bodyPr wrap="none" anchor="ctr"/>
          <a:lstStyle/>
          <a:p>
            <a:endParaRPr lang="en-US" sz="900"/>
          </a:p>
        </p:txBody>
      </p:sp>
      <p:sp>
        <p:nvSpPr>
          <p:cNvPr id="85" name="Freeform 187">
            <a:extLst>
              <a:ext uri="{FF2B5EF4-FFF2-40B4-BE49-F238E27FC236}">
                <a16:creationId xmlns:a16="http://schemas.microsoft.com/office/drawing/2014/main" id="{00B5307B-933B-65BB-F0A2-C6680375AF29}"/>
              </a:ext>
            </a:extLst>
          </p:cNvPr>
          <p:cNvSpPr>
            <a:spLocks noChangeArrowheads="1"/>
          </p:cNvSpPr>
          <p:nvPr/>
        </p:nvSpPr>
        <p:spPr bwMode="auto">
          <a:xfrm>
            <a:off x="7451499" y="1711298"/>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8" name="CuadroTexto 559">
            <a:extLst>
              <a:ext uri="{FF2B5EF4-FFF2-40B4-BE49-F238E27FC236}">
                <a16:creationId xmlns:a16="http://schemas.microsoft.com/office/drawing/2014/main" id="{262E3A01-9859-6240-9010-111552A71927}"/>
              </a:ext>
            </a:extLst>
          </p:cNvPr>
          <p:cNvSpPr txBox="1"/>
          <p:nvPr/>
        </p:nvSpPr>
        <p:spPr>
          <a:xfrm>
            <a:off x="7701460" y="1974735"/>
            <a:ext cx="2245597" cy="1754326"/>
          </a:xfrm>
          <a:prstGeom prst="rect">
            <a:avLst/>
          </a:prstGeom>
          <a:noFill/>
        </p:spPr>
        <p:txBody>
          <a:bodyPr wrap="square" lIns="91440" tIns="45720" rIns="91440" bIns="45720" rtlCol="0" anchor="t">
            <a:spAutoFit/>
          </a:bodyPr>
          <a:lstStyle/>
          <a:p>
            <a:pPr marL="0" lvl="0" indent="0">
              <a:lnSpc>
                <a:spcPct val="100000"/>
              </a:lnSpc>
              <a:buSzPts val="1000"/>
              <a:tabLst>
                <a:tab pos="457200" algn="l"/>
              </a:tabLst>
            </a:pPr>
            <a:r>
              <a:rPr lang="en-US" b="1" kern="100" dirty="0">
                <a:solidFill>
                  <a:srgbClr val="0B3A5B"/>
                </a:solidFill>
                <a:effectLst/>
                <a:latin typeface="Calibri"/>
                <a:ea typeface="Aptos" panose="020B0004020202020204" pitchFamily="34" charset="0"/>
                <a:cs typeface="Calibri"/>
              </a:rPr>
              <a:t>Report Findings</a:t>
            </a:r>
            <a:r>
              <a:rPr lang="en-US" kern="100" dirty="0">
                <a:solidFill>
                  <a:schemeClr val="bg1"/>
                </a:solidFill>
                <a:effectLst/>
                <a:latin typeface="Calibri"/>
                <a:ea typeface="Aptos" panose="020B0004020202020204" pitchFamily="34" charset="0"/>
                <a:cs typeface="Calibri"/>
              </a:rPr>
              <a:t>: Share results with stakeholders to inform decision-making and future actions.</a:t>
            </a:r>
            <a:endParaRPr lang="fi-FI" kern="100" dirty="0">
              <a:solidFill>
                <a:schemeClr val="bg1"/>
              </a:solidFill>
              <a:latin typeface="Calibri"/>
              <a:ea typeface="Aptos" panose="020B0004020202020204" pitchFamily="34" charset="0"/>
              <a:cs typeface="Calibri"/>
            </a:endParaRPr>
          </a:p>
        </p:txBody>
      </p:sp>
    </p:spTree>
    <p:extLst>
      <p:ext uri="{BB962C8B-B14F-4D97-AF65-F5344CB8AC3E}">
        <p14:creationId xmlns:p14="http://schemas.microsoft.com/office/powerpoint/2010/main" val="4104673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F9E09-294C-8996-5AE8-C788C2CF128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FB9139C-96E1-33AC-7C51-A2370D3392FD}"/>
              </a:ext>
            </a:extLst>
          </p:cNvPr>
          <p:cNvSpPr>
            <a:spLocks noGrp="1"/>
          </p:cNvSpPr>
          <p:nvPr>
            <p:ph type="body" sz="quarter" idx="16"/>
          </p:nvPr>
        </p:nvSpPr>
        <p:spPr>
          <a:xfrm>
            <a:off x="628408" y="390959"/>
            <a:ext cx="10052954" cy="523441"/>
          </a:xfrm>
          <a:prstGeom prst="rect">
            <a:avLst/>
          </a:prstGeom>
        </p:spPr>
        <p:txBody>
          <a:bodyPr/>
          <a:lstStyle/>
          <a:p>
            <a:r>
              <a:rPr lang="en-IE" dirty="0">
                <a:ea typeface="+mn-lt"/>
                <a:cs typeface="+mn-lt"/>
              </a:rPr>
              <a:t>Introduction to Evaluation &amp; Impact Assessment</a:t>
            </a:r>
          </a:p>
        </p:txBody>
      </p:sp>
      <p:sp>
        <p:nvSpPr>
          <p:cNvPr id="3" name="Text Placeholder 2">
            <a:extLst>
              <a:ext uri="{FF2B5EF4-FFF2-40B4-BE49-F238E27FC236}">
                <a16:creationId xmlns:a16="http://schemas.microsoft.com/office/drawing/2014/main" id="{901DB39B-B8C8-C8E5-0998-A559B61A8694}"/>
              </a:ext>
            </a:extLst>
          </p:cNvPr>
          <p:cNvSpPr>
            <a:spLocks noGrp="1"/>
          </p:cNvSpPr>
          <p:nvPr>
            <p:ph type="body" sz="quarter" idx="19"/>
          </p:nvPr>
        </p:nvSpPr>
        <p:spPr>
          <a:xfrm>
            <a:off x="628407" y="1221378"/>
            <a:ext cx="10780327" cy="4461736"/>
          </a:xfrm>
          <a:prstGeom prst="rect">
            <a:avLst/>
          </a:prstGeom>
        </p:spPr>
        <p:txBody>
          <a:bodyPr/>
          <a:lstStyle/>
          <a:p>
            <a:pPr marL="0" indent="0">
              <a:lnSpc>
                <a:spcPct val="100000"/>
              </a:lnSpc>
            </a:pPr>
            <a:r>
              <a:rPr lang="en-IE" b="1" dirty="0">
                <a:solidFill>
                  <a:schemeClr val="bg1"/>
                </a:solidFill>
                <a:highlight>
                  <a:srgbClr val="F1983D"/>
                </a:highlight>
                <a:ea typeface="+mn-lt"/>
                <a:cs typeface="+mn-lt"/>
              </a:rPr>
              <a:t>Case Study:</a:t>
            </a:r>
            <a:r>
              <a:rPr lang="en-IE" b="1" dirty="0">
                <a:solidFill>
                  <a:schemeClr val="bg1"/>
                </a:solidFill>
                <a:ea typeface="+mn-lt"/>
                <a:cs typeface="+mn-lt"/>
              </a:rPr>
              <a:t> </a:t>
            </a:r>
            <a:r>
              <a:rPr lang="en-US" dirty="0">
                <a:ea typeface="+mn-lt"/>
                <a:cs typeface="+mn-lt"/>
              </a:rPr>
              <a:t>Corporate responsibility tools by Finnish Business &amp; Society -</a:t>
            </a:r>
            <a:r>
              <a:rPr lang="en-US" b="1" dirty="0">
                <a:ea typeface="+mn-lt"/>
                <a:cs typeface="+mn-lt"/>
              </a:rPr>
              <a:t> </a:t>
            </a:r>
            <a:r>
              <a:rPr lang="en-US" b="1" kern="100" dirty="0">
                <a:solidFill>
                  <a:schemeClr val="accent5">
                    <a:lumMod val="75000"/>
                  </a:schemeClr>
                </a:solidFill>
                <a:effectLst/>
                <a:ea typeface="Aptos" panose="020B0004020202020204" pitchFamily="34" charset="0"/>
                <a:cs typeface="Calibri" panose="020F0502020204030204" pitchFamily="34" charset="0"/>
                <a:hlinkClick r:id="rId2"/>
              </a:rPr>
              <a:t>FIBS</a:t>
            </a:r>
            <a:endParaRPr lang="en-US" b="1" kern="100" dirty="0">
              <a:solidFill>
                <a:schemeClr val="accent5">
                  <a:lumMod val="75000"/>
                </a:schemeClr>
              </a:solidFill>
              <a:ea typeface="Aptos" panose="020B0004020202020204" pitchFamily="34" charset="0"/>
              <a:cs typeface="Calibri" panose="020F0502020204030204" pitchFamily="34" charset="0"/>
            </a:endParaRPr>
          </a:p>
          <a:p>
            <a:pPr marL="0" indent="0">
              <a:lnSpc>
                <a:spcPct val="100000"/>
              </a:lnSpc>
            </a:pPr>
            <a:endParaRPr lang="en-US" sz="1800" b="1" kern="100" dirty="0">
              <a:solidFill>
                <a:schemeClr val="tx1"/>
              </a:solidFill>
              <a:ea typeface="Aptos" panose="020B0004020202020204" pitchFamily="34" charset="0"/>
              <a:cs typeface="Calibri" panose="020F0502020204030204" pitchFamily="34" charset="0"/>
            </a:endParaRPr>
          </a:p>
          <a:p>
            <a:pPr marL="0" indent="0">
              <a:lnSpc>
                <a:spcPct val="100000"/>
              </a:lnSpc>
            </a:pPr>
            <a:r>
              <a:rPr lang="en-US" dirty="0">
                <a:ea typeface="+mn-lt"/>
                <a:cs typeface="+mn-lt"/>
              </a:rPr>
              <a:t>FIBS accelerates responsibility changemakers towards more sustainable world.</a:t>
            </a:r>
            <a:endParaRPr lang="fi-FI" dirty="0">
              <a:ea typeface="+mn-lt"/>
              <a:cs typeface="+mn-lt"/>
            </a:endParaRPr>
          </a:p>
          <a:p>
            <a:pPr marL="0" indent="0">
              <a:lnSpc>
                <a:spcPct val="100000"/>
              </a:lnSpc>
            </a:pPr>
            <a:endParaRPr lang="en-US" sz="1800" dirty="0"/>
          </a:p>
          <a:p>
            <a:pPr marL="0" indent="0">
              <a:lnSpc>
                <a:spcPct val="100000"/>
              </a:lnSpc>
            </a:pPr>
            <a:endParaRPr lang="en-US" sz="1800" dirty="0"/>
          </a:p>
        </p:txBody>
      </p:sp>
      <p:graphicFrame>
        <p:nvGraphicFramePr>
          <p:cNvPr id="6" name="Taulukko 5">
            <a:extLst>
              <a:ext uri="{FF2B5EF4-FFF2-40B4-BE49-F238E27FC236}">
                <a16:creationId xmlns:a16="http://schemas.microsoft.com/office/drawing/2014/main" id="{CEA6BAF2-224E-17E8-420B-DC76F24A360C}"/>
              </a:ext>
            </a:extLst>
          </p:cNvPr>
          <p:cNvGraphicFramePr>
            <a:graphicFrameLocks noGrp="1"/>
          </p:cNvGraphicFramePr>
          <p:nvPr>
            <p:extLst>
              <p:ext uri="{D42A27DB-BD31-4B8C-83A1-F6EECF244321}">
                <p14:modId xmlns:p14="http://schemas.microsoft.com/office/powerpoint/2010/main" val="794028281"/>
              </p:ext>
            </p:extLst>
          </p:nvPr>
        </p:nvGraphicFramePr>
        <p:xfrm>
          <a:off x="628407" y="2569558"/>
          <a:ext cx="10680328" cy="3718560"/>
        </p:xfrm>
        <a:graphic>
          <a:graphicData uri="http://schemas.openxmlformats.org/drawingml/2006/table">
            <a:tbl>
              <a:tblPr firstRow="1" bandRow="1">
                <a:tableStyleId>{5C22544A-7EE6-4342-B048-85BDC9FD1C3A}</a:tableStyleId>
              </a:tblPr>
              <a:tblGrid>
                <a:gridCol w="5112115">
                  <a:extLst>
                    <a:ext uri="{9D8B030D-6E8A-4147-A177-3AD203B41FA5}">
                      <a16:colId xmlns:a16="http://schemas.microsoft.com/office/drawing/2014/main" val="2683119557"/>
                    </a:ext>
                  </a:extLst>
                </a:gridCol>
                <a:gridCol w="5568213">
                  <a:extLst>
                    <a:ext uri="{9D8B030D-6E8A-4147-A177-3AD203B41FA5}">
                      <a16:colId xmlns:a16="http://schemas.microsoft.com/office/drawing/2014/main" val="1085141567"/>
                    </a:ext>
                  </a:extLst>
                </a:gridCol>
              </a:tblGrid>
              <a:tr h="3709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b="1" i="0" dirty="0">
                          <a:solidFill>
                            <a:srgbClr val="2E2E2E"/>
                          </a:solidFill>
                          <a:effectLst/>
                          <a:latin typeface="+mn-lt"/>
                          <a:hlinkClick r:id="rId3"/>
                        </a:rPr>
                        <a:t>CSRD Pulse Self-Assessment Tool</a:t>
                      </a:r>
                      <a:endParaRPr lang="en-US" sz="2000" b="1" kern="100">
                        <a:solidFill>
                          <a:schemeClr val="accent5">
                            <a:lumMod val="75000"/>
                          </a:schemeClr>
                        </a:solidFill>
                        <a:effectLst/>
                        <a:latin typeface="+mn-lt"/>
                        <a:ea typeface="Aptos" panose="020B00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rgbClr val="0B3A5B"/>
                          </a:solidFill>
                        </a:rPr>
                        <a:t>The AI-based CSRD Pulse self-assessment tool allows businesses to review their level of responsibility and support their responsibility development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rgbClr val="0B3A5B"/>
                          </a:solidFill>
                        </a:rPr>
                        <a:t>SMEs can also use the tool to assess their reporting readiness in responsibility and anticipate, for example, customer requests for information regarding the business's responsibility.</a:t>
                      </a:r>
                      <a:endParaRPr lang="fi-FI" sz="2200" b="0" dirty="0">
                        <a:solidFill>
                          <a:srgbClr val="0B3A5B"/>
                        </a:solidFill>
                      </a:endParaRPr>
                    </a:p>
                  </a:txBody>
                  <a:tcPr>
                    <a:solidFill>
                      <a:schemeClr val="bg1"/>
                    </a:solidFill>
                  </a:tcPr>
                </a:tc>
                <a:tc>
                  <a:txBody>
                    <a:bodyPr/>
                    <a:lstStyle/>
                    <a:p>
                      <a:pPr marL="143510"/>
                      <a:r>
                        <a:rPr lang="en-US" sz="2000" b="1" dirty="0">
                          <a:solidFill>
                            <a:schemeClr val="tx1"/>
                          </a:solidFill>
                          <a:hlinkClick r:id="rId4"/>
                        </a:rPr>
                        <a:t>Corporate responsibility self-assessment tool</a:t>
                      </a:r>
                      <a:r>
                        <a:rPr lang="en-US" sz="2000" b="1" dirty="0">
                          <a:solidFill>
                            <a:schemeClr val="tx1"/>
                          </a:solidFill>
                        </a:rPr>
                        <a:t> </a:t>
                      </a:r>
                      <a:r>
                        <a:rPr lang="en-US" sz="2000" b="1" kern="1200" dirty="0">
                          <a:solidFill>
                            <a:srgbClr val="0B3A5B"/>
                          </a:solidFill>
                          <a:latin typeface="+mn-lt"/>
                          <a:ea typeface="+mn-ea"/>
                          <a:cs typeface="+mn-cs"/>
                        </a:rPr>
                        <a:t>CRSA</a:t>
                      </a:r>
                    </a:p>
                    <a:p>
                      <a:pPr marL="14351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rgbClr val="0B3A5B"/>
                          </a:solidFill>
                          <a:latin typeface="+mn-lt"/>
                          <a:ea typeface="+mn-ea"/>
                          <a:cs typeface="+mn-cs"/>
                        </a:rPr>
                        <a:t>The online free of charge tool allows companies to systematically assess and develop their responsibility activities. </a:t>
                      </a:r>
                    </a:p>
                    <a:p>
                      <a:pPr marL="14351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rgbClr val="0B3A5B"/>
                          </a:solidFill>
                          <a:latin typeface="+mn-lt"/>
                          <a:ea typeface="+mn-ea"/>
                          <a:cs typeface="+mn-cs"/>
                        </a:rPr>
                        <a:t>The tool is suitable for all companies, regardless of size or industry</a:t>
                      </a:r>
                      <a:r>
                        <a:rPr lang="en-US" sz="2000" b="0" kern="1200" dirty="0">
                          <a:solidFill>
                            <a:srgbClr val="0B3A5B"/>
                          </a:solidFill>
                          <a:latin typeface="+mn-lt"/>
                          <a:ea typeface="+mn-ea"/>
                          <a:cs typeface="+mn-cs"/>
                        </a:rPr>
                        <a:t>.</a:t>
                      </a:r>
                      <a:endParaRPr lang="fi-FI" sz="2000" b="0" kern="1200">
                        <a:solidFill>
                          <a:srgbClr val="0B3A5B"/>
                        </a:solidFill>
                        <a:latin typeface="+mn-lt"/>
                        <a:ea typeface="+mn-ea"/>
                        <a:cs typeface="+mn-cs"/>
                      </a:endParaRPr>
                    </a:p>
                  </a:txBody>
                  <a:tcPr>
                    <a:solidFill>
                      <a:schemeClr val="bg1"/>
                    </a:solidFill>
                  </a:tcPr>
                </a:tc>
                <a:extLst>
                  <a:ext uri="{0D108BD9-81ED-4DB2-BD59-A6C34878D82A}">
                    <a16:rowId xmlns:a16="http://schemas.microsoft.com/office/drawing/2014/main" val="3257788965"/>
                  </a:ext>
                </a:extLst>
              </a:tr>
            </a:tbl>
          </a:graphicData>
        </a:graphic>
      </p:graphicFrame>
      <p:pic>
        <p:nvPicPr>
          <p:cNvPr id="7" name="Picture 4">
            <a:extLst>
              <a:ext uri="{FF2B5EF4-FFF2-40B4-BE49-F238E27FC236}">
                <a16:creationId xmlns:a16="http://schemas.microsoft.com/office/drawing/2014/main" id="{22E890B8-FA23-05D3-C71B-F1AFFAAF3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003" y="5344176"/>
            <a:ext cx="1954828" cy="944833"/>
          </a:xfrm>
          <a:prstGeom prst="rect">
            <a:avLst/>
          </a:prstGeom>
          <a:noFill/>
          <a:extLst>
            <a:ext uri="{909E8E84-426E-40DD-AFC4-6F175D3DCCD1}">
              <a14:hiddenFill xmlns:a14="http://schemas.microsoft.com/office/drawing/2010/main">
                <a:solidFill>
                  <a:srgbClr val="FFFFFF"/>
                </a:solidFill>
              </a14:hiddenFill>
            </a:ext>
          </a:extLst>
        </p:spPr>
      </p:pic>
      <p:pic>
        <p:nvPicPr>
          <p:cNvPr id="9" name="Kuva 8" descr="Kuva, joka sisältää kohteen teksti, Fontti, logo, Grafiikka&#10;&#10;Tekoälyn generoima sisältö voi olla virheellistä.">
            <a:extLst>
              <a:ext uri="{FF2B5EF4-FFF2-40B4-BE49-F238E27FC236}">
                <a16:creationId xmlns:a16="http://schemas.microsoft.com/office/drawing/2014/main" id="{DD0BDB1D-D9C6-2549-14CF-582B847FDA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7542" y="4995021"/>
            <a:ext cx="1576748" cy="1459618"/>
          </a:xfrm>
          <a:prstGeom prst="rect">
            <a:avLst/>
          </a:prstGeom>
        </p:spPr>
      </p:pic>
      <p:grpSp>
        <p:nvGrpSpPr>
          <p:cNvPr id="2" name="Graphic 4">
            <a:extLst>
              <a:ext uri="{FF2B5EF4-FFF2-40B4-BE49-F238E27FC236}">
                <a16:creationId xmlns:a16="http://schemas.microsoft.com/office/drawing/2014/main" id="{1130A46C-63FF-9008-4FEB-A9E5805AC8ED}"/>
              </a:ext>
            </a:extLst>
          </p:cNvPr>
          <p:cNvGrpSpPr/>
          <p:nvPr/>
        </p:nvGrpSpPr>
        <p:grpSpPr>
          <a:xfrm rot="18840000">
            <a:off x="4542964" y="2440776"/>
            <a:ext cx="403667" cy="780438"/>
            <a:chOff x="9129274" y="2719113"/>
            <a:chExt cx="717139" cy="1386497"/>
          </a:xfrm>
          <a:solidFill>
            <a:srgbClr val="09465E"/>
          </a:solidFill>
        </p:grpSpPr>
        <p:grpSp>
          <p:nvGrpSpPr>
            <p:cNvPr id="5" name="Graphic 4">
              <a:extLst>
                <a:ext uri="{FF2B5EF4-FFF2-40B4-BE49-F238E27FC236}">
                  <a16:creationId xmlns:a16="http://schemas.microsoft.com/office/drawing/2014/main" id="{3D99EAF1-E8B2-7F24-B336-CBE763D7E0BE}"/>
                </a:ext>
              </a:extLst>
            </p:cNvPr>
            <p:cNvGrpSpPr/>
            <p:nvPr/>
          </p:nvGrpSpPr>
          <p:grpSpPr>
            <a:xfrm>
              <a:off x="9159507" y="2719113"/>
              <a:ext cx="446280" cy="440141"/>
              <a:chOff x="9159507" y="2719113"/>
              <a:chExt cx="446280" cy="440141"/>
            </a:xfrm>
            <a:grpFill/>
          </p:grpSpPr>
          <p:sp>
            <p:nvSpPr>
              <p:cNvPr id="17" name="Freeform 57">
                <a:extLst>
                  <a:ext uri="{FF2B5EF4-FFF2-40B4-BE49-F238E27FC236}">
                    <a16:creationId xmlns:a16="http://schemas.microsoft.com/office/drawing/2014/main" id="{9C779E49-DF5F-5AB3-F67A-32EF8445BF3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8" name="Freeform 58">
                <a:extLst>
                  <a:ext uri="{FF2B5EF4-FFF2-40B4-BE49-F238E27FC236}">
                    <a16:creationId xmlns:a16="http://schemas.microsoft.com/office/drawing/2014/main" id="{25140DD3-72F6-7BE4-1096-9B2D43516DB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D9E27A0A-4D36-DF46-5A75-980222FCECE3}"/>
                </a:ext>
              </a:extLst>
            </p:cNvPr>
            <p:cNvGrpSpPr/>
            <p:nvPr/>
          </p:nvGrpSpPr>
          <p:grpSpPr>
            <a:xfrm>
              <a:off x="9129274" y="2893887"/>
              <a:ext cx="717139" cy="1211724"/>
              <a:chOff x="9129274" y="2893887"/>
              <a:chExt cx="717139" cy="1211724"/>
            </a:xfrm>
            <a:grpFill/>
          </p:grpSpPr>
          <p:sp>
            <p:nvSpPr>
              <p:cNvPr id="10" name="Freeform 50">
                <a:extLst>
                  <a:ext uri="{FF2B5EF4-FFF2-40B4-BE49-F238E27FC236}">
                    <a16:creationId xmlns:a16="http://schemas.microsoft.com/office/drawing/2014/main" id="{2EF7B692-151F-2C7E-BA0D-626B65D14EB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1" name="Freeform 51">
                <a:extLst>
                  <a:ext uri="{FF2B5EF4-FFF2-40B4-BE49-F238E27FC236}">
                    <a16:creationId xmlns:a16="http://schemas.microsoft.com/office/drawing/2014/main" id="{926CE715-50CD-123F-09DA-EDAE52D6CAD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CA31B33C-7C73-DF5B-303B-40ED9AF0661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EFAF78FC-D4F1-3D43-0C60-1CB34FB53CF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F26A98CA-C74E-DAE5-326B-C728A474BC4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A7EFB90A-2E09-92D6-A251-A86AC4C05C0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4651E2E0-1E39-ED86-E331-CAF32095644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19" name="Graphic 4">
            <a:extLst>
              <a:ext uri="{FF2B5EF4-FFF2-40B4-BE49-F238E27FC236}">
                <a16:creationId xmlns:a16="http://schemas.microsoft.com/office/drawing/2014/main" id="{6C96F4CA-CF0A-BED0-4541-A223B34E9AD9}"/>
              </a:ext>
            </a:extLst>
          </p:cNvPr>
          <p:cNvGrpSpPr/>
          <p:nvPr/>
        </p:nvGrpSpPr>
        <p:grpSpPr>
          <a:xfrm rot="-2520000">
            <a:off x="10888674" y="2384813"/>
            <a:ext cx="403667" cy="780438"/>
            <a:chOff x="9129274" y="2719113"/>
            <a:chExt cx="717139" cy="1386497"/>
          </a:xfrm>
          <a:solidFill>
            <a:srgbClr val="09465E"/>
          </a:solidFill>
        </p:grpSpPr>
        <p:grpSp>
          <p:nvGrpSpPr>
            <p:cNvPr id="20" name="Graphic 4">
              <a:extLst>
                <a:ext uri="{FF2B5EF4-FFF2-40B4-BE49-F238E27FC236}">
                  <a16:creationId xmlns:a16="http://schemas.microsoft.com/office/drawing/2014/main" id="{AFA80554-5FC7-6005-575A-DACB9CA9F45D}"/>
                </a:ext>
              </a:extLst>
            </p:cNvPr>
            <p:cNvGrpSpPr/>
            <p:nvPr/>
          </p:nvGrpSpPr>
          <p:grpSpPr>
            <a:xfrm>
              <a:off x="9159507" y="2719113"/>
              <a:ext cx="446280" cy="440141"/>
              <a:chOff x="9159507" y="2719113"/>
              <a:chExt cx="446280" cy="440141"/>
            </a:xfrm>
            <a:grpFill/>
          </p:grpSpPr>
          <p:sp>
            <p:nvSpPr>
              <p:cNvPr id="29" name="Freeform 57">
                <a:extLst>
                  <a:ext uri="{FF2B5EF4-FFF2-40B4-BE49-F238E27FC236}">
                    <a16:creationId xmlns:a16="http://schemas.microsoft.com/office/drawing/2014/main" id="{1312EA5A-A4C0-33E2-8E72-DB8BF3CEF9B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0" name="Freeform 58">
                <a:extLst>
                  <a:ext uri="{FF2B5EF4-FFF2-40B4-BE49-F238E27FC236}">
                    <a16:creationId xmlns:a16="http://schemas.microsoft.com/office/drawing/2014/main" id="{A9170948-CB0D-8BC3-7BEA-E8F9C1CCC7C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21" name="Graphic 4">
              <a:extLst>
                <a:ext uri="{FF2B5EF4-FFF2-40B4-BE49-F238E27FC236}">
                  <a16:creationId xmlns:a16="http://schemas.microsoft.com/office/drawing/2014/main" id="{6E2E7D6A-A7D3-5F7F-2F0D-439AC30AB0C0}"/>
                </a:ext>
              </a:extLst>
            </p:cNvPr>
            <p:cNvGrpSpPr/>
            <p:nvPr/>
          </p:nvGrpSpPr>
          <p:grpSpPr>
            <a:xfrm>
              <a:off x="9129274" y="2893887"/>
              <a:ext cx="717139" cy="1211724"/>
              <a:chOff x="9129274" y="2893887"/>
              <a:chExt cx="717139" cy="1211724"/>
            </a:xfrm>
            <a:grpFill/>
          </p:grpSpPr>
          <p:sp>
            <p:nvSpPr>
              <p:cNvPr id="22" name="Freeform 50">
                <a:extLst>
                  <a:ext uri="{FF2B5EF4-FFF2-40B4-BE49-F238E27FC236}">
                    <a16:creationId xmlns:a16="http://schemas.microsoft.com/office/drawing/2014/main" id="{4BA67518-3C00-5B1F-2190-DC0986828D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3" name="Freeform 51">
                <a:extLst>
                  <a:ext uri="{FF2B5EF4-FFF2-40B4-BE49-F238E27FC236}">
                    <a16:creationId xmlns:a16="http://schemas.microsoft.com/office/drawing/2014/main" id="{8C727559-1559-D18F-93B5-241C2991581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4" name="Freeform 52">
                <a:extLst>
                  <a:ext uri="{FF2B5EF4-FFF2-40B4-BE49-F238E27FC236}">
                    <a16:creationId xmlns:a16="http://schemas.microsoft.com/office/drawing/2014/main" id="{5A8FD371-1302-7602-AF13-21D8867E7F2F}"/>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5" name="Freeform 53">
                <a:extLst>
                  <a:ext uri="{FF2B5EF4-FFF2-40B4-BE49-F238E27FC236}">
                    <a16:creationId xmlns:a16="http://schemas.microsoft.com/office/drawing/2014/main" id="{C2C41074-C759-E2AA-A415-D86BEB3A9F9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6" name="Freeform 54">
                <a:extLst>
                  <a:ext uri="{FF2B5EF4-FFF2-40B4-BE49-F238E27FC236}">
                    <a16:creationId xmlns:a16="http://schemas.microsoft.com/office/drawing/2014/main" id="{FFAA426E-A86E-490A-1348-0AA12C04067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7" name="Freeform 55">
                <a:extLst>
                  <a:ext uri="{FF2B5EF4-FFF2-40B4-BE49-F238E27FC236}">
                    <a16:creationId xmlns:a16="http://schemas.microsoft.com/office/drawing/2014/main" id="{5B687B94-59CE-A014-4666-FABB6EC8045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8" name="Freeform 56">
                <a:extLst>
                  <a:ext uri="{FF2B5EF4-FFF2-40B4-BE49-F238E27FC236}">
                    <a16:creationId xmlns:a16="http://schemas.microsoft.com/office/drawing/2014/main" id="{C331041F-DBFD-417F-BDDF-97210F6483A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01286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933A-DE3F-0682-644D-2AFF7A23445A}"/>
            </a:ext>
          </a:extLst>
        </p:cNvPr>
        <p:cNvGrpSpPr/>
        <p:nvPr/>
      </p:nvGrpSpPr>
      <p:grpSpPr>
        <a:xfrm>
          <a:off x="0" y="0"/>
          <a:ext cx="0" cy="0"/>
          <a:chOff x="0" y="0"/>
          <a:chExt cx="0" cy="0"/>
        </a:xfrm>
      </p:grpSpPr>
      <p:pic>
        <p:nvPicPr>
          <p:cNvPr id="5" name="Picture 3">
            <a:extLst>
              <a:ext uri="{FF2B5EF4-FFF2-40B4-BE49-F238E27FC236}">
                <a16:creationId xmlns:a16="http://schemas.microsoft.com/office/drawing/2014/main" id="{6BA6601A-EB29-2BE7-63A4-A6C3BF3229A4}"/>
              </a:ext>
            </a:extLst>
          </p:cNvPr>
          <p:cNvPicPr>
            <a:picLocks noChangeAspect="1"/>
          </p:cNvPicPr>
          <p:nvPr/>
        </p:nvPicPr>
        <p:blipFill rotWithShape="1">
          <a:blip r:embed="rId3">
            <a:extLst>
              <a:ext uri="{28A0092B-C50C-407E-A947-70E740481C1C}">
                <a14:useLocalDpi xmlns:a14="http://schemas.microsoft.com/office/drawing/2010/main" val="0"/>
              </a:ext>
            </a:extLst>
          </a:blip>
          <a:srcRect l="-1291"/>
          <a:stretch/>
        </p:blipFill>
        <p:spPr>
          <a:xfrm>
            <a:off x="7239731" y="2186327"/>
            <a:ext cx="4415584" cy="2622296"/>
          </a:xfrm>
          <a:prstGeom prst="rect">
            <a:avLst/>
          </a:prstGeom>
        </p:spPr>
      </p:pic>
      <p:sp>
        <p:nvSpPr>
          <p:cNvPr id="4" name="Text Placeholder 3">
            <a:extLst>
              <a:ext uri="{FF2B5EF4-FFF2-40B4-BE49-F238E27FC236}">
                <a16:creationId xmlns:a16="http://schemas.microsoft.com/office/drawing/2014/main" id="{1476862B-F7F4-21DC-4554-3E7F6C07C36F}"/>
              </a:ext>
            </a:extLst>
          </p:cNvPr>
          <p:cNvSpPr>
            <a:spLocks noGrp="1"/>
          </p:cNvSpPr>
          <p:nvPr>
            <p:ph type="body" sz="quarter" idx="16"/>
          </p:nvPr>
        </p:nvSpPr>
        <p:spPr>
          <a:xfrm>
            <a:off x="704895" y="628004"/>
            <a:ext cx="10052954" cy="523441"/>
          </a:xfrm>
          <a:prstGeom prst="rect">
            <a:avLst/>
          </a:prstGeom>
        </p:spPr>
        <p:txBody>
          <a:bodyPr/>
          <a:lstStyle/>
          <a:p>
            <a:pPr marL="0" indent="0">
              <a:lnSpc>
                <a:spcPct val="100000"/>
              </a:lnSpc>
            </a:pPr>
            <a:r>
              <a:rPr lang="en-IE" sz="2800" b="1" dirty="0">
                <a:solidFill>
                  <a:schemeClr val="bg1"/>
                </a:solidFill>
                <a:highlight>
                  <a:srgbClr val="F1983D"/>
                </a:highlight>
                <a:ea typeface="+mn-lt"/>
                <a:cs typeface="+mn-lt"/>
              </a:rPr>
              <a:t>Case Study:</a:t>
            </a:r>
            <a:r>
              <a:rPr lang="en-IE" sz="2800" b="1" dirty="0">
                <a:solidFill>
                  <a:schemeClr val="bg1"/>
                </a:solidFill>
                <a:ea typeface="+mn-lt"/>
                <a:cs typeface="+mn-lt"/>
              </a:rPr>
              <a:t> </a:t>
            </a:r>
            <a:r>
              <a:rPr lang="en-US" sz="2800" i="0" dirty="0">
                <a:solidFill>
                  <a:srgbClr val="002060"/>
                </a:solidFill>
                <a:effectLst/>
              </a:rPr>
              <a:t>International Association of Impact Assessment </a:t>
            </a:r>
            <a:r>
              <a:rPr lang="en-US" sz="2800" b="1" kern="100" dirty="0">
                <a:solidFill>
                  <a:srgbClr val="0B3A5B"/>
                </a:solidFill>
                <a:ea typeface="Aptos" panose="020B0004020202020204" pitchFamily="34" charset="0"/>
                <a:cs typeface="Calibri" panose="020F0502020204030204" pitchFamily="34" charset="0"/>
              </a:rPr>
              <a:t>- IAIA </a:t>
            </a:r>
            <a:endParaRPr lang="en-US" sz="2800" i="0" dirty="0">
              <a:solidFill>
                <a:srgbClr val="1A3061"/>
              </a:solidFill>
              <a:effectLst/>
            </a:endParaRPr>
          </a:p>
        </p:txBody>
      </p:sp>
      <p:sp>
        <p:nvSpPr>
          <p:cNvPr id="3" name="Text Placeholder 2">
            <a:extLst>
              <a:ext uri="{FF2B5EF4-FFF2-40B4-BE49-F238E27FC236}">
                <a16:creationId xmlns:a16="http://schemas.microsoft.com/office/drawing/2014/main" id="{51CC7BBD-96B4-3FA7-FF56-7E2E60356166}"/>
              </a:ext>
            </a:extLst>
          </p:cNvPr>
          <p:cNvSpPr>
            <a:spLocks noGrp="1"/>
          </p:cNvSpPr>
          <p:nvPr>
            <p:ph type="body" sz="quarter" idx="19"/>
          </p:nvPr>
        </p:nvSpPr>
        <p:spPr>
          <a:xfrm>
            <a:off x="628409" y="1092432"/>
            <a:ext cx="6612364" cy="4461736"/>
          </a:xfrm>
          <a:prstGeom prst="rect">
            <a:avLst/>
          </a:prstGeom>
        </p:spPr>
        <p:txBody>
          <a:bodyPr/>
          <a:lstStyle/>
          <a:p>
            <a:pPr marL="0" indent="0">
              <a:lnSpc>
                <a:spcPct val="100000"/>
              </a:lnSpc>
            </a:pPr>
            <a:endParaRPr lang="en-US" sz="2000" b="1" kern="100" dirty="0">
              <a:solidFill>
                <a:schemeClr val="accent5">
                  <a:lumMod val="75000"/>
                </a:schemeClr>
              </a:solidFill>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en-US" sz="1800" dirty="0"/>
          </a:p>
          <a:p>
            <a:pPr marL="0" indent="0">
              <a:lnSpc>
                <a:spcPct val="100000"/>
              </a:lnSpc>
            </a:pPr>
            <a:endParaRPr lang="en-US" sz="1800" dirty="0"/>
          </a:p>
        </p:txBody>
      </p:sp>
      <p:graphicFrame>
        <p:nvGraphicFramePr>
          <p:cNvPr id="6" name="Taulukko 5">
            <a:extLst>
              <a:ext uri="{FF2B5EF4-FFF2-40B4-BE49-F238E27FC236}">
                <a16:creationId xmlns:a16="http://schemas.microsoft.com/office/drawing/2014/main" id="{F92A14D4-3104-0EBA-903B-24F2A6342FF9}"/>
              </a:ext>
            </a:extLst>
          </p:cNvPr>
          <p:cNvGraphicFramePr>
            <a:graphicFrameLocks noGrp="1"/>
          </p:cNvGraphicFramePr>
          <p:nvPr>
            <p:extLst>
              <p:ext uri="{D42A27DB-BD31-4B8C-83A1-F6EECF244321}">
                <p14:modId xmlns:p14="http://schemas.microsoft.com/office/powerpoint/2010/main" val="3116046463"/>
              </p:ext>
            </p:extLst>
          </p:nvPr>
        </p:nvGraphicFramePr>
        <p:xfrm>
          <a:off x="753790" y="1689122"/>
          <a:ext cx="6595940" cy="3615297"/>
        </p:xfrm>
        <a:graphic>
          <a:graphicData uri="http://schemas.openxmlformats.org/drawingml/2006/table">
            <a:tbl>
              <a:tblPr firstRow="1" bandRow="1">
                <a:tableStyleId>{5C22544A-7EE6-4342-B048-85BDC9FD1C3A}</a:tableStyleId>
              </a:tblPr>
              <a:tblGrid>
                <a:gridCol w="6595940">
                  <a:extLst>
                    <a:ext uri="{9D8B030D-6E8A-4147-A177-3AD203B41FA5}">
                      <a16:colId xmlns:a16="http://schemas.microsoft.com/office/drawing/2014/main" val="2683119557"/>
                    </a:ext>
                  </a:extLst>
                </a:gridCol>
              </a:tblGrid>
              <a:tr h="3615297">
                <a:tc>
                  <a:txBody>
                    <a:bodyPr/>
                    <a:lstStyle/>
                    <a:p>
                      <a:pPr algn="just"/>
                      <a:r>
                        <a:rPr lang="en-US" sz="2200" b="1" kern="1200" dirty="0">
                          <a:solidFill>
                            <a:srgbClr val="0B3A5B"/>
                          </a:solidFill>
                          <a:effectLst/>
                          <a:latin typeface="+mn-lt"/>
                          <a:ea typeface="+mn-ea"/>
                          <a:cs typeface="+mn-cs"/>
                        </a:rPr>
                        <a:t>Impact assessment</a:t>
                      </a:r>
                      <a:r>
                        <a:rPr lang="en-US" sz="2200" b="0" kern="1200" dirty="0">
                          <a:solidFill>
                            <a:srgbClr val="0B3A5B"/>
                          </a:solidFill>
                          <a:effectLst/>
                          <a:latin typeface="+mn-lt"/>
                          <a:ea typeface="+mn-ea"/>
                          <a:cs typeface="+mn-cs"/>
                        </a:rPr>
                        <a:t>, simply defined, is the process of identifying the future consequences of a current or proposed action. </a:t>
                      </a:r>
                    </a:p>
                    <a:p>
                      <a:pPr algn="just"/>
                      <a:endParaRPr lang="en-US" sz="800" b="0" kern="1200" dirty="0">
                        <a:solidFill>
                          <a:srgbClr val="0B3A5B"/>
                        </a:solidFill>
                        <a:effectLst/>
                        <a:latin typeface="+mn-lt"/>
                        <a:ea typeface="+mn-ea"/>
                        <a:cs typeface="+mn-cs"/>
                      </a:endParaRPr>
                    </a:p>
                    <a:p>
                      <a:pPr algn="just"/>
                      <a:r>
                        <a:rPr lang="en-US" sz="2200" b="0" kern="1200" dirty="0">
                          <a:solidFill>
                            <a:srgbClr val="0B3A5B"/>
                          </a:solidFill>
                          <a:effectLst/>
                          <a:latin typeface="+mn-lt"/>
                          <a:ea typeface="+mn-ea"/>
                          <a:cs typeface="+mn-cs"/>
                        </a:rPr>
                        <a:t>IAIA is the leading global network on best practice in the use of impact assessment for informed decision-making regarding policies, programs, plans and projects. </a:t>
                      </a:r>
                    </a:p>
                    <a:p>
                      <a:pPr algn="just"/>
                      <a:endParaRPr lang="en-US" sz="800" b="0" kern="1200" dirty="0">
                        <a:solidFill>
                          <a:srgbClr val="0B3A5B"/>
                        </a:solidFill>
                        <a:effectLst/>
                        <a:latin typeface="+mn-lt"/>
                        <a:ea typeface="+mn-ea"/>
                        <a:cs typeface="+mn-cs"/>
                      </a:endParaRPr>
                    </a:p>
                    <a:p>
                      <a:pPr algn="just"/>
                      <a:r>
                        <a:rPr lang="en-US" sz="2200" b="0" kern="1200" dirty="0">
                          <a:solidFill>
                            <a:srgbClr val="0B3A5B"/>
                          </a:solidFill>
                          <a:effectLst/>
                          <a:latin typeface="+mn-lt"/>
                          <a:ea typeface="+mn-ea"/>
                          <a:cs typeface="+mn-cs"/>
                        </a:rPr>
                        <a:t>Environmental impact assessment is a practical tool for helping meet today's needs without compromising the opportunities of future generations</a:t>
                      </a:r>
                      <a:r>
                        <a:rPr lang="en-US" sz="2200" b="1" i="1" kern="1200" dirty="0">
                          <a:solidFill>
                            <a:srgbClr val="0B3A5B"/>
                          </a:solidFill>
                          <a:effectLst/>
                          <a:latin typeface="+mn-lt"/>
                          <a:ea typeface="+mn-ea"/>
                          <a:cs typeface="+mn-cs"/>
                        </a:rPr>
                        <a:t>.</a:t>
                      </a:r>
                      <a:endParaRPr lang="en-US" sz="2200" b="0" kern="1200" dirty="0">
                        <a:solidFill>
                          <a:srgbClr val="0B3A5B"/>
                        </a:solidFill>
                        <a:effectLst/>
                        <a:latin typeface="+mn-lt"/>
                        <a:ea typeface="+mn-ea"/>
                        <a:cs typeface="+mn-cs"/>
                      </a:endParaRPr>
                    </a:p>
                  </a:txBody>
                  <a:tcPr>
                    <a:solidFill>
                      <a:schemeClr val="bg1"/>
                    </a:solidFill>
                  </a:tcPr>
                </a:tc>
                <a:extLst>
                  <a:ext uri="{0D108BD9-81ED-4DB2-BD59-A6C34878D82A}">
                    <a16:rowId xmlns:a16="http://schemas.microsoft.com/office/drawing/2014/main" val="3257788965"/>
                  </a:ext>
                </a:extLst>
              </a:tr>
            </a:tbl>
          </a:graphicData>
        </a:graphic>
      </p:graphicFrame>
      <p:pic>
        <p:nvPicPr>
          <p:cNvPr id="11" name="Kuva 10" descr="Kuva, joka sisältää kohteen Fontti, teksti, valkoinen, Grafiikka&#10;&#10;Tekoälyn generoima sisältö voi olla virheellistä.">
            <a:extLst>
              <a:ext uri="{FF2B5EF4-FFF2-40B4-BE49-F238E27FC236}">
                <a16:creationId xmlns:a16="http://schemas.microsoft.com/office/drawing/2014/main" id="{2FE53AF2-29FC-22E1-C85F-101BDCEB9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795" y="4913732"/>
            <a:ext cx="1521539" cy="786496"/>
          </a:xfrm>
          <a:prstGeom prst="rect">
            <a:avLst/>
          </a:prstGeom>
        </p:spPr>
      </p:pic>
      <p:sp>
        <p:nvSpPr>
          <p:cNvPr id="9" name="Tekstiruutu 8">
            <a:extLst>
              <a:ext uri="{FF2B5EF4-FFF2-40B4-BE49-F238E27FC236}">
                <a16:creationId xmlns:a16="http://schemas.microsoft.com/office/drawing/2014/main" id="{0D5D37C7-3955-AA5B-5FD4-99A1A9DFC241}"/>
              </a:ext>
            </a:extLst>
          </p:cNvPr>
          <p:cNvSpPr txBox="1"/>
          <p:nvPr/>
        </p:nvSpPr>
        <p:spPr>
          <a:xfrm>
            <a:off x="7973983" y="2005356"/>
            <a:ext cx="3201905" cy="369332"/>
          </a:xfrm>
          <a:prstGeom prst="rect">
            <a:avLst/>
          </a:prstGeom>
          <a:noFill/>
        </p:spPr>
        <p:txBody>
          <a:bodyPr wrap="square">
            <a:spAutoFit/>
          </a:bodyPr>
          <a:lstStyle/>
          <a:p>
            <a:r>
              <a:rPr lang="fi-FI" sz="1800" b="1" kern="1200" dirty="0" err="1">
                <a:solidFill>
                  <a:srgbClr val="0B3A5B"/>
                </a:solidFill>
                <a:effectLst/>
                <a:latin typeface="+mn-lt"/>
                <a:ea typeface="+mn-ea"/>
                <a:cs typeface="+mn-cs"/>
                <a:hlinkClick r:id="rId5"/>
              </a:rPr>
              <a:t>What</a:t>
            </a:r>
            <a:r>
              <a:rPr lang="fi-FI" sz="1800" b="1" kern="1200" dirty="0">
                <a:solidFill>
                  <a:srgbClr val="0B3A5B"/>
                </a:solidFill>
                <a:effectLst/>
                <a:latin typeface="+mn-lt"/>
                <a:ea typeface="+mn-ea"/>
                <a:cs typeface="+mn-cs"/>
                <a:hlinkClick r:id="rId5"/>
              </a:rPr>
              <a:t> is </a:t>
            </a:r>
            <a:r>
              <a:rPr lang="fi-FI" sz="1800" b="1" kern="1200" dirty="0" err="1">
                <a:solidFill>
                  <a:srgbClr val="0B3A5B"/>
                </a:solidFill>
                <a:effectLst/>
                <a:latin typeface="+mn-lt"/>
                <a:ea typeface="+mn-ea"/>
                <a:cs typeface="+mn-cs"/>
                <a:hlinkClick r:id="rId5"/>
              </a:rPr>
              <a:t>impact</a:t>
            </a:r>
            <a:r>
              <a:rPr lang="fi-FI" sz="1800" b="1" kern="1200" dirty="0">
                <a:solidFill>
                  <a:srgbClr val="0B3A5B"/>
                </a:solidFill>
                <a:effectLst/>
                <a:latin typeface="+mn-lt"/>
                <a:ea typeface="+mn-ea"/>
                <a:cs typeface="+mn-cs"/>
                <a:hlinkClick r:id="rId5"/>
              </a:rPr>
              <a:t> </a:t>
            </a:r>
            <a:r>
              <a:rPr lang="fi-FI" sz="1800" b="1" kern="1200" dirty="0" err="1">
                <a:solidFill>
                  <a:srgbClr val="0B3A5B"/>
                </a:solidFill>
                <a:effectLst/>
                <a:latin typeface="+mn-lt"/>
                <a:ea typeface="+mn-ea"/>
                <a:cs typeface="+mn-cs"/>
                <a:hlinkClick r:id="rId5"/>
              </a:rPr>
              <a:t>assessment</a:t>
            </a:r>
            <a:r>
              <a:rPr lang="fi-FI" sz="1800" b="1" kern="1200" dirty="0">
                <a:solidFill>
                  <a:srgbClr val="0B3A5B"/>
                </a:solidFill>
                <a:effectLst/>
                <a:latin typeface="+mn-lt"/>
                <a:ea typeface="+mn-ea"/>
                <a:cs typeface="+mn-cs"/>
                <a:hlinkClick r:id="rId5"/>
              </a:rPr>
              <a:t>?</a:t>
            </a:r>
            <a:endParaRPr lang="fi-FI" sz="1800" b="1" kern="1200" dirty="0">
              <a:solidFill>
                <a:srgbClr val="0B3A5B"/>
              </a:solidFill>
              <a:effectLst/>
              <a:latin typeface="+mn-lt"/>
              <a:ea typeface="+mn-ea"/>
              <a:cs typeface="+mn-cs"/>
            </a:endParaRPr>
          </a:p>
        </p:txBody>
      </p:sp>
      <p:sp>
        <p:nvSpPr>
          <p:cNvPr id="12" name="Tekstiruutu 11">
            <a:extLst>
              <a:ext uri="{FF2B5EF4-FFF2-40B4-BE49-F238E27FC236}">
                <a16:creationId xmlns:a16="http://schemas.microsoft.com/office/drawing/2014/main" id="{9E62E225-2CCA-8651-311E-48627B479964}"/>
              </a:ext>
            </a:extLst>
          </p:cNvPr>
          <p:cNvSpPr txBox="1"/>
          <p:nvPr/>
        </p:nvSpPr>
        <p:spPr>
          <a:xfrm>
            <a:off x="589290" y="5914340"/>
            <a:ext cx="10052954" cy="461665"/>
          </a:xfrm>
          <a:prstGeom prst="rect">
            <a:avLst/>
          </a:prstGeom>
          <a:noFill/>
        </p:spPr>
        <p:txBody>
          <a:bodyPr wrap="square">
            <a:spAutoFit/>
          </a:bodyPr>
          <a:lstStyle/>
          <a:p>
            <a:pPr marL="0" indent="0">
              <a:lnSpc>
                <a:spcPct val="100000"/>
              </a:lnSpc>
            </a:pPr>
            <a:r>
              <a:rPr lang="en-US" sz="2400" b="1" kern="0" dirty="0">
                <a:solidFill>
                  <a:srgbClr val="09465E"/>
                </a:solidFill>
                <a:highlight>
                  <a:srgbClr val="F1983D"/>
                </a:highlight>
                <a:cs typeface="Times New Roman" panose="02020603050405020304" pitchFamily="18" charset="0"/>
              </a:rPr>
              <a:t>EXERCISE:</a:t>
            </a:r>
            <a:r>
              <a:rPr lang="en-US" sz="2400" b="1" kern="0" dirty="0">
                <a:solidFill>
                  <a:srgbClr val="09465E"/>
                </a:solidFill>
                <a:cs typeface="Times New Roman" panose="02020603050405020304" pitchFamily="18" charset="0"/>
              </a:rPr>
              <a:t> </a:t>
            </a:r>
            <a:r>
              <a:rPr lang="fi-FI" sz="1800" kern="100" dirty="0" err="1">
                <a:solidFill>
                  <a:srgbClr val="0B3A5B"/>
                </a:solidFill>
                <a:effectLst/>
                <a:ea typeface="Aptos" panose="020B0004020202020204" pitchFamily="34" charset="0"/>
                <a:cs typeface="Calibri" panose="020F0502020204030204" pitchFamily="34" charset="0"/>
              </a:rPr>
              <a:t>Check</a:t>
            </a:r>
            <a:r>
              <a:rPr lang="fi-FI" sz="1800" kern="100" dirty="0">
                <a:solidFill>
                  <a:srgbClr val="0B3A5B"/>
                </a:solidFill>
                <a:effectLst/>
                <a:ea typeface="Aptos" panose="020B0004020202020204" pitchFamily="34" charset="0"/>
                <a:cs typeface="Calibri" panose="020F0502020204030204" pitchFamily="34" charset="0"/>
              </a:rPr>
              <a:t> out the </a:t>
            </a:r>
            <a:r>
              <a:rPr lang="fi-FI" sz="1800" kern="100" dirty="0" err="1">
                <a:solidFill>
                  <a:srgbClr val="0B3A5B"/>
                </a:solidFill>
                <a:effectLst/>
                <a:ea typeface="Aptos" panose="020B0004020202020204" pitchFamily="34" charset="0"/>
                <a:cs typeface="Calibri" panose="020F0502020204030204" pitchFamily="34" charset="0"/>
              </a:rPr>
              <a:t>latest</a:t>
            </a:r>
            <a:r>
              <a:rPr lang="fi-FI" sz="1800" kern="100" dirty="0">
                <a:solidFill>
                  <a:srgbClr val="0B3A5B"/>
                </a:solidFill>
                <a:effectLst/>
                <a:ea typeface="Aptos" panose="020B0004020202020204" pitchFamily="34" charset="0"/>
                <a:cs typeface="Calibri" panose="020F0502020204030204" pitchFamily="34" charset="0"/>
              </a:rPr>
              <a:t> </a:t>
            </a:r>
            <a:r>
              <a:rPr lang="fi-FI" sz="1800" kern="100" dirty="0" err="1">
                <a:solidFill>
                  <a:srgbClr val="0B3A5B"/>
                </a:solidFill>
                <a:effectLst/>
                <a:ea typeface="Aptos" panose="020B0004020202020204" pitchFamily="34" charset="0"/>
                <a:cs typeface="Calibri" panose="020F0502020204030204" pitchFamily="34" charset="0"/>
              </a:rPr>
              <a:t>publications</a:t>
            </a:r>
            <a:r>
              <a:rPr lang="fi-FI" sz="1800" kern="100" dirty="0">
                <a:solidFill>
                  <a:srgbClr val="0B3A5B"/>
                </a:solidFill>
                <a:effectLst/>
                <a:ea typeface="Aptos" panose="020B0004020202020204" pitchFamily="34" charset="0"/>
                <a:cs typeface="Calibri" panose="020F0502020204030204" pitchFamily="34" charset="0"/>
              </a:rPr>
              <a:t> of</a:t>
            </a:r>
            <a:r>
              <a:rPr lang="fi-FI" sz="1800" kern="100" dirty="0">
                <a:solidFill>
                  <a:srgbClr val="0B3A5B"/>
                </a:solidFill>
                <a:ea typeface="Aptos" panose="020B0004020202020204" pitchFamily="34" charset="0"/>
                <a:cs typeface="Calibri" panose="020F0502020204030204" pitchFamily="34" charset="0"/>
              </a:rPr>
              <a:t> </a:t>
            </a:r>
            <a:r>
              <a:rPr lang="en-US" sz="1800" i="0" dirty="0">
                <a:solidFill>
                  <a:srgbClr val="1A3061"/>
                </a:solidFill>
                <a:effectLst/>
                <a:hlinkClick r:id="rId6"/>
              </a:rPr>
              <a:t>International Association of Impact Assessment.</a:t>
            </a:r>
            <a:endParaRPr lang="en-US" sz="1800" b="1" kern="100" dirty="0">
              <a:solidFill>
                <a:schemeClr val="tx1"/>
              </a:solidFill>
              <a:ea typeface="Aptos" panose="020B0004020202020204" pitchFamily="34" charset="0"/>
              <a:cs typeface="Calibri" panose="020F0502020204030204" pitchFamily="34" charset="0"/>
            </a:endParaRPr>
          </a:p>
        </p:txBody>
      </p:sp>
      <p:grpSp>
        <p:nvGrpSpPr>
          <p:cNvPr id="13" name="Graphic 4">
            <a:extLst>
              <a:ext uri="{FF2B5EF4-FFF2-40B4-BE49-F238E27FC236}">
                <a16:creationId xmlns:a16="http://schemas.microsoft.com/office/drawing/2014/main" id="{64D56DBC-539D-497F-7BD6-CD6FD6E0127E}"/>
              </a:ext>
            </a:extLst>
          </p:cNvPr>
          <p:cNvGrpSpPr/>
          <p:nvPr/>
        </p:nvGrpSpPr>
        <p:grpSpPr>
          <a:xfrm rot="19582332">
            <a:off x="10170168" y="5742779"/>
            <a:ext cx="403667" cy="780438"/>
            <a:chOff x="9129274" y="2719113"/>
            <a:chExt cx="717139" cy="1386497"/>
          </a:xfrm>
          <a:solidFill>
            <a:srgbClr val="09465E"/>
          </a:solidFill>
        </p:grpSpPr>
        <p:grpSp>
          <p:nvGrpSpPr>
            <p:cNvPr id="14" name="Graphic 4">
              <a:extLst>
                <a:ext uri="{FF2B5EF4-FFF2-40B4-BE49-F238E27FC236}">
                  <a16:creationId xmlns:a16="http://schemas.microsoft.com/office/drawing/2014/main" id="{4E07146E-089F-1383-AA64-6069E98CEA67}"/>
                </a:ext>
              </a:extLst>
            </p:cNvPr>
            <p:cNvGrpSpPr/>
            <p:nvPr/>
          </p:nvGrpSpPr>
          <p:grpSpPr>
            <a:xfrm>
              <a:off x="9159507" y="2719113"/>
              <a:ext cx="446280" cy="440141"/>
              <a:chOff x="9159507" y="2719113"/>
              <a:chExt cx="446280" cy="440141"/>
            </a:xfrm>
            <a:grpFill/>
          </p:grpSpPr>
          <p:sp>
            <p:nvSpPr>
              <p:cNvPr id="23" name="Freeform 57">
                <a:extLst>
                  <a:ext uri="{FF2B5EF4-FFF2-40B4-BE49-F238E27FC236}">
                    <a16:creationId xmlns:a16="http://schemas.microsoft.com/office/drawing/2014/main" id="{585DE6A8-7887-A8D0-F486-C98040145EE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80B58F13-D2B5-11D4-252A-18890E580A5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id="{6510F96B-672B-F5CF-E3DB-8EDE5BA0F61D}"/>
                </a:ext>
              </a:extLst>
            </p:cNvPr>
            <p:cNvGrpSpPr/>
            <p:nvPr/>
          </p:nvGrpSpPr>
          <p:grpSpPr>
            <a:xfrm>
              <a:off x="9129274" y="2893887"/>
              <a:ext cx="717139" cy="1211724"/>
              <a:chOff x="9129274" y="2893887"/>
              <a:chExt cx="717139" cy="1211724"/>
            </a:xfrm>
            <a:grpFill/>
          </p:grpSpPr>
          <p:sp>
            <p:nvSpPr>
              <p:cNvPr id="16" name="Freeform 50">
                <a:extLst>
                  <a:ext uri="{FF2B5EF4-FFF2-40B4-BE49-F238E27FC236}">
                    <a16:creationId xmlns:a16="http://schemas.microsoft.com/office/drawing/2014/main" id="{574D86DF-EDA1-0E30-FA1C-BDD4C029D44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FE647032-7BAD-40A6-61F1-020088DC477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2EAE51C7-127D-E675-D504-4A0FCC381FC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E991FC86-E166-1527-59B7-28D66DCDC41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FBB73F30-BB7A-759A-BBBF-3EFB381533A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053C5F61-CAD2-E35F-2563-D7FF0139F2B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52A28535-CE5F-47C3-36A7-BFEE2B587A9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 name="Online Media 1" title="What is Impact Assessment?">
            <a:hlinkClick r:id="" action="ppaction://media"/>
            <a:extLst>
              <a:ext uri="{FF2B5EF4-FFF2-40B4-BE49-F238E27FC236}">
                <a16:creationId xmlns:a16="http://schemas.microsoft.com/office/drawing/2014/main" id="{CE197F05-D408-A513-11CA-3021C51ABC92}"/>
              </a:ext>
            </a:extLst>
          </p:cNvPr>
          <p:cNvPicPr>
            <a:picLocks noRot="1" noChangeAspect="1"/>
          </p:cNvPicPr>
          <p:nvPr>
            <a:videoFile r:link="rId1"/>
          </p:nvPr>
        </p:nvPicPr>
        <p:blipFill>
          <a:blip r:embed="rId7"/>
          <a:stretch>
            <a:fillRect/>
          </a:stretch>
        </p:blipFill>
        <p:spPr>
          <a:xfrm>
            <a:off x="8055736" y="2445632"/>
            <a:ext cx="3034022" cy="1911098"/>
          </a:xfrm>
          <a:prstGeom prst="rect">
            <a:avLst/>
          </a:prstGeom>
        </p:spPr>
      </p:pic>
    </p:spTree>
    <p:extLst>
      <p:ext uri="{BB962C8B-B14F-4D97-AF65-F5344CB8AC3E}">
        <p14:creationId xmlns:p14="http://schemas.microsoft.com/office/powerpoint/2010/main" val="136032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pic>
        <p:nvPicPr>
          <p:cNvPr id="6" name="Picture Placeholder 5" descr="Open notebook with drawn charts">
            <a:extLst>
              <a:ext uri="{FF2B5EF4-FFF2-40B4-BE49-F238E27FC236}">
                <a16:creationId xmlns:a16="http://schemas.microsoft.com/office/drawing/2014/main" id="{7135050E-AC96-F6FC-176F-BE9D4CF40FA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243755" y="1765005"/>
            <a:ext cx="6410325" cy="3981704"/>
          </a:xfrm>
        </p:spPr>
      </p:pic>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dirty="0"/>
              <a:t>02</a:t>
            </a:r>
          </a:p>
        </p:txBody>
      </p:sp>
      <p:sp>
        <p:nvSpPr>
          <p:cNvPr id="14" name="Rectangle 13">
            <a:extLst>
              <a:ext uri="{FF2B5EF4-FFF2-40B4-BE49-F238E27FC236}">
                <a16:creationId xmlns:a16="http://schemas.microsoft.com/office/drawing/2014/main" id="{72562939-738E-FB21-A25D-599F65FCBD3E}"/>
              </a:ext>
            </a:extLst>
          </p:cNvPr>
          <p:cNvSpPr/>
          <p:nvPr/>
        </p:nvSpPr>
        <p:spPr>
          <a:xfrm>
            <a:off x="2371061" y="3910594"/>
            <a:ext cx="596486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2371060" y="3892591"/>
            <a:ext cx="5772606" cy="707886"/>
          </a:xfrm>
          <a:prstGeom prst="rect">
            <a:avLst/>
          </a:prstGeom>
          <a:noFill/>
        </p:spPr>
        <p:txBody>
          <a:bodyPr wrap="none" rtlCol="0">
            <a:spAutoFit/>
          </a:bodyPr>
          <a:lstStyle/>
          <a:p>
            <a:r>
              <a:rPr lang="en-IE" sz="4000" b="1" spc="324" dirty="0">
                <a:solidFill>
                  <a:srgbClr val="60BA47"/>
                </a:solidFill>
                <a:latin typeface="Calibri" panose="020F0502020204030204" pitchFamily="34" charset="0"/>
                <a:cs typeface="Calibri" panose="020F0502020204030204" pitchFamily="34" charset="0"/>
              </a:rPr>
              <a:t>TYPES OF EVALUATION</a:t>
            </a:r>
          </a:p>
        </p:txBody>
      </p:sp>
      <p:sp>
        <p:nvSpPr>
          <p:cNvPr id="2" name="Rectangle 13">
            <a:extLst>
              <a:ext uri="{FF2B5EF4-FFF2-40B4-BE49-F238E27FC236}">
                <a16:creationId xmlns:a16="http://schemas.microsoft.com/office/drawing/2014/main" id="{A6C63D3F-0A7F-BE04-B3C3-38493F9F2F32}"/>
              </a:ext>
            </a:extLst>
          </p:cNvPr>
          <p:cNvSpPr/>
          <p:nvPr/>
        </p:nvSpPr>
        <p:spPr>
          <a:xfrm>
            <a:off x="2371060" y="4856541"/>
            <a:ext cx="8849545"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IE" sz="3200" b="1" dirty="0">
                <a:solidFill>
                  <a:srgbClr val="60BA47"/>
                </a:solidFill>
                <a:latin typeface="Calibri"/>
                <a:ea typeface="Calibri"/>
                <a:cs typeface="Calibri"/>
              </a:rPr>
              <a:t>Formative, Summative, Process, Outcome &amp; Impact</a:t>
            </a:r>
            <a:endParaRPr lang="en-US" sz="3200" dirty="0">
              <a:latin typeface="Calibri"/>
              <a:ea typeface="Calibri"/>
              <a:cs typeface="Calibri"/>
            </a:endParaRPr>
          </a:p>
        </p:txBody>
      </p:sp>
    </p:spTree>
    <p:extLst>
      <p:ext uri="{BB962C8B-B14F-4D97-AF65-F5344CB8AC3E}">
        <p14:creationId xmlns:p14="http://schemas.microsoft.com/office/powerpoint/2010/main" val="284046900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0458C8-AF3F-47D0-B521-878E811A0BE7}">
  <ds:schemaRefs>
    <ds:schemaRef ds:uri="http://purl.org/dc/dcmitype/"/>
    <ds:schemaRef ds:uri="http://purl.org/dc/elements/1.1/"/>
    <ds:schemaRef ds:uri="http://schemas.microsoft.com/office/2006/documentManagement/types"/>
    <ds:schemaRef ds:uri="c90da0c0-d638-440e-806c-9eaade8987c8"/>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d7a7d2cd-df7e-4745-bde0-17e5b7a43ab2"/>
    <ds:schemaRef ds:uri="http://purl.org/dc/terms/"/>
  </ds:schemaRefs>
</ds:datastoreItem>
</file>

<file path=customXml/itemProps2.xml><?xml version="1.0" encoding="utf-8"?>
<ds:datastoreItem xmlns:ds="http://schemas.openxmlformats.org/officeDocument/2006/customXml" ds:itemID="{ADFA6794-60D8-423E-89AA-F479EADCB73D}">
  <ds:schemaRefs>
    <ds:schemaRef ds:uri="http://schemas.microsoft.com/sharepoint/v3/contenttype/forms"/>
  </ds:schemaRefs>
</ds:datastoreItem>
</file>

<file path=customXml/itemProps3.xml><?xml version="1.0" encoding="utf-8"?>
<ds:datastoreItem xmlns:ds="http://schemas.openxmlformats.org/officeDocument/2006/customXml" ds:itemID="{8856110E-70F8-44E8-BDBE-0AE046793507}">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8025</TotalTime>
  <Words>2445</Words>
  <Application>Microsoft Office PowerPoint</Application>
  <PresentationFormat>Widescreen</PresentationFormat>
  <Paragraphs>304</Paragraphs>
  <Slides>32</Slides>
  <Notes>10</Notes>
  <HiddenSlides>0</HiddenSlides>
  <MMClips>14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Aptos</vt:lpstr>
      <vt:lpstr>Arial</vt:lpstr>
      <vt:lpstr>Calibri</vt:lpstr>
      <vt:lpstr>Courier New</vt:lpstr>
      <vt:lpstr>Montserrat</vt:lpstr>
      <vt:lpstr>Montserrat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304</cp:revision>
  <dcterms:created xsi:type="dcterms:W3CDTF">2020-10-14T13:32:04Z</dcterms:created>
  <dcterms:modified xsi:type="dcterms:W3CDTF">2025-05-21T09:53:02Z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