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7"/>
  </p:notesMasterIdLst>
  <p:sldIdLst>
    <p:sldId id="4345" r:id="rId5"/>
    <p:sldId id="4306" r:id="rId6"/>
    <p:sldId id="4352" r:id="rId7"/>
    <p:sldId id="4362" r:id="rId8"/>
    <p:sldId id="4388" r:id="rId9"/>
    <p:sldId id="281" r:id="rId10"/>
    <p:sldId id="4395" r:id="rId11"/>
    <p:sldId id="4300" r:id="rId12"/>
    <p:sldId id="4364" r:id="rId13"/>
    <p:sldId id="4360" r:id="rId14"/>
    <p:sldId id="278" r:id="rId15"/>
    <p:sldId id="4390" r:id="rId16"/>
    <p:sldId id="4391" r:id="rId17"/>
    <p:sldId id="4358" r:id="rId18"/>
    <p:sldId id="4340" r:id="rId19"/>
    <p:sldId id="279" r:id="rId20"/>
    <p:sldId id="4392" r:id="rId21"/>
    <p:sldId id="4382" r:id="rId22"/>
    <p:sldId id="4365" r:id="rId23"/>
    <p:sldId id="4319" r:id="rId24"/>
    <p:sldId id="4384" r:id="rId25"/>
    <p:sldId id="4393" r:id="rId26"/>
    <p:sldId id="4351" r:id="rId27"/>
    <p:sldId id="277" r:id="rId28"/>
    <p:sldId id="4397" r:id="rId29"/>
    <p:sldId id="4357" r:id="rId30"/>
    <p:sldId id="4380" r:id="rId31"/>
    <p:sldId id="4355" r:id="rId32"/>
    <p:sldId id="4394" r:id="rId33"/>
    <p:sldId id="4396" r:id="rId34"/>
    <p:sldId id="4354" r:id="rId35"/>
    <p:sldId id="4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2094D2"/>
    <a:srgbClr val="1D4C60"/>
    <a:srgbClr val="3CBEB3"/>
    <a:srgbClr val="F26650"/>
    <a:srgbClr val="88D1DA"/>
    <a:srgbClr val="ECECEC"/>
    <a:srgbClr val="06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EBA24-AFFD-581B-ACBA-A0BB97242D16}" v="5" dt="2025-05-22T11:25:03.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5082"/>
  </p:normalViewPr>
  <p:slideViewPr>
    <p:cSldViewPr snapToGrid="0" snapToObjects="1">
      <p:cViewPr varScale="1">
        <p:scale>
          <a:sx n="52" d="100"/>
          <a:sy n="52" d="100"/>
        </p:scale>
        <p:origin x="86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59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biainnovatorcampus.onmicrosoft.com::f0db49ca-a56d-4261-b8a6-819acd09e0a3" providerId="AD" clId="Web-{68AEBA24-AFFD-581B-ACBA-A0BB97242D16}"/>
    <pc:docChg chg="modSld">
      <pc:chgData name="Paula Whyte ( Momentum Consulting )" userId="S::paula_momentumconsulting.ie#ext#@biainnovatorcampus.onmicrosoft.com::f0db49ca-a56d-4261-b8a6-819acd09e0a3" providerId="AD" clId="Web-{68AEBA24-AFFD-581B-ACBA-A0BB97242D16}" dt="2025-05-22T11:25:03.430" v="4"/>
      <pc:docMkLst>
        <pc:docMk/>
      </pc:docMkLst>
      <pc:sldChg chg="modSp">
        <pc:chgData name="Paula Whyte ( Momentum Consulting )" userId="S::paula_momentumconsulting.ie#ext#@biainnovatorcampus.onmicrosoft.com::f0db49ca-a56d-4261-b8a6-819acd09e0a3" providerId="AD" clId="Web-{68AEBA24-AFFD-581B-ACBA-A0BB97242D16}" dt="2025-05-22T11:25:03.430" v="4"/>
        <pc:sldMkLst>
          <pc:docMk/>
          <pc:sldMk cId="30286005" sldId="4306"/>
        </pc:sldMkLst>
        <pc:spChg chg="mod">
          <ac:chgData name="Paula Whyte ( Momentum Consulting )" userId="S::paula_momentumconsulting.ie#ext#@biainnovatorcampus.onmicrosoft.com::f0db49ca-a56d-4261-b8a6-819acd09e0a3" providerId="AD" clId="Web-{68AEBA24-AFFD-581B-ACBA-A0BB97242D16}" dt="2025-05-22T11:25:03.180" v="0"/>
          <ac:spMkLst>
            <pc:docMk/>
            <pc:sldMk cId="30286005" sldId="4306"/>
            <ac:spMk id="15" creationId="{C4E048F0-9773-C54B-A71E-3C9CFEB59C8E}"/>
          </ac:spMkLst>
        </pc:spChg>
        <pc:spChg chg="mod">
          <ac:chgData name="Paula Whyte ( Momentum Consulting )" userId="S::paula_momentumconsulting.ie#ext#@biainnovatorcampus.onmicrosoft.com::f0db49ca-a56d-4261-b8a6-819acd09e0a3" providerId="AD" clId="Web-{68AEBA24-AFFD-581B-ACBA-A0BB97242D16}" dt="2025-05-22T11:25:03.430" v="4"/>
          <ac:spMkLst>
            <pc:docMk/>
            <pc:sldMk cId="30286005" sldId="4306"/>
            <ac:spMk id="18" creationId="{CD062C7B-9BAE-0E43-A6E9-6E98B3E7EBD7}"/>
          </ac:spMkLst>
        </pc:spChg>
        <pc:spChg chg="mod">
          <ac:chgData name="Paula Whyte ( Momentum Consulting )" userId="S::paula_momentumconsulting.ie#ext#@biainnovatorcampus.onmicrosoft.com::f0db49ca-a56d-4261-b8a6-819acd09e0a3" providerId="AD" clId="Web-{68AEBA24-AFFD-581B-ACBA-A0BB97242D16}" dt="2025-05-22T11:25:03.180" v="1"/>
          <ac:spMkLst>
            <pc:docMk/>
            <pc:sldMk cId="30286005" sldId="4306"/>
            <ac:spMk id="21" creationId="{E66C7987-60BB-DC47-A0C2-99C652EF4EF7}"/>
          </ac:spMkLst>
        </pc:spChg>
        <pc:spChg chg="mod">
          <ac:chgData name="Paula Whyte ( Momentum Consulting )" userId="S::paula_momentumconsulting.ie#ext#@biainnovatorcampus.onmicrosoft.com::f0db49ca-a56d-4261-b8a6-819acd09e0a3" providerId="AD" clId="Web-{68AEBA24-AFFD-581B-ACBA-A0BB97242D16}" dt="2025-05-22T11:25:03.180" v="2"/>
          <ac:spMkLst>
            <pc:docMk/>
            <pc:sldMk cId="30286005" sldId="4306"/>
            <ac:spMk id="23" creationId="{8343CF12-FDE6-8849-AC52-1E26D392F86A}"/>
          </ac:spMkLst>
        </pc:spChg>
        <pc:spChg chg="mod">
          <ac:chgData name="Paula Whyte ( Momentum Consulting )" userId="S::paula_momentumconsulting.ie#ext#@biainnovatorcampus.onmicrosoft.com::f0db49ca-a56d-4261-b8a6-819acd09e0a3" providerId="AD" clId="Web-{68AEBA24-AFFD-581B-ACBA-A0BB97242D16}" dt="2025-05-22T11:25:03.180" v="3"/>
          <ac:spMkLst>
            <pc:docMk/>
            <pc:sldMk cId="30286005" sldId="4306"/>
            <ac:spMk id="25" creationId="{C649836C-4763-0A4B-8068-8B6B3A14D501}"/>
          </ac:spMkLst>
        </pc:spChg>
      </pc:sldChg>
    </pc:docChg>
  </pc:docChgLst>
  <pc:docChgLst>
    <pc:chgData name="Paula Whyte ( Momentum Consulting )" userId="S::paula_momentumconsulting.ie#ext#@biainnovatorcampus.onmicrosoft.com::f0db49ca-a56d-4261-b8a6-819acd09e0a3" providerId="AD" clId="Web-{96B1226A-92E6-BEA9-A44D-6D59D6A116B3}"/>
    <pc:docChg chg="addSld modSld">
      <pc:chgData name="Paula Whyte ( Momentum Consulting )" userId="S::paula_momentumconsulting.ie#ext#@biainnovatorcampus.onmicrosoft.com::f0db49ca-a56d-4261-b8a6-819acd09e0a3" providerId="AD" clId="Web-{96B1226A-92E6-BEA9-A44D-6D59D6A116B3}" dt="2025-05-14T20:41:51.934" v="32" actId="20577"/>
      <pc:docMkLst>
        <pc:docMk/>
      </pc:docMkLst>
      <pc:sldChg chg="addSp delSp modSp new">
        <pc:chgData name="Paula Whyte ( Momentum Consulting )" userId="S::paula_momentumconsulting.ie#ext#@biainnovatorcampus.onmicrosoft.com::f0db49ca-a56d-4261-b8a6-819acd09e0a3" providerId="AD" clId="Web-{96B1226A-92E6-BEA9-A44D-6D59D6A116B3}" dt="2025-05-14T20:41:51.934" v="32" actId="20577"/>
        <pc:sldMkLst>
          <pc:docMk/>
          <pc:sldMk cId="1266760487" sldId="4397"/>
        </pc:sldMkLst>
        <pc:spChg chg="del">
          <ac:chgData name="Paula Whyte ( Momentum Consulting )" userId="S::paula_momentumconsulting.ie#ext#@biainnovatorcampus.onmicrosoft.com::f0db49ca-a56d-4261-b8a6-819acd09e0a3" providerId="AD" clId="Web-{96B1226A-92E6-BEA9-A44D-6D59D6A116B3}" dt="2025-05-14T20:40:54.527" v="30"/>
          <ac:spMkLst>
            <pc:docMk/>
            <pc:sldMk cId="1266760487" sldId="4397"/>
            <ac:spMk id="2" creationId="{E8BE6BCD-19B7-F2E7-AD48-BACCB3FB62A0}"/>
          </ac:spMkLst>
        </pc:spChg>
        <pc:spChg chg="mod">
          <ac:chgData name="Paula Whyte ( Momentum Consulting )" userId="S::paula_momentumconsulting.ie#ext#@biainnovatorcampus.onmicrosoft.com::f0db49ca-a56d-4261-b8a6-819acd09e0a3" providerId="AD" clId="Web-{96B1226A-92E6-BEA9-A44D-6D59D6A116B3}" dt="2025-05-14T20:39:08.119" v="19" actId="20577"/>
          <ac:spMkLst>
            <pc:docMk/>
            <pc:sldMk cId="1266760487" sldId="4397"/>
            <ac:spMk id="3" creationId="{C92EC087-A831-DDFD-79C0-86A8B527304F}"/>
          </ac:spMkLst>
        </pc:spChg>
        <pc:spChg chg="mod">
          <ac:chgData name="Paula Whyte ( Momentum Consulting )" userId="S::paula_momentumconsulting.ie#ext#@biainnovatorcampus.onmicrosoft.com::f0db49ca-a56d-4261-b8a6-819acd09e0a3" providerId="AD" clId="Web-{96B1226A-92E6-BEA9-A44D-6D59D6A116B3}" dt="2025-05-14T20:41:51.934" v="32" actId="20577"/>
          <ac:spMkLst>
            <pc:docMk/>
            <pc:sldMk cId="1266760487" sldId="4397"/>
            <ac:spMk id="4" creationId="{8D899098-5159-E1A3-CE6E-345619525F15}"/>
          </ac:spMkLst>
        </pc:spChg>
        <pc:picChg chg="add mod ord">
          <ac:chgData name="Paula Whyte ( Momentum Consulting )" userId="S::paula_momentumconsulting.ie#ext#@biainnovatorcampus.onmicrosoft.com::f0db49ca-a56d-4261-b8a6-819acd09e0a3" providerId="AD" clId="Web-{96B1226A-92E6-BEA9-A44D-6D59D6A116B3}" dt="2025-05-14T20:40:54.527" v="30"/>
          <ac:picMkLst>
            <pc:docMk/>
            <pc:sldMk cId="1266760487" sldId="4397"/>
            <ac:picMk id="5" creationId="{36DA0216-7CE0-8AFF-D422-9F86EDD1E6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3B25131-FBE9-D6DE-2A84-95D07FB722AD}"/>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E2F2DF5-C264-148C-5E70-5F7F33A62BA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32DAFF9-3EB6-2A16-2D15-2C23DDE2FF02}"/>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2236A79-005C-0F57-80E3-42DF0926530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4048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FA1F684-7330-D76B-7A0B-EC57E5FD9F0E}"/>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5652756-CE38-1E5E-A70B-55BCADB9FA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13</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4D994283-943F-8A01-9A15-923D2140BA05}"/>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EBE03C9-9E96-9890-4029-8CFB25A7CF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1981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279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2AA328-9080-4898-8A12-4FEE707C8A06}"/>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E1034FCB-1E34-3248-06CE-DFD156CE07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40D330E-920F-2328-AAF0-B84ADD5AB27D}"/>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8B4A7B79-E201-CF0D-70EC-E6F96B736407}"/>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7296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A720-67AC-8B9D-BA03-DDEF3AF5C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8E7A4-D961-E7CC-A962-904D455BD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78F27-16CE-A6F5-9AF9-2351524783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FE651D-97CC-E00E-A707-7BACFBD1DF2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275791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8D5BB1-6E5F-3B7C-D7BF-84F0A2E38CE9}"/>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11309FDB-28A4-8A8B-5E15-48FAE645B3E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21</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7B2A5964-D18C-BDDA-A67D-AC6DB7BC2BE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8B29A19-ABFB-2F98-0708-258219B56F2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47483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A9C1594-4FF3-3847-F260-FD669D596147}"/>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7D4D10F-95AC-3A52-AB3B-4C0029EF5FF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6D4C7262-B7BF-C8BD-5D11-9DC7EA589AB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6C7FA31-754C-DD43-AF5C-454D8A0CD858}"/>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33178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81802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6D8E1-A7C1-C78D-8105-901696406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21BA0-68BA-0079-A230-1B174DFF0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09CC3-9B4F-B15F-8A07-909A0F18C8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6A4ADD-A26C-5A4F-59AA-FF29864E52C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418481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7B868-CD45-CE88-F203-E3A956C46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79166-67C7-3992-E499-D516EB69A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CE2D5-5B2A-2B91-5AAC-5725C90368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A2B5A8-85AC-F161-DA79-6527F2C6F8CB}"/>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180858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00FB-7262-A494-EF5A-5247AC5B0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86693-38E2-6DD9-2380-AEB811DE6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260AD-4C77-27F2-4036-C94016BCF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B83BB-A2B5-D891-C895-419E747464FF}"/>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33935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32E57FE-3CE9-061F-A6B9-24AC96EB498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C1DEACA5-F516-0296-ADEA-A47BA9F8869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5B90369-EFE3-6BAD-F988-1DEE149A24B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9123B47-6A6A-4176-1CF5-E8960D9DBBD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470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4838-A602-2CBC-1C1F-4890F93DF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F1B74-574C-168C-5447-7659E2086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D5BCB-03F8-C70A-E015-7BEE031B8F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03BB84-935A-BAE6-7518-BD0B5B8972F3}"/>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3544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146133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97050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402846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407250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4773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98" r:id="rId6"/>
    <p:sldLayoutId id="2147483840" r:id="rId7"/>
    <p:sldLayoutId id="2147483884" r:id="rId8"/>
    <p:sldLayoutId id="2147483883" r:id="rId9"/>
    <p:sldLayoutId id="2147483877" r:id="rId10"/>
    <p:sldLayoutId id="2147483841" r:id="rId11"/>
    <p:sldLayoutId id="2147483885" r:id="rId12"/>
    <p:sldLayoutId id="2147483899" r:id="rId13"/>
    <p:sldLayoutId id="2147483900" r:id="rId14"/>
    <p:sldLayoutId id="2147483886" r:id="rId15"/>
    <p:sldLayoutId id="2147483878" r:id="rId16"/>
    <p:sldLayoutId id="2147483861" r:id="rId17"/>
    <p:sldLayoutId id="2147483833" r:id="rId18"/>
    <p:sldLayoutId id="2147483847" r:id="rId19"/>
    <p:sldLayoutId id="2147483853" r:id="rId20"/>
    <p:sldLayoutId id="2147483901" r:id="rId21"/>
    <p:sldLayoutId id="214748390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gov.ie/en/publication/824c3-national-food-waste-prevention-roadmap-2023-2025/?hss_channel=fbp-314996141896506"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s://www.mapa.gob.es/es/alimentacion/temas/desperdicio/13memoria_estrategia_mamd_2020_0_tcm30-627833.pdf"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bancoalimentare.it/legge-gadda" TargetMode="External"/><Relationship Id="rId10" Type="http://schemas.openxmlformats.org/officeDocument/2006/relationships/image" Target="../media/image21.jpeg"/><Relationship Id="rId4" Type="http://schemas.openxmlformats.org/officeDocument/2006/relationships/hyperlink" Target="https://www.fao.org/faolex/results/details/en/c/LEX-FAOC211800/#:~:text=Waste%20Act%20(No.-,646%20of%202011).,prevent%20the%20generation%20of%20waste."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epa.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https://www.aecoc.es/actividad/prevencion-del-desperdicio-alimentario/"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sprecoalimentare.anci.it/ristorazione-scolastica/documenti/pinpas-piano-nazionale-di-prevenzione-degli-sprechi-alimentari-le-azioni-prioritarie-per-la-lotta-allo-spreco/" TargetMode="External"/><Relationship Id="rId10" Type="http://schemas.openxmlformats.org/officeDocument/2006/relationships/image" Target="../media/image21.jpeg"/><Relationship Id="rId4" Type="http://schemas.openxmlformats.org/officeDocument/2006/relationships/hyperlink" Target="https://www.motiva.fi/ratkaisut/materiaalitehokkuus/elintarvikealan_materiaalitehokkuuden_sitoumus"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foodwastecharter.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www.mapa.gob.es/es/alimentacion/temas/estrategia-nacional/"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mase.gov.it/sites/default/files/archivio_immagini/Galletti/Comunicati/alma_mater_bologna/LA%20CARTA%20DI%20BOLOGNA%20-%20VERSIONE%20IN%20INGLESE.pdf" TargetMode="External"/><Relationship Id="rId10" Type="http://schemas.openxmlformats.org/officeDocument/2006/relationships/image" Target="../media/image21.jpeg"/><Relationship Id="rId4" Type="http://schemas.openxmlformats.org/officeDocument/2006/relationships/hyperlink" Target="https://projects.luke.fi/ruokahavikkiseuranta/en/roadmap/"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agriculture.ec.europa.eu/farming/organic-farming/organics-glance_en"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hyperlink" Target="https://www.iso.org/iso-22000-food-safety-management.html" TargetMode="External"/><Relationship Id="rId4" Type="http://schemas.openxmlformats.org/officeDocument/2006/relationships/hyperlink" Target="https://haccp-internationa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corporation.net/en-us/certification/"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green-business.ec.europa.eu/emas_en" TargetMode="External"/><Relationship Id="rId4" Type="http://schemas.openxmlformats.org/officeDocument/2006/relationships/hyperlink" Target="https://www.iso.org/standard/60857.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airtrade.org.uk/" TargetMode="External"/><Relationship Id="rId7" Type="http://schemas.openxmlformats.org/officeDocument/2006/relationships/image" Target="../media/image27.png"/><Relationship Id="rId2" Type="http://schemas.openxmlformats.org/officeDocument/2006/relationships/hyperlink" Target="https://agriculture.ec.europa.eu/farming/organic-farming/organic-production-and-products_en" TargetMode="Externa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rainforest-allianc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anpath.com/"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hyperlink" Target="https://orbisk.com/" TargetMode="External"/><Relationship Id="rId4" Type="http://schemas.openxmlformats.org/officeDocument/2006/relationships/hyperlink" Target="https://www.winnowsolutions.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1.xml"/><Relationship Id="rId7" Type="http://schemas.openxmlformats.org/officeDocument/2006/relationships/hyperlink" Target="https://orbisk.com/" TargetMode="External"/><Relationship Id="rId2" Type="http://schemas.openxmlformats.org/officeDocument/2006/relationships/slideLayout" Target="../slideLayouts/slideLayout19.xml"/><Relationship Id="rId1" Type="http://schemas.openxmlformats.org/officeDocument/2006/relationships/video" Target="https://www.youtube.com/embed/RdMAx25PrJE?feature=oembed" TargetMode="Externa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hyperlink" Target="https://www.calorrenove.es/"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environment.ec.europa.eu/topics/waste-and-recycling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02008L0098-20180705" TargetMode="Externa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hyperlink" Target="https://commission.europa.eu/strategy-and-policy/priorities-2019-2024/european-green-deal_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https://eur-lex.europa.eu/eli/reg/2004/852/oj/eng" TargetMode="External"/><Relationship Id="rId5" Type="http://schemas.openxmlformats.org/officeDocument/2006/relationships/hyperlink" Target="https://www.youtube.com/watch?v=pLnbt3EOUA0" TargetMode="External"/><Relationship Id="rId4" Type="http://schemas.openxmlformats.org/officeDocument/2006/relationships/hyperlink" Target="https://food.ec.europa.eu/horizontal-topics/farm-fork-strategy_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ymbol zastępczy obrazu 11" descr="Obraz zawierający Majorelle blue, Wielobarwność, niebieskie, drewniany&#10;&#10;Zawartość wygenerowana przez sztuczną inteligencję może być niepoprawna.">
            <a:extLst>
              <a:ext uri="{FF2B5EF4-FFF2-40B4-BE49-F238E27FC236}">
                <a16:creationId xmlns:a16="http://schemas.microsoft.com/office/drawing/2014/main" id="{C8214653-EF4C-FC14-F14B-C15B6A45A2F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5148347"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dirty="0">
                <a:solidFill>
                  <a:srgbClr val="60BA47"/>
                </a:solidFill>
                <a:latin typeface="Calibri" panose="020F0502020204030204" pitchFamily="34" charset="0"/>
                <a:cs typeface="Calibri" panose="020F0502020204030204" pitchFamily="34" charset="0"/>
              </a:rPr>
              <a:t>COMPLIANCE AND CERTIFICATION</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dirty="0">
                <a:solidFill>
                  <a:srgbClr val="60BA47"/>
                </a:solidFill>
                <a:latin typeface="Calibri" panose="020F0502020204030204" pitchFamily="34" charset="0"/>
                <a:cs typeface="Calibri" panose="020F0502020204030204" pitchFamily="34" charset="0"/>
              </a:rPr>
              <a:t>MODULE 11</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pic>
        <p:nvPicPr>
          <p:cNvPr id="5" name="Symbol zastępczy obrazu 4" descr="Obraz zawierający osoba, ubrania, Materiały biurowe, w pomieszczeniu&#10;&#10;Zawartość wygenerowana przez sztuczną inteligencję może być niepoprawna.">
            <a:extLst>
              <a:ext uri="{FF2B5EF4-FFF2-40B4-BE49-F238E27FC236}">
                <a16:creationId xmlns:a16="http://schemas.microsoft.com/office/drawing/2014/main" id="{05BCE476-6A03-2714-92E3-1A06895F78F5}"/>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5" y="1492054"/>
            <a:ext cx="5488446" cy="4760582"/>
          </a:xfrm>
        </p:spPr>
        <p:txBody>
          <a:bodyPr/>
          <a:lstStyle/>
          <a:p>
            <a:pPr marL="0" indent="0"/>
            <a:r>
              <a:rPr lang="en-US" dirty="0"/>
              <a:t>The EU is tackling food waste through regulations, national strategies, and business incentives. </a:t>
            </a:r>
          </a:p>
          <a:p>
            <a:pPr marL="0" indent="0"/>
            <a:endParaRPr lang="en-US" dirty="0"/>
          </a:p>
          <a:p>
            <a:pPr marL="0" indent="0"/>
            <a:r>
              <a:rPr lang="en-US" dirty="0"/>
              <a:t>Countries set laws and targets, aligning with the goal to halve waste by 2030. Governments support businesses with funding, tax benefits, and voluntary agreements. National commitments foster collaboration to </a:t>
            </a:r>
            <a:r>
              <a:rPr lang="en-US" dirty="0" err="1"/>
              <a:t>minimise</a:t>
            </a:r>
            <a:r>
              <a:rPr lang="en-US" dirty="0"/>
              <a:t> waste and promote a circular economy. </a:t>
            </a:r>
            <a:endParaRPr lang="pl-PL" dirty="0"/>
          </a:p>
          <a:p>
            <a:endParaRPr lang="pl-PL" dirty="0"/>
          </a:p>
          <a:p>
            <a:pPr marL="0" indent="0"/>
            <a:r>
              <a:rPr lang="en-US" dirty="0"/>
              <a:t>This</a:t>
            </a:r>
            <a:r>
              <a:rPr lang="pl-PL" dirty="0"/>
              <a:t> </a:t>
            </a:r>
            <a:r>
              <a:rPr lang="pl-PL" dirty="0" err="1"/>
              <a:t>next</a:t>
            </a:r>
            <a:r>
              <a:rPr lang="en-US" dirty="0"/>
              <a:t> section highlights examples of how Waste2Worth partner countries are putting these strategies into action.</a:t>
            </a:r>
            <a:endParaRPr lang="en-GB" noProof="0" dirty="0"/>
          </a:p>
        </p:txBody>
      </p:sp>
      <p:sp>
        <p:nvSpPr>
          <p:cNvPr id="13" name="Rectangle 12">
            <a:extLst>
              <a:ext uri="{FF2B5EF4-FFF2-40B4-BE49-F238E27FC236}">
                <a16:creationId xmlns:a16="http://schemas.microsoft.com/office/drawing/2014/main" id="{A6CFD801-0026-5C2C-83C8-4CB96AB01008}"/>
              </a:ext>
            </a:extLst>
          </p:cNvPr>
          <p:cNvSpPr/>
          <p:nvPr/>
        </p:nvSpPr>
        <p:spPr>
          <a:xfrm>
            <a:off x="2643709" y="284481"/>
            <a:ext cx="6471716" cy="10195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a:solidFill>
                  <a:schemeClr val="bg1"/>
                </a:solidFill>
                <a:latin typeface="Calibri" panose="020F0502020204030204" pitchFamily="34" charset="0"/>
                <a:cs typeface="Calibri" panose="020F0502020204030204" pitchFamily="34" charset="0"/>
              </a:rPr>
              <a:t>National Action on Food Waste: Policies and Initiatives</a:t>
            </a: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327928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7211505" y="4871330"/>
            <a:ext cx="4394365" cy="159517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5410773" y="2835315"/>
            <a:ext cx="4679308"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5519208" y="2427505"/>
            <a:ext cx="2837983"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7401944" y="799299"/>
            <a:ext cx="4303750" cy="1571443"/>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7512736"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p:cNvSpPr>
            <a:spLocks noChangeArrowheads="1"/>
          </p:cNvSpPr>
          <p:nvPr/>
        </p:nvSpPr>
        <p:spPr bwMode="auto">
          <a:xfrm>
            <a:off x="702798" y="4727916"/>
            <a:ext cx="5018776" cy="170049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7510379" y="446352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p:cNvSpPr>
            <a:spLocks noChangeArrowheads="1"/>
          </p:cNvSpPr>
          <p:nvPr/>
        </p:nvSpPr>
        <p:spPr bwMode="auto">
          <a:xfrm>
            <a:off x="940629" y="4306980"/>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7733142" y="511713"/>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Ireland</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7892568" y="4529584"/>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Italy</a:t>
            </a:r>
          </a:p>
        </p:txBody>
      </p:sp>
      <p:sp>
        <p:nvSpPr>
          <p:cNvPr id="56" name="CuadroTexto 601">
            <a:extLst>
              <a:ext uri="{FF2B5EF4-FFF2-40B4-BE49-F238E27FC236}">
                <a16:creationId xmlns:a16="http://schemas.microsoft.com/office/drawing/2014/main" id="{8F4CA201-0A03-4136-3133-8C9A9DA2CDAD}"/>
              </a:ext>
            </a:extLst>
          </p:cNvPr>
          <p:cNvSpPr txBox="1"/>
          <p:nvPr/>
        </p:nvSpPr>
        <p:spPr>
          <a:xfrm>
            <a:off x="1185787" y="4414483"/>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Spain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7567542" y="1037386"/>
            <a:ext cx="4138152"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National Food Waste Prevention Roadmap 2023-2025: </a:t>
            </a:r>
            <a:r>
              <a:rPr lang="en-GB" sz="1600" noProof="0" dirty="0">
                <a:solidFill>
                  <a:schemeClr val="bg1"/>
                </a:solidFill>
                <a:latin typeface="Calibri" panose="020F0502020204030204" pitchFamily="34" charset="0"/>
                <a:ea typeface="Lato" charset="0"/>
                <a:cs typeface="Calibri" panose="020F0502020204030204" pitchFamily="34" charset="0"/>
              </a:rPr>
              <a:t>Ireland aims to reduce food waste by 50% by 2030, aligning with the United Nations Sustainable Development Goals. </a:t>
            </a:r>
          </a:p>
        </p:txBody>
      </p:sp>
      <p:sp>
        <p:nvSpPr>
          <p:cNvPr id="62" name="Rectángulo 602">
            <a:extLst>
              <a:ext uri="{FF2B5EF4-FFF2-40B4-BE49-F238E27FC236}">
                <a16:creationId xmlns:a16="http://schemas.microsoft.com/office/drawing/2014/main" id="{8BD74F46-EE91-4B6C-DD4F-C1DCDE926F8C}"/>
              </a:ext>
            </a:extLst>
          </p:cNvPr>
          <p:cNvSpPr/>
          <p:nvPr/>
        </p:nvSpPr>
        <p:spPr>
          <a:xfrm>
            <a:off x="5620568" y="3042756"/>
            <a:ext cx="4397956"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Waste Act Amendment (2011/646): </a:t>
            </a:r>
            <a:r>
              <a:rPr lang="en-GB" sz="1600" noProof="0" dirty="0">
                <a:solidFill>
                  <a:schemeClr val="bg1"/>
                </a:solidFill>
                <a:latin typeface="Calibri" panose="020F0502020204030204" pitchFamily="34" charset="0"/>
                <a:ea typeface="Lato" charset="0"/>
                <a:cs typeface="Calibri" panose="020F0502020204030204" pitchFamily="34" charset="0"/>
              </a:rPr>
              <a:t>Introduced an accounting obligation for food sector operators to report food waste volumes and processing methods.</a:t>
            </a:r>
          </a:p>
        </p:txBody>
      </p:sp>
      <p:sp>
        <p:nvSpPr>
          <p:cNvPr id="63" name="Rectángulo 602">
            <a:extLst>
              <a:ext uri="{FF2B5EF4-FFF2-40B4-BE49-F238E27FC236}">
                <a16:creationId xmlns:a16="http://schemas.microsoft.com/office/drawing/2014/main" id="{94ABEF3A-8016-83F9-4644-80A1E2284961}"/>
              </a:ext>
            </a:extLst>
          </p:cNvPr>
          <p:cNvSpPr/>
          <p:nvPr/>
        </p:nvSpPr>
        <p:spPr>
          <a:xfrm>
            <a:off x="7351051" y="5120204"/>
            <a:ext cx="4138151"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Gadda Law (Law No. 166/2016): </a:t>
            </a:r>
            <a:r>
              <a:rPr lang="en-GB" sz="1600" noProof="0" dirty="0">
                <a:solidFill>
                  <a:schemeClr val="bg1"/>
                </a:solidFill>
                <a:latin typeface="Calibri" panose="020F0502020204030204" pitchFamily="34" charset="0"/>
                <a:ea typeface="Lato" charset="0"/>
                <a:cs typeface="Calibri" panose="020F0502020204030204" pitchFamily="34" charset="0"/>
              </a:rPr>
              <a:t>Encourages the donation of food and pharmaceuticals to limit waste, providing incentives for businesses to donate surplus food to charities.</a:t>
            </a:r>
          </a:p>
        </p:txBody>
      </p:sp>
      <p:sp>
        <p:nvSpPr>
          <p:cNvPr id="64" name="Rectángulo 602">
            <a:extLst>
              <a:ext uri="{FF2B5EF4-FFF2-40B4-BE49-F238E27FC236}">
                <a16:creationId xmlns:a16="http://schemas.microsoft.com/office/drawing/2014/main" id="{BB683988-E501-7AA1-BD0D-EF54923BF080}"/>
              </a:ext>
            </a:extLst>
          </p:cNvPr>
          <p:cNvSpPr/>
          <p:nvPr/>
        </p:nvSpPr>
        <p:spPr>
          <a:xfrm>
            <a:off x="832194" y="5022555"/>
            <a:ext cx="4982404"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Strategy More Food, Less Waste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Estrategia</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Más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alimento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menos</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desperdicio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noProof="0" dirty="0">
                <a:solidFill>
                  <a:schemeClr val="bg1"/>
                </a:solidFill>
                <a:latin typeface="Calibri" panose="020F0502020204030204" pitchFamily="34" charset="0"/>
                <a:ea typeface="Lato" charset="0"/>
                <a:cs typeface="Calibri" panose="020F0502020204030204" pitchFamily="34" charset="0"/>
              </a:rPr>
              <a:t>Launched by the Ministry of Agriculture, Fisheries and Food to prevent and reduce food waste, aiming for a 50% reduction by 2030.</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486306" y="2094159"/>
            <a:ext cx="4679308" cy="2528447"/>
          </a:xfrm>
        </p:spPr>
        <p:txBody>
          <a:bodyPr/>
          <a:lstStyle/>
          <a:p>
            <a:pPr marL="0" indent="0"/>
            <a:r>
              <a:rPr lang="en-GB" noProof="0" dirty="0">
                <a:solidFill>
                  <a:srgbClr val="09465E"/>
                </a:solidFill>
              </a:rPr>
              <a:t>Each country has established legal frameworks and national targets to reduce food waste, ensuring alignment with broader sustainability and climate goals.</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486306" y="648616"/>
            <a:ext cx="6493949" cy="1087879"/>
          </a:xfrm>
        </p:spPr>
        <p:txBody>
          <a:bodyPr/>
          <a:lstStyle/>
          <a:p>
            <a:r>
              <a:rPr lang="en-GB" b="1" noProof="0" dirty="0">
                <a:solidFill>
                  <a:srgbClr val="60BA47"/>
                </a:solidFill>
              </a:rPr>
              <a:t>Country-Specific </a:t>
            </a:r>
            <a:r>
              <a:rPr lang="en-GB" b="1" noProof="0" dirty="0">
                <a:solidFill>
                  <a:srgbClr val="09465E"/>
                </a:solidFill>
              </a:rPr>
              <a:t>Food Waste Regulations and Reduction Goals</a:t>
            </a:r>
          </a:p>
        </p:txBody>
      </p:sp>
      <p:pic>
        <p:nvPicPr>
          <p:cNvPr id="3" name="Graphic 2">
            <a:extLst>
              <a:ext uri="{FF2B5EF4-FFF2-40B4-BE49-F238E27FC236}">
                <a16:creationId xmlns:a16="http://schemas.microsoft.com/office/drawing/2014/main" id="{553B5929-9B06-8599-7E61-F5C93DA9C99F}"/>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859734" y="466106"/>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7E786CC1-38FE-14C4-B7B3-6097C80CC470}"/>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115743" y="2502235"/>
            <a:ext cx="953950" cy="476494"/>
          </a:xfrm>
          <a:prstGeom prst="rect">
            <a:avLst/>
          </a:prstGeom>
        </p:spPr>
      </p:pic>
      <p:pic>
        <p:nvPicPr>
          <p:cNvPr id="8" name="Picture 7" descr="A flag with a red and yellow stripe&#10;&#10;AI-generated content may be incorrect.">
            <a:extLst>
              <a:ext uri="{FF2B5EF4-FFF2-40B4-BE49-F238E27FC236}">
                <a16:creationId xmlns:a16="http://schemas.microsoft.com/office/drawing/2014/main" id="{03F83CA0-1064-6F50-DF08-C78B2E891B6E}"/>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52856" y="4384359"/>
            <a:ext cx="959330" cy="476494"/>
          </a:xfrm>
          <a:prstGeom prst="rect">
            <a:avLst/>
          </a:prstGeom>
        </p:spPr>
      </p:pic>
      <p:pic>
        <p:nvPicPr>
          <p:cNvPr id="10" name="Picture 2">
            <a:extLst>
              <a:ext uri="{FF2B5EF4-FFF2-40B4-BE49-F238E27FC236}">
                <a16:creationId xmlns:a16="http://schemas.microsoft.com/office/drawing/2014/main" id="{6483C5FB-7170-9992-CB96-5A169DA1E3B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05684"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A59FA-1AB8-EA16-26C2-ED41AF7A03F5}"/>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0B639C13-9B51-AA41-06EC-D59F9EB580B6}"/>
              </a:ext>
            </a:extLst>
          </p:cNvPr>
          <p:cNvSpPr>
            <a:spLocks noChangeArrowheads="1"/>
          </p:cNvSpPr>
          <p:nvPr/>
        </p:nvSpPr>
        <p:spPr bwMode="auto">
          <a:xfrm>
            <a:off x="6981320" y="4871329"/>
            <a:ext cx="4624550" cy="159517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a:extLst>
              <a:ext uri="{FF2B5EF4-FFF2-40B4-BE49-F238E27FC236}">
                <a16:creationId xmlns:a16="http://schemas.microsoft.com/office/drawing/2014/main" id="{5A800FF4-7FCA-D95F-CDE9-22732977AE07}"/>
              </a:ext>
            </a:extLst>
          </p:cNvPr>
          <p:cNvSpPr>
            <a:spLocks noChangeArrowheads="1"/>
          </p:cNvSpPr>
          <p:nvPr/>
        </p:nvSpPr>
        <p:spPr bwMode="auto">
          <a:xfrm>
            <a:off x="5410772" y="2835315"/>
            <a:ext cx="5232090"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a:extLst>
              <a:ext uri="{FF2B5EF4-FFF2-40B4-BE49-F238E27FC236}">
                <a16:creationId xmlns:a16="http://schemas.microsoft.com/office/drawing/2014/main" id="{26E8F7E0-817E-1B71-38CF-5DDB8356558A}"/>
              </a:ext>
            </a:extLst>
          </p:cNvPr>
          <p:cNvSpPr>
            <a:spLocks noChangeArrowheads="1"/>
          </p:cNvSpPr>
          <p:nvPr/>
        </p:nvSpPr>
        <p:spPr bwMode="auto">
          <a:xfrm>
            <a:off x="5519208" y="2427505"/>
            <a:ext cx="2710392"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a:extLst>
              <a:ext uri="{FF2B5EF4-FFF2-40B4-BE49-F238E27FC236}">
                <a16:creationId xmlns:a16="http://schemas.microsoft.com/office/drawing/2014/main" id="{CBEEA365-28D8-D028-F9E4-920796B54EE9}"/>
              </a:ext>
            </a:extLst>
          </p:cNvPr>
          <p:cNvSpPr>
            <a:spLocks noChangeArrowheads="1"/>
          </p:cNvSpPr>
          <p:nvPr/>
        </p:nvSpPr>
        <p:spPr bwMode="auto">
          <a:xfrm>
            <a:off x="7089755" y="799299"/>
            <a:ext cx="4516115" cy="1571443"/>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a:extLst>
              <a:ext uri="{FF2B5EF4-FFF2-40B4-BE49-F238E27FC236}">
                <a16:creationId xmlns:a16="http://schemas.microsoft.com/office/drawing/2014/main" id="{A6B9768E-671B-E37D-8513-DFB79A9B8E05}"/>
              </a:ext>
            </a:extLst>
          </p:cNvPr>
          <p:cNvSpPr>
            <a:spLocks noChangeArrowheads="1"/>
          </p:cNvSpPr>
          <p:nvPr/>
        </p:nvSpPr>
        <p:spPr bwMode="auto">
          <a:xfrm>
            <a:off x="7089754" y="35571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a:extLst>
              <a:ext uri="{FF2B5EF4-FFF2-40B4-BE49-F238E27FC236}">
                <a16:creationId xmlns:a16="http://schemas.microsoft.com/office/drawing/2014/main" id="{74DBE8A3-D0B0-39F3-679F-CCA8FC9F3088}"/>
              </a:ext>
            </a:extLst>
          </p:cNvPr>
          <p:cNvSpPr>
            <a:spLocks noChangeArrowheads="1"/>
          </p:cNvSpPr>
          <p:nvPr/>
        </p:nvSpPr>
        <p:spPr bwMode="auto">
          <a:xfrm>
            <a:off x="1550475" y="4766009"/>
            <a:ext cx="4704022" cy="159517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a:extLst>
              <a:ext uri="{FF2B5EF4-FFF2-40B4-BE49-F238E27FC236}">
                <a16:creationId xmlns:a16="http://schemas.microsoft.com/office/drawing/2014/main" id="{79CE0B8C-57E2-092A-7E26-44DB8AA5CE3E}"/>
              </a:ext>
            </a:extLst>
          </p:cNvPr>
          <p:cNvSpPr>
            <a:spLocks noChangeArrowheads="1"/>
          </p:cNvSpPr>
          <p:nvPr/>
        </p:nvSpPr>
        <p:spPr bwMode="auto">
          <a:xfrm>
            <a:off x="7089755" y="446351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a:extLst>
              <a:ext uri="{FF2B5EF4-FFF2-40B4-BE49-F238E27FC236}">
                <a16:creationId xmlns:a16="http://schemas.microsoft.com/office/drawing/2014/main" id="{3EA1C157-F57A-A7BD-F2FF-6B4AC7C7F7F7}"/>
              </a:ext>
            </a:extLst>
          </p:cNvPr>
          <p:cNvSpPr>
            <a:spLocks noChangeArrowheads="1"/>
          </p:cNvSpPr>
          <p:nvPr/>
        </p:nvSpPr>
        <p:spPr bwMode="auto">
          <a:xfrm>
            <a:off x="1658909" y="435820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139A9E3A-6C2F-EC95-5D94-6E2A5C6FEBE5}"/>
              </a:ext>
            </a:extLst>
          </p:cNvPr>
          <p:cNvSpPr txBox="1"/>
          <p:nvPr/>
        </p:nvSpPr>
        <p:spPr>
          <a:xfrm>
            <a:off x="7206277" y="435680"/>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Ireland</a:t>
            </a:r>
          </a:p>
        </p:txBody>
      </p:sp>
      <p:sp>
        <p:nvSpPr>
          <p:cNvPr id="54" name="CuadroTexto 599">
            <a:extLst>
              <a:ext uri="{FF2B5EF4-FFF2-40B4-BE49-F238E27FC236}">
                <a16:creationId xmlns:a16="http://schemas.microsoft.com/office/drawing/2014/main" id="{532B3352-D940-43BE-2F98-42C1EB40E5F4}"/>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a:t>
            </a:r>
          </a:p>
        </p:txBody>
      </p:sp>
      <p:sp>
        <p:nvSpPr>
          <p:cNvPr id="55" name="CuadroTexto 600">
            <a:extLst>
              <a:ext uri="{FF2B5EF4-FFF2-40B4-BE49-F238E27FC236}">
                <a16:creationId xmlns:a16="http://schemas.microsoft.com/office/drawing/2014/main" id="{F78EEB76-1FC3-7978-EF15-9E7DA53F6B2F}"/>
              </a:ext>
            </a:extLst>
          </p:cNvPr>
          <p:cNvSpPr txBox="1"/>
          <p:nvPr/>
        </p:nvSpPr>
        <p:spPr>
          <a:xfrm>
            <a:off x="7471944" y="4529583"/>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Italy</a:t>
            </a:r>
          </a:p>
        </p:txBody>
      </p:sp>
      <p:sp>
        <p:nvSpPr>
          <p:cNvPr id="56" name="CuadroTexto 601">
            <a:extLst>
              <a:ext uri="{FF2B5EF4-FFF2-40B4-BE49-F238E27FC236}">
                <a16:creationId xmlns:a16="http://schemas.microsoft.com/office/drawing/2014/main" id="{587B3D11-352C-2799-E80B-1E17F70E7202}"/>
              </a:ext>
            </a:extLst>
          </p:cNvPr>
          <p:cNvSpPr txBox="1"/>
          <p:nvPr/>
        </p:nvSpPr>
        <p:spPr>
          <a:xfrm>
            <a:off x="1904067" y="4465704"/>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Spain</a:t>
            </a:r>
          </a:p>
        </p:txBody>
      </p:sp>
      <p:sp>
        <p:nvSpPr>
          <p:cNvPr id="57" name="Rectángulo 602">
            <a:extLst>
              <a:ext uri="{FF2B5EF4-FFF2-40B4-BE49-F238E27FC236}">
                <a16:creationId xmlns:a16="http://schemas.microsoft.com/office/drawing/2014/main" id="{91416A7F-237E-AB1F-01FD-FC7D93E94F92}"/>
              </a:ext>
            </a:extLst>
          </p:cNvPr>
          <p:cNvSpPr/>
          <p:nvPr/>
        </p:nvSpPr>
        <p:spPr>
          <a:xfrm>
            <a:off x="7305773" y="963961"/>
            <a:ext cx="4300097"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Environmental Protection Agency (EPA) Programmes</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The EPA leads initiatives like the National Food Waste Prevention Programme, offering guidance and support to businesses for reducing food waste.</a:t>
            </a:r>
          </a:p>
        </p:txBody>
      </p:sp>
      <p:sp>
        <p:nvSpPr>
          <p:cNvPr id="62" name="Rectángulo 602">
            <a:extLst>
              <a:ext uri="{FF2B5EF4-FFF2-40B4-BE49-F238E27FC236}">
                <a16:creationId xmlns:a16="http://schemas.microsoft.com/office/drawing/2014/main" id="{A161B8CF-FA49-2D14-8BE0-4C550678E7F4}"/>
              </a:ext>
            </a:extLst>
          </p:cNvPr>
          <p:cNvSpPr/>
          <p:nvPr/>
        </p:nvSpPr>
        <p:spPr>
          <a:xfrm>
            <a:off x="5620567" y="3042756"/>
            <a:ext cx="4735987"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Material Efficiency Commitment</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A voluntary model established in 2019 and renewed until 2026, aiming to reduce environmental impacts related to food production, distribution, and consumption. </a:t>
            </a:r>
          </a:p>
        </p:txBody>
      </p:sp>
      <p:sp>
        <p:nvSpPr>
          <p:cNvPr id="63" name="Rectángulo 602">
            <a:extLst>
              <a:ext uri="{FF2B5EF4-FFF2-40B4-BE49-F238E27FC236}">
                <a16:creationId xmlns:a16="http://schemas.microsoft.com/office/drawing/2014/main" id="{999DC0AC-E8A8-A07C-38DD-EC3D34E19B92}"/>
              </a:ext>
            </a:extLst>
          </p:cNvPr>
          <p:cNvSpPr/>
          <p:nvPr/>
        </p:nvSpPr>
        <p:spPr>
          <a:xfrm>
            <a:off x="7206277" y="5081103"/>
            <a:ext cx="4399593"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National Plan for Food Waste Prevention (PINPAS): </a:t>
            </a:r>
            <a:r>
              <a:rPr lang="en-GB" sz="1600" noProof="0" dirty="0">
                <a:solidFill>
                  <a:schemeClr val="bg1"/>
                </a:solidFill>
                <a:latin typeface="Calibri" panose="020F0502020204030204" pitchFamily="34" charset="0"/>
                <a:ea typeface="Lato" charset="0"/>
                <a:cs typeface="Calibri" panose="020F0502020204030204" pitchFamily="34" charset="0"/>
              </a:rPr>
              <a:t>Aims to coordinate actions across sectors to reduce food waste, including promoting awareness and facilitating food donations.</a:t>
            </a:r>
          </a:p>
        </p:txBody>
      </p:sp>
      <p:sp>
        <p:nvSpPr>
          <p:cNvPr id="64" name="Rectángulo 602">
            <a:extLst>
              <a:ext uri="{FF2B5EF4-FFF2-40B4-BE49-F238E27FC236}">
                <a16:creationId xmlns:a16="http://schemas.microsoft.com/office/drawing/2014/main" id="{59F317A0-EDCC-733F-97B0-77595B737087}"/>
              </a:ext>
            </a:extLst>
          </p:cNvPr>
          <p:cNvSpPr/>
          <p:nvPr/>
        </p:nvSpPr>
        <p:spPr>
          <a:xfrm>
            <a:off x="1725105" y="5042186"/>
            <a:ext cx="4529392"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Collaboration with the Food Industry</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The government works with food businesses to implement best practices in waste reduction and encourages food donations.</a:t>
            </a:r>
          </a:p>
        </p:txBody>
      </p:sp>
      <p:sp>
        <p:nvSpPr>
          <p:cNvPr id="6" name="Text Placeholder 5">
            <a:extLst>
              <a:ext uri="{FF2B5EF4-FFF2-40B4-BE49-F238E27FC236}">
                <a16:creationId xmlns:a16="http://schemas.microsoft.com/office/drawing/2014/main" id="{1D9A2323-2F13-4794-113E-B58E588D1F26}"/>
              </a:ext>
            </a:extLst>
          </p:cNvPr>
          <p:cNvSpPr>
            <a:spLocks noGrp="1"/>
          </p:cNvSpPr>
          <p:nvPr>
            <p:ph type="body" sz="quarter" idx="18"/>
          </p:nvPr>
        </p:nvSpPr>
        <p:spPr>
          <a:xfrm>
            <a:off x="486306" y="2094159"/>
            <a:ext cx="4679308" cy="2025815"/>
          </a:xfrm>
        </p:spPr>
        <p:txBody>
          <a:bodyPr/>
          <a:lstStyle/>
          <a:p>
            <a:pPr marL="0" indent="0"/>
            <a:r>
              <a:rPr lang="en-GB" noProof="0" dirty="0">
                <a:solidFill>
                  <a:srgbClr val="09465E"/>
                </a:solidFill>
              </a:rPr>
              <a:t>Governments support businesses in tackling food waste through funding, tax incentives, and voluntary agreements that promote sustainable practices.</a:t>
            </a:r>
          </a:p>
        </p:txBody>
      </p:sp>
      <p:sp>
        <p:nvSpPr>
          <p:cNvPr id="5" name="Text Placeholder 4">
            <a:extLst>
              <a:ext uri="{FF2B5EF4-FFF2-40B4-BE49-F238E27FC236}">
                <a16:creationId xmlns:a16="http://schemas.microsoft.com/office/drawing/2014/main" id="{41D88808-740A-76D0-893D-19824F6E5A12}"/>
              </a:ext>
            </a:extLst>
          </p:cNvPr>
          <p:cNvSpPr>
            <a:spLocks noGrp="1"/>
          </p:cNvSpPr>
          <p:nvPr>
            <p:ph type="body" sz="quarter" idx="16"/>
          </p:nvPr>
        </p:nvSpPr>
        <p:spPr>
          <a:xfrm>
            <a:off x="390160" y="509300"/>
            <a:ext cx="6493949" cy="1087879"/>
          </a:xfrm>
        </p:spPr>
        <p:txBody>
          <a:bodyPr/>
          <a:lstStyle/>
          <a:p>
            <a:r>
              <a:rPr lang="en-GB" b="1" noProof="0" dirty="0">
                <a:solidFill>
                  <a:srgbClr val="60BA47"/>
                </a:solidFill>
              </a:rPr>
              <a:t>Government Initiatives </a:t>
            </a:r>
            <a:r>
              <a:rPr lang="en-GB" b="1" noProof="0" dirty="0">
                <a:solidFill>
                  <a:srgbClr val="09465E"/>
                </a:solidFill>
              </a:rPr>
              <a:t>and Incentives for Businesses</a:t>
            </a:r>
          </a:p>
        </p:txBody>
      </p:sp>
      <p:pic>
        <p:nvPicPr>
          <p:cNvPr id="2" name="Graphic 1">
            <a:extLst>
              <a:ext uri="{FF2B5EF4-FFF2-40B4-BE49-F238E27FC236}">
                <a16:creationId xmlns:a16="http://schemas.microsoft.com/office/drawing/2014/main" id="{DFC3B0A9-D6E5-0CB5-7303-E23421960E36}"/>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393861" y="450714"/>
            <a:ext cx="953951" cy="476494"/>
          </a:xfrm>
          <a:prstGeom prst="rect">
            <a:avLst/>
          </a:prstGeom>
        </p:spPr>
      </p:pic>
      <p:pic>
        <p:nvPicPr>
          <p:cNvPr id="3" name="Picture 2" descr="A blue cross on a white background&#10;&#10;AI-generated content may be incorrect.">
            <a:extLst>
              <a:ext uri="{FF2B5EF4-FFF2-40B4-BE49-F238E27FC236}">
                <a16:creationId xmlns:a16="http://schemas.microsoft.com/office/drawing/2014/main" id="{06397966-BE04-8C5D-CEAE-FF98B45CB123}"/>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4" name="Picture 3" descr="A flag with a red and yellow stripe&#10;&#10;AI-generated content may be incorrect.">
            <a:extLst>
              <a:ext uri="{FF2B5EF4-FFF2-40B4-BE49-F238E27FC236}">
                <a16:creationId xmlns:a16="http://schemas.microsoft.com/office/drawing/2014/main" id="{A4BC0955-EE4B-65D1-39D7-DB07BE52F79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976252" y="4463519"/>
            <a:ext cx="959330" cy="476494"/>
          </a:xfrm>
          <a:prstGeom prst="rect">
            <a:avLst/>
          </a:prstGeom>
        </p:spPr>
      </p:pic>
      <p:pic>
        <p:nvPicPr>
          <p:cNvPr id="7" name="Picture 2">
            <a:extLst>
              <a:ext uri="{FF2B5EF4-FFF2-40B4-BE49-F238E27FC236}">
                <a16:creationId xmlns:a16="http://schemas.microsoft.com/office/drawing/2014/main" id="{E2838924-BA7D-F915-1043-C8D881DC806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93861" y="4540840"/>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8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7B5D-2E55-8407-B1BD-7DA83EC56893}"/>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48BAC94A-60E9-6778-FE7A-83E8905CDB2E}"/>
              </a:ext>
            </a:extLst>
          </p:cNvPr>
          <p:cNvSpPr>
            <a:spLocks noChangeArrowheads="1"/>
          </p:cNvSpPr>
          <p:nvPr/>
        </p:nvSpPr>
        <p:spPr bwMode="auto">
          <a:xfrm>
            <a:off x="7401944" y="4871331"/>
            <a:ext cx="4203926" cy="1428028"/>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a:extLst>
              <a:ext uri="{FF2B5EF4-FFF2-40B4-BE49-F238E27FC236}">
                <a16:creationId xmlns:a16="http://schemas.microsoft.com/office/drawing/2014/main" id="{0A1F14B9-8503-0584-D657-E15933C47FFC}"/>
              </a:ext>
            </a:extLst>
          </p:cNvPr>
          <p:cNvSpPr>
            <a:spLocks noChangeArrowheads="1"/>
          </p:cNvSpPr>
          <p:nvPr/>
        </p:nvSpPr>
        <p:spPr bwMode="auto">
          <a:xfrm>
            <a:off x="5410773" y="2835315"/>
            <a:ext cx="5128394"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a:extLst>
              <a:ext uri="{FF2B5EF4-FFF2-40B4-BE49-F238E27FC236}">
                <a16:creationId xmlns:a16="http://schemas.microsoft.com/office/drawing/2014/main" id="{6F47E29A-C36F-373F-DEC1-DA02CFE87D85}"/>
              </a:ext>
            </a:extLst>
          </p:cNvPr>
          <p:cNvSpPr>
            <a:spLocks noChangeArrowheads="1"/>
          </p:cNvSpPr>
          <p:nvPr/>
        </p:nvSpPr>
        <p:spPr bwMode="auto">
          <a:xfrm>
            <a:off x="5519208" y="2427505"/>
            <a:ext cx="2768267"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a:extLst>
              <a:ext uri="{FF2B5EF4-FFF2-40B4-BE49-F238E27FC236}">
                <a16:creationId xmlns:a16="http://schemas.microsoft.com/office/drawing/2014/main" id="{BED94612-7F97-4440-FAA2-DD8CD1A35B5C}"/>
              </a:ext>
            </a:extLst>
          </p:cNvPr>
          <p:cNvSpPr>
            <a:spLocks noChangeArrowheads="1"/>
          </p:cNvSpPr>
          <p:nvPr/>
        </p:nvSpPr>
        <p:spPr bwMode="auto">
          <a:xfrm>
            <a:off x="7026388" y="799299"/>
            <a:ext cx="4579482" cy="142802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a:extLst>
              <a:ext uri="{FF2B5EF4-FFF2-40B4-BE49-F238E27FC236}">
                <a16:creationId xmlns:a16="http://schemas.microsoft.com/office/drawing/2014/main" id="{75B0DE68-6DE5-FF49-5B6A-73DC1ED7A520}"/>
              </a:ext>
            </a:extLst>
          </p:cNvPr>
          <p:cNvSpPr>
            <a:spLocks noChangeArrowheads="1"/>
          </p:cNvSpPr>
          <p:nvPr/>
        </p:nvSpPr>
        <p:spPr bwMode="auto">
          <a:xfrm>
            <a:off x="6995762"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a:extLst>
              <a:ext uri="{FF2B5EF4-FFF2-40B4-BE49-F238E27FC236}">
                <a16:creationId xmlns:a16="http://schemas.microsoft.com/office/drawing/2014/main" id="{4F477776-6747-46F4-2163-B28415C6537E}"/>
              </a:ext>
            </a:extLst>
          </p:cNvPr>
          <p:cNvSpPr>
            <a:spLocks noChangeArrowheads="1"/>
          </p:cNvSpPr>
          <p:nvPr/>
        </p:nvSpPr>
        <p:spPr bwMode="auto">
          <a:xfrm>
            <a:off x="883186" y="4792329"/>
            <a:ext cx="4871215" cy="1533350"/>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a:extLst>
              <a:ext uri="{FF2B5EF4-FFF2-40B4-BE49-F238E27FC236}">
                <a16:creationId xmlns:a16="http://schemas.microsoft.com/office/drawing/2014/main" id="{7897EADD-B079-044C-759E-72837C5B2036}"/>
              </a:ext>
            </a:extLst>
          </p:cNvPr>
          <p:cNvSpPr>
            <a:spLocks noChangeArrowheads="1"/>
          </p:cNvSpPr>
          <p:nvPr/>
        </p:nvSpPr>
        <p:spPr bwMode="auto">
          <a:xfrm>
            <a:off x="7510379" y="446352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a:extLst>
              <a:ext uri="{FF2B5EF4-FFF2-40B4-BE49-F238E27FC236}">
                <a16:creationId xmlns:a16="http://schemas.microsoft.com/office/drawing/2014/main" id="{F63B60AC-44BF-DB89-0E08-5C7EA34094F3}"/>
              </a:ext>
            </a:extLst>
          </p:cNvPr>
          <p:cNvSpPr>
            <a:spLocks noChangeArrowheads="1"/>
          </p:cNvSpPr>
          <p:nvPr/>
        </p:nvSpPr>
        <p:spPr bwMode="auto">
          <a:xfrm>
            <a:off x="991620" y="438452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A476155D-E7FB-CB46-5B6D-FF47D78D8764}"/>
              </a:ext>
            </a:extLst>
          </p:cNvPr>
          <p:cNvSpPr txBox="1"/>
          <p:nvPr/>
        </p:nvSpPr>
        <p:spPr>
          <a:xfrm>
            <a:off x="7120400" y="480135"/>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Ireland</a:t>
            </a:r>
          </a:p>
        </p:txBody>
      </p:sp>
      <p:sp>
        <p:nvSpPr>
          <p:cNvPr id="54" name="CuadroTexto 599">
            <a:extLst>
              <a:ext uri="{FF2B5EF4-FFF2-40B4-BE49-F238E27FC236}">
                <a16:creationId xmlns:a16="http://schemas.microsoft.com/office/drawing/2014/main" id="{C1E70BCC-D669-95AF-6B59-4F2879D2EEF8}"/>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a:t>
            </a:r>
          </a:p>
        </p:txBody>
      </p:sp>
      <p:sp>
        <p:nvSpPr>
          <p:cNvPr id="55" name="CuadroTexto 600">
            <a:extLst>
              <a:ext uri="{FF2B5EF4-FFF2-40B4-BE49-F238E27FC236}">
                <a16:creationId xmlns:a16="http://schemas.microsoft.com/office/drawing/2014/main" id="{98D30AEE-00C9-1AA1-4653-E8517BBF151F}"/>
              </a:ext>
            </a:extLst>
          </p:cNvPr>
          <p:cNvSpPr txBox="1"/>
          <p:nvPr/>
        </p:nvSpPr>
        <p:spPr>
          <a:xfrm>
            <a:off x="7892568" y="4529584"/>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Italy</a:t>
            </a:r>
          </a:p>
        </p:txBody>
      </p:sp>
      <p:sp>
        <p:nvSpPr>
          <p:cNvPr id="56" name="CuadroTexto 601">
            <a:extLst>
              <a:ext uri="{FF2B5EF4-FFF2-40B4-BE49-F238E27FC236}">
                <a16:creationId xmlns:a16="http://schemas.microsoft.com/office/drawing/2014/main" id="{625C66FD-F241-CCA2-3151-CA3B38C2B15D}"/>
              </a:ext>
            </a:extLst>
          </p:cNvPr>
          <p:cNvSpPr txBox="1"/>
          <p:nvPr/>
        </p:nvSpPr>
        <p:spPr>
          <a:xfrm>
            <a:off x="1236778" y="4492024"/>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Spain</a:t>
            </a:r>
          </a:p>
        </p:txBody>
      </p:sp>
      <p:sp>
        <p:nvSpPr>
          <p:cNvPr id="57" name="Rectángulo 602">
            <a:extLst>
              <a:ext uri="{FF2B5EF4-FFF2-40B4-BE49-F238E27FC236}">
                <a16:creationId xmlns:a16="http://schemas.microsoft.com/office/drawing/2014/main" id="{7600BDEF-3CED-6B55-7788-3CE79FFC61B4}"/>
              </a:ext>
            </a:extLst>
          </p:cNvPr>
          <p:cNvSpPr/>
          <p:nvPr/>
        </p:nvSpPr>
        <p:spPr>
          <a:xfrm>
            <a:off x="7211505" y="1047303"/>
            <a:ext cx="4394365"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Food Waste Charter: </a:t>
            </a:r>
            <a:r>
              <a:rPr lang="en-GB" sz="1600" noProof="0" dirty="0">
                <a:solidFill>
                  <a:schemeClr val="bg1"/>
                </a:solidFill>
                <a:latin typeface="Calibri" panose="020F0502020204030204" pitchFamily="34" charset="0"/>
                <a:ea typeface="Lato" charset="0"/>
                <a:cs typeface="Calibri" panose="020F0502020204030204" pitchFamily="34" charset="0"/>
              </a:rPr>
              <a:t>A national initiative led by the EPA, encouraging businesses and organisations to commit to reducing food waste through measurable actions.</a:t>
            </a:r>
          </a:p>
        </p:txBody>
      </p:sp>
      <p:sp>
        <p:nvSpPr>
          <p:cNvPr id="62" name="Rectángulo 602">
            <a:extLst>
              <a:ext uri="{FF2B5EF4-FFF2-40B4-BE49-F238E27FC236}">
                <a16:creationId xmlns:a16="http://schemas.microsoft.com/office/drawing/2014/main" id="{B8409DED-F3DF-12B6-254B-47FAA7BE18D0}"/>
              </a:ext>
            </a:extLst>
          </p:cNvPr>
          <p:cNvSpPr/>
          <p:nvPr/>
        </p:nvSpPr>
        <p:spPr>
          <a:xfrm>
            <a:off x="5620568" y="3042756"/>
            <a:ext cx="4720636"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Food Waste Road Map: </a:t>
            </a:r>
            <a:r>
              <a:rPr lang="en-GB" sz="1600" noProof="0" dirty="0">
                <a:solidFill>
                  <a:schemeClr val="bg1"/>
                </a:solidFill>
                <a:latin typeface="Calibri" panose="020F0502020204030204" pitchFamily="34" charset="0"/>
                <a:ea typeface="Lato" charset="0"/>
                <a:cs typeface="Calibri" panose="020F0502020204030204" pitchFamily="34" charset="0"/>
              </a:rPr>
              <a:t>Maintained by the Natural Resources Institute Finland (Luke), this roadmap identifies key measures to reduce food waste and plans for their implementation. </a:t>
            </a:r>
          </a:p>
        </p:txBody>
      </p:sp>
      <p:sp>
        <p:nvSpPr>
          <p:cNvPr id="63" name="Rectángulo 602">
            <a:extLst>
              <a:ext uri="{FF2B5EF4-FFF2-40B4-BE49-F238E27FC236}">
                <a16:creationId xmlns:a16="http://schemas.microsoft.com/office/drawing/2014/main" id="{D5C74B0B-C514-B6BC-79A4-C7A524E1B1AC}"/>
              </a:ext>
            </a:extLst>
          </p:cNvPr>
          <p:cNvSpPr/>
          <p:nvPr/>
        </p:nvSpPr>
        <p:spPr>
          <a:xfrm>
            <a:off x="7565230" y="5119566"/>
            <a:ext cx="3978823"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Charter of Bologna against Food Waste</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An agreement signed by multiple stakeholders to commit to reducing food waste through collaborative efforts.</a:t>
            </a:r>
          </a:p>
        </p:txBody>
      </p:sp>
      <p:sp>
        <p:nvSpPr>
          <p:cNvPr id="64" name="Rectángulo 602">
            <a:extLst>
              <a:ext uri="{FF2B5EF4-FFF2-40B4-BE49-F238E27FC236}">
                <a16:creationId xmlns:a16="http://schemas.microsoft.com/office/drawing/2014/main" id="{F89D9B26-A043-B4E0-D357-9BB3C89EBFDB}"/>
              </a:ext>
            </a:extLst>
          </p:cNvPr>
          <p:cNvSpPr/>
          <p:nvPr/>
        </p:nvSpPr>
        <p:spPr>
          <a:xfrm>
            <a:off x="1086097" y="5039108"/>
            <a:ext cx="4324676" cy="830997"/>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National Food Strategy: </a:t>
            </a:r>
            <a:r>
              <a:rPr lang="en-GB" sz="1600" noProof="0" dirty="0">
                <a:solidFill>
                  <a:schemeClr val="bg1"/>
                </a:solidFill>
                <a:latin typeface="Calibri" panose="020F0502020204030204" pitchFamily="34" charset="0"/>
                <a:ea typeface="Lato" charset="0"/>
                <a:cs typeface="Calibri" panose="020F0502020204030204" pitchFamily="34" charset="0"/>
              </a:rPr>
              <a:t>An agreement involving various stakeholders to promote actions that prevent food waste across the supply chain.</a:t>
            </a:r>
          </a:p>
        </p:txBody>
      </p:sp>
      <p:sp>
        <p:nvSpPr>
          <p:cNvPr id="6" name="Text Placeholder 5">
            <a:extLst>
              <a:ext uri="{FF2B5EF4-FFF2-40B4-BE49-F238E27FC236}">
                <a16:creationId xmlns:a16="http://schemas.microsoft.com/office/drawing/2014/main" id="{562DEC29-105D-6B62-AA41-86F63D54A42A}"/>
              </a:ext>
            </a:extLst>
          </p:cNvPr>
          <p:cNvSpPr>
            <a:spLocks noGrp="1"/>
          </p:cNvSpPr>
          <p:nvPr>
            <p:ph type="body" sz="quarter" idx="18"/>
          </p:nvPr>
        </p:nvSpPr>
        <p:spPr>
          <a:xfrm>
            <a:off x="586130" y="1822407"/>
            <a:ext cx="4679308" cy="2025815"/>
          </a:xfrm>
        </p:spPr>
        <p:txBody>
          <a:bodyPr/>
          <a:lstStyle/>
          <a:p>
            <a:pPr marL="0" indent="0"/>
            <a:r>
              <a:rPr lang="en-GB" dirty="0">
                <a:solidFill>
                  <a:srgbClr val="09465E"/>
                </a:solidFill>
              </a:rPr>
              <a:t>T</a:t>
            </a:r>
            <a:r>
              <a:rPr lang="en-GB" noProof="0" dirty="0" err="1">
                <a:solidFill>
                  <a:srgbClr val="09465E"/>
                </a:solidFill>
              </a:rPr>
              <a:t>hese</a:t>
            </a:r>
            <a:r>
              <a:rPr lang="en-GB" noProof="0" dirty="0">
                <a:solidFill>
                  <a:srgbClr val="09465E"/>
                </a:solidFill>
              </a:rPr>
              <a:t> countries have introduced pledges, charters, and action plans to drive collaborative efforts among policymakers, businesses, and consumers to cut food waste.</a:t>
            </a:r>
          </a:p>
        </p:txBody>
      </p:sp>
      <p:sp>
        <p:nvSpPr>
          <p:cNvPr id="5" name="Text Placeholder 4">
            <a:extLst>
              <a:ext uri="{FF2B5EF4-FFF2-40B4-BE49-F238E27FC236}">
                <a16:creationId xmlns:a16="http://schemas.microsoft.com/office/drawing/2014/main" id="{9DA0605D-20A0-1A72-9119-B0A302F0C53B}"/>
              </a:ext>
            </a:extLst>
          </p:cNvPr>
          <p:cNvSpPr>
            <a:spLocks noGrp="1"/>
          </p:cNvSpPr>
          <p:nvPr>
            <p:ph type="body" sz="quarter" idx="16"/>
          </p:nvPr>
        </p:nvSpPr>
        <p:spPr>
          <a:xfrm>
            <a:off x="486306" y="693622"/>
            <a:ext cx="6493949" cy="1087879"/>
          </a:xfrm>
        </p:spPr>
        <p:txBody>
          <a:bodyPr/>
          <a:lstStyle/>
          <a:p>
            <a:r>
              <a:rPr lang="en-GB" b="1" noProof="0" dirty="0">
                <a:solidFill>
                  <a:srgbClr val="09465E"/>
                </a:solidFill>
              </a:rPr>
              <a:t>Key </a:t>
            </a:r>
            <a:r>
              <a:rPr lang="en-GB" b="1" noProof="0" dirty="0">
                <a:solidFill>
                  <a:srgbClr val="60BA47"/>
                </a:solidFill>
              </a:rPr>
              <a:t>National Commitments</a:t>
            </a:r>
          </a:p>
        </p:txBody>
      </p:sp>
      <p:pic>
        <p:nvPicPr>
          <p:cNvPr id="2" name="Graphic 1">
            <a:extLst>
              <a:ext uri="{FF2B5EF4-FFF2-40B4-BE49-F238E27FC236}">
                <a16:creationId xmlns:a16="http://schemas.microsoft.com/office/drawing/2014/main" id="{0BD575D3-3192-3523-7534-A2D367015DE2}"/>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287475" y="480135"/>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6F4DFB10-6AF7-75B1-77D2-8B881F8CA046}"/>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7" name="Picture 6" descr="A flag with a red and yellow stripe&#10;&#10;AI-generated content may be incorrect.">
            <a:extLst>
              <a:ext uri="{FF2B5EF4-FFF2-40B4-BE49-F238E27FC236}">
                <a16:creationId xmlns:a16="http://schemas.microsoft.com/office/drawing/2014/main" id="{1BD25A89-1B95-42A3-8B1D-157997D4B41A}"/>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89105" y="4469220"/>
            <a:ext cx="959330" cy="476494"/>
          </a:xfrm>
          <a:prstGeom prst="rect">
            <a:avLst/>
          </a:prstGeom>
        </p:spPr>
      </p:pic>
      <p:pic>
        <p:nvPicPr>
          <p:cNvPr id="1026" name="Picture 2">
            <a:extLst>
              <a:ext uri="{FF2B5EF4-FFF2-40B4-BE49-F238E27FC236}">
                <a16:creationId xmlns:a16="http://schemas.microsoft.com/office/drawing/2014/main" id="{A0874DCC-7472-86C0-04C8-1B3D288A1FF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05684"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33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Obraz zawierający Materiały biurowe, osoba, Narzędzia biurowe, w pomieszczeniu&#10;&#10;Zawartość wygenerowana przez sztuczną inteligencję może być niepoprawna.">
            <a:extLst>
              <a:ext uri="{FF2B5EF4-FFF2-40B4-BE49-F238E27FC236}">
                <a16:creationId xmlns:a16="http://schemas.microsoft.com/office/drawing/2014/main" id="{C4E94480-363F-B984-FE6D-FF4A22E118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913514" y="439689"/>
            <a:ext cx="2066906" cy="582221"/>
          </a:xfrm>
        </p:spPr>
        <p:txBody>
          <a:bodyPr/>
          <a:lstStyle/>
          <a:p>
            <a:r>
              <a:rPr lang="en-GB" noProof="0" dirty="0"/>
              <a:t>03</a:t>
            </a:r>
          </a:p>
        </p:txBody>
      </p:sp>
      <p:sp>
        <p:nvSpPr>
          <p:cNvPr id="14" name="Rectangle 13">
            <a:extLst>
              <a:ext uri="{FF2B5EF4-FFF2-40B4-BE49-F238E27FC236}">
                <a16:creationId xmlns:a16="http://schemas.microsoft.com/office/drawing/2014/main" id="{BE59536B-CB14-6A49-9925-C70C0915408D}"/>
              </a:ext>
            </a:extLst>
          </p:cNvPr>
          <p:cNvSpPr/>
          <p:nvPr/>
        </p:nvSpPr>
        <p:spPr>
          <a:xfrm>
            <a:off x="4165600" y="3137889"/>
            <a:ext cx="6880352" cy="105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CERTIFICATION &amp; COMPLIANCE STANDARDS</a:t>
            </a:r>
          </a:p>
        </p:txBody>
      </p:sp>
    </p:spTree>
    <p:extLst>
      <p:ext uri="{BB962C8B-B14F-4D97-AF65-F5344CB8AC3E}">
        <p14:creationId xmlns:p14="http://schemas.microsoft.com/office/powerpoint/2010/main" val="209521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517026"/>
            <a:ext cx="6341766" cy="5823947"/>
          </a:xfrm>
          <a:prstGeom prst="rect">
            <a:avLst/>
          </a:prstGeom>
        </p:spPr>
        <p:txBody>
          <a:bodyPr/>
          <a:lstStyle/>
          <a:p>
            <a:pPr marL="0" indent="0">
              <a:spcAft>
                <a:spcPts val="1200"/>
              </a:spcAft>
            </a:pPr>
            <a:r>
              <a:rPr lang="en-US" dirty="0"/>
              <a:t>Food businesses can obtain various certifications to ensure they meet essential environmental, food safety, and sustainability standards. These certifications serve as a tool to demonstrate compliance with industry regulations, improve operational practices, and build trust with consumers. </a:t>
            </a:r>
            <a:endParaRPr lang="pl-PL" sz="1000" dirty="0"/>
          </a:p>
          <a:p>
            <a:pPr marL="342900" indent="-342900">
              <a:buFont typeface="Wingdings" panose="05000000000000000000" pitchFamily="2" charset="2"/>
              <a:buChar char="Ø"/>
            </a:pPr>
            <a:r>
              <a:rPr lang="en-US" dirty="0"/>
              <a:t>Some certifications are </a:t>
            </a:r>
            <a:r>
              <a:rPr lang="en-US" b="1" dirty="0">
                <a:solidFill>
                  <a:srgbClr val="60BA47"/>
                </a:solidFill>
              </a:rPr>
              <a:t>mandatory</a:t>
            </a:r>
            <a:r>
              <a:rPr lang="en-US" dirty="0"/>
              <a:t>, meaning they are legally required by local, national, or international authorities to ensure safety, quality, and environmental responsibility. </a:t>
            </a:r>
            <a:endParaRPr lang="pl-PL" dirty="0"/>
          </a:p>
          <a:p>
            <a:pPr marL="0" indent="0"/>
            <a:endParaRPr lang="pl-PL" dirty="0"/>
          </a:p>
          <a:p>
            <a:pPr marL="342900" indent="-342900">
              <a:buFont typeface="Wingdings" panose="05000000000000000000" pitchFamily="2" charset="2"/>
              <a:buChar char="Ø"/>
            </a:pPr>
            <a:r>
              <a:rPr lang="en-US" dirty="0"/>
              <a:t>Others are </a:t>
            </a:r>
            <a:r>
              <a:rPr lang="en-US" b="1" dirty="0">
                <a:solidFill>
                  <a:srgbClr val="60BA47"/>
                </a:solidFill>
              </a:rPr>
              <a:t>voluntary</a:t>
            </a:r>
            <a:r>
              <a:rPr lang="en-US" dirty="0"/>
              <a:t>, allowing businesses to voluntarily adopt practices that go beyond legal requirements to showcase a commitment to sustainability, social responsibility, and ethical practices. </a:t>
            </a:r>
            <a:endParaRPr lang="en-GB" noProof="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398745" cy="2051060"/>
          </a:xfrm>
          <a:prstGeom prst="rect">
            <a:avLst/>
          </a:prstGeom>
          <a:solidFill>
            <a:srgbClr val="60BA47"/>
          </a:solidFill>
        </p:spPr>
        <p:txBody>
          <a:bodyPr anchor="ctr"/>
          <a:lstStyle/>
          <a:p>
            <a:pPr marL="411163"/>
            <a:r>
              <a:rPr lang="en-GB" noProof="0" dirty="0"/>
              <a:t>Certification &amp; Compliance Standards</a:t>
            </a:r>
            <a:r>
              <a:rPr lang="pl-PL" noProof="0" dirty="0"/>
              <a:t> </a:t>
            </a:r>
            <a:endParaRPr lang="en-GB" noProof="0"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360021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reeform 170"/>
          <p:cNvSpPr>
            <a:spLocks noChangeArrowheads="1"/>
          </p:cNvSpPr>
          <p:nvPr/>
        </p:nvSpPr>
        <p:spPr bwMode="auto">
          <a:xfrm>
            <a:off x="905696" y="3411752"/>
            <a:ext cx="2585703"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229" name="Freeform 171"/>
          <p:cNvSpPr>
            <a:spLocks noChangeArrowheads="1"/>
          </p:cNvSpPr>
          <p:nvPr/>
        </p:nvSpPr>
        <p:spPr bwMode="auto">
          <a:xfrm>
            <a:off x="787652" y="2389840"/>
            <a:ext cx="277413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dirty="0"/>
          </a:p>
        </p:txBody>
      </p:sp>
      <p:sp>
        <p:nvSpPr>
          <p:cNvPr id="231" name="Freeform 173"/>
          <p:cNvSpPr>
            <a:spLocks noChangeArrowheads="1"/>
          </p:cNvSpPr>
          <p:nvPr/>
        </p:nvSpPr>
        <p:spPr bwMode="auto">
          <a:xfrm>
            <a:off x="787652" y="5241808"/>
            <a:ext cx="277413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dirty="0"/>
          </a:p>
        </p:txBody>
      </p:sp>
      <p:sp>
        <p:nvSpPr>
          <p:cNvPr id="304" name="Freeform 246"/>
          <p:cNvSpPr>
            <a:spLocks noChangeArrowheads="1"/>
          </p:cNvSpPr>
          <p:nvPr/>
        </p:nvSpPr>
        <p:spPr bwMode="auto">
          <a:xfrm>
            <a:off x="4499237" y="3411752"/>
            <a:ext cx="2585703"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305" name="Freeform 247"/>
          <p:cNvSpPr>
            <a:spLocks noChangeArrowheads="1"/>
          </p:cNvSpPr>
          <p:nvPr/>
        </p:nvSpPr>
        <p:spPr bwMode="auto">
          <a:xfrm>
            <a:off x="4381191" y="2389840"/>
            <a:ext cx="277413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dirty="0"/>
          </a:p>
        </p:txBody>
      </p:sp>
      <p:sp>
        <p:nvSpPr>
          <p:cNvPr id="307" name="Freeform 249"/>
          <p:cNvSpPr>
            <a:spLocks noChangeArrowheads="1"/>
          </p:cNvSpPr>
          <p:nvPr/>
        </p:nvSpPr>
        <p:spPr bwMode="auto">
          <a:xfrm>
            <a:off x="4381191" y="5241808"/>
            <a:ext cx="2774137" cy="1037554"/>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dirty="0"/>
          </a:p>
        </p:txBody>
      </p:sp>
      <p:sp>
        <p:nvSpPr>
          <p:cNvPr id="382" name="Freeform 324"/>
          <p:cNvSpPr>
            <a:spLocks noChangeArrowheads="1"/>
          </p:cNvSpPr>
          <p:nvPr/>
        </p:nvSpPr>
        <p:spPr bwMode="auto">
          <a:xfrm>
            <a:off x="7974734" y="3318207"/>
            <a:ext cx="2627022"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dirty="0"/>
          </a:p>
        </p:txBody>
      </p:sp>
      <p:sp>
        <p:nvSpPr>
          <p:cNvPr id="383" name="Freeform 325"/>
          <p:cNvSpPr>
            <a:spLocks noChangeArrowheads="1"/>
          </p:cNvSpPr>
          <p:nvPr/>
        </p:nvSpPr>
        <p:spPr bwMode="auto">
          <a:xfrm>
            <a:off x="7904348" y="2296295"/>
            <a:ext cx="2814666"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dirty="0"/>
          </a:p>
        </p:txBody>
      </p:sp>
      <p:sp>
        <p:nvSpPr>
          <p:cNvPr id="385" name="Freeform 327"/>
          <p:cNvSpPr>
            <a:spLocks noChangeArrowheads="1"/>
          </p:cNvSpPr>
          <p:nvPr/>
        </p:nvSpPr>
        <p:spPr bwMode="auto">
          <a:xfrm>
            <a:off x="7904348" y="5148263"/>
            <a:ext cx="2814666"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dirty="0"/>
          </a:p>
        </p:txBody>
      </p:sp>
      <p:sp>
        <p:nvSpPr>
          <p:cNvPr id="599" name="CuadroTexto 598"/>
          <p:cNvSpPr txBox="1"/>
          <p:nvPr/>
        </p:nvSpPr>
        <p:spPr>
          <a:xfrm>
            <a:off x="811480" y="2594671"/>
            <a:ext cx="2679919" cy="769441"/>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EU Organic Certification</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p:cNvSpPr txBox="1"/>
          <p:nvPr/>
        </p:nvSpPr>
        <p:spPr>
          <a:xfrm>
            <a:off x="4496631" y="2801675"/>
            <a:ext cx="2585703"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HACCP</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p:cNvSpPr txBox="1"/>
          <p:nvPr/>
        </p:nvSpPr>
        <p:spPr>
          <a:xfrm>
            <a:off x="7974734" y="2708130"/>
            <a:ext cx="2627022"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ISO 22000</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p:cNvSpPr/>
          <p:nvPr/>
        </p:nvSpPr>
        <p:spPr>
          <a:xfrm>
            <a:off x="980388" y="3610022"/>
            <a:ext cx="2394408" cy="1446550"/>
          </a:xfrm>
          <a:prstGeom prst="rect">
            <a:avLst/>
          </a:prstGeom>
        </p:spPr>
        <p:txBody>
          <a:bodyPr wrap="square">
            <a:spAutoFit/>
          </a:bodyPr>
          <a:lstStyle/>
          <a:p>
            <a:pPr algn="ctr"/>
            <a:r>
              <a:rPr lang="en-US" sz="2200" noProof="0" dirty="0">
                <a:solidFill>
                  <a:schemeClr val="bg1"/>
                </a:solidFill>
                <a:latin typeface="Calibri" panose="020F0502020204030204" pitchFamily="34" charset="0"/>
                <a:ea typeface="Lato" charset="0"/>
                <a:cs typeface="Calibri" panose="020F0502020204030204" pitchFamily="34" charset="0"/>
              </a:rPr>
              <a:t>Required for organic food production and labeling in the EU</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p:cNvSpPr/>
          <p:nvPr/>
        </p:nvSpPr>
        <p:spPr>
          <a:xfrm>
            <a:off x="4540578" y="3578032"/>
            <a:ext cx="2497808" cy="1446550"/>
          </a:xfrm>
          <a:prstGeom prst="rect">
            <a:avLst/>
          </a:prstGeom>
        </p:spPr>
        <p:txBody>
          <a:bodyPr wrap="square">
            <a:spAutoFit/>
          </a:bodyPr>
          <a:lstStyle/>
          <a:p>
            <a:pPr algn="ctr"/>
            <a:r>
              <a:rPr lang="en-US" sz="2200" noProof="0" dirty="0">
                <a:solidFill>
                  <a:schemeClr val="bg1"/>
                </a:solidFill>
                <a:latin typeface="Calibri" panose="020F0502020204030204" pitchFamily="34" charset="0"/>
                <a:ea typeface="Lato" charset="0"/>
                <a:cs typeface="Calibri" panose="020F0502020204030204" pitchFamily="34" charset="0"/>
              </a:rPr>
              <a:t>Ensures food safety compliance and is legally required in many sectors</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p:cNvSpPr/>
          <p:nvPr/>
        </p:nvSpPr>
        <p:spPr>
          <a:xfrm>
            <a:off x="8005159" y="3408755"/>
            <a:ext cx="2585702" cy="1785104"/>
          </a:xfrm>
          <a:prstGeom prst="rect">
            <a:avLst/>
          </a:prstGeom>
        </p:spPr>
        <p:txBody>
          <a:bodyPr wrap="square">
            <a:spAutoFit/>
          </a:bodyPr>
          <a:lstStyle/>
          <a:p>
            <a:pPr algn="ctr"/>
            <a:r>
              <a:rPr lang="en-US" sz="2200" noProof="0" dirty="0">
                <a:solidFill>
                  <a:schemeClr val="bg1"/>
                </a:solidFill>
                <a:latin typeface="Calibri" panose="020F0502020204030204" pitchFamily="34" charset="0"/>
                <a:ea typeface="Lato" charset="0"/>
                <a:cs typeface="Calibri" panose="020F0502020204030204" pitchFamily="34" charset="0"/>
              </a:rPr>
              <a:t>A global food safety management standard often required in international trade</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grpSp>
        <p:nvGrpSpPr>
          <p:cNvPr id="50" name="Graphic 3">
            <a:extLst>
              <a:ext uri="{FF2B5EF4-FFF2-40B4-BE49-F238E27FC236}">
                <a16:creationId xmlns:a16="http://schemas.microsoft.com/office/drawing/2014/main" id="{651D75C1-E89F-064F-02D9-563F9623C462}"/>
              </a:ext>
            </a:extLst>
          </p:cNvPr>
          <p:cNvGrpSpPr/>
          <p:nvPr/>
        </p:nvGrpSpPr>
        <p:grpSpPr>
          <a:xfrm>
            <a:off x="5364578" y="1303790"/>
            <a:ext cx="772300" cy="871495"/>
            <a:chOff x="4643578" y="432838"/>
            <a:chExt cx="1028134" cy="1160188"/>
          </a:xfrm>
          <a:solidFill>
            <a:srgbClr val="09465E"/>
          </a:solidFill>
        </p:grpSpPr>
        <p:sp>
          <p:nvSpPr>
            <p:cNvPr id="51" name="Freeform 1033">
              <a:extLst>
                <a:ext uri="{FF2B5EF4-FFF2-40B4-BE49-F238E27FC236}">
                  <a16:creationId xmlns:a16="http://schemas.microsoft.com/office/drawing/2014/main" id="{3EFDB3D8-F21B-40BD-9DF3-39D3F7E2CF75}"/>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2094D2"/>
            </a:solidFill>
            <a:ln w="27426" cap="flat">
              <a:noFill/>
              <a:prstDash val="solid"/>
              <a:miter/>
            </a:ln>
          </p:spPr>
          <p:txBody>
            <a:bodyPr rtlCol="0" anchor="ctr"/>
            <a:lstStyle/>
            <a:p>
              <a:endParaRPr lang="en-GB" noProof="0" dirty="0"/>
            </a:p>
          </p:txBody>
        </p:sp>
        <p:grpSp>
          <p:nvGrpSpPr>
            <p:cNvPr id="52" name="Graphic 3">
              <a:extLst>
                <a:ext uri="{FF2B5EF4-FFF2-40B4-BE49-F238E27FC236}">
                  <a16:creationId xmlns:a16="http://schemas.microsoft.com/office/drawing/2014/main" id="{6C70853E-88F1-7715-9C84-76CC2EF7C326}"/>
                </a:ext>
              </a:extLst>
            </p:cNvPr>
            <p:cNvGrpSpPr/>
            <p:nvPr/>
          </p:nvGrpSpPr>
          <p:grpSpPr>
            <a:xfrm>
              <a:off x="4643578" y="432838"/>
              <a:ext cx="1028134" cy="1160188"/>
              <a:chOff x="4643578" y="432838"/>
              <a:chExt cx="1028134" cy="1160188"/>
            </a:xfrm>
            <a:grpFill/>
          </p:grpSpPr>
          <p:sp>
            <p:nvSpPr>
              <p:cNvPr id="53" name="Freeform 1035">
                <a:extLst>
                  <a:ext uri="{FF2B5EF4-FFF2-40B4-BE49-F238E27FC236}">
                    <a16:creationId xmlns:a16="http://schemas.microsoft.com/office/drawing/2014/main" id="{89EB335C-B34A-65BE-D9E6-D3593DC1436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dirty="0"/>
              </a:p>
            </p:txBody>
          </p:sp>
          <p:grpSp>
            <p:nvGrpSpPr>
              <p:cNvPr id="54" name="Graphic 3">
                <a:extLst>
                  <a:ext uri="{FF2B5EF4-FFF2-40B4-BE49-F238E27FC236}">
                    <a16:creationId xmlns:a16="http://schemas.microsoft.com/office/drawing/2014/main" id="{F6FFA6DE-D9BC-5404-8413-867868445E19}"/>
                  </a:ext>
                </a:extLst>
              </p:cNvPr>
              <p:cNvGrpSpPr/>
              <p:nvPr/>
            </p:nvGrpSpPr>
            <p:grpSpPr>
              <a:xfrm>
                <a:off x="4643578" y="432838"/>
                <a:ext cx="1028134" cy="1160188"/>
                <a:chOff x="4643578" y="432838"/>
                <a:chExt cx="1028134" cy="1160188"/>
              </a:xfrm>
              <a:grpFill/>
            </p:grpSpPr>
            <p:sp>
              <p:nvSpPr>
                <p:cNvPr id="55" name="Freeform 1037">
                  <a:extLst>
                    <a:ext uri="{FF2B5EF4-FFF2-40B4-BE49-F238E27FC236}">
                      <a16:creationId xmlns:a16="http://schemas.microsoft.com/office/drawing/2014/main" id="{3A1F6793-F7C0-CC41-ADA1-FD9F819F25F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dirty="0"/>
                </a:p>
              </p:txBody>
            </p:sp>
            <p:sp>
              <p:nvSpPr>
                <p:cNvPr id="56" name="Freeform 1038">
                  <a:extLst>
                    <a:ext uri="{FF2B5EF4-FFF2-40B4-BE49-F238E27FC236}">
                      <a16:creationId xmlns:a16="http://schemas.microsoft.com/office/drawing/2014/main" id="{BE052037-E051-CE0F-704B-BB3CE7E5A68B}"/>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GB" noProof="0" dirty="0"/>
                </a:p>
              </p:txBody>
            </p:sp>
          </p:grpSp>
        </p:grpSp>
      </p:grpSp>
      <p:grpSp>
        <p:nvGrpSpPr>
          <p:cNvPr id="57" name="Graphic 3">
            <a:extLst>
              <a:ext uri="{FF2B5EF4-FFF2-40B4-BE49-F238E27FC236}">
                <a16:creationId xmlns:a16="http://schemas.microsoft.com/office/drawing/2014/main" id="{7F95CC21-E986-A04B-64FD-295A84C17EC6}"/>
              </a:ext>
            </a:extLst>
          </p:cNvPr>
          <p:cNvGrpSpPr/>
          <p:nvPr/>
        </p:nvGrpSpPr>
        <p:grpSpPr>
          <a:xfrm>
            <a:off x="8864332" y="1303790"/>
            <a:ext cx="837349" cy="785687"/>
            <a:chOff x="6615628" y="2116894"/>
            <a:chExt cx="1066935" cy="1001108"/>
          </a:xfrm>
          <a:solidFill>
            <a:srgbClr val="09465E"/>
          </a:solidFill>
        </p:grpSpPr>
        <p:sp>
          <p:nvSpPr>
            <p:cNvPr id="58" name="Freeform 1128">
              <a:extLst>
                <a:ext uri="{FF2B5EF4-FFF2-40B4-BE49-F238E27FC236}">
                  <a16:creationId xmlns:a16="http://schemas.microsoft.com/office/drawing/2014/main" id="{3B6E658A-F033-1AC3-3C66-8B9149A9C31F}"/>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60BA47"/>
            </a:solidFill>
            <a:ln w="27426" cap="flat">
              <a:noFill/>
              <a:prstDash val="solid"/>
              <a:miter/>
            </a:ln>
          </p:spPr>
          <p:txBody>
            <a:bodyPr rtlCol="0" anchor="ctr"/>
            <a:lstStyle/>
            <a:p>
              <a:endParaRPr lang="en-GB" noProof="0" dirty="0"/>
            </a:p>
          </p:txBody>
        </p:sp>
        <p:grpSp>
          <p:nvGrpSpPr>
            <p:cNvPr id="59" name="Graphic 3">
              <a:extLst>
                <a:ext uri="{FF2B5EF4-FFF2-40B4-BE49-F238E27FC236}">
                  <a16:creationId xmlns:a16="http://schemas.microsoft.com/office/drawing/2014/main" id="{C72ECC97-F93C-22B0-E2D2-4FE8AA37DA69}"/>
                </a:ext>
              </a:extLst>
            </p:cNvPr>
            <p:cNvGrpSpPr/>
            <p:nvPr/>
          </p:nvGrpSpPr>
          <p:grpSpPr>
            <a:xfrm>
              <a:off x="6615628" y="2116894"/>
              <a:ext cx="1066935" cy="1001108"/>
              <a:chOff x="6615628" y="2116894"/>
              <a:chExt cx="1066935" cy="1001108"/>
            </a:xfrm>
            <a:grpFill/>
          </p:grpSpPr>
          <p:sp>
            <p:nvSpPr>
              <p:cNvPr id="60" name="Freeform 1130">
                <a:extLst>
                  <a:ext uri="{FF2B5EF4-FFF2-40B4-BE49-F238E27FC236}">
                    <a16:creationId xmlns:a16="http://schemas.microsoft.com/office/drawing/2014/main" id="{79F017C7-0873-2C11-48F5-777F1811ADB3}"/>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GB" noProof="0" dirty="0"/>
              </a:p>
            </p:txBody>
          </p:sp>
          <p:sp>
            <p:nvSpPr>
              <p:cNvPr id="61" name="Freeform 1131">
                <a:extLst>
                  <a:ext uri="{FF2B5EF4-FFF2-40B4-BE49-F238E27FC236}">
                    <a16:creationId xmlns:a16="http://schemas.microsoft.com/office/drawing/2014/main" id="{9E37413C-97A2-3816-0EBC-8DA2917EAFB7}"/>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GB" noProof="0" dirty="0"/>
              </a:p>
            </p:txBody>
          </p:sp>
          <p:sp>
            <p:nvSpPr>
              <p:cNvPr id="62" name="Freeform 1132">
                <a:extLst>
                  <a:ext uri="{FF2B5EF4-FFF2-40B4-BE49-F238E27FC236}">
                    <a16:creationId xmlns:a16="http://schemas.microsoft.com/office/drawing/2014/main" id="{EB950071-E812-7CD0-251D-9A66A8B4724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GB" noProof="0" dirty="0"/>
              </a:p>
            </p:txBody>
          </p:sp>
          <p:sp>
            <p:nvSpPr>
              <p:cNvPr id="63" name="Freeform 1133">
                <a:extLst>
                  <a:ext uri="{FF2B5EF4-FFF2-40B4-BE49-F238E27FC236}">
                    <a16:creationId xmlns:a16="http://schemas.microsoft.com/office/drawing/2014/main" id="{283CEF13-A39A-D352-5A6D-D6F635E1A50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GB" noProof="0" dirty="0"/>
              </a:p>
            </p:txBody>
          </p:sp>
          <p:sp>
            <p:nvSpPr>
              <p:cNvPr id="64" name="Freeform 1134">
                <a:extLst>
                  <a:ext uri="{FF2B5EF4-FFF2-40B4-BE49-F238E27FC236}">
                    <a16:creationId xmlns:a16="http://schemas.microsoft.com/office/drawing/2014/main" id="{F45A46C2-F7B7-0CAB-4EBE-8A9583FFF51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GB" noProof="0" dirty="0"/>
              </a:p>
            </p:txBody>
          </p:sp>
          <p:sp>
            <p:nvSpPr>
              <p:cNvPr id="65" name="Freeform 1135">
                <a:extLst>
                  <a:ext uri="{FF2B5EF4-FFF2-40B4-BE49-F238E27FC236}">
                    <a16:creationId xmlns:a16="http://schemas.microsoft.com/office/drawing/2014/main" id="{DFB1352F-4152-59C6-18A2-6626C7468FA6}"/>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GB" noProof="0" dirty="0"/>
              </a:p>
            </p:txBody>
          </p:sp>
          <p:sp>
            <p:nvSpPr>
              <p:cNvPr id="66" name="Freeform 1136">
                <a:extLst>
                  <a:ext uri="{FF2B5EF4-FFF2-40B4-BE49-F238E27FC236}">
                    <a16:creationId xmlns:a16="http://schemas.microsoft.com/office/drawing/2014/main" id="{F8A08DD7-8F19-1D83-CE0F-4F8F329FB21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GB" noProof="0" dirty="0"/>
              </a:p>
            </p:txBody>
          </p:sp>
          <p:sp>
            <p:nvSpPr>
              <p:cNvPr id="67" name="Freeform 1137">
                <a:extLst>
                  <a:ext uri="{FF2B5EF4-FFF2-40B4-BE49-F238E27FC236}">
                    <a16:creationId xmlns:a16="http://schemas.microsoft.com/office/drawing/2014/main" id="{224F7FEA-0016-4537-D842-34451F614A1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GB" noProof="0" dirty="0"/>
              </a:p>
            </p:txBody>
          </p:sp>
          <p:sp>
            <p:nvSpPr>
              <p:cNvPr id="68" name="Freeform 1138">
                <a:extLst>
                  <a:ext uri="{FF2B5EF4-FFF2-40B4-BE49-F238E27FC236}">
                    <a16:creationId xmlns:a16="http://schemas.microsoft.com/office/drawing/2014/main" id="{40EDB70A-0DB2-F5A3-524C-BB7129000D4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GB" noProof="0" dirty="0"/>
              </a:p>
            </p:txBody>
          </p:sp>
          <p:sp>
            <p:nvSpPr>
              <p:cNvPr id="69" name="Freeform 1139">
                <a:extLst>
                  <a:ext uri="{FF2B5EF4-FFF2-40B4-BE49-F238E27FC236}">
                    <a16:creationId xmlns:a16="http://schemas.microsoft.com/office/drawing/2014/main" id="{D95649FC-8B73-7F60-D776-1DE038D875D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GB" noProof="0" dirty="0"/>
              </a:p>
            </p:txBody>
          </p:sp>
          <p:sp>
            <p:nvSpPr>
              <p:cNvPr id="70" name="Freeform 1140">
                <a:extLst>
                  <a:ext uri="{FF2B5EF4-FFF2-40B4-BE49-F238E27FC236}">
                    <a16:creationId xmlns:a16="http://schemas.microsoft.com/office/drawing/2014/main" id="{BB5DA24E-ED4F-D019-AED5-8B9FFBBD44F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GB" noProof="0" dirty="0"/>
              </a:p>
            </p:txBody>
          </p:sp>
          <p:sp>
            <p:nvSpPr>
              <p:cNvPr id="71" name="Freeform 1141">
                <a:extLst>
                  <a:ext uri="{FF2B5EF4-FFF2-40B4-BE49-F238E27FC236}">
                    <a16:creationId xmlns:a16="http://schemas.microsoft.com/office/drawing/2014/main" id="{1D77A5F5-3CC3-C696-F1BD-96BD5FE701A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GB" noProof="0" dirty="0"/>
              </a:p>
            </p:txBody>
          </p:sp>
        </p:grpSp>
      </p:grpSp>
      <p:sp>
        <p:nvSpPr>
          <p:cNvPr id="2" name="Text Placeholder 1">
            <a:extLst>
              <a:ext uri="{FF2B5EF4-FFF2-40B4-BE49-F238E27FC236}">
                <a16:creationId xmlns:a16="http://schemas.microsoft.com/office/drawing/2014/main" id="{27AE02B1-9185-7182-F216-A4322C15DEEB}"/>
              </a:ext>
            </a:extLst>
          </p:cNvPr>
          <p:cNvSpPr>
            <a:spLocks noGrp="1"/>
          </p:cNvSpPr>
          <p:nvPr>
            <p:ph type="body" sz="quarter" idx="16"/>
          </p:nvPr>
        </p:nvSpPr>
        <p:spPr/>
        <p:txBody>
          <a:bodyPr/>
          <a:lstStyle/>
          <a:p>
            <a:r>
              <a:rPr lang="en-GB" noProof="0" dirty="0">
                <a:solidFill>
                  <a:srgbClr val="09465E"/>
                </a:solidFill>
              </a:rPr>
              <a:t>Mandatory Certifications</a:t>
            </a:r>
          </a:p>
        </p:txBody>
      </p:sp>
      <p:sp>
        <p:nvSpPr>
          <p:cNvPr id="3" name="Dowolny kształt: kształt 7">
            <a:extLst>
              <a:ext uri="{FF2B5EF4-FFF2-40B4-BE49-F238E27FC236}">
                <a16:creationId xmlns:a16="http://schemas.microsoft.com/office/drawing/2014/main" id="{F66DE965-C3CF-138C-3768-DE4ABCD742C4}"/>
              </a:ext>
            </a:extLst>
          </p:cNvPr>
          <p:cNvSpPr/>
          <p:nvPr/>
        </p:nvSpPr>
        <p:spPr>
          <a:xfrm>
            <a:off x="1911768" y="1944145"/>
            <a:ext cx="263842" cy="293369"/>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solidFill>
            <a:srgbClr val="0B3A5B"/>
          </a:solidFill>
          <a:ln w="9525" cap="flat">
            <a:noFill/>
            <a:prstDash val="solid"/>
            <a:miter/>
          </a:ln>
        </p:spPr>
        <p:txBody>
          <a:bodyPr rtlCol="0" anchor="ctr"/>
          <a:lstStyle/>
          <a:p>
            <a:endParaRPr lang="en-GB"/>
          </a:p>
        </p:txBody>
      </p:sp>
      <p:sp>
        <p:nvSpPr>
          <p:cNvPr id="4" name="Dowolny kształt: kształt 8">
            <a:extLst>
              <a:ext uri="{FF2B5EF4-FFF2-40B4-BE49-F238E27FC236}">
                <a16:creationId xmlns:a16="http://schemas.microsoft.com/office/drawing/2014/main" id="{E801E38C-0C20-512C-2DFD-6DB8335BC581}"/>
              </a:ext>
            </a:extLst>
          </p:cNvPr>
          <p:cNvSpPr/>
          <p:nvPr/>
        </p:nvSpPr>
        <p:spPr>
          <a:xfrm>
            <a:off x="2205138" y="1949859"/>
            <a:ext cx="272414" cy="281940"/>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solidFill>
            <a:srgbClr val="0B3A5B"/>
          </a:solidFill>
          <a:ln w="9525" cap="flat">
            <a:noFill/>
            <a:prstDash val="solid"/>
            <a:miter/>
          </a:ln>
        </p:spPr>
        <p:txBody>
          <a:bodyPr rtlCol="0" anchor="ctr"/>
          <a:lstStyle/>
          <a:p>
            <a:endParaRPr lang="en-GB"/>
          </a:p>
        </p:txBody>
      </p:sp>
      <p:sp>
        <p:nvSpPr>
          <p:cNvPr id="5" name="Dowolny kształt: kształt 9">
            <a:extLst>
              <a:ext uri="{FF2B5EF4-FFF2-40B4-BE49-F238E27FC236}">
                <a16:creationId xmlns:a16="http://schemas.microsoft.com/office/drawing/2014/main" id="{AB7C7654-0C3B-41D4-EC89-8596138C2D35}"/>
              </a:ext>
            </a:extLst>
          </p:cNvPr>
          <p:cNvSpPr/>
          <p:nvPr/>
        </p:nvSpPr>
        <p:spPr>
          <a:xfrm>
            <a:off x="1915578" y="1420269"/>
            <a:ext cx="554354" cy="554355"/>
          </a:xfrm>
          <a:custGeom>
            <a:avLst/>
            <a:gdLst>
              <a:gd name="connsiteX0" fmla="*/ 273368 w 554354"/>
              <a:gd name="connsiteY0" fmla="*/ 441960 h 554355"/>
              <a:gd name="connsiteX1" fmla="*/ 108585 w 554354"/>
              <a:gd name="connsiteY1" fmla="*/ 277178 h 554355"/>
              <a:gd name="connsiteX2" fmla="*/ 273368 w 554354"/>
              <a:gd name="connsiteY2" fmla="*/ 112395 h 554355"/>
              <a:gd name="connsiteX3" fmla="*/ 438150 w 554354"/>
              <a:gd name="connsiteY3" fmla="*/ 277178 h 554355"/>
              <a:gd name="connsiteX4" fmla="*/ 273368 w 554354"/>
              <a:gd name="connsiteY4" fmla="*/ 441960 h 554355"/>
              <a:gd name="connsiteX5" fmla="*/ 554355 w 554354"/>
              <a:gd name="connsiteY5" fmla="*/ 277178 h 554355"/>
              <a:gd name="connsiteX6" fmla="*/ 531495 w 554354"/>
              <a:gd name="connsiteY6" fmla="*/ 223838 h 554355"/>
              <a:gd name="connsiteX7" fmla="*/ 531495 w 554354"/>
              <a:gd name="connsiteY7" fmla="*/ 165735 h 554355"/>
              <a:gd name="connsiteX8" fmla="*/ 494348 w 554354"/>
              <a:gd name="connsiteY8" fmla="*/ 128588 h 554355"/>
              <a:gd name="connsiteX9" fmla="*/ 473392 w 554354"/>
              <a:gd name="connsiteY9" fmla="*/ 80963 h 554355"/>
              <a:gd name="connsiteX10" fmla="*/ 419100 w 554354"/>
              <a:gd name="connsiteY10" fmla="*/ 60008 h 554355"/>
              <a:gd name="connsiteX11" fmla="*/ 378143 w 554354"/>
              <a:gd name="connsiteY11" fmla="*/ 19050 h 554355"/>
              <a:gd name="connsiteX12" fmla="*/ 325755 w 554354"/>
              <a:gd name="connsiteY12" fmla="*/ 19050 h 554355"/>
              <a:gd name="connsiteX13" fmla="*/ 277178 w 554354"/>
              <a:gd name="connsiteY13" fmla="*/ 0 h 554355"/>
              <a:gd name="connsiteX14" fmla="*/ 223838 w 554354"/>
              <a:gd name="connsiteY14" fmla="*/ 22860 h 554355"/>
              <a:gd name="connsiteX15" fmla="*/ 165735 w 554354"/>
              <a:gd name="connsiteY15" fmla="*/ 22860 h 554355"/>
              <a:gd name="connsiteX16" fmla="*/ 128588 w 554354"/>
              <a:gd name="connsiteY16" fmla="*/ 60008 h 554355"/>
              <a:gd name="connsiteX17" fmla="*/ 80963 w 554354"/>
              <a:gd name="connsiteY17" fmla="*/ 80963 h 554355"/>
              <a:gd name="connsiteX18" fmla="*/ 60007 w 554354"/>
              <a:gd name="connsiteY18" fmla="*/ 135255 h 554355"/>
              <a:gd name="connsiteX19" fmla="*/ 19050 w 554354"/>
              <a:gd name="connsiteY19" fmla="*/ 176213 h 554355"/>
              <a:gd name="connsiteX20" fmla="*/ 19050 w 554354"/>
              <a:gd name="connsiteY20" fmla="*/ 228600 h 554355"/>
              <a:gd name="connsiteX21" fmla="*/ 0 w 554354"/>
              <a:gd name="connsiteY21" fmla="*/ 277178 h 554355"/>
              <a:gd name="connsiteX22" fmla="*/ 22860 w 554354"/>
              <a:gd name="connsiteY22" fmla="*/ 330518 h 554355"/>
              <a:gd name="connsiteX23" fmla="*/ 22860 w 554354"/>
              <a:gd name="connsiteY23" fmla="*/ 388620 h 554355"/>
              <a:gd name="connsiteX24" fmla="*/ 60007 w 554354"/>
              <a:gd name="connsiteY24" fmla="*/ 425768 h 554355"/>
              <a:gd name="connsiteX25" fmla="*/ 80963 w 554354"/>
              <a:gd name="connsiteY25" fmla="*/ 473393 h 554355"/>
              <a:gd name="connsiteX26" fmla="*/ 135255 w 554354"/>
              <a:gd name="connsiteY26" fmla="*/ 494348 h 554355"/>
              <a:gd name="connsiteX27" fmla="*/ 176213 w 554354"/>
              <a:gd name="connsiteY27" fmla="*/ 535305 h 554355"/>
              <a:gd name="connsiteX28" fmla="*/ 228600 w 554354"/>
              <a:gd name="connsiteY28" fmla="*/ 535305 h 554355"/>
              <a:gd name="connsiteX29" fmla="*/ 277178 w 554354"/>
              <a:gd name="connsiteY29" fmla="*/ 554355 h 554355"/>
              <a:gd name="connsiteX30" fmla="*/ 330518 w 554354"/>
              <a:gd name="connsiteY30" fmla="*/ 531495 h 554355"/>
              <a:gd name="connsiteX31" fmla="*/ 388620 w 554354"/>
              <a:gd name="connsiteY31" fmla="*/ 531495 h 554355"/>
              <a:gd name="connsiteX32" fmla="*/ 425768 w 554354"/>
              <a:gd name="connsiteY32" fmla="*/ 494348 h 554355"/>
              <a:gd name="connsiteX33" fmla="*/ 473392 w 554354"/>
              <a:gd name="connsiteY33" fmla="*/ 473393 h 554355"/>
              <a:gd name="connsiteX34" fmla="*/ 494348 w 554354"/>
              <a:gd name="connsiteY34" fmla="*/ 419100 h 554355"/>
              <a:gd name="connsiteX35" fmla="*/ 535305 w 554354"/>
              <a:gd name="connsiteY35" fmla="*/ 378143 h 554355"/>
              <a:gd name="connsiteX36" fmla="*/ 535305 w 554354"/>
              <a:gd name="connsiteY36" fmla="*/ 325755 h 554355"/>
              <a:gd name="connsiteX37" fmla="*/ 554355 w 554354"/>
              <a:gd name="connsiteY37" fmla="*/ 277178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354" h="554355">
                <a:moveTo>
                  <a:pt x="273368" y="441960"/>
                </a:moveTo>
                <a:cubicBezTo>
                  <a:pt x="182880" y="441960"/>
                  <a:pt x="108585" y="368618"/>
                  <a:pt x="108585" y="277178"/>
                </a:cubicBezTo>
                <a:cubicBezTo>
                  <a:pt x="108585" y="185738"/>
                  <a:pt x="182880" y="112395"/>
                  <a:pt x="273368" y="112395"/>
                </a:cubicBezTo>
                <a:cubicBezTo>
                  <a:pt x="363855" y="112395"/>
                  <a:pt x="438150" y="185738"/>
                  <a:pt x="438150" y="277178"/>
                </a:cubicBezTo>
                <a:cubicBezTo>
                  <a:pt x="438150" y="368618"/>
                  <a:pt x="363855" y="441960"/>
                  <a:pt x="273368" y="441960"/>
                </a:cubicBezTo>
                <a:close/>
                <a:moveTo>
                  <a:pt x="554355" y="277178"/>
                </a:moveTo>
                <a:cubicBezTo>
                  <a:pt x="554355" y="256222"/>
                  <a:pt x="545783" y="237173"/>
                  <a:pt x="531495" y="223838"/>
                </a:cubicBezTo>
                <a:cubicBezTo>
                  <a:pt x="539115" y="205740"/>
                  <a:pt x="540068" y="184785"/>
                  <a:pt x="531495" y="165735"/>
                </a:cubicBezTo>
                <a:cubicBezTo>
                  <a:pt x="523875" y="148590"/>
                  <a:pt x="510540" y="135255"/>
                  <a:pt x="494348" y="128588"/>
                </a:cubicBezTo>
                <a:cubicBezTo>
                  <a:pt x="493395" y="111443"/>
                  <a:pt x="486728" y="94298"/>
                  <a:pt x="473392" y="80963"/>
                </a:cubicBezTo>
                <a:cubicBezTo>
                  <a:pt x="458153" y="65723"/>
                  <a:pt x="439103" y="59055"/>
                  <a:pt x="419100" y="60008"/>
                </a:cubicBezTo>
                <a:cubicBezTo>
                  <a:pt x="412433" y="41910"/>
                  <a:pt x="398145" y="26670"/>
                  <a:pt x="378143" y="19050"/>
                </a:cubicBezTo>
                <a:cubicBezTo>
                  <a:pt x="360998" y="12383"/>
                  <a:pt x="341948" y="12383"/>
                  <a:pt x="325755" y="19050"/>
                </a:cubicBezTo>
                <a:cubicBezTo>
                  <a:pt x="312420" y="7620"/>
                  <a:pt x="296228" y="0"/>
                  <a:pt x="277178" y="0"/>
                </a:cubicBezTo>
                <a:cubicBezTo>
                  <a:pt x="256223" y="0"/>
                  <a:pt x="237173" y="8573"/>
                  <a:pt x="223838" y="22860"/>
                </a:cubicBezTo>
                <a:cubicBezTo>
                  <a:pt x="205740" y="15240"/>
                  <a:pt x="184785" y="14288"/>
                  <a:pt x="165735" y="22860"/>
                </a:cubicBezTo>
                <a:cubicBezTo>
                  <a:pt x="148590" y="30480"/>
                  <a:pt x="135255" y="43815"/>
                  <a:pt x="128588" y="60008"/>
                </a:cubicBezTo>
                <a:cubicBezTo>
                  <a:pt x="111443" y="60960"/>
                  <a:pt x="94298" y="67628"/>
                  <a:pt x="80963" y="80963"/>
                </a:cubicBezTo>
                <a:cubicBezTo>
                  <a:pt x="65723" y="96203"/>
                  <a:pt x="59055" y="115252"/>
                  <a:pt x="60007" y="135255"/>
                </a:cubicBezTo>
                <a:cubicBezTo>
                  <a:pt x="41910" y="141923"/>
                  <a:pt x="26670" y="156210"/>
                  <a:pt x="19050" y="176213"/>
                </a:cubicBezTo>
                <a:cubicBezTo>
                  <a:pt x="12382" y="193358"/>
                  <a:pt x="12382" y="212408"/>
                  <a:pt x="19050" y="228600"/>
                </a:cubicBezTo>
                <a:cubicBezTo>
                  <a:pt x="7620" y="241935"/>
                  <a:pt x="0" y="258128"/>
                  <a:pt x="0" y="277178"/>
                </a:cubicBezTo>
                <a:cubicBezTo>
                  <a:pt x="0" y="298133"/>
                  <a:pt x="8572" y="317183"/>
                  <a:pt x="22860" y="330518"/>
                </a:cubicBezTo>
                <a:cubicBezTo>
                  <a:pt x="15240" y="348615"/>
                  <a:pt x="14288" y="369570"/>
                  <a:pt x="22860" y="388620"/>
                </a:cubicBezTo>
                <a:cubicBezTo>
                  <a:pt x="30480" y="405765"/>
                  <a:pt x="43815" y="419100"/>
                  <a:pt x="60007" y="425768"/>
                </a:cubicBezTo>
                <a:cubicBezTo>
                  <a:pt x="60960" y="442913"/>
                  <a:pt x="67628" y="460058"/>
                  <a:pt x="80963" y="473393"/>
                </a:cubicBezTo>
                <a:cubicBezTo>
                  <a:pt x="96203" y="488633"/>
                  <a:pt x="115253" y="495300"/>
                  <a:pt x="135255" y="494348"/>
                </a:cubicBezTo>
                <a:cubicBezTo>
                  <a:pt x="141923" y="512445"/>
                  <a:pt x="156210" y="527685"/>
                  <a:pt x="176213" y="535305"/>
                </a:cubicBezTo>
                <a:cubicBezTo>
                  <a:pt x="193358" y="541973"/>
                  <a:pt x="212408" y="541973"/>
                  <a:pt x="228600" y="535305"/>
                </a:cubicBezTo>
                <a:cubicBezTo>
                  <a:pt x="241935" y="546735"/>
                  <a:pt x="258127" y="554355"/>
                  <a:pt x="277178" y="554355"/>
                </a:cubicBezTo>
                <a:cubicBezTo>
                  <a:pt x="298133" y="554355"/>
                  <a:pt x="317183" y="545783"/>
                  <a:pt x="330518" y="531495"/>
                </a:cubicBezTo>
                <a:cubicBezTo>
                  <a:pt x="348615" y="539115"/>
                  <a:pt x="369570" y="540068"/>
                  <a:pt x="388620" y="531495"/>
                </a:cubicBezTo>
                <a:cubicBezTo>
                  <a:pt x="405765" y="523875"/>
                  <a:pt x="419100" y="510540"/>
                  <a:pt x="425768" y="494348"/>
                </a:cubicBezTo>
                <a:cubicBezTo>
                  <a:pt x="442913" y="493395"/>
                  <a:pt x="460058" y="486728"/>
                  <a:pt x="473392" y="473393"/>
                </a:cubicBezTo>
                <a:cubicBezTo>
                  <a:pt x="488633" y="458153"/>
                  <a:pt x="495300" y="439103"/>
                  <a:pt x="494348" y="419100"/>
                </a:cubicBezTo>
                <a:cubicBezTo>
                  <a:pt x="512445" y="412433"/>
                  <a:pt x="527685" y="398145"/>
                  <a:pt x="535305" y="378143"/>
                </a:cubicBezTo>
                <a:cubicBezTo>
                  <a:pt x="541973" y="360998"/>
                  <a:pt x="541973" y="341948"/>
                  <a:pt x="535305" y="325755"/>
                </a:cubicBezTo>
                <a:cubicBezTo>
                  <a:pt x="546735" y="313373"/>
                  <a:pt x="554355" y="296228"/>
                  <a:pt x="554355" y="277178"/>
                </a:cubicBezTo>
                <a:close/>
              </a:path>
            </a:pathLst>
          </a:custGeom>
          <a:solidFill>
            <a:srgbClr val="60BA47"/>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63486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97D3-C6B7-7B9B-2278-724F6C5F97D1}"/>
            </a:ext>
          </a:extLst>
        </p:cNvPr>
        <p:cNvGrpSpPr/>
        <p:nvPr/>
      </p:nvGrpSpPr>
      <p:grpSpPr>
        <a:xfrm>
          <a:off x="0" y="0"/>
          <a:ext cx="0" cy="0"/>
          <a:chOff x="0" y="0"/>
          <a:chExt cx="0" cy="0"/>
        </a:xfrm>
      </p:grpSpPr>
      <p:sp>
        <p:nvSpPr>
          <p:cNvPr id="228" name="Freeform 170">
            <a:extLst>
              <a:ext uri="{FF2B5EF4-FFF2-40B4-BE49-F238E27FC236}">
                <a16:creationId xmlns:a16="http://schemas.microsoft.com/office/drawing/2014/main" id="{9D4DF68C-4BD6-9BB1-1379-04E317C541BD}"/>
              </a:ext>
            </a:extLst>
          </p:cNvPr>
          <p:cNvSpPr>
            <a:spLocks noChangeArrowheads="1"/>
          </p:cNvSpPr>
          <p:nvPr/>
        </p:nvSpPr>
        <p:spPr bwMode="auto">
          <a:xfrm>
            <a:off x="855625" y="3245392"/>
            <a:ext cx="2602024"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229" name="Freeform 171">
            <a:extLst>
              <a:ext uri="{FF2B5EF4-FFF2-40B4-BE49-F238E27FC236}">
                <a16:creationId xmlns:a16="http://schemas.microsoft.com/office/drawing/2014/main" id="{9C30A378-8F05-D5D3-2035-500AC9077000}"/>
              </a:ext>
            </a:extLst>
          </p:cNvPr>
          <p:cNvSpPr>
            <a:spLocks noChangeArrowheads="1"/>
          </p:cNvSpPr>
          <p:nvPr/>
        </p:nvSpPr>
        <p:spPr bwMode="auto">
          <a:xfrm>
            <a:off x="785238" y="2223480"/>
            <a:ext cx="279164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dirty="0"/>
          </a:p>
        </p:txBody>
      </p:sp>
      <p:sp>
        <p:nvSpPr>
          <p:cNvPr id="231" name="Freeform 173">
            <a:extLst>
              <a:ext uri="{FF2B5EF4-FFF2-40B4-BE49-F238E27FC236}">
                <a16:creationId xmlns:a16="http://schemas.microsoft.com/office/drawing/2014/main" id="{C7C50BA7-54AF-37EE-7ED1-984AA0550AD4}"/>
              </a:ext>
            </a:extLst>
          </p:cNvPr>
          <p:cNvSpPr>
            <a:spLocks noChangeArrowheads="1"/>
          </p:cNvSpPr>
          <p:nvPr/>
        </p:nvSpPr>
        <p:spPr bwMode="auto">
          <a:xfrm>
            <a:off x="785238" y="5075448"/>
            <a:ext cx="279164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dirty="0"/>
          </a:p>
        </p:txBody>
      </p:sp>
      <p:sp>
        <p:nvSpPr>
          <p:cNvPr id="304" name="Freeform 246">
            <a:extLst>
              <a:ext uri="{FF2B5EF4-FFF2-40B4-BE49-F238E27FC236}">
                <a16:creationId xmlns:a16="http://schemas.microsoft.com/office/drawing/2014/main" id="{8B96FE89-CF92-14A6-0B46-7B6D1FC3B38D}"/>
              </a:ext>
            </a:extLst>
          </p:cNvPr>
          <p:cNvSpPr>
            <a:spLocks noChangeArrowheads="1"/>
          </p:cNvSpPr>
          <p:nvPr/>
        </p:nvSpPr>
        <p:spPr bwMode="auto">
          <a:xfrm>
            <a:off x="4507598" y="3268815"/>
            <a:ext cx="2602024" cy="193082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305" name="Freeform 247">
            <a:extLst>
              <a:ext uri="{FF2B5EF4-FFF2-40B4-BE49-F238E27FC236}">
                <a16:creationId xmlns:a16="http://schemas.microsoft.com/office/drawing/2014/main" id="{ED3F8B24-A037-6B57-0F17-9EF89E5660F2}"/>
              </a:ext>
            </a:extLst>
          </p:cNvPr>
          <p:cNvSpPr>
            <a:spLocks noChangeArrowheads="1"/>
          </p:cNvSpPr>
          <p:nvPr/>
        </p:nvSpPr>
        <p:spPr bwMode="auto">
          <a:xfrm>
            <a:off x="4388363" y="2246903"/>
            <a:ext cx="2791647" cy="1084213"/>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dirty="0"/>
          </a:p>
        </p:txBody>
      </p:sp>
      <p:sp>
        <p:nvSpPr>
          <p:cNvPr id="307" name="Freeform 249">
            <a:extLst>
              <a:ext uri="{FF2B5EF4-FFF2-40B4-BE49-F238E27FC236}">
                <a16:creationId xmlns:a16="http://schemas.microsoft.com/office/drawing/2014/main" id="{8FA8535E-9F06-B7C0-0B6D-720C3B293D79}"/>
              </a:ext>
            </a:extLst>
          </p:cNvPr>
          <p:cNvSpPr>
            <a:spLocks noChangeArrowheads="1"/>
          </p:cNvSpPr>
          <p:nvPr/>
        </p:nvSpPr>
        <p:spPr bwMode="auto">
          <a:xfrm>
            <a:off x="4388363" y="5098871"/>
            <a:ext cx="2791647" cy="1086945"/>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dirty="0"/>
          </a:p>
        </p:txBody>
      </p:sp>
      <p:sp>
        <p:nvSpPr>
          <p:cNvPr id="382" name="Freeform 324">
            <a:extLst>
              <a:ext uri="{FF2B5EF4-FFF2-40B4-BE49-F238E27FC236}">
                <a16:creationId xmlns:a16="http://schemas.microsoft.com/office/drawing/2014/main" id="{3EA427F2-DD98-4D97-CB71-4FA88F8F74CA}"/>
              </a:ext>
            </a:extLst>
          </p:cNvPr>
          <p:cNvSpPr>
            <a:spLocks noChangeArrowheads="1"/>
          </p:cNvSpPr>
          <p:nvPr/>
        </p:nvSpPr>
        <p:spPr bwMode="auto">
          <a:xfrm>
            <a:off x="8061876" y="3268815"/>
            <a:ext cx="260202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dirty="0"/>
          </a:p>
        </p:txBody>
      </p:sp>
      <p:sp>
        <p:nvSpPr>
          <p:cNvPr id="383" name="Freeform 325">
            <a:extLst>
              <a:ext uri="{FF2B5EF4-FFF2-40B4-BE49-F238E27FC236}">
                <a16:creationId xmlns:a16="http://schemas.microsoft.com/office/drawing/2014/main" id="{C3E58E2B-6F42-216B-C003-1A668C0F2F14}"/>
              </a:ext>
            </a:extLst>
          </p:cNvPr>
          <p:cNvSpPr>
            <a:spLocks noChangeArrowheads="1"/>
          </p:cNvSpPr>
          <p:nvPr/>
        </p:nvSpPr>
        <p:spPr bwMode="auto">
          <a:xfrm>
            <a:off x="7991490" y="2246903"/>
            <a:ext cx="2787882"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dirty="0"/>
          </a:p>
        </p:txBody>
      </p:sp>
      <p:sp>
        <p:nvSpPr>
          <p:cNvPr id="385" name="Freeform 327">
            <a:extLst>
              <a:ext uri="{FF2B5EF4-FFF2-40B4-BE49-F238E27FC236}">
                <a16:creationId xmlns:a16="http://schemas.microsoft.com/office/drawing/2014/main" id="{5542E770-67D7-B9D4-014B-9069743B6A52}"/>
              </a:ext>
            </a:extLst>
          </p:cNvPr>
          <p:cNvSpPr>
            <a:spLocks noChangeArrowheads="1"/>
          </p:cNvSpPr>
          <p:nvPr/>
        </p:nvSpPr>
        <p:spPr bwMode="auto">
          <a:xfrm>
            <a:off x="7991490" y="5098871"/>
            <a:ext cx="2787882"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dirty="0"/>
          </a:p>
        </p:txBody>
      </p:sp>
      <p:sp>
        <p:nvSpPr>
          <p:cNvPr id="599" name="CuadroTexto 598">
            <a:extLst>
              <a:ext uri="{FF2B5EF4-FFF2-40B4-BE49-F238E27FC236}">
                <a16:creationId xmlns:a16="http://schemas.microsoft.com/office/drawing/2014/main" id="{05A69622-BEF3-7916-78A1-5778835FF15C}"/>
              </a:ext>
            </a:extLst>
          </p:cNvPr>
          <p:cNvSpPr txBox="1"/>
          <p:nvPr/>
        </p:nvSpPr>
        <p:spPr>
          <a:xfrm>
            <a:off x="991334" y="2419233"/>
            <a:ext cx="2330606" cy="769441"/>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B Corp Certification</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a:extLst>
              <a:ext uri="{FF2B5EF4-FFF2-40B4-BE49-F238E27FC236}">
                <a16:creationId xmlns:a16="http://schemas.microsoft.com/office/drawing/2014/main" id="{4F599B8E-0AE2-7F9A-55C7-5FF08ADADFDD}"/>
              </a:ext>
            </a:extLst>
          </p:cNvPr>
          <p:cNvSpPr txBox="1"/>
          <p:nvPr/>
        </p:nvSpPr>
        <p:spPr>
          <a:xfrm>
            <a:off x="4504992" y="2658739"/>
            <a:ext cx="2602024"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ISO 1400</a:t>
            </a:r>
            <a:r>
              <a:rPr lang="pl-PL"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1</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a:extLst>
              <a:ext uri="{FF2B5EF4-FFF2-40B4-BE49-F238E27FC236}">
                <a16:creationId xmlns:a16="http://schemas.microsoft.com/office/drawing/2014/main" id="{62DA5C1B-2383-9C19-D848-6231A1A0F7B2}"/>
              </a:ext>
            </a:extLst>
          </p:cNvPr>
          <p:cNvSpPr txBox="1"/>
          <p:nvPr/>
        </p:nvSpPr>
        <p:spPr>
          <a:xfrm>
            <a:off x="8061876" y="2658738"/>
            <a:ext cx="2602024"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EMAS</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a:extLst>
              <a:ext uri="{FF2B5EF4-FFF2-40B4-BE49-F238E27FC236}">
                <a16:creationId xmlns:a16="http://schemas.microsoft.com/office/drawing/2014/main" id="{74F2F210-4AB0-0E19-F4AF-734163D77053}"/>
              </a:ext>
            </a:extLst>
          </p:cNvPr>
          <p:cNvSpPr/>
          <p:nvPr/>
        </p:nvSpPr>
        <p:spPr>
          <a:xfrm>
            <a:off x="855625" y="3309552"/>
            <a:ext cx="2602024" cy="1785104"/>
          </a:xfrm>
          <a:prstGeom prst="rect">
            <a:avLst/>
          </a:prstGeom>
        </p:spPr>
        <p:txBody>
          <a:bodyPr wrap="square">
            <a:spAutoFit/>
          </a:bodyPr>
          <a:lstStyle/>
          <a:p>
            <a:pPr algn="ctr"/>
            <a:r>
              <a:rPr lang="en-US" sz="2200" noProof="0" dirty="0" err="1">
                <a:solidFill>
                  <a:schemeClr val="bg1"/>
                </a:solidFill>
                <a:latin typeface="Calibri" panose="020F0502020204030204" pitchFamily="34" charset="0"/>
                <a:ea typeface="Lato" charset="0"/>
                <a:cs typeface="Calibri" panose="020F0502020204030204" pitchFamily="34" charset="0"/>
              </a:rPr>
              <a:t>Recognises</a:t>
            </a:r>
            <a:r>
              <a:rPr lang="en-US" sz="2200" noProof="0" dirty="0">
                <a:solidFill>
                  <a:schemeClr val="bg1"/>
                </a:solidFill>
                <a:latin typeface="Calibri" panose="020F0502020204030204" pitchFamily="34" charset="0"/>
                <a:ea typeface="Lato" charset="0"/>
                <a:cs typeface="Calibri" panose="020F0502020204030204" pitchFamily="34" charset="0"/>
              </a:rPr>
              <a:t> businesses meeting high social and environmental standards</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a:extLst>
              <a:ext uri="{FF2B5EF4-FFF2-40B4-BE49-F238E27FC236}">
                <a16:creationId xmlns:a16="http://schemas.microsoft.com/office/drawing/2014/main" id="{DF7863D8-9CDD-0B4C-7E49-F30D9862D6D6}"/>
              </a:ext>
            </a:extLst>
          </p:cNvPr>
          <p:cNvSpPr/>
          <p:nvPr/>
        </p:nvSpPr>
        <p:spPr>
          <a:xfrm>
            <a:off x="4483174" y="3290344"/>
            <a:ext cx="2602023" cy="1785104"/>
          </a:xfrm>
          <a:prstGeom prst="rect">
            <a:avLst/>
          </a:prstGeom>
        </p:spPr>
        <p:txBody>
          <a:bodyPr wrap="square">
            <a:spAutoFit/>
          </a:bodyPr>
          <a:lstStyle/>
          <a:p>
            <a:pPr algn="ctr"/>
            <a:r>
              <a:rPr lang="en-US" sz="2200" noProof="0" dirty="0">
                <a:solidFill>
                  <a:schemeClr val="bg1"/>
                </a:solidFill>
                <a:latin typeface="Calibri" panose="020F0502020204030204" pitchFamily="34" charset="0"/>
                <a:ea typeface="Lato" charset="0"/>
                <a:cs typeface="Calibri" panose="020F0502020204030204" pitchFamily="34" charset="0"/>
              </a:rPr>
              <a:t>A framework for environmental management to improve sustainability efforts</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a:extLst>
              <a:ext uri="{FF2B5EF4-FFF2-40B4-BE49-F238E27FC236}">
                <a16:creationId xmlns:a16="http://schemas.microsoft.com/office/drawing/2014/main" id="{D55B3CF8-C2D4-BAF9-9F33-076AABBE3990}"/>
              </a:ext>
            </a:extLst>
          </p:cNvPr>
          <p:cNvSpPr/>
          <p:nvPr/>
        </p:nvSpPr>
        <p:spPr>
          <a:xfrm>
            <a:off x="8084419" y="3331116"/>
            <a:ext cx="2602024" cy="1785104"/>
          </a:xfrm>
          <a:prstGeom prst="rect">
            <a:avLst/>
          </a:prstGeom>
        </p:spPr>
        <p:txBody>
          <a:bodyPr wrap="square">
            <a:spAutoFit/>
          </a:bodyPr>
          <a:lstStyle/>
          <a:p>
            <a:pPr algn="ctr"/>
            <a:r>
              <a:rPr lang="en-US" sz="2200" noProof="0" dirty="0">
                <a:solidFill>
                  <a:schemeClr val="bg1"/>
                </a:solidFill>
                <a:latin typeface="Calibri" panose="020F0502020204030204" pitchFamily="34" charset="0"/>
                <a:ea typeface="Lato" charset="0"/>
                <a:cs typeface="Calibri" panose="020F0502020204030204" pitchFamily="34" charset="0"/>
              </a:rPr>
              <a:t>A voluntary EU initiative promoting strong environmental performance</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2" name="Text Placeholder 1">
            <a:extLst>
              <a:ext uri="{FF2B5EF4-FFF2-40B4-BE49-F238E27FC236}">
                <a16:creationId xmlns:a16="http://schemas.microsoft.com/office/drawing/2014/main" id="{C08CD04C-8C1B-59C8-CB16-73C7AB75EF80}"/>
              </a:ext>
            </a:extLst>
          </p:cNvPr>
          <p:cNvSpPr>
            <a:spLocks noGrp="1"/>
          </p:cNvSpPr>
          <p:nvPr>
            <p:ph type="body" sz="quarter" idx="16"/>
          </p:nvPr>
        </p:nvSpPr>
        <p:spPr/>
        <p:txBody>
          <a:bodyPr/>
          <a:lstStyle/>
          <a:p>
            <a:r>
              <a:rPr lang="en-GB" noProof="0" dirty="0">
                <a:solidFill>
                  <a:srgbClr val="09465E"/>
                </a:solidFill>
              </a:rPr>
              <a:t>Voluntary Certifications</a:t>
            </a:r>
          </a:p>
        </p:txBody>
      </p:sp>
      <p:grpSp>
        <p:nvGrpSpPr>
          <p:cNvPr id="13" name="Grafika 11" descr="Dyplom kontur">
            <a:extLst>
              <a:ext uri="{FF2B5EF4-FFF2-40B4-BE49-F238E27FC236}">
                <a16:creationId xmlns:a16="http://schemas.microsoft.com/office/drawing/2014/main" id="{4DF46E3B-7029-D43B-DFAD-C75BE4FBFA8B}"/>
              </a:ext>
            </a:extLst>
          </p:cNvPr>
          <p:cNvGrpSpPr/>
          <p:nvPr/>
        </p:nvGrpSpPr>
        <p:grpSpPr>
          <a:xfrm>
            <a:off x="1809584" y="1491401"/>
            <a:ext cx="742950" cy="514350"/>
            <a:chOff x="3346547" y="1479505"/>
            <a:chExt cx="742950" cy="514350"/>
          </a:xfrm>
          <a:solidFill>
            <a:srgbClr val="0B3A5B"/>
          </a:solidFill>
        </p:grpSpPr>
        <p:sp>
          <p:nvSpPr>
            <p:cNvPr id="14" name="Dowolny kształt: kształt 13">
              <a:extLst>
                <a:ext uri="{FF2B5EF4-FFF2-40B4-BE49-F238E27FC236}">
                  <a16:creationId xmlns:a16="http://schemas.microsoft.com/office/drawing/2014/main" id="{7A55E013-370D-51D2-CAF7-7A6275DB380F}"/>
                </a:ext>
              </a:extLst>
            </p:cNvPr>
            <p:cNvSpPr/>
            <p:nvPr/>
          </p:nvSpPr>
          <p:spPr>
            <a:xfrm>
              <a:off x="3441790" y="1602482"/>
              <a:ext cx="552488" cy="66503"/>
            </a:xfrm>
            <a:custGeom>
              <a:avLst/>
              <a:gdLst>
                <a:gd name="connsiteX0" fmla="*/ 13342 w 552488"/>
                <a:gd name="connsiteY0" fmla="*/ 65703 h 66503"/>
                <a:gd name="connsiteX1" fmla="*/ 276232 w 552488"/>
                <a:gd name="connsiteY1" fmla="*/ 19031 h 66503"/>
                <a:gd name="connsiteX2" fmla="*/ 539122 w 552488"/>
                <a:gd name="connsiteY2" fmla="*/ 65703 h 66503"/>
                <a:gd name="connsiteX3" fmla="*/ 542932 w 552488"/>
                <a:gd name="connsiteY3" fmla="*/ 66504 h 66503"/>
                <a:gd name="connsiteX4" fmla="*/ 552489 w 552488"/>
                <a:gd name="connsiteY4" fmla="*/ 57011 h 66503"/>
                <a:gd name="connsiteX5" fmla="*/ 546742 w 552488"/>
                <a:gd name="connsiteY5" fmla="*/ 48235 h 66503"/>
                <a:gd name="connsiteX6" fmla="*/ 276232 w 552488"/>
                <a:gd name="connsiteY6" fmla="*/ 0 h 66503"/>
                <a:gd name="connsiteX7" fmla="*/ 5722 w 552488"/>
                <a:gd name="connsiteY7" fmla="*/ 48235 h 66503"/>
                <a:gd name="connsiteX8" fmla="*/ 797 w 552488"/>
                <a:gd name="connsiteY8" fmla="*/ 60779 h 66503"/>
                <a:gd name="connsiteX9" fmla="*/ 13342 w 552488"/>
                <a:gd name="connsiteY9" fmla="*/ 65703 h 6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88" h="66503">
                  <a:moveTo>
                    <a:pt x="13342" y="65703"/>
                  </a:moveTo>
                  <a:cubicBezTo>
                    <a:pt x="82503" y="35614"/>
                    <a:pt x="175876" y="19031"/>
                    <a:pt x="276232" y="19031"/>
                  </a:cubicBezTo>
                  <a:cubicBezTo>
                    <a:pt x="376587" y="19031"/>
                    <a:pt x="469980" y="35595"/>
                    <a:pt x="539122" y="65703"/>
                  </a:cubicBezTo>
                  <a:cubicBezTo>
                    <a:pt x="540321" y="66235"/>
                    <a:pt x="541619" y="66507"/>
                    <a:pt x="542932" y="66504"/>
                  </a:cubicBezTo>
                  <a:cubicBezTo>
                    <a:pt x="548192" y="66522"/>
                    <a:pt x="552471" y="62272"/>
                    <a:pt x="552489" y="57011"/>
                  </a:cubicBezTo>
                  <a:cubicBezTo>
                    <a:pt x="552502" y="53199"/>
                    <a:pt x="550241" y="49746"/>
                    <a:pt x="546742" y="48235"/>
                  </a:cubicBezTo>
                  <a:cubicBezTo>
                    <a:pt x="475304" y="17126"/>
                    <a:pt x="379187" y="0"/>
                    <a:pt x="276232" y="0"/>
                  </a:cubicBezTo>
                  <a:cubicBezTo>
                    <a:pt x="173276" y="0"/>
                    <a:pt x="77226" y="17145"/>
                    <a:pt x="5722" y="48235"/>
                  </a:cubicBezTo>
                  <a:cubicBezTo>
                    <a:pt x="898" y="50339"/>
                    <a:pt x="-1307" y="55956"/>
                    <a:pt x="797" y="60779"/>
                  </a:cubicBezTo>
                  <a:cubicBezTo>
                    <a:pt x="2901" y="65603"/>
                    <a:pt x="8518" y="67808"/>
                    <a:pt x="13342" y="65703"/>
                  </a:cubicBezTo>
                  <a:close/>
                </a:path>
              </a:pathLst>
            </a:custGeom>
            <a:grpFill/>
            <a:ln w="9525" cap="flat">
              <a:noFill/>
              <a:prstDash val="solid"/>
              <a:miter/>
            </a:ln>
          </p:spPr>
          <p:txBody>
            <a:bodyPr rtlCol="0" anchor="ctr"/>
            <a:lstStyle/>
            <a:p>
              <a:endParaRPr lang="en-GB"/>
            </a:p>
          </p:txBody>
        </p:sp>
        <p:sp>
          <p:nvSpPr>
            <p:cNvPr id="15" name="Dowolny kształt: kształt 14">
              <a:extLst>
                <a:ext uri="{FF2B5EF4-FFF2-40B4-BE49-F238E27FC236}">
                  <a16:creationId xmlns:a16="http://schemas.microsoft.com/office/drawing/2014/main" id="{F9DD3E89-F89A-1D83-D367-2243D81D9FB3}"/>
                </a:ext>
              </a:extLst>
            </p:cNvPr>
            <p:cNvSpPr/>
            <p:nvPr/>
          </p:nvSpPr>
          <p:spPr>
            <a:xfrm>
              <a:off x="3346547" y="1479505"/>
              <a:ext cx="742950" cy="514350"/>
            </a:xfrm>
            <a:custGeom>
              <a:avLst/>
              <a:gdLst>
                <a:gd name="connsiteX0" fmla="*/ 0 w 742950"/>
                <a:gd name="connsiteY0" fmla="*/ 0 h 514350"/>
                <a:gd name="connsiteX1" fmla="*/ 0 w 742950"/>
                <a:gd name="connsiteY1" fmla="*/ 514350 h 514350"/>
                <a:gd name="connsiteX2" fmla="*/ 742950 w 742950"/>
                <a:gd name="connsiteY2" fmla="*/ 514350 h 514350"/>
                <a:gd name="connsiteX3" fmla="*/ 742950 w 742950"/>
                <a:gd name="connsiteY3" fmla="*/ 0 h 514350"/>
                <a:gd name="connsiteX4" fmla="*/ 723900 w 742950"/>
                <a:gd name="connsiteY4" fmla="*/ 495300 h 514350"/>
                <a:gd name="connsiteX5" fmla="*/ 19050 w 742950"/>
                <a:gd name="connsiteY5" fmla="*/ 495300 h 514350"/>
                <a:gd name="connsiteX6" fmla="*/ 19050 w 742950"/>
                <a:gd name="connsiteY6" fmla="*/ 19050 h 514350"/>
                <a:gd name="connsiteX7" fmla="*/ 723900 w 742950"/>
                <a:gd name="connsiteY7"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514350">
                  <a:moveTo>
                    <a:pt x="0" y="0"/>
                  </a:moveTo>
                  <a:lnTo>
                    <a:pt x="0" y="514350"/>
                  </a:lnTo>
                  <a:lnTo>
                    <a:pt x="742950" y="514350"/>
                  </a:lnTo>
                  <a:lnTo>
                    <a:pt x="742950" y="0"/>
                  </a:lnTo>
                  <a:close/>
                  <a:moveTo>
                    <a:pt x="723900" y="495300"/>
                  </a:moveTo>
                  <a:lnTo>
                    <a:pt x="19050" y="495300"/>
                  </a:lnTo>
                  <a:lnTo>
                    <a:pt x="19050" y="19050"/>
                  </a:lnTo>
                  <a:lnTo>
                    <a:pt x="723900" y="19050"/>
                  </a:lnTo>
                  <a:close/>
                </a:path>
              </a:pathLst>
            </a:custGeom>
            <a:grpFill/>
            <a:ln w="9525" cap="flat">
              <a:noFill/>
              <a:prstDash val="solid"/>
              <a:miter/>
            </a:ln>
          </p:spPr>
          <p:txBody>
            <a:bodyPr rtlCol="0" anchor="ctr"/>
            <a:lstStyle/>
            <a:p>
              <a:endParaRPr lang="en-GB"/>
            </a:p>
          </p:txBody>
        </p:sp>
        <p:sp>
          <p:nvSpPr>
            <p:cNvPr id="16" name="Dowolny kształt: kształt 15">
              <a:extLst>
                <a:ext uri="{FF2B5EF4-FFF2-40B4-BE49-F238E27FC236}">
                  <a16:creationId xmlns:a16="http://schemas.microsoft.com/office/drawing/2014/main" id="{26E6C9D7-E468-95B8-4A26-7A5D2A930452}"/>
                </a:ext>
              </a:extLst>
            </p:cNvPr>
            <p:cNvSpPr/>
            <p:nvPr/>
          </p:nvSpPr>
          <p:spPr>
            <a:xfrm>
              <a:off x="3441797" y="17843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7" name="Dowolny kształt: kształt 16">
              <a:extLst>
                <a:ext uri="{FF2B5EF4-FFF2-40B4-BE49-F238E27FC236}">
                  <a16:creationId xmlns:a16="http://schemas.microsoft.com/office/drawing/2014/main" id="{D9643300-D429-9DE0-4196-D14913F25A24}"/>
                </a:ext>
              </a:extLst>
            </p:cNvPr>
            <p:cNvSpPr/>
            <p:nvPr/>
          </p:nvSpPr>
          <p:spPr>
            <a:xfrm>
              <a:off x="3441797" y="18605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8" name="Dowolny kształt: kształt 17">
              <a:extLst>
                <a:ext uri="{FF2B5EF4-FFF2-40B4-BE49-F238E27FC236}">
                  <a16:creationId xmlns:a16="http://schemas.microsoft.com/office/drawing/2014/main" id="{73EE242F-CE6D-FC20-B622-678ECD660537}"/>
                </a:ext>
              </a:extLst>
            </p:cNvPr>
            <p:cNvSpPr/>
            <p:nvPr/>
          </p:nvSpPr>
          <p:spPr>
            <a:xfrm>
              <a:off x="3851372" y="1760635"/>
              <a:ext cx="147637" cy="147637"/>
            </a:xfrm>
            <a:custGeom>
              <a:avLst/>
              <a:gdLst>
                <a:gd name="connsiteX0" fmla="*/ 123825 w 147637"/>
                <a:gd name="connsiteY0" fmla="*/ 45720 h 147637"/>
                <a:gd name="connsiteX1" fmla="*/ 127635 w 147637"/>
                <a:gd name="connsiteY1" fmla="*/ 20003 h 147637"/>
                <a:gd name="connsiteX2" fmla="*/ 102870 w 147637"/>
                <a:gd name="connsiteY2" fmla="*/ 24765 h 147637"/>
                <a:gd name="connsiteX3" fmla="*/ 93345 w 147637"/>
                <a:gd name="connsiteY3" fmla="*/ 0 h 147637"/>
                <a:gd name="connsiteX4" fmla="*/ 74295 w 147637"/>
                <a:gd name="connsiteY4" fmla="*/ 17145 h 147637"/>
                <a:gd name="connsiteX5" fmla="*/ 54292 w 147637"/>
                <a:gd name="connsiteY5" fmla="*/ 0 h 147637"/>
                <a:gd name="connsiteX6" fmla="*/ 45720 w 147637"/>
                <a:gd name="connsiteY6" fmla="*/ 24765 h 147637"/>
                <a:gd name="connsiteX7" fmla="*/ 20002 w 147637"/>
                <a:gd name="connsiteY7" fmla="*/ 20003 h 147637"/>
                <a:gd name="connsiteX8" fmla="*/ 24765 w 147637"/>
                <a:gd name="connsiteY8" fmla="*/ 45720 h 147637"/>
                <a:gd name="connsiteX9" fmla="*/ 0 w 147637"/>
                <a:gd name="connsiteY9" fmla="*/ 54293 h 147637"/>
                <a:gd name="connsiteX10" fmla="*/ 17145 w 147637"/>
                <a:gd name="connsiteY10" fmla="*/ 74295 h 147637"/>
                <a:gd name="connsiteX11" fmla="*/ 0 w 147637"/>
                <a:gd name="connsiteY11" fmla="*/ 93345 h 147637"/>
                <a:gd name="connsiteX12" fmla="*/ 24765 w 147637"/>
                <a:gd name="connsiteY12" fmla="*/ 102870 h 147637"/>
                <a:gd name="connsiteX13" fmla="*/ 20002 w 147637"/>
                <a:gd name="connsiteY13" fmla="*/ 127635 h 147637"/>
                <a:gd name="connsiteX14" fmla="*/ 45720 w 147637"/>
                <a:gd name="connsiteY14" fmla="*/ 123825 h 147637"/>
                <a:gd name="connsiteX15" fmla="*/ 54292 w 147637"/>
                <a:gd name="connsiteY15" fmla="*/ 147638 h 147637"/>
                <a:gd name="connsiteX16" fmla="*/ 74295 w 147637"/>
                <a:gd name="connsiteY16" fmla="*/ 131445 h 147637"/>
                <a:gd name="connsiteX17" fmla="*/ 93345 w 147637"/>
                <a:gd name="connsiteY17" fmla="*/ 147638 h 147637"/>
                <a:gd name="connsiteX18" fmla="*/ 102870 w 147637"/>
                <a:gd name="connsiteY18" fmla="*/ 123825 h 147637"/>
                <a:gd name="connsiteX19" fmla="*/ 127635 w 147637"/>
                <a:gd name="connsiteY19" fmla="*/ 127635 h 147637"/>
                <a:gd name="connsiteX20" fmla="*/ 123825 w 147637"/>
                <a:gd name="connsiteY20" fmla="*/ 102870 h 147637"/>
                <a:gd name="connsiteX21" fmla="*/ 147638 w 147637"/>
                <a:gd name="connsiteY21" fmla="*/ 93345 h 147637"/>
                <a:gd name="connsiteX22" fmla="*/ 131445 w 147637"/>
                <a:gd name="connsiteY22" fmla="*/ 74295 h 147637"/>
                <a:gd name="connsiteX23" fmla="*/ 147638 w 147637"/>
                <a:gd name="connsiteY23" fmla="*/ 54293 h 147637"/>
                <a:gd name="connsiteX24" fmla="*/ 115967 w 147637"/>
                <a:gd name="connsiteY24" fmla="*/ 85515 h 147637"/>
                <a:gd name="connsiteX25" fmla="*/ 102689 w 147637"/>
                <a:gd name="connsiteY25" fmla="*/ 90830 h 147637"/>
                <a:gd name="connsiteX26" fmla="*/ 104851 w 147637"/>
                <a:gd name="connsiteY26" fmla="*/ 104880 h 147637"/>
                <a:gd name="connsiteX27" fmla="*/ 90811 w 147637"/>
                <a:gd name="connsiteY27" fmla="*/ 102727 h 147637"/>
                <a:gd name="connsiteX28" fmla="*/ 85506 w 147637"/>
                <a:gd name="connsiteY28" fmla="*/ 116005 h 147637"/>
                <a:gd name="connsiteX29" fmla="*/ 74600 w 147637"/>
                <a:gd name="connsiteY29" fmla="*/ 106728 h 147637"/>
                <a:gd name="connsiteX30" fmla="*/ 63170 w 147637"/>
                <a:gd name="connsiteY30" fmla="*/ 116005 h 147637"/>
                <a:gd name="connsiteX31" fmla="*/ 58407 w 147637"/>
                <a:gd name="connsiteY31" fmla="*/ 102727 h 147637"/>
                <a:gd name="connsiteX32" fmla="*/ 43834 w 147637"/>
                <a:gd name="connsiteY32" fmla="*/ 104889 h 147637"/>
                <a:gd name="connsiteX33" fmla="*/ 46530 w 147637"/>
                <a:gd name="connsiteY33" fmla="*/ 90840 h 147637"/>
                <a:gd name="connsiteX34" fmla="*/ 32728 w 147637"/>
                <a:gd name="connsiteY34" fmla="*/ 85534 h 147637"/>
                <a:gd name="connsiteX35" fmla="*/ 42548 w 147637"/>
                <a:gd name="connsiteY35" fmla="*/ 74628 h 147637"/>
                <a:gd name="connsiteX36" fmla="*/ 32718 w 147637"/>
                <a:gd name="connsiteY36" fmla="*/ 63198 h 147637"/>
                <a:gd name="connsiteX37" fmla="*/ 46530 w 147637"/>
                <a:gd name="connsiteY37" fmla="*/ 58436 h 147637"/>
                <a:gd name="connsiteX38" fmla="*/ 43815 w 147637"/>
                <a:gd name="connsiteY38" fmla="*/ 43777 h 147637"/>
                <a:gd name="connsiteX39" fmla="*/ 58407 w 147637"/>
                <a:gd name="connsiteY39" fmla="*/ 46482 h 147637"/>
                <a:gd name="connsiteX40" fmla="*/ 63170 w 147637"/>
                <a:gd name="connsiteY40" fmla="*/ 32671 h 147637"/>
                <a:gd name="connsiteX41" fmla="*/ 74600 w 147637"/>
                <a:gd name="connsiteY41" fmla="*/ 42501 h 147637"/>
                <a:gd name="connsiteX42" fmla="*/ 85496 w 147637"/>
                <a:gd name="connsiteY42" fmla="*/ 32680 h 147637"/>
                <a:gd name="connsiteX43" fmla="*/ 90811 w 147637"/>
                <a:gd name="connsiteY43" fmla="*/ 46482 h 147637"/>
                <a:gd name="connsiteX44" fmla="*/ 104851 w 147637"/>
                <a:gd name="connsiteY44" fmla="*/ 43777 h 147637"/>
                <a:gd name="connsiteX45" fmla="*/ 102689 w 147637"/>
                <a:gd name="connsiteY45" fmla="*/ 58360 h 147637"/>
                <a:gd name="connsiteX46" fmla="*/ 115967 w 147637"/>
                <a:gd name="connsiteY46" fmla="*/ 63122 h 147637"/>
                <a:gd name="connsiteX47" fmla="*/ 106699 w 147637"/>
                <a:gd name="connsiteY47" fmla="*/ 74552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637" h="147637">
                  <a:moveTo>
                    <a:pt x="123825" y="45720"/>
                  </a:moveTo>
                  <a:lnTo>
                    <a:pt x="127635" y="20003"/>
                  </a:lnTo>
                  <a:lnTo>
                    <a:pt x="102870" y="24765"/>
                  </a:lnTo>
                  <a:lnTo>
                    <a:pt x="93345" y="0"/>
                  </a:lnTo>
                  <a:lnTo>
                    <a:pt x="74295" y="17145"/>
                  </a:lnTo>
                  <a:lnTo>
                    <a:pt x="54292" y="0"/>
                  </a:lnTo>
                  <a:lnTo>
                    <a:pt x="45720" y="24765"/>
                  </a:lnTo>
                  <a:lnTo>
                    <a:pt x="20002" y="20003"/>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moveTo>
                    <a:pt x="115967" y="85515"/>
                  </a:moveTo>
                  <a:lnTo>
                    <a:pt x="102689" y="90830"/>
                  </a:lnTo>
                  <a:lnTo>
                    <a:pt x="104851" y="104880"/>
                  </a:lnTo>
                  <a:lnTo>
                    <a:pt x="90811" y="102727"/>
                  </a:lnTo>
                  <a:lnTo>
                    <a:pt x="85506" y="116005"/>
                  </a:lnTo>
                  <a:lnTo>
                    <a:pt x="74600" y="106728"/>
                  </a:lnTo>
                  <a:lnTo>
                    <a:pt x="63170" y="116005"/>
                  </a:lnTo>
                  <a:lnTo>
                    <a:pt x="58407" y="102727"/>
                  </a:lnTo>
                  <a:lnTo>
                    <a:pt x="43834" y="104889"/>
                  </a:lnTo>
                  <a:lnTo>
                    <a:pt x="46530" y="90840"/>
                  </a:lnTo>
                  <a:lnTo>
                    <a:pt x="32728" y="85534"/>
                  </a:lnTo>
                  <a:lnTo>
                    <a:pt x="42548" y="74628"/>
                  </a:lnTo>
                  <a:lnTo>
                    <a:pt x="32718" y="63198"/>
                  </a:lnTo>
                  <a:lnTo>
                    <a:pt x="46530" y="58436"/>
                  </a:lnTo>
                  <a:lnTo>
                    <a:pt x="43815" y="43777"/>
                  </a:lnTo>
                  <a:lnTo>
                    <a:pt x="58407" y="46482"/>
                  </a:lnTo>
                  <a:lnTo>
                    <a:pt x="63170" y="32671"/>
                  </a:lnTo>
                  <a:lnTo>
                    <a:pt x="74600" y="42501"/>
                  </a:lnTo>
                  <a:lnTo>
                    <a:pt x="85496" y="32680"/>
                  </a:lnTo>
                  <a:lnTo>
                    <a:pt x="90811" y="46482"/>
                  </a:lnTo>
                  <a:lnTo>
                    <a:pt x="104851" y="43777"/>
                  </a:lnTo>
                  <a:lnTo>
                    <a:pt x="102689" y="58360"/>
                  </a:lnTo>
                  <a:lnTo>
                    <a:pt x="115967" y="63122"/>
                  </a:lnTo>
                  <a:lnTo>
                    <a:pt x="106699" y="74552"/>
                  </a:lnTo>
                  <a:close/>
                </a:path>
              </a:pathLst>
            </a:custGeom>
            <a:solidFill>
              <a:srgbClr val="60BA47"/>
            </a:solidFill>
            <a:ln w="9525" cap="flat">
              <a:noFill/>
              <a:prstDash val="solid"/>
              <a:miter/>
            </a:ln>
          </p:spPr>
          <p:txBody>
            <a:bodyPr rtlCol="0" anchor="ctr"/>
            <a:lstStyle/>
            <a:p>
              <a:endParaRPr lang="en-GB"/>
            </a:p>
          </p:txBody>
        </p:sp>
      </p:grpSp>
      <p:grpSp>
        <p:nvGrpSpPr>
          <p:cNvPr id="23" name="Grafika 21" descr="Otwarta dłoń z rośliną kontur">
            <a:extLst>
              <a:ext uri="{FF2B5EF4-FFF2-40B4-BE49-F238E27FC236}">
                <a16:creationId xmlns:a16="http://schemas.microsoft.com/office/drawing/2014/main" id="{6F1B9300-CDE5-3DA4-6C4F-6BF726876A39}"/>
              </a:ext>
            </a:extLst>
          </p:cNvPr>
          <p:cNvGrpSpPr/>
          <p:nvPr/>
        </p:nvGrpSpPr>
        <p:grpSpPr>
          <a:xfrm>
            <a:off x="8934050" y="1347801"/>
            <a:ext cx="857676" cy="638627"/>
            <a:chOff x="8257587" y="1422567"/>
            <a:chExt cx="857676" cy="638627"/>
          </a:xfrm>
          <a:solidFill>
            <a:srgbClr val="000000"/>
          </a:solidFill>
        </p:grpSpPr>
        <p:sp>
          <p:nvSpPr>
            <p:cNvPr id="24" name="Dowolny kształt: kształt 23">
              <a:extLst>
                <a:ext uri="{FF2B5EF4-FFF2-40B4-BE49-F238E27FC236}">
                  <a16:creationId xmlns:a16="http://schemas.microsoft.com/office/drawing/2014/main" id="{5B7424DF-D9C2-B6F4-D354-E7EB88157D24}"/>
                </a:ext>
              </a:extLst>
            </p:cNvPr>
            <p:cNvSpPr/>
            <p:nvPr/>
          </p:nvSpPr>
          <p:spPr>
            <a:xfrm>
              <a:off x="8257587" y="1766131"/>
              <a:ext cx="600501" cy="161239"/>
            </a:xfrm>
            <a:custGeom>
              <a:avLst/>
              <a:gdLst>
                <a:gd name="connsiteX0" fmla="*/ 324277 w 600501"/>
                <a:gd name="connsiteY0" fmla="*/ 19050 h 161239"/>
                <a:gd name="connsiteX1" fmla="*/ 552877 w 600501"/>
                <a:gd name="connsiteY1" fmla="*/ 19050 h 161239"/>
                <a:gd name="connsiteX2" fmla="*/ 581452 w 600501"/>
                <a:gd name="connsiteY2" fmla="*/ 47625 h 161239"/>
                <a:gd name="connsiteX3" fmla="*/ 552877 w 600501"/>
                <a:gd name="connsiteY3" fmla="*/ 76200 h 161239"/>
                <a:gd name="connsiteX4" fmla="*/ 381427 w 600501"/>
                <a:gd name="connsiteY4" fmla="*/ 76200 h 161239"/>
                <a:gd name="connsiteX5" fmla="*/ 371902 w 600501"/>
                <a:gd name="connsiteY5" fmla="*/ 85725 h 161239"/>
                <a:gd name="connsiteX6" fmla="*/ 381427 w 600501"/>
                <a:gd name="connsiteY6" fmla="*/ 95250 h 161239"/>
                <a:gd name="connsiteX7" fmla="*/ 552877 w 600501"/>
                <a:gd name="connsiteY7" fmla="*/ 95250 h 161239"/>
                <a:gd name="connsiteX8" fmla="*/ 600502 w 600501"/>
                <a:gd name="connsiteY8" fmla="*/ 47625 h 161239"/>
                <a:gd name="connsiteX9" fmla="*/ 552877 w 600501"/>
                <a:gd name="connsiteY9" fmla="*/ 0 h 161239"/>
                <a:gd name="connsiteX10" fmla="*/ 324277 w 600501"/>
                <a:gd name="connsiteY10" fmla="*/ 0 h 161239"/>
                <a:gd name="connsiteX11" fmla="*/ 275376 w 600501"/>
                <a:gd name="connsiteY11" fmla="*/ 13335 h 161239"/>
                <a:gd name="connsiteX12" fmla="*/ 5790 w 600501"/>
                <a:gd name="connsiteY12" fmla="*/ 142951 h 161239"/>
                <a:gd name="connsiteX13" fmla="*/ 767 w 600501"/>
                <a:gd name="connsiteY13" fmla="*/ 155450 h 161239"/>
                <a:gd name="connsiteX14" fmla="*/ 13265 w 600501"/>
                <a:gd name="connsiteY14" fmla="*/ 160473 h 161239"/>
                <a:gd name="connsiteX15" fmla="*/ 14048 w 600501"/>
                <a:gd name="connsiteY15" fmla="*/ 160096 h 161239"/>
                <a:gd name="connsiteX16" fmla="*/ 284205 w 600501"/>
                <a:gd name="connsiteY16" fmla="*/ 30175 h 161239"/>
                <a:gd name="connsiteX17" fmla="*/ 324277 w 600501"/>
                <a:gd name="connsiteY17" fmla="*/ 19050 h 1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501" h="161239">
                  <a:moveTo>
                    <a:pt x="324277" y="19050"/>
                  </a:moveTo>
                  <a:lnTo>
                    <a:pt x="552877" y="19050"/>
                  </a:lnTo>
                  <a:cubicBezTo>
                    <a:pt x="568659" y="19050"/>
                    <a:pt x="581452" y="31843"/>
                    <a:pt x="581452" y="47625"/>
                  </a:cubicBezTo>
                  <a:cubicBezTo>
                    <a:pt x="581452" y="63407"/>
                    <a:pt x="568659" y="76200"/>
                    <a:pt x="552877" y="76200"/>
                  </a:cubicBezTo>
                  <a:lnTo>
                    <a:pt x="381427" y="76200"/>
                  </a:lnTo>
                  <a:cubicBezTo>
                    <a:pt x="376166" y="76200"/>
                    <a:pt x="371902" y="80464"/>
                    <a:pt x="371902" y="85725"/>
                  </a:cubicBezTo>
                  <a:cubicBezTo>
                    <a:pt x="371902" y="90986"/>
                    <a:pt x="376166" y="95250"/>
                    <a:pt x="381427" y="95250"/>
                  </a:cubicBezTo>
                  <a:lnTo>
                    <a:pt x="552877" y="95250"/>
                  </a:lnTo>
                  <a:cubicBezTo>
                    <a:pt x="579179" y="95250"/>
                    <a:pt x="600502" y="73927"/>
                    <a:pt x="600502" y="47625"/>
                  </a:cubicBezTo>
                  <a:cubicBezTo>
                    <a:pt x="600502" y="21323"/>
                    <a:pt x="579179" y="0"/>
                    <a:pt x="552877" y="0"/>
                  </a:cubicBezTo>
                  <a:lnTo>
                    <a:pt x="324277" y="0"/>
                  </a:lnTo>
                  <a:cubicBezTo>
                    <a:pt x="307098" y="143"/>
                    <a:pt x="290249" y="4738"/>
                    <a:pt x="275376" y="13335"/>
                  </a:cubicBezTo>
                  <a:lnTo>
                    <a:pt x="5790" y="142951"/>
                  </a:lnTo>
                  <a:cubicBezTo>
                    <a:pt x="951" y="145015"/>
                    <a:pt x="-1298" y="150611"/>
                    <a:pt x="767" y="155450"/>
                  </a:cubicBezTo>
                  <a:cubicBezTo>
                    <a:pt x="2831" y="160289"/>
                    <a:pt x="8427" y="162538"/>
                    <a:pt x="13265" y="160473"/>
                  </a:cubicBezTo>
                  <a:cubicBezTo>
                    <a:pt x="13532" y="160359"/>
                    <a:pt x="13793" y="160233"/>
                    <a:pt x="14048" y="160096"/>
                  </a:cubicBezTo>
                  <a:lnTo>
                    <a:pt x="284205" y="30175"/>
                  </a:lnTo>
                  <a:cubicBezTo>
                    <a:pt x="296351" y="23006"/>
                    <a:pt x="310173" y="19168"/>
                    <a:pt x="324277" y="19050"/>
                  </a:cubicBezTo>
                  <a:close/>
                </a:path>
              </a:pathLst>
            </a:custGeom>
            <a:solidFill>
              <a:srgbClr val="000000"/>
            </a:solidFill>
            <a:ln w="9525" cap="flat">
              <a:noFill/>
              <a:prstDash val="solid"/>
              <a:miter/>
            </a:ln>
          </p:spPr>
          <p:txBody>
            <a:bodyPr rtlCol="0" anchor="ctr"/>
            <a:lstStyle/>
            <a:p>
              <a:endParaRPr lang="en-GB"/>
            </a:p>
          </p:txBody>
        </p:sp>
        <p:sp>
          <p:nvSpPr>
            <p:cNvPr id="25" name="Dowolny kształt: kształt 24">
              <a:extLst>
                <a:ext uri="{FF2B5EF4-FFF2-40B4-BE49-F238E27FC236}">
                  <a16:creationId xmlns:a16="http://schemas.microsoft.com/office/drawing/2014/main" id="{07C7E482-23B6-3460-BB76-2CC330A18114}"/>
                </a:ext>
              </a:extLst>
            </p:cNvPr>
            <p:cNvSpPr/>
            <p:nvPr/>
          </p:nvSpPr>
          <p:spPr>
            <a:xfrm>
              <a:off x="8390690" y="1688949"/>
              <a:ext cx="724573" cy="372244"/>
            </a:xfrm>
            <a:custGeom>
              <a:avLst/>
              <a:gdLst>
                <a:gd name="connsiteX0" fmla="*/ 676948 w 724573"/>
                <a:gd name="connsiteY0" fmla="*/ 10 h 372244"/>
                <a:gd name="connsiteX1" fmla="*/ 652183 w 724573"/>
                <a:gd name="connsiteY1" fmla="*/ 6982 h 372244"/>
                <a:gd name="connsiteX2" fmla="*/ 489306 w 724573"/>
                <a:gd name="connsiteY2" fmla="*/ 100327 h 372244"/>
                <a:gd name="connsiteX3" fmla="*/ 485791 w 724573"/>
                <a:gd name="connsiteY3" fmla="*/ 113367 h 372244"/>
                <a:gd name="connsiteX4" fmla="*/ 498831 w 724573"/>
                <a:gd name="connsiteY4" fmla="*/ 116882 h 372244"/>
                <a:gd name="connsiteX5" fmla="*/ 662261 w 724573"/>
                <a:gd name="connsiteY5" fmla="*/ 23175 h 372244"/>
                <a:gd name="connsiteX6" fmla="*/ 676948 w 724573"/>
                <a:gd name="connsiteY6" fmla="*/ 19060 h 372244"/>
                <a:gd name="connsiteX7" fmla="*/ 705523 w 724573"/>
                <a:gd name="connsiteY7" fmla="*/ 47635 h 372244"/>
                <a:gd name="connsiteX8" fmla="*/ 695465 w 724573"/>
                <a:gd name="connsiteY8" fmla="*/ 69942 h 372244"/>
                <a:gd name="connsiteX9" fmla="*/ 434232 w 724573"/>
                <a:gd name="connsiteY9" fmla="*/ 260928 h 372244"/>
                <a:gd name="connsiteX10" fmla="*/ 416916 w 724573"/>
                <a:gd name="connsiteY10" fmla="*/ 266805 h 372244"/>
                <a:gd name="connsiteX11" fmla="*/ 238798 w 724573"/>
                <a:gd name="connsiteY11" fmla="*/ 266805 h 372244"/>
                <a:gd name="connsiteX12" fmla="*/ 3445 w 724573"/>
                <a:gd name="connsiteY12" fmla="*/ 355388 h 372244"/>
                <a:gd name="connsiteX13" fmla="*/ 2194 w 724573"/>
                <a:gd name="connsiteY13" fmla="*/ 368800 h 372244"/>
                <a:gd name="connsiteX14" fmla="*/ 15606 w 724573"/>
                <a:gd name="connsiteY14" fmla="*/ 370051 h 372244"/>
                <a:gd name="connsiteX15" fmla="*/ 16866 w 724573"/>
                <a:gd name="connsiteY15" fmla="*/ 368789 h 372244"/>
                <a:gd name="connsiteX16" fmla="*/ 238798 w 724573"/>
                <a:gd name="connsiteY16" fmla="*/ 285855 h 372244"/>
                <a:gd name="connsiteX17" fmla="*/ 416916 w 724573"/>
                <a:gd name="connsiteY17" fmla="*/ 285855 h 372244"/>
                <a:gd name="connsiteX18" fmla="*/ 445377 w 724573"/>
                <a:gd name="connsiteY18" fmla="*/ 276330 h 372244"/>
                <a:gd name="connsiteX19" fmla="*/ 707324 w 724573"/>
                <a:gd name="connsiteY19" fmla="*/ 84878 h 372244"/>
                <a:gd name="connsiteX20" fmla="*/ 708448 w 724573"/>
                <a:gd name="connsiteY20" fmla="*/ 83925 h 372244"/>
                <a:gd name="connsiteX21" fmla="*/ 724573 w 724573"/>
                <a:gd name="connsiteY21" fmla="*/ 47644 h 372244"/>
                <a:gd name="connsiteX22" fmla="*/ 676948 w 724573"/>
                <a:gd name="connsiteY22" fmla="*/ 10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573" h="372244">
                  <a:moveTo>
                    <a:pt x="676948" y="10"/>
                  </a:moveTo>
                  <a:cubicBezTo>
                    <a:pt x="668184" y="-175"/>
                    <a:pt x="659564" y="2253"/>
                    <a:pt x="652183" y="6982"/>
                  </a:cubicBezTo>
                  <a:lnTo>
                    <a:pt x="489306" y="100327"/>
                  </a:lnTo>
                  <a:cubicBezTo>
                    <a:pt x="484735" y="102957"/>
                    <a:pt x="483161" y="108796"/>
                    <a:pt x="485791" y="113367"/>
                  </a:cubicBezTo>
                  <a:cubicBezTo>
                    <a:pt x="488421" y="117938"/>
                    <a:pt x="494260" y="119511"/>
                    <a:pt x="498831" y="116882"/>
                  </a:cubicBezTo>
                  <a:lnTo>
                    <a:pt x="662261" y="23175"/>
                  </a:lnTo>
                  <a:cubicBezTo>
                    <a:pt x="666628" y="20349"/>
                    <a:pt x="671749" y="18915"/>
                    <a:pt x="676948" y="19060"/>
                  </a:cubicBezTo>
                  <a:cubicBezTo>
                    <a:pt x="692730" y="19060"/>
                    <a:pt x="705523" y="31853"/>
                    <a:pt x="705523" y="47635"/>
                  </a:cubicBezTo>
                  <a:cubicBezTo>
                    <a:pt x="705145" y="56083"/>
                    <a:pt x="701546" y="64065"/>
                    <a:pt x="695465" y="69942"/>
                  </a:cubicBezTo>
                  <a:lnTo>
                    <a:pt x="434232" y="260928"/>
                  </a:lnTo>
                  <a:cubicBezTo>
                    <a:pt x="429243" y="264699"/>
                    <a:pt x="423170" y="266760"/>
                    <a:pt x="416916" y="266805"/>
                  </a:cubicBezTo>
                  <a:lnTo>
                    <a:pt x="238798" y="266805"/>
                  </a:lnTo>
                  <a:cubicBezTo>
                    <a:pt x="141377" y="266805"/>
                    <a:pt x="62186" y="296590"/>
                    <a:pt x="3445" y="355388"/>
                  </a:cubicBezTo>
                  <a:cubicBezTo>
                    <a:pt x="-604" y="358745"/>
                    <a:pt x="-1165" y="364751"/>
                    <a:pt x="2194" y="368800"/>
                  </a:cubicBezTo>
                  <a:cubicBezTo>
                    <a:pt x="5551" y="372849"/>
                    <a:pt x="11556" y="373410"/>
                    <a:pt x="15606" y="370051"/>
                  </a:cubicBezTo>
                  <a:cubicBezTo>
                    <a:pt x="16064" y="369671"/>
                    <a:pt x="16486" y="369248"/>
                    <a:pt x="16866" y="368789"/>
                  </a:cubicBezTo>
                  <a:cubicBezTo>
                    <a:pt x="71930" y="313744"/>
                    <a:pt x="146587" y="285855"/>
                    <a:pt x="238798" y="285855"/>
                  </a:cubicBezTo>
                  <a:lnTo>
                    <a:pt x="416916" y="285855"/>
                  </a:lnTo>
                  <a:cubicBezTo>
                    <a:pt x="427175" y="285795"/>
                    <a:pt x="437147" y="282458"/>
                    <a:pt x="445377" y="276330"/>
                  </a:cubicBezTo>
                  <a:lnTo>
                    <a:pt x="707324" y="84878"/>
                  </a:lnTo>
                  <a:lnTo>
                    <a:pt x="708448" y="83925"/>
                  </a:lnTo>
                  <a:cubicBezTo>
                    <a:pt x="718438" y="74460"/>
                    <a:pt x="724242" y="61402"/>
                    <a:pt x="724573" y="47644"/>
                  </a:cubicBezTo>
                  <a:cubicBezTo>
                    <a:pt x="724547" y="21352"/>
                    <a:pt x="703241" y="41"/>
                    <a:pt x="676948" y="10"/>
                  </a:cubicBezTo>
                  <a:close/>
                </a:path>
              </a:pathLst>
            </a:custGeom>
            <a:solidFill>
              <a:srgbClr val="0B3A5B"/>
            </a:solidFill>
            <a:ln w="9525" cap="flat">
              <a:noFill/>
              <a:prstDash val="solid"/>
              <a:miter/>
            </a:ln>
          </p:spPr>
          <p:txBody>
            <a:bodyPr rtlCol="0" anchor="ctr"/>
            <a:lstStyle/>
            <a:p>
              <a:endParaRPr lang="en-GB" dirty="0"/>
            </a:p>
          </p:txBody>
        </p:sp>
        <p:sp>
          <p:nvSpPr>
            <p:cNvPr id="26" name="Dowolny kształt: kształt 25">
              <a:extLst>
                <a:ext uri="{FF2B5EF4-FFF2-40B4-BE49-F238E27FC236}">
                  <a16:creationId xmlns:a16="http://schemas.microsoft.com/office/drawing/2014/main" id="{44B83F34-0031-4F0E-886C-AC7D54E40A31}"/>
                </a:ext>
              </a:extLst>
            </p:cNvPr>
            <p:cNvSpPr/>
            <p:nvPr/>
          </p:nvSpPr>
          <p:spPr>
            <a:xfrm>
              <a:off x="8496198" y="1422567"/>
              <a:ext cx="480262" cy="326009"/>
            </a:xfrm>
            <a:custGeom>
              <a:avLst/>
              <a:gdLst>
                <a:gd name="connsiteX0" fmla="*/ 154979 w 480262"/>
                <a:gd name="connsiteY0" fmla="*/ 278060 h 326009"/>
                <a:gd name="connsiteX1" fmla="*/ 171352 w 480262"/>
                <a:gd name="connsiteY1" fmla="*/ 277898 h 326009"/>
                <a:gd name="connsiteX2" fmla="*/ 172133 w 480262"/>
                <a:gd name="connsiteY2" fmla="*/ 278851 h 326009"/>
                <a:gd name="connsiteX3" fmla="*/ 190440 w 480262"/>
                <a:gd name="connsiteY3" fmla="*/ 317799 h 326009"/>
                <a:gd name="connsiteX4" fmla="*/ 190783 w 480262"/>
                <a:gd name="connsiteY4" fmla="*/ 318846 h 326009"/>
                <a:gd name="connsiteX5" fmla="*/ 191288 w 480262"/>
                <a:gd name="connsiteY5" fmla="*/ 320370 h 326009"/>
                <a:gd name="connsiteX6" fmla="*/ 192326 w 480262"/>
                <a:gd name="connsiteY6" fmla="*/ 322075 h 326009"/>
                <a:gd name="connsiteX7" fmla="*/ 193279 w 480262"/>
                <a:gd name="connsiteY7" fmla="*/ 323209 h 326009"/>
                <a:gd name="connsiteX8" fmla="*/ 194936 w 480262"/>
                <a:gd name="connsiteY8" fmla="*/ 324447 h 326009"/>
                <a:gd name="connsiteX9" fmla="*/ 196146 w 480262"/>
                <a:gd name="connsiteY9" fmla="*/ 325171 h 326009"/>
                <a:gd name="connsiteX10" fmla="*/ 198413 w 480262"/>
                <a:gd name="connsiteY10" fmla="*/ 325752 h 326009"/>
                <a:gd name="connsiteX11" fmla="*/ 199441 w 480262"/>
                <a:gd name="connsiteY11" fmla="*/ 326009 h 326009"/>
                <a:gd name="connsiteX12" fmla="*/ 199917 w 480262"/>
                <a:gd name="connsiteY12" fmla="*/ 326009 h 326009"/>
                <a:gd name="connsiteX13" fmla="*/ 201203 w 480262"/>
                <a:gd name="connsiteY13" fmla="*/ 325923 h 326009"/>
                <a:gd name="connsiteX14" fmla="*/ 202261 w 480262"/>
                <a:gd name="connsiteY14" fmla="*/ 325552 h 326009"/>
                <a:gd name="connsiteX15" fmla="*/ 204166 w 480262"/>
                <a:gd name="connsiteY15" fmla="*/ 324895 h 326009"/>
                <a:gd name="connsiteX16" fmla="*/ 205575 w 480262"/>
                <a:gd name="connsiteY16" fmla="*/ 323942 h 326009"/>
                <a:gd name="connsiteX17" fmla="*/ 207957 w 480262"/>
                <a:gd name="connsiteY17" fmla="*/ 321323 h 326009"/>
                <a:gd name="connsiteX18" fmla="*/ 208776 w 480262"/>
                <a:gd name="connsiteY18" fmla="*/ 319656 h 326009"/>
                <a:gd name="connsiteX19" fmla="*/ 209195 w 480262"/>
                <a:gd name="connsiteY19" fmla="*/ 317932 h 326009"/>
                <a:gd name="connsiteX20" fmla="*/ 209452 w 480262"/>
                <a:gd name="connsiteY20" fmla="*/ 316894 h 326009"/>
                <a:gd name="connsiteX21" fmla="*/ 258239 w 480262"/>
                <a:gd name="connsiteY21" fmla="*/ 226701 h 326009"/>
                <a:gd name="connsiteX22" fmla="*/ 298616 w 480262"/>
                <a:gd name="connsiteY22" fmla="*/ 228063 h 326009"/>
                <a:gd name="connsiteX23" fmla="*/ 431013 w 480262"/>
                <a:gd name="connsiteY23" fmla="*/ 184515 h 326009"/>
                <a:gd name="connsiteX24" fmla="*/ 478638 w 480262"/>
                <a:gd name="connsiteY24" fmla="*/ 1635 h 326009"/>
                <a:gd name="connsiteX25" fmla="*/ 446891 w 480262"/>
                <a:gd name="connsiteY25" fmla="*/ 6 h 326009"/>
                <a:gd name="connsiteX26" fmla="*/ 297663 w 480262"/>
                <a:gd name="connsiteY26" fmla="*/ 49260 h 326009"/>
                <a:gd name="connsiteX27" fmla="*/ 247847 w 480262"/>
                <a:gd name="connsiteY27" fmla="*/ 210699 h 326009"/>
                <a:gd name="connsiteX28" fmla="*/ 196555 w 480262"/>
                <a:gd name="connsiteY28" fmla="*/ 279194 h 326009"/>
                <a:gd name="connsiteX29" fmla="*/ 186792 w 480262"/>
                <a:gd name="connsiteY29" fmla="*/ 266544 h 326009"/>
                <a:gd name="connsiteX30" fmla="*/ 183477 w 480262"/>
                <a:gd name="connsiteY30" fmla="*/ 262525 h 326009"/>
                <a:gd name="connsiteX31" fmla="*/ 150968 w 480262"/>
                <a:gd name="connsiteY31" fmla="*/ 126413 h 326009"/>
                <a:gd name="connsiteX32" fmla="*/ 35716 w 480262"/>
                <a:gd name="connsiteY32" fmla="*/ 85036 h 326009"/>
                <a:gd name="connsiteX33" fmla="*/ 1426 w 480262"/>
                <a:gd name="connsiteY33" fmla="*/ 87360 h 326009"/>
                <a:gd name="connsiteX34" fmla="*/ 40478 w 480262"/>
                <a:gd name="connsiteY34" fmla="*/ 236903 h 326009"/>
                <a:gd name="connsiteX35" fmla="*/ 154979 w 480262"/>
                <a:gd name="connsiteY35" fmla="*/ 278060 h 326009"/>
                <a:gd name="connsiteX36" fmla="*/ 311065 w 480262"/>
                <a:gd name="connsiteY36" fmla="*/ 62795 h 326009"/>
                <a:gd name="connsiteX37" fmla="*/ 446825 w 480262"/>
                <a:gd name="connsiteY37" fmla="*/ 19123 h 326009"/>
                <a:gd name="connsiteX38" fmla="*/ 460826 w 480262"/>
                <a:gd name="connsiteY38" fmla="*/ 19437 h 326009"/>
                <a:gd name="connsiteX39" fmla="*/ 417459 w 480262"/>
                <a:gd name="connsiteY39" fmla="*/ 171123 h 326009"/>
                <a:gd name="connsiteX40" fmla="*/ 298520 w 480262"/>
                <a:gd name="connsiteY40" fmla="*/ 209080 h 326009"/>
                <a:gd name="connsiteX41" fmla="*/ 281375 w 480262"/>
                <a:gd name="connsiteY41" fmla="*/ 208756 h 326009"/>
                <a:gd name="connsiteX42" fmla="*/ 367681 w 480262"/>
                <a:gd name="connsiteY42" fmla="*/ 130318 h 326009"/>
                <a:gd name="connsiteX43" fmla="*/ 371401 w 480262"/>
                <a:gd name="connsiteY43" fmla="*/ 117369 h 326009"/>
                <a:gd name="connsiteX44" fmla="*/ 358452 w 480262"/>
                <a:gd name="connsiteY44" fmla="*/ 113649 h 326009"/>
                <a:gd name="connsiteX45" fmla="*/ 267374 w 480262"/>
                <a:gd name="connsiteY45" fmla="*/ 195821 h 326009"/>
                <a:gd name="connsiteX46" fmla="*/ 311065 w 480262"/>
                <a:gd name="connsiteY46" fmla="*/ 62786 h 326009"/>
                <a:gd name="connsiteX47" fmla="*/ 19209 w 480262"/>
                <a:gd name="connsiteY47" fmla="*/ 104705 h 326009"/>
                <a:gd name="connsiteX48" fmla="*/ 35649 w 480262"/>
                <a:gd name="connsiteY48" fmla="*/ 104153 h 326009"/>
                <a:gd name="connsiteX49" fmla="*/ 136614 w 480262"/>
                <a:gd name="connsiteY49" fmla="*/ 139043 h 326009"/>
                <a:gd name="connsiteX50" fmla="*/ 165304 w 480262"/>
                <a:gd name="connsiteY50" fmla="*/ 246466 h 326009"/>
                <a:gd name="connsiteX51" fmla="*/ 92742 w 480262"/>
                <a:gd name="connsiteY51" fmla="*/ 168761 h 326009"/>
                <a:gd name="connsiteX52" fmla="*/ 79455 w 480262"/>
                <a:gd name="connsiteY52" fmla="*/ 170980 h 326009"/>
                <a:gd name="connsiteX53" fmla="*/ 81674 w 480262"/>
                <a:gd name="connsiteY53" fmla="*/ 184268 h 326009"/>
                <a:gd name="connsiteX54" fmla="*/ 150654 w 480262"/>
                <a:gd name="connsiteY54" fmla="*/ 258982 h 326009"/>
                <a:gd name="connsiteX55" fmla="*/ 53566 w 480262"/>
                <a:gd name="connsiteY55" fmla="*/ 223158 h 326009"/>
                <a:gd name="connsiteX56" fmla="*/ 19209 w 480262"/>
                <a:gd name="connsiteY56" fmla="*/ 104696 h 3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0262" h="326009">
                  <a:moveTo>
                    <a:pt x="154979" y="278060"/>
                  </a:moveTo>
                  <a:cubicBezTo>
                    <a:pt x="160846" y="278060"/>
                    <a:pt x="166237" y="277965"/>
                    <a:pt x="171352" y="277898"/>
                  </a:cubicBezTo>
                  <a:lnTo>
                    <a:pt x="172133" y="278851"/>
                  </a:lnTo>
                  <a:cubicBezTo>
                    <a:pt x="182464" y="289390"/>
                    <a:pt x="188917" y="303120"/>
                    <a:pt x="190440" y="317799"/>
                  </a:cubicBezTo>
                  <a:cubicBezTo>
                    <a:pt x="190530" y="318156"/>
                    <a:pt x="190645" y="318505"/>
                    <a:pt x="190783" y="318846"/>
                  </a:cubicBezTo>
                  <a:cubicBezTo>
                    <a:pt x="190913" y="319366"/>
                    <a:pt x="191081" y="319876"/>
                    <a:pt x="191288" y="320370"/>
                  </a:cubicBezTo>
                  <a:cubicBezTo>
                    <a:pt x="191573" y="320974"/>
                    <a:pt x="191920" y="321546"/>
                    <a:pt x="192326" y="322075"/>
                  </a:cubicBezTo>
                  <a:cubicBezTo>
                    <a:pt x="192608" y="322481"/>
                    <a:pt x="192927" y="322861"/>
                    <a:pt x="193279" y="323209"/>
                  </a:cubicBezTo>
                  <a:cubicBezTo>
                    <a:pt x="193779" y="323688"/>
                    <a:pt x="194335" y="324104"/>
                    <a:pt x="194936" y="324447"/>
                  </a:cubicBezTo>
                  <a:cubicBezTo>
                    <a:pt x="195319" y="324721"/>
                    <a:pt x="195724" y="324963"/>
                    <a:pt x="196146" y="325171"/>
                  </a:cubicBezTo>
                  <a:cubicBezTo>
                    <a:pt x="196874" y="325457"/>
                    <a:pt x="197636" y="325652"/>
                    <a:pt x="198413" y="325752"/>
                  </a:cubicBezTo>
                  <a:cubicBezTo>
                    <a:pt x="198751" y="325856"/>
                    <a:pt x="199095" y="325941"/>
                    <a:pt x="199441" y="326009"/>
                  </a:cubicBezTo>
                  <a:lnTo>
                    <a:pt x="199917" y="326009"/>
                  </a:lnTo>
                  <a:cubicBezTo>
                    <a:pt x="200347" y="326009"/>
                    <a:pt x="200777" y="325980"/>
                    <a:pt x="201203" y="325923"/>
                  </a:cubicBezTo>
                  <a:cubicBezTo>
                    <a:pt x="201563" y="325821"/>
                    <a:pt x="201916" y="325697"/>
                    <a:pt x="202261" y="325552"/>
                  </a:cubicBezTo>
                  <a:cubicBezTo>
                    <a:pt x="202919" y="325406"/>
                    <a:pt x="203558" y="325185"/>
                    <a:pt x="204166" y="324895"/>
                  </a:cubicBezTo>
                  <a:cubicBezTo>
                    <a:pt x="204664" y="324620"/>
                    <a:pt x="205135" y="324302"/>
                    <a:pt x="205575" y="323942"/>
                  </a:cubicBezTo>
                  <a:cubicBezTo>
                    <a:pt x="206548" y="323251"/>
                    <a:pt x="207360" y="322357"/>
                    <a:pt x="207957" y="321323"/>
                  </a:cubicBezTo>
                  <a:cubicBezTo>
                    <a:pt x="208284" y="320796"/>
                    <a:pt x="208559" y="320237"/>
                    <a:pt x="208776" y="319656"/>
                  </a:cubicBezTo>
                  <a:cubicBezTo>
                    <a:pt x="208973" y="319097"/>
                    <a:pt x="209114" y="318520"/>
                    <a:pt x="209195" y="317932"/>
                  </a:cubicBezTo>
                  <a:cubicBezTo>
                    <a:pt x="209304" y="317592"/>
                    <a:pt x="209390" y="317245"/>
                    <a:pt x="209452" y="316894"/>
                  </a:cubicBezTo>
                  <a:cubicBezTo>
                    <a:pt x="210073" y="280683"/>
                    <a:pt x="228272" y="247038"/>
                    <a:pt x="258239" y="226701"/>
                  </a:cubicBezTo>
                  <a:cubicBezTo>
                    <a:pt x="269536" y="227244"/>
                    <a:pt x="283395" y="228063"/>
                    <a:pt x="298616" y="228063"/>
                  </a:cubicBezTo>
                  <a:cubicBezTo>
                    <a:pt x="341049" y="228063"/>
                    <a:pt x="393989" y="221634"/>
                    <a:pt x="431013" y="184515"/>
                  </a:cubicBezTo>
                  <a:cubicBezTo>
                    <a:pt x="493878" y="119745"/>
                    <a:pt x="478638" y="1635"/>
                    <a:pt x="478638" y="1635"/>
                  </a:cubicBezTo>
                  <a:cubicBezTo>
                    <a:pt x="468097" y="478"/>
                    <a:pt x="457496" y="-66"/>
                    <a:pt x="446891" y="6"/>
                  </a:cubicBezTo>
                  <a:cubicBezTo>
                    <a:pt x="407391" y="6"/>
                    <a:pt x="340002" y="6922"/>
                    <a:pt x="297663" y="49260"/>
                  </a:cubicBezTo>
                  <a:cubicBezTo>
                    <a:pt x="253848" y="94190"/>
                    <a:pt x="247971" y="167761"/>
                    <a:pt x="247847" y="210699"/>
                  </a:cubicBezTo>
                  <a:cubicBezTo>
                    <a:pt x="223751" y="227340"/>
                    <a:pt x="205742" y="251388"/>
                    <a:pt x="196555" y="279194"/>
                  </a:cubicBezTo>
                  <a:cubicBezTo>
                    <a:pt x="193546" y="274793"/>
                    <a:pt x="190287" y="270570"/>
                    <a:pt x="186792" y="266544"/>
                  </a:cubicBezTo>
                  <a:cubicBezTo>
                    <a:pt x="185697" y="265230"/>
                    <a:pt x="184582" y="263887"/>
                    <a:pt x="183477" y="262525"/>
                  </a:cubicBezTo>
                  <a:cubicBezTo>
                    <a:pt x="185820" y="227349"/>
                    <a:pt x="189335" y="170132"/>
                    <a:pt x="150968" y="126413"/>
                  </a:cubicBezTo>
                  <a:cubicBezTo>
                    <a:pt x="120393" y="91551"/>
                    <a:pt x="69501" y="85036"/>
                    <a:pt x="35716" y="85036"/>
                  </a:cubicBezTo>
                  <a:cubicBezTo>
                    <a:pt x="24244" y="84964"/>
                    <a:pt x="12783" y="85741"/>
                    <a:pt x="1426" y="87360"/>
                  </a:cubicBezTo>
                  <a:cubicBezTo>
                    <a:pt x="1426" y="87360"/>
                    <a:pt x="-11499" y="187516"/>
                    <a:pt x="40478" y="236903"/>
                  </a:cubicBezTo>
                  <a:cubicBezTo>
                    <a:pt x="79798" y="274384"/>
                    <a:pt x="122508" y="278060"/>
                    <a:pt x="154979" y="278060"/>
                  </a:cubicBezTo>
                  <a:close/>
                  <a:moveTo>
                    <a:pt x="311065" y="62795"/>
                  </a:moveTo>
                  <a:cubicBezTo>
                    <a:pt x="349060" y="24800"/>
                    <a:pt x="412430" y="19123"/>
                    <a:pt x="446825" y="19123"/>
                  </a:cubicBezTo>
                  <a:cubicBezTo>
                    <a:pt x="452063" y="19123"/>
                    <a:pt x="456788" y="19256"/>
                    <a:pt x="460826" y="19437"/>
                  </a:cubicBezTo>
                  <a:cubicBezTo>
                    <a:pt x="462303" y="51575"/>
                    <a:pt x="460550" y="126727"/>
                    <a:pt x="417459" y="171123"/>
                  </a:cubicBezTo>
                  <a:cubicBezTo>
                    <a:pt x="391608" y="197021"/>
                    <a:pt x="353813" y="209080"/>
                    <a:pt x="298520" y="209080"/>
                  </a:cubicBezTo>
                  <a:cubicBezTo>
                    <a:pt x="292548" y="209080"/>
                    <a:pt x="286833" y="208947"/>
                    <a:pt x="281375" y="208756"/>
                  </a:cubicBezTo>
                  <a:cubicBezTo>
                    <a:pt x="315303" y="169170"/>
                    <a:pt x="342992" y="143986"/>
                    <a:pt x="367681" y="130318"/>
                  </a:cubicBezTo>
                  <a:cubicBezTo>
                    <a:pt x="372284" y="127769"/>
                    <a:pt x="373950" y="121971"/>
                    <a:pt x="371401" y="117369"/>
                  </a:cubicBezTo>
                  <a:cubicBezTo>
                    <a:pt x="368852" y="112765"/>
                    <a:pt x="363055" y="111100"/>
                    <a:pt x="358452" y="113649"/>
                  </a:cubicBezTo>
                  <a:cubicBezTo>
                    <a:pt x="331877" y="128365"/>
                    <a:pt x="302654" y="154750"/>
                    <a:pt x="267374" y="195821"/>
                  </a:cubicBezTo>
                  <a:cubicBezTo>
                    <a:pt x="269669" y="135119"/>
                    <a:pt x="284252" y="90275"/>
                    <a:pt x="311065" y="62786"/>
                  </a:cubicBezTo>
                  <a:close/>
                  <a:moveTo>
                    <a:pt x="19209" y="104705"/>
                  </a:moveTo>
                  <a:cubicBezTo>
                    <a:pt x="23876" y="104381"/>
                    <a:pt x="29458" y="104153"/>
                    <a:pt x="35649" y="104153"/>
                  </a:cubicBezTo>
                  <a:cubicBezTo>
                    <a:pt x="61910" y="104153"/>
                    <a:pt x="109944" y="108677"/>
                    <a:pt x="136614" y="139043"/>
                  </a:cubicBezTo>
                  <a:cubicBezTo>
                    <a:pt x="165189" y="171637"/>
                    <a:pt x="166847" y="213766"/>
                    <a:pt x="165304" y="246466"/>
                  </a:cubicBezTo>
                  <a:cubicBezTo>
                    <a:pt x="146557" y="215971"/>
                    <a:pt x="121883" y="189548"/>
                    <a:pt x="92742" y="168761"/>
                  </a:cubicBezTo>
                  <a:cubicBezTo>
                    <a:pt x="88460" y="165704"/>
                    <a:pt x="82511" y="166698"/>
                    <a:pt x="79455" y="170980"/>
                  </a:cubicBezTo>
                  <a:cubicBezTo>
                    <a:pt x="76398" y="175263"/>
                    <a:pt x="77392" y="181211"/>
                    <a:pt x="81674" y="184268"/>
                  </a:cubicBezTo>
                  <a:cubicBezTo>
                    <a:pt x="109516" y="204215"/>
                    <a:pt x="132989" y="229639"/>
                    <a:pt x="150654" y="258982"/>
                  </a:cubicBezTo>
                  <a:cubicBezTo>
                    <a:pt x="118841" y="258582"/>
                    <a:pt x="85284" y="253267"/>
                    <a:pt x="53566" y="223158"/>
                  </a:cubicBezTo>
                  <a:cubicBezTo>
                    <a:pt x="20181" y="191449"/>
                    <a:pt x="18142" y="132261"/>
                    <a:pt x="19209" y="104696"/>
                  </a:cubicBezTo>
                  <a:close/>
                </a:path>
              </a:pathLst>
            </a:custGeom>
            <a:solidFill>
              <a:srgbClr val="60BA47"/>
            </a:solidFill>
            <a:ln w="9525" cap="flat">
              <a:noFill/>
              <a:prstDash val="solid"/>
              <a:miter/>
            </a:ln>
          </p:spPr>
          <p:txBody>
            <a:bodyPr rtlCol="0" anchor="ctr"/>
            <a:lstStyle/>
            <a:p>
              <a:endParaRPr lang="en-GB" dirty="0"/>
            </a:p>
          </p:txBody>
        </p:sp>
      </p:grpSp>
      <p:grpSp>
        <p:nvGrpSpPr>
          <p:cNvPr id="72" name="Group 71">
            <a:extLst>
              <a:ext uri="{FF2B5EF4-FFF2-40B4-BE49-F238E27FC236}">
                <a16:creationId xmlns:a16="http://schemas.microsoft.com/office/drawing/2014/main" id="{F1B1F022-5E2F-687C-55E3-0A8CEADCA693}"/>
              </a:ext>
            </a:extLst>
          </p:cNvPr>
          <p:cNvGrpSpPr/>
          <p:nvPr/>
        </p:nvGrpSpPr>
        <p:grpSpPr>
          <a:xfrm>
            <a:off x="5475837" y="1350863"/>
            <a:ext cx="676288" cy="676171"/>
            <a:chOff x="3258209" y="1217582"/>
            <a:chExt cx="4712093" cy="4711281"/>
          </a:xfrm>
          <a:solidFill>
            <a:srgbClr val="09465E"/>
          </a:solidFill>
        </p:grpSpPr>
        <p:sp>
          <p:nvSpPr>
            <p:cNvPr id="73" name="Freeform 31">
              <a:extLst>
                <a:ext uri="{FF2B5EF4-FFF2-40B4-BE49-F238E27FC236}">
                  <a16:creationId xmlns:a16="http://schemas.microsoft.com/office/drawing/2014/main" id="{9E310D9A-C343-EE25-6B2D-2D0D4B98125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60BA47"/>
            </a:solidFill>
            <a:ln w="9514" cap="flat">
              <a:noFill/>
              <a:prstDash val="solid"/>
              <a:miter/>
            </a:ln>
          </p:spPr>
          <p:txBody>
            <a:bodyPr rtlCol="0" anchor="ctr"/>
            <a:lstStyle/>
            <a:p>
              <a:endParaRPr lang="en-GB" noProof="0" dirty="0"/>
            </a:p>
          </p:txBody>
        </p:sp>
        <p:sp>
          <p:nvSpPr>
            <p:cNvPr id="74" name="Freeform 32">
              <a:extLst>
                <a:ext uri="{FF2B5EF4-FFF2-40B4-BE49-F238E27FC236}">
                  <a16:creationId xmlns:a16="http://schemas.microsoft.com/office/drawing/2014/main" id="{689D402C-0937-3D0A-F63C-F61DEF0BFF8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60BA47"/>
            </a:solidFill>
            <a:ln w="9514" cap="flat">
              <a:noFill/>
              <a:prstDash val="solid"/>
              <a:miter/>
            </a:ln>
          </p:spPr>
          <p:txBody>
            <a:bodyPr rtlCol="0" anchor="ctr"/>
            <a:lstStyle/>
            <a:p>
              <a:endParaRPr lang="en-GB" noProof="0" dirty="0"/>
            </a:p>
          </p:txBody>
        </p:sp>
        <p:grpSp>
          <p:nvGrpSpPr>
            <p:cNvPr id="75" name="Group 74">
              <a:extLst>
                <a:ext uri="{FF2B5EF4-FFF2-40B4-BE49-F238E27FC236}">
                  <a16:creationId xmlns:a16="http://schemas.microsoft.com/office/drawing/2014/main" id="{90A9441B-ADAC-A727-21A6-77725279F60D}"/>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39EF74BF-C7B3-EEE1-5D6F-A1EC49EACC2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GB" noProof="0" dirty="0"/>
              </a:p>
            </p:txBody>
          </p:sp>
          <p:sp>
            <p:nvSpPr>
              <p:cNvPr id="77" name="Freeform 18">
                <a:extLst>
                  <a:ext uri="{FF2B5EF4-FFF2-40B4-BE49-F238E27FC236}">
                    <a16:creationId xmlns:a16="http://schemas.microsoft.com/office/drawing/2014/main" id="{CCD3F8A7-3086-83B0-161B-4BAEC778290E}"/>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GB" noProof="0" dirty="0"/>
              </a:p>
            </p:txBody>
          </p:sp>
          <p:sp>
            <p:nvSpPr>
              <p:cNvPr id="78" name="Freeform 19">
                <a:extLst>
                  <a:ext uri="{FF2B5EF4-FFF2-40B4-BE49-F238E27FC236}">
                    <a16:creationId xmlns:a16="http://schemas.microsoft.com/office/drawing/2014/main" id="{E2FBDFBC-6F03-186D-3F14-F6374F2222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GB" noProof="0" dirty="0"/>
              </a:p>
            </p:txBody>
          </p:sp>
          <p:sp>
            <p:nvSpPr>
              <p:cNvPr id="79" name="Freeform 20">
                <a:extLst>
                  <a:ext uri="{FF2B5EF4-FFF2-40B4-BE49-F238E27FC236}">
                    <a16:creationId xmlns:a16="http://schemas.microsoft.com/office/drawing/2014/main" id="{03360667-D789-AE78-C3EF-98CB275ED2F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GB" noProof="0" dirty="0"/>
              </a:p>
            </p:txBody>
          </p:sp>
          <p:sp>
            <p:nvSpPr>
              <p:cNvPr id="80" name="Freeform 21">
                <a:extLst>
                  <a:ext uri="{FF2B5EF4-FFF2-40B4-BE49-F238E27FC236}">
                    <a16:creationId xmlns:a16="http://schemas.microsoft.com/office/drawing/2014/main" id="{F54EEC31-958C-FAA7-EF64-A1F12875385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dirty="0"/>
              </a:p>
            </p:txBody>
          </p:sp>
          <p:sp>
            <p:nvSpPr>
              <p:cNvPr id="81" name="Freeform 22">
                <a:extLst>
                  <a:ext uri="{FF2B5EF4-FFF2-40B4-BE49-F238E27FC236}">
                    <a16:creationId xmlns:a16="http://schemas.microsoft.com/office/drawing/2014/main" id="{F38B125C-1418-72C5-5854-7F1D7B88323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dirty="0"/>
              </a:p>
            </p:txBody>
          </p:sp>
          <p:sp>
            <p:nvSpPr>
              <p:cNvPr id="82" name="Freeform 23">
                <a:extLst>
                  <a:ext uri="{FF2B5EF4-FFF2-40B4-BE49-F238E27FC236}">
                    <a16:creationId xmlns:a16="http://schemas.microsoft.com/office/drawing/2014/main" id="{60F206AB-61FF-0735-74AE-FF913568135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GB" noProof="0" dirty="0"/>
              </a:p>
            </p:txBody>
          </p:sp>
          <p:sp>
            <p:nvSpPr>
              <p:cNvPr id="83" name="Freeform 24">
                <a:extLst>
                  <a:ext uri="{FF2B5EF4-FFF2-40B4-BE49-F238E27FC236}">
                    <a16:creationId xmlns:a16="http://schemas.microsoft.com/office/drawing/2014/main" id="{58D44409-7F6B-55AA-41F8-B8E116E466FF}"/>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GB" noProof="0" dirty="0"/>
              </a:p>
            </p:txBody>
          </p:sp>
          <p:sp>
            <p:nvSpPr>
              <p:cNvPr id="84" name="Freeform 25">
                <a:extLst>
                  <a:ext uri="{FF2B5EF4-FFF2-40B4-BE49-F238E27FC236}">
                    <a16:creationId xmlns:a16="http://schemas.microsoft.com/office/drawing/2014/main" id="{D49CF8BA-FF0A-9ED2-9CC6-ECC71E0B5E7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GB" noProof="0" dirty="0"/>
              </a:p>
            </p:txBody>
          </p:sp>
          <p:sp>
            <p:nvSpPr>
              <p:cNvPr id="85" name="Freeform 26">
                <a:extLst>
                  <a:ext uri="{FF2B5EF4-FFF2-40B4-BE49-F238E27FC236}">
                    <a16:creationId xmlns:a16="http://schemas.microsoft.com/office/drawing/2014/main" id="{73CB1FE9-1707-ED90-C8D2-04A349443B4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GB" noProof="0" dirty="0"/>
              </a:p>
            </p:txBody>
          </p:sp>
          <p:sp>
            <p:nvSpPr>
              <p:cNvPr id="86" name="Freeform 27">
                <a:extLst>
                  <a:ext uri="{FF2B5EF4-FFF2-40B4-BE49-F238E27FC236}">
                    <a16:creationId xmlns:a16="http://schemas.microsoft.com/office/drawing/2014/main" id="{08C1EBE1-2C69-F104-3147-A2C51B1DBC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GB" noProof="0" dirty="0"/>
              </a:p>
            </p:txBody>
          </p:sp>
          <p:sp>
            <p:nvSpPr>
              <p:cNvPr id="87" name="Freeform 28">
                <a:extLst>
                  <a:ext uri="{FF2B5EF4-FFF2-40B4-BE49-F238E27FC236}">
                    <a16:creationId xmlns:a16="http://schemas.microsoft.com/office/drawing/2014/main" id="{C21DE01D-38AD-7C6A-2339-442AA84246A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GB" noProof="0" dirty="0"/>
              </a:p>
            </p:txBody>
          </p:sp>
          <p:sp>
            <p:nvSpPr>
              <p:cNvPr id="88" name="Freeform 29">
                <a:extLst>
                  <a:ext uri="{FF2B5EF4-FFF2-40B4-BE49-F238E27FC236}">
                    <a16:creationId xmlns:a16="http://schemas.microsoft.com/office/drawing/2014/main" id="{A15A5E1F-2633-A191-D143-AF9C490B07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GB" noProof="0" dirty="0"/>
              </a:p>
            </p:txBody>
          </p:sp>
          <p:sp>
            <p:nvSpPr>
              <p:cNvPr id="89" name="Freeform 30">
                <a:extLst>
                  <a:ext uri="{FF2B5EF4-FFF2-40B4-BE49-F238E27FC236}">
                    <a16:creationId xmlns:a16="http://schemas.microsoft.com/office/drawing/2014/main" id="{E21D0402-813E-127A-673C-65F72E12FE8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1870861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E763-D69A-2114-8EF2-31EB9392FED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A2BE6A-2705-BBA9-87F0-470EA48C9078}"/>
              </a:ext>
            </a:extLst>
          </p:cNvPr>
          <p:cNvSpPr>
            <a:spLocks noGrp="1"/>
          </p:cNvSpPr>
          <p:nvPr>
            <p:ph type="body" sz="quarter" idx="21"/>
          </p:nvPr>
        </p:nvSpPr>
        <p:spPr>
          <a:xfrm>
            <a:off x="5231877" y="386369"/>
            <a:ext cx="6593548" cy="992652"/>
          </a:xfrm>
        </p:spPr>
        <p:txBody>
          <a:bodyPr>
            <a:noAutofit/>
          </a:bodyPr>
          <a:lstStyle/>
          <a:p>
            <a:r>
              <a:rPr lang="en-US" noProof="0" dirty="0"/>
              <a:t>Certifications for Sustainable and Ethical Practices</a:t>
            </a:r>
            <a:endParaRPr lang="en-GB" noProof="0" dirty="0"/>
          </a:p>
        </p:txBody>
      </p:sp>
      <p:sp>
        <p:nvSpPr>
          <p:cNvPr id="3" name="Text Placeholder 2">
            <a:extLst>
              <a:ext uri="{FF2B5EF4-FFF2-40B4-BE49-F238E27FC236}">
                <a16:creationId xmlns:a16="http://schemas.microsoft.com/office/drawing/2014/main" id="{9D248A5C-F1ED-1BD9-12A6-6816A4032E88}"/>
              </a:ext>
            </a:extLst>
          </p:cNvPr>
          <p:cNvSpPr>
            <a:spLocks noGrp="1"/>
          </p:cNvSpPr>
          <p:nvPr>
            <p:ph type="body" sz="quarter" idx="22"/>
          </p:nvPr>
        </p:nvSpPr>
        <p:spPr>
          <a:xfrm>
            <a:off x="5326144" y="1685331"/>
            <a:ext cx="6213393" cy="4592062"/>
          </a:xfrm>
        </p:spPr>
        <p:txBody>
          <a:bodyPr>
            <a:noAutofit/>
          </a:bodyPr>
          <a:lstStyle/>
          <a:p>
            <a:pPr marL="0" indent="0">
              <a:spcAft>
                <a:spcPts val="1200"/>
              </a:spcAft>
            </a:pPr>
            <a:r>
              <a:rPr lang="en-US" noProof="0" dirty="0"/>
              <a:t>Beyond mandatory and widely </a:t>
            </a:r>
            <a:r>
              <a:rPr lang="en-US" noProof="0" dirty="0" err="1"/>
              <a:t>recognised</a:t>
            </a:r>
            <a:r>
              <a:rPr lang="en-US" noProof="0" dirty="0"/>
              <a:t> environmental management certifications, additional certificates play a key role in promoting sustainability and ethical practices in the food industry. </a:t>
            </a:r>
            <a:endParaRPr lang="pl-PL" noProof="0" dirty="0"/>
          </a:p>
          <a:p>
            <a:pPr marL="0" indent="0">
              <a:spcAft>
                <a:spcPts val="600"/>
              </a:spcAft>
            </a:pPr>
            <a:r>
              <a:rPr lang="en-US" noProof="0" dirty="0"/>
              <a:t>Certifications such as the </a:t>
            </a:r>
            <a:r>
              <a:rPr lang="en-US" noProof="0" dirty="0">
                <a:hlinkClick r:id="rId2"/>
              </a:rPr>
              <a:t>EU Organic Label</a:t>
            </a:r>
            <a:r>
              <a:rPr lang="en-US" noProof="0" dirty="0"/>
              <a:t>, </a:t>
            </a:r>
            <a:r>
              <a:rPr lang="en-US" noProof="0" dirty="0">
                <a:hlinkClick r:id="rId3"/>
              </a:rPr>
              <a:t>Fairtrade</a:t>
            </a:r>
            <a:r>
              <a:rPr lang="en-US" noProof="0" dirty="0"/>
              <a:t>, and </a:t>
            </a:r>
            <a:r>
              <a:rPr lang="en-US" noProof="0" dirty="0">
                <a:hlinkClick r:id="rId4"/>
              </a:rPr>
              <a:t>Rainforest Alliance </a:t>
            </a:r>
            <a:r>
              <a:rPr lang="en-US" noProof="0" dirty="0"/>
              <a:t>help businesses support responsible sourcing, biodiversity conservation, and fair working conditions. These labels not only reduce environmental impact but also enhance transparency, meeting consumer expectations for sustainable and ethically produced food.</a:t>
            </a:r>
            <a:endParaRPr lang="en-GB" noProof="0" dirty="0"/>
          </a:p>
        </p:txBody>
      </p:sp>
      <p:pic>
        <p:nvPicPr>
          <p:cNvPr id="7" name="Obraz 6" descr="Obraz zawierający flaga, gwiazda&#10;&#10;Zawartość wygenerowana przez sztuczną inteligencję może być niepoprawna.">
            <a:extLst>
              <a:ext uri="{FF2B5EF4-FFF2-40B4-BE49-F238E27FC236}">
                <a16:creationId xmlns:a16="http://schemas.microsoft.com/office/drawing/2014/main" id="{105EA520-D364-3A2D-857F-50C5258FC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2671" y="303867"/>
            <a:ext cx="2195711" cy="1465168"/>
          </a:xfrm>
          <a:prstGeom prst="rect">
            <a:avLst/>
          </a:prstGeom>
        </p:spPr>
      </p:pic>
      <p:pic>
        <p:nvPicPr>
          <p:cNvPr id="9" name="Obraz 8" descr="Obraz zawierający Grafika, projekt graficzny, Czcionka, tekst&#10;&#10;Zawartość wygenerowana przez sztuczną inteligencję może być niepoprawna.">
            <a:extLst>
              <a:ext uri="{FF2B5EF4-FFF2-40B4-BE49-F238E27FC236}">
                <a16:creationId xmlns:a16="http://schemas.microsoft.com/office/drawing/2014/main" id="{FE500EAC-DEAF-E6C9-8496-A2AD02EAE2C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034783" y="2260357"/>
            <a:ext cx="1456248" cy="1723057"/>
          </a:xfrm>
          <a:prstGeom prst="rect">
            <a:avLst/>
          </a:prstGeom>
        </p:spPr>
      </p:pic>
      <p:pic>
        <p:nvPicPr>
          <p:cNvPr id="11" name="Obraz 10" descr="Obraz zawierający godło, logo, symbol, clipart&#10;&#10;Zawartość wygenerowana przez sztuczną inteligencję może być niepoprawna.">
            <a:extLst>
              <a:ext uri="{FF2B5EF4-FFF2-40B4-BE49-F238E27FC236}">
                <a16:creationId xmlns:a16="http://schemas.microsoft.com/office/drawing/2014/main" id="{7BF517BE-9936-8714-4DF9-CB8D0186E6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27655" y="4474736"/>
            <a:ext cx="2013794" cy="2013794"/>
          </a:xfrm>
          <a:prstGeom prst="rect">
            <a:avLst/>
          </a:prstGeom>
        </p:spPr>
      </p:pic>
    </p:spTree>
    <p:extLst>
      <p:ext uri="{BB962C8B-B14F-4D97-AF65-F5344CB8AC3E}">
        <p14:creationId xmlns:p14="http://schemas.microsoft.com/office/powerpoint/2010/main" val="152660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571B-890F-6B71-D068-4BC0FAAE81C0}"/>
            </a:ext>
          </a:extLst>
        </p:cNvPr>
        <p:cNvGrpSpPr/>
        <p:nvPr/>
      </p:nvGrpSpPr>
      <p:grpSpPr>
        <a:xfrm>
          <a:off x="0" y="0"/>
          <a:ext cx="0" cy="0"/>
          <a:chOff x="0" y="0"/>
          <a:chExt cx="0" cy="0"/>
        </a:xfrm>
      </p:grpSpPr>
      <p:pic>
        <p:nvPicPr>
          <p:cNvPr id="7" name="Symbol zastępczy obrazu 6" descr="Obraz zawierający osoba, ubrania, w pomieszczeniu, Praca&#10;&#10;Zawartość wygenerowana przez sztuczną inteligencję może być niepoprawna.">
            <a:extLst>
              <a:ext uri="{FF2B5EF4-FFF2-40B4-BE49-F238E27FC236}">
                <a16:creationId xmlns:a16="http://schemas.microsoft.com/office/drawing/2014/main" id="{EF82B797-4A90-21B6-1176-2555F08B80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1DF12635-A3FC-0245-DA5E-819717E6AB38}"/>
              </a:ext>
            </a:extLst>
          </p:cNvPr>
          <p:cNvSpPr>
            <a:spLocks noGrp="1"/>
          </p:cNvSpPr>
          <p:nvPr>
            <p:ph type="body" sz="quarter" idx="17"/>
          </p:nvPr>
        </p:nvSpPr>
        <p:spPr>
          <a:xfrm>
            <a:off x="6913514" y="439689"/>
            <a:ext cx="2066906" cy="582221"/>
          </a:xfrm>
        </p:spPr>
        <p:txBody>
          <a:bodyPr/>
          <a:lstStyle/>
          <a:p>
            <a:r>
              <a:rPr lang="en-GB" noProof="0" dirty="0"/>
              <a:t>04</a:t>
            </a:r>
          </a:p>
        </p:txBody>
      </p:sp>
      <p:sp>
        <p:nvSpPr>
          <p:cNvPr id="14" name="Rectangle 13">
            <a:extLst>
              <a:ext uri="{FF2B5EF4-FFF2-40B4-BE49-F238E27FC236}">
                <a16:creationId xmlns:a16="http://schemas.microsoft.com/office/drawing/2014/main" id="{FB1CD130-84F7-9242-4A55-24DD141D2221}"/>
              </a:ext>
            </a:extLst>
          </p:cNvPr>
          <p:cNvSpPr/>
          <p:nvPr/>
        </p:nvSpPr>
        <p:spPr>
          <a:xfrm>
            <a:off x="4828032" y="2903968"/>
            <a:ext cx="5850207" cy="105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AUDIT &amp; COMPLIANCE PLANNING</a:t>
            </a:r>
          </a:p>
        </p:txBody>
      </p:sp>
    </p:spTree>
    <p:extLst>
      <p:ext uri="{BB962C8B-B14F-4D97-AF65-F5344CB8AC3E}">
        <p14:creationId xmlns:p14="http://schemas.microsoft.com/office/powerpoint/2010/main" val="82832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485442" y="1137785"/>
            <a:ext cx="700387" cy="566443"/>
          </a:xfrm>
        </p:spPr>
        <p:txBody>
          <a:bodyPr/>
          <a:lstStyle/>
          <a:p>
            <a:r>
              <a:rPr lang="en-GB" noProof="0"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320738" y="1137784"/>
            <a:ext cx="4541325" cy="566444"/>
          </a:xfrm>
          <a:prstGeom prst="rect">
            <a:avLst/>
          </a:prstGeom>
        </p:spPr>
        <p:txBody>
          <a:bodyPr/>
          <a:lstStyle/>
          <a:p>
            <a:r>
              <a:rPr lang="en-GB" b="1" noProof="0" dirty="0"/>
              <a:t>European Policies &amp; Regulations</a:t>
            </a:r>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485442" y="1957257"/>
            <a:ext cx="700387" cy="566443"/>
          </a:xfrm>
        </p:spPr>
        <p:txBody>
          <a:bodyPr/>
          <a:lstStyle/>
          <a:p>
            <a:r>
              <a:rPr lang="en-GB" noProof="0" dirty="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320737" y="1957257"/>
            <a:ext cx="4541325" cy="566444"/>
          </a:xfrm>
          <a:prstGeom prst="rect">
            <a:avLst/>
          </a:prstGeom>
        </p:spPr>
        <p:txBody>
          <a:bodyPr/>
          <a:lstStyle/>
          <a:p>
            <a:r>
              <a:rPr lang="en-GB" b="1" noProof="0" dirty="0"/>
              <a:t>National Policies &amp; Targets</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485442" y="2776225"/>
            <a:ext cx="700387" cy="566443"/>
          </a:xfrm>
        </p:spPr>
        <p:txBody>
          <a:bodyPr/>
          <a:lstStyle/>
          <a:p>
            <a:r>
              <a:rPr lang="en-GB" noProof="0" dirty="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320738" y="2776224"/>
            <a:ext cx="4541325" cy="566444"/>
          </a:xfrm>
          <a:prstGeom prst="rect">
            <a:avLst/>
          </a:prstGeom>
        </p:spPr>
        <p:txBody>
          <a:bodyPr/>
          <a:lstStyle/>
          <a:p>
            <a:r>
              <a:rPr lang="en-GB" b="1" noProof="0" dirty="0"/>
              <a:t>Certification &amp; Compliance Standards</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485442" y="3594182"/>
            <a:ext cx="700387" cy="566443"/>
          </a:xfrm>
        </p:spPr>
        <p:txBody>
          <a:bodyPr/>
          <a:lstStyle/>
          <a:p>
            <a:r>
              <a:rPr lang="en-GB" noProof="0" dirty="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6320738" y="3594181"/>
            <a:ext cx="4541325" cy="566444"/>
          </a:xfrm>
          <a:prstGeom prst="rect">
            <a:avLst/>
          </a:prstGeom>
        </p:spPr>
        <p:txBody>
          <a:bodyPr/>
          <a:lstStyle/>
          <a:p>
            <a:r>
              <a:rPr lang="en-GB" b="1" noProof="0" dirty="0"/>
              <a:t>Audit &amp; Compliance Planning</a:t>
            </a:r>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485442" y="4409706"/>
            <a:ext cx="700387" cy="566443"/>
          </a:xfrm>
        </p:spPr>
        <p:txBody>
          <a:bodyPr/>
          <a:lstStyle/>
          <a:p>
            <a:r>
              <a:rPr lang="en-GB" noProof="0" dirty="0"/>
              <a:t>05</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36"/>
          </p:nvPr>
        </p:nvSpPr>
        <p:spPr>
          <a:xfrm>
            <a:off x="6320738" y="4409706"/>
            <a:ext cx="4541325" cy="566444"/>
          </a:xfrm>
          <a:prstGeom prst="rect">
            <a:avLst/>
          </a:prstGeom>
        </p:spPr>
        <p:txBody>
          <a:bodyPr/>
          <a:lstStyle/>
          <a:p>
            <a:r>
              <a:rPr lang="en-GB" b="1" noProof="0" dirty="0"/>
              <a:t>Best Practices &amp; Case Studies </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GB" noProof="0" dirty="0"/>
              <a:t>This module examines the </a:t>
            </a:r>
            <a:r>
              <a:rPr lang="en-GB" b="1" noProof="0" dirty="0"/>
              <a:t>regulatory and certification landscape shaping food waste management </a:t>
            </a:r>
            <a:r>
              <a:rPr lang="en-GB" noProof="0" dirty="0"/>
              <a:t>and the circular economy. It explores EU and national policies, key certification schemes, and compliance requirements relevant to the agri-food sector. You will gain practical knowledge of audit preparation and reporting obligations, enabling you to meet legal standards while fostering sustainability and business credibility.</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CONTENTS</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462828" y="1823218"/>
            <a:ext cx="5639642"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6"/>
          </p:nvPr>
        </p:nvSpPr>
        <p:spPr>
          <a:xfrm>
            <a:off x="254001" y="228769"/>
            <a:ext cx="4990998" cy="1063911"/>
          </a:xfrm>
          <a:prstGeom prst="rect">
            <a:avLst/>
          </a:prstGeom>
        </p:spPr>
        <p:txBody>
          <a:bodyPr/>
          <a:lstStyle/>
          <a:p>
            <a:r>
              <a:rPr lang="en-US" dirty="0"/>
              <a:t>Food Waste Audits and their Importance</a:t>
            </a:r>
            <a:endParaRPr lang="en-GB" noProof="0" dirty="0"/>
          </a:p>
        </p:txBody>
      </p:sp>
      <p:sp>
        <p:nvSpPr>
          <p:cNvPr id="12" name="Text Placeholder 11">
            <a:extLst>
              <a:ext uri="{FF2B5EF4-FFF2-40B4-BE49-F238E27FC236}">
                <a16:creationId xmlns:a16="http://schemas.microsoft.com/office/drawing/2014/main" id="{7A923FCD-9B63-5E92-2756-7BAB49F00472}"/>
              </a:ext>
            </a:extLst>
          </p:cNvPr>
          <p:cNvSpPr>
            <a:spLocks noGrp="1"/>
          </p:cNvSpPr>
          <p:nvPr>
            <p:ph type="body" sz="quarter" idx="18"/>
          </p:nvPr>
        </p:nvSpPr>
        <p:spPr>
          <a:xfrm>
            <a:off x="254000" y="1363798"/>
            <a:ext cx="6146799" cy="5327195"/>
          </a:xfrm>
        </p:spPr>
        <p:txBody>
          <a:bodyPr/>
          <a:lstStyle/>
          <a:p>
            <a:pPr marL="0" indent="0"/>
            <a:r>
              <a:rPr lang="en-US" noProof="0" dirty="0"/>
              <a:t>A food waste audit is a </a:t>
            </a:r>
            <a:r>
              <a:rPr lang="en-US" b="1" noProof="0" dirty="0"/>
              <a:t>systematic process </a:t>
            </a:r>
            <a:r>
              <a:rPr lang="en-US" noProof="0" dirty="0"/>
              <a:t>that helps businesses measure, </a:t>
            </a:r>
            <a:r>
              <a:rPr lang="en-US" noProof="0" dirty="0" err="1"/>
              <a:t>analyse</a:t>
            </a:r>
            <a:r>
              <a:rPr lang="en-US" noProof="0" dirty="0"/>
              <a:t>, and understand the food waste they generate. </a:t>
            </a:r>
            <a:endParaRPr lang="pl-PL" noProof="0" dirty="0"/>
          </a:p>
          <a:p>
            <a:pPr marL="0" indent="0"/>
            <a:r>
              <a:rPr lang="en-US" noProof="0" dirty="0"/>
              <a:t>By identifying where and why waste occurs, </a:t>
            </a:r>
            <a:r>
              <a:rPr lang="en-US" dirty="0"/>
              <a:t>one gains</a:t>
            </a:r>
            <a:r>
              <a:rPr lang="en-US" noProof="0" dirty="0"/>
              <a:t> valuable insights that can lead to more efficient resource management and waste reduction. Conducting an audit not only supports sustainability efforts but also helps businesses reduce costs. </a:t>
            </a:r>
            <a:endParaRPr lang="pl-PL" noProof="0" dirty="0"/>
          </a:p>
          <a:p>
            <a:r>
              <a:rPr lang="en-US" noProof="0" dirty="0"/>
              <a:t>This section will guide you through the key steps to prepare for a food waste audit, ensuring you are ready to gather meaningful data and take actionable steps towards </a:t>
            </a:r>
            <a:r>
              <a:rPr lang="en-US" noProof="0" dirty="0" err="1"/>
              <a:t>minimising</a:t>
            </a:r>
            <a:r>
              <a:rPr lang="en-US" noProof="0" dirty="0"/>
              <a:t> waste.</a:t>
            </a:r>
            <a:endParaRPr lang="en-GB" noProof="0" dirty="0"/>
          </a:p>
        </p:txBody>
      </p:sp>
      <p:sp>
        <p:nvSpPr>
          <p:cNvPr id="7" name="Freeform 6">
            <a:extLst>
              <a:ext uri="{FF2B5EF4-FFF2-40B4-BE49-F238E27FC236}">
                <a16:creationId xmlns:a16="http://schemas.microsoft.com/office/drawing/2014/main" id="{9D0E708C-F88F-091D-DAA7-B7C203069DB2}"/>
              </a:ext>
            </a:extLst>
          </p:cNvPr>
          <p:cNvSpPr/>
          <p:nvPr/>
        </p:nvSpPr>
        <p:spPr>
          <a:xfrm>
            <a:off x="8592849" y="-156070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pic>
        <p:nvPicPr>
          <p:cNvPr id="8" name="Symbol zastępczy obrazu 7" descr="Obraz zawierający osoba, palec, paznokieć, dłoń&#10;&#10;Zawartość wygenerowana przez sztuczną inteligencję może być niepoprawna.">
            <a:extLst>
              <a:ext uri="{FF2B5EF4-FFF2-40B4-BE49-F238E27FC236}">
                <a16:creationId xmlns:a16="http://schemas.microsoft.com/office/drawing/2014/main" id="{A57CC74F-52C1-5E53-96F0-1B8CF7FC151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350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40ACC-0A41-3CF8-4F58-B444EF2107BB}"/>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9F675D35-3FD5-1676-096B-D45431658FED}"/>
              </a:ext>
            </a:extLst>
          </p:cNvPr>
          <p:cNvSpPr>
            <a:spLocks noChangeArrowheads="1"/>
          </p:cNvSpPr>
          <p:nvPr/>
        </p:nvSpPr>
        <p:spPr bwMode="auto">
          <a:xfrm>
            <a:off x="865379" y="1415732"/>
            <a:ext cx="2334470" cy="5200968"/>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59" name="Freeform 246">
            <a:extLst>
              <a:ext uri="{FF2B5EF4-FFF2-40B4-BE49-F238E27FC236}">
                <a16:creationId xmlns:a16="http://schemas.microsoft.com/office/drawing/2014/main" id="{9F6A1035-B8F0-DBAD-DC10-1E624FD054CC}"/>
              </a:ext>
            </a:extLst>
          </p:cNvPr>
          <p:cNvSpPr>
            <a:spLocks noChangeArrowheads="1"/>
          </p:cNvSpPr>
          <p:nvPr/>
        </p:nvSpPr>
        <p:spPr bwMode="auto">
          <a:xfrm>
            <a:off x="812720" y="1320394"/>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dirty="0"/>
          </a:p>
        </p:txBody>
      </p:sp>
      <p:sp>
        <p:nvSpPr>
          <p:cNvPr id="360" name="Freeform 247">
            <a:extLst>
              <a:ext uri="{FF2B5EF4-FFF2-40B4-BE49-F238E27FC236}">
                <a16:creationId xmlns:a16="http://schemas.microsoft.com/office/drawing/2014/main" id="{8F54A593-997E-BF82-4F7D-5E65E107285D}"/>
              </a:ext>
            </a:extLst>
          </p:cNvPr>
          <p:cNvSpPr>
            <a:spLocks noChangeArrowheads="1"/>
          </p:cNvSpPr>
          <p:nvPr/>
        </p:nvSpPr>
        <p:spPr bwMode="auto">
          <a:xfrm>
            <a:off x="3528329" y="865564"/>
            <a:ext cx="2334470" cy="4897070"/>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362" name="Freeform 249">
            <a:extLst>
              <a:ext uri="{FF2B5EF4-FFF2-40B4-BE49-F238E27FC236}">
                <a16:creationId xmlns:a16="http://schemas.microsoft.com/office/drawing/2014/main" id="{D0E2981A-B26D-E101-EDA2-FD5445C1AD54}"/>
              </a:ext>
            </a:extLst>
          </p:cNvPr>
          <p:cNvSpPr>
            <a:spLocks noChangeArrowheads="1"/>
          </p:cNvSpPr>
          <p:nvPr/>
        </p:nvSpPr>
        <p:spPr bwMode="auto">
          <a:xfrm>
            <a:off x="3486155" y="5762634"/>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363" name="Freeform 250">
            <a:extLst>
              <a:ext uri="{FF2B5EF4-FFF2-40B4-BE49-F238E27FC236}">
                <a16:creationId xmlns:a16="http://schemas.microsoft.com/office/drawing/2014/main" id="{92AAF2E8-94C9-8F2A-E307-8EC48460372F}"/>
              </a:ext>
            </a:extLst>
          </p:cNvPr>
          <p:cNvSpPr>
            <a:spLocks noChangeArrowheads="1"/>
          </p:cNvSpPr>
          <p:nvPr/>
        </p:nvSpPr>
        <p:spPr bwMode="auto">
          <a:xfrm>
            <a:off x="6191280" y="1463318"/>
            <a:ext cx="2334470" cy="5153382"/>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65" name="Freeform 252">
            <a:extLst>
              <a:ext uri="{FF2B5EF4-FFF2-40B4-BE49-F238E27FC236}">
                <a16:creationId xmlns:a16="http://schemas.microsoft.com/office/drawing/2014/main" id="{740EB544-4C41-E43D-39A5-87A134045122}"/>
              </a:ext>
            </a:extLst>
          </p:cNvPr>
          <p:cNvSpPr>
            <a:spLocks noChangeArrowheads="1"/>
          </p:cNvSpPr>
          <p:nvPr/>
        </p:nvSpPr>
        <p:spPr bwMode="auto">
          <a:xfrm>
            <a:off x="6138622" y="1320393"/>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09B9FFEC-DE0C-9D71-9A73-B11DF25BEDC3}"/>
              </a:ext>
            </a:extLst>
          </p:cNvPr>
          <p:cNvSpPr>
            <a:spLocks noGrp="1"/>
          </p:cNvSpPr>
          <p:nvPr>
            <p:ph type="body" sz="quarter" idx="16"/>
          </p:nvPr>
        </p:nvSpPr>
        <p:spPr>
          <a:xfrm>
            <a:off x="1976348" y="73829"/>
            <a:ext cx="8239304" cy="508865"/>
          </a:xfrm>
        </p:spPr>
        <p:txBody>
          <a:bodyPr/>
          <a:lstStyle/>
          <a:p>
            <a:pPr algn="l"/>
            <a:r>
              <a:rPr lang="pl-PL" noProof="0" dirty="0" err="1"/>
              <a:t>Your</a:t>
            </a:r>
            <a:r>
              <a:rPr lang="pl-PL" noProof="0" dirty="0"/>
              <a:t> Step-by-Step Guide to Food </a:t>
            </a:r>
            <a:r>
              <a:rPr lang="pl-PL" noProof="0" dirty="0" err="1"/>
              <a:t>Audits</a:t>
            </a:r>
            <a:endParaRPr lang="en-GB" noProof="0" dirty="0"/>
          </a:p>
        </p:txBody>
      </p:sp>
      <p:sp>
        <p:nvSpPr>
          <p:cNvPr id="105" name="CuadroTexto 553">
            <a:extLst>
              <a:ext uri="{FF2B5EF4-FFF2-40B4-BE49-F238E27FC236}">
                <a16:creationId xmlns:a16="http://schemas.microsoft.com/office/drawing/2014/main" id="{97D60ADA-C884-B7E7-0D14-8E97AF9E1730}"/>
              </a:ext>
            </a:extLst>
          </p:cNvPr>
          <p:cNvSpPr txBox="1"/>
          <p:nvPr/>
        </p:nvSpPr>
        <p:spPr>
          <a:xfrm>
            <a:off x="886840" y="1549781"/>
            <a:ext cx="2291547" cy="707886"/>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Define Your Goals and Objectives</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4235110C-DB1A-66CC-BA09-CF2D8367E2B8}"/>
              </a:ext>
            </a:extLst>
          </p:cNvPr>
          <p:cNvSpPr txBox="1"/>
          <p:nvPr/>
        </p:nvSpPr>
        <p:spPr>
          <a:xfrm>
            <a:off x="3475671" y="1044059"/>
            <a:ext cx="2359072"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Assemble Your Audit Team</a:t>
            </a:r>
          </a:p>
        </p:txBody>
      </p:sp>
      <p:sp>
        <p:nvSpPr>
          <p:cNvPr id="107" name="CuadroTexto 557">
            <a:extLst>
              <a:ext uri="{FF2B5EF4-FFF2-40B4-BE49-F238E27FC236}">
                <a16:creationId xmlns:a16="http://schemas.microsoft.com/office/drawing/2014/main" id="{0ABBCB3E-1FC2-A4FB-E9D2-CAD3547F85F5}"/>
              </a:ext>
            </a:extLst>
          </p:cNvPr>
          <p:cNvSpPr txBox="1"/>
          <p:nvPr/>
        </p:nvSpPr>
        <p:spPr>
          <a:xfrm>
            <a:off x="6164951" y="1587338"/>
            <a:ext cx="2334470"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Plan the Audit Methodology</a:t>
            </a:r>
          </a:p>
        </p:txBody>
      </p:sp>
      <p:sp>
        <p:nvSpPr>
          <p:cNvPr id="109" name="Rectángulo 602">
            <a:extLst>
              <a:ext uri="{FF2B5EF4-FFF2-40B4-BE49-F238E27FC236}">
                <a16:creationId xmlns:a16="http://schemas.microsoft.com/office/drawing/2014/main" id="{4DD88984-0EAC-87F2-2B2E-15AAB55D72AA}"/>
              </a:ext>
            </a:extLst>
          </p:cNvPr>
          <p:cNvSpPr/>
          <p:nvPr/>
        </p:nvSpPr>
        <p:spPr>
          <a:xfrm>
            <a:off x="868486" y="2309371"/>
            <a:ext cx="2291547" cy="4278094"/>
          </a:xfrm>
          <a:prstGeom prst="rect">
            <a:avLst/>
          </a:prstGeom>
        </p:spPr>
        <p:txBody>
          <a:bodyPr wrap="square">
            <a:spAutoFit/>
          </a:bodyPr>
          <a:lstStyle/>
          <a:p>
            <a:pPr algn="ctr"/>
            <a:r>
              <a:rPr lang="en-US" sz="1700" noProof="0" dirty="0">
                <a:solidFill>
                  <a:schemeClr val="bg1"/>
                </a:solidFill>
                <a:latin typeface="Calibri" panose="020F0502020204030204" pitchFamily="34" charset="0"/>
                <a:ea typeface="Lato" charset="0"/>
                <a:cs typeface="Calibri" panose="020F0502020204030204" pitchFamily="34" charset="0"/>
              </a:rPr>
              <a:t>Start by identifying key areas where waste occurs, such as food prep, storage, or disposal. Ensure your audit goals align with your business priorities, like cost reduction or sustainability. Set measurable and realistic objectives so you can clearly evaluate the audit’s success without overwhelming your team with unachievable targets.</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A12DB08B-6D12-D35B-9CE3-2DFA18FB38CC}"/>
              </a:ext>
            </a:extLst>
          </p:cNvPr>
          <p:cNvSpPr/>
          <p:nvPr/>
        </p:nvSpPr>
        <p:spPr>
          <a:xfrm>
            <a:off x="3541576" y="1897036"/>
            <a:ext cx="2276287" cy="3754874"/>
          </a:xfrm>
          <a:prstGeom prst="rect">
            <a:avLst/>
          </a:prstGeom>
        </p:spPr>
        <p:txBody>
          <a:bodyPr wrap="square">
            <a:spAutoFit/>
          </a:bodyPr>
          <a:lstStyle/>
          <a:p>
            <a:pPr algn="ctr"/>
            <a:r>
              <a:rPr lang="en-US" sz="1700" noProof="0" dirty="0">
                <a:solidFill>
                  <a:schemeClr val="bg1"/>
                </a:solidFill>
                <a:latin typeface="Calibri" panose="020F0502020204030204" pitchFamily="34" charset="0"/>
                <a:ea typeface="Lato" charset="0"/>
                <a:cs typeface="Calibri" panose="020F0502020204030204" pitchFamily="34" charset="0"/>
              </a:rPr>
              <a:t>Form a team with diverse members from various departments, like kitchen staff, procurement, and management. Assign clear roles for data collection, analysis, and reporting to maintain focus. A broad team ensures all aspects of food waste are considered for a more comprehensive audit.</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C0E11034-EDB8-F10C-E3F4-3B3571D8FCAC}"/>
              </a:ext>
            </a:extLst>
          </p:cNvPr>
          <p:cNvSpPr/>
          <p:nvPr/>
        </p:nvSpPr>
        <p:spPr>
          <a:xfrm>
            <a:off x="6191280" y="2419243"/>
            <a:ext cx="2334470" cy="3493264"/>
          </a:xfrm>
          <a:prstGeom prst="rect">
            <a:avLst/>
          </a:prstGeom>
        </p:spPr>
        <p:txBody>
          <a:bodyPr wrap="square">
            <a:spAutoFit/>
          </a:bodyPr>
          <a:lstStyle/>
          <a:p>
            <a:pPr algn="ctr"/>
            <a:r>
              <a:rPr lang="en-US" sz="1700" noProof="0" dirty="0">
                <a:solidFill>
                  <a:schemeClr val="bg1"/>
                </a:solidFill>
                <a:latin typeface="Calibri" panose="020F0502020204030204" pitchFamily="34" charset="0"/>
                <a:ea typeface="Lato" charset="0"/>
                <a:cs typeface="Calibri" panose="020F0502020204030204" pitchFamily="34" charset="0"/>
              </a:rPr>
              <a:t>Choose your data collection method—manual tracking or digital tools—and establish a specific audit timeframe, such as one week. </a:t>
            </a:r>
            <a:r>
              <a:rPr lang="en-US" sz="1700" noProof="0" dirty="0" err="1">
                <a:solidFill>
                  <a:schemeClr val="bg1"/>
                </a:solidFill>
                <a:latin typeface="Calibri" panose="020F0502020204030204" pitchFamily="34" charset="0"/>
                <a:ea typeface="Lato" charset="0"/>
                <a:cs typeface="Calibri" panose="020F0502020204030204" pitchFamily="34" charset="0"/>
              </a:rPr>
              <a:t>Categorise</a:t>
            </a:r>
            <a:r>
              <a:rPr lang="en-US" sz="1700" noProof="0" dirty="0">
                <a:solidFill>
                  <a:schemeClr val="bg1"/>
                </a:solidFill>
                <a:latin typeface="Calibri" panose="020F0502020204030204" pitchFamily="34" charset="0"/>
                <a:ea typeface="Lato" charset="0"/>
                <a:cs typeface="Calibri" panose="020F0502020204030204" pitchFamily="34" charset="0"/>
              </a:rPr>
              <a:t> waste by food type, disposal reason, and quantity to ensure you capture a full picture of where waste is happening and why.</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3" name="Freeform 247">
            <a:extLst>
              <a:ext uri="{FF2B5EF4-FFF2-40B4-BE49-F238E27FC236}">
                <a16:creationId xmlns:a16="http://schemas.microsoft.com/office/drawing/2014/main" id="{0E6252E9-7B93-D48C-855F-8FFE419133D3}"/>
              </a:ext>
            </a:extLst>
          </p:cNvPr>
          <p:cNvSpPr>
            <a:spLocks noChangeArrowheads="1"/>
          </p:cNvSpPr>
          <p:nvPr/>
        </p:nvSpPr>
        <p:spPr bwMode="auto">
          <a:xfrm>
            <a:off x="8906888" y="865564"/>
            <a:ext cx="2334470" cy="4858517"/>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4" name="Freeform 249">
            <a:extLst>
              <a:ext uri="{FF2B5EF4-FFF2-40B4-BE49-F238E27FC236}">
                <a16:creationId xmlns:a16="http://schemas.microsoft.com/office/drawing/2014/main" id="{028FD81F-BC1A-7CBD-970A-EF1B8B9720BA}"/>
              </a:ext>
            </a:extLst>
          </p:cNvPr>
          <p:cNvSpPr>
            <a:spLocks noChangeArrowheads="1"/>
          </p:cNvSpPr>
          <p:nvPr/>
        </p:nvSpPr>
        <p:spPr bwMode="auto">
          <a:xfrm>
            <a:off x="8854230" y="5724081"/>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5" name="CuadroTexto 555">
            <a:extLst>
              <a:ext uri="{FF2B5EF4-FFF2-40B4-BE49-F238E27FC236}">
                <a16:creationId xmlns:a16="http://schemas.microsoft.com/office/drawing/2014/main" id="{FF73A693-46BC-1A6C-91CF-189D39114426}"/>
              </a:ext>
            </a:extLst>
          </p:cNvPr>
          <p:cNvSpPr txBox="1"/>
          <p:nvPr/>
        </p:nvSpPr>
        <p:spPr>
          <a:xfrm>
            <a:off x="8854230" y="1044059"/>
            <a:ext cx="2359072" cy="707886"/>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Gather Necessary Tools &amp; Resources</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 name="Rectángulo 603">
            <a:extLst>
              <a:ext uri="{FF2B5EF4-FFF2-40B4-BE49-F238E27FC236}">
                <a16:creationId xmlns:a16="http://schemas.microsoft.com/office/drawing/2014/main" id="{723BFEA7-8B14-E287-7DDC-DBC2D7C196FA}"/>
              </a:ext>
            </a:extLst>
          </p:cNvPr>
          <p:cNvSpPr/>
          <p:nvPr/>
        </p:nvSpPr>
        <p:spPr>
          <a:xfrm>
            <a:off x="8981370" y="1962383"/>
            <a:ext cx="2132847" cy="3231654"/>
          </a:xfrm>
          <a:prstGeom prst="rect">
            <a:avLst/>
          </a:prstGeom>
        </p:spPr>
        <p:txBody>
          <a:bodyPr wrap="square">
            <a:spAutoFit/>
          </a:bodyPr>
          <a:lstStyle/>
          <a:p>
            <a:pPr algn="ctr"/>
            <a:r>
              <a:rPr lang="en-US" sz="1700" noProof="0" dirty="0">
                <a:solidFill>
                  <a:schemeClr val="bg1"/>
                </a:solidFill>
                <a:latin typeface="Calibri" panose="020F0502020204030204" pitchFamily="34" charset="0"/>
                <a:ea typeface="Lato" charset="0"/>
                <a:cs typeface="Calibri" panose="020F0502020204030204" pitchFamily="34" charset="0"/>
              </a:rPr>
              <a:t>Ensure you have all the tools needed for the audit, including waste tracking sheets, scales for measuring, and protective gear for staff. Proper equipment will help you collect accurate data while maintaining hygiene and safety.</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pic>
        <p:nvPicPr>
          <p:cNvPr id="8" name="Grafika 7" descr="Znaczek z wypełnieniem pełnym">
            <a:extLst>
              <a:ext uri="{FF2B5EF4-FFF2-40B4-BE49-F238E27FC236}">
                <a16:creationId xmlns:a16="http://schemas.microsoft.com/office/drawing/2014/main" id="{529AEFD1-34DB-5F78-A20C-D99A887FA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2506" y="5680491"/>
            <a:ext cx="730026" cy="730026"/>
          </a:xfrm>
          <a:prstGeom prst="rect">
            <a:avLst/>
          </a:prstGeom>
        </p:spPr>
      </p:pic>
      <p:pic>
        <p:nvPicPr>
          <p:cNvPr id="10" name="Grafika 9" descr="Znaczek 3 z wypełnieniem pełnym">
            <a:extLst>
              <a:ext uri="{FF2B5EF4-FFF2-40B4-BE49-F238E27FC236}">
                <a16:creationId xmlns:a16="http://schemas.microsoft.com/office/drawing/2014/main" id="{5005015D-35DF-AEB2-B03A-9AE12FC761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7401" y="812158"/>
            <a:ext cx="730026" cy="730026"/>
          </a:xfrm>
          <a:prstGeom prst="rect">
            <a:avLst/>
          </a:prstGeom>
        </p:spPr>
      </p:pic>
      <p:pic>
        <p:nvPicPr>
          <p:cNvPr id="12" name="Grafika 11" descr="Znaczek 4 z wypełnieniem pełnym">
            <a:extLst>
              <a:ext uri="{FF2B5EF4-FFF2-40B4-BE49-F238E27FC236}">
                <a16:creationId xmlns:a16="http://schemas.microsoft.com/office/drawing/2014/main" id="{345DD8C4-1EF1-D41A-DEB8-F2A6147C7C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4406" y="5624090"/>
            <a:ext cx="730026" cy="730026"/>
          </a:xfrm>
          <a:prstGeom prst="rect">
            <a:avLst/>
          </a:prstGeom>
        </p:spPr>
      </p:pic>
      <p:pic>
        <p:nvPicPr>
          <p:cNvPr id="14" name="Grafika 13" descr="Znaczek 1 z wypełnieniem pełnym">
            <a:extLst>
              <a:ext uri="{FF2B5EF4-FFF2-40B4-BE49-F238E27FC236}">
                <a16:creationId xmlns:a16="http://schemas.microsoft.com/office/drawing/2014/main" id="{E330238C-7335-D799-B5FC-89B14A033F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005" y="835401"/>
            <a:ext cx="730026" cy="730026"/>
          </a:xfrm>
          <a:prstGeom prst="rect">
            <a:avLst/>
          </a:prstGeom>
        </p:spPr>
      </p:pic>
    </p:spTree>
    <p:extLst>
      <p:ext uri="{BB962C8B-B14F-4D97-AF65-F5344CB8AC3E}">
        <p14:creationId xmlns:p14="http://schemas.microsoft.com/office/powerpoint/2010/main" val="1140867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9ADE5-4B19-EC0B-B6C6-E6F3CE7CED2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2529DD6C-74FB-2506-DE67-EB8A66F00286}"/>
              </a:ext>
            </a:extLst>
          </p:cNvPr>
          <p:cNvSpPr>
            <a:spLocks noChangeArrowheads="1"/>
          </p:cNvSpPr>
          <p:nvPr/>
        </p:nvSpPr>
        <p:spPr bwMode="auto">
          <a:xfrm>
            <a:off x="1857080" y="1430805"/>
            <a:ext cx="2677733" cy="505483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59" name="Freeform 246">
            <a:extLst>
              <a:ext uri="{FF2B5EF4-FFF2-40B4-BE49-F238E27FC236}">
                <a16:creationId xmlns:a16="http://schemas.microsoft.com/office/drawing/2014/main" id="{D416CFBB-893E-5C8B-BE17-16C5B8BDABEC}"/>
              </a:ext>
            </a:extLst>
          </p:cNvPr>
          <p:cNvSpPr>
            <a:spLocks noChangeArrowheads="1"/>
          </p:cNvSpPr>
          <p:nvPr/>
        </p:nvSpPr>
        <p:spPr bwMode="auto">
          <a:xfrm>
            <a:off x="1796678" y="1335467"/>
            <a:ext cx="2738134"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dirty="0"/>
          </a:p>
        </p:txBody>
      </p:sp>
      <p:sp>
        <p:nvSpPr>
          <p:cNvPr id="360" name="Freeform 247">
            <a:extLst>
              <a:ext uri="{FF2B5EF4-FFF2-40B4-BE49-F238E27FC236}">
                <a16:creationId xmlns:a16="http://schemas.microsoft.com/office/drawing/2014/main" id="{34CEAD23-A450-2729-8974-A52BC40725BB}"/>
              </a:ext>
            </a:extLst>
          </p:cNvPr>
          <p:cNvSpPr>
            <a:spLocks noChangeArrowheads="1"/>
          </p:cNvSpPr>
          <p:nvPr/>
        </p:nvSpPr>
        <p:spPr bwMode="auto">
          <a:xfrm>
            <a:off x="5117630" y="1071060"/>
            <a:ext cx="2677733" cy="4718575"/>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362" name="Freeform 249">
            <a:extLst>
              <a:ext uri="{FF2B5EF4-FFF2-40B4-BE49-F238E27FC236}">
                <a16:creationId xmlns:a16="http://schemas.microsoft.com/office/drawing/2014/main" id="{CD04702C-74F4-EBC6-78A9-842EE1E301BD}"/>
              </a:ext>
            </a:extLst>
          </p:cNvPr>
          <p:cNvSpPr>
            <a:spLocks noChangeArrowheads="1"/>
          </p:cNvSpPr>
          <p:nvPr/>
        </p:nvSpPr>
        <p:spPr bwMode="auto">
          <a:xfrm>
            <a:off x="5057229" y="5789635"/>
            <a:ext cx="2738134"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363" name="Freeform 250">
            <a:extLst>
              <a:ext uri="{FF2B5EF4-FFF2-40B4-BE49-F238E27FC236}">
                <a16:creationId xmlns:a16="http://schemas.microsoft.com/office/drawing/2014/main" id="{7535140D-5133-89AA-DAC8-FEC8BAD61CA8}"/>
              </a:ext>
            </a:extLst>
          </p:cNvPr>
          <p:cNvSpPr>
            <a:spLocks noChangeArrowheads="1"/>
          </p:cNvSpPr>
          <p:nvPr/>
        </p:nvSpPr>
        <p:spPr bwMode="auto">
          <a:xfrm>
            <a:off x="8304426" y="1478391"/>
            <a:ext cx="2677733" cy="5007250"/>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65" name="Freeform 252">
            <a:extLst>
              <a:ext uri="{FF2B5EF4-FFF2-40B4-BE49-F238E27FC236}">
                <a16:creationId xmlns:a16="http://schemas.microsoft.com/office/drawing/2014/main" id="{79537792-6322-1DA7-608A-DF68CAA6B721}"/>
              </a:ext>
            </a:extLst>
          </p:cNvPr>
          <p:cNvSpPr>
            <a:spLocks noChangeArrowheads="1"/>
          </p:cNvSpPr>
          <p:nvPr/>
        </p:nvSpPr>
        <p:spPr bwMode="auto">
          <a:xfrm>
            <a:off x="8244025" y="1335466"/>
            <a:ext cx="2738134"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F660FF69-5560-EAD2-1F28-2EFAE18D4761}"/>
              </a:ext>
            </a:extLst>
          </p:cNvPr>
          <p:cNvSpPr>
            <a:spLocks noGrp="1"/>
          </p:cNvSpPr>
          <p:nvPr>
            <p:ph type="body" sz="quarter" idx="16"/>
          </p:nvPr>
        </p:nvSpPr>
        <p:spPr>
          <a:xfrm>
            <a:off x="2416529" y="83815"/>
            <a:ext cx="8075504" cy="508865"/>
          </a:xfrm>
        </p:spPr>
        <p:txBody>
          <a:bodyPr/>
          <a:lstStyle/>
          <a:p>
            <a:pPr algn="l"/>
            <a:r>
              <a:rPr lang="pl-PL" noProof="0" dirty="0" err="1"/>
              <a:t>Your</a:t>
            </a:r>
            <a:r>
              <a:rPr lang="pl-PL" noProof="0" dirty="0"/>
              <a:t> Step-by-Step Guide to Food </a:t>
            </a:r>
            <a:r>
              <a:rPr lang="pl-PL" noProof="0" dirty="0" err="1"/>
              <a:t>Audits</a:t>
            </a:r>
            <a:endParaRPr lang="en-GB" noProof="0" dirty="0"/>
          </a:p>
        </p:txBody>
      </p:sp>
      <p:sp>
        <p:nvSpPr>
          <p:cNvPr id="105" name="CuadroTexto 553">
            <a:extLst>
              <a:ext uri="{FF2B5EF4-FFF2-40B4-BE49-F238E27FC236}">
                <a16:creationId xmlns:a16="http://schemas.microsoft.com/office/drawing/2014/main" id="{1EFA38F0-11F0-23A4-C323-B9EE580394FE}"/>
              </a:ext>
            </a:extLst>
          </p:cNvPr>
          <p:cNvSpPr txBox="1"/>
          <p:nvPr/>
        </p:nvSpPr>
        <p:spPr>
          <a:xfrm>
            <a:off x="1881696" y="1691722"/>
            <a:ext cx="2628499" cy="1015663"/>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Train Staff and Communicate the Process</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0648347C-B16D-5C35-459C-8F256F414E90}"/>
              </a:ext>
            </a:extLst>
          </p:cNvPr>
          <p:cNvSpPr txBox="1"/>
          <p:nvPr/>
        </p:nvSpPr>
        <p:spPr>
          <a:xfrm>
            <a:off x="5329280" y="1337779"/>
            <a:ext cx="2290213"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Ensure Compliance with Regulations</a:t>
            </a:r>
          </a:p>
        </p:txBody>
      </p:sp>
      <p:sp>
        <p:nvSpPr>
          <p:cNvPr id="107" name="CuadroTexto 557">
            <a:extLst>
              <a:ext uri="{FF2B5EF4-FFF2-40B4-BE49-F238E27FC236}">
                <a16:creationId xmlns:a16="http://schemas.microsoft.com/office/drawing/2014/main" id="{994E441B-374E-DF7A-EE28-0EE94F4B5AE3}"/>
              </a:ext>
            </a:extLst>
          </p:cNvPr>
          <p:cNvSpPr txBox="1"/>
          <p:nvPr/>
        </p:nvSpPr>
        <p:spPr>
          <a:xfrm>
            <a:off x="8550296" y="1645865"/>
            <a:ext cx="2250443"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Conduct a Pre-Audit Assessment</a:t>
            </a:r>
          </a:p>
        </p:txBody>
      </p:sp>
      <p:sp>
        <p:nvSpPr>
          <p:cNvPr id="109" name="Rectángulo 602">
            <a:extLst>
              <a:ext uri="{FF2B5EF4-FFF2-40B4-BE49-F238E27FC236}">
                <a16:creationId xmlns:a16="http://schemas.microsoft.com/office/drawing/2014/main" id="{EC99DA1D-DE20-2F56-E376-DE9CF9809106}"/>
              </a:ext>
            </a:extLst>
          </p:cNvPr>
          <p:cNvSpPr/>
          <p:nvPr/>
        </p:nvSpPr>
        <p:spPr>
          <a:xfrm>
            <a:off x="1978275" y="2815265"/>
            <a:ext cx="2374939" cy="3139321"/>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Train staff on the audit’s goals and the importance of accurate data collection. Show them how to record waste and encourage participation, making them feel involved and more likely to contribute valuable insights.</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6170A30A-1710-E605-9157-7AEC85E11E73}"/>
              </a:ext>
            </a:extLst>
          </p:cNvPr>
          <p:cNvSpPr/>
          <p:nvPr/>
        </p:nvSpPr>
        <p:spPr>
          <a:xfrm>
            <a:off x="5258102" y="2353751"/>
            <a:ext cx="2405943" cy="2862322"/>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Check local regulations for food waste disposal to ensure your audit complies with legal standards. Also, follow health and safety protocols to maintain hygiene and ensure the audit is conducted safely.</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1404550E-508B-1B68-312D-2F9BC6213C3C}"/>
              </a:ext>
            </a:extLst>
          </p:cNvPr>
          <p:cNvSpPr/>
          <p:nvPr/>
        </p:nvSpPr>
        <p:spPr>
          <a:xfrm>
            <a:off x="8483105" y="2707385"/>
            <a:ext cx="2384823" cy="2585323"/>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Observe current waste management practices and identify any trends or issues before the audit begins. This pre-assessment helps you pinpoint areas that need more focus during the actual audit.</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pic>
        <p:nvPicPr>
          <p:cNvPr id="16" name="Grafika 15" descr="Znaczek 5 z wypełnieniem pełnym">
            <a:extLst>
              <a:ext uri="{FF2B5EF4-FFF2-40B4-BE49-F238E27FC236}">
                <a16:creationId xmlns:a16="http://schemas.microsoft.com/office/drawing/2014/main" id="{697C4EDA-8B1F-B8BA-3CE8-9A42F29BB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017" y="831420"/>
            <a:ext cx="730026" cy="730026"/>
          </a:xfrm>
          <a:prstGeom prst="rect">
            <a:avLst/>
          </a:prstGeom>
        </p:spPr>
      </p:pic>
      <p:pic>
        <p:nvPicPr>
          <p:cNvPr id="9" name="Grafika 8" descr="Znaczek 6 z wypełnieniem pełnym">
            <a:extLst>
              <a:ext uri="{FF2B5EF4-FFF2-40B4-BE49-F238E27FC236}">
                <a16:creationId xmlns:a16="http://schemas.microsoft.com/office/drawing/2014/main" id="{10DBBB72-B30B-7F13-7C1A-64EDC0327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8567" y="5516130"/>
            <a:ext cx="730026" cy="730026"/>
          </a:xfrm>
          <a:prstGeom prst="rect">
            <a:avLst/>
          </a:prstGeom>
        </p:spPr>
      </p:pic>
      <p:pic>
        <p:nvPicPr>
          <p:cNvPr id="13" name="Grafika 12" descr="Znaczek 7 z wypełnieniem pełnym">
            <a:extLst>
              <a:ext uri="{FF2B5EF4-FFF2-40B4-BE49-F238E27FC236}">
                <a16:creationId xmlns:a16="http://schemas.microsoft.com/office/drawing/2014/main" id="{FD96A196-A411-A23F-A8AA-076AA283A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092" y="831420"/>
            <a:ext cx="730026" cy="730026"/>
          </a:xfrm>
          <a:prstGeom prst="rect">
            <a:avLst/>
          </a:prstGeom>
        </p:spPr>
      </p:pic>
    </p:spTree>
    <p:extLst>
      <p:ext uri="{BB962C8B-B14F-4D97-AF65-F5344CB8AC3E}">
        <p14:creationId xmlns:p14="http://schemas.microsoft.com/office/powerpoint/2010/main" val="40110982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904855" y="618626"/>
            <a:ext cx="8258599" cy="1078106"/>
          </a:xfrm>
          <a:prstGeom prst="rect">
            <a:avLst/>
          </a:prstGeom>
        </p:spPr>
        <p:txBody>
          <a:bodyPr/>
          <a:lstStyle/>
          <a:p>
            <a:r>
              <a:rPr lang="en-US" noProof="0" dirty="0"/>
              <a:t>Compliance</a:t>
            </a:r>
            <a:r>
              <a:rPr lang="pl-PL" noProof="0" dirty="0"/>
              <a:t> </a:t>
            </a:r>
            <a:r>
              <a:rPr lang="en-US" noProof="0" dirty="0"/>
              <a:t>for Food Waste Management</a:t>
            </a:r>
            <a:endParaRPr lang="en-GB" noProof="0" dirty="0"/>
          </a:p>
        </p:txBody>
      </p:sp>
      <p:sp>
        <p:nvSpPr>
          <p:cNvPr id="2" name="Freeform 1">
            <a:extLst>
              <a:ext uri="{FF2B5EF4-FFF2-40B4-BE49-F238E27FC236}">
                <a16:creationId xmlns:a16="http://schemas.microsoft.com/office/drawing/2014/main" id="{1C295A93-AB93-997F-F76F-86A4C7306515}"/>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
        <p:nvSpPr>
          <p:cNvPr id="6" name="Symbol zastępczy tekstu 5">
            <a:extLst>
              <a:ext uri="{FF2B5EF4-FFF2-40B4-BE49-F238E27FC236}">
                <a16:creationId xmlns:a16="http://schemas.microsoft.com/office/drawing/2014/main" id="{3006B3CE-D8BE-8F0A-D345-19B19D2BE6D0}"/>
              </a:ext>
            </a:extLst>
          </p:cNvPr>
          <p:cNvSpPr>
            <a:spLocks noGrp="1"/>
          </p:cNvSpPr>
          <p:nvPr>
            <p:ph type="body" sz="quarter" idx="19"/>
          </p:nvPr>
        </p:nvSpPr>
        <p:spPr>
          <a:xfrm>
            <a:off x="505838" y="2256520"/>
            <a:ext cx="10886062" cy="4288071"/>
          </a:xfrm>
        </p:spPr>
        <p:txBody>
          <a:bodyPr/>
          <a:lstStyle/>
          <a:p>
            <a:pPr marL="0" indent="0"/>
            <a:r>
              <a:rPr lang="en-US" noProof="0" dirty="0"/>
              <a:t>Effective food waste management requires both </a:t>
            </a:r>
            <a:r>
              <a:rPr lang="en-US" b="1" noProof="0" dirty="0"/>
              <a:t>regulatory compliance and strategic tracking tools</a:t>
            </a:r>
            <a:r>
              <a:rPr lang="en-US" noProof="0" dirty="0"/>
              <a:t>. Ensuring adherence to food waste laws and sustainability regulations is essential for businesses and </a:t>
            </a:r>
            <a:r>
              <a:rPr lang="en-US" noProof="0" dirty="0" err="1"/>
              <a:t>organisations</a:t>
            </a:r>
            <a:r>
              <a:rPr lang="en-US" noProof="0" dirty="0"/>
              <a:t>. Compliance checklists help </a:t>
            </a:r>
            <a:r>
              <a:rPr lang="en-US" noProof="0" dirty="0" err="1"/>
              <a:t>standardise</a:t>
            </a:r>
            <a:r>
              <a:rPr lang="en-US" noProof="0" dirty="0"/>
              <a:t> waste segregation, tracking, and reporting processes. Maintaining detailed documentation, including waste audit reports and sustainability records, ensures transparency and accountability while meeting legal obligations.</a:t>
            </a:r>
            <a:endParaRPr lang="pl-PL" noProof="0" dirty="0"/>
          </a:p>
          <a:p>
            <a:endParaRPr lang="pl-PL" noProof="0" dirty="0"/>
          </a:p>
          <a:p>
            <a:pPr marL="342900" indent="-342900">
              <a:buFont typeface="Wingdings" panose="05000000000000000000" pitchFamily="2" charset="2"/>
              <a:buChar char="Ø"/>
            </a:pPr>
            <a:r>
              <a:rPr lang="en-US" b="1" noProof="0" dirty="0">
                <a:solidFill>
                  <a:srgbClr val="60BA47"/>
                </a:solidFill>
              </a:rPr>
              <a:t>Regulatory compliance and reporting: </a:t>
            </a:r>
            <a:r>
              <a:rPr lang="en-US" noProof="0" dirty="0"/>
              <a:t>Food SMEs must adhere to food waste laws, maintain audit records, and document waste quantities, disposal methods, and corrective actions.</a:t>
            </a:r>
          </a:p>
          <a:p>
            <a:pPr marL="342900" indent="-342900">
              <a:buFont typeface="Wingdings" panose="05000000000000000000" pitchFamily="2" charset="2"/>
              <a:buChar char="Ø"/>
            </a:pPr>
            <a:r>
              <a:rPr lang="en-US" b="1" noProof="0" dirty="0">
                <a:solidFill>
                  <a:srgbClr val="60BA47"/>
                </a:solidFill>
              </a:rPr>
              <a:t>Documentation and verification: </a:t>
            </a:r>
            <a:r>
              <a:rPr lang="en-US" noProof="0" dirty="0"/>
              <a:t>Checklists, sustainability reports, and certifications support compliance, operational efficiency, and continuous improvement efforts.</a:t>
            </a:r>
          </a:p>
        </p:txBody>
      </p:sp>
    </p:spTree>
    <p:extLst>
      <p:ext uri="{BB962C8B-B14F-4D97-AF65-F5344CB8AC3E}">
        <p14:creationId xmlns:p14="http://schemas.microsoft.com/office/powerpoint/2010/main" val="396708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reeform 246"/>
          <p:cNvSpPr>
            <a:spLocks noChangeArrowheads="1"/>
          </p:cNvSpPr>
          <p:nvPr/>
        </p:nvSpPr>
        <p:spPr bwMode="auto">
          <a:xfrm>
            <a:off x="5956029" y="1187794"/>
            <a:ext cx="5516392"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dirty="0"/>
          </a:p>
        </p:txBody>
      </p:sp>
      <p:sp>
        <p:nvSpPr>
          <p:cNvPr id="296" name="Freeform 247"/>
          <p:cNvSpPr>
            <a:spLocks noChangeArrowheads="1"/>
          </p:cNvSpPr>
          <p:nvPr/>
        </p:nvSpPr>
        <p:spPr bwMode="auto">
          <a:xfrm>
            <a:off x="5062917" y="1044896"/>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dirty="0"/>
          </a:p>
        </p:txBody>
      </p:sp>
      <p:sp>
        <p:nvSpPr>
          <p:cNvPr id="297" name="Freeform 248"/>
          <p:cNvSpPr>
            <a:spLocks noChangeArrowheads="1"/>
          </p:cNvSpPr>
          <p:nvPr/>
        </p:nvSpPr>
        <p:spPr bwMode="auto">
          <a:xfrm>
            <a:off x="5958411" y="2865237"/>
            <a:ext cx="5514010"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endParaRPr lang="en-GB" sz="900" noProof="0" dirty="0"/>
          </a:p>
        </p:txBody>
      </p:sp>
      <p:sp>
        <p:nvSpPr>
          <p:cNvPr id="298" name="Freeform 249"/>
          <p:cNvSpPr>
            <a:spLocks noChangeArrowheads="1"/>
          </p:cNvSpPr>
          <p:nvPr/>
        </p:nvSpPr>
        <p:spPr bwMode="auto">
          <a:xfrm>
            <a:off x="5065299" y="2722339"/>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chemeClr val="bg1"/>
          </a:solidFill>
          <a:ln w="28575">
            <a:solidFill>
              <a:srgbClr val="60BA47"/>
            </a:solidFill>
          </a:ln>
          <a:effectLst/>
        </p:spPr>
        <p:txBody>
          <a:bodyPr wrap="none" anchor="ctr"/>
          <a:lstStyle/>
          <a:p>
            <a:endParaRPr lang="en-GB" sz="900" noProof="0" dirty="0"/>
          </a:p>
        </p:txBody>
      </p:sp>
      <p:sp>
        <p:nvSpPr>
          <p:cNvPr id="299" name="Freeform 250"/>
          <p:cNvSpPr>
            <a:spLocks noChangeArrowheads="1"/>
          </p:cNvSpPr>
          <p:nvPr/>
        </p:nvSpPr>
        <p:spPr bwMode="auto">
          <a:xfrm>
            <a:off x="5958410" y="4553001"/>
            <a:ext cx="5514009"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dirty="0"/>
          </a:p>
        </p:txBody>
      </p:sp>
      <p:sp>
        <p:nvSpPr>
          <p:cNvPr id="300" name="Freeform 251"/>
          <p:cNvSpPr>
            <a:spLocks noChangeArrowheads="1"/>
          </p:cNvSpPr>
          <p:nvPr/>
        </p:nvSpPr>
        <p:spPr bwMode="auto">
          <a:xfrm>
            <a:off x="5065299" y="441010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dirty="0"/>
          </a:p>
        </p:txBody>
      </p:sp>
      <p:sp>
        <p:nvSpPr>
          <p:cNvPr id="3" name="Text Placeholder 2">
            <a:extLst>
              <a:ext uri="{FF2B5EF4-FFF2-40B4-BE49-F238E27FC236}">
                <a16:creationId xmlns:a16="http://schemas.microsoft.com/office/drawing/2014/main" id="{05A0C9C4-DD82-8E68-5753-FCEEEC6C0A7A}"/>
              </a:ext>
            </a:extLst>
          </p:cNvPr>
          <p:cNvSpPr>
            <a:spLocks noGrp="1"/>
          </p:cNvSpPr>
          <p:nvPr>
            <p:ph type="body" sz="quarter" idx="18"/>
          </p:nvPr>
        </p:nvSpPr>
        <p:spPr>
          <a:xfrm>
            <a:off x="260906" y="1086802"/>
            <a:ext cx="4391517" cy="4684395"/>
          </a:xfrm>
        </p:spPr>
        <p:txBody>
          <a:bodyPr/>
          <a:lstStyle/>
          <a:p>
            <a:pPr marL="0" indent="0"/>
            <a:r>
              <a:rPr lang="en-US" noProof="0" dirty="0">
                <a:solidFill>
                  <a:srgbClr val="09465E"/>
                </a:solidFill>
              </a:rPr>
              <a:t>Tracking tools &amp; methodologies play a key role in waste reduction. Digital platforms, weighing systems, and waste audits help monitor waste levels and identify reduction opportunities. Data-driven insights enable businesses to refine waste strategies, improve efficiency, and meet sustainability goals.</a:t>
            </a:r>
            <a:endParaRPr lang="pl-PL" noProof="0" dirty="0">
              <a:solidFill>
                <a:srgbClr val="09465E"/>
              </a:solidFill>
            </a:endParaRPr>
          </a:p>
          <a:p>
            <a:r>
              <a:rPr lang="pl-PL" b="1" dirty="0" err="1">
                <a:solidFill>
                  <a:srgbClr val="09465E"/>
                </a:solidFill>
              </a:rPr>
              <a:t>Check</a:t>
            </a:r>
            <a:r>
              <a:rPr lang="pl-PL" b="1" dirty="0">
                <a:solidFill>
                  <a:srgbClr val="09465E"/>
                </a:solidFill>
              </a:rPr>
              <a:t> out </a:t>
            </a:r>
            <a:r>
              <a:rPr lang="pl-PL" b="1" dirty="0" err="1">
                <a:solidFill>
                  <a:srgbClr val="09465E"/>
                </a:solidFill>
              </a:rPr>
              <a:t>these</a:t>
            </a:r>
            <a:r>
              <a:rPr lang="pl-PL" b="1" dirty="0">
                <a:solidFill>
                  <a:srgbClr val="09465E"/>
                </a:solidFill>
              </a:rPr>
              <a:t> </a:t>
            </a:r>
            <a:r>
              <a:rPr lang="pl-PL" b="1" dirty="0" err="1">
                <a:solidFill>
                  <a:srgbClr val="09465E"/>
                </a:solidFill>
              </a:rPr>
              <a:t>examples</a:t>
            </a:r>
            <a:r>
              <a:rPr lang="pl-PL" b="1" dirty="0">
                <a:solidFill>
                  <a:srgbClr val="09465E"/>
                </a:solidFill>
              </a:rPr>
              <a:t> </a:t>
            </a:r>
            <a:r>
              <a:rPr lang="pl-PL" dirty="0">
                <a:solidFill>
                  <a:srgbClr val="09465E"/>
                </a:solidFill>
                <a:sym typeface="Wingdings" panose="05000000000000000000" pitchFamily="2" charset="2"/>
              </a:rPr>
              <a:t></a:t>
            </a:r>
            <a:endParaRPr lang="en-GB" noProof="0" dirty="0">
              <a:solidFill>
                <a:srgbClr val="09465E"/>
              </a:solidFill>
            </a:endParaRPr>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2874127" y="150430"/>
            <a:ext cx="7297461" cy="1299944"/>
          </a:xfrm>
        </p:spPr>
        <p:txBody>
          <a:bodyPr/>
          <a:lstStyle/>
          <a:p>
            <a:r>
              <a:rPr lang="en-US" b="1" noProof="0" dirty="0">
                <a:solidFill>
                  <a:srgbClr val="09465E"/>
                </a:solidFill>
              </a:rPr>
              <a:t>Tools for Food Waste Management</a:t>
            </a:r>
            <a:endParaRPr lang="en-GB" b="1" noProof="0" dirty="0">
              <a:solidFill>
                <a:srgbClr val="09465E"/>
              </a:solidFill>
            </a:endParaRPr>
          </a:p>
        </p:txBody>
      </p:sp>
      <p:sp>
        <p:nvSpPr>
          <p:cNvPr id="38" name="CuadroTexto 555">
            <a:extLst>
              <a:ext uri="{FF2B5EF4-FFF2-40B4-BE49-F238E27FC236}">
                <a16:creationId xmlns:a16="http://schemas.microsoft.com/office/drawing/2014/main" id="{058E8A37-EA02-89C5-651A-07191B6B0EF6}"/>
              </a:ext>
            </a:extLst>
          </p:cNvPr>
          <p:cNvSpPr txBox="1"/>
          <p:nvPr/>
        </p:nvSpPr>
        <p:spPr>
          <a:xfrm>
            <a:off x="6374988" y="1293832"/>
            <a:ext cx="4694544" cy="830997"/>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A smart food waste tracking system used in commercial kitchens, featuring automated scales, data analytics, and reporting tools to help reduce waste.</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 name="CuadroTexto 557">
            <a:hlinkClick r:id="rId3"/>
            <a:extLst>
              <a:ext uri="{FF2B5EF4-FFF2-40B4-BE49-F238E27FC236}">
                <a16:creationId xmlns:a16="http://schemas.microsoft.com/office/drawing/2014/main" id="{11268348-89A9-95F6-9C2A-8F9A40828CBE}"/>
              </a:ext>
            </a:extLst>
          </p:cNvPr>
          <p:cNvSpPr txBox="1"/>
          <p:nvPr/>
        </p:nvSpPr>
        <p:spPr>
          <a:xfrm>
            <a:off x="5135042" y="1532594"/>
            <a:ext cx="1167568" cy="400110"/>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hlinkClick r:id="rId3"/>
              </a:rPr>
              <a:t>Leanpath</a:t>
            </a:r>
            <a:r>
              <a:rPr lang="en-GB" sz="2000" b="1" noProof="0" dirty="0">
                <a:solidFill>
                  <a:schemeClr val="bg1"/>
                </a:solidFill>
                <a:latin typeface="Calibri" panose="020F0502020204030204" pitchFamily="34" charset="0"/>
                <a:ea typeface="Lato" charset="0"/>
                <a:cs typeface="Calibri" panose="020F0502020204030204" pitchFamily="34" charset="0"/>
                <a:hlinkClick r:id="rId3"/>
              </a:rPr>
              <a:t> </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5" name="CuadroTexto 555">
            <a:extLst>
              <a:ext uri="{FF2B5EF4-FFF2-40B4-BE49-F238E27FC236}">
                <a16:creationId xmlns:a16="http://schemas.microsoft.com/office/drawing/2014/main" id="{17EFA161-B2D2-3981-E4B6-11C03DEDD638}"/>
              </a:ext>
            </a:extLst>
          </p:cNvPr>
          <p:cNvSpPr txBox="1"/>
          <p:nvPr/>
        </p:nvSpPr>
        <p:spPr>
          <a:xfrm>
            <a:off x="6377370" y="3029000"/>
            <a:ext cx="4694544" cy="830997"/>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An AI-powered waste monitoring tool that uses smart cameras and weighing systems to </a:t>
            </a:r>
            <a:r>
              <a:rPr lang="en-US" sz="1600" noProof="0" dirty="0" err="1">
                <a:solidFill>
                  <a:schemeClr val="bg1"/>
                </a:solidFill>
                <a:latin typeface="Calibri" panose="020F0502020204030204" pitchFamily="34" charset="0"/>
                <a:ea typeface="Lato" charset="0"/>
                <a:cs typeface="Calibri" panose="020F0502020204030204" pitchFamily="34" charset="0"/>
              </a:rPr>
              <a:t>analyse</a:t>
            </a:r>
            <a:r>
              <a:rPr lang="en-US" sz="1600" noProof="0" dirty="0">
                <a:solidFill>
                  <a:schemeClr val="bg1"/>
                </a:solidFill>
                <a:latin typeface="Calibri" panose="020F0502020204030204" pitchFamily="34" charset="0"/>
                <a:ea typeface="Lato" charset="0"/>
                <a:cs typeface="Calibri" panose="020F0502020204030204" pitchFamily="34" charset="0"/>
              </a:rPr>
              <a:t> food waste and suggest cost-saving measures.</a:t>
            </a:r>
          </a:p>
        </p:txBody>
      </p:sp>
      <p:sp>
        <p:nvSpPr>
          <p:cNvPr id="6" name="CuadroTexto 555">
            <a:extLst>
              <a:ext uri="{FF2B5EF4-FFF2-40B4-BE49-F238E27FC236}">
                <a16:creationId xmlns:a16="http://schemas.microsoft.com/office/drawing/2014/main" id="{2AEA9F9B-07AE-99D4-069A-E5697A469D46}"/>
              </a:ext>
            </a:extLst>
          </p:cNvPr>
          <p:cNvSpPr txBox="1"/>
          <p:nvPr/>
        </p:nvSpPr>
        <p:spPr>
          <a:xfrm>
            <a:off x="6374988" y="4588365"/>
            <a:ext cx="4786348" cy="1077218"/>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A fully automated food waste monitoring system that uses AI and image recognition to track discarded food and provide insights to reduce waste in hospitality and food service industries.</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1" name="CuadroTexto 557">
            <a:extLst>
              <a:ext uri="{FF2B5EF4-FFF2-40B4-BE49-F238E27FC236}">
                <a16:creationId xmlns:a16="http://schemas.microsoft.com/office/drawing/2014/main" id="{B765530D-70FA-AB53-82BB-C8ADB32FF4F1}"/>
              </a:ext>
            </a:extLst>
          </p:cNvPr>
          <p:cNvSpPr txBox="1"/>
          <p:nvPr/>
        </p:nvSpPr>
        <p:spPr>
          <a:xfrm>
            <a:off x="5135042" y="3239156"/>
            <a:ext cx="1108990"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hlinkClick r:id="rId4"/>
              </a:rPr>
              <a:t>Winnow</a:t>
            </a:r>
            <a:r>
              <a:rPr lang="en-GB" sz="2000" b="1" noProof="0" dirty="0">
                <a:solidFill>
                  <a:schemeClr val="bg1"/>
                </a:solidFill>
                <a:latin typeface="Calibri" panose="020F0502020204030204" pitchFamily="34" charset="0"/>
                <a:ea typeface="Lato" charset="0"/>
                <a:cs typeface="Calibri" panose="020F0502020204030204" pitchFamily="34" charset="0"/>
              </a:rPr>
              <a:t> </a:t>
            </a:r>
          </a:p>
        </p:txBody>
      </p:sp>
      <p:sp>
        <p:nvSpPr>
          <p:cNvPr id="42" name="CuadroTexto 557">
            <a:extLst>
              <a:ext uri="{FF2B5EF4-FFF2-40B4-BE49-F238E27FC236}">
                <a16:creationId xmlns:a16="http://schemas.microsoft.com/office/drawing/2014/main" id="{BDDCDA78-C1FF-B7F6-68CA-6ECF8D74F9EC}"/>
              </a:ext>
            </a:extLst>
          </p:cNvPr>
          <p:cNvSpPr txBox="1"/>
          <p:nvPr/>
        </p:nvSpPr>
        <p:spPr>
          <a:xfrm>
            <a:off x="5112625" y="4892433"/>
            <a:ext cx="1108990" cy="400110"/>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hlinkClick r:id="rId5"/>
              </a:rPr>
              <a:t>Orbisk</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grpSp>
        <p:nvGrpSpPr>
          <p:cNvPr id="7" name="Graphic 4">
            <a:extLst>
              <a:ext uri="{FF2B5EF4-FFF2-40B4-BE49-F238E27FC236}">
                <a16:creationId xmlns:a16="http://schemas.microsoft.com/office/drawing/2014/main" id="{0523142B-6EDE-42EF-868A-8B2E82B103A2}"/>
              </a:ext>
            </a:extLst>
          </p:cNvPr>
          <p:cNvGrpSpPr/>
          <p:nvPr/>
        </p:nvGrpSpPr>
        <p:grpSpPr>
          <a:xfrm rot="1852804">
            <a:off x="4053727" y="4940707"/>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100C534A-D882-FF0E-6DBD-853B1849B793}"/>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049AE39C-1B84-2E3D-6150-51EA1163C46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92898203-A259-3DD5-E8E2-F6928E397F7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6D2937A3-7924-ECB1-55C3-1B873A22AEA7}"/>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D7998023-D0BE-D35B-1478-90C116038B7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36B71951-DBD4-F7CD-6D86-E74916AE186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151D69F9-341A-E96C-C684-EE0D52FDE0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FECCFC61-9F4B-4B95-E2B5-698B70E3E58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EC8FDC05-6CBC-DA2B-234E-4E5BEDB59E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07A8236D-44EA-0102-4DAA-C13871650D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11689816-FBA0-3F1F-5FB6-CA37836CD1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holding a sign&#10;&#10;AI-generated content may be incorrect.">
            <a:extLst>
              <a:ext uri="{FF2B5EF4-FFF2-40B4-BE49-F238E27FC236}">
                <a16:creationId xmlns:a16="http://schemas.microsoft.com/office/drawing/2014/main" id="{36DA0216-7CE0-8AFF-D422-9F86EDD1E62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C92EC087-A831-DDFD-79C0-86A8B527304F}"/>
              </a:ext>
            </a:extLst>
          </p:cNvPr>
          <p:cNvSpPr>
            <a:spLocks noGrp="1"/>
          </p:cNvSpPr>
          <p:nvPr>
            <p:ph type="body" sz="quarter" idx="21"/>
          </p:nvPr>
        </p:nvSpPr>
        <p:spPr/>
        <p:txBody>
          <a:bodyPr lIns="91440" tIns="45720" rIns="91440" bIns="45720" anchor="t">
            <a:noAutofit/>
          </a:bodyPr>
          <a:lstStyle/>
          <a:p>
            <a:r>
              <a:rPr lang="en-US" dirty="0">
                <a:ea typeface="Calibri"/>
                <a:cs typeface="Calibri"/>
              </a:rPr>
              <a:t>Compliance in my Context</a:t>
            </a:r>
            <a:endParaRPr lang="en-US" dirty="0"/>
          </a:p>
        </p:txBody>
      </p:sp>
      <p:sp>
        <p:nvSpPr>
          <p:cNvPr id="4" name="Text Placeholder 3">
            <a:extLst>
              <a:ext uri="{FF2B5EF4-FFF2-40B4-BE49-F238E27FC236}">
                <a16:creationId xmlns:a16="http://schemas.microsoft.com/office/drawing/2014/main" id="{8D899098-5159-E1A3-CE6E-345619525F15}"/>
              </a:ext>
            </a:extLst>
          </p:cNvPr>
          <p:cNvSpPr>
            <a:spLocks noGrp="1"/>
          </p:cNvSpPr>
          <p:nvPr>
            <p:ph type="body" sz="quarter" idx="22"/>
          </p:nvPr>
        </p:nvSpPr>
        <p:spPr>
          <a:xfrm>
            <a:off x="6246355" y="1568890"/>
            <a:ext cx="5610682" cy="4102937"/>
          </a:xfrm>
        </p:spPr>
        <p:txBody>
          <a:bodyPr lIns="91440" tIns="45720" rIns="91440" bIns="45720" anchor="t"/>
          <a:lstStyle/>
          <a:p>
            <a:r>
              <a:rPr lang="en-US" i="1" dirty="0">
                <a:ea typeface="+mn-lt"/>
                <a:cs typeface="+mn-lt"/>
              </a:rPr>
              <a:t>Think about your current role or food business. </a:t>
            </a:r>
            <a:r>
              <a:rPr lang="en-US" b="1" i="1" dirty="0">
                <a:ea typeface="+mn-lt"/>
                <a:cs typeface="+mn-lt"/>
              </a:rPr>
              <a:t>Reflect</a:t>
            </a:r>
            <a:r>
              <a:rPr lang="en-US" i="1" dirty="0">
                <a:ea typeface="+mn-lt"/>
                <a:cs typeface="+mn-lt"/>
              </a:rPr>
              <a:t> on the following questions and write a short response</a:t>
            </a:r>
          </a:p>
          <a:p>
            <a:endParaRPr lang="en-US" sz="1000" i="1" dirty="0">
              <a:ea typeface="Calibri"/>
              <a:cs typeface="Calibri"/>
            </a:endParaRPr>
          </a:p>
          <a:p>
            <a:pPr marL="285750" indent="-285750">
              <a:buFont typeface="Arial"/>
              <a:buChar char="•"/>
            </a:pPr>
            <a:r>
              <a:rPr lang="en-US" b="1" dirty="0">
                <a:ea typeface="+mn-lt"/>
                <a:cs typeface="+mn-lt"/>
              </a:rPr>
              <a:t>Which food waste policies or regulations</a:t>
            </a:r>
            <a:r>
              <a:rPr lang="en-US" dirty="0">
                <a:ea typeface="+mn-lt"/>
                <a:cs typeface="+mn-lt"/>
              </a:rPr>
              <a:t> (EU or national) do you think have the biggest impact on your business operations?</a:t>
            </a:r>
            <a:endParaRPr lang="en-US" dirty="0"/>
          </a:p>
          <a:p>
            <a:pPr marL="285750" indent="-285750">
              <a:buFont typeface="Arial"/>
              <a:buChar char="•"/>
            </a:pPr>
            <a:r>
              <a:rPr lang="en-US" b="1" dirty="0">
                <a:ea typeface="+mn-lt"/>
                <a:cs typeface="+mn-lt"/>
              </a:rPr>
              <a:t>Is your business currently certified</a:t>
            </a:r>
            <a:r>
              <a:rPr lang="en-US" dirty="0">
                <a:ea typeface="+mn-lt"/>
                <a:cs typeface="+mn-lt"/>
              </a:rPr>
              <a:t> for food safety, sustainability, or waste management (e.g.</a:t>
            </a:r>
            <a:r>
              <a:rPr lang="en-US">
                <a:ea typeface="+mn-lt"/>
                <a:cs typeface="+mn-lt"/>
              </a:rPr>
              <a:t> HACCP, ISO,  </a:t>
            </a:r>
            <a:r>
              <a:rPr lang="en-US" dirty="0">
                <a:ea typeface="+mn-lt"/>
                <a:cs typeface="+mn-lt"/>
              </a:rPr>
              <a:t>etc.)?</a:t>
            </a:r>
            <a:endParaRPr lang="en-US" dirty="0"/>
          </a:p>
          <a:p>
            <a:pPr marL="285750" indent="-285750">
              <a:buFont typeface="Arial"/>
              <a:buChar char="•"/>
            </a:pPr>
            <a:r>
              <a:rPr lang="en-US" b="1" dirty="0">
                <a:ea typeface="+mn-lt"/>
                <a:cs typeface="+mn-lt"/>
              </a:rPr>
              <a:t>What challenges or opportunities</a:t>
            </a:r>
            <a:r>
              <a:rPr lang="en-US" dirty="0">
                <a:ea typeface="+mn-lt"/>
                <a:cs typeface="+mn-lt"/>
              </a:rPr>
              <a:t> do you see in improving compliance or gaining new certifications?</a:t>
            </a:r>
            <a:endParaRPr lang="en-US" dirty="0"/>
          </a:p>
          <a:p>
            <a:endParaRPr lang="en-US" dirty="0">
              <a:ea typeface="Calibri"/>
              <a:cs typeface="Calibri"/>
            </a:endParaRPr>
          </a:p>
        </p:txBody>
      </p:sp>
    </p:spTree>
    <p:extLst>
      <p:ext uri="{BB962C8B-B14F-4D97-AF65-F5344CB8AC3E}">
        <p14:creationId xmlns:p14="http://schemas.microsoft.com/office/powerpoint/2010/main" val="126676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9746CA0E-81E5-964D-5C63-0E38E85C45A4}"/>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2" y="9326"/>
            <a:ext cx="12192002" cy="6865298"/>
          </a:xfr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prstGeom prst="rect">
            <a:avLst/>
          </a:prstGeom>
        </p:spPr>
        <p:txBody>
          <a:bodyPr/>
          <a:lstStyle/>
          <a:p>
            <a:r>
              <a:rPr lang="en-GB" noProof="0" dirty="0"/>
              <a:t>Dave Lewis</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3382218" y="2112440"/>
            <a:ext cx="5427561" cy="1985691"/>
          </a:xfrm>
          <a:prstGeom prst="rect">
            <a:avLst/>
          </a:prstGeom>
        </p:spPr>
        <p:txBody>
          <a:bodyPr/>
          <a:lstStyle/>
          <a:p>
            <a:r>
              <a:rPr lang="en-GB" noProof="0" dirty="0"/>
              <a:t>“TACKLING FOOD WASTE IS ONE OF THE SIMPLEST AND MOST EFFECTIVE WAYS TO COMBAT CLIMATE CHANGE.”</a:t>
            </a:r>
          </a:p>
        </p:txBody>
      </p:sp>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17" name="Freeform 16">
            <a:extLst>
              <a:ext uri="{FF2B5EF4-FFF2-40B4-BE49-F238E27FC236}">
                <a16:creationId xmlns:a16="http://schemas.microsoft.com/office/drawing/2014/main" id="{9ECBCD90-1CFE-E668-D7EB-8BBF41510953}"/>
              </a:ext>
            </a:extLst>
          </p:cNvPr>
          <p:cNvSpPr/>
          <p:nvPr/>
        </p:nvSpPr>
        <p:spPr>
          <a:xfrm>
            <a:off x="9010180" y="268673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102782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2820-C61B-105C-0CF2-50A664B14F62}"/>
            </a:ext>
          </a:extLst>
        </p:cNvPr>
        <p:cNvGrpSpPr/>
        <p:nvPr/>
      </p:nvGrpSpPr>
      <p:grpSpPr>
        <a:xfrm>
          <a:off x="0" y="0"/>
          <a:ext cx="0" cy="0"/>
          <a:chOff x="0" y="0"/>
          <a:chExt cx="0" cy="0"/>
        </a:xfrm>
      </p:grpSpPr>
      <p:pic>
        <p:nvPicPr>
          <p:cNvPr id="7" name="Symbol zastępczy obrazu 6" descr="Obraz zawierający osoba, ubrania, Ludzka twarz, płaszcz&#10;&#10;Zawartość wygenerowana przez sztuczną inteligencję może być niepoprawna.">
            <a:extLst>
              <a:ext uri="{FF2B5EF4-FFF2-40B4-BE49-F238E27FC236}">
                <a16:creationId xmlns:a16="http://schemas.microsoft.com/office/drawing/2014/main" id="{5C4F1167-9CF4-89CB-B8A4-B77474AC841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5DB2A170-7C17-E881-F3BA-EC5EE63678BD}"/>
              </a:ext>
            </a:extLst>
          </p:cNvPr>
          <p:cNvSpPr>
            <a:spLocks noGrp="1"/>
          </p:cNvSpPr>
          <p:nvPr>
            <p:ph type="body" sz="quarter" idx="17"/>
          </p:nvPr>
        </p:nvSpPr>
        <p:spPr>
          <a:xfrm>
            <a:off x="6913514" y="439689"/>
            <a:ext cx="2066906" cy="582221"/>
          </a:xfrm>
        </p:spPr>
        <p:txBody>
          <a:bodyPr/>
          <a:lstStyle/>
          <a:p>
            <a:r>
              <a:rPr lang="en-GB" noProof="0" dirty="0"/>
              <a:t>05</a:t>
            </a:r>
          </a:p>
        </p:txBody>
      </p:sp>
      <p:sp>
        <p:nvSpPr>
          <p:cNvPr id="14" name="Rectangle 13">
            <a:extLst>
              <a:ext uri="{FF2B5EF4-FFF2-40B4-BE49-F238E27FC236}">
                <a16:creationId xmlns:a16="http://schemas.microsoft.com/office/drawing/2014/main" id="{75AF7937-8B4E-D42C-22E1-F84C9A744329}"/>
              </a:ext>
            </a:extLst>
          </p:cNvPr>
          <p:cNvSpPr/>
          <p:nvPr/>
        </p:nvSpPr>
        <p:spPr>
          <a:xfrm>
            <a:off x="5779008" y="2794240"/>
            <a:ext cx="4948259" cy="1269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BEST PRACTICES &amp; CASE STUDIES </a:t>
            </a:r>
          </a:p>
        </p:txBody>
      </p:sp>
    </p:spTree>
    <p:extLst>
      <p:ext uri="{BB962C8B-B14F-4D97-AF65-F5344CB8AC3E}">
        <p14:creationId xmlns:p14="http://schemas.microsoft.com/office/powerpoint/2010/main" val="426250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ultimedia online 2" title="Orbisk - Hyatt Regency Amsterdam">
            <a:hlinkClick r:id="" action="ppaction://media"/>
            <a:extLst>
              <a:ext uri="{FF2B5EF4-FFF2-40B4-BE49-F238E27FC236}">
                <a16:creationId xmlns:a16="http://schemas.microsoft.com/office/drawing/2014/main" id="{4A933E6D-565C-9578-F129-1B67FC998E5E}"/>
              </a:ext>
            </a:extLst>
          </p:cNvPr>
          <p:cNvPicPr>
            <a:picLocks noRot="1" noChangeAspect="1"/>
          </p:cNvPicPr>
          <p:nvPr>
            <a:videoFile r:link="rId1"/>
          </p:nvPr>
        </p:nvPicPr>
        <p:blipFill>
          <a:blip r:embed="rId4"/>
          <a:srcRect r="19224"/>
          <a:stretch/>
        </p:blipFill>
        <p:spPr>
          <a:xfrm>
            <a:off x="7719461" y="530025"/>
            <a:ext cx="3864984" cy="2703427"/>
          </a:xfrm>
          <a:prstGeom prst="rect">
            <a:avLst/>
          </a:prstGeo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459773" y="424509"/>
            <a:ext cx="2857500" cy="557831"/>
          </a:xfrm>
          <a:prstGeom prst="rect">
            <a:avLst/>
          </a:prstGeom>
          <a:solidFill>
            <a:srgbClr val="60BA47"/>
          </a:solidFill>
        </p:spPr>
        <p:txBody>
          <a:bodyPr/>
          <a:lstStyle/>
          <a:p>
            <a:r>
              <a:rPr lang="en-GB" noProof="0" dirty="0"/>
              <a:t>Be inspired…</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07554" y="1373925"/>
            <a:ext cx="5793245" cy="5171253"/>
          </a:xfrm>
          <a:prstGeom prst="rect">
            <a:avLst/>
          </a:prstGeom>
        </p:spPr>
        <p:txBody>
          <a:bodyPr/>
          <a:lstStyle/>
          <a:p>
            <a:pPr marL="0" indent="0"/>
            <a:r>
              <a:rPr lang="pl-PL" dirty="0"/>
              <a:t>…b</a:t>
            </a:r>
            <a:r>
              <a:rPr lang="pl-PL" noProof="0" dirty="0"/>
              <a:t>y </a:t>
            </a:r>
            <a:r>
              <a:rPr lang="pl-PL" noProof="0" dirty="0" err="1"/>
              <a:t>Orbisk</a:t>
            </a:r>
            <a:r>
              <a:rPr lang="pl-PL" noProof="0" dirty="0"/>
              <a:t> and </a:t>
            </a:r>
            <a:r>
              <a:rPr lang="en-US" noProof="0" dirty="0"/>
              <a:t>its ability to automate waste monitoring using image recognition and smart weighing, helping reduce food waste by up to 50% while cutting costs and improving sustainability.</a:t>
            </a:r>
            <a:r>
              <a:rPr lang="pl-PL" noProof="0" dirty="0"/>
              <a:t> </a:t>
            </a:r>
          </a:p>
          <a:p>
            <a:pPr marL="0" indent="0"/>
            <a:endParaRPr lang="pl-PL" dirty="0"/>
          </a:p>
          <a:p>
            <a:pPr marL="0" indent="0"/>
            <a:r>
              <a:rPr lang="en-US" noProof="0" dirty="0" err="1"/>
              <a:t>Orbisk</a:t>
            </a:r>
            <a:r>
              <a:rPr lang="en-US" noProof="0" dirty="0"/>
              <a:t> uses AI-powered image recognition to identify and </a:t>
            </a:r>
            <a:r>
              <a:rPr lang="en-US" noProof="0" dirty="0" err="1"/>
              <a:t>categorise</a:t>
            </a:r>
            <a:r>
              <a:rPr lang="en-US" noProof="0" dirty="0"/>
              <a:t> food waste, along with a smart weighing system that logs data automatically. Its real-time analytics provide insights to </a:t>
            </a:r>
            <a:r>
              <a:rPr lang="en-US" noProof="0" dirty="0" err="1"/>
              <a:t>optimise</a:t>
            </a:r>
            <a:r>
              <a:rPr lang="en-US" noProof="0" dirty="0"/>
              <a:t> purchasing and reduce waste. Designed for easy integration into kitchen workflows, it requires minimal staff effort while delivering cost savings and environmental benefits.</a:t>
            </a:r>
            <a:endParaRPr lang="en-GB" noProof="0" dirty="0"/>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5770983"/>
            <a:ext cx="914400" cy="914400"/>
          </a:xfrm>
          <a:prstGeom prst="rect">
            <a:avLst/>
          </a:prstGeom>
        </p:spPr>
      </p:pic>
      <p:sp>
        <p:nvSpPr>
          <p:cNvPr id="6" name="Text Placeholder 1">
            <a:extLst>
              <a:ext uri="{FF2B5EF4-FFF2-40B4-BE49-F238E27FC236}">
                <a16:creationId xmlns:a16="http://schemas.microsoft.com/office/drawing/2014/main" id="{67547F7C-C7B8-2690-C9EE-10D980B3397B}"/>
              </a:ext>
            </a:extLst>
          </p:cNvPr>
          <p:cNvSpPr txBox="1">
            <a:spLocks/>
          </p:cNvSpPr>
          <p:nvPr/>
        </p:nvSpPr>
        <p:spPr>
          <a:xfrm>
            <a:off x="7010400" y="3634173"/>
            <a:ext cx="4263992" cy="3051209"/>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1000"/>
              </a:spcBef>
            </a:pPr>
            <a:r>
              <a:rPr lang="en-US" sz="3600" b="1" dirty="0"/>
              <a:t>Who Uses It?</a:t>
            </a:r>
            <a:endParaRPr lang="pl-PL" sz="3600" b="1" dirty="0"/>
          </a:p>
          <a:p>
            <a:pPr marL="0" indent="0"/>
            <a:r>
              <a:rPr lang="en-US" dirty="0"/>
              <a:t>Restaurants, hotels, and food service providers looking to cut waste, save money, and operate sustainably.</a:t>
            </a:r>
            <a:endParaRPr lang="pl-PL" dirty="0"/>
          </a:p>
          <a:p>
            <a:pPr marL="0" indent="0"/>
            <a:endParaRPr lang="pl-PL" dirty="0"/>
          </a:p>
          <a:p>
            <a:pPr marL="0" indent="0"/>
            <a:endParaRPr lang="pl-PL" dirty="0"/>
          </a:p>
          <a:p>
            <a:pPr marL="0" indent="0"/>
            <a:r>
              <a:rPr lang="pl-PL" dirty="0" err="1"/>
              <a:t>Visit</a:t>
            </a:r>
            <a:r>
              <a:rPr lang="pl-PL" dirty="0"/>
              <a:t> </a:t>
            </a:r>
            <a:r>
              <a:rPr lang="pl-PL" dirty="0" err="1"/>
              <a:t>their</a:t>
            </a:r>
            <a:r>
              <a:rPr lang="pl-PL" dirty="0"/>
              <a:t> </a:t>
            </a:r>
            <a:r>
              <a:rPr lang="pl-PL" dirty="0" err="1">
                <a:hlinkClick r:id="rId7"/>
              </a:rPr>
              <a:t>website</a:t>
            </a:r>
            <a:r>
              <a:rPr lang="pl-PL" dirty="0"/>
              <a:t> for </a:t>
            </a:r>
            <a:r>
              <a:rPr lang="pl-PL" dirty="0" err="1"/>
              <a:t>more</a:t>
            </a:r>
            <a:r>
              <a:rPr lang="pl-PL" dirty="0"/>
              <a:t> info!</a:t>
            </a:r>
            <a:endParaRPr lang="en-GB" dirty="0"/>
          </a:p>
        </p:txBody>
      </p:sp>
      <p:pic>
        <p:nvPicPr>
          <p:cNvPr id="8" name="Obraz 7" descr="Obraz zawierający Czcionka, Grafika, logo, projekt graficzny&#10;&#10;Zawartość wygenerowana przez sztuczną inteligencję może być niepoprawna.">
            <a:extLst>
              <a:ext uri="{FF2B5EF4-FFF2-40B4-BE49-F238E27FC236}">
                <a16:creationId xmlns:a16="http://schemas.microsoft.com/office/drawing/2014/main" id="{69D7F241-505C-ACE5-C07D-690E13435D54}"/>
              </a:ext>
            </a:extLst>
          </p:cNvPr>
          <p:cNvPicPr>
            <a:picLocks noChangeAspect="1"/>
          </p:cNvPicPr>
          <p:nvPr/>
        </p:nvPicPr>
        <p:blipFill>
          <a:blip r:embed="rId8"/>
          <a:stretch>
            <a:fillRect/>
          </a:stretch>
        </p:blipFill>
        <p:spPr>
          <a:xfrm>
            <a:off x="3877979" y="409589"/>
            <a:ext cx="2857500" cy="685800"/>
          </a:xfrm>
          <a:prstGeom prst="rect">
            <a:avLst/>
          </a:prstGeom>
        </p:spPr>
      </p:pic>
      <p:grpSp>
        <p:nvGrpSpPr>
          <p:cNvPr id="4" name="Graphic 4">
            <a:extLst>
              <a:ext uri="{FF2B5EF4-FFF2-40B4-BE49-F238E27FC236}">
                <a16:creationId xmlns:a16="http://schemas.microsoft.com/office/drawing/2014/main" id="{017FCC8E-7D3F-4943-F1BC-218355DE0B0B}"/>
              </a:ext>
            </a:extLst>
          </p:cNvPr>
          <p:cNvGrpSpPr/>
          <p:nvPr/>
        </p:nvGrpSpPr>
        <p:grpSpPr>
          <a:xfrm rot="2682073">
            <a:off x="6320873" y="2221027"/>
            <a:ext cx="403667" cy="780438"/>
            <a:chOff x="9129274" y="2719113"/>
            <a:chExt cx="717139" cy="1386497"/>
          </a:xfrm>
          <a:solidFill>
            <a:srgbClr val="09465E"/>
          </a:solidFill>
        </p:grpSpPr>
        <p:grpSp>
          <p:nvGrpSpPr>
            <p:cNvPr id="7" name="Graphic 4">
              <a:extLst>
                <a:ext uri="{FF2B5EF4-FFF2-40B4-BE49-F238E27FC236}">
                  <a16:creationId xmlns:a16="http://schemas.microsoft.com/office/drawing/2014/main" id="{689196C0-F0D4-4747-C22B-B893CE22FC4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B6518F81-9225-E2EB-336F-B498EA730F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C073E7F2-E873-9FC9-3748-32287BB6722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890C8345-14FA-DAB4-096C-D7C3ED8FD6F6}"/>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AB1C411A-1E54-FAA5-DDD3-3CC5C25E2B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90DCF12D-D028-D25D-FDEF-273FFBDDA7F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9D20D30B-FE53-FE6D-FACD-63FD2AFD48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2004E7F5-93ED-29DC-5CD5-EA69E46AC81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3051B3DB-0E51-9040-B486-4347D448EE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1BA2FB4E-9F10-B5D0-9046-8FAF393B52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FB050211-0C47-78E4-3B94-4C5D0167659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1E0A25-9CEF-0D9E-CD9E-9A3420132BDB}"/>
              </a:ext>
            </a:extLst>
          </p:cNvPr>
          <p:cNvSpPr>
            <a:spLocks noGrp="1"/>
          </p:cNvSpPr>
          <p:nvPr>
            <p:ph type="body" sz="quarter" idx="16"/>
          </p:nvPr>
        </p:nvSpPr>
        <p:spPr>
          <a:xfrm>
            <a:off x="6566002" y="393472"/>
            <a:ext cx="3135496" cy="592138"/>
          </a:xfrm>
          <a:solidFill>
            <a:srgbClr val="60BA47"/>
          </a:solidFill>
        </p:spPr>
        <p:txBody>
          <a:bodyPr/>
          <a:lstStyle/>
          <a:p>
            <a:r>
              <a:rPr lang="pl-PL" dirty="0"/>
              <a:t>Be </a:t>
            </a:r>
            <a:r>
              <a:rPr lang="pl-PL" dirty="0" err="1"/>
              <a:t>inspired</a:t>
            </a:r>
            <a:r>
              <a:rPr lang="pl-PL" dirty="0"/>
              <a:t>…</a:t>
            </a:r>
            <a:endParaRPr lang="en-GB" dirty="0"/>
          </a:p>
        </p:txBody>
      </p:sp>
      <p:pic>
        <p:nvPicPr>
          <p:cNvPr id="6" name="Symbol zastępczy obrazu 5" descr="Obraz zawierający tekst, zrzut ekranu, Czcionka, design&#10;&#10;Zawartość wygenerowana przez sztuczną inteligencję może być niepoprawna.">
            <a:extLst>
              <a:ext uri="{FF2B5EF4-FFF2-40B4-BE49-F238E27FC236}">
                <a16:creationId xmlns:a16="http://schemas.microsoft.com/office/drawing/2014/main" id="{159035B4-4DF7-D0A7-5448-A183BF0AC1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5000" y="3148013"/>
            <a:ext cx="5130800" cy="3178175"/>
          </a:xfrm>
        </p:spPr>
      </p:pic>
      <p:sp>
        <p:nvSpPr>
          <p:cNvPr id="4" name="Symbol zastępczy tekstu 3">
            <a:extLst>
              <a:ext uri="{FF2B5EF4-FFF2-40B4-BE49-F238E27FC236}">
                <a16:creationId xmlns:a16="http://schemas.microsoft.com/office/drawing/2014/main" id="{BD144B26-08DC-0321-A721-AB13DAC43A76}"/>
              </a:ext>
            </a:extLst>
          </p:cNvPr>
          <p:cNvSpPr>
            <a:spLocks noGrp="1"/>
          </p:cNvSpPr>
          <p:nvPr>
            <p:ph type="body" sz="quarter" idx="19"/>
          </p:nvPr>
        </p:nvSpPr>
        <p:spPr>
          <a:xfrm>
            <a:off x="6566002" y="1437997"/>
            <a:ext cx="4990998" cy="3653768"/>
          </a:xfrm>
        </p:spPr>
        <p:txBody>
          <a:bodyPr/>
          <a:lstStyle/>
          <a:p>
            <a:pPr marL="0" indent="0"/>
            <a:r>
              <a:rPr lang="pl-PL" dirty="0"/>
              <a:t>Check out </a:t>
            </a:r>
            <a:r>
              <a:rPr lang="en-IE" dirty="0"/>
              <a:t>the</a:t>
            </a:r>
            <a:r>
              <a:rPr lang="pl-PL" dirty="0"/>
              <a:t> </a:t>
            </a:r>
            <a:r>
              <a:rPr lang="pl-PL" dirty="0">
                <a:hlinkClick r:id="rId3"/>
              </a:rPr>
              <a:t>W2W Good practice Compendium </a:t>
            </a:r>
            <a:r>
              <a:rPr lang="pl-PL" dirty="0"/>
              <a:t>for more inspiring examples of certified and awarded food businesses, such as the Spanish Energy group Calor Renove, </a:t>
            </a:r>
            <a:r>
              <a:rPr lang="en-US" dirty="0"/>
              <a:t>which </a:t>
            </a:r>
            <a:r>
              <a:rPr lang="en-US" dirty="0" err="1"/>
              <a:t>specialises</a:t>
            </a:r>
            <a:r>
              <a:rPr lang="en-US" dirty="0"/>
              <a:t> in renewable and ecological energy solutions, focusing on biomass heating systems and adhering to strict environmental regulations to ensure the sustainability of their products.</a:t>
            </a:r>
            <a:endParaRPr lang="pl-PL" dirty="0"/>
          </a:p>
        </p:txBody>
      </p:sp>
      <p:pic>
        <p:nvPicPr>
          <p:cNvPr id="7" name="Grafika 6" descr="Internet z wypełnieniem pełnym">
            <a:extLst>
              <a:ext uri="{FF2B5EF4-FFF2-40B4-BE49-F238E27FC236}">
                <a16:creationId xmlns:a16="http://schemas.microsoft.com/office/drawing/2014/main" id="{5A7F999E-502F-6C45-D8FC-7569DFF00E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1899" y="5544152"/>
            <a:ext cx="914400" cy="914400"/>
          </a:xfrm>
          <a:prstGeom prst="rect">
            <a:avLst/>
          </a:prstGeom>
        </p:spPr>
      </p:pic>
      <p:sp>
        <p:nvSpPr>
          <p:cNvPr id="8" name="Symbol zastępczy tekstu 3">
            <a:extLst>
              <a:ext uri="{FF2B5EF4-FFF2-40B4-BE49-F238E27FC236}">
                <a16:creationId xmlns:a16="http://schemas.microsoft.com/office/drawing/2014/main" id="{CBBD9AB3-DE3E-F0E7-C947-639CCD14F660}"/>
              </a:ext>
            </a:extLst>
          </p:cNvPr>
          <p:cNvSpPr txBox="1">
            <a:spLocks/>
          </p:cNvSpPr>
          <p:nvPr/>
        </p:nvSpPr>
        <p:spPr>
          <a:xfrm>
            <a:off x="7979311" y="5606324"/>
            <a:ext cx="2916487" cy="79005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err="1"/>
              <a:t>Visit</a:t>
            </a:r>
            <a:r>
              <a:rPr lang="pl-PL" dirty="0"/>
              <a:t> </a:t>
            </a:r>
            <a:r>
              <a:rPr lang="pl-PL" dirty="0" err="1"/>
              <a:t>their</a:t>
            </a:r>
            <a:r>
              <a:rPr lang="pl-PL" dirty="0"/>
              <a:t> </a:t>
            </a:r>
            <a:r>
              <a:rPr lang="pl-PL" dirty="0" err="1">
                <a:hlinkClick r:id="rId6"/>
              </a:rPr>
              <a:t>website</a:t>
            </a:r>
            <a:r>
              <a:rPr lang="pl-PL" dirty="0"/>
              <a:t> for </a:t>
            </a:r>
            <a:r>
              <a:rPr lang="pl-PL" dirty="0" err="1"/>
              <a:t>more</a:t>
            </a:r>
            <a:r>
              <a:rPr lang="pl-PL" dirty="0"/>
              <a:t> </a:t>
            </a:r>
            <a:r>
              <a:rPr lang="pl-PL" dirty="0" err="1"/>
              <a:t>information</a:t>
            </a:r>
            <a:r>
              <a:rPr lang="pl-PL" dirty="0"/>
              <a:t>!</a:t>
            </a:r>
          </a:p>
        </p:txBody>
      </p:sp>
      <p:pic>
        <p:nvPicPr>
          <p:cNvPr id="10" name="Obraz 9" descr="Obraz zawierający Czcionka, Grafika, projekt graficzny, zrzut ekranu&#10;&#10;Zawartość wygenerowana przez sztuczną inteligencję może być niepoprawna.">
            <a:extLst>
              <a:ext uri="{FF2B5EF4-FFF2-40B4-BE49-F238E27FC236}">
                <a16:creationId xmlns:a16="http://schemas.microsoft.com/office/drawing/2014/main" id="{D5C5E99D-BFBF-41A2-E190-A70F427495A8}"/>
              </a:ext>
            </a:extLst>
          </p:cNvPr>
          <p:cNvPicPr>
            <a:picLocks noChangeAspect="1"/>
          </p:cNvPicPr>
          <p:nvPr/>
        </p:nvPicPr>
        <p:blipFill>
          <a:blip r:embed="rId7"/>
          <a:stretch>
            <a:fillRect/>
          </a:stretch>
        </p:blipFill>
        <p:spPr>
          <a:xfrm>
            <a:off x="1563853" y="950334"/>
            <a:ext cx="3343125" cy="1119097"/>
          </a:xfrm>
          <a:prstGeom prst="rect">
            <a:avLst/>
          </a:prstGeom>
        </p:spPr>
      </p:pic>
      <p:grpSp>
        <p:nvGrpSpPr>
          <p:cNvPr id="3" name="Graphic 4">
            <a:extLst>
              <a:ext uri="{FF2B5EF4-FFF2-40B4-BE49-F238E27FC236}">
                <a16:creationId xmlns:a16="http://schemas.microsoft.com/office/drawing/2014/main" id="{94FE5509-42F0-B091-ECD3-30B7D1254A35}"/>
              </a:ext>
            </a:extLst>
          </p:cNvPr>
          <p:cNvGrpSpPr/>
          <p:nvPr/>
        </p:nvGrpSpPr>
        <p:grpSpPr>
          <a:xfrm rot="19582332">
            <a:off x="11590091" y="1454559"/>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ACF3518B-E8ED-3364-8A74-2BF1696A5B6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DFE71A2-E05B-CF5E-A7B8-2CEB6C32C27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5B791AC-7A25-C3DD-C8B4-F7912FDB244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98765571-6261-F4A5-1938-5F9822A49AA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6B5CB2A-F23A-E56B-1643-A81EC21A5E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2CCE815B-E74F-BD00-386A-66C85BCC8D5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1B09F364-87F7-F6D6-5226-2ABC0142448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4C24CD-06AF-BA75-F8D9-E6ABEAB2DF3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7D5352B-D400-AD49-9023-BE1CC2D767C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746E4E97-2181-D82E-895B-A302B554A3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E3EA6EA4-D50C-C53A-E7E4-65B8C559D5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4075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tekst, pismo odręczne, osoba, design&#10;&#10;Zawartość wygenerowana przez sztuczną inteligencję może być niepoprawna.">
            <a:extLst>
              <a:ext uri="{FF2B5EF4-FFF2-40B4-BE49-F238E27FC236}">
                <a16:creationId xmlns:a16="http://schemas.microsoft.com/office/drawing/2014/main" id="{D490ED61-88BD-B0FF-7C49-3B3F20E443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58227"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GB" noProof="0"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00600" y="2828835"/>
            <a:ext cx="5067300"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EUROPEAN POLICIES &amp; REGULATIONS</a:t>
            </a: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GB" sz="3600" b="1" spc="324" noProof="0"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9ACB7-04F3-C342-524C-C08CA49B0C4E}"/>
            </a:ext>
          </a:extLst>
        </p:cNvPr>
        <p:cNvGrpSpPr/>
        <p:nvPr/>
      </p:nvGrpSpPr>
      <p:grpSpPr>
        <a:xfrm>
          <a:off x="0" y="0"/>
          <a:ext cx="0" cy="0"/>
          <a:chOff x="0" y="0"/>
          <a:chExt cx="0" cy="0"/>
        </a:xfrm>
      </p:grpSpPr>
      <p:pic>
        <p:nvPicPr>
          <p:cNvPr id="11" name="Symbol zastępczy obrazu 10" descr="Obraz zawierający osoba, kubek do kawy, w pomieszczeniu, ubrania&#10;&#10;Zawartość wygenerowana przez sztuczną inteligencję może być niepoprawna.">
            <a:extLst>
              <a:ext uri="{FF2B5EF4-FFF2-40B4-BE49-F238E27FC236}">
                <a16:creationId xmlns:a16="http://schemas.microsoft.com/office/drawing/2014/main" id="{CB6E75B4-E7C9-11CE-390A-AE4A33FA9BCA}"/>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54F28730-41A4-940A-0C71-7FFFC7C4D4DF}"/>
              </a:ext>
            </a:extLst>
          </p:cNvPr>
          <p:cNvSpPr>
            <a:spLocks noGrp="1"/>
          </p:cNvSpPr>
          <p:nvPr>
            <p:ph type="body" sz="quarter" idx="19"/>
          </p:nvPr>
        </p:nvSpPr>
        <p:spPr>
          <a:xfrm>
            <a:off x="532944" y="605364"/>
            <a:ext cx="5765045" cy="5996586"/>
          </a:xfrm>
        </p:spPr>
        <p:txBody>
          <a:bodyPr/>
          <a:lstStyle/>
          <a:p>
            <a:pPr marL="457200" indent="-457200">
              <a:buAutoNum type="arabicPeriod"/>
            </a:pPr>
            <a:r>
              <a:rPr lang="en-US" b="1" dirty="0"/>
              <a:t>Read the scenario carefully.</a:t>
            </a:r>
          </a:p>
          <a:p>
            <a:pPr marL="0" indent="0"/>
            <a:endParaRPr lang="pl-PL" b="1" dirty="0"/>
          </a:p>
          <a:p>
            <a:pPr marL="457200" indent="-457200">
              <a:buFont typeface="+mj-lt"/>
              <a:buAutoNum type="arabicPeriod" startAt="2"/>
            </a:pPr>
            <a:r>
              <a:rPr lang="en-US" b="1" dirty="0"/>
              <a:t>Identify the main issue(s) related to food waste.</a:t>
            </a:r>
            <a:endParaRPr lang="pl-PL" dirty="0"/>
          </a:p>
          <a:p>
            <a:pPr marL="0" indent="0"/>
            <a:r>
              <a:rPr lang="pl-PL" b="1" dirty="0" err="1"/>
              <a:t>Scenario</a:t>
            </a:r>
            <a:r>
              <a:rPr lang="pl-PL" b="1" dirty="0"/>
              <a:t>: </a:t>
            </a:r>
            <a:endParaRPr lang="en-US" b="1" dirty="0"/>
          </a:p>
          <a:p>
            <a:r>
              <a:rPr lang="en-US" i="1" dirty="0"/>
              <a:t>A supermarket chain in Spain regularly disposes of fruits and vegetables that are past their "best before" date but still safe to eat. They are looking for ways to repurpose or sell them instead of discarding them.</a:t>
            </a:r>
            <a:endParaRPr lang="pl-PL" i="1" dirty="0"/>
          </a:p>
          <a:p>
            <a:endParaRPr lang="pl-PL" dirty="0"/>
          </a:p>
          <a:p>
            <a:pPr marL="457200" indent="-457200">
              <a:buFont typeface="+mj-lt"/>
              <a:buAutoNum type="arabicPeriod" startAt="3"/>
            </a:pPr>
            <a:r>
              <a:rPr lang="en-US" b="1" dirty="0"/>
              <a:t>Choose the most relevant EU</a:t>
            </a:r>
            <a:r>
              <a:rPr lang="pl-PL" b="1" dirty="0"/>
              <a:t> policy</a:t>
            </a:r>
            <a:r>
              <a:rPr lang="en-US" b="1" dirty="0"/>
              <a:t>:</a:t>
            </a:r>
            <a:endParaRPr lang="pl-PL" b="1" dirty="0"/>
          </a:p>
          <a:p>
            <a:pPr marL="457200" indent="-457200">
              <a:buFont typeface="Wingdings" panose="05000000000000000000" pitchFamily="2" charset="2"/>
              <a:buChar char="q"/>
            </a:pPr>
            <a:r>
              <a:rPr lang="en-US" dirty="0"/>
              <a:t>Farm to Fork Strategy (2020)</a:t>
            </a:r>
            <a:endParaRPr lang="pl-PL" dirty="0"/>
          </a:p>
          <a:p>
            <a:pPr marL="457200" indent="-457200">
              <a:buFont typeface="Wingdings" panose="05000000000000000000" pitchFamily="2" charset="2"/>
              <a:buChar char="q"/>
            </a:pPr>
            <a:r>
              <a:rPr lang="en-US" dirty="0"/>
              <a:t>Waste Framework Directive (2008/98/EC)</a:t>
            </a:r>
            <a:endParaRPr lang="pl-PL" dirty="0"/>
          </a:p>
          <a:p>
            <a:pPr marL="457200" indent="-457200">
              <a:buFont typeface="Wingdings" panose="05000000000000000000" pitchFamily="2" charset="2"/>
              <a:buChar char="q"/>
            </a:pPr>
            <a:r>
              <a:rPr lang="en-US" dirty="0"/>
              <a:t>Council Regulation (EC) No 852/2004 on Food Hygiene</a:t>
            </a:r>
          </a:p>
        </p:txBody>
      </p:sp>
      <p:sp>
        <p:nvSpPr>
          <p:cNvPr id="13" name="Rectangle 12">
            <a:extLst>
              <a:ext uri="{FF2B5EF4-FFF2-40B4-BE49-F238E27FC236}">
                <a16:creationId xmlns:a16="http://schemas.microsoft.com/office/drawing/2014/main" id="{5643DCD8-3F9D-03EF-81BE-45415F83E8D3}"/>
              </a:ext>
            </a:extLst>
          </p:cNvPr>
          <p:cNvSpPr/>
          <p:nvPr/>
        </p:nvSpPr>
        <p:spPr>
          <a:xfrm>
            <a:off x="5759489" y="256050"/>
            <a:ext cx="3978327" cy="69862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spc="324" dirty="0">
                <a:solidFill>
                  <a:schemeClr val="bg1"/>
                </a:solidFill>
                <a:latin typeface="Calibri" panose="020F0502020204030204" pitchFamily="34" charset="0"/>
                <a:cs typeface="Calibri" panose="020F0502020204030204" pitchFamily="34" charset="0"/>
              </a:rPr>
              <a:t>SCENARIO</a:t>
            </a:r>
            <a:endParaRPr lang="en-US" sz="529" dirty="0">
              <a:latin typeface="Montserrat" panose="00000500000000000000" pitchFamily="50" charset="0"/>
            </a:endParaRPr>
          </a:p>
        </p:txBody>
      </p:sp>
      <p:sp>
        <p:nvSpPr>
          <p:cNvPr id="8" name="Freeform 7">
            <a:extLst>
              <a:ext uri="{FF2B5EF4-FFF2-40B4-BE49-F238E27FC236}">
                <a16:creationId xmlns:a16="http://schemas.microsoft.com/office/drawing/2014/main" id="{1D332C91-DF93-5791-DBD3-A67E51A3914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6293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9">
            <a:extLst>
              <a:ext uri="{FF2B5EF4-FFF2-40B4-BE49-F238E27FC236}">
                <a16:creationId xmlns:a16="http://schemas.microsoft.com/office/drawing/2014/main" id="{45DD8A36-39B3-24B3-3D6F-61E0854814E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p:txBody>
          <a:bodyPr/>
          <a:lstStyle/>
          <a:p>
            <a:r>
              <a:rPr lang="en-GB" noProof="0" dirty="0"/>
              <a:t>Tristram Stuart</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2776635" y="2386048"/>
            <a:ext cx="6638728" cy="1748587"/>
          </a:xfrm>
        </p:spPr>
        <p:txBody>
          <a:bodyPr/>
          <a:lstStyle/>
          <a:p>
            <a:r>
              <a:rPr lang="en-GB" noProof="0" dirty="0"/>
              <a:t>“FOOD WASTE IS AN ATROCITY THAT WE CAN ALL ADDRESS—STARTING IN OUR OWN HOMES AND COMMUNITIES.”</a:t>
            </a:r>
          </a:p>
        </p:txBody>
      </p:sp>
      <p:grpSp>
        <p:nvGrpSpPr>
          <p:cNvPr id="10" name="Group 9">
            <a:extLst>
              <a:ext uri="{FF2B5EF4-FFF2-40B4-BE49-F238E27FC236}">
                <a16:creationId xmlns:a16="http://schemas.microsoft.com/office/drawing/2014/main" id="{27FDB5B2-22D0-53EA-61B9-1561421D7DA0}"/>
              </a:ext>
            </a:extLst>
          </p:cNvPr>
          <p:cNvGrpSpPr/>
          <p:nvPr/>
        </p:nvGrpSpPr>
        <p:grpSpPr>
          <a:xfrm>
            <a:off x="5352086" y="301300"/>
            <a:ext cx="1487826" cy="1083162"/>
            <a:chOff x="3400450" y="986392"/>
            <a:chExt cx="1487826" cy="1083162"/>
          </a:xfrm>
          <a:solidFill>
            <a:srgbClr val="0B3A5B"/>
          </a:solidFill>
        </p:grpSpPr>
        <p:sp>
          <p:nvSpPr>
            <p:cNvPr id="11" name="Freeform 10">
              <a:extLst>
                <a:ext uri="{FF2B5EF4-FFF2-40B4-BE49-F238E27FC236}">
                  <a16:creationId xmlns:a16="http://schemas.microsoft.com/office/drawing/2014/main" id="{60453C57-87C0-A2D1-E00D-8907DA045FF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094D2"/>
            </a:solidFill>
            <a:ln w="8971"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9C9C35FA-D380-B83A-F98D-5000AB7955B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48027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GB" sz="3000" noProof="0" dirty="0">
                <a:solidFill>
                  <a:schemeClr val="bg1"/>
                </a:solidFill>
              </a:rPr>
              <a:t>www.</a:t>
            </a:r>
            <a:r>
              <a:rPr lang="en-GB" sz="3000" b="1" noProof="0" dirty="0">
                <a:solidFill>
                  <a:schemeClr val="bg1"/>
                </a:solidFill>
              </a:rPr>
              <a:t>waste2worth</a:t>
            </a:r>
            <a:r>
              <a:rPr lang="en-GB" sz="3000" noProof="0" dirty="0">
                <a:solidFill>
                  <a:schemeClr val="bg1"/>
                </a:solidFill>
              </a:rPr>
              <a:t>.eu</a:t>
            </a:r>
          </a:p>
          <a:p>
            <a:endParaRPr lang="en-GB" noProof="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GB" noProof="0" dirty="0"/>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GB" sz="2400" noProof="0" dirty="0" err="1">
                  <a:solidFill>
                    <a:srgbClr val="0B3A5B"/>
                  </a:solidFill>
                  <a:hlinkClick r:id="rId4">
                    <a:extLst>
                      <a:ext uri="{A12FA001-AC4F-418D-AE19-62706E023703}">
                        <ahyp:hlinkClr xmlns:ahyp="http://schemas.microsoft.com/office/drawing/2018/hyperlinkcolor" val="tx"/>
                      </a:ext>
                    </a:extLst>
                  </a:hlinkClick>
                </a:rPr>
                <a:t>yt</a:t>
              </a:r>
              <a:endParaRPr lang="en-GB" sz="2400" noProof="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GB" sz="2400" noProof="0" dirty="0">
                  <a:solidFill>
                    <a:srgbClr val="0B3A5B"/>
                  </a:solidFill>
                  <a:hlinkClick r:id="rId5">
                    <a:extLst>
                      <a:ext uri="{A12FA001-AC4F-418D-AE19-62706E023703}">
                        <ahyp:hlinkClr xmlns:ahyp="http://schemas.microsoft.com/office/drawing/2018/hyperlinkcolor" val="tx"/>
                      </a:ext>
                    </a:extLst>
                  </a:hlinkClick>
                </a:rPr>
                <a:t>li</a:t>
              </a:r>
              <a:endParaRPr lang="en-GB" sz="2400" noProof="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GB" sz="2400" noProof="0" dirty="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GB" sz="2400" noProof="0" dirty="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GB" sz="2400" noProof="0" dirty="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GB" sz="2400" noProof="0" dirty="0">
                  <a:solidFill>
                    <a:srgbClr val="0B3A5B"/>
                  </a:solidFill>
                  <a:hlinkClick r:id="rId6">
                    <a:extLst>
                      <a:ext uri="{A12FA001-AC4F-418D-AE19-62706E023703}">
                        <ahyp:hlinkClr xmlns:ahyp="http://schemas.microsoft.com/office/drawing/2018/hyperlinkcolor" val="tx"/>
                      </a:ext>
                    </a:extLst>
                  </a:hlinkClick>
                </a:rPr>
                <a:t>in</a:t>
              </a:r>
              <a:endParaRPr lang="en-GB" sz="2400" noProof="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8EFA-6471-3B7B-272D-1E9983B0F0D4}"/>
            </a:ext>
          </a:extLst>
        </p:cNvPr>
        <p:cNvGrpSpPr/>
        <p:nvPr/>
      </p:nvGrpSpPr>
      <p:grpSpPr>
        <a:xfrm>
          <a:off x="0" y="0"/>
          <a:ext cx="0" cy="0"/>
          <a:chOff x="0" y="0"/>
          <a:chExt cx="0" cy="0"/>
        </a:xfrm>
      </p:grpSpPr>
      <p:pic>
        <p:nvPicPr>
          <p:cNvPr id="10" name="Symbol zastępczy obrazu 9" descr="Obraz zawierający tekst, komputer, computer, Netbook&#10;&#10;Zawartość wygenerowana przez sztuczną inteligencję może być niepoprawna.">
            <a:extLst>
              <a:ext uri="{FF2B5EF4-FFF2-40B4-BE49-F238E27FC236}">
                <a16:creationId xmlns:a16="http://schemas.microsoft.com/office/drawing/2014/main" id="{0392A50F-76CD-2D20-3846-0B9DE5B64F8C}"/>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597275" y="0"/>
            <a:ext cx="5361066" cy="6858000"/>
          </a:xfrm>
        </p:spPr>
      </p:pic>
      <p:sp>
        <p:nvSpPr>
          <p:cNvPr id="13" name="Rectangle 12">
            <a:extLst>
              <a:ext uri="{FF2B5EF4-FFF2-40B4-BE49-F238E27FC236}">
                <a16:creationId xmlns:a16="http://schemas.microsoft.com/office/drawing/2014/main" id="{D2447469-A21D-FF27-D06A-63BFA751AC7C}"/>
              </a:ext>
            </a:extLst>
          </p:cNvPr>
          <p:cNvSpPr/>
          <p:nvPr/>
        </p:nvSpPr>
        <p:spPr>
          <a:xfrm>
            <a:off x="3955983" y="605365"/>
            <a:ext cx="5574516" cy="69862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Food Waste - Specific Policy</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4D3EE29F-7CFD-0992-58F5-C46BDDA35B84}"/>
              </a:ext>
            </a:extLst>
          </p:cNvPr>
          <p:cNvSpPr/>
          <p:nvPr/>
        </p:nvSpPr>
        <p:spPr>
          <a:xfrm>
            <a:off x="1460210" y="473026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
        <p:nvSpPr>
          <p:cNvPr id="3" name="Text Placeholder 2">
            <a:extLst>
              <a:ext uri="{FF2B5EF4-FFF2-40B4-BE49-F238E27FC236}">
                <a16:creationId xmlns:a16="http://schemas.microsoft.com/office/drawing/2014/main" id="{85E28BCA-0C69-601D-4B55-70EF7247FE13}"/>
              </a:ext>
            </a:extLst>
          </p:cNvPr>
          <p:cNvSpPr>
            <a:spLocks noGrp="1"/>
          </p:cNvSpPr>
          <p:nvPr>
            <p:ph type="body" sz="quarter" idx="22"/>
          </p:nvPr>
        </p:nvSpPr>
        <p:spPr>
          <a:xfrm>
            <a:off x="6246354" y="1928899"/>
            <a:ext cx="5348371" cy="3608301"/>
          </a:xfrm>
        </p:spPr>
        <p:txBody>
          <a:bodyPr/>
          <a:lstStyle/>
          <a:p>
            <a:pPr marL="0" indent="0"/>
            <a:r>
              <a:rPr lang="en-GB" noProof="0" dirty="0">
                <a:solidFill>
                  <a:srgbClr val="09465E"/>
                </a:solidFill>
              </a:rPr>
              <a:t>The European Union has implemented various </a:t>
            </a:r>
            <a:r>
              <a:rPr lang="en-GB" noProof="0" dirty="0">
                <a:solidFill>
                  <a:srgbClr val="09465E"/>
                </a:solidFill>
                <a:hlinkClick r:id="rId4"/>
              </a:rPr>
              <a:t>policies and regulations </a:t>
            </a:r>
            <a:r>
              <a:rPr lang="en-GB" noProof="0" dirty="0">
                <a:solidFill>
                  <a:srgbClr val="09465E"/>
                </a:solidFill>
              </a:rPr>
              <a:t>to tackle food waste, aiming to reduce environmental impacts, promote resource efficiency, and ensure food security. </a:t>
            </a:r>
          </a:p>
          <a:p>
            <a:endParaRPr lang="en-GB" noProof="0" dirty="0"/>
          </a:p>
          <a:p>
            <a:pPr marL="0" indent="0"/>
            <a:r>
              <a:rPr lang="en-GB" noProof="0" dirty="0">
                <a:solidFill>
                  <a:srgbClr val="09465E"/>
                </a:solidFill>
              </a:rPr>
              <a:t>These policies align with the EU’s broader sustainability goals, including the Farm to Fork Strategy and the transition to a circular economy.</a:t>
            </a:r>
          </a:p>
          <a:p>
            <a:pPr marL="0" indent="0"/>
            <a:endParaRPr lang="en-GB" dirty="0"/>
          </a:p>
          <a:p>
            <a:pPr marL="0" indent="0"/>
            <a:r>
              <a:rPr lang="en-GB" b="1" noProof="0" dirty="0">
                <a:solidFill>
                  <a:srgbClr val="60BA47"/>
                </a:solidFill>
              </a:rPr>
              <a:t>Let us look at the policies you need to know about …..</a:t>
            </a:r>
          </a:p>
        </p:txBody>
      </p:sp>
    </p:spTree>
    <p:extLst>
      <p:ext uri="{BB962C8B-B14F-4D97-AF65-F5344CB8AC3E}">
        <p14:creationId xmlns:p14="http://schemas.microsoft.com/office/powerpoint/2010/main" val="3550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B8A2752-89BF-8FD6-93A4-98834BB538E7}"/>
              </a:ext>
            </a:extLst>
          </p:cNvPr>
          <p:cNvSpPr>
            <a:spLocks noGrp="1"/>
          </p:cNvSpPr>
          <p:nvPr>
            <p:ph type="body" sz="quarter" idx="16"/>
          </p:nvPr>
        </p:nvSpPr>
        <p:spPr>
          <a:xfrm>
            <a:off x="1192311" y="339190"/>
            <a:ext cx="2446039" cy="1605113"/>
          </a:xfrm>
        </p:spPr>
        <p:txBody>
          <a:bodyPr/>
          <a:lstStyle/>
          <a:p>
            <a:r>
              <a:rPr lang="en-GB" noProof="0" dirty="0"/>
              <a:t>Waste Framework Directive </a:t>
            </a:r>
          </a:p>
        </p:txBody>
      </p:sp>
      <p:pic>
        <p:nvPicPr>
          <p:cNvPr id="6" name="Symbol zastępczy obrazu 5" descr="Obraz zawierający tekst, zrzut ekranu, dokument, Czcionka&#10;&#10;Zawartość wygenerowana przez sztuczną inteligencję może być niepoprawna.">
            <a:hlinkClick r:id="rId2"/>
            <a:extLst>
              <a:ext uri="{FF2B5EF4-FFF2-40B4-BE49-F238E27FC236}">
                <a16:creationId xmlns:a16="http://schemas.microsoft.com/office/drawing/2014/main" id="{8F80AC5A-5E77-7F92-0B7C-CDBD6657CEF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35000" y="3125788"/>
            <a:ext cx="5130800" cy="3055937"/>
          </a:xfrm>
        </p:spPr>
      </p:pic>
      <p:sp>
        <p:nvSpPr>
          <p:cNvPr id="4" name="Symbol zastępczy tekstu 3">
            <a:extLst>
              <a:ext uri="{FF2B5EF4-FFF2-40B4-BE49-F238E27FC236}">
                <a16:creationId xmlns:a16="http://schemas.microsoft.com/office/drawing/2014/main" id="{7A58C556-7385-C56E-EC37-3C50EF129F15}"/>
              </a:ext>
            </a:extLst>
          </p:cNvPr>
          <p:cNvSpPr>
            <a:spLocks noGrp="1"/>
          </p:cNvSpPr>
          <p:nvPr>
            <p:ph type="body" sz="quarter" idx="19"/>
          </p:nvPr>
        </p:nvSpPr>
        <p:spPr>
          <a:xfrm>
            <a:off x="6602190" y="198007"/>
            <a:ext cx="5560487" cy="5941394"/>
          </a:xfrm>
        </p:spPr>
        <p:txBody>
          <a:bodyPr/>
          <a:lstStyle/>
          <a:p>
            <a:pPr marL="0" indent="0"/>
            <a:r>
              <a:rPr lang="en-GB" noProof="0" dirty="0"/>
              <a:t>One of the most important documents is the </a:t>
            </a:r>
            <a:r>
              <a:rPr lang="en-GB" noProof="0" dirty="0">
                <a:hlinkClick r:id="rId2"/>
              </a:rPr>
              <a:t>Waste Framework Directive </a:t>
            </a:r>
            <a:r>
              <a:rPr lang="en-GB" noProof="0" dirty="0"/>
              <a:t>(2008/98/EC), </a:t>
            </a:r>
            <a:r>
              <a:rPr lang="en-US" noProof="0" dirty="0"/>
              <a:t>which establishes the </a:t>
            </a:r>
            <a:r>
              <a:rPr lang="en-US" b="1" noProof="0" dirty="0"/>
              <a:t>legal framework for waste management in the EU </a:t>
            </a:r>
            <a:r>
              <a:rPr lang="en-US" noProof="0" dirty="0"/>
              <a:t>and promotes</a:t>
            </a:r>
            <a:r>
              <a:rPr lang="en-GB" noProof="0" dirty="0"/>
              <a:t> a circular economy by defining waste, recovery, and disposal processes. </a:t>
            </a:r>
          </a:p>
          <a:p>
            <a:endParaRPr lang="en-GB" noProof="0" dirty="0"/>
          </a:p>
          <a:p>
            <a:pPr marL="0" indent="0"/>
            <a:r>
              <a:rPr lang="en-GB" noProof="0" dirty="0"/>
              <a:t>A key aspect is the </a:t>
            </a:r>
            <a:r>
              <a:rPr lang="en-GB" b="1" i="1" noProof="0" dirty="0"/>
              <a:t>End of Waste</a:t>
            </a:r>
            <a:r>
              <a:rPr lang="en-GB" noProof="0" dirty="0"/>
              <a:t> (</a:t>
            </a:r>
            <a:r>
              <a:rPr lang="en-GB" noProof="0" dirty="0" err="1"/>
              <a:t>EoW</a:t>
            </a:r>
            <a:r>
              <a:rPr lang="en-GB" noProof="0" dirty="0"/>
              <a:t>) concept, which provides a legal pathway for waste to transition into a product once it meets specific criteria. Article 6(1) outlines four cumulative conditions for </a:t>
            </a:r>
            <a:r>
              <a:rPr lang="en-GB" noProof="0" dirty="0" err="1"/>
              <a:t>EoW</a:t>
            </a:r>
            <a:r>
              <a:rPr lang="en-GB" noProof="0" dirty="0"/>
              <a:t>, including specific use</a:t>
            </a:r>
            <a:r>
              <a:rPr lang="en-GB" dirty="0"/>
              <a:t>s</a:t>
            </a:r>
            <a:r>
              <a:rPr lang="en-GB" noProof="0" dirty="0"/>
              <a:t>, market demand, compliance with technical standards, and no adverse environmental or health impacts.</a:t>
            </a:r>
          </a:p>
        </p:txBody>
      </p:sp>
      <p:pic>
        <p:nvPicPr>
          <p:cNvPr id="14" name="Obraz 13" descr="Obraz zawierający zrzut ekranu, krąg, logo, tekst&#10;&#10;Zawartość wygenerowana przez sztuczną inteligencję może być niepoprawna.">
            <a:extLst>
              <a:ext uri="{FF2B5EF4-FFF2-40B4-BE49-F238E27FC236}">
                <a16:creationId xmlns:a16="http://schemas.microsoft.com/office/drawing/2014/main" id="{F9E9BCAE-986B-707D-6739-9AB6340E65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3988" y="198007"/>
            <a:ext cx="2036225" cy="1605112"/>
          </a:xfrm>
          <a:prstGeom prst="rect">
            <a:avLst/>
          </a:prstGeom>
        </p:spPr>
      </p:pic>
      <p:pic>
        <p:nvPicPr>
          <p:cNvPr id="16" name="Obraz 15" descr="Obraz zawierający flaga, symbol&#10;&#10;Zawartość wygenerowana przez sztuczną inteligencję może być niepoprawna.">
            <a:extLst>
              <a:ext uri="{FF2B5EF4-FFF2-40B4-BE49-F238E27FC236}">
                <a16:creationId xmlns:a16="http://schemas.microsoft.com/office/drawing/2014/main" id="{8EC98104-876B-28FE-2586-158D0E6F6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942" y="1591305"/>
            <a:ext cx="1204884" cy="1033188"/>
          </a:xfrm>
          <a:prstGeom prst="rect">
            <a:avLst/>
          </a:prstGeom>
        </p:spPr>
      </p:pic>
      <p:grpSp>
        <p:nvGrpSpPr>
          <p:cNvPr id="3" name="Graphic 4">
            <a:extLst>
              <a:ext uri="{FF2B5EF4-FFF2-40B4-BE49-F238E27FC236}">
                <a16:creationId xmlns:a16="http://schemas.microsoft.com/office/drawing/2014/main" id="{54FD3CFF-FB4B-E52F-665D-24F9BAAD6EFF}"/>
              </a:ext>
            </a:extLst>
          </p:cNvPr>
          <p:cNvGrpSpPr/>
          <p:nvPr/>
        </p:nvGrpSpPr>
        <p:grpSpPr>
          <a:xfrm rot="19582332">
            <a:off x="6198966" y="536664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B8D08FE-015D-AB83-4C18-3EBCCC7510E2}"/>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EBDDCDFE-2C85-58F5-8497-7924C07ACE1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2546805C-89FF-9CA2-6F93-CF9A859A59A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98F7A15F-7231-8125-A54D-0A6C234CC01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5960B337-80D6-10D3-C85E-744035FEC6D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D88C0351-EDCC-9E78-605D-15AB2CCDF8F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03D0B43-660C-243E-0D83-E5895C133D3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AE22625C-ED12-E755-EE35-3BCAE554582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232D5E23-D9F5-E8B4-A040-65B997219D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7E5F88C6-5D33-3528-31D4-04A1BE3C5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88ADBCB-1FCA-4784-BAF3-FDE7ACC0D2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9097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584257" y="271531"/>
            <a:ext cx="8163818" cy="1098935"/>
          </a:xfrm>
        </p:spPr>
        <p:txBody>
          <a:bodyPr/>
          <a:lstStyle/>
          <a:p>
            <a:pPr algn="l"/>
            <a:r>
              <a:rPr lang="en-GB" noProof="0" dirty="0">
                <a:solidFill>
                  <a:srgbClr val="09465E"/>
                </a:solidFill>
              </a:rPr>
              <a:t>Key Policies and Platforms Relevant to Food Waste Reduction </a:t>
            </a:r>
          </a:p>
        </p:txBody>
      </p:sp>
      <p:sp>
        <p:nvSpPr>
          <p:cNvPr id="60" name="Text Placeholder 2">
            <a:extLst>
              <a:ext uri="{FF2B5EF4-FFF2-40B4-BE49-F238E27FC236}">
                <a16:creationId xmlns:a16="http://schemas.microsoft.com/office/drawing/2014/main" id="{1357D279-E761-3469-21E0-29B063D5EF40}"/>
              </a:ext>
            </a:extLst>
          </p:cNvPr>
          <p:cNvSpPr txBox="1">
            <a:spLocks/>
          </p:cNvSpPr>
          <p:nvPr/>
        </p:nvSpPr>
        <p:spPr>
          <a:xfrm>
            <a:off x="555977" y="2355516"/>
            <a:ext cx="4374242" cy="38093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noProof="0" dirty="0">
                <a:solidFill>
                  <a:srgbClr val="09465E"/>
                </a:solidFill>
              </a:rPr>
              <a:t>Apart from the Waste Framework Directive, the </a:t>
            </a:r>
            <a:r>
              <a:rPr lang="en-GB" sz="2400" noProof="0" dirty="0">
                <a:solidFill>
                  <a:srgbClr val="09465E"/>
                </a:solidFill>
                <a:hlinkClick r:id="rId3"/>
              </a:rPr>
              <a:t>EU Circular Economy Action Plan</a:t>
            </a:r>
            <a:r>
              <a:rPr lang="en-GB" sz="2400" noProof="0" dirty="0">
                <a:solidFill>
                  <a:srgbClr val="09465E"/>
                </a:solidFill>
              </a:rPr>
              <a:t>, and the </a:t>
            </a:r>
            <a:r>
              <a:rPr lang="en-GB" sz="2400" noProof="0" dirty="0">
                <a:solidFill>
                  <a:srgbClr val="09465E"/>
                </a:solidFill>
                <a:hlinkClick r:id="rId4"/>
              </a:rPr>
              <a:t>European Green Deal</a:t>
            </a:r>
            <a:r>
              <a:rPr lang="en-GB" sz="2400" noProof="0" dirty="0">
                <a:solidFill>
                  <a:srgbClr val="09465E"/>
                </a:solidFill>
              </a:rPr>
              <a:t>, which are discussed in </a:t>
            </a:r>
            <a:r>
              <a:rPr lang="en-GB" sz="2400" b="1" noProof="0" dirty="0">
                <a:solidFill>
                  <a:srgbClr val="09465E"/>
                </a:solidFill>
              </a:rPr>
              <a:t>previous modules</a:t>
            </a:r>
            <a:r>
              <a:rPr lang="en-GB" sz="2400" noProof="0" dirty="0">
                <a:solidFill>
                  <a:srgbClr val="09465E"/>
                </a:solidFill>
              </a:rPr>
              <a:t>, here are some additional key documents relevant to FOOD WASTE REDUCTION IN THE EU. </a:t>
            </a: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0EBDC3B9-D804-69B7-8013-6DB8CF7CB3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6312" y="152678"/>
            <a:ext cx="3099728" cy="1117746"/>
          </a:xfrm>
          <a:prstGeom prst="rect">
            <a:avLst/>
          </a:prstGeom>
        </p:spPr>
      </p:pic>
      <p:sp>
        <p:nvSpPr>
          <p:cNvPr id="3" name="CuadroTexto 553">
            <a:extLst>
              <a:ext uri="{FF2B5EF4-FFF2-40B4-BE49-F238E27FC236}">
                <a16:creationId xmlns:a16="http://schemas.microsoft.com/office/drawing/2014/main" id="{00281ED7-ACBD-7E44-39FF-6BF88A8F3EC2}"/>
              </a:ext>
            </a:extLst>
          </p:cNvPr>
          <p:cNvSpPr txBox="1"/>
          <p:nvPr/>
        </p:nvSpPr>
        <p:spPr>
          <a:xfrm>
            <a:off x="6361772" y="2415082"/>
            <a:ext cx="4729080" cy="3970318"/>
          </a:xfrm>
          <a:prstGeom prst="rect">
            <a:avLst/>
          </a:prstGeom>
          <a:noFill/>
        </p:spPr>
        <p:txBody>
          <a:bodyPr wrap="square" rtlCol="0">
            <a:spAutoFit/>
          </a:bodyPr>
          <a:lstStyle/>
          <a:p>
            <a:pPr marL="514350" indent="-514350">
              <a:buFont typeface="+mj-lt"/>
              <a:buAutoNum type="arabicPeriod"/>
            </a:pPr>
            <a:r>
              <a:rPr lang="en-GB" sz="2800" b="1" noProof="0" dirty="0">
                <a:solidFill>
                  <a:srgbClr val="0B3A5B"/>
                </a:solidFill>
                <a:latin typeface="Calibri" panose="020F0502020204030204" pitchFamily="34" charset="0"/>
                <a:ea typeface="Lato" charset="0"/>
                <a:cs typeface="Calibri" panose="020F0502020204030204" pitchFamily="34" charset="0"/>
              </a:rPr>
              <a:t>EU Platform on Food Losses and Food Waste (2016) </a:t>
            </a:r>
          </a:p>
          <a:p>
            <a:pPr marL="514350" indent="-514350">
              <a:buFont typeface="+mj-lt"/>
              <a:buAutoNum type="arabicPeriod"/>
            </a:pPr>
            <a:r>
              <a:rPr lang="en-GB" sz="2800" b="1" dirty="0">
                <a:solidFill>
                  <a:srgbClr val="0B3A5B"/>
                </a:solidFill>
                <a:latin typeface="Calibri" panose="020F0502020204030204" pitchFamily="34" charset="0"/>
                <a:ea typeface="Lato" charset="0"/>
                <a:cs typeface="Calibri" panose="020F0502020204030204" pitchFamily="34" charset="0"/>
              </a:rPr>
              <a:t>The Farm to Fork Strategy (2020)</a:t>
            </a:r>
          </a:p>
          <a:p>
            <a:pPr marL="514350" indent="-514350">
              <a:buFont typeface="+mj-lt"/>
              <a:buAutoNum type="arabicPeriod"/>
            </a:pPr>
            <a:r>
              <a:rPr lang="en-US" sz="2800" b="1" dirty="0">
                <a:solidFill>
                  <a:srgbClr val="0B3A5B"/>
                </a:solidFill>
                <a:latin typeface="Calibri" panose="020F0502020204030204" pitchFamily="34" charset="0"/>
                <a:ea typeface="Lato" charset="0"/>
                <a:cs typeface="Calibri" panose="020F0502020204030204" pitchFamily="34" charset="0"/>
              </a:rPr>
              <a:t>Council Regulation (EC) No 852/2004 on Food Hygiene</a:t>
            </a:r>
          </a:p>
          <a:p>
            <a:pPr marL="514350" indent="-514350">
              <a:buFont typeface="+mj-lt"/>
              <a:buAutoNum type="arabicPeriod"/>
            </a:pPr>
            <a:endParaRPr lang="en-GB" sz="2800" b="1" dirty="0">
              <a:solidFill>
                <a:srgbClr val="0B3A5B"/>
              </a:solidFill>
              <a:latin typeface="Calibri" panose="020F0502020204030204" pitchFamily="34" charset="0"/>
              <a:ea typeface="Lato" charset="0"/>
              <a:cs typeface="Calibri" panose="020F0502020204030204" pitchFamily="34" charset="0"/>
            </a:endParaRPr>
          </a:p>
          <a:p>
            <a:pPr marL="342900" indent="-342900">
              <a:buFont typeface="Arial" panose="020B0604020202020204" pitchFamily="34" charset="0"/>
              <a:buChar char="•"/>
            </a:pPr>
            <a:endParaRPr lang="en-GB" sz="28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5" name="Arrow: Right 4">
            <a:extLst>
              <a:ext uri="{FF2B5EF4-FFF2-40B4-BE49-F238E27FC236}">
                <a16:creationId xmlns:a16="http://schemas.microsoft.com/office/drawing/2014/main" id="{9A322349-2D4E-E97E-8796-4857C46E0249}"/>
              </a:ext>
            </a:extLst>
          </p:cNvPr>
          <p:cNvSpPr/>
          <p:nvPr/>
        </p:nvSpPr>
        <p:spPr>
          <a:xfrm>
            <a:off x="5195991" y="3619893"/>
            <a:ext cx="900009" cy="886119"/>
          </a:xfrm>
          <a:prstGeom prst="rightArrow">
            <a:avLst/>
          </a:prstGeom>
          <a:solidFill>
            <a:srgbClr val="2094D2"/>
          </a:solidFill>
          <a:ln>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CE5CB-9B82-3EAB-820B-BDA53DD50735}"/>
            </a:ext>
          </a:extLst>
        </p:cNvPr>
        <p:cNvGrpSpPr/>
        <p:nvPr/>
      </p:nvGrpSpPr>
      <p:grpSpPr>
        <a:xfrm>
          <a:off x="0" y="0"/>
          <a:ext cx="0" cy="0"/>
          <a:chOff x="0" y="0"/>
          <a:chExt cx="0" cy="0"/>
        </a:xfrm>
      </p:grpSpPr>
      <p:sp>
        <p:nvSpPr>
          <p:cNvPr id="215" name="Freeform 175">
            <a:extLst>
              <a:ext uri="{FF2B5EF4-FFF2-40B4-BE49-F238E27FC236}">
                <a16:creationId xmlns:a16="http://schemas.microsoft.com/office/drawing/2014/main" id="{6B52F45A-2578-F922-2A54-5873EE4976B8}"/>
              </a:ext>
            </a:extLst>
          </p:cNvPr>
          <p:cNvSpPr>
            <a:spLocks noChangeArrowheads="1"/>
          </p:cNvSpPr>
          <p:nvPr/>
        </p:nvSpPr>
        <p:spPr bwMode="auto">
          <a:xfrm>
            <a:off x="888243" y="165143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6" name="Freeform 176">
            <a:extLst>
              <a:ext uri="{FF2B5EF4-FFF2-40B4-BE49-F238E27FC236}">
                <a16:creationId xmlns:a16="http://schemas.microsoft.com/office/drawing/2014/main" id="{25D18F70-5047-080B-643C-D89113F06CE9}"/>
              </a:ext>
            </a:extLst>
          </p:cNvPr>
          <p:cNvSpPr>
            <a:spLocks noChangeArrowheads="1"/>
          </p:cNvSpPr>
          <p:nvPr/>
        </p:nvSpPr>
        <p:spPr bwMode="auto">
          <a:xfrm>
            <a:off x="948971" y="1712162"/>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endParaRPr lang="en-GB" sz="900" noProof="0" dirty="0"/>
          </a:p>
        </p:txBody>
      </p:sp>
      <p:sp>
        <p:nvSpPr>
          <p:cNvPr id="217" name="Freeform 177">
            <a:extLst>
              <a:ext uri="{FF2B5EF4-FFF2-40B4-BE49-F238E27FC236}">
                <a16:creationId xmlns:a16="http://schemas.microsoft.com/office/drawing/2014/main" id="{E335F2BB-6B74-D313-AFEA-EE4789C5263D}"/>
              </a:ext>
            </a:extLst>
          </p:cNvPr>
          <p:cNvSpPr>
            <a:spLocks noChangeArrowheads="1"/>
          </p:cNvSpPr>
          <p:nvPr/>
        </p:nvSpPr>
        <p:spPr bwMode="auto">
          <a:xfrm>
            <a:off x="1012228" y="1772890"/>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8" name="Freeform 178">
            <a:extLst>
              <a:ext uri="{FF2B5EF4-FFF2-40B4-BE49-F238E27FC236}">
                <a16:creationId xmlns:a16="http://schemas.microsoft.com/office/drawing/2014/main" id="{953A25B8-F133-4F67-3179-C8E9D642C7FB}"/>
              </a:ext>
            </a:extLst>
          </p:cNvPr>
          <p:cNvSpPr>
            <a:spLocks noChangeArrowheads="1"/>
          </p:cNvSpPr>
          <p:nvPr/>
        </p:nvSpPr>
        <p:spPr bwMode="auto">
          <a:xfrm>
            <a:off x="2477292" y="3070952"/>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endParaRPr lang="en-GB" sz="900" noProof="0" dirty="0"/>
          </a:p>
        </p:txBody>
      </p:sp>
      <p:sp>
        <p:nvSpPr>
          <p:cNvPr id="219" name="Freeform 179">
            <a:extLst>
              <a:ext uri="{FF2B5EF4-FFF2-40B4-BE49-F238E27FC236}">
                <a16:creationId xmlns:a16="http://schemas.microsoft.com/office/drawing/2014/main" id="{4CAAB1D8-CE35-F9BA-BD14-25BFFB409004}"/>
              </a:ext>
            </a:extLst>
          </p:cNvPr>
          <p:cNvSpPr>
            <a:spLocks noChangeArrowheads="1"/>
          </p:cNvSpPr>
          <p:nvPr/>
        </p:nvSpPr>
        <p:spPr bwMode="auto">
          <a:xfrm>
            <a:off x="2424155" y="3017814"/>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0" name="Freeform 180">
            <a:extLst>
              <a:ext uri="{FF2B5EF4-FFF2-40B4-BE49-F238E27FC236}">
                <a16:creationId xmlns:a16="http://schemas.microsoft.com/office/drawing/2014/main" id="{A72B811F-C25C-EF2D-3387-97265802C24D}"/>
              </a:ext>
            </a:extLst>
          </p:cNvPr>
          <p:cNvSpPr>
            <a:spLocks noChangeArrowheads="1"/>
          </p:cNvSpPr>
          <p:nvPr/>
        </p:nvSpPr>
        <p:spPr bwMode="auto">
          <a:xfrm>
            <a:off x="4587134" y="1631395"/>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1" name="Freeform 181">
            <a:extLst>
              <a:ext uri="{FF2B5EF4-FFF2-40B4-BE49-F238E27FC236}">
                <a16:creationId xmlns:a16="http://schemas.microsoft.com/office/drawing/2014/main" id="{21D7F51E-F0AD-FA32-FC50-614C58C8FA42}"/>
              </a:ext>
            </a:extLst>
          </p:cNvPr>
          <p:cNvSpPr>
            <a:spLocks noChangeArrowheads="1"/>
          </p:cNvSpPr>
          <p:nvPr/>
        </p:nvSpPr>
        <p:spPr bwMode="auto">
          <a:xfrm>
            <a:off x="4647862" y="169212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endParaRPr lang="en-GB" sz="900" noProof="0" dirty="0"/>
          </a:p>
        </p:txBody>
      </p:sp>
      <p:sp>
        <p:nvSpPr>
          <p:cNvPr id="222" name="Freeform 182">
            <a:extLst>
              <a:ext uri="{FF2B5EF4-FFF2-40B4-BE49-F238E27FC236}">
                <a16:creationId xmlns:a16="http://schemas.microsoft.com/office/drawing/2014/main" id="{BC78E1E9-CDBF-C6C9-E4D5-781816DBB1EF}"/>
              </a:ext>
            </a:extLst>
          </p:cNvPr>
          <p:cNvSpPr>
            <a:spLocks noChangeArrowheads="1"/>
          </p:cNvSpPr>
          <p:nvPr/>
        </p:nvSpPr>
        <p:spPr bwMode="auto">
          <a:xfrm>
            <a:off x="4708590" y="175285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3" name="Freeform 183">
            <a:extLst>
              <a:ext uri="{FF2B5EF4-FFF2-40B4-BE49-F238E27FC236}">
                <a16:creationId xmlns:a16="http://schemas.microsoft.com/office/drawing/2014/main" id="{F524DECE-08F1-13A1-A5CF-1772C5C96D21}"/>
              </a:ext>
            </a:extLst>
          </p:cNvPr>
          <p:cNvSpPr>
            <a:spLocks noChangeArrowheads="1"/>
          </p:cNvSpPr>
          <p:nvPr/>
        </p:nvSpPr>
        <p:spPr bwMode="auto">
          <a:xfrm>
            <a:off x="6173652" y="3050914"/>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endParaRPr lang="en-GB" sz="900" noProof="0" dirty="0"/>
          </a:p>
        </p:txBody>
      </p:sp>
      <p:sp>
        <p:nvSpPr>
          <p:cNvPr id="224" name="Freeform 184">
            <a:extLst>
              <a:ext uri="{FF2B5EF4-FFF2-40B4-BE49-F238E27FC236}">
                <a16:creationId xmlns:a16="http://schemas.microsoft.com/office/drawing/2014/main" id="{7A4C1F1B-1DB6-1E4B-C25D-B9BDBE215DE2}"/>
              </a:ext>
            </a:extLst>
          </p:cNvPr>
          <p:cNvSpPr>
            <a:spLocks noChangeArrowheads="1"/>
          </p:cNvSpPr>
          <p:nvPr/>
        </p:nvSpPr>
        <p:spPr bwMode="auto">
          <a:xfrm>
            <a:off x="6123046" y="2997776"/>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5" name="Freeform 185">
            <a:extLst>
              <a:ext uri="{FF2B5EF4-FFF2-40B4-BE49-F238E27FC236}">
                <a16:creationId xmlns:a16="http://schemas.microsoft.com/office/drawing/2014/main" id="{F37FA3C6-06CF-4786-8179-7F254656E88A}"/>
              </a:ext>
            </a:extLst>
          </p:cNvPr>
          <p:cNvSpPr>
            <a:spLocks noChangeArrowheads="1"/>
          </p:cNvSpPr>
          <p:nvPr/>
        </p:nvSpPr>
        <p:spPr bwMode="auto">
          <a:xfrm>
            <a:off x="8571953" y="1656699"/>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6" name="Freeform 186">
            <a:extLst>
              <a:ext uri="{FF2B5EF4-FFF2-40B4-BE49-F238E27FC236}">
                <a16:creationId xmlns:a16="http://schemas.microsoft.com/office/drawing/2014/main" id="{8765E650-81FB-C7CC-C3D7-B4AB1B31F1B7}"/>
              </a:ext>
            </a:extLst>
          </p:cNvPr>
          <p:cNvSpPr>
            <a:spLocks noChangeArrowheads="1"/>
          </p:cNvSpPr>
          <p:nvPr/>
        </p:nvSpPr>
        <p:spPr bwMode="auto">
          <a:xfrm>
            <a:off x="8632681" y="1717427"/>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2094D2"/>
          </a:solidFill>
          <a:ln>
            <a:noFill/>
          </a:ln>
          <a:effectLst/>
        </p:spPr>
        <p:txBody>
          <a:bodyPr wrap="none" anchor="ctr"/>
          <a:lstStyle/>
          <a:p>
            <a:endParaRPr lang="en-GB" sz="900" noProof="0" dirty="0"/>
          </a:p>
        </p:txBody>
      </p:sp>
      <p:sp>
        <p:nvSpPr>
          <p:cNvPr id="227" name="Freeform 187">
            <a:extLst>
              <a:ext uri="{FF2B5EF4-FFF2-40B4-BE49-F238E27FC236}">
                <a16:creationId xmlns:a16="http://schemas.microsoft.com/office/drawing/2014/main" id="{6BD8428E-F42F-1D0C-7D6C-D45821630965}"/>
              </a:ext>
            </a:extLst>
          </p:cNvPr>
          <p:cNvSpPr>
            <a:spLocks noChangeArrowheads="1"/>
          </p:cNvSpPr>
          <p:nvPr/>
        </p:nvSpPr>
        <p:spPr bwMode="auto">
          <a:xfrm>
            <a:off x="8695938" y="177815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8" name="Freeform 188">
            <a:extLst>
              <a:ext uri="{FF2B5EF4-FFF2-40B4-BE49-F238E27FC236}">
                <a16:creationId xmlns:a16="http://schemas.microsoft.com/office/drawing/2014/main" id="{EB2C511B-10EE-2316-9B58-7436A9C38D69}"/>
              </a:ext>
            </a:extLst>
          </p:cNvPr>
          <p:cNvSpPr>
            <a:spLocks noChangeArrowheads="1"/>
          </p:cNvSpPr>
          <p:nvPr/>
        </p:nvSpPr>
        <p:spPr bwMode="auto">
          <a:xfrm>
            <a:off x="10161003" y="3076217"/>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9465E"/>
          </a:solidFill>
          <a:ln>
            <a:noFill/>
          </a:ln>
          <a:effectLst/>
        </p:spPr>
        <p:txBody>
          <a:bodyPr wrap="none" anchor="ctr"/>
          <a:lstStyle/>
          <a:p>
            <a:endParaRPr lang="en-GB" sz="900" noProof="0" dirty="0"/>
          </a:p>
        </p:txBody>
      </p:sp>
      <p:sp>
        <p:nvSpPr>
          <p:cNvPr id="229" name="Freeform 189">
            <a:extLst>
              <a:ext uri="{FF2B5EF4-FFF2-40B4-BE49-F238E27FC236}">
                <a16:creationId xmlns:a16="http://schemas.microsoft.com/office/drawing/2014/main" id="{6AA84565-0508-742A-6C07-A801C1528B46}"/>
              </a:ext>
            </a:extLst>
          </p:cNvPr>
          <p:cNvSpPr>
            <a:spLocks noChangeArrowheads="1"/>
          </p:cNvSpPr>
          <p:nvPr/>
        </p:nvSpPr>
        <p:spPr bwMode="auto">
          <a:xfrm>
            <a:off x="10107865" y="3023079"/>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9B79E74D-10B4-0AB1-734C-DF6A27F2B6EF}"/>
              </a:ext>
            </a:extLst>
          </p:cNvPr>
          <p:cNvSpPr>
            <a:spLocks noGrp="1"/>
          </p:cNvSpPr>
          <p:nvPr>
            <p:ph type="body" sz="quarter" idx="16"/>
          </p:nvPr>
        </p:nvSpPr>
        <p:spPr>
          <a:xfrm>
            <a:off x="382255" y="201982"/>
            <a:ext cx="7455800" cy="1098935"/>
          </a:xfrm>
        </p:spPr>
        <p:txBody>
          <a:bodyPr/>
          <a:lstStyle/>
          <a:p>
            <a:pPr algn="l"/>
            <a:r>
              <a:rPr lang="en-GB" noProof="0" dirty="0">
                <a:solidFill>
                  <a:srgbClr val="09465E"/>
                </a:solidFill>
              </a:rPr>
              <a:t>Key Policies and Platforms Relevant to Food Waste Reduction </a:t>
            </a:r>
          </a:p>
        </p:txBody>
      </p:sp>
      <p:sp>
        <p:nvSpPr>
          <p:cNvPr id="54" name="CuadroTexto 553">
            <a:extLst>
              <a:ext uri="{FF2B5EF4-FFF2-40B4-BE49-F238E27FC236}">
                <a16:creationId xmlns:a16="http://schemas.microsoft.com/office/drawing/2014/main" id="{E7177F31-FB0F-C062-2796-2E480A3816C1}"/>
              </a:ext>
            </a:extLst>
          </p:cNvPr>
          <p:cNvSpPr txBox="1"/>
          <p:nvPr/>
        </p:nvSpPr>
        <p:spPr>
          <a:xfrm>
            <a:off x="2558403" y="3208487"/>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01</a:t>
            </a:r>
          </a:p>
        </p:txBody>
      </p:sp>
      <p:sp>
        <p:nvSpPr>
          <p:cNvPr id="55" name="CuadroTexto 553">
            <a:extLst>
              <a:ext uri="{FF2B5EF4-FFF2-40B4-BE49-F238E27FC236}">
                <a16:creationId xmlns:a16="http://schemas.microsoft.com/office/drawing/2014/main" id="{77135936-0690-177D-8865-9F0B5534A4C9}"/>
              </a:ext>
            </a:extLst>
          </p:cNvPr>
          <p:cNvSpPr txBox="1"/>
          <p:nvPr/>
        </p:nvSpPr>
        <p:spPr>
          <a:xfrm>
            <a:off x="1163358" y="1987968"/>
            <a:ext cx="1679639" cy="163121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EU Platform on Food Losses and Food Waste (2016) </a:t>
            </a:r>
          </a:p>
        </p:txBody>
      </p:sp>
      <p:sp>
        <p:nvSpPr>
          <p:cNvPr id="56" name="CuadroTexto 553">
            <a:extLst>
              <a:ext uri="{FF2B5EF4-FFF2-40B4-BE49-F238E27FC236}">
                <a16:creationId xmlns:a16="http://schemas.microsoft.com/office/drawing/2014/main" id="{C1F53C5E-655D-3420-9628-89ECC7EE1AC3}"/>
              </a:ext>
            </a:extLst>
          </p:cNvPr>
          <p:cNvSpPr txBox="1"/>
          <p:nvPr/>
        </p:nvSpPr>
        <p:spPr>
          <a:xfrm>
            <a:off x="6277206" y="3183436"/>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02</a:t>
            </a:r>
          </a:p>
        </p:txBody>
      </p:sp>
      <p:sp>
        <p:nvSpPr>
          <p:cNvPr id="57" name="CuadroTexto 553">
            <a:extLst>
              <a:ext uri="{FF2B5EF4-FFF2-40B4-BE49-F238E27FC236}">
                <a16:creationId xmlns:a16="http://schemas.microsoft.com/office/drawing/2014/main" id="{693B56A3-FA56-3F14-5574-927E7A82AC3F}"/>
              </a:ext>
            </a:extLst>
          </p:cNvPr>
          <p:cNvSpPr txBox="1"/>
          <p:nvPr/>
        </p:nvSpPr>
        <p:spPr>
          <a:xfrm>
            <a:off x="4997047" y="2208510"/>
            <a:ext cx="1602511" cy="1015663"/>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Farm to Fork Strategy (2020)</a:t>
            </a:r>
          </a:p>
        </p:txBody>
      </p:sp>
      <p:sp>
        <p:nvSpPr>
          <p:cNvPr id="58" name="CuadroTexto 553">
            <a:extLst>
              <a:ext uri="{FF2B5EF4-FFF2-40B4-BE49-F238E27FC236}">
                <a16:creationId xmlns:a16="http://schemas.microsoft.com/office/drawing/2014/main" id="{21A0EE6B-0412-D4BF-D79B-19EE0F84ECC7}"/>
              </a:ext>
            </a:extLst>
          </p:cNvPr>
          <p:cNvSpPr txBox="1"/>
          <p:nvPr/>
        </p:nvSpPr>
        <p:spPr>
          <a:xfrm>
            <a:off x="10263111" y="3168783"/>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03</a:t>
            </a:r>
          </a:p>
        </p:txBody>
      </p:sp>
      <p:sp>
        <p:nvSpPr>
          <p:cNvPr id="59" name="CuadroTexto 553">
            <a:extLst>
              <a:ext uri="{FF2B5EF4-FFF2-40B4-BE49-F238E27FC236}">
                <a16:creationId xmlns:a16="http://schemas.microsoft.com/office/drawing/2014/main" id="{002AD46D-6E4A-259A-BE07-6202676EEC02}"/>
              </a:ext>
            </a:extLst>
          </p:cNvPr>
          <p:cNvSpPr txBox="1"/>
          <p:nvPr/>
        </p:nvSpPr>
        <p:spPr>
          <a:xfrm>
            <a:off x="8810888" y="2002514"/>
            <a:ext cx="1807639" cy="163121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Council Regulation (EC) No 852/2004 on Food Hygiene</a:t>
            </a:r>
          </a:p>
        </p:txBody>
      </p:sp>
      <p:sp>
        <p:nvSpPr>
          <p:cNvPr id="61" name="Text Placeholder 2">
            <a:extLst>
              <a:ext uri="{FF2B5EF4-FFF2-40B4-BE49-F238E27FC236}">
                <a16:creationId xmlns:a16="http://schemas.microsoft.com/office/drawing/2014/main" id="{3362B193-4C64-F2B5-3D9A-93C173BA56B5}"/>
              </a:ext>
            </a:extLst>
          </p:cNvPr>
          <p:cNvSpPr txBox="1">
            <a:spLocks/>
          </p:cNvSpPr>
          <p:nvPr/>
        </p:nvSpPr>
        <p:spPr>
          <a:xfrm>
            <a:off x="599998" y="4132578"/>
            <a:ext cx="2803397" cy="21020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09465E"/>
                </a:solidFill>
              </a:rPr>
              <a:t>A multi-stakeholder initiative to support collaboration, share best practices, and develop measures to reduce food waste across the supply chain. </a:t>
            </a:r>
            <a:r>
              <a:rPr lang="en-GB" sz="2000" noProof="0" dirty="0">
                <a:solidFill>
                  <a:srgbClr val="09465E"/>
                </a:solidFill>
                <a:hlinkClick r:id="rId3"/>
              </a:rPr>
              <a:t>(Read more)</a:t>
            </a:r>
            <a:endParaRPr lang="en-GB" sz="2000" noProof="0" dirty="0">
              <a:solidFill>
                <a:srgbClr val="09465E"/>
              </a:solidFill>
            </a:endParaRPr>
          </a:p>
        </p:txBody>
      </p:sp>
      <p:sp>
        <p:nvSpPr>
          <p:cNvPr id="62" name="Text Placeholder 2">
            <a:extLst>
              <a:ext uri="{FF2B5EF4-FFF2-40B4-BE49-F238E27FC236}">
                <a16:creationId xmlns:a16="http://schemas.microsoft.com/office/drawing/2014/main" id="{C1362386-AE5D-594B-EABB-9B40BBA29EBF}"/>
              </a:ext>
            </a:extLst>
          </p:cNvPr>
          <p:cNvSpPr txBox="1">
            <a:spLocks/>
          </p:cNvSpPr>
          <p:nvPr/>
        </p:nvSpPr>
        <p:spPr>
          <a:xfrm>
            <a:off x="4117788" y="4138648"/>
            <a:ext cx="3786013" cy="26251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09465E"/>
                </a:solidFill>
              </a:rPr>
              <a:t>Part of the European Green Deal, this strategy aims to make food systems fair, healthy, and environmentally friendly, including commitments to halve food waste by 2030. </a:t>
            </a:r>
            <a:r>
              <a:rPr lang="en-GB" sz="2000" noProof="0" dirty="0">
                <a:solidFill>
                  <a:srgbClr val="09465E"/>
                </a:solidFill>
                <a:hlinkClick r:id="rId4"/>
              </a:rPr>
              <a:t>(Read more)</a:t>
            </a:r>
            <a:endParaRPr lang="en-GB" sz="2000" noProof="0" dirty="0">
              <a:solidFill>
                <a:srgbClr val="09465E"/>
              </a:solidFill>
            </a:endParaRPr>
          </a:p>
          <a:p>
            <a:pPr marL="0" indent="0" algn="ctr">
              <a:buNone/>
            </a:pPr>
            <a:r>
              <a:rPr lang="en-GB" sz="2000" noProof="0" dirty="0">
                <a:solidFill>
                  <a:srgbClr val="09465E"/>
                </a:solidFill>
              </a:rPr>
              <a:t>WATCH - </a:t>
            </a:r>
            <a:r>
              <a:rPr lang="en-GB" sz="1400" dirty="0">
                <a:hlinkClick r:id="rId5"/>
              </a:rPr>
              <a:t>The Business End of Farm to Fork: How can companies help deliver truly sustainable food systems?</a:t>
            </a:r>
            <a:endParaRPr lang="en-GB" sz="2000" noProof="0" dirty="0">
              <a:solidFill>
                <a:srgbClr val="09465E"/>
              </a:solidFill>
            </a:endParaRPr>
          </a:p>
        </p:txBody>
      </p:sp>
      <p:sp>
        <p:nvSpPr>
          <p:cNvPr id="63" name="Text Placeholder 2">
            <a:extLst>
              <a:ext uri="{FF2B5EF4-FFF2-40B4-BE49-F238E27FC236}">
                <a16:creationId xmlns:a16="http://schemas.microsoft.com/office/drawing/2014/main" id="{6522EDF2-9965-3A70-4D3B-306E09868EC2}"/>
              </a:ext>
            </a:extLst>
          </p:cNvPr>
          <p:cNvSpPr txBox="1">
            <a:spLocks/>
          </p:cNvSpPr>
          <p:nvPr/>
        </p:nvSpPr>
        <p:spPr>
          <a:xfrm>
            <a:off x="8435947" y="4132578"/>
            <a:ext cx="2663988" cy="21555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09465E"/>
                </a:solidFill>
              </a:rPr>
              <a:t>Establishes food safety standards while also promoting food donation and the use of surplus food to prevent waste. </a:t>
            </a:r>
            <a:r>
              <a:rPr lang="en-GB" sz="2000" noProof="0" dirty="0">
                <a:solidFill>
                  <a:srgbClr val="09465E"/>
                </a:solidFill>
                <a:hlinkClick r:id="rId6"/>
              </a:rPr>
              <a:t>(Read more)</a:t>
            </a:r>
            <a:endParaRPr lang="en-GB" sz="2000" noProof="0" dirty="0">
              <a:solidFill>
                <a:srgbClr val="09465E"/>
              </a:solidFill>
            </a:endParaRP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2B4920F8-B13F-A593-5514-BF9BAB560C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68724" y="68966"/>
            <a:ext cx="3099728" cy="1117746"/>
          </a:xfrm>
          <a:prstGeom prst="rect">
            <a:avLst/>
          </a:prstGeom>
        </p:spPr>
      </p:pic>
      <p:grpSp>
        <p:nvGrpSpPr>
          <p:cNvPr id="3" name="Graphic 4">
            <a:extLst>
              <a:ext uri="{FF2B5EF4-FFF2-40B4-BE49-F238E27FC236}">
                <a16:creationId xmlns:a16="http://schemas.microsoft.com/office/drawing/2014/main" id="{871778FF-6D6E-2404-AB93-A4E0EF2EE38E}"/>
              </a:ext>
            </a:extLst>
          </p:cNvPr>
          <p:cNvGrpSpPr/>
          <p:nvPr/>
        </p:nvGrpSpPr>
        <p:grpSpPr>
          <a:xfrm rot="19582332">
            <a:off x="8020380" y="5814368"/>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C78560E9-D492-A2AA-98CD-BB0485B37E77}"/>
                </a:ext>
              </a:extLst>
            </p:cNvPr>
            <p:cNvGrpSpPr/>
            <p:nvPr/>
          </p:nvGrpSpPr>
          <p:grpSpPr>
            <a:xfrm>
              <a:off x="9159507" y="2719113"/>
              <a:ext cx="446280" cy="440141"/>
              <a:chOff x="9159507" y="2719113"/>
              <a:chExt cx="446280" cy="440141"/>
            </a:xfrm>
            <a:grpFill/>
          </p:grpSpPr>
          <p:sp>
            <p:nvSpPr>
              <p:cNvPr id="14" name="Freeform 57">
                <a:extLst>
                  <a:ext uri="{FF2B5EF4-FFF2-40B4-BE49-F238E27FC236}">
                    <a16:creationId xmlns:a16="http://schemas.microsoft.com/office/drawing/2014/main" id="{7382B14D-6AFF-FC5D-87FB-B6A309F3A08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5" name="Freeform 58">
                <a:extLst>
                  <a:ext uri="{FF2B5EF4-FFF2-40B4-BE49-F238E27FC236}">
                    <a16:creationId xmlns:a16="http://schemas.microsoft.com/office/drawing/2014/main" id="{98D960BA-AA34-1679-D5FD-DA1E87E9B8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34048336-13EE-71E3-0B99-5A3AD4742AE8}"/>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237F1BF9-18C0-0A2D-413F-45A627BA1FA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8579FE70-8555-46B0-7FBF-63479BFECBC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CE17203E-4A46-0F99-A50D-2C3951E05DC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 name="Freeform 53">
                <a:extLst>
                  <a:ext uri="{FF2B5EF4-FFF2-40B4-BE49-F238E27FC236}">
                    <a16:creationId xmlns:a16="http://schemas.microsoft.com/office/drawing/2014/main" id="{1747E326-4117-9B59-5387-41C14BEC557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 name="Freeform 54">
                <a:extLst>
                  <a:ext uri="{FF2B5EF4-FFF2-40B4-BE49-F238E27FC236}">
                    <a16:creationId xmlns:a16="http://schemas.microsoft.com/office/drawing/2014/main" id="{1039D815-1DE5-A58B-A4EE-AAB536B3C1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2" name="Freeform 55">
                <a:extLst>
                  <a:ext uri="{FF2B5EF4-FFF2-40B4-BE49-F238E27FC236}">
                    <a16:creationId xmlns:a16="http://schemas.microsoft.com/office/drawing/2014/main" id="{04C49513-165E-51E3-706B-279904FB2B6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3" name="Freeform 56">
                <a:extLst>
                  <a:ext uri="{FF2B5EF4-FFF2-40B4-BE49-F238E27FC236}">
                    <a16:creationId xmlns:a16="http://schemas.microsoft.com/office/drawing/2014/main" id="{9AC28E72-1265-326F-37B3-07539274F4F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9948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woda, kropla, Bańka, Płyn&#10;&#10;Zawartość wygenerowana przez sztuczną inteligencję może być niepoprawna.">
            <a:extLst>
              <a:ext uri="{FF2B5EF4-FFF2-40B4-BE49-F238E27FC236}">
                <a16:creationId xmlns:a16="http://schemas.microsoft.com/office/drawing/2014/main" id="{9CE5BCC7-2D2A-0D43-377F-87A51CCA1FB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13" name="TextBox 12">
            <a:extLst>
              <a:ext uri="{FF2B5EF4-FFF2-40B4-BE49-F238E27FC236}">
                <a16:creationId xmlns:a16="http://schemas.microsoft.com/office/drawing/2014/main" id="{3875B9C3-7921-364B-95C1-7200313E6D07}"/>
              </a:ext>
            </a:extLst>
          </p:cNvPr>
          <p:cNvSpPr txBox="1"/>
          <p:nvPr/>
        </p:nvSpPr>
        <p:spPr>
          <a:xfrm>
            <a:off x="1029714" y="5177427"/>
            <a:ext cx="9742480" cy="707886"/>
          </a:xfrm>
          <a:prstGeom prst="rect">
            <a:avLst/>
          </a:prstGeom>
          <a:noFill/>
        </p:spPr>
        <p:txBody>
          <a:bodyPr wrap="square" rtlCol="0">
            <a:spAutoFit/>
          </a:bodyPr>
          <a:lstStyle/>
          <a:p>
            <a:pPr algn="ctr"/>
            <a:r>
              <a:rPr lang="en-GB" sz="2000" b="1" spc="162" noProof="0" dirty="0">
                <a:solidFill>
                  <a:schemeClr val="bg1"/>
                </a:solidFill>
                <a:latin typeface="Calibri" panose="020F0502020204030204" pitchFamily="34" charset="0"/>
                <a:cs typeface="Calibri" panose="020F0502020204030204" pitchFamily="34" charset="0"/>
              </a:rPr>
              <a:t>"BY WASTING LESS FOOD, WE CAN COMBAT CLIMATE CHANGE." </a:t>
            </a:r>
          </a:p>
          <a:p>
            <a:pPr algn="ctr"/>
            <a:r>
              <a:rPr lang="en-GB" sz="2000" b="1" spc="162" noProof="0" dirty="0">
                <a:solidFill>
                  <a:schemeClr val="bg1"/>
                </a:solidFill>
                <a:latin typeface="Calibri" panose="020F0502020204030204" pitchFamily="34" charset="0"/>
                <a:cs typeface="Calibri" panose="020F0502020204030204" pitchFamily="34" charset="0"/>
              </a:rPr>
              <a:t>— LIZ GOODWIN</a:t>
            </a:r>
            <a:endParaRPr lang="en-GB" sz="2000" spc="162" noProof="0" dirty="0">
              <a:solidFill>
                <a:schemeClr val="bg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5323113" y="392865"/>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dirty="0"/>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90357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3EE3-2E3A-9B89-A7B4-92116589919E}"/>
            </a:ext>
          </a:extLst>
        </p:cNvPr>
        <p:cNvGrpSpPr/>
        <p:nvPr/>
      </p:nvGrpSpPr>
      <p:grpSpPr>
        <a:xfrm>
          <a:off x="0" y="0"/>
          <a:ext cx="0" cy="0"/>
          <a:chOff x="0" y="0"/>
          <a:chExt cx="0" cy="0"/>
        </a:xfrm>
      </p:grpSpPr>
      <p:pic>
        <p:nvPicPr>
          <p:cNvPr id="16" name="Symbol zastępczy obrazu 15" descr="Obraz zawierający ubrania, osoba, Ludzka twarz, uśmiech&#10;&#10;Zawartość wygenerowana przez sztuczną inteligencję może być niepoprawna.">
            <a:extLst>
              <a:ext uri="{FF2B5EF4-FFF2-40B4-BE49-F238E27FC236}">
                <a16:creationId xmlns:a16="http://schemas.microsoft.com/office/drawing/2014/main" id="{C6018DE0-209A-1D67-D38F-713D070D0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2778ADA-EA89-FF03-20A4-C45FFCADE4C8}"/>
              </a:ext>
            </a:extLst>
          </p:cNvPr>
          <p:cNvSpPr>
            <a:spLocks noGrp="1"/>
          </p:cNvSpPr>
          <p:nvPr>
            <p:ph type="body" sz="quarter" idx="17"/>
          </p:nvPr>
        </p:nvSpPr>
        <p:spPr>
          <a:xfrm>
            <a:off x="6913514" y="439689"/>
            <a:ext cx="2066906" cy="582221"/>
          </a:xfrm>
        </p:spPr>
        <p:txBody>
          <a:bodyPr/>
          <a:lstStyle/>
          <a:p>
            <a:r>
              <a:rPr lang="en-GB" noProof="0" dirty="0"/>
              <a:t>02</a:t>
            </a:r>
          </a:p>
        </p:txBody>
      </p:sp>
      <p:sp>
        <p:nvSpPr>
          <p:cNvPr id="14" name="Rectangle 13">
            <a:extLst>
              <a:ext uri="{FF2B5EF4-FFF2-40B4-BE49-F238E27FC236}">
                <a16:creationId xmlns:a16="http://schemas.microsoft.com/office/drawing/2014/main" id="{EA06EDE0-42A7-FF64-13B1-D656187DAD39}"/>
              </a:ext>
            </a:extLst>
          </p:cNvPr>
          <p:cNvSpPr/>
          <p:nvPr/>
        </p:nvSpPr>
        <p:spPr>
          <a:xfrm>
            <a:off x="5760720" y="3137889"/>
            <a:ext cx="4966547" cy="105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NATIONAL POLICIES &amp; TARGETS</a:t>
            </a:r>
          </a:p>
        </p:txBody>
      </p:sp>
    </p:spTree>
    <p:extLst>
      <p:ext uri="{BB962C8B-B14F-4D97-AF65-F5344CB8AC3E}">
        <p14:creationId xmlns:p14="http://schemas.microsoft.com/office/powerpoint/2010/main" val="272746843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C932F8-DA19-48A9-B572-C76D1E44E370}">
  <ds:schemaRefs>
    <ds:schemaRef ds:uri="http://schemas.microsoft.com/sharepoint/v3/contenttype/forms"/>
  </ds:schemaRefs>
</ds:datastoreItem>
</file>

<file path=customXml/itemProps2.xml><?xml version="1.0" encoding="utf-8"?>
<ds:datastoreItem xmlns:ds="http://schemas.openxmlformats.org/officeDocument/2006/customXml" ds:itemID="{FEA28BFC-FFAF-467D-9D06-AEC9C2E65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B66198-F233-4876-887A-428BD0D4A84F}">
  <ds:schemaRefs>
    <ds:schemaRef ds:uri="http://schemas.microsoft.com/office/2006/metadata/properties"/>
    <ds:schemaRef ds:uri="http://schemas.microsoft.com/office/infopath/2007/PartnerControls"/>
    <ds:schemaRef ds:uri="d7a7d2cd-df7e-4745-bde0-17e5b7a43ab2"/>
    <ds:schemaRef ds:uri="c90da0c0-d638-440e-806c-9eaade8987c8"/>
  </ds:schemaRefs>
</ds:datastoreItem>
</file>

<file path=docProps/app.xml><?xml version="1.0" encoding="utf-8"?>
<Properties xmlns="http://schemas.openxmlformats.org/officeDocument/2006/extended-properties" xmlns:vt="http://schemas.openxmlformats.org/officeDocument/2006/docPropsVTypes">
  <TotalTime>8</TotalTime>
  <Words>2455</Words>
  <Application>Microsoft Office PowerPoint</Application>
  <PresentationFormat>Widescreen</PresentationFormat>
  <Paragraphs>205</Paragraphs>
  <Slides>32</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Montserrat</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249</cp:revision>
  <dcterms:created xsi:type="dcterms:W3CDTF">2020-10-14T13:32:04Z</dcterms:created>
  <dcterms:modified xsi:type="dcterms:W3CDTF">2025-05-26T08:25:16Z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