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899" r:id="rId5"/>
  </p:sldMasterIdLst>
  <p:notesMasterIdLst>
    <p:notesMasterId r:id="rId54"/>
  </p:notesMasterIdLst>
  <p:sldIdLst>
    <p:sldId id="4345" r:id="rId6"/>
    <p:sldId id="4404" r:id="rId7"/>
    <p:sldId id="4386" r:id="rId8"/>
    <p:sldId id="4352" r:id="rId9"/>
    <p:sldId id="4385" r:id="rId10"/>
    <p:sldId id="4411" r:id="rId11"/>
    <p:sldId id="4384" r:id="rId12"/>
    <p:sldId id="4405" r:id="rId13"/>
    <p:sldId id="4419" r:id="rId14"/>
    <p:sldId id="4406" r:id="rId15"/>
    <p:sldId id="4407" r:id="rId16"/>
    <p:sldId id="4434" r:id="rId17"/>
    <p:sldId id="4408" r:id="rId18"/>
    <p:sldId id="4409" r:id="rId19"/>
    <p:sldId id="4370" r:id="rId20"/>
    <p:sldId id="4366" r:id="rId21"/>
    <p:sldId id="4410" r:id="rId22"/>
    <p:sldId id="4420" r:id="rId23"/>
    <p:sldId id="4421" r:id="rId24"/>
    <p:sldId id="4413" r:id="rId25"/>
    <p:sldId id="4414" r:id="rId26"/>
    <p:sldId id="4415" r:id="rId27"/>
    <p:sldId id="4418" r:id="rId28"/>
    <p:sldId id="4422" r:id="rId29"/>
    <p:sldId id="4423" r:id="rId30"/>
    <p:sldId id="4430" r:id="rId31"/>
    <p:sldId id="4371" r:id="rId32"/>
    <p:sldId id="4340" r:id="rId33"/>
    <p:sldId id="4400" r:id="rId34"/>
    <p:sldId id="4392" r:id="rId35"/>
    <p:sldId id="4425" r:id="rId36"/>
    <p:sldId id="4424" r:id="rId37"/>
    <p:sldId id="4416" r:id="rId38"/>
    <p:sldId id="4393" r:id="rId39"/>
    <p:sldId id="4378" r:id="rId40"/>
    <p:sldId id="4401" r:id="rId41"/>
    <p:sldId id="4426" r:id="rId42"/>
    <p:sldId id="4417" r:id="rId43"/>
    <p:sldId id="4431" r:id="rId44"/>
    <p:sldId id="4427" r:id="rId45"/>
    <p:sldId id="4432" r:id="rId46"/>
    <p:sldId id="4428" r:id="rId47"/>
    <p:sldId id="4433" r:id="rId48"/>
    <p:sldId id="4398" r:id="rId49"/>
    <p:sldId id="4396" r:id="rId50"/>
    <p:sldId id="4429" r:id="rId51"/>
    <p:sldId id="4300" r:id="rId52"/>
    <p:sldId id="4263"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1F704-8110-C0F9-D576-5158D2A88D9A}" name="Anna-Maria Saarela" initials="AS" userId="S::Anna-Maria.Saarela@savonia.fi::c6fd2d3e-6063-45b1-b49c-2f057233427b"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BA47"/>
    <a:srgbClr val="F1983D"/>
    <a:srgbClr val="09465E"/>
    <a:srgbClr val="2094D2"/>
    <a:srgbClr val="0B3A5B"/>
    <a:srgbClr val="F26650"/>
    <a:srgbClr val="B7250D"/>
    <a:srgbClr val="3CBEB3"/>
    <a:srgbClr val="88D1DA"/>
    <a:srgbClr val="1D4C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0647E2-F268-490A-9D57-D1D9B4EA45C1}" v="7" dt="2025-05-14T09:12:14.086"/>
    <p1510:client id="{B86092A1-152D-12A0-E5BD-7F6F22CBCB70}" v="1" dt="2025-05-14T21:08:23.9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ableStyles" Target="tableStyles.xml"/><Relationship Id="rId5" Type="http://schemas.openxmlformats.org/officeDocument/2006/relationships/slideMaster" Target="slideMasters/slideMaster2.xml"/><Relationship Id="rId61" Type="http://schemas.microsoft.com/office/2018/10/relationships/authors" Target="author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biainnovatorcampus.onmicrosoft.com::f0db49ca-a56d-4261-b8a6-819acd09e0a3" providerId="AD" clId="Web-{B86092A1-152D-12A0-E5BD-7F6F22CBCB70}"/>
    <pc:docChg chg="delSld">
      <pc:chgData name="Paula Whyte ( Momentum Consulting )" userId="S::paula_momentumconsulting.ie#ext#@biainnovatorcampus.onmicrosoft.com::f0db49ca-a56d-4261-b8a6-819acd09e0a3" providerId="AD" clId="Web-{B86092A1-152D-12A0-E5BD-7F6F22CBCB70}" dt="2025-05-14T21:08:23.919" v="0"/>
      <pc:docMkLst>
        <pc:docMk/>
      </pc:docMkLst>
      <pc:sldChg chg="del">
        <pc:chgData name="Paula Whyte ( Momentum Consulting )" userId="S::paula_momentumconsulting.ie#ext#@biainnovatorcampus.onmicrosoft.com::f0db49ca-a56d-4261-b8a6-819acd09e0a3" providerId="AD" clId="Web-{B86092A1-152D-12A0-E5BD-7F6F22CBCB70}" dt="2025-05-14T21:08:23.919" v="0"/>
        <pc:sldMkLst>
          <pc:docMk/>
          <pc:sldMk cId="929762468" sldId="4363"/>
        </pc:sldMkLst>
      </pc:sldChg>
    </pc:docChg>
  </pc:docChgLst>
  <pc:docChgLst>
    <pc:chgData name="Anna-Maria Saarela" userId="c6fd2d3e-6063-45b1-b49c-2f057233427b" providerId="ADAL" clId="{290647E2-F268-490A-9D57-D1D9B4EA45C1}"/>
    <pc:docChg chg="undo custSel addSld modSld">
      <pc:chgData name="Anna-Maria Saarela" userId="c6fd2d3e-6063-45b1-b49c-2f057233427b" providerId="ADAL" clId="{290647E2-F268-490A-9D57-D1D9B4EA45C1}" dt="2025-05-14T09:39:38.805" v="358" actId="20577"/>
      <pc:docMkLst>
        <pc:docMk/>
      </pc:docMkLst>
      <pc:sldChg chg="modSp mod">
        <pc:chgData name="Anna-Maria Saarela" userId="c6fd2d3e-6063-45b1-b49c-2f057233427b" providerId="ADAL" clId="{290647E2-F268-490A-9D57-D1D9B4EA45C1}" dt="2025-05-14T08:50:53.783" v="166" actId="1076"/>
        <pc:sldMkLst>
          <pc:docMk/>
          <pc:sldMk cId="4068538461" sldId="4405"/>
        </pc:sldMkLst>
        <pc:spChg chg="mod">
          <ac:chgData name="Anna-Maria Saarela" userId="c6fd2d3e-6063-45b1-b49c-2f057233427b" providerId="ADAL" clId="{290647E2-F268-490A-9D57-D1D9B4EA45C1}" dt="2025-05-14T08:50:05.503" v="159" actId="1076"/>
          <ac:spMkLst>
            <pc:docMk/>
            <pc:sldMk cId="4068538461" sldId="4405"/>
            <ac:spMk id="11" creationId="{926B8870-161A-AAE7-AD42-E2B3A2F4D7C0}"/>
          </ac:spMkLst>
        </pc:spChg>
        <pc:spChg chg="mod">
          <ac:chgData name="Anna-Maria Saarela" userId="c6fd2d3e-6063-45b1-b49c-2f057233427b" providerId="ADAL" clId="{290647E2-F268-490A-9D57-D1D9B4EA45C1}" dt="2025-05-14T08:50:47.066" v="165" actId="1076"/>
          <ac:spMkLst>
            <pc:docMk/>
            <pc:sldMk cId="4068538461" sldId="4405"/>
            <ac:spMk id="64" creationId="{4184291D-B174-A28B-55BC-64C2D749AD15}"/>
          </ac:spMkLst>
        </pc:spChg>
        <pc:spChg chg="mod">
          <ac:chgData name="Anna-Maria Saarela" userId="c6fd2d3e-6063-45b1-b49c-2f057233427b" providerId="ADAL" clId="{290647E2-F268-490A-9D57-D1D9B4EA45C1}" dt="2025-05-14T08:49:55.300" v="155" actId="1076"/>
          <ac:spMkLst>
            <pc:docMk/>
            <pc:sldMk cId="4068538461" sldId="4405"/>
            <ac:spMk id="67" creationId="{554A21FE-6D89-10FE-7D9E-5B68ACE73555}"/>
          </ac:spMkLst>
        </pc:spChg>
        <pc:spChg chg="mod">
          <ac:chgData name="Anna-Maria Saarela" userId="c6fd2d3e-6063-45b1-b49c-2f057233427b" providerId="ADAL" clId="{290647E2-F268-490A-9D57-D1D9B4EA45C1}" dt="2025-05-14T08:50:53.783" v="166" actId="1076"/>
          <ac:spMkLst>
            <pc:docMk/>
            <pc:sldMk cId="4068538461" sldId="4405"/>
            <ac:spMk id="68" creationId="{4EEC5A85-C0E3-B18D-21D7-C78EC650FE3D}"/>
          </ac:spMkLst>
        </pc:spChg>
        <pc:spChg chg="mod">
          <ac:chgData name="Anna-Maria Saarela" userId="c6fd2d3e-6063-45b1-b49c-2f057233427b" providerId="ADAL" clId="{290647E2-F268-490A-9D57-D1D9B4EA45C1}" dt="2025-05-14T08:49:24.085" v="152" actId="2711"/>
          <ac:spMkLst>
            <pc:docMk/>
            <pc:sldMk cId="4068538461" sldId="4405"/>
            <ac:spMk id="69" creationId="{BEDF4894-4B96-3376-7567-6DCED5C42FB7}"/>
          </ac:spMkLst>
        </pc:spChg>
        <pc:spChg chg="mod">
          <ac:chgData name="Anna-Maria Saarela" userId="c6fd2d3e-6063-45b1-b49c-2f057233427b" providerId="ADAL" clId="{290647E2-F268-490A-9D57-D1D9B4EA45C1}" dt="2025-05-14T08:49:49.082" v="154" actId="14100"/>
          <ac:spMkLst>
            <pc:docMk/>
            <pc:sldMk cId="4068538461" sldId="4405"/>
            <ac:spMk id="70" creationId="{E190B6FF-9AAE-34DE-8171-E49C9291BAC2}"/>
          </ac:spMkLst>
        </pc:spChg>
        <pc:spChg chg="mod">
          <ac:chgData name="Anna-Maria Saarela" userId="c6fd2d3e-6063-45b1-b49c-2f057233427b" providerId="ADAL" clId="{290647E2-F268-490A-9D57-D1D9B4EA45C1}" dt="2025-05-14T08:50:30.914" v="163" actId="1076"/>
          <ac:spMkLst>
            <pc:docMk/>
            <pc:sldMk cId="4068538461" sldId="4405"/>
            <ac:spMk id="71" creationId="{E770FD52-C930-CAD4-CE2D-4E82DBC97233}"/>
          </ac:spMkLst>
        </pc:spChg>
        <pc:grpChg chg="mod">
          <ac:chgData name="Anna-Maria Saarela" userId="c6fd2d3e-6063-45b1-b49c-2f057233427b" providerId="ADAL" clId="{290647E2-F268-490A-9D57-D1D9B4EA45C1}" dt="2025-05-14T08:50:12.363" v="160" actId="1076"/>
          <ac:grpSpMkLst>
            <pc:docMk/>
            <pc:sldMk cId="4068538461" sldId="4405"/>
            <ac:grpSpMk id="82" creationId="{0DE6B77C-4EB9-0C74-40BC-CEF6CD3F468B}"/>
          </ac:grpSpMkLst>
        </pc:grpChg>
      </pc:sldChg>
      <pc:sldChg chg="delSp modSp mod">
        <pc:chgData name="Anna-Maria Saarela" userId="c6fd2d3e-6063-45b1-b49c-2f057233427b" providerId="ADAL" clId="{290647E2-F268-490A-9D57-D1D9B4EA45C1}" dt="2025-05-14T09:28:16.479" v="262" actId="12"/>
        <pc:sldMkLst>
          <pc:docMk/>
          <pc:sldMk cId="4145336788" sldId="4407"/>
        </pc:sldMkLst>
        <pc:spChg chg="mod">
          <ac:chgData name="Anna-Maria Saarela" userId="c6fd2d3e-6063-45b1-b49c-2f057233427b" providerId="ADAL" clId="{290647E2-F268-490A-9D57-D1D9B4EA45C1}" dt="2025-05-14T09:10:20.514" v="177" actId="14100"/>
          <ac:spMkLst>
            <pc:docMk/>
            <pc:sldMk cId="4145336788" sldId="4407"/>
            <ac:spMk id="4" creationId="{C1066CEE-9161-AC5B-2A12-6B018B46DED2}"/>
          </ac:spMkLst>
        </pc:spChg>
        <pc:spChg chg="mod">
          <ac:chgData name="Anna-Maria Saarela" userId="c6fd2d3e-6063-45b1-b49c-2f057233427b" providerId="ADAL" clId="{290647E2-F268-490A-9D57-D1D9B4EA45C1}" dt="2025-05-14T09:17:26.090" v="238" actId="1076"/>
          <ac:spMkLst>
            <pc:docMk/>
            <pc:sldMk cId="4145336788" sldId="4407"/>
            <ac:spMk id="5" creationId="{A5F6D6C0-6C72-F3AD-B368-0DA91BEADBB2}"/>
          </ac:spMkLst>
        </pc:spChg>
        <pc:spChg chg="mod">
          <ac:chgData name="Anna-Maria Saarela" userId="c6fd2d3e-6063-45b1-b49c-2f057233427b" providerId="ADAL" clId="{290647E2-F268-490A-9D57-D1D9B4EA45C1}" dt="2025-05-14T09:17:12.744" v="237" actId="14100"/>
          <ac:spMkLst>
            <pc:docMk/>
            <pc:sldMk cId="4145336788" sldId="4407"/>
            <ac:spMk id="6" creationId="{3BB0EFA5-1F8F-9663-25AD-5DDA0744712C}"/>
          </ac:spMkLst>
        </pc:spChg>
        <pc:spChg chg="mod">
          <ac:chgData name="Anna-Maria Saarela" userId="c6fd2d3e-6063-45b1-b49c-2f057233427b" providerId="ADAL" clId="{290647E2-F268-490A-9D57-D1D9B4EA45C1}" dt="2025-05-14T09:16:40.109" v="230" actId="14100"/>
          <ac:spMkLst>
            <pc:docMk/>
            <pc:sldMk cId="4145336788" sldId="4407"/>
            <ac:spMk id="7" creationId="{464ECA52-3D83-8455-B586-8C450B19D781}"/>
          </ac:spMkLst>
        </pc:spChg>
        <pc:spChg chg="del">
          <ac:chgData name="Anna-Maria Saarela" userId="c6fd2d3e-6063-45b1-b49c-2f057233427b" providerId="ADAL" clId="{290647E2-F268-490A-9D57-D1D9B4EA45C1}" dt="2025-05-14T09:09:56.586" v="174" actId="478"/>
          <ac:spMkLst>
            <pc:docMk/>
            <pc:sldMk cId="4145336788" sldId="4407"/>
            <ac:spMk id="11" creationId="{3A95DD57-AC31-BD3C-C611-A280FBC39B97}"/>
          </ac:spMkLst>
        </pc:spChg>
        <pc:spChg chg="mod">
          <ac:chgData name="Anna-Maria Saarela" userId="c6fd2d3e-6063-45b1-b49c-2f057233427b" providerId="ADAL" clId="{290647E2-F268-490A-9D57-D1D9B4EA45C1}" dt="2025-05-14T09:28:16.479" v="262" actId="12"/>
          <ac:spMkLst>
            <pc:docMk/>
            <pc:sldMk cId="4145336788" sldId="4407"/>
            <ac:spMk id="16" creationId="{B702E9A2-BDFF-51EC-A752-54674D3A78F1}"/>
          </ac:spMkLst>
        </pc:spChg>
        <pc:spChg chg="mod">
          <ac:chgData name="Anna-Maria Saarela" userId="c6fd2d3e-6063-45b1-b49c-2f057233427b" providerId="ADAL" clId="{290647E2-F268-490A-9D57-D1D9B4EA45C1}" dt="2025-05-14T09:28:15.731" v="261" actId="12"/>
          <ac:spMkLst>
            <pc:docMk/>
            <pc:sldMk cId="4145336788" sldId="4407"/>
            <ac:spMk id="17" creationId="{56D82E44-34D5-7F6C-B121-FE9B0B9419E1}"/>
          </ac:spMkLst>
        </pc:spChg>
        <pc:spChg chg="mod">
          <ac:chgData name="Anna-Maria Saarela" userId="c6fd2d3e-6063-45b1-b49c-2f057233427b" providerId="ADAL" clId="{290647E2-F268-490A-9D57-D1D9B4EA45C1}" dt="2025-05-14T09:28:14.342" v="259" actId="12"/>
          <ac:spMkLst>
            <pc:docMk/>
            <pc:sldMk cId="4145336788" sldId="4407"/>
            <ac:spMk id="18" creationId="{7EE9511C-9D30-2815-B436-E76E17A27E65}"/>
          </ac:spMkLst>
        </pc:spChg>
        <pc:spChg chg="del">
          <ac:chgData name="Anna-Maria Saarela" userId="c6fd2d3e-6063-45b1-b49c-2f057233427b" providerId="ADAL" clId="{290647E2-F268-490A-9D57-D1D9B4EA45C1}" dt="2025-05-14T09:09:56.586" v="174" actId="478"/>
          <ac:spMkLst>
            <pc:docMk/>
            <pc:sldMk cId="4145336788" sldId="4407"/>
            <ac:spMk id="19" creationId="{B51E504E-566A-BD9B-ECBF-AAE839EF2E4A}"/>
          </ac:spMkLst>
        </pc:spChg>
        <pc:spChg chg="del">
          <ac:chgData name="Anna-Maria Saarela" userId="c6fd2d3e-6063-45b1-b49c-2f057233427b" providerId="ADAL" clId="{290647E2-F268-490A-9D57-D1D9B4EA45C1}" dt="2025-05-14T09:09:56.586" v="174" actId="478"/>
          <ac:spMkLst>
            <pc:docMk/>
            <pc:sldMk cId="4145336788" sldId="4407"/>
            <ac:spMk id="20" creationId="{4941550D-668C-538A-2B0A-F711E984C830}"/>
          </ac:spMkLst>
        </pc:spChg>
        <pc:spChg chg="del">
          <ac:chgData name="Anna-Maria Saarela" userId="c6fd2d3e-6063-45b1-b49c-2f057233427b" providerId="ADAL" clId="{290647E2-F268-490A-9D57-D1D9B4EA45C1}" dt="2025-05-14T09:09:56.586" v="174" actId="478"/>
          <ac:spMkLst>
            <pc:docMk/>
            <pc:sldMk cId="4145336788" sldId="4407"/>
            <ac:spMk id="21" creationId="{FC9A2E90-016A-2845-AB46-697D854CDA9F}"/>
          </ac:spMkLst>
        </pc:spChg>
        <pc:spChg chg="del">
          <ac:chgData name="Anna-Maria Saarela" userId="c6fd2d3e-6063-45b1-b49c-2f057233427b" providerId="ADAL" clId="{290647E2-F268-490A-9D57-D1D9B4EA45C1}" dt="2025-05-14T09:09:56.586" v="174" actId="478"/>
          <ac:spMkLst>
            <pc:docMk/>
            <pc:sldMk cId="4145336788" sldId="4407"/>
            <ac:spMk id="22" creationId="{6AF27230-8088-CA29-0CE0-414956D7F2AD}"/>
          </ac:spMkLst>
        </pc:spChg>
        <pc:spChg chg="del">
          <ac:chgData name="Anna-Maria Saarela" userId="c6fd2d3e-6063-45b1-b49c-2f057233427b" providerId="ADAL" clId="{290647E2-F268-490A-9D57-D1D9B4EA45C1}" dt="2025-05-14T09:09:56.586" v="174" actId="478"/>
          <ac:spMkLst>
            <pc:docMk/>
            <pc:sldMk cId="4145336788" sldId="4407"/>
            <ac:spMk id="23" creationId="{7AF1C613-EC6D-4859-C4F4-3C085586A8BE}"/>
          </ac:spMkLst>
        </pc:spChg>
        <pc:spChg chg="del">
          <ac:chgData name="Anna-Maria Saarela" userId="c6fd2d3e-6063-45b1-b49c-2f057233427b" providerId="ADAL" clId="{290647E2-F268-490A-9D57-D1D9B4EA45C1}" dt="2025-05-14T09:09:56.586" v="174" actId="478"/>
          <ac:spMkLst>
            <pc:docMk/>
            <pc:sldMk cId="4145336788" sldId="4407"/>
            <ac:spMk id="24" creationId="{DE52C2F4-114D-A09B-796A-D294FA5B02E7}"/>
          </ac:spMkLst>
        </pc:spChg>
        <pc:spChg chg="del">
          <ac:chgData name="Anna-Maria Saarela" userId="c6fd2d3e-6063-45b1-b49c-2f057233427b" providerId="ADAL" clId="{290647E2-F268-490A-9D57-D1D9B4EA45C1}" dt="2025-05-14T09:09:56.586" v="174" actId="478"/>
          <ac:spMkLst>
            <pc:docMk/>
            <pc:sldMk cId="4145336788" sldId="4407"/>
            <ac:spMk id="25" creationId="{E35EA59D-E22F-2625-D59D-9B24D27D252E}"/>
          </ac:spMkLst>
        </pc:spChg>
        <pc:spChg chg="del">
          <ac:chgData name="Anna-Maria Saarela" userId="c6fd2d3e-6063-45b1-b49c-2f057233427b" providerId="ADAL" clId="{290647E2-F268-490A-9D57-D1D9B4EA45C1}" dt="2025-05-14T09:09:56.586" v="174" actId="478"/>
          <ac:spMkLst>
            <pc:docMk/>
            <pc:sldMk cId="4145336788" sldId="4407"/>
            <ac:spMk id="26" creationId="{CBCF1FA5-D16C-718C-7E7F-6C530983C9E5}"/>
          </ac:spMkLst>
        </pc:spChg>
        <pc:spChg chg="del">
          <ac:chgData name="Anna-Maria Saarela" userId="c6fd2d3e-6063-45b1-b49c-2f057233427b" providerId="ADAL" clId="{290647E2-F268-490A-9D57-D1D9B4EA45C1}" dt="2025-05-14T09:09:56.586" v="174" actId="478"/>
          <ac:spMkLst>
            <pc:docMk/>
            <pc:sldMk cId="4145336788" sldId="4407"/>
            <ac:spMk id="27" creationId="{8495BB4E-6D33-B5C2-BB76-5F57ADB6BD63}"/>
          </ac:spMkLst>
        </pc:spChg>
        <pc:grpChg chg="mod">
          <ac:chgData name="Anna-Maria Saarela" userId="c6fd2d3e-6063-45b1-b49c-2f057233427b" providerId="ADAL" clId="{290647E2-F268-490A-9D57-D1D9B4EA45C1}" dt="2025-05-14T09:17:05.109" v="235" actId="1076"/>
          <ac:grpSpMkLst>
            <pc:docMk/>
            <pc:sldMk cId="4145336788" sldId="4407"/>
            <ac:grpSpMk id="3" creationId="{54413E9B-1738-701A-56F0-3FBD338AD2D7}"/>
          </ac:grpSpMkLst>
        </pc:grpChg>
        <pc:grpChg chg="mod">
          <ac:chgData name="Anna-Maria Saarela" userId="c6fd2d3e-6063-45b1-b49c-2f057233427b" providerId="ADAL" clId="{290647E2-F268-490A-9D57-D1D9B4EA45C1}" dt="2025-05-14T09:16:43.527" v="231" actId="1076"/>
          <ac:grpSpMkLst>
            <pc:docMk/>
            <pc:sldMk cId="4145336788" sldId="4407"/>
            <ac:grpSpMk id="63" creationId="{66480E6E-F5FD-8195-B676-A8A33646E577}"/>
          </ac:grpSpMkLst>
        </pc:grpChg>
        <pc:grpChg chg="mod">
          <ac:chgData name="Anna-Maria Saarela" userId="c6fd2d3e-6063-45b1-b49c-2f057233427b" providerId="ADAL" clId="{290647E2-F268-490A-9D57-D1D9B4EA45C1}" dt="2025-05-14T09:17:09.203" v="236" actId="1076"/>
          <ac:grpSpMkLst>
            <pc:docMk/>
            <pc:sldMk cId="4145336788" sldId="4407"/>
            <ac:grpSpMk id="87" creationId="{BF6390A6-BADC-F31D-8A8A-27872C924B21}"/>
          </ac:grpSpMkLst>
        </pc:grpChg>
      </pc:sldChg>
      <pc:sldChg chg="modSp mod">
        <pc:chgData name="Anna-Maria Saarela" userId="c6fd2d3e-6063-45b1-b49c-2f057233427b" providerId="ADAL" clId="{290647E2-F268-490A-9D57-D1D9B4EA45C1}" dt="2025-05-14T09:17:52.582" v="242" actId="1076"/>
        <pc:sldMkLst>
          <pc:docMk/>
          <pc:sldMk cId="4104673523" sldId="4408"/>
        </pc:sldMkLst>
        <pc:spChg chg="mod">
          <ac:chgData name="Anna-Maria Saarela" userId="c6fd2d3e-6063-45b1-b49c-2f057233427b" providerId="ADAL" clId="{290647E2-F268-490A-9D57-D1D9B4EA45C1}" dt="2025-05-14T09:11:23.476" v="183" actId="14100"/>
          <ac:spMkLst>
            <pc:docMk/>
            <pc:sldMk cId="4104673523" sldId="4408"/>
            <ac:spMk id="5" creationId="{8F732E26-BE11-8395-0CC5-14F0F31BA8D0}"/>
          </ac:spMkLst>
        </pc:spChg>
        <pc:spChg chg="mod">
          <ac:chgData name="Anna-Maria Saarela" userId="c6fd2d3e-6063-45b1-b49c-2f057233427b" providerId="ADAL" clId="{290647E2-F268-490A-9D57-D1D9B4EA45C1}" dt="2025-05-14T09:11:23.476" v="183" actId="14100"/>
          <ac:spMkLst>
            <pc:docMk/>
            <pc:sldMk cId="4104673523" sldId="4408"/>
            <ac:spMk id="10" creationId="{327DECB2-E2AC-01E2-E136-5655ECD0F295}"/>
          </ac:spMkLst>
        </pc:spChg>
        <pc:spChg chg="mod">
          <ac:chgData name="Anna-Maria Saarela" userId="c6fd2d3e-6063-45b1-b49c-2f057233427b" providerId="ADAL" clId="{290647E2-F268-490A-9D57-D1D9B4EA45C1}" dt="2025-05-14T09:11:23.476" v="183" actId="14100"/>
          <ac:spMkLst>
            <pc:docMk/>
            <pc:sldMk cId="4104673523" sldId="4408"/>
            <ac:spMk id="11" creationId="{E38156A0-E515-5534-D531-16BC483149A5}"/>
          </ac:spMkLst>
        </pc:spChg>
        <pc:spChg chg="mod">
          <ac:chgData name="Anna-Maria Saarela" userId="c6fd2d3e-6063-45b1-b49c-2f057233427b" providerId="ADAL" clId="{290647E2-F268-490A-9D57-D1D9B4EA45C1}" dt="2025-05-14T09:11:23.476" v="183" actId="14100"/>
          <ac:spMkLst>
            <pc:docMk/>
            <pc:sldMk cId="4104673523" sldId="4408"/>
            <ac:spMk id="16" creationId="{95AB65FD-C39F-BCA9-F2CF-3FE7D1A9572C}"/>
          </ac:spMkLst>
        </pc:spChg>
        <pc:spChg chg="mod">
          <ac:chgData name="Anna-Maria Saarela" userId="c6fd2d3e-6063-45b1-b49c-2f057233427b" providerId="ADAL" clId="{290647E2-F268-490A-9D57-D1D9B4EA45C1}" dt="2025-05-14T09:11:23.476" v="183" actId="14100"/>
          <ac:spMkLst>
            <pc:docMk/>
            <pc:sldMk cId="4104673523" sldId="4408"/>
            <ac:spMk id="19" creationId="{A818C13B-B616-85C2-D9EA-B7372577B231}"/>
          </ac:spMkLst>
        </pc:spChg>
        <pc:spChg chg="mod">
          <ac:chgData name="Anna-Maria Saarela" userId="c6fd2d3e-6063-45b1-b49c-2f057233427b" providerId="ADAL" clId="{290647E2-F268-490A-9D57-D1D9B4EA45C1}" dt="2025-05-14T09:11:23.476" v="183" actId="14100"/>
          <ac:spMkLst>
            <pc:docMk/>
            <pc:sldMk cId="4104673523" sldId="4408"/>
            <ac:spMk id="20" creationId="{311DA63A-E875-26D9-0248-7968A994844A}"/>
          </ac:spMkLst>
        </pc:spChg>
        <pc:spChg chg="mod">
          <ac:chgData name="Anna-Maria Saarela" userId="c6fd2d3e-6063-45b1-b49c-2f057233427b" providerId="ADAL" clId="{290647E2-F268-490A-9D57-D1D9B4EA45C1}" dt="2025-05-14T09:11:53.895" v="188" actId="1076"/>
          <ac:spMkLst>
            <pc:docMk/>
            <pc:sldMk cId="4104673523" sldId="4408"/>
            <ac:spMk id="24" creationId="{F65DE25B-4D94-B600-F4BF-28D263FA1866}"/>
          </ac:spMkLst>
        </pc:spChg>
        <pc:spChg chg="mod">
          <ac:chgData name="Anna-Maria Saarela" userId="c6fd2d3e-6063-45b1-b49c-2f057233427b" providerId="ADAL" clId="{290647E2-F268-490A-9D57-D1D9B4EA45C1}" dt="2025-05-14T09:17:40.906" v="240" actId="255"/>
          <ac:spMkLst>
            <pc:docMk/>
            <pc:sldMk cId="4104673523" sldId="4408"/>
            <ac:spMk id="25" creationId="{82D7FA05-E6B2-0B00-3703-644C3E1D5314}"/>
          </ac:spMkLst>
        </pc:spChg>
        <pc:spChg chg="mod">
          <ac:chgData name="Anna-Maria Saarela" userId="c6fd2d3e-6063-45b1-b49c-2f057233427b" providerId="ADAL" clId="{290647E2-F268-490A-9D57-D1D9B4EA45C1}" dt="2025-05-14T09:11:39.561" v="185" actId="1076"/>
          <ac:spMkLst>
            <pc:docMk/>
            <pc:sldMk cId="4104673523" sldId="4408"/>
            <ac:spMk id="26" creationId="{356BE426-314B-729A-EC36-D677FE7E6010}"/>
          </ac:spMkLst>
        </pc:spChg>
        <pc:spChg chg="mod">
          <ac:chgData name="Anna-Maria Saarela" userId="c6fd2d3e-6063-45b1-b49c-2f057233427b" providerId="ADAL" clId="{290647E2-F268-490A-9D57-D1D9B4EA45C1}" dt="2025-05-14T09:11:23.476" v="183" actId="14100"/>
          <ac:spMkLst>
            <pc:docMk/>
            <pc:sldMk cId="4104673523" sldId="4408"/>
            <ac:spMk id="27" creationId="{EA416A20-02C9-797E-7B4D-747C3AE5F157}"/>
          </ac:spMkLst>
        </pc:spChg>
        <pc:spChg chg="mod">
          <ac:chgData name="Anna-Maria Saarela" userId="c6fd2d3e-6063-45b1-b49c-2f057233427b" providerId="ADAL" clId="{290647E2-F268-490A-9D57-D1D9B4EA45C1}" dt="2025-05-14T09:17:52.582" v="242" actId="1076"/>
          <ac:spMkLst>
            <pc:docMk/>
            <pc:sldMk cId="4104673523" sldId="4408"/>
            <ac:spMk id="82" creationId="{1558BB4B-6189-2164-D722-D148B53861E6}"/>
          </ac:spMkLst>
        </pc:spChg>
        <pc:spChg chg="mod">
          <ac:chgData name="Anna-Maria Saarela" userId="c6fd2d3e-6063-45b1-b49c-2f057233427b" providerId="ADAL" clId="{290647E2-F268-490A-9D57-D1D9B4EA45C1}" dt="2025-05-14T09:11:23.476" v="183" actId="14100"/>
          <ac:spMkLst>
            <pc:docMk/>
            <pc:sldMk cId="4104673523" sldId="4408"/>
            <ac:spMk id="85" creationId="{00B5307B-933B-65BB-F0A2-C6680375AF29}"/>
          </ac:spMkLst>
        </pc:spChg>
        <pc:spChg chg="mod">
          <ac:chgData name="Anna-Maria Saarela" userId="c6fd2d3e-6063-45b1-b49c-2f057233427b" providerId="ADAL" clId="{290647E2-F268-490A-9D57-D1D9B4EA45C1}" dt="2025-05-14T09:17:34.317" v="239" actId="255"/>
          <ac:spMkLst>
            <pc:docMk/>
            <pc:sldMk cId="4104673523" sldId="4408"/>
            <ac:spMk id="88" creationId="{262E3A01-9859-6240-9010-111552A71927}"/>
          </ac:spMkLst>
        </pc:spChg>
      </pc:sldChg>
      <pc:sldChg chg="modSp mod">
        <pc:chgData name="Anna-Maria Saarela" userId="c6fd2d3e-6063-45b1-b49c-2f057233427b" providerId="ADAL" clId="{290647E2-F268-490A-9D57-D1D9B4EA45C1}" dt="2025-05-14T09:18:55.087" v="252" actId="1076"/>
        <pc:sldMkLst>
          <pc:docMk/>
          <pc:sldMk cId="683462631" sldId="4409"/>
        </pc:sldMkLst>
        <pc:spChg chg="mod">
          <ac:chgData name="Anna-Maria Saarela" userId="c6fd2d3e-6063-45b1-b49c-2f057233427b" providerId="ADAL" clId="{290647E2-F268-490A-9D57-D1D9B4EA45C1}" dt="2025-05-14T09:12:14.086" v="190" actId="14100"/>
          <ac:spMkLst>
            <pc:docMk/>
            <pc:sldMk cId="683462631" sldId="4409"/>
            <ac:spMk id="4" creationId="{07B4B777-6EAC-A034-EEE5-27F857B0CA30}"/>
          </ac:spMkLst>
        </pc:spChg>
        <pc:spChg chg="mod">
          <ac:chgData name="Anna-Maria Saarela" userId="c6fd2d3e-6063-45b1-b49c-2f057233427b" providerId="ADAL" clId="{290647E2-F268-490A-9D57-D1D9B4EA45C1}" dt="2025-05-14T09:12:14.086" v="190" actId="14100"/>
          <ac:spMkLst>
            <pc:docMk/>
            <pc:sldMk cId="683462631" sldId="4409"/>
            <ac:spMk id="10" creationId="{E3DB8554-49D7-B7DD-BC00-CB59B8740B50}"/>
          </ac:spMkLst>
        </pc:spChg>
        <pc:spChg chg="mod">
          <ac:chgData name="Anna-Maria Saarela" userId="c6fd2d3e-6063-45b1-b49c-2f057233427b" providerId="ADAL" clId="{290647E2-F268-490A-9D57-D1D9B4EA45C1}" dt="2025-05-14T09:12:14.086" v="190" actId="14100"/>
          <ac:spMkLst>
            <pc:docMk/>
            <pc:sldMk cId="683462631" sldId="4409"/>
            <ac:spMk id="11" creationId="{0C01C945-7F4B-B1B5-2988-44BEA222DFD6}"/>
          </ac:spMkLst>
        </pc:spChg>
        <pc:spChg chg="mod">
          <ac:chgData name="Anna-Maria Saarela" userId="c6fd2d3e-6063-45b1-b49c-2f057233427b" providerId="ADAL" clId="{290647E2-F268-490A-9D57-D1D9B4EA45C1}" dt="2025-05-14T09:18:10.971" v="244" actId="1076"/>
          <ac:spMkLst>
            <pc:docMk/>
            <pc:sldMk cId="683462631" sldId="4409"/>
            <ac:spMk id="24" creationId="{B1759BCE-03A3-31A9-60D0-013546CB2830}"/>
          </ac:spMkLst>
        </pc:spChg>
        <pc:spChg chg="mod">
          <ac:chgData name="Anna-Maria Saarela" userId="c6fd2d3e-6063-45b1-b49c-2f057233427b" providerId="ADAL" clId="{290647E2-F268-490A-9D57-D1D9B4EA45C1}" dt="2025-05-14T09:18:55.087" v="252" actId="1076"/>
          <ac:spMkLst>
            <pc:docMk/>
            <pc:sldMk cId="683462631" sldId="4409"/>
            <ac:spMk id="25" creationId="{DE5EE663-9D8B-6523-9787-5A34F48CFFCC}"/>
          </ac:spMkLst>
        </pc:spChg>
        <pc:spChg chg="mod">
          <ac:chgData name="Anna-Maria Saarela" userId="c6fd2d3e-6063-45b1-b49c-2f057233427b" providerId="ADAL" clId="{290647E2-F268-490A-9D57-D1D9B4EA45C1}" dt="2025-05-14T09:18:20.903" v="246" actId="1076"/>
          <ac:spMkLst>
            <pc:docMk/>
            <pc:sldMk cId="683462631" sldId="4409"/>
            <ac:spMk id="26" creationId="{6455E9F7-4F7A-8BE3-68F8-F3FEC184CE8C}"/>
          </ac:spMkLst>
        </pc:spChg>
        <pc:spChg chg="mod">
          <ac:chgData name="Anna-Maria Saarela" userId="c6fd2d3e-6063-45b1-b49c-2f057233427b" providerId="ADAL" clId="{290647E2-F268-490A-9D57-D1D9B4EA45C1}" dt="2025-05-14T09:12:14.086" v="190" actId="14100"/>
          <ac:spMkLst>
            <pc:docMk/>
            <pc:sldMk cId="683462631" sldId="4409"/>
            <ac:spMk id="79" creationId="{7B59FDBC-B331-2AA9-9F04-D02C112DC276}"/>
          </ac:spMkLst>
        </pc:spChg>
        <pc:spChg chg="mod">
          <ac:chgData name="Anna-Maria Saarela" userId="c6fd2d3e-6063-45b1-b49c-2f057233427b" providerId="ADAL" clId="{290647E2-F268-490A-9D57-D1D9B4EA45C1}" dt="2025-05-14T09:18:41.523" v="250" actId="1076"/>
          <ac:spMkLst>
            <pc:docMk/>
            <pc:sldMk cId="683462631" sldId="4409"/>
            <ac:spMk id="82" creationId="{535A6CB8-9F91-F039-AC9E-1C6060A7D0AE}"/>
          </ac:spMkLst>
        </pc:spChg>
        <pc:spChg chg="mod">
          <ac:chgData name="Anna-Maria Saarela" userId="c6fd2d3e-6063-45b1-b49c-2f057233427b" providerId="ADAL" clId="{290647E2-F268-490A-9D57-D1D9B4EA45C1}" dt="2025-05-14T09:12:14.086" v="190" actId="14100"/>
          <ac:spMkLst>
            <pc:docMk/>
            <pc:sldMk cId="683462631" sldId="4409"/>
            <ac:spMk id="83" creationId="{E7B8D3D4-9E89-C850-AB5E-2F8D3A25B626}"/>
          </ac:spMkLst>
        </pc:spChg>
        <pc:spChg chg="mod">
          <ac:chgData name="Anna-Maria Saarela" userId="c6fd2d3e-6063-45b1-b49c-2f057233427b" providerId="ADAL" clId="{290647E2-F268-490A-9D57-D1D9B4EA45C1}" dt="2025-05-14T09:18:32.006" v="248" actId="1076"/>
          <ac:spMkLst>
            <pc:docMk/>
            <pc:sldMk cId="683462631" sldId="4409"/>
            <ac:spMk id="88" creationId="{E1054516-723C-95B3-C2CC-7EB801F36471}"/>
          </ac:spMkLst>
        </pc:spChg>
      </pc:sldChg>
      <pc:sldChg chg="modSp mod">
        <pc:chgData name="Anna-Maria Saarela" userId="c6fd2d3e-6063-45b1-b49c-2f057233427b" providerId="ADAL" clId="{290647E2-F268-490A-9D57-D1D9B4EA45C1}" dt="2025-05-14T09:28:51.908" v="264" actId="255"/>
        <pc:sldMkLst>
          <pc:docMk/>
          <pc:sldMk cId="655942802" sldId="4410"/>
        </pc:sldMkLst>
        <pc:spChg chg="mod">
          <ac:chgData name="Anna-Maria Saarela" userId="c6fd2d3e-6063-45b1-b49c-2f057233427b" providerId="ADAL" clId="{290647E2-F268-490A-9D57-D1D9B4EA45C1}" dt="2025-05-14T09:28:51.908" v="264" actId="255"/>
          <ac:spMkLst>
            <pc:docMk/>
            <pc:sldMk cId="655942802" sldId="4410"/>
            <ac:spMk id="3" creationId="{6610F85E-F3B2-BDD1-950C-07A2A618BC07}"/>
          </ac:spMkLst>
        </pc:spChg>
      </pc:sldChg>
      <pc:sldChg chg="addSp delSp modSp mod">
        <pc:chgData name="Anna-Maria Saarela" userId="c6fd2d3e-6063-45b1-b49c-2f057233427b" providerId="ADAL" clId="{290647E2-F268-490A-9D57-D1D9B4EA45C1}" dt="2025-05-14T08:41:49.875" v="56" actId="1076"/>
        <pc:sldMkLst>
          <pc:docMk/>
          <pc:sldMk cId="1888272125" sldId="4417"/>
        </pc:sldMkLst>
        <pc:spChg chg="mod">
          <ac:chgData name="Anna-Maria Saarela" userId="c6fd2d3e-6063-45b1-b49c-2f057233427b" providerId="ADAL" clId="{290647E2-F268-490A-9D57-D1D9B4EA45C1}" dt="2025-05-14T08:39:15.617" v="18" actId="1076"/>
          <ac:spMkLst>
            <pc:docMk/>
            <pc:sldMk cId="1888272125" sldId="4417"/>
            <ac:spMk id="2" creationId="{D3AC976E-6C57-0A30-63B9-5BC03FE34EDC}"/>
          </ac:spMkLst>
        </pc:spChg>
        <pc:spChg chg="mod">
          <ac:chgData name="Anna-Maria Saarela" userId="c6fd2d3e-6063-45b1-b49c-2f057233427b" providerId="ADAL" clId="{290647E2-F268-490A-9D57-D1D9B4EA45C1}" dt="2025-05-14T08:41:43.557" v="55" actId="14100"/>
          <ac:spMkLst>
            <pc:docMk/>
            <pc:sldMk cId="1888272125" sldId="4417"/>
            <ac:spMk id="5" creationId="{A8EB48A7-DAFC-0BD0-E66D-4615637521CC}"/>
          </ac:spMkLst>
        </pc:spChg>
        <pc:spChg chg="add del mod">
          <ac:chgData name="Anna-Maria Saarela" userId="c6fd2d3e-6063-45b1-b49c-2f057233427b" providerId="ADAL" clId="{290647E2-F268-490A-9D57-D1D9B4EA45C1}" dt="2025-05-14T08:41:13.262" v="47" actId="1076"/>
          <ac:spMkLst>
            <pc:docMk/>
            <pc:sldMk cId="1888272125" sldId="4417"/>
            <ac:spMk id="6" creationId="{8D1A787D-60FF-B7A5-B8EE-3F58F4975177}"/>
          </ac:spMkLst>
        </pc:spChg>
        <pc:spChg chg="del">
          <ac:chgData name="Anna-Maria Saarela" userId="c6fd2d3e-6063-45b1-b49c-2f057233427b" providerId="ADAL" clId="{290647E2-F268-490A-9D57-D1D9B4EA45C1}" dt="2025-05-14T08:37:29.290" v="4" actId="478"/>
          <ac:spMkLst>
            <pc:docMk/>
            <pc:sldMk cId="1888272125" sldId="4417"/>
            <ac:spMk id="8" creationId="{2E38E5A4-41BA-6B26-A53B-A7B449EC36FF}"/>
          </ac:spMkLst>
        </pc:spChg>
        <pc:spChg chg="del">
          <ac:chgData name="Anna-Maria Saarela" userId="c6fd2d3e-6063-45b1-b49c-2f057233427b" providerId="ADAL" clId="{290647E2-F268-490A-9D57-D1D9B4EA45C1}" dt="2025-05-14T08:37:28.164" v="3" actId="478"/>
          <ac:spMkLst>
            <pc:docMk/>
            <pc:sldMk cId="1888272125" sldId="4417"/>
            <ac:spMk id="9" creationId="{0FF3C531-5CDF-D4B7-EFEE-7562407C24A8}"/>
          </ac:spMkLst>
        </pc:spChg>
        <pc:spChg chg="mod">
          <ac:chgData name="Anna-Maria Saarela" userId="c6fd2d3e-6063-45b1-b49c-2f057233427b" providerId="ADAL" clId="{290647E2-F268-490A-9D57-D1D9B4EA45C1}" dt="2025-05-14T08:41:33.177" v="54" actId="1076"/>
          <ac:spMkLst>
            <pc:docMk/>
            <pc:sldMk cId="1888272125" sldId="4417"/>
            <ac:spMk id="17" creationId="{EE943F27-880B-FA59-CBAF-A548BFE65573}"/>
          </ac:spMkLst>
        </pc:spChg>
        <pc:spChg chg="del">
          <ac:chgData name="Anna-Maria Saarela" userId="c6fd2d3e-6063-45b1-b49c-2f057233427b" providerId="ADAL" clId="{290647E2-F268-490A-9D57-D1D9B4EA45C1}" dt="2025-05-14T08:38:16.447" v="13" actId="478"/>
          <ac:spMkLst>
            <pc:docMk/>
            <pc:sldMk cId="1888272125" sldId="4417"/>
            <ac:spMk id="19" creationId="{1C58A201-B3F9-A963-6CE1-BE7158C1455F}"/>
          </ac:spMkLst>
        </pc:spChg>
        <pc:spChg chg="mod">
          <ac:chgData name="Anna-Maria Saarela" userId="c6fd2d3e-6063-45b1-b49c-2f057233427b" providerId="ADAL" clId="{290647E2-F268-490A-9D57-D1D9B4EA45C1}" dt="2025-05-14T08:40:57.041" v="44" actId="1076"/>
          <ac:spMkLst>
            <pc:docMk/>
            <pc:sldMk cId="1888272125" sldId="4417"/>
            <ac:spMk id="21" creationId="{47E98206-026C-B721-F741-2087AD818BEB}"/>
          </ac:spMkLst>
        </pc:spChg>
        <pc:spChg chg="del">
          <ac:chgData name="Anna-Maria Saarela" userId="c6fd2d3e-6063-45b1-b49c-2f057233427b" providerId="ADAL" clId="{290647E2-F268-490A-9D57-D1D9B4EA45C1}" dt="2025-05-14T08:37:31.118" v="5" actId="478"/>
          <ac:spMkLst>
            <pc:docMk/>
            <pc:sldMk cId="1888272125" sldId="4417"/>
            <ac:spMk id="22" creationId="{2281E10D-39DA-CE0E-FC14-A7020A799654}"/>
          </ac:spMkLst>
        </pc:spChg>
        <pc:spChg chg="mod">
          <ac:chgData name="Anna-Maria Saarela" userId="c6fd2d3e-6063-45b1-b49c-2f057233427b" providerId="ADAL" clId="{290647E2-F268-490A-9D57-D1D9B4EA45C1}" dt="2025-05-14T08:41:49.875" v="56" actId="1076"/>
          <ac:spMkLst>
            <pc:docMk/>
            <pc:sldMk cId="1888272125" sldId="4417"/>
            <ac:spMk id="75" creationId="{764EF2F9-D43F-C974-259F-1F0064D1A42A}"/>
          </ac:spMkLst>
        </pc:spChg>
        <pc:grpChg chg="del">
          <ac:chgData name="Anna-Maria Saarela" userId="c6fd2d3e-6063-45b1-b49c-2f057233427b" providerId="ADAL" clId="{290647E2-F268-490A-9D57-D1D9B4EA45C1}" dt="2025-05-14T08:37:32.786" v="6" actId="478"/>
          <ac:grpSpMkLst>
            <pc:docMk/>
            <pc:sldMk cId="1888272125" sldId="4417"/>
            <ac:grpSpMk id="25" creationId="{75C9C826-CB7E-A983-62AF-A5C7A078145A}"/>
          </ac:grpSpMkLst>
        </pc:grpChg>
        <pc:grpChg chg="mod">
          <ac:chgData name="Anna-Maria Saarela" userId="c6fd2d3e-6063-45b1-b49c-2f057233427b" providerId="ADAL" clId="{290647E2-F268-490A-9D57-D1D9B4EA45C1}" dt="2025-05-14T08:40:10.292" v="32" actId="1076"/>
          <ac:grpSpMkLst>
            <pc:docMk/>
            <pc:sldMk cId="1888272125" sldId="4417"/>
            <ac:grpSpMk id="47" creationId="{556428F9-BE32-D0B1-3EA9-CBC67488E5B6}"/>
          </ac:grpSpMkLst>
        </pc:grpChg>
      </pc:sldChg>
      <pc:sldChg chg="delSp modSp mod">
        <pc:chgData name="Anna-Maria Saarela" userId="c6fd2d3e-6063-45b1-b49c-2f057233427b" providerId="ADAL" clId="{290647E2-F268-490A-9D57-D1D9B4EA45C1}" dt="2025-05-14T08:44:14.461" v="93" actId="255"/>
        <pc:sldMkLst>
          <pc:docMk/>
          <pc:sldMk cId="2638738635" sldId="4427"/>
        </pc:sldMkLst>
        <pc:spChg chg="mod">
          <ac:chgData name="Anna-Maria Saarela" userId="c6fd2d3e-6063-45b1-b49c-2f057233427b" providerId="ADAL" clId="{290647E2-F268-490A-9D57-D1D9B4EA45C1}" dt="2025-05-14T08:43:46.086" v="87" actId="1076"/>
          <ac:spMkLst>
            <pc:docMk/>
            <pc:sldMk cId="2638738635" sldId="4427"/>
            <ac:spMk id="3" creationId="{D6C5948C-0F7D-F68F-3CA3-37E728280C32}"/>
          </ac:spMkLst>
        </pc:spChg>
        <pc:spChg chg="mod">
          <ac:chgData name="Anna-Maria Saarela" userId="c6fd2d3e-6063-45b1-b49c-2f057233427b" providerId="ADAL" clId="{290647E2-F268-490A-9D57-D1D9B4EA45C1}" dt="2025-05-14T08:43:21.118" v="80" actId="14100"/>
          <ac:spMkLst>
            <pc:docMk/>
            <pc:sldMk cId="2638738635" sldId="4427"/>
            <ac:spMk id="11" creationId="{32B05AEB-381E-6B6D-BA4B-59D776C6BB20}"/>
          </ac:spMkLst>
        </pc:spChg>
        <pc:spChg chg="mod">
          <ac:chgData name="Anna-Maria Saarela" userId="c6fd2d3e-6063-45b1-b49c-2f057233427b" providerId="ADAL" clId="{290647E2-F268-490A-9D57-D1D9B4EA45C1}" dt="2025-05-14T08:43:26.301" v="81" actId="14100"/>
          <ac:spMkLst>
            <pc:docMk/>
            <pc:sldMk cId="2638738635" sldId="4427"/>
            <ac:spMk id="12" creationId="{DBD33CF9-7203-7354-BA4F-A819C897608B}"/>
          </ac:spMkLst>
        </pc:spChg>
        <pc:spChg chg="del">
          <ac:chgData name="Anna-Maria Saarela" userId="c6fd2d3e-6063-45b1-b49c-2f057233427b" providerId="ADAL" clId="{290647E2-F268-490A-9D57-D1D9B4EA45C1}" dt="2025-05-14T08:43:08.620" v="77" actId="478"/>
          <ac:spMkLst>
            <pc:docMk/>
            <pc:sldMk cId="2638738635" sldId="4427"/>
            <ac:spMk id="14" creationId="{56991229-631D-512C-A9EC-8952D4D3C344}"/>
          </ac:spMkLst>
        </pc:spChg>
        <pc:spChg chg="del">
          <ac:chgData name="Anna-Maria Saarela" userId="c6fd2d3e-6063-45b1-b49c-2f057233427b" providerId="ADAL" clId="{290647E2-F268-490A-9D57-D1D9B4EA45C1}" dt="2025-05-14T08:43:07.071" v="75" actId="478"/>
          <ac:spMkLst>
            <pc:docMk/>
            <pc:sldMk cId="2638738635" sldId="4427"/>
            <ac:spMk id="15" creationId="{2A7A3BD4-3EFD-5676-3F04-131E90B962DF}"/>
          </ac:spMkLst>
        </pc:spChg>
        <pc:spChg chg="del">
          <ac:chgData name="Anna-Maria Saarela" userId="c6fd2d3e-6063-45b1-b49c-2f057233427b" providerId="ADAL" clId="{290647E2-F268-490A-9D57-D1D9B4EA45C1}" dt="2025-05-14T08:43:06.301" v="74" actId="478"/>
          <ac:spMkLst>
            <pc:docMk/>
            <pc:sldMk cId="2638738635" sldId="4427"/>
            <ac:spMk id="20" creationId="{B283A0B1-3E65-D81D-D6BA-0A2776F153BC}"/>
          </ac:spMkLst>
        </pc:spChg>
        <pc:spChg chg="mod">
          <ac:chgData name="Anna-Maria Saarela" userId="c6fd2d3e-6063-45b1-b49c-2f057233427b" providerId="ADAL" clId="{290647E2-F268-490A-9D57-D1D9B4EA45C1}" dt="2025-05-14T08:43:50.687" v="88" actId="255"/>
          <ac:spMkLst>
            <pc:docMk/>
            <pc:sldMk cId="2638738635" sldId="4427"/>
            <ac:spMk id="23" creationId="{A1740F52-BB80-1DE7-4E67-8276B82CB8CC}"/>
          </ac:spMkLst>
        </pc:spChg>
        <pc:spChg chg="del">
          <ac:chgData name="Anna-Maria Saarela" userId="c6fd2d3e-6063-45b1-b49c-2f057233427b" providerId="ADAL" clId="{290647E2-F268-490A-9D57-D1D9B4EA45C1}" dt="2025-05-14T08:43:09.722" v="78" actId="478"/>
          <ac:spMkLst>
            <pc:docMk/>
            <pc:sldMk cId="2638738635" sldId="4427"/>
            <ac:spMk id="24" creationId="{AD1D2F9B-7454-E186-E2F0-FC0685E5B1CF}"/>
          </ac:spMkLst>
        </pc:spChg>
        <pc:spChg chg="mod">
          <ac:chgData name="Anna-Maria Saarela" userId="c6fd2d3e-6063-45b1-b49c-2f057233427b" providerId="ADAL" clId="{290647E2-F268-490A-9D57-D1D9B4EA45C1}" dt="2025-05-14T08:44:14.461" v="93" actId="255"/>
          <ac:spMkLst>
            <pc:docMk/>
            <pc:sldMk cId="2638738635" sldId="4427"/>
            <ac:spMk id="74" creationId="{FA58A6B3-0CB5-0B0C-5FAC-993F9AB28FC4}"/>
          </ac:spMkLst>
        </pc:spChg>
        <pc:grpChg chg="mod">
          <ac:chgData name="Anna-Maria Saarela" userId="c6fd2d3e-6063-45b1-b49c-2f057233427b" providerId="ADAL" clId="{290647E2-F268-490A-9D57-D1D9B4EA45C1}" dt="2025-05-14T08:44:02.786" v="91" actId="1076"/>
          <ac:grpSpMkLst>
            <pc:docMk/>
            <pc:sldMk cId="2638738635" sldId="4427"/>
            <ac:grpSpMk id="32" creationId="{8FEAA01D-87C5-4AC0-7FF9-79B133388CA5}"/>
          </ac:grpSpMkLst>
        </pc:grpChg>
        <pc:grpChg chg="del">
          <ac:chgData name="Anna-Maria Saarela" userId="c6fd2d3e-6063-45b1-b49c-2f057233427b" providerId="ADAL" clId="{290647E2-F268-490A-9D57-D1D9B4EA45C1}" dt="2025-05-14T08:43:07.791" v="76" actId="478"/>
          <ac:grpSpMkLst>
            <pc:docMk/>
            <pc:sldMk cId="2638738635" sldId="4427"/>
            <ac:grpSpMk id="65" creationId="{9D80A762-2C24-5EFB-D3A9-9A732E48F84D}"/>
          </ac:grpSpMkLst>
        </pc:grpChg>
      </pc:sldChg>
      <pc:sldChg chg="addSp delSp modSp mod">
        <pc:chgData name="Anna-Maria Saarela" userId="c6fd2d3e-6063-45b1-b49c-2f057233427b" providerId="ADAL" clId="{290647E2-F268-490A-9D57-D1D9B4EA45C1}" dt="2025-05-14T09:38:43.480" v="284" actId="20577"/>
        <pc:sldMkLst>
          <pc:docMk/>
          <pc:sldMk cId="2270437217" sldId="4428"/>
        </pc:sldMkLst>
        <pc:spChg chg="mod">
          <ac:chgData name="Anna-Maria Saarela" userId="c6fd2d3e-6063-45b1-b49c-2f057233427b" providerId="ADAL" clId="{290647E2-F268-490A-9D57-D1D9B4EA45C1}" dt="2025-05-14T08:46:48.975" v="134" actId="14100"/>
          <ac:spMkLst>
            <pc:docMk/>
            <pc:sldMk cId="2270437217" sldId="4428"/>
            <ac:spMk id="8" creationId="{E4534E0F-DC58-54D2-5926-98E2DFA1F03C}"/>
          </ac:spMkLst>
        </pc:spChg>
        <pc:spChg chg="add del mod">
          <ac:chgData name="Anna-Maria Saarela" userId="c6fd2d3e-6063-45b1-b49c-2f057233427b" providerId="ADAL" clId="{290647E2-F268-490A-9D57-D1D9B4EA45C1}" dt="2025-05-14T08:46:27.374" v="129" actId="1076"/>
          <ac:spMkLst>
            <pc:docMk/>
            <pc:sldMk cId="2270437217" sldId="4428"/>
            <ac:spMk id="9" creationId="{19A605C1-A5C6-34EB-A162-5B695B165027}"/>
          </ac:spMkLst>
        </pc:spChg>
        <pc:spChg chg="del">
          <ac:chgData name="Anna-Maria Saarela" userId="c6fd2d3e-6063-45b1-b49c-2f057233427b" providerId="ADAL" clId="{290647E2-F268-490A-9D57-D1D9B4EA45C1}" dt="2025-05-14T08:45:34.668" v="118" actId="478"/>
          <ac:spMkLst>
            <pc:docMk/>
            <pc:sldMk cId="2270437217" sldId="4428"/>
            <ac:spMk id="11" creationId="{156DDA58-0240-DE48-CE61-48768C362E67}"/>
          </ac:spMkLst>
        </pc:spChg>
        <pc:spChg chg="del">
          <ac:chgData name="Anna-Maria Saarela" userId="c6fd2d3e-6063-45b1-b49c-2f057233427b" providerId="ADAL" clId="{290647E2-F268-490A-9D57-D1D9B4EA45C1}" dt="2025-05-14T08:45:33.888" v="117" actId="478"/>
          <ac:spMkLst>
            <pc:docMk/>
            <pc:sldMk cId="2270437217" sldId="4428"/>
            <ac:spMk id="12" creationId="{85BDB44A-BA50-F429-84D5-E8172768FFF2}"/>
          </ac:spMkLst>
        </pc:spChg>
        <pc:spChg chg="mod">
          <ac:chgData name="Anna-Maria Saarela" userId="c6fd2d3e-6063-45b1-b49c-2f057233427b" providerId="ADAL" clId="{290647E2-F268-490A-9D57-D1D9B4EA45C1}" dt="2025-05-14T08:46:29.979" v="130" actId="1076"/>
          <ac:spMkLst>
            <pc:docMk/>
            <pc:sldMk cId="2270437217" sldId="4428"/>
            <ac:spMk id="17" creationId="{EC3E10AB-AAFA-0849-6890-B685CBDC11F7}"/>
          </ac:spMkLst>
        </pc:spChg>
        <pc:spChg chg="del">
          <ac:chgData name="Anna-Maria Saarela" userId="c6fd2d3e-6063-45b1-b49c-2f057233427b" providerId="ADAL" clId="{290647E2-F268-490A-9D57-D1D9B4EA45C1}" dt="2025-05-14T08:45:32.117" v="115" actId="478"/>
          <ac:spMkLst>
            <pc:docMk/>
            <pc:sldMk cId="2270437217" sldId="4428"/>
            <ac:spMk id="20" creationId="{7D27FA16-7256-AFFB-E81B-21BC5E9354AE}"/>
          </ac:spMkLst>
        </pc:spChg>
        <pc:spChg chg="mod">
          <ac:chgData name="Anna-Maria Saarela" userId="c6fd2d3e-6063-45b1-b49c-2f057233427b" providerId="ADAL" clId="{290647E2-F268-490A-9D57-D1D9B4EA45C1}" dt="2025-05-14T08:46:43.600" v="133" actId="255"/>
          <ac:spMkLst>
            <pc:docMk/>
            <pc:sldMk cId="2270437217" sldId="4428"/>
            <ac:spMk id="22" creationId="{7BEA63C8-196B-1593-452A-F02B3F9DE6AC}"/>
          </ac:spMkLst>
        </pc:spChg>
        <pc:spChg chg="del">
          <ac:chgData name="Anna-Maria Saarela" userId="c6fd2d3e-6063-45b1-b49c-2f057233427b" providerId="ADAL" clId="{290647E2-F268-490A-9D57-D1D9B4EA45C1}" dt="2025-05-14T08:45:36.424" v="119" actId="478"/>
          <ac:spMkLst>
            <pc:docMk/>
            <pc:sldMk cId="2270437217" sldId="4428"/>
            <ac:spMk id="23" creationId="{405F74AE-C633-34EA-33E4-591849F28D6E}"/>
          </ac:spMkLst>
        </pc:spChg>
        <pc:spChg chg="mod">
          <ac:chgData name="Anna-Maria Saarela" userId="c6fd2d3e-6063-45b1-b49c-2f057233427b" providerId="ADAL" clId="{290647E2-F268-490A-9D57-D1D9B4EA45C1}" dt="2025-05-14T09:38:43.480" v="284" actId="20577"/>
          <ac:spMkLst>
            <pc:docMk/>
            <pc:sldMk cId="2270437217" sldId="4428"/>
            <ac:spMk id="91" creationId="{A86049AC-920F-A59F-C28D-9F114B96B5FC}"/>
          </ac:spMkLst>
        </pc:spChg>
        <pc:grpChg chg="mod">
          <ac:chgData name="Anna-Maria Saarela" userId="c6fd2d3e-6063-45b1-b49c-2f057233427b" providerId="ADAL" clId="{290647E2-F268-490A-9D57-D1D9B4EA45C1}" dt="2025-05-14T08:46:18.827" v="128" actId="1076"/>
          <ac:grpSpMkLst>
            <pc:docMk/>
            <pc:sldMk cId="2270437217" sldId="4428"/>
            <ac:grpSpMk id="3" creationId="{9CC538F7-7CC0-56F7-EB8D-278437D21E7D}"/>
          </ac:grpSpMkLst>
        </pc:grpChg>
        <pc:grpChg chg="del">
          <ac:chgData name="Anna-Maria Saarela" userId="c6fd2d3e-6063-45b1-b49c-2f057233427b" providerId="ADAL" clId="{290647E2-F268-490A-9D57-D1D9B4EA45C1}" dt="2025-05-14T08:45:33.250" v="116" actId="478"/>
          <ac:grpSpMkLst>
            <pc:docMk/>
            <pc:sldMk cId="2270437217" sldId="4428"/>
            <ac:grpSpMk id="32" creationId="{7DC6B497-1DAC-0A63-A740-1837009DC51D}"/>
          </ac:grpSpMkLst>
        </pc:grpChg>
      </pc:sldChg>
      <pc:sldChg chg="delSp modSp add mod">
        <pc:chgData name="Anna-Maria Saarela" userId="c6fd2d3e-6063-45b1-b49c-2f057233427b" providerId="ADAL" clId="{290647E2-F268-490A-9D57-D1D9B4EA45C1}" dt="2025-05-14T08:43:00.387" v="73" actId="1076"/>
        <pc:sldMkLst>
          <pc:docMk/>
          <pc:sldMk cId="977931016" sldId="4431"/>
        </pc:sldMkLst>
        <pc:spChg chg="del">
          <ac:chgData name="Anna-Maria Saarela" userId="c6fd2d3e-6063-45b1-b49c-2f057233427b" providerId="ADAL" clId="{290647E2-F268-490A-9D57-D1D9B4EA45C1}" dt="2025-05-14T08:41:59.647" v="60" actId="478"/>
          <ac:spMkLst>
            <pc:docMk/>
            <pc:sldMk cId="977931016" sldId="4431"/>
            <ac:spMk id="5" creationId="{01023C2C-6930-D990-53AA-BDCEB44021A5}"/>
          </ac:spMkLst>
        </pc:spChg>
        <pc:spChg chg="del">
          <ac:chgData name="Anna-Maria Saarela" userId="c6fd2d3e-6063-45b1-b49c-2f057233427b" providerId="ADAL" clId="{290647E2-F268-490A-9D57-D1D9B4EA45C1}" dt="2025-05-14T08:41:55.652" v="58" actId="478"/>
          <ac:spMkLst>
            <pc:docMk/>
            <pc:sldMk cId="977931016" sldId="4431"/>
            <ac:spMk id="6" creationId="{10886771-9CB6-EAC3-F2A3-BDCA09444AED}"/>
          </ac:spMkLst>
        </pc:spChg>
        <pc:spChg chg="mod">
          <ac:chgData name="Anna-Maria Saarela" userId="c6fd2d3e-6063-45b1-b49c-2f057233427b" providerId="ADAL" clId="{290647E2-F268-490A-9D57-D1D9B4EA45C1}" dt="2025-05-14T08:42:07.738" v="62" actId="14100"/>
          <ac:spMkLst>
            <pc:docMk/>
            <pc:sldMk cId="977931016" sldId="4431"/>
            <ac:spMk id="8" creationId="{93FE14D4-0775-3752-70B0-337A11418A48}"/>
          </ac:spMkLst>
        </pc:spChg>
        <pc:spChg chg="mod">
          <ac:chgData name="Anna-Maria Saarela" userId="c6fd2d3e-6063-45b1-b49c-2f057233427b" providerId="ADAL" clId="{290647E2-F268-490A-9D57-D1D9B4EA45C1}" dt="2025-05-14T08:42:24.966" v="65" actId="14100"/>
          <ac:spMkLst>
            <pc:docMk/>
            <pc:sldMk cId="977931016" sldId="4431"/>
            <ac:spMk id="9" creationId="{6A66C646-DCB1-EAA4-F074-874AFF6434EA}"/>
          </ac:spMkLst>
        </pc:spChg>
        <pc:spChg chg="del">
          <ac:chgData name="Anna-Maria Saarela" userId="c6fd2d3e-6063-45b1-b49c-2f057233427b" providerId="ADAL" clId="{290647E2-F268-490A-9D57-D1D9B4EA45C1}" dt="2025-05-14T08:41:54.519" v="57" actId="478"/>
          <ac:spMkLst>
            <pc:docMk/>
            <pc:sldMk cId="977931016" sldId="4431"/>
            <ac:spMk id="17" creationId="{93183BE2-B251-4AAC-980E-1FF6765EE098}"/>
          </ac:spMkLst>
        </pc:spChg>
        <pc:spChg chg="mod">
          <ac:chgData name="Anna-Maria Saarela" userId="c6fd2d3e-6063-45b1-b49c-2f057233427b" providerId="ADAL" clId="{290647E2-F268-490A-9D57-D1D9B4EA45C1}" dt="2025-05-14T08:42:41.756" v="70" actId="1076"/>
          <ac:spMkLst>
            <pc:docMk/>
            <pc:sldMk cId="977931016" sldId="4431"/>
            <ac:spMk id="19" creationId="{01D510DB-CAA9-FE97-299D-14B955C0173A}"/>
          </ac:spMkLst>
        </pc:spChg>
        <pc:spChg chg="del">
          <ac:chgData name="Anna-Maria Saarela" userId="c6fd2d3e-6063-45b1-b49c-2f057233427b" providerId="ADAL" clId="{290647E2-F268-490A-9D57-D1D9B4EA45C1}" dt="2025-05-14T08:42:01.214" v="61" actId="478"/>
          <ac:spMkLst>
            <pc:docMk/>
            <pc:sldMk cId="977931016" sldId="4431"/>
            <ac:spMk id="21" creationId="{ACDEDBE6-02DD-D2D2-0578-6327403669F1}"/>
          </ac:spMkLst>
        </pc:spChg>
        <pc:spChg chg="mod">
          <ac:chgData name="Anna-Maria Saarela" userId="c6fd2d3e-6063-45b1-b49c-2f057233427b" providerId="ADAL" clId="{290647E2-F268-490A-9D57-D1D9B4EA45C1}" dt="2025-05-14T08:42:19.443" v="64" actId="255"/>
          <ac:spMkLst>
            <pc:docMk/>
            <pc:sldMk cId="977931016" sldId="4431"/>
            <ac:spMk id="22" creationId="{8A70A850-598B-B621-7AAE-5F7127FF9084}"/>
          </ac:spMkLst>
        </pc:spChg>
        <pc:spChg chg="mod">
          <ac:chgData name="Anna-Maria Saarela" userId="c6fd2d3e-6063-45b1-b49c-2f057233427b" providerId="ADAL" clId="{290647E2-F268-490A-9D57-D1D9B4EA45C1}" dt="2025-05-14T08:43:00.387" v="73" actId="1076"/>
          <ac:spMkLst>
            <pc:docMk/>
            <pc:sldMk cId="977931016" sldId="4431"/>
            <ac:spMk id="75" creationId="{F5EE6516-B7A1-15D9-D6EC-3B161A19DDB6}"/>
          </ac:spMkLst>
        </pc:spChg>
        <pc:grpChg chg="mod">
          <ac:chgData name="Anna-Maria Saarela" userId="c6fd2d3e-6063-45b1-b49c-2f057233427b" providerId="ADAL" clId="{290647E2-F268-490A-9D57-D1D9B4EA45C1}" dt="2025-05-14T08:42:49.460" v="72" actId="1076"/>
          <ac:grpSpMkLst>
            <pc:docMk/>
            <pc:sldMk cId="977931016" sldId="4431"/>
            <ac:grpSpMk id="25" creationId="{AFB5CDAB-DBD9-3901-D3CA-5A531BBE129B}"/>
          </ac:grpSpMkLst>
        </pc:grpChg>
        <pc:grpChg chg="del">
          <ac:chgData name="Anna-Maria Saarela" userId="c6fd2d3e-6063-45b1-b49c-2f057233427b" providerId="ADAL" clId="{290647E2-F268-490A-9D57-D1D9B4EA45C1}" dt="2025-05-14T08:41:57.481" v="59" actId="478"/>
          <ac:grpSpMkLst>
            <pc:docMk/>
            <pc:sldMk cId="977931016" sldId="4431"/>
            <ac:grpSpMk id="47" creationId="{79D5BC05-05A0-3986-AE34-B7E4DFEE4546}"/>
          </ac:grpSpMkLst>
        </pc:grpChg>
      </pc:sldChg>
      <pc:sldChg chg="delSp modSp add mod">
        <pc:chgData name="Anna-Maria Saarela" userId="c6fd2d3e-6063-45b1-b49c-2f057233427b" providerId="ADAL" clId="{290647E2-F268-490A-9D57-D1D9B4EA45C1}" dt="2025-05-14T09:39:38.805" v="358" actId="20577"/>
        <pc:sldMkLst>
          <pc:docMk/>
          <pc:sldMk cId="1732116427" sldId="4432"/>
        </pc:sldMkLst>
        <pc:spChg chg="del">
          <ac:chgData name="Anna-Maria Saarela" userId="c6fd2d3e-6063-45b1-b49c-2f057233427b" providerId="ADAL" clId="{290647E2-F268-490A-9D57-D1D9B4EA45C1}" dt="2025-05-14T08:44:49.808" v="104" actId="478"/>
          <ac:spMkLst>
            <pc:docMk/>
            <pc:sldMk cId="1732116427" sldId="4432"/>
            <ac:spMk id="3" creationId="{00590637-D145-EE6F-0876-12DBFA0BDEB6}"/>
          </ac:spMkLst>
        </pc:spChg>
        <pc:spChg chg="del">
          <ac:chgData name="Anna-Maria Saarela" userId="c6fd2d3e-6063-45b1-b49c-2f057233427b" providerId="ADAL" clId="{290647E2-F268-490A-9D57-D1D9B4EA45C1}" dt="2025-05-14T08:44:20.453" v="96" actId="478"/>
          <ac:spMkLst>
            <pc:docMk/>
            <pc:sldMk cId="1732116427" sldId="4432"/>
            <ac:spMk id="11" creationId="{09AD600A-2961-1F7A-FA2E-1E4B8C6D3D30}"/>
          </ac:spMkLst>
        </pc:spChg>
        <pc:spChg chg="del">
          <ac:chgData name="Anna-Maria Saarela" userId="c6fd2d3e-6063-45b1-b49c-2f057233427b" providerId="ADAL" clId="{290647E2-F268-490A-9D57-D1D9B4EA45C1}" dt="2025-05-14T08:44:18.116" v="94" actId="478"/>
          <ac:spMkLst>
            <pc:docMk/>
            <pc:sldMk cId="1732116427" sldId="4432"/>
            <ac:spMk id="12" creationId="{581BC778-EA57-5D92-63F0-CFE537483396}"/>
          </ac:spMkLst>
        </pc:spChg>
        <pc:spChg chg="mod">
          <ac:chgData name="Anna-Maria Saarela" userId="c6fd2d3e-6063-45b1-b49c-2f057233427b" providerId="ADAL" clId="{290647E2-F268-490A-9D57-D1D9B4EA45C1}" dt="2025-05-14T08:44:33.582" v="100" actId="14100"/>
          <ac:spMkLst>
            <pc:docMk/>
            <pc:sldMk cId="1732116427" sldId="4432"/>
            <ac:spMk id="14" creationId="{E2DA27ED-1B1C-B2FC-141D-36B5316BC75D}"/>
          </ac:spMkLst>
        </pc:spChg>
        <pc:spChg chg="mod">
          <ac:chgData name="Anna-Maria Saarela" userId="c6fd2d3e-6063-45b1-b49c-2f057233427b" providerId="ADAL" clId="{290647E2-F268-490A-9D57-D1D9B4EA45C1}" dt="2025-05-14T08:44:44.817" v="103" actId="14100"/>
          <ac:spMkLst>
            <pc:docMk/>
            <pc:sldMk cId="1732116427" sldId="4432"/>
            <ac:spMk id="15" creationId="{7D873C63-4036-A21B-AE20-E80B5AD56805}"/>
          </ac:spMkLst>
        </pc:spChg>
        <pc:spChg chg="mod">
          <ac:chgData name="Anna-Maria Saarela" userId="c6fd2d3e-6063-45b1-b49c-2f057233427b" providerId="ADAL" clId="{290647E2-F268-490A-9D57-D1D9B4EA45C1}" dt="2025-05-14T08:45:04.478" v="109" actId="1076"/>
          <ac:spMkLst>
            <pc:docMk/>
            <pc:sldMk cId="1732116427" sldId="4432"/>
            <ac:spMk id="20" creationId="{F0A89F22-0DB3-2A40-15D1-8C08C713F9AF}"/>
          </ac:spMkLst>
        </pc:spChg>
        <pc:spChg chg="del">
          <ac:chgData name="Anna-Maria Saarela" userId="c6fd2d3e-6063-45b1-b49c-2f057233427b" providerId="ADAL" clId="{290647E2-F268-490A-9D57-D1D9B4EA45C1}" dt="2025-05-14T08:44:22.374" v="97" actId="478"/>
          <ac:spMkLst>
            <pc:docMk/>
            <pc:sldMk cId="1732116427" sldId="4432"/>
            <ac:spMk id="23" creationId="{5A3D6050-7ED2-EE1F-8195-ACF8C2BD7962}"/>
          </ac:spMkLst>
        </pc:spChg>
        <pc:spChg chg="mod">
          <ac:chgData name="Anna-Maria Saarela" userId="c6fd2d3e-6063-45b1-b49c-2f057233427b" providerId="ADAL" clId="{290647E2-F268-490A-9D57-D1D9B4EA45C1}" dt="2025-05-14T08:44:39.665" v="102" actId="255"/>
          <ac:spMkLst>
            <pc:docMk/>
            <pc:sldMk cId="1732116427" sldId="4432"/>
            <ac:spMk id="24" creationId="{F9E58409-65A8-EC63-B97D-570FEBF6D7EA}"/>
          </ac:spMkLst>
        </pc:spChg>
        <pc:spChg chg="mod">
          <ac:chgData name="Anna-Maria Saarela" userId="c6fd2d3e-6063-45b1-b49c-2f057233427b" providerId="ADAL" clId="{290647E2-F268-490A-9D57-D1D9B4EA45C1}" dt="2025-05-14T09:39:38.805" v="358" actId="20577"/>
          <ac:spMkLst>
            <pc:docMk/>
            <pc:sldMk cId="1732116427" sldId="4432"/>
            <ac:spMk id="74" creationId="{05F5D41F-1A1C-26A1-458C-5F130A6241E6}"/>
          </ac:spMkLst>
        </pc:spChg>
        <pc:grpChg chg="del">
          <ac:chgData name="Anna-Maria Saarela" userId="c6fd2d3e-6063-45b1-b49c-2f057233427b" providerId="ADAL" clId="{290647E2-F268-490A-9D57-D1D9B4EA45C1}" dt="2025-05-14T08:44:19.465" v="95" actId="478"/>
          <ac:grpSpMkLst>
            <pc:docMk/>
            <pc:sldMk cId="1732116427" sldId="4432"/>
            <ac:grpSpMk id="32" creationId="{3172B9D0-3D45-5B8D-E252-52C0BDBFAC42}"/>
          </ac:grpSpMkLst>
        </pc:grpChg>
        <pc:grpChg chg="mod">
          <ac:chgData name="Anna-Maria Saarela" userId="c6fd2d3e-6063-45b1-b49c-2f057233427b" providerId="ADAL" clId="{290647E2-F268-490A-9D57-D1D9B4EA45C1}" dt="2025-05-14T08:45:13.811" v="112" actId="1076"/>
          <ac:grpSpMkLst>
            <pc:docMk/>
            <pc:sldMk cId="1732116427" sldId="4432"/>
            <ac:grpSpMk id="65" creationId="{B764B1F4-C4AB-3F2E-F603-6B61AA61401E}"/>
          </ac:grpSpMkLst>
        </pc:grpChg>
      </pc:sldChg>
      <pc:sldChg chg="delSp modSp add mod">
        <pc:chgData name="Anna-Maria Saarela" userId="c6fd2d3e-6063-45b1-b49c-2f057233427b" providerId="ADAL" clId="{290647E2-F268-490A-9D57-D1D9B4EA45C1}" dt="2025-05-14T08:47:46.741" v="149" actId="1076"/>
        <pc:sldMkLst>
          <pc:docMk/>
          <pc:sldMk cId="292252958" sldId="4433"/>
        </pc:sldMkLst>
        <pc:spChg chg="del">
          <ac:chgData name="Anna-Maria Saarela" userId="c6fd2d3e-6063-45b1-b49c-2f057233427b" providerId="ADAL" clId="{290647E2-F268-490A-9D57-D1D9B4EA45C1}" dt="2025-05-14T08:47:00.850" v="138" actId="478"/>
          <ac:spMkLst>
            <pc:docMk/>
            <pc:sldMk cId="292252958" sldId="4433"/>
            <ac:spMk id="8" creationId="{313603E5-0611-6A79-046F-828DA1D4939A}"/>
          </ac:spMkLst>
        </pc:spChg>
        <pc:spChg chg="del">
          <ac:chgData name="Anna-Maria Saarela" userId="c6fd2d3e-6063-45b1-b49c-2f057233427b" providerId="ADAL" clId="{290647E2-F268-490A-9D57-D1D9B4EA45C1}" dt="2025-05-14T08:46:59.654" v="137" actId="478"/>
          <ac:spMkLst>
            <pc:docMk/>
            <pc:sldMk cId="292252958" sldId="4433"/>
            <ac:spMk id="9" creationId="{FA872E36-698C-E190-8A7C-E8565ABF143D}"/>
          </ac:spMkLst>
        </pc:spChg>
        <pc:spChg chg="mod">
          <ac:chgData name="Anna-Maria Saarela" userId="c6fd2d3e-6063-45b1-b49c-2f057233427b" providerId="ADAL" clId="{290647E2-F268-490A-9D57-D1D9B4EA45C1}" dt="2025-05-14T08:47:07.421" v="140" actId="14100"/>
          <ac:spMkLst>
            <pc:docMk/>
            <pc:sldMk cId="292252958" sldId="4433"/>
            <ac:spMk id="11" creationId="{33615B2B-803F-52C8-8230-393039D82CF4}"/>
          </ac:spMkLst>
        </pc:spChg>
        <pc:spChg chg="mod">
          <ac:chgData name="Anna-Maria Saarela" userId="c6fd2d3e-6063-45b1-b49c-2f057233427b" providerId="ADAL" clId="{290647E2-F268-490A-9D57-D1D9B4EA45C1}" dt="2025-05-14T08:47:23.869" v="143" actId="14100"/>
          <ac:spMkLst>
            <pc:docMk/>
            <pc:sldMk cId="292252958" sldId="4433"/>
            <ac:spMk id="12" creationId="{79C5BF1A-5865-06F7-6F05-E78656C0F881}"/>
          </ac:spMkLst>
        </pc:spChg>
        <pc:spChg chg="del">
          <ac:chgData name="Anna-Maria Saarela" userId="c6fd2d3e-6063-45b1-b49c-2f057233427b" providerId="ADAL" clId="{290647E2-F268-490A-9D57-D1D9B4EA45C1}" dt="2025-05-14T08:47:26.571" v="144" actId="478"/>
          <ac:spMkLst>
            <pc:docMk/>
            <pc:sldMk cId="292252958" sldId="4433"/>
            <ac:spMk id="17" creationId="{D780C1A4-FAFE-9CF4-9A65-826E823648C3}"/>
          </ac:spMkLst>
        </pc:spChg>
        <pc:spChg chg="mod">
          <ac:chgData name="Anna-Maria Saarela" userId="c6fd2d3e-6063-45b1-b49c-2f057233427b" providerId="ADAL" clId="{290647E2-F268-490A-9D57-D1D9B4EA45C1}" dt="2025-05-14T08:47:39.851" v="148" actId="1076"/>
          <ac:spMkLst>
            <pc:docMk/>
            <pc:sldMk cId="292252958" sldId="4433"/>
            <ac:spMk id="20" creationId="{EBD04693-03CE-0965-FE6C-3B830B259855}"/>
          </ac:spMkLst>
        </pc:spChg>
        <pc:spChg chg="del">
          <ac:chgData name="Anna-Maria Saarela" userId="c6fd2d3e-6063-45b1-b49c-2f057233427b" providerId="ADAL" clId="{290647E2-F268-490A-9D57-D1D9B4EA45C1}" dt="2025-05-14T08:47:02.075" v="139" actId="478"/>
          <ac:spMkLst>
            <pc:docMk/>
            <pc:sldMk cId="292252958" sldId="4433"/>
            <ac:spMk id="22" creationId="{67C405A9-7E13-6A8B-F243-6740B6A4BE8C}"/>
          </ac:spMkLst>
        </pc:spChg>
        <pc:spChg chg="mod">
          <ac:chgData name="Anna-Maria Saarela" userId="c6fd2d3e-6063-45b1-b49c-2f057233427b" providerId="ADAL" clId="{290647E2-F268-490A-9D57-D1D9B4EA45C1}" dt="2025-05-14T08:47:18.068" v="142" actId="255"/>
          <ac:spMkLst>
            <pc:docMk/>
            <pc:sldMk cId="292252958" sldId="4433"/>
            <ac:spMk id="23" creationId="{1A773D77-D04E-5FED-E5CE-E44F177A0431}"/>
          </ac:spMkLst>
        </pc:spChg>
        <pc:grpChg chg="del">
          <ac:chgData name="Anna-Maria Saarela" userId="c6fd2d3e-6063-45b1-b49c-2f057233427b" providerId="ADAL" clId="{290647E2-F268-490A-9D57-D1D9B4EA45C1}" dt="2025-05-14T08:46:58.251" v="136" actId="478"/>
          <ac:grpSpMkLst>
            <pc:docMk/>
            <pc:sldMk cId="292252958" sldId="4433"/>
            <ac:grpSpMk id="3" creationId="{65A060E4-06D8-FEE4-3D53-AD0191D84DB0}"/>
          </ac:grpSpMkLst>
        </pc:grpChg>
        <pc:grpChg chg="mod">
          <ac:chgData name="Anna-Maria Saarela" userId="c6fd2d3e-6063-45b1-b49c-2f057233427b" providerId="ADAL" clId="{290647E2-F268-490A-9D57-D1D9B4EA45C1}" dt="2025-05-14T08:47:46.741" v="149" actId="1076"/>
          <ac:grpSpMkLst>
            <pc:docMk/>
            <pc:sldMk cId="292252958" sldId="4433"/>
            <ac:grpSpMk id="32" creationId="{0B400F42-B5B1-97F4-F35F-3CC328272CCD}"/>
          </ac:grpSpMkLst>
        </pc:grpChg>
      </pc:sldChg>
      <pc:sldChg chg="delSp modSp add mod">
        <pc:chgData name="Anna-Maria Saarela" userId="c6fd2d3e-6063-45b1-b49c-2f057233427b" providerId="ADAL" clId="{290647E2-F268-490A-9D57-D1D9B4EA45C1}" dt="2025-05-14T09:16:01.349" v="228" actId="1076"/>
        <pc:sldMkLst>
          <pc:docMk/>
          <pc:sldMk cId="1528251853" sldId="4434"/>
        </pc:sldMkLst>
        <pc:spChg chg="del">
          <ac:chgData name="Anna-Maria Saarela" userId="c6fd2d3e-6063-45b1-b49c-2f057233427b" providerId="ADAL" clId="{290647E2-F268-490A-9D57-D1D9B4EA45C1}" dt="2025-05-14T09:10:28.051" v="178" actId="478"/>
          <ac:spMkLst>
            <pc:docMk/>
            <pc:sldMk cId="1528251853" sldId="4434"/>
            <ac:spMk id="4" creationId="{14B699B5-AB52-4ACB-F4C6-96A800BB8906}"/>
          </ac:spMkLst>
        </pc:spChg>
        <pc:spChg chg="del">
          <ac:chgData name="Anna-Maria Saarela" userId="c6fd2d3e-6063-45b1-b49c-2f057233427b" providerId="ADAL" clId="{290647E2-F268-490A-9D57-D1D9B4EA45C1}" dt="2025-05-14T09:10:28.051" v="178" actId="478"/>
          <ac:spMkLst>
            <pc:docMk/>
            <pc:sldMk cId="1528251853" sldId="4434"/>
            <ac:spMk id="5" creationId="{87750B05-E356-D74B-A2F7-C8FF1947A2F9}"/>
          </ac:spMkLst>
        </pc:spChg>
        <pc:spChg chg="del">
          <ac:chgData name="Anna-Maria Saarela" userId="c6fd2d3e-6063-45b1-b49c-2f057233427b" providerId="ADAL" clId="{290647E2-F268-490A-9D57-D1D9B4EA45C1}" dt="2025-05-14T09:10:28.051" v="178" actId="478"/>
          <ac:spMkLst>
            <pc:docMk/>
            <pc:sldMk cId="1528251853" sldId="4434"/>
            <ac:spMk id="6" creationId="{EDD2C5D5-F49F-E66A-64B7-B26471F282D1}"/>
          </ac:spMkLst>
        </pc:spChg>
        <pc:spChg chg="del">
          <ac:chgData name="Anna-Maria Saarela" userId="c6fd2d3e-6063-45b1-b49c-2f057233427b" providerId="ADAL" clId="{290647E2-F268-490A-9D57-D1D9B4EA45C1}" dt="2025-05-14T09:10:28.051" v="178" actId="478"/>
          <ac:spMkLst>
            <pc:docMk/>
            <pc:sldMk cId="1528251853" sldId="4434"/>
            <ac:spMk id="8" creationId="{F356903F-2498-0D49-081D-47A3BACCD613}"/>
          </ac:spMkLst>
        </pc:spChg>
        <pc:spChg chg="mod">
          <ac:chgData name="Anna-Maria Saarela" userId="c6fd2d3e-6063-45b1-b49c-2f057233427b" providerId="ADAL" clId="{290647E2-F268-490A-9D57-D1D9B4EA45C1}" dt="2025-05-14T09:10:48.648" v="181" actId="14100"/>
          <ac:spMkLst>
            <pc:docMk/>
            <pc:sldMk cId="1528251853" sldId="4434"/>
            <ac:spMk id="9" creationId="{989E9E00-EC22-18EC-7C9B-7B07DDDBAAB6}"/>
          </ac:spMkLst>
        </pc:spChg>
        <pc:spChg chg="del">
          <ac:chgData name="Anna-Maria Saarela" userId="c6fd2d3e-6063-45b1-b49c-2f057233427b" providerId="ADAL" clId="{290647E2-F268-490A-9D57-D1D9B4EA45C1}" dt="2025-05-14T09:10:28.051" v="178" actId="478"/>
          <ac:spMkLst>
            <pc:docMk/>
            <pc:sldMk cId="1528251853" sldId="4434"/>
            <ac:spMk id="10" creationId="{F5932911-5996-93CA-1C3B-34F7E88D4202}"/>
          </ac:spMkLst>
        </pc:spChg>
        <pc:spChg chg="mod">
          <ac:chgData name="Anna-Maria Saarela" userId="c6fd2d3e-6063-45b1-b49c-2f057233427b" providerId="ADAL" clId="{290647E2-F268-490A-9D57-D1D9B4EA45C1}" dt="2025-05-14T09:15:28.416" v="220" actId="14100"/>
          <ac:spMkLst>
            <pc:docMk/>
            <pc:sldMk cId="1528251853" sldId="4434"/>
            <ac:spMk id="11" creationId="{567A0DD1-BB35-316C-4036-0631FA4A462C}"/>
          </ac:spMkLst>
        </pc:spChg>
        <pc:spChg chg="del">
          <ac:chgData name="Anna-Maria Saarela" userId="c6fd2d3e-6063-45b1-b49c-2f057233427b" providerId="ADAL" clId="{290647E2-F268-490A-9D57-D1D9B4EA45C1}" dt="2025-05-14T09:10:28.051" v="178" actId="478"/>
          <ac:spMkLst>
            <pc:docMk/>
            <pc:sldMk cId="1528251853" sldId="4434"/>
            <ac:spMk id="12" creationId="{6C673DE6-CC1D-2266-0C95-78F3BCF742F9}"/>
          </ac:spMkLst>
        </pc:spChg>
        <pc:spChg chg="del">
          <ac:chgData name="Anna-Maria Saarela" userId="c6fd2d3e-6063-45b1-b49c-2f057233427b" providerId="ADAL" clId="{290647E2-F268-490A-9D57-D1D9B4EA45C1}" dt="2025-05-14T09:10:28.051" v="178" actId="478"/>
          <ac:spMkLst>
            <pc:docMk/>
            <pc:sldMk cId="1528251853" sldId="4434"/>
            <ac:spMk id="14" creationId="{F8D86BA6-C22D-E7DE-017C-81F8BC033F16}"/>
          </ac:spMkLst>
        </pc:spChg>
        <pc:spChg chg="del">
          <ac:chgData name="Anna-Maria Saarela" userId="c6fd2d3e-6063-45b1-b49c-2f057233427b" providerId="ADAL" clId="{290647E2-F268-490A-9D57-D1D9B4EA45C1}" dt="2025-05-14T09:10:28.051" v="178" actId="478"/>
          <ac:spMkLst>
            <pc:docMk/>
            <pc:sldMk cId="1528251853" sldId="4434"/>
            <ac:spMk id="16" creationId="{48FABF8E-673B-DF05-2D2C-B2A1BAE88006}"/>
          </ac:spMkLst>
        </pc:spChg>
        <pc:spChg chg="del">
          <ac:chgData name="Anna-Maria Saarela" userId="c6fd2d3e-6063-45b1-b49c-2f057233427b" providerId="ADAL" clId="{290647E2-F268-490A-9D57-D1D9B4EA45C1}" dt="2025-05-14T09:10:28.051" v="178" actId="478"/>
          <ac:spMkLst>
            <pc:docMk/>
            <pc:sldMk cId="1528251853" sldId="4434"/>
            <ac:spMk id="17" creationId="{608D8400-BFD2-12C4-41F2-8BFBEB977E75}"/>
          </ac:spMkLst>
        </pc:spChg>
        <pc:spChg chg="del">
          <ac:chgData name="Anna-Maria Saarela" userId="c6fd2d3e-6063-45b1-b49c-2f057233427b" providerId="ADAL" clId="{290647E2-F268-490A-9D57-D1D9B4EA45C1}" dt="2025-05-14T09:10:28.051" v="178" actId="478"/>
          <ac:spMkLst>
            <pc:docMk/>
            <pc:sldMk cId="1528251853" sldId="4434"/>
            <ac:spMk id="18" creationId="{3084CE8C-0E17-4153-7DC6-86F6BBE1232F}"/>
          </ac:spMkLst>
        </pc:spChg>
        <pc:spChg chg="mod">
          <ac:chgData name="Anna-Maria Saarela" userId="c6fd2d3e-6063-45b1-b49c-2f057233427b" providerId="ADAL" clId="{290647E2-F268-490A-9D57-D1D9B4EA45C1}" dt="2025-05-14T09:13:57.295" v="205" actId="1076"/>
          <ac:spMkLst>
            <pc:docMk/>
            <pc:sldMk cId="1528251853" sldId="4434"/>
            <ac:spMk id="19" creationId="{9D5A1B93-FD34-6DB8-8AF7-2853686C77E4}"/>
          </ac:spMkLst>
        </pc:spChg>
        <pc:spChg chg="mod">
          <ac:chgData name="Anna-Maria Saarela" userId="c6fd2d3e-6063-45b1-b49c-2f057233427b" providerId="ADAL" clId="{290647E2-F268-490A-9D57-D1D9B4EA45C1}" dt="2025-05-14T09:10:44.085" v="180" actId="14100"/>
          <ac:spMkLst>
            <pc:docMk/>
            <pc:sldMk cId="1528251853" sldId="4434"/>
            <ac:spMk id="20" creationId="{EDF36161-9BF8-F614-FCFE-91EC925E02E2}"/>
          </ac:spMkLst>
        </pc:spChg>
        <pc:spChg chg="mod">
          <ac:chgData name="Anna-Maria Saarela" userId="c6fd2d3e-6063-45b1-b49c-2f057233427b" providerId="ADAL" clId="{290647E2-F268-490A-9D57-D1D9B4EA45C1}" dt="2025-05-14T09:15:15.272" v="217" actId="14100"/>
          <ac:spMkLst>
            <pc:docMk/>
            <pc:sldMk cId="1528251853" sldId="4434"/>
            <ac:spMk id="21" creationId="{D7D19421-5314-B4CD-E280-1D76CA737C5C}"/>
          </ac:spMkLst>
        </pc:spChg>
        <pc:spChg chg="mod">
          <ac:chgData name="Anna-Maria Saarela" userId="c6fd2d3e-6063-45b1-b49c-2f057233427b" providerId="ADAL" clId="{290647E2-F268-490A-9D57-D1D9B4EA45C1}" dt="2025-05-14T09:15:21.964" v="219" actId="1076"/>
          <ac:spMkLst>
            <pc:docMk/>
            <pc:sldMk cId="1528251853" sldId="4434"/>
            <ac:spMk id="22" creationId="{05C69511-58ED-0D9C-9EB9-2BC084223990}"/>
          </ac:spMkLst>
        </pc:spChg>
        <pc:spChg chg="mod">
          <ac:chgData name="Anna-Maria Saarela" userId="c6fd2d3e-6063-45b1-b49c-2f057233427b" providerId="ADAL" clId="{290647E2-F268-490A-9D57-D1D9B4EA45C1}" dt="2025-05-14T09:14:00.151" v="206" actId="1076"/>
          <ac:spMkLst>
            <pc:docMk/>
            <pc:sldMk cId="1528251853" sldId="4434"/>
            <ac:spMk id="23" creationId="{8B87646D-852F-A567-B99C-49EB4BFFCD8E}"/>
          </ac:spMkLst>
        </pc:spChg>
        <pc:spChg chg="mod">
          <ac:chgData name="Anna-Maria Saarela" userId="c6fd2d3e-6063-45b1-b49c-2f057233427b" providerId="ADAL" clId="{290647E2-F268-490A-9D57-D1D9B4EA45C1}" dt="2025-05-14T09:15:01.917" v="215" actId="14100"/>
          <ac:spMkLst>
            <pc:docMk/>
            <pc:sldMk cId="1528251853" sldId="4434"/>
            <ac:spMk id="24" creationId="{2C75E972-1B27-C010-BE2D-89C0E567FEE4}"/>
          </ac:spMkLst>
        </pc:spChg>
        <pc:spChg chg="mod">
          <ac:chgData name="Anna-Maria Saarela" userId="c6fd2d3e-6063-45b1-b49c-2f057233427b" providerId="ADAL" clId="{290647E2-F268-490A-9D57-D1D9B4EA45C1}" dt="2025-05-14T09:15:41.784" v="223" actId="14100"/>
          <ac:spMkLst>
            <pc:docMk/>
            <pc:sldMk cId="1528251853" sldId="4434"/>
            <ac:spMk id="25" creationId="{16D4D48C-22D0-EA52-5FB4-2333390C7172}"/>
          </ac:spMkLst>
        </pc:spChg>
        <pc:spChg chg="mod">
          <ac:chgData name="Anna-Maria Saarela" userId="c6fd2d3e-6063-45b1-b49c-2f057233427b" providerId="ADAL" clId="{290647E2-F268-490A-9D57-D1D9B4EA45C1}" dt="2025-05-14T09:16:01.349" v="228" actId="1076"/>
          <ac:spMkLst>
            <pc:docMk/>
            <pc:sldMk cId="1528251853" sldId="4434"/>
            <ac:spMk id="26" creationId="{BB87F5E5-20E7-DCAD-91A7-A7FE6C76304D}"/>
          </ac:spMkLst>
        </pc:spChg>
        <pc:spChg chg="mod">
          <ac:chgData name="Anna-Maria Saarela" userId="c6fd2d3e-6063-45b1-b49c-2f057233427b" providerId="ADAL" clId="{290647E2-F268-490A-9D57-D1D9B4EA45C1}" dt="2025-05-14T09:14:21.219" v="212" actId="1076"/>
          <ac:spMkLst>
            <pc:docMk/>
            <pc:sldMk cId="1528251853" sldId="4434"/>
            <ac:spMk id="27" creationId="{F2718D33-2BDB-385A-B432-9B81A4781EBF}"/>
          </ac:spMkLst>
        </pc:spChg>
        <pc:grpChg chg="mod">
          <ac:chgData name="Anna-Maria Saarela" userId="c6fd2d3e-6063-45b1-b49c-2f057233427b" providerId="ADAL" clId="{290647E2-F268-490A-9D57-D1D9B4EA45C1}" dt="2025-05-14T09:15:06.647" v="216" actId="1076"/>
          <ac:grpSpMkLst>
            <pc:docMk/>
            <pc:sldMk cId="1528251853" sldId="4434"/>
            <ac:grpSpMk id="39" creationId="{14784810-DF35-D5DD-A253-9AF3795ECB0D}"/>
          </ac:grpSpMkLst>
        </pc:grpChg>
        <pc:grpChg chg="mod">
          <ac:chgData name="Anna-Maria Saarela" userId="c6fd2d3e-6063-45b1-b49c-2f057233427b" providerId="ADAL" clId="{290647E2-F268-490A-9D57-D1D9B4EA45C1}" dt="2025-05-14T09:14:02.990" v="207" actId="1076"/>
          <ac:grpSpMkLst>
            <pc:docMk/>
            <pc:sldMk cId="1528251853" sldId="4434"/>
            <ac:grpSpMk id="51" creationId="{99968626-5CE0-FBD8-4BDB-682616B6BA2B}"/>
          </ac:grpSpMkLst>
        </pc:grpChg>
        <pc:grpChg chg="mod">
          <ac:chgData name="Anna-Maria Saarela" userId="c6fd2d3e-6063-45b1-b49c-2f057233427b" providerId="ADAL" clId="{290647E2-F268-490A-9D57-D1D9B4EA45C1}" dt="2025-05-14T09:14:05.634" v="208" actId="1076"/>
          <ac:grpSpMkLst>
            <pc:docMk/>
            <pc:sldMk cId="1528251853" sldId="4434"/>
            <ac:grpSpMk id="75" creationId="{617D2A97-91C0-8C0F-D474-6D0162D49035}"/>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sz="2000" b="0" i="0" kern="1200" spc="0" dirty="0">
              <a:solidFill>
                <a:srgbClr val="0B3A5B"/>
              </a:solidFill>
              <a:latin typeface="+mn-lt"/>
              <a:ea typeface="+mn-ea"/>
              <a:cs typeface="+mn-cs"/>
            </a:endParaRPr>
          </a:p>
        </p:txBody>
      </p:sp>
      <p:sp>
        <p:nvSpPr>
          <p:cNvPr id="4" name="Dian numeron paikkamerkki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1636138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7029E-2C08-C1B1-6D76-45ED7349AE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07E577-15CA-2034-BB19-AE5A1CC5AE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025829-C23D-EE8E-5138-D6F4E2D97C4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776F65-6177-E09C-6F6B-C673E0C04E9D}"/>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4175695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7135906"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7135906" y="0"/>
            <a:ext cx="430883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2180110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7790925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F55037E7-74E7-F044-298E-6490BF6782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2B9BBDBC-8DCD-655F-1DC6-F7C494BF5CC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46750" y="5825062"/>
            <a:ext cx="2054262" cy="457426"/>
          </a:xfrm>
          <a:prstGeom prst="rect">
            <a:avLst/>
          </a:prstGeom>
        </p:spPr>
      </p:pic>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693173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27639809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15116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608AA9BD-DAD4-EB9E-F5A2-52B81C63755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863C37C1-FEC1-3A32-9592-A33BF1A9085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0983229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457312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198699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C30BEF09-6B78-DC3B-0A46-A016AD33674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06A309A-E52C-0A55-8622-944C1082F2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4560149A-1B38-4A21-B478-E78CBF27E48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5172B193-B191-DBD8-36A9-7B98240E13C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5716275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8742585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6522558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075691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28522072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23309560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1" y="-1"/>
            <a:ext cx="6727371"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623855" y="342900"/>
            <a:ext cx="4806599"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15331229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4747926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5846695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1168109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4390986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4000903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965602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033067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7661727" y="-1335516"/>
            <a:ext cx="4504135" cy="6404164"/>
          </a:xfrm>
          <a:prstGeom prst="rect">
            <a:avLst/>
          </a:prstGeom>
        </p:spPr>
      </p:pic>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0331058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26673261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12768980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920359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image" Target="../media/image1.png"/><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theme" Target="../theme/theme2.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922" r:id="rId11"/>
    <p:sldLayoutId id="2147483885" r:id="rId12"/>
    <p:sldLayoutId id="2147483886" r:id="rId13"/>
    <p:sldLayoutId id="2147483878" r:id="rId14"/>
    <p:sldLayoutId id="2147483861" r:id="rId15"/>
    <p:sldLayoutId id="2147483833" r:id="rId16"/>
    <p:sldLayoutId id="2147483847" r:id="rId17"/>
    <p:sldLayoutId id="2147483923" r:id="rId18"/>
    <p:sldLayoutId id="2147483853" r:id="rId19"/>
    <p:sldLayoutId id="2147483898" r:id="rId20"/>
    <p:sldLayoutId id="214748392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151365932"/>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 id="2147483914" r:id="rId15"/>
    <p:sldLayoutId id="2147483915" r:id="rId16"/>
    <p:sldLayoutId id="2147483916" r:id="rId17"/>
    <p:sldLayoutId id="2147483917" r:id="rId18"/>
    <p:sldLayoutId id="2147483918" r:id="rId19"/>
    <p:sldLayoutId id="2147483919" r:id="rId20"/>
    <p:sldLayoutId id="2147483920" r:id="rId21"/>
    <p:sldLayoutId id="2147483921"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slideLayout" Target="../slideLayouts/slideLayout12.xml"/><Relationship Id="rId7" Type="http://schemas.openxmlformats.org/officeDocument/2006/relationships/hyperlink" Target="https://www.youtube.com/watch?v=YONGuzom8VM" TargetMode="External"/><Relationship Id="rId2" Type="http://schemas.openxmlformats.org/officeDocument/2006/relationships/video" Target="https://www.youtube.com/embed/YONGuzom8VM?feature=oembed" TargetMode="External"/><Relationship Id="rId1" Type="http://schemas.openxmlformats.org/officeDocument/2006/relationships/video" Target="https://www.youtube.com/embed/y8T7iwlVulk?start=7&amp;feature=oembed" TargetMode="Externa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hyperlink" Target="https://www.youtube.com/watch?v=y8T7iwlVulk&amp;t=7s" TargetMode="External"/><Relationship Id="rId4" Type="http://schemas.openxmlformats.org/officeDocument/2006/relationships/hyperlink" Target="https://caul-cbua.pressbooks.pub/exploringsustainability/chapter/chapter-1-2/" TargetMode="External"/><Relationship Id="rId9"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hyperlink" Target="https://www.researchgate.net/publication/307730138_The_Art_of_Interconnected_Thinking_Starting_with_the_Young" TargetMode="External"/><Relationship Id="rId2" Type="http://schemas.openxmlformats.org/officeDocument/2006/relationships/hyperlink" Target="https://study.com/academy/lesson/video/environmental-awareness-definition-history-importance.html" TargetMode="External"/><Relationship Id="rId1" Type="http://schemas.openxmlformats.org/officeDocument/2006/relationships/slideLayout" Target="../slideLayouts/slideLayout12.xml"/><Relationship Id="rId4" Type="http://schemas.openxmlformats.org/officeDocument/2006/relationships/hyperlink" Target="https://www.forbes.com/councils/forbescoachescouncil/2024/03/19/16-important-skills-professionals-need-to-build-future-proof-career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Social_responsibility" TargetMode="External"/><Relationship Id="rId2" Type="http://schemas.openxmlformats.org/officeDocument/2006/relationships/hyperlink" Target="https://documents1.worldbank.org/curated/en/350411468149663792/pdf/WPS6852.pdf" TargetMode="External"/><Relationship Id="rId1" Type="http://schemas.openxmlformats.org/officeDocument/2006/relationships/slideLayout" Target="../slideLayouts/slideLayout12.xml"/><Relationship Id="rId4" Type="http://schemas.openxmlformats.org/officeDocument/2006/relationships/hyperlink" Target="https://positivepsychology.com/self-empowermen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teknologiateollisuus.fi/circular-economy-playbook/" TargetMode="External"/><Relationship Id="rId2" Type="http://schemas.openxmlformats.org/officeDocument/2006/relationships/image" Target="../media/image24.png"/><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hyperlink" Target="https://teknologiateollisuus.fi/fi/circular-economy-playbook" TargetMode="Externa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waste2worth.eu/regional-community-maps-of-waste-streams/" TargetMode="External"/><Relationship Id="rId2" Type="http://schemas.openxmlformats.org/officeDocument/2006/relationships/hyperlink" Target="https://waste2worth.eu/good-practice-compendium/" TargetMode="External"/><Relationship Id="rId1" Type="http://schemas.openxmlformats.org/officeDocument/2006/relationships/slideLayout" Target="../slideLayouts/slideLayout9.xm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hyperlink" Target="https://ethical-food.eu/" TargetMode="External"/><Relationship Id="rId2" Type="http://schemas.openxmlformats.org/officeDocument/2006/relationships/hyperlink" Target="https://waste2worth.eu/" TargetMode="External"/><Relationship Id="rId1" Type="http://schemas.openxmlformats.org/officeDocument/2006/relationships/slideLayout" Target="../slideLayouts/slideLayout9.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11.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22.xml.rels><?xml version="1.0" encoding="UTF-8" standalone="yes"?>
<Relationships xmlns="http://schemas.openxmlformats.org/package/2006/relationships"><Relationship Id="rId3" Type="http://schemas.openxmlformats.org/officeDocument/2006/relationships/hyperlink" Target="https://pixabay.com/en/winner-tribute-podium-1019835/" TargetMode="External"/><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https://tieke.fi/palvelut/osaamisen-kehittaminen/kiertotalouden-osaamismerkisto/" TargetMode="External"/><Relationship Id="rId2" Type="http://schemas.openxmlformats.org/officeDocument/2006/relationships/image" Target="../media/image37.png"/><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40.jpeg"/><Relationship Id="rId2" Type="http://schemas.openxmlformats.org/officeDocument/2006/relationships/slideLayout" Target="../slideLayouts/slideLayout12.xml"/><Relationship Id="rId1" Type="http://schemas.openxmlformats.org/officeDocument/2006/relationships/video" Target="https://www.youtube.com/embed/yDJOCL1AQE8?feature=oembed" TargetMode="External"/><Relationship Id="rId6" Type="http://schemas.openxmlformats.org/officeDocument/2006/relationships/image" Target="../media/image6.png"/><Relationship Id="rId5" Type="http://schemas.openxmlformats.org/officeDocument/2006/relationships/hyperlink" Target="https://generationsworkingtogether.org/resources/european-map-of-intergenerational-learning-emil" TargetMode="External"/><Relationship Id="rId4" Type="http://schemas.openxmlformats.org/officeDocument/2006/relationships/hyperlink" Target="https://www.youtube.com/watch?v=yDJOCL1AQE8"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0.png"/><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hyperlink" Target="https://www.youtube.com/watch?v=1_ZgGPnjDgU"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en.wikipedia.org/wiki/Reinforcement" TargetMode="External"/><Relationship Id="rId7" Type="http://schemas.openxmlformats.org/officeDocument/2006/relationships/image" Target="../media/image44.PNG"/><Relationship Id="rId2" Type="http://schemas.openxmlformats.org/officeDocument/2006/relationships/image" Target="../media/image20.png"/><Relationship Id="rId1" Type="http://schemas.openxmlformats.org/officeDocument/2006/relationships/slideLayout" Target="../slideLayouts/slideLayout12.xml"/><Relationship Id="rId6" Type="http://schemas.openxmlformats.org/officeDocument/2006/relationships/hyperlink" Target="https://www.youtube.com/watch?v=gQpHaWUXqMQ" TargetMode="External"/><Relationship Id="rId5" Type="http://schemas.openxmlformats.org/officeDocument/2006/relationships/image" Target="../media/image43.png"/><Relationship Id="rId4" Type="http://schemas.openxmlformats.org/officeDocument/2006/relationships/hyperlink" Target="https://circulareconomyalliance.com/cea-blogs/empowering-communities-for-sustainable-change-the-role-of-circular-economy/"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smartsortai.com/revolutionizing-recycling-smart-sort-technology-smart-bin/" TargetMode="External"/><Relationship Id="rId2" Type="http://schemas.openxmlformats.org/officeDocument/2006/relationships/image" Target="../media/image45.png"/><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hyperlink" Target="https://www.youtube.com/watch?v=6I-wbjtOKaE" TargetMode="Externa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hyperlink" Target="https://zerowasteeurope.eu/our-work/zero-waste-cities/" TargetMode="External"/><Relationship Id="rId2" Type="http://schemas.openxmlformats.org/officeDocument/2006/relationships/hyperlink" Target="https://en.wikipedia.org/wiki/Pay_as_you_throw" TargetMode="Externa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hyperlink" Target="https://citt.ufl.edu/resources/the-learning-process/types-of-learners/kolbs-four-stages-of-learning/" TargetMode="External"/><Relationship Id="rId2" Type="http://schemas.openxmlformats.org/officeDocument/2006/relationships/image" Target="../media/image50.jpeg"/><Relationship Id="rId1" Type="http://schemas.openxmlformats.org/officeDocument/2006/relationships/slideLayout" Target="../slideLayouts/slideLayout12.xml"/><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hyperlink" Target="https://www.climateuniversity.fi/" TargetMode="External"/><Relationship Id="rId2" Type="http://schemas.openxmlformats.org/officeDocument/2006/relationships/hyperlink" Target="https://doi.org/10.1080/19397038.2023.2210592" TargetMode="Externa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hyperlink" Target="https://ethical-food.eu/" TargetMode="External"/><Relationship Id="rId2" Type="http://schemas.openxmlformats.org/officeDocument/2006/relationships/hyperlink" Target="https://waste2worth.eu/" TargetMode="Externa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hyperlink" Target="https://www.kuluttajaliitto.fi/hankkeet/kuluttajien-havikkifoorumi-hanke/" TargetMode="External"/><Relationship Id="rId2" Type="http://schemas.openxmlformats.org/officeDocument/2006/relationships/hyperlink" Target="https://www.kuluttajaliitto.fi/materiaalit/ruokahavikki/" TargetMode="External"/><Relationship Id="rId1" Type="http://schemas.openxmlformats.org/officeDocument/2006/relationships/slideLayout" Target="../slideLayouts/slideLayout1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hyperlink" Target="https://havikkiviikko.fi/tietoa-ruokahavikista/"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kiertotaloussuomi.fi/taito-ja-tyokalut/kiertotalouden-tyokalut-ja-toimintamallit" TargetMode="External"/><Relationship Id="rId2" Type="http://schemas.openxmlformats.org/officeDocument/2006/relationships/hyperlink" Target="https://koulutustakiertotalouteen.turkuamk.fi/in-english/" TargetMode="External"/><Relationship Id="rId1" Type="http://schemas.openxmlformats.org/officeDocument/2006/relationships/slideLayout" Target="../slideLayouts/slideLayout1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4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hyperlink" Target="https://beyondwaste.podbean.com/" TargetMode="External"/><Relationship Id="rId7" Type="http://schemas.openxmlformats.org/officeDocument/2006/relationships/hyperlink" Target="https://www.youtube.com/watch?v=hB7DZOlmHIA" TargetMode="External"/><Relationship Id="rId2" Type="http://schemas.openxmlformats.org/officeDocument/2006/relationships/image" Target="../media/image20.png"/><Relationship Id="rId1" Type="http://schemas.openxmlformats.org/officeDocument/2006/relationships/slideLayout" Target="../slideLayouts/slideLayout1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hyperlink" Target="https://www.eitfood.eu/podcast/spotlight-rethinkresource-on-creating-value-from-food-waste"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redirect?event=video_description&amp;redir_token=QUFFLUhqbmdfTDdPeENKc0M3cXBIMUEyMG0wTUlHcEduZ3xBQ3Jtc0tuWGUtbHBPVC1OTnA2MGpNam0ycDZEdVAwWGM3cHBxZXhlV2g3bkFQTVNvVDItMGFDSERndGNuYXdjUGJKNTN1dGFUSGNNcS12a1BfN1dZdUZWZ2FhSVhWRnZzOGxjLWlEUUdJNzZWZzJpb2twT1lFZw&amp;q=http%3A%2F%2Fon.unesco.org%2Fesd&amp;v=YUFqamr78Xk" TargetMode="External"/><Relationship Id="rId7" Type="http://schemas.openxmlformats.org/officeDocument/2006/relationships/hyperlink" Target="https://www.youtube.com/watch?v=YUFqamr78Xk" TargetMode="External"/><Relationship Id="rId2" Type="http://schemas.openxmlformats.org/officeDocument/2006/relationships/slideLayout" Target="../slideLayouts/slideLayout12.xml"/><Relationship Id="rId1" Type="http://schemas.openxmlformats.org/officeDocument/2006/relationships/video" Target="https://www.youtube.com/embed/YUFqamr78Xk?feature=oembed" TargetMode="Externa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hyperlink" Target="https://www.youtube.com/redirect?event=video_description&amp;redir_token=QUFFLUhqbFA0YWhvN01mMzE5N052bzVSOTFRbXRxbVhId3xBQ3Jtc0tsUEY5aUwxWEQ3ZjVQLTdwUW02TkRCSEJNZ3RpQ0ZCbWlaZmpJTUM5eGZBVEpKS1F4bUI0eDdUUzZta3pxNjRwZHRkUFZsaG1ROXJkTVJMX0ZtZDNYcGt1eEcwbzRSbzdXWFlIbFQwZnpvR2NXZ0F1Zw&amp;q=https%3A%2F%2Fwww.bne-portal.de%2Fen%2F&amp;v=YUFqamr78Xk"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news.un.org/en/story/2024/01/1145772" TargetMode="External"/><Relationship Id="rId3" Type="http://schemas.openxmlformats.org/officeDocument/2006/relationships/hyperlink" Target="https://www.tandfonline.com/doi/abs/10.1080/0969160X.2019.1568276" TargetMode="External"/><Relationship Id="rId7" Type="http://schemas.openxmlformats.org/officeDocument/2006/relationships/hyperlink" Target="https://en.wikipedia.org/wiki/Carbon_footprint" TargetMode="External"/><Relationship Id="rId2" Type="http://schemas.openxmlformats.org/officeDocument/2006/relationships/hyperlink" Target="https://en.wikipedia.org/wiki/Corporate_environmental_responsibility" TargetMode="External"/><Relationship Id="rId1" Type="http://schemas.openxmlformats.org/officeDocument/2006/relationships/slideLayout" Target="../slideLayouts/slideLayout12.xml"/><Relationship Id="rId6" Type="http://schemas.openxmlformats.org/officeDocument/2006/relationships/hyperlink" Target="https://en.wikipedia.org/wiki/Resource_efficiency" TargetMode="External"/><Relationship Id="rId5" Type="http://schemas.openxmlformats.org/officeDocument/2006/relationships/hyperlink" Target="https://www.geeksforgeeks.org/consumer-awareness-meaning-need-and-importance/" TargetMode="External"/><Relationship Id="rId4" Type="http://schemas.openxmlformats.org/officeDocument/2006/relationships/hyperlink" Target="https://courses.mooc.fi/org/uh-inar/courses/introduction-to-sustainability/chapter-4/economic-sustainability-as-a-concept"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YONGuzom8VM" TargetMode="External"/><Relationship Id="rId2" Type="http://schemas.openxmlformats.org/officeDocument/2006/relationships/hyperlink" Target="https://caul-cbua.pressbooks.pub/exploringsustainability/chapter/chapter-1-2/"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n paikkamerkki 5">
            <a:extLst>
              <a:ext uri="{FF2B5EF4-FFF2-40B4-BE49-F238E27FC236}">
                <a16:creationId xmlns:a16="http://schemas.microsoft.com/office/drawing/2014/main" id="{D28D0912-2856-B438-29D9-B2B521C8F260}"/>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5442988" cy="14039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5258965"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EDUCATING EMPLOYEES AND CUSTOMERS</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r>
              <a:rPr lang="en-US" sz="3600" b="1" spc="300" dirty="0">
                <a:solidFill>
                  <a:srgbClr val="60BA47"/>
                </a:solidFill>
                <a:latin typeface="Calibri" panose="020F0502020204030204" pitchFamily="34" charset="0"/>
                <a:cs typeface="Calibri" panose="020F0502020204030204" pitchFamily="34" charset="0"/>
              </a:rPr>
              <a:t>MODULE 9 </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9DFDA0-9DB4-0C3C-3385-6A20B6B3BE14}"/>
              </a:ext>
            </a:extLst>
          </p:cNvPr>
          <p:cNvSpPr>
            <a:spLocks noGrp="1"/>
          </p:cNvSpPr>
          <p:nvPr>
            <p:ph type="body" sz="quarter" idx="19"/>
          </p:nvPr>
        </p:nvSpPr>
        <p:spPr>
          <a:xfrm>
            <a:off x="1050771" y="1697210"/>
            <a:ext cx="5191144" cy="1872842"/>
          </a:xfrm>
        </p:spPr>
        <p:txBody>
          <a:bodyPr/>
          <a:lstStyle/>
          <a:p>
            <a:r>
              <a:rPr lang="en-US" sz="2400" b="1" kern="100" dirty="0">
                <a:effectLst/>
                <a:ea typeface="Aptos" panose="020B0004020202020204" pitchFamily="34" charset="0"/>
                <a:cs typeface="Times New Roman" panose="02020603050405020304" pitchFamily="18" charset="0"/>
                <a:hlinkClick r:id="rId4"/>
              </a:rPr>
              <a:t>Social Equity and Responsibility</a:t>
            </a:r>
            <a:r>
              <a:rPr lang="en-US" sz="2400" kern="100" dirty="0">
                <a:effectLst/>
                <a:ea typeface="Aptos" panose="020B0004020202020204" pitchFamily="34" charset="0"/>
                <a:cs typeface="Times New Roman" panose="02020603050405020304" pitchFamily="18" charset="0"/>
                <a:hlinkClick r:id="rId4"/>
              </a:rPr>
              <a:t> </a:t>
            </a:r>
            <a:r>
              <a:rPr lang="en-US" sz="2400" kern="100" dirty="0">
                <a:effectLst/>
                <a:ea typeface="Aptos" panose="020B0004020202020204" pitchFamily="34" charset="0"/>
                <a:cs typeface="Times New Roman" panose="02020603050405020304" pitchFamily="18" charset="0"/>
              </a:rPr>
              <a:t>such as Fair </a:t>
            </a:r>
            <a:r>
              <a:rPr lang="en-US" sz="2400" kern="100" dirty="0" err="1">
                <a:effectLst/>
                <a:ea typeface="Aptos" panose="020B0004020202020204" pitchFamily="34" charset="0"/>
                <a:cs typeface="Times New Roman" panose="02020603050405020304" pitchFamily="18" charset="0"/>
              </a:rPr>
              <a:t>Labour</a:t>
            </a:r>
            <a:r>
              <a:rPr lang="en-US" sz="2400" kern="100" dirty="0">
                <a:effectLst/>
                <a:ea typeface="Aptos" panose="020B0004020202020204" pitchFamily="34" charset="0"/>
                <a:cs typeface="Times New Roman" panose="02020603050405020304" pitchFamily="18" charset="0"/>
              </a:rPr>
              <a:t> Practices, Community Engagement, Diversity and Inclusion.</a:t>
            </a:r>
            <a:endParaRPr lang="en-IE" dirty="0"/>
          </a:p>
        </p:txBody>
      </p:sp>
      <p:pic>
        <p:nvPicPr>
          <p:cNvPr id="4" name="Picture 3">
            <a:extLst>
              <a:ext uri="{FF2B5EF4-FFF2-40B4-BE49-F238E27FC236}">
                <a16:creationId xmlns:a16="http://schemas.microsoft.com/office/drawing/2014/main" id="{8E69EC08-B935-95DF-FEBF-95C4AFC283B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291"/>
          <a:stretch/>
        </p:blipFill>
        <p:spPr>
          <a:xfrm>
            <a:off x="6353175" y="1168839"/>
            <a:ext cx="4933015" cy="2929584"/>
          </a:xfrm>
          <a:prstGeom prst="rect">
            <a:avLst/>
          </a:prstGeom>
        </p:spPr>
      </p:pic>
      <p:pic>
        <p:nvPicPr>
          <p:cNvPr id="5" name="Picture 4">
            <a:extLst>
              <a:ext uri="{FF2B5EF4-FFF2-40B4-BE49-F238E27FC236}">
                <a16:creationId xmlns:a16="http://schemas.microsoft.com/office/drawing/2014/main" id="{89628B51-8CCA-33F4-93F4-332A82D1C51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291"/>
          <a:stretch/>
        </p:blipFill>
        <p:spPr>
          <a:xfrm>
            <a:off x="0" y="3337644"/>
            <a:ext cx="5393530" cy="3203071"/>
          </a:xfrm>
          <a:prstGeom prst="rect">
            <a:avLst/>
          </a:prstGeom>
        </p:spPr>
      </p:pic>
      <p:sp>
        <p:nvSpPr>
          <p:cNvPr id="6" name="Text Placeholder 4">
            <a:extLst>
              <a:ext uri="{FF2B5EF4-FFF2-40B4-BE49-F238E27FC236}">
                <a16:creationId xmlns:a16="http://schemas.microsoft.com/office/drawing/2014/main" id="{F37DA8C8-FA7F-A2D6-9614-82D0B272F0CE}"/>
              </a:ext>
            </a:extLst>
          </p:cNvPr>
          <p:cNvSpPr txBox="1">
            <a:spLocks/>
          </p:cNvSpPr>
          <p:nvPr/>
        </p:nvSpPr>
        <p:spPr>
          <a:xfrm>
            <a:off x="701083" y="601335"/>
            <a:ext cx="1005295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KEY TERMS OF SUSTAINABLE BUSINESS AWARENESS</a:t>
            </a:r>
          </a:p>
          <a:p>
            <a:endParaRPr lang="en-IE" dirty="0"/>
          </a:p>
        </p:txBody>
      </p:sp>
      <p:sp>
        <p:nvSpPr>
          <p:cNvPr id="8" name="TextBox 7">
            <a:extLst>
              <a:ext uri="{FF2B5EF4-FFF2-40B4-BE49-F238E27FC236}">
                <a16:creationId xmlns:a16="http://schemas.microsoft.com/office/drawing/2014/main" id="{8D4BC4A4-D6C3-649C-CAF5-7B9E551C0704}"/>
              </a:ext>
            </a:extLst>
          </p:cNvPr>
          <p:cNvSpPr txBox="1"/>
          <p:nvPr/>
        </p:nvSpPr>
        <p:spPr>
          <a:xfrm>
            <a:off x="5695950" y="4511363"/>
            <a:ext cx="5393530" cy="1200329"/>
          </a:xfrm>
          <a:prstGeom prst="rect">
            <a:avLst/>
          </a:prstGeom>
          <a:noFill/>
        </p:spPr>
        <p:txBody>
          <a:bodyPr wrap="square">
            <a:spAutoFit/>
          </a:bodyPr>
          <a:lstStyle/>
          <a:p>
            <a:r>
              <a:rPr lang="en-US" sz="2400" b="1" kern="100" dirty="0">
                <a:ea typeface="Aptos" panose="020B0004020202020204" pitchFamily="34" charset="0"/>
                <a:cs typeface="Times New Roman" panose="02020603050405020304" pitchFamily="18" charset="0"/>
                <a:hlinkClick r:id="rId7"/>
              </a:rPr>
              <a:t>Regulatory and Legal Compliance</a:t>
            </a:r>
            <a:r>
              <a:rPr lang="en-US" sz="2400" kern="100" dirty="0">
                <a:ea typeface="Aptos" panose="020B0004020202020204" pitchFamily="34" charset="0"/>
                <a:cs typeface="Times New Roman" panose="02020603050405020304" pitchFamily="18" charset="0"/>
                <a:hlinkClick r:id="rId7"/>
              </a:rPr>
              <a:t> </a:t>
            </a:r>
            <a:r>
              <a:rPr lang="en-US" sz="2400" kern="100" dirty="0">
                <a:solidFill>
                  <a:srgbClr val="0B3A5B"/>
                </a:solidFill>
                <a:ea typeface="Aptos" panose="020B0004020202020204" pitchFamily="34" charset="0"/>
                <a:cs typeface="Times New Roman" panose="02020603050405020304" pitchFamily="18" charset="0"/>
              </a:rPr>
              <a:t>such as Adhering to Environmental Laws, Reporting and Standards, GRI, UNSDGs. </a:t>
            </a:r>
            <a:endParaRPr lang="en-IE" sz="2400" dirty="0">
              <a:solidFill>
                <a:srgbClr val="0B3A5B"/>
              </a:solidFill>
            </a:endParaRPr>
          </a:p>
        </p:txBody>
      </p:sp>
      <p:pic>
        <p:nvPicPr>
          <p:cNvPr id="9" name="Online Media 8" title="What Is Social Sustainability?">
            <a:hlinkClick r:id="" action="ppaction://media"/>
            <a:extLst>
              <a:ext uri="{FF2B5EF4-FFF2-40B4-BE49-F238E27FC236}">
                <a16:creationId xmlns:a16="http://schemas.microsoft.com/office/drawing/2014/main" id="{F02D3CA8-3260-0DEC-9355-1FEDB3A64631}"/>
              </a:ext>
            </a:extLst>
          </p:cNvPr>
          <p:cNvPicPr>
            <a:picLocks noRot="1" noChangeAspect="1"/>
          </p:cNvPicPr>
          <p:nvPr>
            <a:videoFile r:link="rId1"/>
          </p:nvPr>
        </p:nvPicPr>
        <p:blipFill>
          <a:blip r:embed="rId8"/>
          <a:stretch>
            <a:fillRect/>
          </a:stretch>
        </p:blipFill>
        <p:spPr>
          <a:xfrm>
            <a:off x="7200900" y="1578213"/>
            <a:ext cx="3479800" cy="1966087"/>
          </a:xfrm>
          <a:prstGeom prst="rect">
            <a:avLst/>
          </a:prstGeom>
        </p:spPr>
      </p:pic>
      <p:pic>
        <p:nvPicPr>
          <p:cNvPr id="10" name="Online Media 9" title="Regulatory Compliance - Essential Steps for Business Success (11 Minutes)">
            <a:hlinkClick r:id="" action="ppaction://media"/>
            <a:extLst>
              <a:ext uri="{FF2B5EF4-FFF2-40B4-BE49-F238E27FC236}">
                <a16:creationId xmlns:a16="http://schemas.microsoft.com/office/drawing/2014/main" id="{9ADA0287-91FD-FF28-1B14-6AAE5524B9EA}"/>
              </a:ext>
            </a:extLst>
          </p:cNvPr>
          <p:cNvPicPr>
            <a:picLocks noRot="1" noChangeAspect="1"/>
          </p:cNvPicPr>
          <p:nvPr>
            <a:videoFile r:link="rId2"/>
          </p:nvPr>
        </p:nvPicPr>
        <p:blipFill>
          <a:blip r:embed="rId9"/>
          <a:stretch>
            <a:fillRect/>
          </a:stretch>
        </p:blipFill>
        <p:spPr>
          <a:xfrm>
            <a:off x="905810" y="3770488"/>
            <a:ext cx="3828115" cy="2200777"/>
          </a:xfrm>
          <a:prstGeom prst="rect">
            <a:avLst/>
          </a:prstGeom>
        </p:spPr>
      </p:pic>
      <p:sp>
        <p:nvSpPr>
          <p:cNvPr id="12" name="TextBox 11">
            <a:extLst>
              <a:ext uri="{FF2B5EF4-FFF2-40B4-BE49-F238E27FC236}">
                <a16:creationId xmlns:a16="http://schemas.microsoft.com/office/drawing/2014/main" id="{FF60DC66-90D6-F44E-CE89-F7726C4CA7EB}"/>
              </a:ext>
            </a:extLst>
          </p:cNvPr>
          <p:cNvSpPr txBox="1"/>
          <p:nvPr/>
        </p:nvSpPr>
        <p:spPr>
          <a:xfrm>
            <a:off x="5727560" y="5711692"/>
            <a:ext cx="4953140" cy="523220"/>
          </a:xfrm>
          <a:prstGeom prst="rect">
            <a:avLst/>
          </a:prstGeom>
          <a:noFill/>
        </p:spPr>
        <p:txBody>
          <a:bodyPr wrap="square">
            <a:spAutoFit/>
          </a:bodyPr>
          <a:lstStyle/>
          <a:p>
            <a:r>
              <a:rPr lang="en-US" sz="1400" dirty="0">
                <a:hlinkClick r:id="rId7"/>
              </a:rPr>
              <a:t>Video link: Regulatory Compliance - Essential Steps for Business Success (11 Minutes)</a:t>
            </a:r>
            <a:endParaRPr lang="en-IE" sz="1400" dirty="0"/>
          </a:p>
        </p:txBody>
      </p:sp>
      <p:grpSp>
        <p:nvGrpSpPr>
          <p:cNvPr id="13" name="Graphic 4">
            <a:extLst>
              <a:ext uri="{FF2B5EF4-FFF2-40B4-BE49-F238E27FC236}">
                <a16:creationId xmlns:a16="http://schemas.microsoft.com/office/drawing/2014/main" id="{B2C44E14-1C39-C4E0-9F77-15A939B51360}"/>
              </a:ext>
            </a:extLst>
          </p:cNvPr>
          <p:cNvGrpSpPr/>
          <p:nvPr/>
        </p:nvGrpSpPr>
        <p:grpSpPr>
          <a:xfrm rot="19582332">
            <a:off x="4974552" y="4675797"/>
            <a:ext cx="403667" cy="780438"/>
            <a:chOff x="9129274" y="2719113"/>
            <a:chExt cx="717139" cy="1386497"/>
          </a:xfrm>
          <a:solidFill>
            <a:srgbClr val="09465E"/>
          </a:solidFill>
        </p:grpSpPr>
        <p:grpSp>
          <p:nvGrpSpPr>
            <p:cNvPr id="14" name="Graphic 4">
              <a:extLst>
                <a:ext uri="{FF2B5EF4-FFF2-40B4-BE49-F238E27FC236}">
                  <a16:creationId xmlns:a16="http://schemas.microsoft.com/office/drawing/2014/main" id="{FB6313B0-93AD-8741-781C-91768F878910}"/>
                </a:ext>
              </a:extLst>
            </p:cNvPr>
            <p:cNvGrpSpPr/>
            <p:nvPr/>
          </p:nvGrpSpPr>
          <p:grpSpPr>
            <a:xfrm>
              <a:off x="9159507" y="2719113"/>
              <a:ext cx="446280" cy="440141"/>
              <a:chOff x="9159507" y="2719113"/>
              <a:chExt cx="446280" cy="440141"/>
            </a:xfrm>
            <a:grpFill/>
          </p:grpSpPr>
          <p:sp>
            <p:nvSpPr>
              <p:cNvPr id="23" name="Freeform 57">
                <a:extLst>
                  <a:ext uri="{FF2B5EF4-FFF2-40B4-BE49-F238E27FC236}">
                    <a16:creationId xmlns:a16="http://schemas.microsoft.com/office/drawing/2014/main" id="{A5E62E6C-19C8-85F9-C373-00FA9479A84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949BCC9D-1ED8-D778-8123-329542035E1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5" name="Graphic 4">
              <a:extLst>
                <a:ext uri="{FF2B5EF4-FFF2-40B4-BE49-F238E27FC236}">
                  <a16:creationId xmlns:a16="http://schemas.microsoft.com/office/drawing/2014/main" id="{97F63CCD-5A5F-FCE3-1D9C-18A620AB98A5}"/>
                </a:ext>
              </a:extLst>
            </p:cNvPr>
            <p:cNvGrpSpPr/>
            <p:nvPr/>
          </p:nvGrpSpPr>
          <p:grpSpPr>
            <a:xfrm>
              <a:off x="9129274" y="2893887"/>
              <a:ext cx="717139" cy="1211724"/>
              <a:chOff x="9129274" y="2893887"/>
              <a:chExt cx="717139" cy="1211724"/>
            </a:xfrm>
            <a:grpFill/>
          </p:grpSpPr>
          <p:sp>
            <p:nvSpPr>
              <p:cNvPr id="16" name="Freeform 50">
                <a:extLst>
                  <a:ext uri="{FF2B5EF4-FFF2-40B4-BE49-F238E27FC236}">
                    <a16:creationId xmlns:a16="http://schemas.microsoft.com/office/drawing/2014/main" id="{C47D61E7-9651-20C4-11BF-0E9F901FDF5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7" name="Freeform 51">
                <a:extLst>
                  <a:ext uri="{FF2B5EF4-FFF2-40B4-BE49-F238E27FC236}">
                    <a16:creationId xmlns:a16="http://schemas.microsoft.com/office/drawing/2014/main" id="{A5F36CF0-0C9A-CEF6-56E7-D4341936EEE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002BBCC0-D263-7112-CBC8-BA7ACA2C5F7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BCD94AD9-16E9-CC34-D3D3-706379846E1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8CB427A8-D4B5-527E-93BE-FE77EA139B8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EB263F61-2EC6-7200-704C-6C18BA7F87E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D095FE9A-50E0-373F-3862-4ECB2BA7A52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25" name="Graphic 4">
            <a:extLst>
              <a:ext uri="{FF2B5EF4-FFF2-40B4-BE49-F238E27FC236}">
                <a16:creationId xmlns:a16="http://schemas.microsoft.com/office/drawing/2014/main" id="{E7F3CF88-2A44-24ED-7679-1857255822EC}"/>
              </a:ext>
            </a:extLst>
          </p:cNvPr>
          <p:cNvGrpSpPr/>
          <p:nvPr/>
        </p:nvGrpSpPr>
        <p:grpSpPr>
          <a:xfrm rot="2983100">
            <a:off x="6423579" y="2612884"/>
            <a:ext cx="403667" cy="780438"/>
            <a:chOff x="9129274" y="2719113"/>
            <a:chExt cx="717139" cy="1386497"/>
          </a:xfrm>
          <a:solidFill>
            <a:srgbClr val="09465E"/>
          </a:solidFill>
        </p:grpSpPr>
        <p:grpSp>
          <p:nvGrpSpPr>
            <p:cNvPr id="26" name="Graphic 4">
              <a:extLst>
                <a:ext uri="{FF2B5EF4-FFF2-40B4-BE49-F238E27FC236}">
                  <a16:creationId xmlns:a16="http://schemas.microsoft.com/office/drawing/2014/main" id="{EC3BFE06-DFBE-16A1-5295-CEED0FFCE4F6}"/>
                </a:ext>
              </a:extLst>
            </p:cNvPr>
            <p:cNvGrpSpPr/>
            <p:nvPr/>
          </p:nvGrpSpPr>
          <p:grpSpPr>
            <a:xfrm>
              <a:off x="9159507" y="2719113"/>
              <a:ext cx="446280" cy="440141"/>
              <a:chOff x="9159507" y="2719113"/>
              <a:chExt cx="446280" cy="440141"/>
            </a:xfrm>
            <a:grpFill/>
          </p:grpSpPr>
          <p:sp>
            <p:nvSpPr>
              <p:cNvPr id="35" name="Freeform 57">
                <a:extLst>
                  <a:ext uri="{FF2B5EF4-FFF2-40B4-BE49-F238E27FC236}">
                    <a16:creationId xmlns:a16="http://schemas.microsoft.com/office/drawing/2014/main" id="{D3B0C654-A42E-105E-F20C-7C76A19967C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6" name="Freeform 58">
                <a:extLst>
                  <a:ext uri="{FF2B5EF4-FFF2-40B4-BE49-F238E27FC236}">
                    <a16:creationId xmlns:a16="http://schemas.microsoft.com/office/drawing/2014/main" id="{AD08805D-3556-CC84-7E50-062D72200BC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7" name="Graphic 4">
              <a:extLst>
                <a:ext uri="{FF2B5EF4-FFF2-40B4-BE49-F238E27FC236}">
                  <a16:creationId xmlns:a16="http://schemas.microsoft.com/office/drawing/2014/main" id="{98EC0FF2-CD2E-7572-C245-8455624F7E47}"/>
                </a:ext>
              </a:extLst>
            </p:cNvPr>
            <p:cNvGrpSpPr/>
            <p:nvPr/>
          </p:nvGrpSpPr>
          <p:grpSpPr>
            <a:xfrm>
              <a:off x="9129274" y="2893887"/>
              <a:ext cx="717139" cy="1211724"/>
              <a:chOff x="9129274" y="2893887"/>
              <a:chExt cx="717139" cy="1211724"/>
            </a:xfrm>
            <a:grpFill/>
          </p:grpSpPr>
          <p:sp>
            <p:nvSpPr>
              <p:cNvPr id="28" name="Freeform 50">
                <a:extLst>
                  <a:ext uri="{FF2B5EF4-FFF2-40B4-BE49-F238E27FC236}">
                    <a16:creationId xmlns:a16="http://schemas.microsoft.com/office/drawing/2014/main" id="{F696644A-6DA8-ADA5-CB9A-5748A83F445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9" name="Freeform 51">
                <a:extLst>
                  <a:ext uri="{FF2B5EF4-FFF2-40B4-BE49-F238E27FC236}">
                    <a16:creationId xmlns:a16="http://schemas.microsoft.com/office/drawing/2014/main" id="{061CF104-F174-BCFC-D419-0961600E347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0" name="Freeform 52">
                <a:extLst>
                  <a:ext uri="{FF2B5EF4-FFF2-40B4-BE49-F238E27FC236}">
                    <a16:creationId xmlns:a16="http://schemas.microsoft.com/office/drawing/2014/main" id="{6DDDA0D1-E231-822C-B0DE-22EC0E31D6C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1" name="Freeform 53">
                <a:extLst>
                  <a:ext uri="{FF2B5EF4-FFF2-40B4-BE49-F238E27FC236}">
                    <a16:creationId xmlns:a16="http://schemas.microsoft.com/office/drawing/2014/main" id="{0C009F1E-D8B8-3056-A0E1-D5778BA7DBD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2" name="Freeform 54">
                <a:extLst>
                  <a:ext uri="{FF2B5EF4-FFF2-40B4-BE49-F238E27FC236}">
                    <a16:creationId xmlns:a16="http://schemas.microsoft.com/office/drawing/2014/main" id="{2AA3004C-19D9-2AE4-7DE1-7A0AC6C94EE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3" name="Freeform 55">
                <a:extLst>
                  <a:ext uri="{FF2B5EF4-FFF2-40B4-BE49-F238E27FC236}">
                    <a16:creationId xmlns:a16="http://schemas.microsoft.com/office/drawing/2014/main" id="{9BC4DE23-66ED-F4EF-41C1-2709E994C40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4" name="Freeform 56">
                <a:extLst>
                  <a:ext uri="{FF2B5EF4-FFF2-40B4-BE49-F238E27FC236}">
                    <a16:creationId xmlns:a16="http://schemas.microsoft.com/office/drawing/2014/main" id="{2A1E8402-B9EB-ACC2-6998-F6375490527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38" name="TextBox 37">
            <a:extLst>
              <a:ext uri="{FF2B5EF4-FFF2-40B4-BE49-F238E27FC236}">
                <a16:creationId xmlns:a16="http://schemas.microsoft.com/office/drawing/2014/main" id="{BDF90537-8A78-75FA-AF32-B9CA4A8EF3AE}"/>
              </a:ext>
            </a:extLst>
          </p:cNvPr>
          <p:cNvSpPr txBox="1"/>
          <p:nvPr/>
        </p:nvSpPr>
        <p:spPr>
          <a:xfrm>
            <a:off x="1326854" y="2864052"/>
            <a:ext cx="6096000" cy="307777"/>
          </a:xfrm>
          <a:prstGeom prst="rect">
            <a:avLst/>
          </a:prstGeom>
          <a:noFill/>
        </p:spPr>
        <p:txBody>
          <a:bodyPr wrap="square">
            <a:spAutoFit/>
          </a:bodyPr>
          <a:lstStyle/>
          <a:p>
            <a:r>
              <a:rPr lang="en-IE" sz="1400" dirty="0">
                <a:hlinkClick r:id="rId10"/>
              </a:rPr>
              <a:t>Video link: What Is Social Sustainability?</a:t>
            </a:r>
            <a:endParaRPr lang="en-IE" sz="1400" dirty="0"/>
          </a:p>
        </p:txBody>
      </p:sp>
    </p:spTree>
    <p:extLst>
      <p:ext uri="{BB962C8B-B14F-4D97-AF65-F5344CB8AC3E}">
        <p14:creationId xmlns:p14="http://schemas.microsoft.com/office/powerpoint/2010/main" val="97612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9"/>
                </p:tgtEl>
              </p:cMediaNode>
            </p:video>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9"/>
                                        </p:tgtEl>
                                      </p:cBhvr>
                                    </p:cmd>
                                  </p:childTnLst>
                                </p:cTn>
                              </p:par>
                            </p:childTnLst>
                          </p:cTn>
                        </p:par>
                      </p:childTnLst>
                    </p:cTn>
                  </p:par>
                </p:childTnLst>
              </p:cTn>
              <p:nextCondLst>
                <p:cond evt="onClick" delay="0">
                  <p:tgtEl>
                    <p:spTgt spid="9"/>
                  </p:tgtEl>
                </p:cond>
              </p:nextCondLst>
            </p:seq>
            <p:video>
              <p:cMediaNode vol="80000">
                <p:cTn id="17" fill="hold" display="0">
                  <p:stCondLst>
                    <p:cond delay="indefinite"/>
                  </p:stCondLst>
                </p:cTn>
                <p:tgtEl>
                  <p:spTgt spid="10"/>
                </p:tgtEl>
              </p:cMediaNode>
            </p:video>
            <p:seq concurrent="1" nextAc="seek">
              <p:cTn id="18" restart="whenNotActive" fill="hold" evtFilter="cancelBubble" nodeType="interactiveSeq">
                <p:stCondLst>
                  <p:cond evt="onClick" delay="0">
                    <p:tgtEl>
                      <p:spTgt spid="10"/>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DE1D88-1651-1B0B-8F85-5EDA03732574}"/>
              </a:ext>
            </a:extLst>
          </p:cNvPr>
          <p:cNvSpPr>
            <a:spLocks noGrp="1"/>
          </p:cNvSpPr>
          <p:nvPr>
            <p:ph type="body" sz="quarter" idx="16"/>
          </p:nvPr>
        </p:nvSpPr>
        <p:spPr>
          <a:xfrm>
            <a:off x="712948" y="711609"/>
            <a:ext cx="10542549" cy="803654"/>
          </a:xfrm>
        </p:spPr>
        <p:txBody>
          <a:bodyPr/>
          <a:lstStyle/>
          <a:p>
            <a:r>
              <a:rPr lang="en-IE" dirty="0">
                <a:ea typeface="+mn-lt"/>
                <a:cs typeface="+mn-lt"/>
              </a:rPr>
              <a:t>Introduction to Education and Awareness in Business</a:t>
            </a:r>
          </a:p>
          <a:p>
            <a:r>
              <a:rPr lang="en-US" sz="2000" b="0" dirty="0"/>
              <a:t>By education and raising awareness in sustainable food business, it increases:</a:t>
            </a:r>
          </a:p>
          <a:p>
            <a:endParaRPr lang="en-IE" dirty="0"/>
          </a:p>
        </p:txBody>
      </p:sp>
      <p:sp>
        <p:nvSpPr>
          <p:cNvPr id="4" name="Freeform 170">
            <a:extLst>
              <a:ext uri="{FF2B5EF4-FFF2-40B4-BE49-F238E27FC236}">
                <a16:creationId xmlns:a16="http://schemas.microsoft.com/office/drawing/2014/main" id="{C1066CEE-9161-AC5B-2A12-6B018B46DED2}"/>
              </a:ext>
            </a:extLst>
          </p:cNvPr>
          <p:cNvSpPr>
            <a:spLocks noChangeArrowheads="1"/>
          </p:cNvSpPr>
          <p:nvPr/>
        </p:nvSpPr>
        <p:spPr bwMode="auto">
          <a:xfrm>
            <a:off x="7988572" y="2337119"/>
            <a:ext cx="3170539" cy="3670351"/>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a:p>
        </p:txBody>
      </p:sp>
      <p:sp>
        <p:nvSpPr>
          <p:cNvPr id="5" name="Freeform 173">
            <a:extLst>
              <a:ext uri="{FF2B5EF4-FFF2-40B4-BE49-F238E27FC236}">
                <a16:creationId xmlns:a16="http://schemas.microsoft.com/office/drawing/2014/main" id="{A5F6D6C0-6C72-F3AD-B368-0DA91BEADBB2}"/>
              </a:ext>
            </a:extLst>
          </p:cNvPr>
          <p:cNvSpPr>
            <a:spLocks noChangeArrowheads="1"/>
          </p:cNvSpPr>
          <p:nvPr/>
        </p:nvSpPr>
        <p:spPr bwMode="auto">
          <a:xfrm>
            <a:off x="4539854" y="2349961"/>
            <a:ext cx="3170541" cy="370254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E25684"/>
          </a:solidFill>
          <a:ln>
            <a:noFill/>
          </a:ln>
          <a:effectLst/>
        </p:spPr>
        <p:txBody>
          <a:bodyPr wrap="none" anchor="ctr"/>
          <a:lstStyle/>
          <a:p>
            <a:endParaRPr lang="en-US" sz="900"/>
          </a:p>
        </p:txBody>
      </p:sp>
      <p:sp>
        <p:nvSpPr>
          <p:cNvPr id="6" name="Freeform 174">
            <a:extLst>
              <a:ext uri="{FF2B5EF4-FFF2-40B4-BE49-F238E27FC236}">
                <a16:creationId xmlns:a16="http://schemas.microsoft.com/office/drawing/2014/main" id="{3BB0EFA5-1F8F-9663-25AD-5DDA0744712C}"/>
              </a:ext>
            </a:extLst>
          </p:cNvPr>
          <p:cNvSpPr>
            <a:spLocks noChangeArrowheads="1"/>
          </p:cNvSpPr>
          <p:nvPr/>
        </p:nvSpPr>
        <p:spPr bwMode="auto">
          <a:xfrm>
            <a:off x="4648290" y="1897117"/>
            <a:ext cx="2882710"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464ECA52-3D83-8455-B586-8C450B19D781}"/>
              </a:ext>
            </a:extLst>
          </p:cNvPr>
          <p:cNvSpPr>
            <a:spLocks noChangeArrowheads="1"/>
          </p:cNvSpPr>
          <p:nvPr/>
        </p:nvSpPr>
        <p:spPr bwMode="auto">
          <a:xfrm>
            <a:off x="994754" y="2309150"/>
            <a:ext cx="2938372" cy="3702544"/>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8" name="Freeform 177">
            <a:extLst>
              <a:ext uri="{FF2B5EF4-FFF2-40B4-BE49-F238E27FC236}">
                <a16:creationId xmlns:a16="http://schemas.microsoft.com/office/drawing/2014/main" id="{7FBEACCE-E4AE-665B-2046-772086B21DE9}"/>
              </a:ext>
            </a:extLst>
          </p:cNvPr>
          <p:cNvSpPr>
            <a:spLocks noChangeArrowheads="1"/>
          </p:cNvSpPr>
          <p:nvPr/>
        </p:nvSpPr>
        <p:spPr bwMode="auto">
          <a:xfrm>
            <a:off x="1076970" y="2017588"/>
            <a:ext cx="2727250"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10" name="Freeform 171">
            <a:extLst>
              <a:ext uri="{FF2B5EF4-FFF2-40B4-BE49-F238E27FC236}">
                <a16:creationId xmlns:a16="http://schemas.microsoft.com/office/drawing/2014/main" id="{060F09BE-A494-464F-F42B-17799C217C3B}"/>
              </a:ext>
            </a:extLst>
          </p:cNvPr>
          <p:cNvSpPr>
            <a:spLocks noChangeArrowheads="1"/>
          </p:cNvSpPr>
          <p:nvPr/>
        </p:nvSpPr>
        <p:spPr bwMode="auto">
          <a:xfrm>
            <a:off x="8193394" y="1897117"/>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001AA548-CFB1-A326-B2A5-00CE25414F16}"/>
              </a:ext>
            </a:extLst>
          </p:cNvPr>
          <p:cNvSpPr txBox="1"/>
          <p:nvPr/>
        </p:nvSpPr>
        <p:spPr>
          <a:xfrm>
            <a:off x="1104319" y="2118228"/>
            <a:ext cx="2672552"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Environmental Awareness</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3" name="CuadroTexto 599">
            <a:extLst>
              <a:ext uri="{FF2B5EF4-FFF2-40B4-BE49-F238E27FC236}">
                <a16:creationId xmlns:a16="http://schemas.microsoft.com/office/drawing/2014/main" id="{5D6F9D27-063C-22A5-927E-C6393D287BA0}"/>
              </a:ext>
            </a:extLst>
          </p:cNvPr>
          <p:cNvSpPr txBox="1"/>
          <p:nvPr/>
        </p:nvSpPr>
        <p:spPr>
          <a:xfrm>
            <a:off x="4802198" y="2008667"/>
            <a:ext cx="2645851"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Interconnected Thinking </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4" name="CuadroTexto 600">
            <a:extLst>
              <a:ext uri="{FF2B5EF4-FFF2-40B4-BE49-F238E27FC236}">
                <a16:creationId xmlns:a16="http://schemas.microsoft.com/office/drawing/2014/main" id="{E70123A1-4E8D-ACB4-E1F4-B04695D03376}"/>
              </a:ext>
            </a:extLst>
          </p:cNvPr>
          <p:cNvSpPr txBox="1"/>
          <p:nvPr/>
        </p:nvSpPr>
        <p:spPr>
          <a:xfrm>
            <a:off x="8371864" y="1993672"/>
            <a:ext cx="1934333"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Future-Proof Skills</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6" name="Rectángulo 602">
            <a:extLst>
              <a:ext uri="{FF2B5EF4-FFF2-40B4-BE49-F238E27FC236}">
                <a16:creationId xmlns:a16="http://schemas.microsoft.com/office/drawing/2014/main" id="{B702E9A2-BDFF-51EC-A752-54674D3A78F1}"/>
              </a:ext>
            </a:extLst>
          </p:cNvPr>
          <p:cNvSpPr/>
          <p:nvPr/>
        </p:nvSpPr>
        <p:spPr>
          <a:xfrm>
            <a:off x="1192801" y="3321716"/>
            <a:ext cx="2759481" cy="2246769"/>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Understanding of climate change</a:t>
            </a:r>
          </a:p>
          <a:p>
            <a:r>
              <a:rPr lang="en-US" sz="2000" dirty="0">
                <a:solidFill>
                  <a:schemeClr val="bg1"/>
                </a:solidFill>
                <a:latin typeface="Calibri" panose="020F0502020204030204" pitchFamily="34" charset="0"/>
                <a:ea typeface="Lato" charset="0"/>
                <a:cs typeface="Calibri" panose="020F0502020204030204" pitchFamily="34" charset="0"/>
              </a:rPr>
              <a:t>Biodiversity loss</a:t>
            </a:r>
          </a:p>
          <a:p>
            <a:r>
              <a:rPr lang="en-US" sz="2000" dirty="0">
                <a:solidFill>
                  <a:schemeClr val="bg1"/>
                </a:solidFill>
                <a:latin typeface="Calibri" panose="020F0502020204030204" pitchFamily="34" charset="0"/>
                <a:ea typeface="Lato" charset="0"/>
                <a:cs typeface="Calibri" panose="020F0502020204030204" pitchFamily="34" charset="0"/>
              </a:rPr>
              <a:t>Pollution</a:t>
            </a:r>
          </a:p>
          <a:p>
            <a:r>
              <a:rPr lang="en-US" sz="2000" dirty="0">
                <a:solidFill>
                  <a:schemeClr val="bg1"/>
                </a:solidFill>
                <a:latin typeface="Calibri" panose="020F0502020204030204" pitchFamily="34" charset="0"/>
                <a:ea typeface="Lato" charset="0"/>
                <a:cs typeface="Calibri" panose="020F0502020204030204" pitchFamily="34" charset="0"/>
              </a:rPr>
              <a:t>Resource depletion - empowering to make eco-conscious decisions</a:t>
            </a:r>
          </a:p>
        </p:txBody>
      </p:sp>
      <p:sp>
        <p:nvSpPr>
          <p:cNvPr id="17" name="Rectángulo 602">
            <a:extLst>
              <a:ext uri="{FF2B5EF4-FFF2-40B4-BE49-F238E27FC236}">
                <a16:creationId xmlns:a16="http://schemas.microsoft.com/office/drawing/2014/main" id="{56D82E44-34D5-7F6C-B121-FE9B0B9419E1}"/>
              </a:ext>
            </a:extLst>
          </p:cNvPr>
          <p:cNvSpPr/>
          <p:nvPr/>
        </p:nvSpPr>
        <p:spPr>
          <a:xfrm>
            <a:off x="4725655" y="3269322"/>
            <a:ext cx="2798940" cy="2523768"/>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Sustainable education </a:t>
            </a:r>
            <a:r>
              <a:rPr lang="en-US" sz="2000" dirty="0" err="1">
                <a:solidFill>
                  <a:schemeClr val="bg1"/>
                </a:solidFill>
                <a:latin typeface="Calibri" panose="020F0502020204030204" pitchFamily="34" charset="0"/>
                <a:ea typeface="Lato" charset="0"/>
                <a:cs typeface="Calibri" panose="020F0502020204030204" pitchFamily="34" charset="0"/>
              </a:rPr>
              <a:t>emphasises</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b="1" dirty="0">
                <a:solidFill>
                  <a:schemeClr val="bg1"/>
                </a:solidFill>
                <a:latin typeface="Calibri" panose="020F0502020204030204" pitchFamily="34" charset="0"/>
                <a:ea typeface="Lato" charset="0"/>
                <a:cs typeface="Calibri" panose="020F0502020204030204" pitchFamily="34" charset="0"/>
              </a:rPr>
              <a:t>system thinking</a:t>
            </a:r>
          </a:p>
          <a:p>
            <a:r>
              <a:rPr lang="en-US" sz="2000" dirty="0">
                <a:solidFill>
                  <a:schemeClr val="bg1"/>
                </a:solidFill>
                <a:latin typeface="Calibri" panose="020F0502020204030204" pitchFamily="34" charset="0"/>
                <a:ea typeface="Lato" charset="0"/>
                <a:cs typeface="Calibri" panose="020F0502020204030204" pitchFamily="34" charset="0"/>
              </a:rPr>
              <a:t>Helping learners see how environmental, social, and economic systems are connected</a:t>
            </a:r>
          </a:p>
          <a:p>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18" name="Rectángulo 602">
            <a:extLst>
              <a:ext uri="{FF2B5EF4-FFF2-40B4-BE49-F238E27FC236}">
                <a16:creationId xmlns:a16="http://schemas.microsoft.com/office/drawing/2014/main" id="{7EE9511C-9D30-2815-B436-E76E17A27E65}"/>
              </a:ext>
            </a:extLst>
          </p:cNvPr>
          <p:cNvSpPr/>
          <p:nvPr/>
        </p:nvSpPr>
        <p:spPr>
          <a:xfrm>
            <a:off x="8376425" y="3088969"/>
            <a:ext cx="2604960" cy="2554545"/>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Cultivating critical thinking, problem-solving, creation of innovations, which are essential for facilitating sustainable food businesses, policies, lifestyles.</a:t>
            </a:r>
          </a:p>
        </p:txBody>
      </p:sp>
      <p:grpSp>
        <p:nvGrpSpPr>
          <p:cNvPr id="3" name="Graphic 4">
            <a:extLst>
              <a:ext uri="{FF2B5EF4-FFF2-40B4-BE49-F238E27FC236}">
                <a16:creationId xmlns:a16="http://schemas.microsoft.com/office/drawing/2014/main" id="{54413E9B-1738-701A-56F0-3FBD338AD2D7}"/>
              </a:ext>
            </a:extLst>
          </p:cNvPr>
          <p:cNvGrpSpPr/>
          <p:nvPr/>
        </p:nvGrpSpPr>
        <p:grpSpPr>
          <a:xfrm rot="19582332">
            <a:off x="10438769" y="2619232"/>
            <a:ext cx="388032" cy="596029"/>
            <a:chOff x="9129274" y="2719113"/>
            <a:chExt cx="717139" cy="1386497"/>
          </a:xfrm>
          <a:solidFill>
            <a:srgbClr val="09465E"/>
          </a:solidFill>
        </p:grpSpPr>
        <p:grpSp>
          <p:nvGrpSpPr>
            <p:cNvPr id="28" name="Graphic 4">
              <a:extLst>
                <a:ext uri="{FF2B5EF4-FFF2-40B4-BE49-F238E27FC236}">
                  <a16:creationId xmlns:a16="http://schemas.microsoft.com/office/drawing/2014/main" id="{A710D2E0-4820-1BDE-7358-801D69401171}"/>
                </a:ext>
              </a:extLst>
            </p:cNvPr>
            <p:cNvGrpSpPr/>
            <p:nvPr/>
          </p:nvGrpSpPr>
          <p:grpSpPr>
            <a:xfrm>
              <a:off x="9159507" y="2719113"/>
              <a:ext cx="446280" cy="440141"/>
              <a:chOff x="9159507" y="2719113"/>
              <a:chExt cx="446280" cy="440141"/>
            </a:xfrm>
            <a:grpFill/>
          </p:grpSpPr>
          <p:sp>
            <p:nvSpPr>
              <p:cNvPr id="37" name="Freeform 57">
                <a:extLst>
                  <a:ext uri="{FF2B5EF4-FFF2-40B4-BE49-F238E27FC236}">
                    <a16:creationId xmlns:a16="http://schemas.microsoft.com/office/drawing/2014/main" id="{B3658FB5-EEBA-53B7-5696-396F8B3D501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8" name="Freeform 58">
                <a:extLst>
                  <a:ext uri="{FF2B5EF4-FFF2-40B4-BE49-F238E27FC236}">
                    <a16:creationId xmlns:a16="http://schemas.microsoft.com/office/drawing/2014/main" id="{63526361-651B-C0E7-FA83-821F056AB20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9" name="Graphic 4">
              <a:extLst>
                <a:ext uri="{FF2B5EF4-FFF2-40B4-BE49-F238E27FC236}">
                  <a16:creationId xmlns:a16="http://schemas.microsoft.com/office/drawing/2014/main" id="{8EE96C95-AEE2-4B67-165F-6878619FAD21}"/>
                </a:ext>
              </a:extLst>
            </p:cNvPr>
            <p:cNvGrpSpPr/>
            <p:nvPr/>
          </p:nvGrpSpPr>
          <p:grpSpPr>
            <a:xfrm>
              <a:off x="9129274" y="2893887"/>
              <a:ext cx="717139" cy="1211724"/>
              <a:chOff x="9129274" y="2893887"/>
              <a:chExt cx="717139" cy="1211724"/>
            </a:xfrm>
            <a:grpFill/>
          </p:grpSpPr>
          <p:sp>
            <p:nvSpPr>
              <p:cNvPr id="30" name="Freeform 50">
                <a:extLst>
                  <a:ext uri="{FF2B5EF4-FFF2-40B4-BE49-F238E27FC236}">
                    <a16:creationId xmlns:a16="http://schemas.microsoft.com/office/drawing/2014/main" id="{7BA4C5F9-6E93-F808-853F-AA3F9D7E8E2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1" name="Freeform 51">
                <a:extLst>
                  <a:ext uri="{FF2B5EF4-FFF2-40B4-BE49-F238E27FC236}">
                    <a16:creationId xmlns:a16="http://schemas.microsoft.com/office/drawing/2014/main" id="{A9D53E52-2FF5-A802-DB35-B2DDC470C52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2" name="Freeform 52">
                <a:extLst>
                  <a:ext uri="{FF2B5EF4-FFF2-40B4-BE49-F238E27FC236}">
                    <a16:creationId xmlns:a16="http://schemas.microsoft.com/office/drawing/2014/main" id="{5105A0EF-591B-8249-1044-A35CBD2A68F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3" name="Freeform 53">
                <a:extLst>
                  <a:ext uri="{FF2B5EF4-FFF2-40B4-BE49-F238E27FC236}">
                    <a16:creationId xmlns:a16="http://schemas.microsoft.com/office/drawing/2014/main" id="{DDB16F7E-7CA3-E232-7FA4-C4F43F41B8E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4" name="Freeform 54">
                <a:extLst>
                  <a:ext uri="{FF2B5EF4-FFF2-40B4-BE49-F238E27FC236}">
                    <a16:creationId xmlns:a16="http://schemas.microsoft.com/office/drawing/2014/main" id="{247934EB-C414-C17D-7CB5-45DD05EFDA8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5" name="Freeform 55">
                <a:extLst>
                  <a:ext uri="{FF2B5EF4-FFF2-40B4-BE49-F238E27FC236}">
                    <a16:creationId xmlns:a16="http://schemas.microsoft.com/office/drawing/2014/main" id="{5CEA87BF-8873-CB08-6FF1-B1D8A4D580B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6" name="Freeform 56">
                <a:extLst>
                  <a:ext uri="{FF2B5EF4-FFF2-40B4-BE49-F238E27FC236}">
                    <a16:creationId xmlns:a16="http://schemas.microsoft.com/office/drawing/2014/main" id="{A60F4746-AB1E-D4BE-42CA-7D6F6FE42DE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63" name="Graphic 4">
            <a:extLst>
              <a:ext uri="{FF2B5EF4-FFF2-40B4-BE49-F238E27FC236}">
                <a16:creationId xmlns:a16="http://schemas.microsoft.com/office/drawing/2014/main" id="{66480E6E-F5FD-8195-B676-A8A33646E577}"/>
              </a:ext>
            </a:extLst>
          </p:cNvPr>
          <p:cNvGrpSpPr/>
          <p:nvPr/>
        </p:nvGrpSpPr>
        <p:grpSpPr>
          <a:xfrm rot="19582332">
            <a:off x="3032680" y="2702347"/>
            <a:ext cx="388032" cy="596029"/>
            <a:chOff x="9129274" y="2719113"/>
            <a:chExt cx="717139" cy="1386497"/>
          </a:xfrm>
          <a:solidFill>
            <a:srgbClr val="09465E"/>
          </a:solidFill>
        </p:grpSpPr>
        <p:grpSp>
          <p:nvGrpSpPr>
            <p:cNvPr id="64" name="Graphic 4">
              <a:extLst>
                <a:ext uri="{FF2B5EF4-FFF2-40B4-BE49-F238E27FC236}">
                  <a16:creationId xmlns:a16="http://schemas.microsoft.com/office/drawing/2014/main" id="{63135F5C-7C3B-E044-412C-080AE9CD01EC}"/>
                </a:ext>
              </a:extLst>
            </p:cNvPr>
            <p:cNvGrpSpPr/>
            <p:nvPr/>
          </p:nvGrpSpPr>
          <p:grpSpPr>
            <a:xfrm>
              <a:off x="9159507" y="2719113"/>
              <a:ext cx="446280" cy="440141"/>
              <a:chOff x="9159507" y="2719113"/>
              <a:chExt cx="446280" cy="440141"/>
            </a:xfrm>
            <a:grpFill/>
          </p:grpSpPr>
          <p:sp>
            <p:nvSpPr>
              <p:cNvPr id="73" name="Freeform 57">
                <a:extLst>
                  <a:ext uri="{FF2B5EF4-FFF2-40B4-BE49-F238E27FC236}">
                    <a16:creationId xmlns:a16="http://schemas.microsoft.com/office/drawing/2014/main" id="{A43E6519-E801-52A0-2B1C-6B3D9FADD92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74" name="Freeform 58">
                <a:extLst>
                  <a:ext uri="{FF2B5EF4-FFF2-40B4-BE49-F238E27FC236}">
                    <a16:creationId xmlns:a16="http://schemas.microsoft.com/office/drawing/2014/main" id="{A7FDA6B8-DCA3-4B34-F500-08B186DC85EC}"/>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5" name="Graphic 4">
              <a:extLst>
                <a:ext uri="{FF2B5EF4-FFF2-40B4-BE49-F238E27FC236}">
                  <a16:creationId xmlns:a16="http://schemas.microsoft.com/office/drawing/2014/main" id="{E274FDC3-1EEE-BBE3-1834-4300E01CE1B5}"/>
                </a:ext>
              </a:extLst>
            </p:cNvPr>
            <p:cNvGrpSpPr/>
            <p:nvPr/>
          </p:nvGrpSpPr>
          <p:grpSpPr>
            <a:xfrm>
              <a:off x="9129274" y="2893887"/>
              <a:ext cx="717139" cy="1211724"/>
              <a:chOff x="9129274" y="2893887"/>
              <a:chExt cx="717139" cy="1211724"/>
            </a:xfrm>
            <a:grpFill/>
          </p:grpSpPr>
          <p:sp>
            <p:nvSpPr>
              <p:cNvPr id="66" name="Freeform 50">
                <a:extLst>
                  <a:ext uri="{FF2B5EF4-FFF2-40B4-BE49-F238E27FC236}">
                    <a16:creationId xmlns:a16="http://schemas.microsoft.com/office/drawing/2014/main" id="{4DDEF949-C403-4698-9F05-12700320DBC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67" name="Freeform 51">
                <a:extLst>
                  <a:ext uri="{FF2B5EF4-FFF2-40B4-BE49-F238E27FC236}">
                    <a16:creationId xmlns:a16="http://schemas.microsoft.com/office/drawing/2014/main" id="{691B6417-EA6C-F26F-194F-521DFF802DD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68" name="Freeform 52">
                <a:extLst>
                  <a:ext uri="{FF2B5EF4-FFF2-40B4-BE49-F238E27FC236}">
                    <a16:creationId xmlns:a16="http://schemas.microsoft.com/office/drawing/2014/main" id="{E1E20D4E-F604-6296-B092-7B93CE821FD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69" name="Freeform 53">
                <a:extLst>
                  <a:ext uri="{FF2B5EF4-FFF2-40B4-BE49-F238E27FC236}">
                    <a16:creationId xmlns:a16="http://schemas.microsoft.com/office/drawing/2014/main" id="{5A3D41F7-9321-E0E7-5CD3-C7E35A5009B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70" name="Freeform 54">
                <a:extLst>
                  <a:ext uri="{FF2B5EF4-FFF2-40B4-BE49-F238E27FC236}">
                    <a16:creationId xmlns:a16="http://schemas.microsoft.com/office/drawing/2014/main" id="{731026EC-7763-6239-3750-31BEB3B697B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71" name="Freeform 55">
                <a:extLst>
                  <a:ext uri="{FF2B5EF4-FFF2-40B4-BE49-F238E27FC236}">
                    <a16:creationId xmlns:a16="http://schemas.microsoft.com/office/drawing/2014/main" id="{CF50FB55-E026-5828-E8A3-BB8AFD648A5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72" name="Freeform 56">
                <a:extLst>
                  <a:ext uri="{FF2B5EF4-FFF2-40B4-BE49-F238E27FC236}">
                    <a16:creationId xmlns:a16="http://schemas.microsoft.com/office/drawing/2014/main" id="{B1C58FBA-BAE3-845C-F6EC-157435387CA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87" name="Graphic 4">
            <a:extLst>
              <a:ext uri="{FF2B5EF4-FFF2-40B4-BE49-F238E27FC236}">
                <a16:creationId xmlns:a16="http://schemas.microsoft.com/office/drawing/2014/main" id="{BF6390A6-BADC-F31D-8A8A-27872C924B21}"/>
              </a:ext>
            </a:extLst>
          </p:cNvPr>
          <p:cNvGrpSpPr/>
          <p:nvPr/>
        </p:nvGrpSpPr>
        <p:grpSpPr>
          <a:xfrm rot="19582332">
            <a:off x="6787863" y="2608152"/>
            <a:ext cx="388032" cy="596029"/>
            <a:chOff x="9129274" y="2719113"/>
            <a:chExt cx="717139" cy="1386497"/>
          </a:xfrm>
          <a:solidFill>
            <a:srgbClr val="09465E"/>
          </a:solidFill>
        </p:grpSpPr>
        <p:grpSp>
          <p:nvGrpSpPr>
            <p:cNvPr id="88" name="Graphic 4">
              <a:extLst>
                <a:ext uri="{FF2B5EF4-FFF2-40B4-BE49-F238E27FC236}">
                  <a16:creationId xmlns:a16="http://schemas.microsoft.com/office/drawing/2014/main" id="{E023DAA2-7BC2-D806-BB72-7CAE36AF879C}"/>
                </a:ext>
              </a:extLst>
            </p:cNvPr>
            <p:cNvGrpSpPr/>
            <p:nvPr/>
          </p:nvGrpSpPr>
          <p:grpSpPr>
            <a:xfrm>
              <a:off x="9159507" y="2719113"/>
              <a:ext cx="446280" cy="440141"/>
              <a:chOff x="9159507" y="2719113"/>
              <a:chExt cx="446280" cy="440141"/>
            </a:xfrm>
            <a:grpFill/>
          </p:grpSpPr>
          <p:sp>
            <p:nvSpPr>
              <p:cNvPr id="97" name="Freeform 57">
                <a:extLst>
                  <a:ext uri="{FF2B5EF4-FFF2-40B4-BE49-F238E27FC236}">
                    <a16:creationId xmlns:a16="http://schemas.microsoft.com/office/drawing/2014/main" id="{CF12EEAC-1557-1849-C40C-3C5D5289E82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98" name="Freeform 58">
                <a:extLst>
                  <a:ext uri="{FF2B5EF4-FFF2-40B4-BE49-F238E27FC236}">
                    <a16:creationId xmlns:a16="http://schemas.microsoft.com/office/drawing/2014/main" id="{98FF2FF1-5B01-1F32-5150-28B8798F8A7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9" name="Graphic 4">
              <a:extLst>
                <a:ext uri="{FF2B5EF4-FFF2-40B4-BE49-F238E27FC236}">
                  <a16:creationId xmlns:a16="http://schemas.microsoft.com/office/drawing/2014/main" id="{F0B5A78B-FB9C-E144-9BD1-B841C82A1929}"/>
                </a:ext>
              </a:extLst>
            </p:cNvPr>
            <p:cNvGrpSpPr/>
            <p:nvPr/>
          </p:nvGrpSpPr>
          <p:grpSpPr>
            <a:xfrm>
              <a:off x="9129274" y="2893887"/>
              <a:ext cx="717139" cy="1211724"/>
              <a:chOff x="9129274" y="2893887"/>
              <a:chExt cx="717139" cy="1211724"/>
            </a:xfrm>
            <a:grpFill/>
          </p:grpSpPr>
          <p:sp>
            <p:nvSpPr>
              <p:cNvPr id="90" name="Freeform 50">
                <a:extLst>
                  <a:ext uri="{FF2B5EF4-FFF2-40B4-BE49-F238E27FC236}">
                    <a16:creationId xmlns:a16="http://schemas.microsoft.com/office/drawing/2014/main" id="{0722343F-50C6-C6AE-F458-6A7D838F069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1" name="Freeform 51">
                <a:extLst>
                  <a:ext uri="{FF2B5EF4-FFF2-40B4-BE49-F238E27FC236}">
                    <a16:creationId xmlns:a16="http://schemas.microsoft.com/office/drawing/2014/main" id="{A482F997-7BDA-EAA0-EB9E-528F3DF2FA4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2" name="Freeform 52">
                <a:extLst>
                  <a:ext uri="{FF2B5EF4-FFF2-40B4-BE49-F238E27FC236}">
                    <a16:creationId xmlns:a16="http://schemas.microsoft.com/office/drawing/2014/main" id="{8315FC5E-64DF-1338-0B74-0F1A5FDFD75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93" name="Freeform 53">
                <a:extLst>
                  <a:ext uri="{FF2B5EF4-FFF2-40B4-BE49-F238E27FC236}">
                    <a16:creationId xmlns:a16="http://schemas.microsoft.com/office/drawing/2014/main" id="{27F02434-EEEE-7BD0-281B-0EDCF1C2D3E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94" name="Freeform 54">
                <a:extLst>
                  <a:ext uri="{FF2B5EF4-FFF2-40B4-BE49-F238E27FC236}">
                    <a16:creationId xmlns:a16="http://schemas.microsoft.com/office/drawing/2014/main" id="{CF41C571-D72A-39C5-2667-30501C32394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95" name="Freeform 55">
                <a:extLst>
                  <a:ext uri="{FF2B5EF4-FFF2-40B4-BE49-F238E27FC236}">
                    <a16:creationId xmlns:a16="http://schemas.microsoft.com/office/drawing/2014/main" id="{D106F88A-561D-93C2-618F-B93105418FB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96" name="Freeform 56">
                <a:extLst>
                  <a:ext uri="{FF2B5EF4-FFF2-40B4-BE49-F238E27FC236}">
                    <a16:creationId xmlns:a16="http://schemas.microsoft.com/office/drawing/2014/main" id="{85BE3B56-C272-5D10-2894-FC862D386BE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45336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B017E-F98F-DDAD-ABEB-7CE252D2F6F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F8FDF73-35F7-A4D0-F394-E25A125742B5}"/>
              </a:ext>
            </a:extLst>
          </p:cNvPr>
          <p:cNvSpPr>
            <a:spLocks noGrp="1"/>
          </p:cNvSpPr>
          <p:nvPr>
            <p:ph type="body" sz="quarter" idx="16"/>
          </p:nvPr>
        </p:nvSpPr>
        <p:spPr>
          <a:xfrm>
            <a:off x="712948" y="711609"/>
            <a:ext cx="10542549" cy="803654"/>
          </a:xfrm>
        </p:spPr>
        <p:txBody>
          <a:bodyPr/>
          <a:lstStyle/>
          <a:p>
            <a:r>
              <a:rPr lang="en-IE" dirty="0">
                <a:ea typeface="+mn-lt"/>
                <a:cs typeface="+mn-lt"/>
              </a:rPr>
              <a:t>Introduction to Education and Awareness in Business</a:t>
            </a:r>
          </a:p>
          <a:p>
            <a:r>
              <a:rPr lang="en-US" sz="2000" b="0" dirty="0"/>
              <a:t>By education and raising awareness in sustainable food business, it increases:</a:t>
            </a:r>
          </a:p>
          <a:p>
            <a:endParaRPr lang="en-IE" dirty="0"/>
          </a:p>
        </p:txBody>
      </p:sp>
      <p:sp>
        <p:nvSpPr>
          <p:cNvPr id="9" name="Freeform 179">
            <a:extLst>
              <a:ext uri="{FF2B5EF4-FFF2-40B4-BE49-F238E27FC236}">
                <a16:creationId xmlns:a16="http://schemas.microsoft.com/office/drawing/2014/main" id="{989E9E00-EC22-18EC-7C9B-7B07DDDBAAB6}"/>
              </a:ext>
            </a:extLst>
          </p:cNvPr>
          <p:cNvSpPr>
            <a:spLocks noChangeArrowheads="1"/>
          </p:cNvSpPr>
          <p:nvPr/>
        </p:nvSpPr>
        <p:spPr bwMode="auto">
          <a:xfrm>
            <a:off x="4608368" y="2350687"/>
            <a:ext cx="3170541" cy="3709644"/>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567A0DD1-BB35-316C-4036-0631FA4A462C}"/>
              </a:ext>
            </a:extLst>
          </p:cNvPr>
          <p:cNvSpPr>
            <a:spLocks noChangeArrowheads="1"/>
          </p:cNvSpPr>
          <p:nvPr/>
        </p:nvSpPr>
        <p:spPr bwMode="auto">
          <a:xfrm>
            <a:off x="4716802" y="1942878"/>
            <a:ext cx="2777403"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5" name="CuadroTexto 601">
            <a:extLst>
              <a:ext uri="{FF2B5EF4-FFF2-40B4-BE49-F238E27FC236}">
                <a16:creationId xmlns:a16="http://schemas.microsoft.com/office/drawing/2014/main" id="{423F4EDE-DECE-50D7-9F96-4B83377FE69B}"/>
              </a:ext>
            </a:extLst>
          </p:cNvPr>
          <p:cNvSpPr txBox="1"/>
          <p:nvPr/>
        </p:nvSpPr>
        <p:spPr>
          <a:xfrm>
            <a:off x="4961960" y="2050381"/>
            <a:ext cx="2133148" cy="1754326"/>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Economic</a:t>
            </a:r>
            <a:r>
              <a:rPr lang="en-US" b="1" dirty="0">
                <a:solidFill>
                  <a:schemeClr val="bg1"/>
                </a:solidFill>
                <a:latin typeface="Calibri" panose="020F0502020204030204" pitchFamily="34" charset="0"/>
                <a:ea typeface="Lato" charset="0"/>
                <a:cs typeface="Calibri" panose="020F0502020204030204" pitchFamily="34" charset="0"/>
                <a:hlinkClick r:id="rId2"/>
              </a:rPr>
              <a:t> </a:t>
            </a:r>
            <a:r>
              <a:rPr lang="en-US" b="1" dirty="0">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Resilience</a:t>
            </a:r>
            <a:endParaRPr lang="en-US" b="1" dirty="0">
              <a:solidFill>
                <a:schemeClr val="bg1"/>
              </a:solidFill>
              <a:latin typeface="Calibri" panose="020F0502020204030204" pitchFamily="34" charset="0"/>
              <a:ea typeface="Lato" charset="0"/>
              <a:cs typeface="Calibri" panose="020F0502020204030204" pitchFamily="34" charset="0"/>
            </a:endParaRPr>
          </a:p>
          <a:p>
            <a:endParaRPr lang="en-US" b="1" dirty="0">
              <a:solidFill>
                <a:schemeClr val="bg1"/>
              </a:solidFill>
              <a:latin typeface="Calibri" panose="020F0502020204030204" pitchFamily="34" charset="0"/>
              <a:ea typeface="Lato" charset="0"/>
              <a:cs typeface="Calibri" panose="020F0502020204030204" pitchFamily="34" charset="0"/>
            </a:endParaRPr>
          </a:p>
          <a:p>
            <a:endParaRPr lang="en-US" b="1" dirty="0">
              <a:solidFill>
                <a:schemeClr val="bg1"/>
              </a:solidFill>
              <a:latin typeface="Calibri" panose="020F0502020204030204" pitchFamily="34" charset="0"/>
              <a:ea typeface="Lato" charset="0"/>
              <a:cs typeface="Calibri" panose="020F0502020204030204" pitchFamily="34" charset="0"/>
            </a:endParaRPr>
          </a:p>
          <a:p>
            <a:endParaRPr lang="en-US" b="1" dirty="0">
              <a:solidFill>
                <a:schemeClr val="bg1"/>
              </a:solidFill>
              <a:latin typeface="Calibri" panose="020F0502020204030204" pitchFamily="34" charset="0"/>
              <a:ea typeface="Lato" charset="0"/>
              <a:cs typeface="Calibri" panose="020F0502020204030204" pitchFamily="34" charset="0"/>
            </a:endParaRPr>
          </a:p>
          <a:p>
            <a:endParaRPr lang="en-US" b="1" dirty="0">
              <a:solidFill>
                <a:schemeClr val="bg1"/>
              </a:solidFill>
              <a:latin typeface="Calibri" panose="020F0502020204030204" pitchFamily="34" charset="0"/>
              <a:ea typeface="Lato" charset="0"/>
              <a:cs typeface="Calibri" panose="020F0502020204030204" pitchFamily="34" charset="0"/>
            </a:endParaRPr>
          </a:p>
          <a:p>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9D5A1B93-FD34-6DB8-8AF7-2853686C77E4}"/>
              </a:ext>
            </a:extLst>
          </p:cNvPr>
          <p:cNvSpPr/>
          <p:nvPr/>
        </p:nvSpPr>
        <p:spPr>
          <a:xfrm>
            <a:off x="4889245" y="3225430"/>
            <a:ext cx="2604960" cy="2246769"/>
          </a:xfrm>
          <a:prstGeom prst="rect">
            <a:avLst/>
          </a:prstGeom>
        </p:spPr>
        <p:txBody>
          <a:bodyPr wrap="square">
            <a:spAutoFit/>
          </a:bodyPr>
          <a:lstStyle/>
          <a:p>
            <a:pPr marL="0" indent="0">
              <a:lnSpc>
                <a:spcPct val="100000"/>
              </a:lnSpc>
            </a:pPr>
            <a:r>
              <a:rPr lang="en-US" sz="2000" dirty="0">
                <a:solidFill>
                  <a:schemeClr val="bg1"/>
                </a:solidFill>
                <a:latin typeface="Calibri" panose="020F0502020204030204" pitchFamily="34" charset="0"/>
                <a:ea typeface="Lato" charset="0"/>
                <a:cs typeface="Calibri" panose="020F0502020204030204" pitchFamily="34" charset="0"/>
              </a:rPr>
              <a:t>Encouraging responsible consumption and production, ensuring long-term economic stability without depleting resources.</a:t>
            </a:r>
          </a:p>
        </p:txBody>
      </p:sp>
      <p:sp>
        <p:nvSpPr>
          <p:cNvPr id="20" name="Freeform 170">
            <a:extLst>
              <a:ext uri="{FF2B5EF4-FFF2-40B4-BE49-F238E27FC236}">
                <a16:creationId xmlns:a16="http://schemas.microsoft.com/office/drawing/2014/main" id="{EDF36161-9BF8-F614-FCFE-91EC925E02E2}"/>
              </a:ext>
            </a:extLst>
          </p:cNvPr>
          <p:cNvSpPr>
            <a:spLocks noChangeArrowheads="1"/>
          </p:cNvSpPr>
          <p:nvPr/>
        </p:nvSpPr>
        <p:spPr bwMode="auto">
          <a:xfrm>
            <a:off x="1063266" y="2350686"/>
            <a:ext cx="3170539" cy="3709645"/>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a:p>
        </p:txBody>
      </p:sp>
      <p:sp>
        <p:nvSpPr>
          <p:cNvPr id="21" name="Freeform 171">
            <a:extLst>
              <a:ext uri="{FF2B5EF4-FFF2-40B4-BE49-F238E27FC236}">
                <a16:creationId xmlns:a16="http://schemas.microsoft.com/office/drawing/2014/main" id="{D7D19421-5314-B4CD-E280-1D76CA737C5C}"/>
              </a:ext>
            </a:extLst>
          </p:cNvPr>
          <p:cNvSpPr>
            <a:spLocks noChangeArrowheads="1"/>
          </p:cNvSpPr>
          <p:nvPr/>
        </p:nvSpPr>
        <p:spPr bwMode="auto">
          <a:xfrm>
            <a:off x="1171701" y="1942877"/>
            <a:ext cx="288270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05C69511-58ED-0D9C-9EB9-2BC084223990}"/>
              </a:ext>
            </a:extLst>
          </p:cNvPr>
          <p:cNvSpPr txBox="1"/>
          <p:nvPr/>
        </p:nvSpPr>
        <p:spPr>
          <a:xfrm>
            <a:off x="1447690" y="2019879"/>
            <a:ext cx="2388969"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Social</a:t>
            </a:r>
            <a:r>
              <a:rPr lang="en-US" b="1" dirty="0">
                <a:solidFill>
                  <a:schemeClr val="bg1"/>
                </a:solidFill>
                <a:latin typeface="Calibri" panose="020F0502020204030204" pitchFamily="34" charset="0"/>
                <a:ea typeface="Lato" charset="0"/>
                <a:cs typeface="Calibri" panose="020F0502020204030204" pitchFamily="34" charset="0"/>
                <a:hlinkClick r:id="rId3"/>
              </a:rPr>
              <a:t> </a:t>
            </a:r>
            <a:r>
              <a:rPr lang="en-US" b="1" dirty="0">
                <a:solidFill>
                  <a:schemeClr val="bg1"/>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Responsibility</a:t>
            </a:r>
            <a:r>
              <a:rPr lang="en-US" b="1" dirty="0">
                <a:solidFill>
                  <a:schemeClr val="bg1"/>
                </a:solidFill>
                <a:latin typeface="Calibri" panose="020F0502020204030204" pitchFamily="34" charset="0"/>
                <a:ea typeface="Lato" charset="0"/>
                <a:cs typeface="Calibri" panose="020F0502020204030204" pitchFamily="34" charset="0"/>
                <a:hlinkClick r:id="rId3"/>
              </a:rPr>
              <a:t> </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23" name="Rectángulo 602">
            <a:extLst>
              <a:ext uri="{FF2B5EF4-FFF2-40B4-BE49-F238E27FC236}">
                <a16:creationId xmlns:a16="http://schemas.microsoft.com/office/drawing/2014/main" id="{8B87646D-852F-A567-B99C-49EB4BFFCD8E}"/>
              </a:ext>
            </a:extLst>
          </p:cNvPr>
          <p:cNvSpPr/>
          <p:nvPr/>
        </p:nvSpPr>
        <p:spPr>
          <a:xfrm>
            <a:off x="1384256" y="3226981"/>
            <a:ext cx="2604960" cy="1938992"/>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Promoting equity, diversity, inclusion by highlighting global inequalities and the need for sustainable communities.</a:t>
            </a:r>
          </a:p>
        </p:txBody>
      </p:sp>
      <p:sp>
        <p:nvSpPr>
          <p:cNvPr id="24" name="Freeform 176">
            <a:extLst>
              <a:ext uri="{FF2B5EF4-FFF2-40B4-BE49-F238E27FC236}">
                <a16:creationId xmlns:a16="http://schemas.microsoft.com/office/drawing/2014/main" id="{2C75E972-1B27-C010-BE2D-89C0E567FEE4}"/>
              </a:ext>
            </a:extLst>
          </p:cNvPr>
          <p:cNvSpPr>
            <a:spLocks noChangeArrowheads="1"/>
          </p:cNvSpPr>
          <p:nvPr/>
        </p:nvSpPr>
        <p:spPr bwMode="auto">
          <a:xfrm>
            <a:off x="8053045" y="2352625"/>
            <a:ext cx="2985284" cy="370770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25" name="Freeform 177">
            <a:extLst>
              <a:ext uri="{FF2B5EF4-FFF2-40B4-BE49-F238E27FC236}">
                <a16:creationId xmlns:a16="http://schemas.microsoft.com/office/drawing/2014/main" id="{16D4D48C-22D0-EA52-5FB4-2333390C7172}"/>
              </a:ext>
            </a:extLst>
          </p:cNvPr>
          <p:cNvSpPr>
            <a:spLocks noChangeArrowheads="1"/>
          </p:cNvSpPr>
          <p:nvPr/>
        </p:nvSpPr>
        <p:spPr bwMode="auto">
          <a:xfrm>
            <a:off x="8153472" y="1975623"/>
            <a:ext cx="2800591"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6" name="CuadroTexto 598">
            <a:extLst>
              <a:ext uri="{FF2B5EF4-FFF2-40B4-BE49-F238E27FC236}">
                <a16:creationId xmlns:a16="http://schemas.microsoft.com/office/drawing/2014/main" id="{BB87F5E5-20E7-DCAD-91A7-A7FE6C76304D}"/>
              </a:ext>
            </a:extLst>
          </p:cNvPr>
          <p:cNvSpPr txBox="1"/>
          <p:nvPr/>
        </p:nvSpPr>
        <p:spPr>
          <a:xfrm>
            <a:off x="8261906" y="2050381"/>
            <a:ext cx="3050559"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Personal  Empowerment</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27" name="Rectángulo 602">
            <a:extLst>
              <a:ext uri="{FF2B5EF4-FFF2-40B4-BE49-F238E27FC236}">
                <a16:creationId xmlns:a16="http://schemas.microsoft.com/office/drawing/2014/main" id="{F2718D33-2BDB-385A-B432-9B81A4781EBF}"/>
              </a:ext>
            </a:extLst>
          </p:cNvPr>
          <p:cNvSpPr/>
          <p:nvPr/>
        </p:nvSpPr>
        <p:spPr>
          <a:xfrm>
            <a:off x="8213553" y="3225430"/>
            <a:ext cx="2740510" cy="2246769"/>
          </a:xfrm>
          <a:prstGeom prst="rect">
            <a:avLst/>
          </a:prstGeom>
        </p:spPr>
        <p:txBody>
          <a:bodyPr wrap="square">
            <a:spAutoFit/>
          </a:bodyPr>
          <a:lstStyle/>
          <a:p>
            <a:pPr marL="0" indent="0">
              <a:lnSpc>
                <a:spcPct val="100000"/>
              </a:lnSpc>
            </a:pPr>
            <a:r>
              <a:rPr lang="en-US" sz="2000" dirty="0">
                <a:solidFill>
                  <a:schemeClr val="bg1"/>
                </a:solidFill>
                <a:latin typeface="Calibri" panose="020F0502020204030204" pitchFamily="34" charset="0"/>
                <a:ea typeface="Lato" charset="0"/>
                <a:cs typeface="Calibri" panose="020F0502020204030204" pitchFamily="34" charset="0"/>
              </a:rPr>
              <a:t>Becoming changemakers by adopting greener habits or influencing sustainable policies at work and in their communities.</a:t>
            </a:r>
          </a:p>
        </p:txBody>
      </p:sp>
      <p:grpSp>
        <p:nvGrpSpPr>
          <p:cNvPr id="39" name="Graphic 4">
            <a:extLst>
              <a:ext uri="{FF2B5EF4-FFF2-40B4-BE49-F238E27FC236}">
                <a16:creationId xmlns:a16="http://schemas.microsoft.com/office/drawing/2014/main" id="{14784810-DF35-D5DD-A253-9AF3795ECB0D}"/>
              </a:ext>
            </a:extLst>
          </p:cNvPr>
          <p:cNvGrpSpPr/>
          <p:nvPr/>
        </p:nvGrpSpPr>
        <p:grpSpPr>
          <a:xfrm rot="19582332">
            <a:off x="10213986" y="2630853"/>
            <a:ext cx="388032" cy="596029"/>
            <a:chOff x="9129274" y="2719113"/>
            <a:chExt cx="717139" cy="1386497"/>
          </a:xfrm>
          <a:solidFill>
            <a:srgbClr val="09465E"/>
          </a:solidFill>
        </p:grpSpPr>
        <p:grpSp>
          <p:nvGrpSpPr>
            <p:cNvPr id="40" name="Graphic 4">
              <a:extLst>
                <a:ext uri="{FF2B5EF4-FFF2-40B4-BE49-F238E27FC236}">
                  <a16:creationId xmlns:a16="http://schemas.microsoft.com/office/drawing/2014/main" id="{ABD4F809-234E-7BC0-3FFA-877984B95E63}"/>
                </a:ext>
              </a:extLst>
            </p:cNvPr>
            <p:cNvGrpSpPr/>
            <p:nvPr/>
          </p:nvGrpSpPr>
          <p:grpSpPr>
            <a:xfrm>
              <a:off x="9159507" y="2719113"/>
              <a:ext cx="446280" cy="440141"/>
              <a:chOff x="9159507" y="2719113"/>
              <a:chExt cx="446280" cy="440141"/>
            </a:xfrm>
            <a:grpFill/>
          </p:grpSpPr>
          <p:sp>
            <p:nvSpPr>
              <p:cNvPr id="49" name="Freeform 57">
                <a:extLst>
                  <a:ext uri="{FF2B5EF4-FFF2-40B4-BE49-F238E27FC236}">
                    <a16:creationId xmlns:a16="http://schemas.microsoft.com/office/drawing/2014/main" id="{FEE4F4C0-E10D-B1B5-1C3F-A78342D4F7F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0" name="Freeform 58">
                <a:extLst>
                  <a:ext uri="{FF2B5EF4-FFF2-40B4-BE49-F238E27FC236}">
                    <a16:creationId xmlns:a16="http://schemas.microsoft.com/office/drawing/2014/main" id="{20E7055F-2D07-BF3B-35E0-D58F4C072E1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1" name="Graphic 4">
              <a:extLst>
                <a:ext uri="{FF2B5EF4-FFF2-40B4-BE49-F238E27FC236}">
                  <a16:creationId xmlns:a16="http://schemas.microsoft.com/office/drawing/2014/main" id="{FA370E1F-6701-9978-9223-43E788030D49}"/>
                </a:ext>
              </a:extLst>
            </p:cNvPr>
            <p:cNvGrpSpPr/>
            <p:nvPr/>
          </p:nvGrpSpPr>
          <p:grpSpPr>
            <a:xfrm>
              <a:off x="9129274" y="2893887"/>
              <a:ext cx="717139" cy="1211724"/>
              <a:chOff x="9129274" y="2893887"/>
              <a:chExt cx="717139" cy="1211724"/>
            </a:xfrm>
            <a:grpFill/>
          </p:grpSpPr>
          <p:sp>
            <p:nvSpPr>
              <p:cNvPr id="42" name="Freeform 50">
                <a:extLst>
                  <a:ext uri="{FF2B5EF4-FFF2-40B4-BE49-F238E27FC236}">
                    <a16:creationId xmlns:a16="http://schemas.microsoft.com/office/drawing/2014/main" id="{BF06D6CE-7A08-0264-3533-87912C7AC7F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3" name="Freeform 51">
                <a:extLst>
                  <a:ext uri="{FF2B5EF4-FFF2-40B4-BE49-F238E27FC236}">
                    <a16:creationId xmlns:a16="http://schemas.microsoft.com/office/drawing/2014/main" id="{E682E13C-EDD3-C67E-E3E4-9C35C44D659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4" name="Freeform 52">
                <a:extLst>
                  <a:ext uri="{FF2B5EF4-FFF2-40B4-BE49-F238E27FC236}">
                    <a16:creationId xmlns:a16="http://schemas.microsoft.com/office/drawing/2014/main" id="{C9E4F4E7-4E34-D0A9-EE5C-E51DA7E2C98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5" name="Freeform 53">
                <a:extLst>
                  <a:ext uri="{FF2B5EF4-FFF2-40B4-BE49-F238E27FC236}">
                    <a16:creationId xmlns:a16="http://schemas.microsoft.com/office/drawing/2014/main" id="{5C825EC3-CA8F-32FE-DC0F-28BCC6F7CF8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6" name="Freeform 54">
                <a:extLst>
                  <a:ext uri="{FF2B5EF4-FFF2-40B4-BE49-F238E27FC236}">
                    <a16:creationId xmlns:a16="http://schemas.microsoft.com/office/drawing/2014/main" id="{7A9919EB-DD1D-C90A-0ABA-29C5AE0618B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7" name="Freeform 55">
                <a:extLst>
                  <a:ext uri="{FF2B5EF4-FFF2-40B4-BE49-F238E27FC236}">
                    <a16:creationId xmlns:a16="http://schemas.microsoft.com/office/drawing/2014/main" id="{6ED5AA84-9BEC-9048-E340-ADA69F0C0BF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8" name="Freeform 56">
                <a:extLst>
                  <a:ext uri="{FF2B5EF4-FFF2-40B4-BE49-F238E27FC236}">
                    <a16:creationId xmlns:a16="http://schemas.microsoft.com/office/drawing/2014/main" id="{EF8569D3-9B7E-0369-346E-B7C4B5F8396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51" name="Graphic 4">
            <a:extLst>
              <a:ext uri="{FF2B5EF4-FFF2-40B4-BE49-F238E27FC236}">
                <a16:creationId xmlns:a16="http://schemas.microsoft.com/office/drawing/2014/main" id="{99968626-5CE0-FBD8-4BDB-682616B6BA2B}"/>
              </a:ext>
            </a:extLst>
          </p:cNvPr>
          <p:cNvGrpSpPr/>
          <p:nvPr/>
        </p:nvGrpSpPr>
        <p:grpSpPr>
          <a:xfrm rot="19582332">
            <a:off x="3451534" y="2629261"/>
            <a:ext cx="388032" cy="596029"/>
            <a:chOff x="9129274" y="2719113"/>
            <a:chExt cx="717139" cy="1386497"/>
          </a:xfrm>
          <a:solidFill>
            <a:srgbClr val="09465E"/>
          </a:solidFill>
        </p:grpSpPr>
        <p:grpSp>
          <p:nvGrpSpPr>
            <p:cNvPr id="52" name="Graphic 4">
              <a:extLst>
                <a:ext uri="{FF2B5EF4-FFF2-40B4-BE49-F238E27FC236}">
                  <a16:creationId xmlns:a16="http://schemas.microsoft.com/office/drawing/2014/main" id="{85E4C0CF-947C-0319-37E0-DD0C56B81EA9}"/>
                </a:ext>
              </a:extLst>
            </p:cNvPr>
            <p:cNvGrpSpPr/>
            <p:nvPr/>
          </p:nvGrpSpPr>
          <p:grpSpPr>
            <a:xfrm>
              <a:off x="9159507" y="2719113"/>
              <a:ext cx="446280" cy="440141"/>
              <a:chOff x="9159507" y="2719113"/>
              <a:chExt cx="446280" cy="440141"/>
            </a:xfrm>
            <a:grpFill/>
          </p:grpSpPr>
          <p:sp>
            <p:nvSpPr>
              <p:cNvPr id="61" name="Freeform 57">
                <a:extLst>
                  <a:ext uri="{FF2B5EF4-FFF2-40B4-BE49-F238E27FC236}">
                    <a16:creationId xmlns:a16="http://schemas.microsoft.com/office/drawing/2014/main" id="{10D81AAC-7907-33FC-2D1F-45FD1C4B122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62" name="Freeform 58">
                <a:extLst>
                  <a:ext uri="{FF2B5EF4-FFF2-40B4-BE49-F238E27FC236}">
                    <a16:creationId xmlns:a16="http://schemas.microsoft.com/office/drawing/2014/main" id="{005F9363-9F00-2C4E-57D0-F00D874CF4F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3" name="Graphic 4">
              <a:extLst>
                <a:ext uri="{FF2B5EF4-FFF2-40B4-BE49-F238E27FC236}">
                  <a16:creationId xmlns:a16="http://schemas.microsoft.com/office/drawing/2014/main" id="{E4280158-CBC4-61C1-755E-59347234C257}"/>
                </a:ext>
              </a:extLst>
            </p:cNvPr>
            <p:cNvGrpSpPr/>
            <p:nvPr/>
          </p:nvGrpSpPr>
          <p:grpSpPr>
            <a:xfrm>
              <a:off x="9129274" y="2893887"/>
              <a:ext cx="717139" cy="1211724"/>
              <a:chOff x="9129274" y="2893887"/>
              <a:chExt cx="717139" cy="1211724"/>
            </a:xfrm>
            <a:grpFill/>
          </p:grpSpPr>
          <p:sp>
            <p:nvSpPr>
              <p:cNvPr id="54" name="Freeform 50">
                <a:extLst>
                  <a:ext uri="{FF2B5EF4-FFF2-40B4-BE49-F238E27FC236}">
                    <a16:creationId xmlns:a16="http://schemas.microsoft.com/office/drawing/2014/main" id="{20709D1A-4C5D-A76D-5FD3-892B691764E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55" name="Freeform 51">
                <a:extLst>
                  <a:ext uri="{FF2B5EF4-FFF2-40B4-BE49-F238E27FC236}">
                    <a16:creationId xmlns:a16="http://schemas.microsoft.com/office/drawing/2014/main" id="{54C58DC9-3CB4-EEE5-63B6-5868809E759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6" name="Freeform 52">
                <a:extLst>
                  <a:ext uri="{FF2B5EF4-FFF2-40B4-BE49-F238E27FC236}">
                    <a16:creationId xmlns:a16="http://schemas.microsoft.com/office/drawing/2014/main" id="{11F2BB3C-ECE5-C0DA-F24B-215B276BA9F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7" name="Freeform 53">
                <a:extLst>
                  <a:ext uri="{FF2B5EF4-FFF2-40B4-BE49-F238E27FC236}">
                    <a16:creationId xmlns:a16="http://schemas.microsoft.com/office/drawing/2014/main" id="{C22F5643-8FD4-5010-CE25-9897B064FAE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8" name="Freeform 54">
                <a:extLst>
                  <a:ext uri="{FF2B5EF4-FFF2-40B4-BE49-F238E27FC236}">
                    <a16:creationId xmlns:a16="http://schemas.microsoft.com/office/drawing/2014/main" id="{8A5FE2D4-63DF-C7B5-C8F7-033B8ED3392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9" name="Freeform 55">
                <a:extLst>
                  <a:ext uri="{FF2B5EF4-FFF2-40B4-BE49-F238E27FC236}">
                    <a16:creationId xmlns:a16="http://schemas.microsoft.com/office/drawing/2014/main" id="{E1ABC4C5-6772-209F-21E9-D8EB645DF46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60" name="Freeform 56">
                <a:extLst>
                  <a:ext uri="{FF2B5EF4-FFF2-40B4-BE49-F238E27FC236}">
                    <a16:creationId xmlns:a16="http://schemas.microsoft.com/office/drawing/2014/main" id="{B149AB85-F765-6EEA-C251-41819235AFA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75" name="Graphic 4">
            <a:extLst>
              <a:ext uri="{FF2B5EF4-FFF2-40B4-BE49-F238E27FC236}">
                <a16:creationId xmlns:a16="http://schemas.microsoft.com/office/drawing/2014/main" id="{617D2A97-91C0-8C0F-D474-6D0162D49035}"/>
              </a:ext>
            </a:extLst>
          </p:cNvPr>
          <p:cNvGrpSpPr/>
          <p:nvPr/>
        </p:nvGrpSpPr>
        <p:grpSpPr>
          <a:xfrm rot="19582332">
            <a:off x="6945311" y="2676683"/>
            <a:ext cx="388032" cy="596029"/>
            <a:chOff x="9129274" y="2719113"/>
            <a:chExt cx="717139" cy="1386497"/>
          </a:xfrm>
          <a:solidFill>
            <a:srgbClr val="09465E"/>
          </a:solidFill>
        </p:grpSpPr>
        <p:grpSp>
          <p:nvGrpSpPr>
            <p:cNvPr id="76" name="Graphic 4">
              <a:extLst>
                <a:ext uri="{FF2B5EF4-FFF2-40B4-BE49-F238E27FC236}">
                  <a16:creationId xmlns:a16="http://schemas.microsoft.com/office/drawing/2014/main" id="{033DFA40-8099-1557-5CAC-F673A7A6C098}"/>
                </a:ext>
              </a:extLst>
            </p:cNvPr>
            <p:cNvGrpSpPr/>
            <p:nvPr/>
          </p:nvGrpSpPr>
          <p:grpSpPr>
            <a:xfrm>
              <a:off x="9159507" y="2719113"/>
              <a:ext cx="446280" cy="440141"/>
              <a:chOff x="9159507" y="2719113"/>
              <a:chExt cx="446280" cy="440141"/>
            </a:xfrm>
            <a:grpFill/>
          </p:grpSpPr>
          <p:sp>
            <p:nvSpPr>
              <p:cNvPr id="85" name="Freeform 57">
                <a:extLst>
                  <a:ext uri="{FF2B5EF4-FFF2-40B4-BE49-F238E27FC236}">
                    <a16:creationId xmlns:a16="http://schemas.microsoft.com/office/drawing/2014/main" id="{BC754F51-F2FB-F0D2-1A85-A937C8F4803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86" name="Freeform 58">
                <a:extLst>
                  <a:ext uri="{FF2B5EF4-FFF2-40B4-BE49-F238E27FC236}">
                    <a16:creationId xmlns:a16="http://schemas.microsoft.com/office/drawing/2014/main" id="{47423BCB-965A-E892-7A0F-E1FC3A42282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7" name="Graphic 4">
              <a:extLst>
                <a:ext uri="{FF2B5EF4-FFF2-40B4-BE49-F238E27FC236}">
                  <a16:creationId xmlns:a16="http://schemas.microsoft.com/office/drawing/2014/main" id="{F21B773F-713B-8B0A-D96F-6DC1F1F759DC}"/>
                </a:ext>
              </a:extLst>
            </p:cNvPr>
            <p:cNvGrpSpPr/>
            <p:nvPr/>
          </p:nvGrpSpPr>
          <p:grpSpPr>
            <a:xfrm>
              <a:off x="9129274" y="2893887"/>
              <a:ext cx="717139" cy="1211724"/>
              <a:chOff x="9129274" y="2893887"/>
              <a:chExt cx="717139" cy="1211724"/>
            </a:xfrm>
            <a:grpFill/>
          </p:grpSpPr>
          <p:sp>
            <p:nvSpPr>
              <p:cNvPr id="78" name="Freeform 50">
                <a:extLst>
                  <a:ext uri="{FF2B5EF4-FFF2-40B4-BE49-F238E27FC236}">
                    <a16:creationId xmlns:a16="http://schemas.microsoft.com/office/drawing/2014/main" id="{78B6BFC2-B510-A7B7-D0E6-051851ACE73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9" name="Freeform 51">
                <a:extLst>
                  <a:ext uri="{FF2B5EF4-FFF2-40B4-BE49-F238E27FC236}">
                    <a16:creationId xmlns:a16="http://schemas.microsoft.com/office/drawing/2014/main" id="{08CA754A-641F-5601-D37E-BAE46B29F3B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80" name="Freeform 52">
                <a:extLst>
                  <a:ext uri="{FF2B5EF4-FFF2-40B4-BE49-F238E27FC236}">
                    <a16:creationId xmlns:a16="http://schemas.microsoft.com/office/drawing/2014/main" id="{D234A0E7-BF0B-91F1-AAAD-D9A4CDA0BC2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81" name="Freeform 53">
                <a:extLst>
                  <a:ext uri="{FF2B5EF4-FFF2-40B4-BE49-F238E27FC236}">
                    <a16:creationId xmlns:a16="http://schemas.microsoft.com/office/drawing/2014/main" id="{DCE0BA2D-40CB-B428-44C9-AA259342A64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82" name="Freeform 54">
                <a:extLst>
                  <a:ext uri="{FF2B5EF4-FFF2-40B4-BE49-F238E27FC236}">
                    <a16:creationId xmlns:a16="http://schemas.microsoft.com/office/drawing/2014/main" id="{7F4A5847-E428-077E-DBFD-E2C73CE6B7C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83" name="Freeform 55">
                <a:extLst>
                  <a:ext uri="{FF2B5EF4-FFF2-40B4-BE49-F238E27FC236}">
                    <a16:creationId xmlns:a16="http://schemas.microsoft.com/office/drawing/2014/main" id="{A3A00FAA-5B8A-B4A3-0D12-EE080BE3157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84" name="Freeform 56">
                <a:extLst>
                  <a:ext uri="{FF2B5EF4-FFF2-40B4-BE49-F238E27FC236}">
                    <a16:creationId xmlns:a16="http://schemas.microsoft.com/office/drawing/2014/main" id="{D89BDCB5-9299-E41D-C7A2-102B9E29229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528251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5C819D-840D-EF1B-7428-AFE89F9C092D}"/>
              </a:ext>
            </a:extLst>
          </p:cNvPr>
          <p:cNvSpPr>
            <a:spLocks noGrp="1"/>
          </p:cNvSpPr>
          <p:nvPr>
            <p:ph type="body" sz="quarter" idx="16"/>
          </p:nvPr>
        </p:nvSpPr>
        <p:spPr>
          <a:xfrm>
            <a:off x="746121" y="579492"/>
            <a:ext cx="10052954" cy="803654"/>
          </a:xfrm>
        </p:spPr>
        <p:txBody>
          <a:bodyPr/>
          <a:lstStyle/>
          <a:p>
            <a:r>
              <a:rPr lang="en-US" sz="3600" b="1" kern="100" dirty="0">
                <a:effectLst/>
                <a:latin typeface="Calibri" panose="020F0502020204030204" pitchFamily="34" charset="0"/>
                <a:ea typeface="Aptos" panose="020B0004020202020204" pitchFamily="34" charset="0"/>
                <a:cs typeface="Calibri" panose="020F0502020204030204" pitchFamily="34" charset="0"/>
              </a:rPr>
              <a:t>BENEFITS OF SUSTAINABLE EDUCATION – CITIZENSHIP PERSPECTIVE</a:t>
            </a:r>
          </a:p>
          <a:p>
            <a:endParaRPr lang="en-IE" dirty="0"/>
          </a:p>
        </p:txBody>
      </p:sp>
      <p:sp>
        <p:nvSpPr>
          <p:cNvPr id="4" name="Freeform 1">
            <a:extLst>
              <a:ext uri="{FF2B5EF4-FFF2-40B4-BE49-F238E27FC236}">
                <a16:creationId xmlns:a16="http://schemas.microsoft.com/office/drawing/2014/main" id="{FE7B7F12-DB56-2C9A-E106-48A73768D322}"/>
              </a:ext>
            </a:extLst>
          </p:cNvPr>
          <p:cNvSpPr>
            <a:spLocks noChangeArrowheads="1"/>
          </p:cNvSpPr>
          <p:nvPr/>
        </p:nvSpPr>
        <p:spPr bwMode="auto">
          <a:xfrm>
            <a:off x="350196" y="1866529"/>
            <a:ext cx="2791091" cy="2287567"/>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8F732E26-BE11-8395-0CC5-14F0F31BA8D0}"/>
              </a:ext>
            </a:extLst>
          </p:cNvPr>
          <p:cNvSpPr>
            <a:spLocks noChangeArrowheads="1"/>
          </p:cNvSpPr>
          <p:nvPr/>
        </p:nvSpPr>
        <p:spPr bwMode="auto">
          <a:xfrm>
            <a:off x="427315" y="1927257"/>
            <a:ext cx="2610778" cy="2348295"/>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dirty="0"/>
          </a:p>
        </p:txBody>
      </p:sp>
      <p:sp>
        <p:nvSpPr>
          <p:cNvPr id="6" name="Freeform 172">
            <a:extLst>
              <a:ext uri="{FF2B5EF4-FFF2-40B4-BE49-F238E27FC236}">
                <a16:creationId xmlns:a16="http://schemas.microsoft.com/office/drawing/2014/main" id="{9907CEDD-66F3-50E9-5958-397E0E0D29FC}"/>
              </a:ext>
            </a:extLst>
          </p:cNvPr>
          <p:cNvSpPr>
            <a:spLocks noChangeArrowheads="1"/>
          </p:cNvSpPr>
          <p:nvPr/>
        </p:nvSpPr>
        <p:spPr bwMode="auto">
          <a:xfrm>
            <a:off x="488867" y="2023554"/>
            <a:ext cx="2629545"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A4A710D9-01D2-3129-C8EE-D759F9A651C7}"/>
              </a:ext>
            </a:extLst>
          </p:cNvPr>
          <p:cNvSpPr>
            <a:spLocks noChangeArrowheads="1"/>
          </p:cNvSpPr>
          <p:nvPr/>
        </p:nvSpPr>
        <p:spPr bwMode="auto">
          <a:xfrm>
            <a:off x="2076825" y="3888856"/>
            <a:ext cx="2561207" cy="2399204"/>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327DECB2-E2AC-01E2-E136-5655ECD0F295}"/>
              </a:ext>
            </a:extLst>
          </p:cNvPr>
          <p:cNvSpPr>
            <a:spLocks noChangeArrowheads="1"/>
          </p:cNvSpPr>
          <p:nvPr/>
        </p:nvSpPr>
        <p:spPr bwMode="auto">
          <a:xfrm>
            <a:off x="2221584" y="3963949"/>
            <a:ext cx="2477176" cy="2384839"/>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E38156A0-E515-5534-D531-16BC483149A5}"/>
              </a:ext>
            </a:extLst>
          </p:cNvPr>
          <p:cNvSpPr>
            <a:spLocks noChangeArrowheads="1"/>
          </p:cNvSpPr>
          <p:nvPr/>
        </p:nvSpPr>
        <p:spPr bwMode="auto">
          <a:xfrm>
            <a:off x="2181822" y="3963949"/>
            <a:ext cx="2580195" cy="2445567"/>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6194C6C4-7691-CCA3-BCFD-31E700CBE8F7}"/>
              </a:ext>
            </a:extLst>
          </p:cNvPr>
          <p:cNvSpPr>
            <a:spLocks noChangeArrowheads="1"/>
          </p:cNvSpPr>
          <p:nvPr/>
        </p:nvSpPr>
        <p:spPr bwMode="auto">
          <a:xfrm>
            <a:off x="3803696" y="1805801"/>
            <a:ext cx="2516140" cy="2312726"/>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8660684E-4E68-680C-7F72-577D42900483}"/>
              </a:ext>
            </a:extLst>
          </p:cNvPr>
          <p:cNvSpPr>
            <a:spLocks noChangeArrowheads="1"/>
          </p:cNvSpPr>
          <p:nvPr/>
        </p:nvSpPr>
        <p:spPr bwMode="auto">
          <a:xfrm>
            <a:off x="3811199" y="1805801"/>
            <a:ext cx="2690150" cy="2373454"/>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95AB65FD-C39F-BCA9-F2CF-3FE7D1A9572C}"/>
              </a:ext>
            </a:extLst>
          </p:cNvPr>
          <p:cNvSpPr>
            <a:spLocks noChangeArrowheads="1"/>
          </p:cNvSpPr>
          <p:nvPr/>
        </p:nvSpPr>
        <p:spPr bwMode="auto">
          <a:xfrm>
            <a:off x="3724752" y="1664448"/>
            <a:ext cx="2716540" cy="257553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A818C13B-B616-85C2-D9EA-B7372577B231}"/>
              </a:ext>
            </a:extLst>
          </p:cNvPr>
          <p:cNvSpPr>
            <a:spLocks noChangeArrowheads="1"/>
          </p:cNvSpPr>
          <p:nvPr/>
        </p:nvSpPr>
        <p:spPr bwMode="auto">
          <a:xfrm>
            <a:off x="8679347" y="3969344"/>
            <a:ext cx="2477176"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311DA63A-E875-26D9-0248-7968A994844A}"/>
              </a:ext>
            </a:extLst>
          </p:cNvPr>
          <p:cNvSpPr>
            <a:spLocks noChangeArrowheads="1"/>
          </p:cNvSpPr>
          <p:nvPr/>
        </p:nvSpPr>
        <p:spPr bwMode="auto">
          <a:xfrm>
            <a:off x="8712325" y="3930631"/>
            <a:ext cx="2504926" cy="2351439"/>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F1983D"/>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A1CD1668-65FA-B035-62F3-9FD0D0624A15}"/>
              </a:ext>
            </a:extLst>
          </p:cNvPr>
          <p:cNvSpPr>
            <a:spLocks noChangeArrowheads="1"/>
          </p:cNvSpPr>
          <p:nvPr/>
        </p:nvSpPr>
        <p:spPr bwMode="auto">
          <a:xfrm>
            <a:off x="8581871" y="3888856"/>
            <a:ext cx="2698638" cy="2453942"/>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F65DE25B-4D94-B600-F4BF-28D263FA1866}"/>
              </a:ext>
            </a:extLst>
          </p:cNvPr>
          <p:cNvSpPr txBox="1"/>
          <p:nvPr/>
        </p:nvSpPr>
        <p:spPr>
          <a:xfrm>
            <a:off x="512588" y="2399770"/>
            <a:ext cx="2440231" cy="1754326"/>
          </a:xfrm>
          <a:prstGeom prst="rect">
            <a:avLst/>
          </a:prstGeom>
          <a:noFill/>
        </p:spPr>
        <p:txBody>
          <a:bodyPr wrap="square" rtlCol="0">
            <a:spAutoFit/>
          </a:bodyPr>
          <a:lstStyle/>
          <a:p>
            <a:pPr marL="0" indent="0" algn="ctr">
              <a:lnSpc>
                <a:spcPct val="100000"/>
              </a:lnSpc>
            </a:pP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Environmental Benefits </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Promotes eco-conscious </a:t>
            </a:r>
            <a:r>
              <a:rPr lang="en-US" kern="100" dirty="0" err="1">
                <a:solidFill>
                  <a:schemeClr val="bg1"/>
                </a:solidFill>
                <a:effectLst/>
                <a:latin typeface="Calibri" panose="020F0502020204030204" pitchFamily="34" charset="0"/>
                <a:ea typeface="Aptos" panose="020B0004020202020204" pitchFamily="34" charset="0"/>
                <a:cs typeface="Calibri" panose="020F0502020204030204" pitchFamily="34" charset="0"/>
              </a:rPr>
              <a:t>behaviour</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Supports climate action, Preserves natural resources</a:t>
            </a:r>
          </a:p>
        </p:txBody>
      </p:sp>
      <p:sp>
        <p:nvSpPr>
          <p:cNvPr id="25" name="CuadroTexto 555">
            <a:extLst>
              <a:ext uri="{FF2B5EF4-FFF2-40B4-BE49-F238E27FC236}">
                <a16:creationId xmlns:a16="http://schemas.microsoft.com/office/drawing/2014/main" id="{82D7FA05-E6B2-0B00-3703-644C3E1D5314}"/>
              </a:ext>
            </a:extLst>
          </p:cNvPr>
          <p:cNvSpPr txBox="1"/>
          <p:nvPr/>
        </p:nvSpPr>
        <p:spPr>
          <a:xfrm>
            <a:off x="2234142" y="4545207"/>
            <a:ext cx="2510613" cy="1785104"/>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Social Benefits </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Builds global citizenship, Promotes equality and inclusion, Improves well-being</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26" name="CuadroTexto 557">
            <a:extLst>
              <a:ext uri="{FF2B5EF4-FFF2-40B4-BE49-F238E27FC236}">
                <a16:creationId xmlns:a16="http://schemas.microsoft.com/office/drawing/2014/main" id="{356BE426-314B-729A-EC36-D677FE7E6010}"/>
              </a:ext>
            </a:extLst>
          </p:cNvPr>
          <p:cNvSpPr txBox="1"/>
          <p:nvPr/>
        </p:nvSpPr>
        <p:spPr>
          <a:xfrm>
            <a:off x="3890837" y="2303503"/>
            <a:ext cx="2471999" cy="1477328"/>
          </a:xfrm>
          <a:prstGeom prst="rect">
            <a:avLst/>
          </a:prstGeom>
          <a:noFill/>
        </p:spPr>
        <p:txBody>
          <a:bodyPr wrap="square" rtlCol="0">
            <a:spAutoFit/>
          </a:bodyPr>
          <a:lstStyle/>
          <a:p>
            <a:pPr marL="0" indent="0" algn="ctr">
              <a:lnSpc>
                <a:spcPct val="100000"/>
              </a:lnSpc>
            </a:pPr>
            <a:r>
              <a:rPr lang="en-US" b="1" kern="100" dirty="0">
                <a:solidFill>
                  <a:schemeClr val="bg1"/>
                </a:solidFill>
                <a:latin typeface="Calibri" panose="020F0502020204030204" pitchFamily="34" charset="0"/>
                <a:ea typeface="Aptos" panose="020B0004020202020204" pitchFamily="34" charset="0"/>
                <a:cs typeface="Calibri" panose="020F0502020204030204" pitchFamily="34" charset="0"/>
              </a:rPr>
              <a:t>Economic Benefits </a:t>
            </a:r>
            <a:r>
              <a:rPr lang="en-US" kern="100" dirty="0">
                <a:solidFill>
                  <a:schemeClr val="bg1"/>
                </a:solidFill>
                <a:latin typeface="Calibri" panose="020F0502020204030204" pitchFamily="34" charset="0"/>
                <a:ea typeface="Aptos" panose="020B0004020202020204" pitchFamily="34" charset="0"/>
                <a:cs typeface="Calibri" panose="020F0502020204030204" pitchFamily="34" charset="0"/>
              </a:rPr>
              <a:t>- Prepares for green jobs, Promotes sustainable food businesses, Boosts economic resilience</a:t>
            </a:r>
          </a:p>
        </p:txBody>
      </p:sp>
      <p:sp>
        <p:nvSpPr>
          <p:cNvPr id="27" name="CuadroTexto 559">
            <a:extLst>
              <a:ext uri="{FF2B5EF4-FFF2-40B4-BE49-F238E27FC236}">
                <a16:creationId xmlns:a16="http://schemas.microsoft.com/office/drawing/2014/main" id="{EA416A20-02C9-797E-7B4D-747C3AE5F157}"/>
              </a:ext>
            </a:extLst>
          </p:cNvPr>
          <p:cNvSpPr txBox="1"/>
          <p:nvPr/>
        </p:nvSpPr>
        <p:spPr>
          <a:xfrm>
            <a:off x="8761019" y="4436238"/>
            <a:ext cx="2470135" cy="1785104"/>
          </a:xfrm>
          <a:prstGeom prst="rect">
            <a:avLst/>
          </a:prstGeom>
          <a:noFill/>
        </p:spPr>
        <p:txBody>
          <a:bodyPr wrap="square" rtlCol="0">
            <a:spAutoFit/>
          </a:bodyPr>
          <a:lstStyle/>
          <a:p>
            <a:pPr algn="ctr"/>
            <a:r>
              <a:rPr lang="en-US" b="1" u="sng" dirty="0">
                <a:solidFill>
                  <a:schemeClr val="bg1"/>
                </a:solidFill>
              </a:rPr>
              <a:t>EXERCISE: </a:t>
            </a:r>
            <a:r>
              <a:rPr lang="en-US" b="1" dirty="0">
                <a:solidFill>
                  <a:schemeClr val="bg1"/>
                </a:solidFill>
              </a:rPr>
              <a:t>PLEASE FIND EXAMPLES OF IMPLEMENTED RESULTS/ACTIONS IN YOUR REGION.</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77" name="Freeform 185">
            <a:extLst>
              <a:ext uri="{FF2B5EF4-FFF2-40B4-BE49-F238E27FC236}">
                <a16:creationId xmlns:a16="http://schemas.microsoft.com/office/drawing/2014/main" id="{B1876DAD-767C-0320-95E6-DCDFC7B722C2}"/>
              </a:ext>
            </a:extLst>
          </p:cNvPr>
          <p:cNvSpPr>
            <a:spLocks noChangeArrowheads="1"/>
          </p:cNvSpPr>
          <p:nvPr/>
        </p:nvSpPr>
        <p:spPr bwMode="auto">
          <a:xfrm>
            <a:off x="5400133" y="4034336"/>
            <a:ext cx="2477176"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6">
            <a:extLst>
              <a:ext uri="{FF2B5EF4-FFF2-40B4-BE49-F238E27FC236}">
                <a16:creationId xmlns:a16="http://schemas.microsoft.com/office/drawing/2014/main" id="{58B8180F-8E88-C5C0-C9FF-BCA88800BB19}"/>
              </a:ext>
            </a:extLst>
          </p:cNvPr>
          <p:cNvSpPr>
            <a:spLocks noChangeArrowheads="1"/>
          </p:cNvSpPr>
          <p:nvPr/>
        </p:nvSpPr>
        <p:spPr bwMode="auto">
          <a:xfrm>
            <a:off x="5383041" y="3957681"/>
            <a:ext cx="2554996" cy="2389381"/>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a:p>
        </p:txBody>
      </p:sp>
      <p:sp>
        <p:nvSpPr>
          <p:cNvPr id="79" name="Freeform 187">
            <a:extLst>
              <a:ext uri="{FF2B5EF4-FFF2-40B4-BE49-F238E27FC236}">
                <a16:creationId xmlns:a16="http://schemas.microsoft.com/office/drawing/2014/main" id="{7400F03D-C73D-C66A-D0FD-92BDEBA08D50}"/>
              </a:ext>
            </a:extLst>
          </p:cNvPr>
          <p:cNvSpPr>
            <a:spLocks noChangeArrowheads="1"/>
          </p:cNvSpPr>
          <p:nvPr/>
        </p:nvSpPr>
        <p:spPr bwMode="auto">
          <a:xfrm>
            <a:off x="5277005" y="3888856"/>
            <a:ext cx="2724290" cy="2518934"/>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9">
            <a:extLst>
              <a:ext uri="{FF2B5EF4-FFF2-40B4-BE49-F238E27FC236}">
                <a16:creationId xmlns:a16="http://schemas.microsoft.com/office/drawing/2014/main" id="{1558BB4B-6189-2164-D722-D148B53861E6}"/>
              </a:ext>
            </a:extLst>
          </p:cNvPr>
          <p:cNvSpPr txBox="1"/>
          <p:nvPr/>
        </p:nvSpPr>
        <p:spPr>
          <a:xfrm>
            <a:off x="5450028" y="4376051"/>
            <a:ext cx="2470135" cy="2062103"/>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Educational Benefits </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Develops critical thinking, Inspires lifelong learning, Integrates real-world skills</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3" name="Freeform 185">
            <a:extLst>
              <a:ext uri="{FF2B5EF4-FFF2-40B4-BE49-F238E27FC236}">
                <a16:creationId xmlns:a16="http://schemas.microsoft.com/office/drawing/2014/main" id="{02D5A1F7-A9E7-40E7-8CED-FD62177E9FB7}"/>
              </a:ext>
            </a:extLst>
          </p:cNvPr>
          <p:cNvSpPr>
            <a:spLocks noChangeArrowheads="1"/>
          </p:cNvSpPr>
          <p:nvPr/>
        </p:nvSpPr>
        <p:spPr bwMode="auto">
          <a:xfrm>
            <a:off x="7034013" y="1716228"/>
            <a:ext cx="2565038" cy="238938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4" name="Freeform 186">
            <a:extLst>
              <a:ext uri="{FF2B5EF4-FFF2-40B4-BE49-F238E27FC236}">
                <a16:creationId xmlns:a16="http://schemas.microsoft.com/office/drawing/2014/main" id="{6E08B0DB-65AD-A7A7-5F30-F50D98BD8893}"/>
              </a:ext>
            </a:extLst>
          </p:cNvPr>
          <p:cNvSpPr>
            <a:spLocks noChangeArrowheads="1"/>
          </p:cNvSpPr>
          <p:nvPr/>
        </p:nvSpPr>
        <p:spPr bwMode="auto">
          <a:xfrm>
            <a:off x="7126606" y="1805801"/>
            <a:ext cx="2618632" cy="2373454"/>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25684"/>
          </a:solidFill>
          <a:ln>
            <a:noFill/>
          </a:ln>
          <a:effectLst/>
        </p:spPr>
        <p:txBody>
          <a:bodyPr wrap="none" anchor="ctr"/>
          <a:lstStyle/>
          <a:p>
            <a:endParaRPr lang="en-US" sz="900"/>
          </a:p>
        </p:txBody>
      </p:sp>
      <p:sp>
        <p:nvSpPr>
          <p:cNvPr id="85" name="Freeform 187">
            <a:extLst>
              <a:ext uri="{FF2B5EF4-FFF2-40B4-BE49-F238E27FC236}">
                <a16:creationId xmlns:a16="http://schemas.microsoft.com/office/drawing/2014/main" id="{00B5307B-933B-65BB-F0A2-C6680375AF29}"/>
              </a:ext>
            </a:extLst>
          </p:cNvPr>
          <p:cNvSpPr>
            <a:spLocks noChangeArrowheads="1"/>
          </p:cNvSpPr>
          <p:nvPr/>
        </p:nvSpPr>
        <p:spPr bwMode="auto">
          <a:xfrm>
            <a:off x="7062766" y="1805801"/>
            <a:ext cx="2660270" cy="2421264"/>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8" name="CuadroTexto 559">
            <a:extLst>
              <a:ext uri="{FF2B5EF4-FFF2-40B4-BE49-F238E27FC236}">
                <a16:creationId xmlns:a16="http://schemas.microsoft.com/office/drawing/2014/main" id="{262E3A01-9859-6240-9010-111552A71927}"/>
              </a:ext>
            </a:extLst>
          </p:cNvPr>
          <p:cNvSpPr txBox="1"/>
          <p:nvPr/>
        </p:nvSpPr>
        <p:spPr>
          <a:xfrm>
            <a:off x="7188971" y="2347168"/>
            <a:ext cx="2470135" cy="1785104"/>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Personal Growth Benefits </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Empowers individuals, Enhances problem-solving skills, Strengthens resilience</a:t>
            </a:r>
            <a:endParaRPr lang="fi-FI" kern="100" dirty="0">
              <a:solidFill>
                <a:schemeClr val="bg1"/>
              </a:solidFill>
              <a:effectLst/>
              <a:latin typeface="Calibri" panose="020F0502020204030204" pitchFamily="34" charset="0"/>
              <a:ea typeface="Aptos" panose="020B0004020202020204" pitchFamily="34" charset="0"/>
              <a:cs typeface="Calibri" panose="020F0502020204030204" pitchFamily="34" charset="0"/>
            </a:endParaRP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4104673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600A5-F3E3-0853-0380-555701199FD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24C2BDF-221B-FBEC-88FD-46328230B20D}"/>
              </a:ext>
            </a:extLst>
          </p:cNvPr>
          <p:cNvSpPr>
            <a:spLocks noGrp="1"/>
          </p:cNvSpPr>
          <p:nvPr>
            <p:ph type="body" sz="quarter" idx="16"/>
          </p:nvPr>
        </p:nvSpPr>
        <p:spPr>
          <a:xfrm>
            <a:off x="746121" y="579492"/>
            <a:ext cx="10052954" cy="803654"/>
          </a:xfrm>
        </p:spPr>
        <p:txBody>
          <a:bodyPr/>
          <a:lstStyle/>
          <a:p>
            <a:r>
              <a:rPr lang="fi-FI" sz="3600" b="1" kern="100" dirty="0">
                <a:effectLst/>
                <a:latin typeface="Calibri" panose="020F0502020204030204" pitchFamily="34" charset="0"/>
                <a:ea typeface="Aptos" panose="020B0004020202020204" pitchFamily="34" charset="0"/>
                <a:cs typeface="Calibri" panose="020F0502020204030204" pitchFamily="34" charset="0"/>
              </a:rPr>
              <a:t>BENEFITS OF SUSTAINABLE BUSINESS AWARENESS</a:t>
            </a:r>
          </a:p>
          <a:p>
            <a:endParaRPr lang="en-IE" dirty="0"/>
          </a:p>
        </p:txBody>
      </p:sp>
      <p:sp>
        <p:nvSpPr>
          <p:cNvPr id="4" name="Freeform 1">
            <a:extLst>
              <a:ext uri="{FF2B5EF4-FFF2-40B4-BE49-F238E27FC236}">
                <a16:creationId xmlns:a16="http://schemas.microsoft.com/office/drawing/2014/main" id="{07B4B777-6EAC-A034-EEE5-27F857B0CA30}"/>
              </a:ext>
            </a:extLst>
          </p:cNvPr>
          <p:cNvSpPr>
            <a:spLocks noChangeArrowheads="1"/>
          </p:cNvSpPr>
          <p:nvPr/>
        </p:nvSpPr>
        <p:spPr bwMode="auto">
          <a:xfrm>
            <a:off x="998597" y="1449502"/>
            <a:ext cx="2685986" cy="257358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E5F39439-A289-26F6-F6C0-548DF02BB2E1}"/>
              </a:ext>
            </a:extLst>
          </p:cNvPr>
          <p:cNvSpPr>
            <a:spLocks noChangeArrowheads="1"/>
          </p:cNvSpPr>
          <p:nvPr/>
        </p:nvSpPr>
        <p:spPr bwMode="auto">
          <a:xfrm>
            <a:off x="1059325" y="1519599"/>
            <a:ext cx="2685986" cy="256421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BABFC273-0C96-7062-9E74-912524EB6426}"/>
              </a:ext>
            </a:extLst>
          </p:cNvPr>
          <p:cNvSpPr>
            <a:spLocks noChangeArrowheads="1"/>
          </p:cNvSpPr>
          <p:nvPr/>
        </p:nvSpPr>
        <p:spPr bwMode="auto">
          <a:xfrm>
            <a:off x="924128" y="1383147"/>
            <a:ext cx="2756528" cy="264463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431637AF-8799-6612-AAB3-40124CDC4CE4}"/>
              </a:ext>
            </a:extLst>
          </p:cNvPr>
          <p:cNvSpPr>
            <a:spLocks noChangeArrowheads="1"/>
          </p:cNvSpPr>
          <p:nvPr/>
        </p:nvSpPr>
        <p:spPr bwMode="auto">
          <a:xfrm>
            <a:off x="2704919" y="3310555"/>
            <a:ext cx="2685986" cy="2605090"/>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E3DB8554-49D7-B7DD-BC00-CB59B8740B50}"/>
              </a:ext>
            </a:extLst>
          </p:cNvPr>
          <p:cNvSpPr>
            <a:spLocks noChangeArrowheads="1"/>
          </p:cNvSpPr>
          <p:nvPr/>
        </p:nvSpPr>
        <p:spPr bwMode="auto">
          <a:xfrm>
            <a:off x="2743248" y="3344527"/>
            <a:ext cx="2840944" cy="2690502"/>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0C01C945-7F4B-B1B5-2988-44BEA222DFD6}"/>
              </a:ext>
            </a:extLst>
          </p:cNvPr>
          <p:cNvSpPr>
            <a:spLocks noChangeArrowheads="1"/>
          </p:cNvSpPr>
          <p:nvPr/>
        </p:nvSpPr>
        <p:spPr bwMode="auto">
          <a:xfrm>
            <a:off x="2770790" y="3344528"/>
            <a:ext cx="2782183" cy="2690502"/>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C61F471D-C1C2-8CE9-143C-9996AAD87AEA}"/>
              </a:ext>
            </a:extLst>
          </p:cNvPr>
          <p:cNvSpPr>
            <a:spLocks noChangeArrowheads="1"/>
          </p:cNvSpPr>
          <p:nvPr/>
        </p:nvSpPr>
        <p:spPr bwMode="auto">
          <a:xfrm>
            <a:off x="4525784" y="1436520"/>
            <a:ext cx="2622727" cy="2550999"/>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DBFEE668-486A-8C80-AD94-61B9951DA468}"/>
              </a:ext>
            </a:extLst>
          </p:cNvPr>
          <p:cNvSpPr>
            <a:spLocks noChangeArrowheads="1"/>
          </p:cNvSpPr>
          <p:nvPr/>
        </p:nvSpPr>
        <p:spPr bwMode="auto">
          <a:xfrm>
            <a:off x="4585689" y="1465610"/>
            <a:ext cx="2659474" cy="2592052"/>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1F051599-ABB5-0524-7A5F-9EF04FDC1D38}"/>
              </a:ext>
            </a:extLst>
          </p:cNvPr>
          <p:cNvSpPr>
            <a:spLocks noChangeArrowheads="1"/>
          </p:cNvSpPr>
          <p:nvPr/>
        </p:nvSpPr>
        <p:spPr bwMode="auto">
          <a:xfrm>
            <a:off x="4446386" y="1366244"/>
            <a:ext cx="2618444" cy="2658502"/>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B1759BCE-03A3-31A9-60D0-013546CB2830}"/>
              </a:ext>
            </a:extLst>
          </p:cNvPr>
          <p:cNvSpPr txBox="1"/>
          <p:nvPr/>
        </p:nvSpPr>
        <p:spPr>
          <a:xfrm>
            <a:off x="1105966" y="2037235"/>
            <a:ext cx="2596459" cy="1477328"/>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Competitive Advantage</a:t>
            </a:r>
            <a:r>
              <a:rPr lang="en-US" b="1" kern="100" dirty="0">
                <a:solidFill>
                  <a:schemeClr val="bg1"/>
                </a:solidFill>
                <a:latin typeface="Calibri" panose="020F0502020204030204" pitchFamily="34" charset="0"/>
                <a:ea typeface="Aptos" panose="020B0004020202020204" pitchFamily="34" charset="0"/>
                <a:cs typeface="Calibri" panose="020F0502020204030204" pitchFamily="34" charset="0"/>
              </a:rPr>
              <a:t> - </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Companies that adopt sustainable practices often find themselves ahead of competitors.</a:t>
            </a:r>
          </a:p>
        </p:txBody>
      </p:sp>
      <p:sp>
        <p:nvSpPr>
          <p:cNvPr id="25" name="CuadroTexto 555">
            <a:extLst>
              <a:ext uri="{FF2B5EF4-FFF2-40B4-BE49-F238E27FC236}">
                <a16:creationId xmlns:a16="http://schemas.microsoft.com/office/drawing/2014/main" id="{DE5EE663-9D8B-6523-9787-5A34F48CFFCC}"/>
              </a:ext>
            </a:extLst>
          </p:cNvPr>
          <p:cNvSpPr txBox="1"/>
          <p:nvPr/>
        </p:nvSpPr>
        <p:spPr>
          <a:xfrm>
            <a:off x="2794340" y="3934335"/>
            <a:ext cx="2782183" cy="1754326"/>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Cost Savings</a:t>
            </a:r>
            <a:r>
              <a:rPr lang="en-US" b="1" kern="100" dirty="0">
                <a:solidFill>
                  <a:schemeClr val="bg1"/>
                </a:solidFill>
                <a:latin typeface="Calibri" panose="020F0502020204030204" pitchFamily="34" charset="0"/>
                <a:ea typeface="Aptos" panose="020B0004020202020204" pitchFamily="34" charset="0"/>
                <a:cs typeface="Calibri" panose="020F0502020204030204" pitchFamily="34" charset="0"/>
              </a:rPr>
              <a:t> -</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For instance, reducing energy consumption can lower utility bills, and using fewer raw materials can reduce operational costs.</a:t>
            </a:r>
          </a:p>
        </p:txBody>
      </p:sp>
      <p:sp>
        <p:nvSpPr>
          <p:cNvPr id="26" name="CuadroTexto 557">
            <a:extLst>
              <a:ext uri="{FF2B5EF4-FFF2-40B4-BE49-F238E27FC236}">
                <a16:creationId xmlns:a16="http://schemas.microsoft.com/office/drawing/2014/main" id="{6455E9F7-4F7A-8BE3-68F8-F3FEC184CE8C}"/>
              </a:ext>
            </a:extLst>
          </p:cNvPr>
          <p:cNvSpPr txBox="1"/>
          <p:nvPr/>
        </p:nvSpPr>
        <p:spPr>
          <a:xfrm>
            <a:off x="4682408" y="2034729"/>
            <a:ext cx="2506023" cy="1508105"/>
          </a:xfrm>
          <a:prstGeom prst="rect">
            <a:avLst/>
          </a:prstGeom>
          <a:noFill/>
        </p:spPr>
        <p:txBody>
          <a:bodyPr wrap="square" rtlCol="0">
            <a:spAutoFit/>
          </a:bodyPr>
          <a:lstStyle/>
          <a:p>
            <a:pPr algn="ctr"/>
            <a:r>
              <a:rPr lang="en-US" b="1" kern="100" dirty="0">
                <a:solidFill>
                  <a:schemeClr val="bg1"/>
                </a:solidFill>
                <a:latin typeface="Calibri" panose="020F0502020204030204" pitchFamily="34" charset="0"/>
                <a:cs typeface="Calibri" panose="020F0502020204030204" pitchFamily="34" charset="0"/>
              </a:rPr>
              <a:t>Risk Mitigation - </a:t>
            </a:r>
            <a:r>
              <a:rPr lang="en-US" kern="100" dirty="0">
                <a:solidFill>
                  <a:schemeClr val="bg1"/>
                </a:solidFill>
                <a:latin typeface="Calibri" panose="020F0502020204030204" pitchFamily="34" charset="0"/>
                <a:cs typeface="Calibri" panose="020F0502020204030204" pitchFamily="34" charset="0"/>
              </a:rPr>
              <a:t>Proactive approach can protect food businesses from future crises.</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77" name="Freeform 185">
            <a:extLst>
              <a:ext uri="{FF2B5EF4-FFF2-40B4-BE49-F238E27FC236}">
                <a16:creationId xmlns:a16="http://schemas.microsoft.com/office/drawing/2014/main" id="{577AF1F9-AB4A-B0DE-0C2C-DF2D7976E401}"/>
              </a:ext>
            </a:extLst>
          </p:cNvPr>
          <p:cNvSpPr>
            <a:spLocks noChangeArrowheads="1"/>
          </p:cNvSpPr>
          <p:nvPr/>
        </p:nvSpPr>
        <p:spPr bwMode="auto">
          <a:xfrm>
            <a:off x="6156257" y="3514563"/>
            <a:ext cx="2830608" cy="2603205"/>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6">
            <a:extLst>
              <a:ext uri="{FF2B5EF4-FFF2-40B4-BE49-F238E27FC236}">
                <a16:creationId xmlns:a16="http://schemas.microsoft.com/office/drawing/2014/main" id="{486EFA61-0302-103A-9AEE-74641B959C2A}"/>
              </a:ext>
            </a:extLst>
          </p:cNvPr>
          <p:cNvSpPr>
            <a:spLocks noChangeArrowheads="1"/>
          </p:cNvSpPr>
          <p:nvPr/>
        </p:nvSpPr>
        <p:spPr bwMode="auto">
          <a:xfrm>
            <a:off x="6342710" y="3568572"/>
            <a:ext cx="2554684" cy="2441836"/>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a:p>
        </p:txBody>
      </p:sp>
      <p:sp>
        <p:nvSpPr>
          <p:cNvPr id="79" name="Freeform 187">
            <a:extLst>
              <a:ext uri="{FF2B5EF4-FFF2-40B4-BE49-F238E27FC236}">
                <a16:creationId xmlns:a16="http://schemas.microsoft.com/office/drawing/2014/main" id="{7B59FDBC-B331-2AA9-9F04-D02C112DC276}"/>
              </a:ext>
            </a:extLst>
          </p:cNvPr>
          <p:cNvSpPr>
            <a:spLocks noChangeArrowheads="1"/>
          </p:cNvSpPr>
          <p:nvPr/>
        </p:nvSpPr>
        <p:spPr bwMode="auto">
          <a:xfrm>
            <a:off x="6254481" y="3482680"/>
            <a:ext cx="2652544" cy="255234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9">
            <a:extLst>
              <a:ext uri="{FF2B5EF4-FFF2-40B4-BE49-F238E27FC236}">
                <a16:creationId xmlns:a16="http://schemas.microsoft.com/office/drawing/2014/main" id="{535A6CB8-9F91-F039-AC9E-1C6060A7D0AE}"/>
              </a:ext>
            </a:extLst>
          </p:cNvPr>
          <p:cNvSpPr txBox="1"/>
          <p:nvPr/>
        </p:nvSpPr>
        <p:spPr>
          <a:xfrm>
            <a:off x="6333079" y="4098233"/>
            <a:ext cx="2578990" cy="1785104"/>
          </a:xfrm>
          <a:prstGeom prst="rect">
            <a:avLst/>
          </a:prstGeom>
          <a:noFill/>
        </p:spPr>
        <p:txBody>
          <a:bodyPr wrap="square" rtlCol="0">
            <a:spAutoFit/>
          </a:bodyPr>
          <a:lstStyle/>
          <a:p>
            <a:pPr algn="ctr"/>
            <a:r>
              <a:rPr lang="en-US" kern="100" dirty="0">
                <a:solidFill>
                  <a:schemeClr val="bg1"/>
                </a:solidFill>
                <a:latin typeface="Calibri" panose="020F0502020204030204" pitchFamily="34" charset="0"/>
                <a:cs typeface="Calibri" panose="020F0502020204030204" pitchFamily="34" charset="0"/>
              </a:rPr>
              <a:t>Innovation &amp; Growth - Sustainability encourages food businesses to think outside the box and innovate. </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3" name="Freeform 185">
            <a:extLst>
              <a:ext uri="{FF2B5EF4-FFF2-40B4-BE49-F238E27FC236}">
                <a16:creationId xmlns:a16="http://schemas.microsoft.com/office/drawing/2014/main" id="{E7B8D3D4-9E89-C850-AB5E-2F8D3A25B626}"/>
              </a:ext>
            </a:extLst>
          </p:cNvPr>
          <p:cNvSpPr>
            <a:spLocks noChangeArrowheads="1"/>
          </p:cNvSpPr>
          <p:nvPr/>
        </p:nvSpPr>
        <p:spPr bwMode="auto">
          <a:xfrm>
            <a:off x="7597116" y="1355032"/>
            <a:ext cx="2830609" cy="2619570"/>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4" name="Freeform 186">
            <a:extLst>
              <a:ext uri="{FF2B5EF4-FFF2-40B4-BE49-F238E27FC236}">
                <a16:creationId xmlns:a16="http://schemas.microsoft.com/office/drawing/2014/main" id="{20CBC96B-13B2-3F6F-3860-25B8A83CDF86}"/>
              </a:ext>
            </a:extLst>
          </p:cNvPr>
          <p:cNvSpPr>
            <a:spLocks noChangeArrowheads="1"/>
          </p:cNvSpPr>
          <p:nvPr/>
        </p:nvSpPr>
        <p:spPr bwMode="auto">
          <a:xfrm>
            <a:off x="7751782" y="1432124"/>
            <a:ext cx="2736671" cy="2603205"/>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25684"/>
          </a:solidFill>
          <a:ln>
            <a:noFill/>
          </a:ln>
          <a:effectLst/>
        </p:spPr>
        <p:txBody>
          <a:bodyPr wrap="none" anchor="ctr"/>
          <a:lstStyle/>
          <a:p>
            <a:endParaRPr lang="en-US" sz="900"/>
          </a:p>
        </p:txBody>
      </p:sp>
      <p:sp>
        <p:nvSpPr>
          <p:cNvPr id="85" name="Freeform 187">
            <a:extLst>
              <a:ext uri="{FF2B5EF4-FFF2-40B4-BE49-F238E27FC236}">
                <a16:creationId xmlns:a16="http://schemas.microsoft.com/office/drawing/2014/main" id="{FCBC43E3-D717-83F5-F76B-F3A27F7F6377}"/>
              </a:ext>
            </a:extLst>
          </p:cNvPr>
          <p:cNvSpPr>
            <a:spLocks noChangeArrowheads="1"/>
          </p:cNvSpPr>
          <p:nvPr/>
        </p:nvSpPr>
        <p:spPr bwMode="auto">
          <a:xfrm>
            <a:off x="7650561" y="1343864"/>
            <a:ext cx="2901149" cy="2752194"/>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8" name="CuadroTexto 559">
            <a:extLst>
              <a:ext uri="{FF2B5EF4-FFF2-40B4-BE49-F238E27FC236}">
                <a16:creationId xmlns:a16="http://schemas.microsoft.com/office/drawing/2014/main" id="{E1054516-723C-95B3-C2CC-7EB801F36471}"/>
              </a:ext>
            </a:extLst>
          </p:cNvPr>
          <p:cNvSpPr txBox="1"/>
          <p:nvPr/>
        </p:nvSpPr>
        <p:spPr>
          <a:xfrm>
            <a:off x="7953956" y="1929737"/>
            <a:ext cx="2504133" cy="1477328"/>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Positive Brand Image</a:t>
            </a:r>
            <a:r>
              <a:rPr lang="en-US" b="1" kern="100" dirty="0">
                <a:solidFill>
                  <a:schemeClr val="bg1"/>
                </a:solidFill>
                <a:latin typeface="Calibri" panose="020F0502020204030204" pitchFamily="34" charset="0"/>
                <a:ea typeface="Aptos" panose="020B0004020202020204" pitchFamily="34" charset="0"/>
                <a:cs typeface="Calibri" panose="020F0502020204030204" pitchFamily="34" charset="0"/>
              </a:rPr>
              <a:t> -</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Sustainable practices improve a food SME’s reputation and strengthen brand loyalty. </a:t>
            </a:r>
            <a:endParaRPr lang="fi-FI" kern="100" dirty="0">
              <a:solidFill>
                <a:schemeClr val="bg1"/>
              </a:solidFill>
              <a:effectLst/>
              <a:latin typeface="Calibri" panose="020F0502020204030204" pitchFamily="34" charset="0"/>
              <a:ea typeface="Aptos" panose="020B0004020202020204" pitchFamily="34" charset="0"/>
              <a:cs typeface="Calibri" panose="020F0502020204030204" pitchFamily="34" charset="0"/>
            </a:endParaRPr>
          </a:p>
        </p:txBody>
      </p:sp>
      <p:sp>
        <p:nvSpPr>
          <p:cNvPr id="8" name="Tekstiruutu 7">
            <a:extLst>
              <a:ext uri="{FF2B5EF4-FFF2-40B4-BE49-F238E27FC236}">
                <a16:creationId xmlns:a16="http://schemas.microsoft.com/office/drawing/2014/main" id="{E2CF1BF9-7535-3E04-D4BA-FCA32026F1B3}"/>
              </a:ext>
            </a:extLst>
          </p:cNvPr>
          <p:cNvSpPr txBox="1"/>
          <p:nvPr/>
        </p:nvSpPr>
        <p:spPr>
          <a:xfrm>
            <a:off x="826556" y="6076192"/>
            <a:ext cx="9892084" cy="400110"/>
          </a:xfrm>
          <a:prstGeom prst="rect">
            <a:avLst/>
          </a:prstGeom>
          <a:noFill/>
        </p:spPr>
        <p:txBody>
          <a:bodyPr wrap="square">
            <a:spAutoFit/>
          </a:bodyPr>
          <a:lstStyle/>
          <a:p>
            <a:r>
              <a:rPr lang="en-US" b="1" kern="0" dirty="0">
                <a:solidFill>
                  <a:srgbClr val="09465E"/>
                </a:solidFill>
                <a:highlight>
                  <a:srgbClr val="F1983D"/>
                </a:highlight>
                <a:cs typeface="Times New Roman" panose="02020603050405020304" pitchFamily="18" charset="0"/>
              </a:rPr>
              <a:t>EXERCISE:</a:t>
            </a:r>
            <a:r>
              <a:rPr lang="en-US" b="1" kern="0" dirty="0">
                <a:solidFill>
                  <a:srgbClr val="09465E"/>
                </a:solidFill>
                <a:cs typeface="Times New Roman" panose="02020603050405020304" pitchFamily="18" charset="0"/>
              </a:rPr>
              <a:t> </a:t>
            </a:r>
            <a:r>
              <a:rPr lang="en-US" sz="2000" b="1" kern="100" dirty="0">
                <a:solidFill>
                  <a:srgbClr val="09465E"/>
                </a:solidFill>
                <a:latin typeface="Calibri" panose="020F0502020204030204" pitchFamily="34" charset="0"/>
                <a:cs typeface="Calibri" panose="020F0502020204030204" pitchFamily="34" charset="0"/>
              </a:rPr>
              <a:t>Please find examples of implemented results/actions in your region.</a:t>
            </a:r>
          </a:p>
        </p:txBody>
      </p:sp>
    </p:spTree>
    <p:extLst>
      <p:ext uri="{BB962C8B-B14F-4D97-AF65-F5344CB8AC3E}">
        <p14:creationId xmlns:p14="http://schemas.microsoft.com/office/powerpoint/2010/main" val="683462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D5E18-5188-6536-4061-1651732EBD60}"/>
            </a:ext>
          </a:extLst>
        </p:cNvPr>
        <p:cNvGrpSpPr/>
        <p:nvPr/>
      </p:nvGrpSpPr>
      <p:grpSpPr>
        <a:xfrm>
          <a:off x="0" y="0"/>
          <a:ext cx="0" cy="0"/>
          <a:chOff x="0" y="0"/>
          <a:chExt cx="0" cy="0"/>
        </a:xfrm>
      </p:grpSpPr>
      <p:pic>
        <p:nvPicPr>
          <p:cNvPr id="6" name="Picture 2" descr="The Finnish Innovation Fund Sitra">
            <a:extLst>
              <a:ext uri="{FF2B5EF4-FFF2-40B4-BE49-F238E27FC236}">
                <a16:creationId xmlns:a16="http://schemas.microsoft.com/office/drawing/2014/main" id="{CC548C24-FA65-9FF4-80D7-92495F5487D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166693" y="5402232"/>
            <a:ext cx="2238931" cy="974594"/>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FC0F85A4-08AD-069B-3146-E95DA4E2FEB6}"/>
              </a:ext>
            </a:extLst>
          </p:cNvPr>
          <p:cNvSpPr>
            <a:spLocks noGrp="1"/>
          </p:cNvSpPr>
          <p:nvPr>
            <p:ph type="body" sz="quarter" idx="16"/>
          </p:nvPr>
        </p:nvSpPr>
        <p:spPr>
          <a:xfrm>
            <a:off x="490184" y="639054"/>
            <a:ext cx="10907915" cy="803654"/>
          </a:xfrm>
          <a:prstGeom prst="rect">
            <a:avLst/>
          </a:prstGeom>
        </p:spPr>
        <p:txBody>
          <a:bodyPr/>
          <a:lstStyle/>
          <a:p>
            <a:r>
              <a:rPr lang="en-IE" sz="3200" dirty="0">
                <a:solidFill>
                  <a:schemeClr val="bg1"/>
                </a:solidFill>
                <a:highlight>
                  <a:srgbClr val="F1983D"/>
                </a:highlight>
                <a:ea typeface="+mn-lt"/>
                <a:cs typeface="+mn-lt"/>
              </a:rPr>
              <a:t>Case Study</a:t>
            </a:r>
            <a:r>
              <a:rPr lang="en-IE" sz="3200" dirty="0">
                <a:solidFill>
                  <a:srgbClr val="002060"/>
                </a:solidFill>
                <a:ea typeface="+mn-lt"/>
                <a:cs typeface="+mn-lt"/>
              </a:rPr>
              <a:t> - </a:t>
            </a:r>
            <a:r>
              <a:rPr lang="en-US" sz="2600" b="1" i="0" dirty="0">
                <a:solidFill>
                  <a:srgbClr val="0B3A5B"/>
                </a:solidFill>
                <a:effectLst/>
                <a:hlinkClick r:id="rId3">
                  <a:extLst>
                    <a:ext uri="{A12FA001-AC4F-418D-AE19-62706E023703}">
                      <ahyp:hlinkClr xmlns:ahyp="http://schemas.microsoft.com/office/drawing/2018/hyperlinkcolor" val="tx"/>
                    </a:ext>
                  </a:extLst>
                </a:hlinkClick>
              </a:rPr>
              <a:t>Practical circular economy playbook for ambitious companies</a:t>
            </a:r>
            <a:endParaRPr lang="en-US" sz="2600" b="1" i="0" dirty="0">
              <a:solidFill>
                <a:srgbClr val="0B3A5B"/>
              </a:solidFill>
              <a:effectLst/>
            </a:endParaRPr>
          </a:p>
          <a:p>
            <a:endParaRPr lang="en-US" sz="3200" dirty="0"/>
          </a:p>
        </p:txBody>
      </p:sp>
      <p:pic>
        <p:nvPicPr>
          <p:cNvPr id="2" name="Kuva 1" descr="Kuva, joka sisältää kohteen teksti, Grafiikka, Fontti, ympyrä&#10;&#10;Kuvaus luotu automaattisesti">
            <a:extLst>
              <a:ext uri="{FF2B5EF4-FFF2-40B4-BE49-F238E27FC236}">
                <a16:creationId xmlns:a16="http://schemas.microsoft.com/office/drawing/2014/main" id="{C9A9EB07-6100-0CA8-B7EB-5EEFB0DBE41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56651" y="5331534"/>
            <a:ext cx="1630547" cy="1095458"/>
          </a:xfrm>
          <a:prstGeom prst="rect">
            <a:avLst/>
          </a:prstGeom>
        </p:spPr>
      </p:pic>
      <p:sp>
        <p:nvSpPr>
          <p:cNvPr id="3" name="Text Placeholder 2">
            <a:extLst>
              <a:ext uri="{FF2B5EF4-FFF2-40B4-BE49-F238E27FC236}">
                <a16:creationId xmlns:a16="http://schemas.microsoft.com/office/drawing/2014/main" id="{03937741-7A77-26BB-2B30-508E209985A9}"/>
              </a:ext>
            </a:extLst>
          </p:cNvPr>
          <p:cNvSpPr>
            <a:spLocks noGrp="1"/>
          </p:cNvSpPr>
          <p:nvPr>
            <p:ph type="body" sz="quarter" idx="19"/>
          </p:nvPr>
        </p:nvSpPr>
        <p:spPr>
          <a:xfrm>
            <a:off x="549407" y="1704679"/>
            <a:ext cx="10525143" cy="4510947"/>
          </a:xfrm>
          <a:prstGeom prst="rect">
            <a:avLst/>
          </a:prstGeom>
        </p:spPr>
        <p:txBody>
          <a:bodyPr/>
          <a:lstStyle/>
          <a:p>
            <a:pPr marL="0" indent="0">
              <a:lnSpc>
                <a:spcPct val="100000"/>
              </a:lnSpc>
              <a:spcAft>
                <a:spcPts val="1200"/>
              </a:spcAft>
            </a:pPr>
            <a:r>
              <a:rPr lang="en-US" sz="2000" b="0" i="0" dirty="0">
                <a:solidFill>
                  <a:srgbClr val="0B3A5B"/>
                </a:solidFill>
                <a:effectLst/>
              </a:rPr>
              <a:t>The</a:t>
            </a:r>
            <a:r>
              <a:rPr lang="en-US" sz="2000" b="0" i="0" dirty="0">
                <a:solidFill>
                  <a:srgbClr val="000000"/>
                </a:solidFill>
                <a:effectLst/>
              </a:rPr>
              <a:t> </a:t>
            </a:r>
            <a:r>
              <a:rPr lang="en-US" sz="2000" b="0" i="0" u="sng" dirty="0">
                <a:solidFill>
                  <a:srgbClr val="000000"/>
                </a:solidFill>
                <a:effectLst/>
                <a:hlinkClick r:id="rId5"/>
              </a:rPr>
              <a:t>Circular Economy Playbook</a:t>
            </a:r>
            <a:r>
              <a:rPr lang="en-US" sz="2000" b="0" i="0" dirty="0">
                <a:solidFill>
                  <a:srgbClr val="000000"/>
                </a:solidFill>
                <a:effectLst/>
              </a:rPr>
              <a:t> </a:t>
            </a:r>
            <a:r>
              <a:rPr lang="en-US" sz="2000" b="0" i="0" dirty="0">
                <a:solidFill>
                  <a:srgbClr val="0B3A5B"/>
                </a:solidFill>
                <a:effectLst/>
              </a:rPr>
              <a:t>drawn up by Sitra, Technology Industries of Finland and Accenture paves the way to a circular economy for companies in the manufacturing industry </a:t>
            </a:r>
            <a:r>
              <a:rPr lang="en-US" sz="2000" dirty="0">
                <a:solidFill>
                  <a:srgbClr val="0B3A5B"/>
                </a:solidFill>
              </a:rPr>
              <a:t>by presenting business models </a:t>
            </a:r>
            <a:r>
              <a:rPr lang="en-US" sz="2000" b="0" i="0" dirty="0">
                <a:solidFill>
                  <a:srgbClr val="0B3A5B"/>
                </a:solidFill>
                <a:effectLst/>
              </a:rPr>
              <a:t>in the playbooks:</a:t>
            </a:r>
          </a:p>
          <a:p>
            <a:pPr marL="285750" indent="-285750" algn="l">
              <a:lnSpc>
                <a:spcPct val="100000"/>
              </a:lnSpc>
              <a:buFont typeface="Arial" panose="020B0604020202020204" pitchFamily="34" charset="0"/>
              <a:buChar char="•"/>
            </a:pPr>
            <a:r>
              <a:rPr lang="en-US" sz="2000" b="1" dirty="0">
                <a:solidFill>
                  <a:srgbClr val="F1983D"/>
                </a:solidFill>
              </a:rPr>
              <a:t>Sharing platforms: </a:t>
            </a:r>
            <a:r>
              <a:rPr lang="en-US" sz="2000" b="0" i="0" dirty="0">
                <a:solidFill>
                  <a:srgbClr val="0B3A5B"/>
                </a:solidFill>
                <a:effectLst/>
              </a:rPr>
              <a:t>taking advantage of sharing platforms in usage, access or ownership, e.g. renting out or swapping machines and goods that are underused.</a:t>
            </a:r>
          </a:p>
          <a:p>
            <a:pPr marL="285750" indent="-285750" algn="l">
              <a:lnSpc>
                <a:spcPct val="100000"/>
              </a:lnSpc>
              <a:buFont typeface="Arial" panose="020B0604020202020204" pitchFamily="34" charset="0"/>
              <a:buChar char="•"/>
            </a:pPr>
            <a:r>
              <a:rPr lang="en-US" sz="2000" b="1" dirty="0">
                <a:solidFill>
                  <a:srgbClr val="F1983D"/>
                </a:solidFill>
              </a:rPr>
              <a:t>Circular supply chains: </a:t>
            </a:r>
            <a:r>
              <a:rPr lang="en-US" sz="2000" b="0" i="0" dirty="0">
                <a:solidFill>
                  <a:srgbClr val="0B3A5B"/>
                </a:solidFill>
                <a:effectLst/>
              </a:rPr>
              <a:t>use of recyclable materials and renewable energy and solutions based on resource-efficient cycles.</a:t>
            </a:r>
          </a:p>
          <a:p>
            <a:pPr marL="285750" indent="-285750" algn="l">
              <a:lnSpc>
                <a:spcPct val="100000"/>
              </a:lnSpc>
              <a:buFont typeface="Arial" panose="020B0604020202020204" pitchFamily="34" charset="0"/>
              <a:buChar char="•"/>
            </a:pPr>
            <a:r>
              <a:rPr lang="en-US" sz="2000" b="1" dirty="0">
                <a:solidFill>
                  <a:srgbClr val="F1983D"/>
                </a:solidFill>
              </a:rPr>
              <a:t>Product as a service: </a:t>
            </a:r>
            <a:r>
              <a:rPr lang="en-US" sz="2000" b="0" i="0" dirty="0">
                <a:solidFill>
                  <a:srgbClr val="0B3A5B"/>
                </a:solidFill>
                <a:effectLst/>
              </a:rPr>
              <a:t>providing services instead of products.</a:t>
            </a:r>
          </a:p>
          <a:p>
            <a:pPr marL="285750" indent="-285750" algn="l">
              <a:lnSpc>
                <a:spcPct val="100000"/>
              </a:lnSpc>
              <a:buFont typeface="Arial" panose="020B0604020202020204" pitchFamily="34" charset="0"/>
              <a:buChar char="•"/>
            </a:pPr>
            <a:r>
              <a:rPr lang="en-US" sz="2000" b="1" dirty="0">
                <a:solidFill>
                  <a:srgbClr val="F1983D"/>
                </a:solidFill>
              </a:rPr>
              <a:t>Product life extension: </a:t>
            </a:r>
            <a:r>
              <a:rPr lang="en-US" sz="2000" b="0" i="0" dirty="0">
                <a:solidFill>
                  <a:srgbClr val="0B3A5B"/>
                </a:solidFill>
                <a:effectLst/>
              </a:rPr>
              <a:t>extending the life cycle of the product through anticipatory resale and remanufacture.</a:t>
            </a:r>
          </a:p>
          <a:p>
            <a:pPr marL="285750" indent="-285750" algn="l">
              <a:lnSpc>
                <a:spcPct val="100000"/>
              </a:lnSpc>
              <a:buFont typeface="Arial" panose="020B0604020202020204" pitchFamily="34" charset="0"/>
              <a:buChar char="•"/>
            </a:pPr>
            <a:r>
              <a:rPr lang="en-US" sz="2000" b="1" dirty="0">
                <a:solidFill>
                  <a:srgbClr val="F1983D"/>
                </a:solidFill>
              </a:rPr>
              <a:t>Recovery and recycling: </a:t>
            </a:r>
            <a:r>
              <a:rPr lang="en-US" sz="2000" b="0" i="0" dirty="0">
                <a:solidFill>
                  <a:srgbClr val="0B3A5B"/>
                </a:solidFill>
                <a:effectLst/>
              </a:rPr>
              <a:t>recovery and reuse of products and raw materials that have reached the end of their useful life.</a:t>
            </a:r>
            <a:endParaRPr lang="en-US" sz="2000" dirty="0"/>
          </a:p>
          <a:p>
            <a:endParaRPr lang="en-US" dirty="0"/>
          </a:p>
        </p:txBody>
      </p:sp>
      <p:pic>
        <p:nvPicPr>
          <p:cNvPr id="1026" name="Picture 2">
            <a:extLst>
              <a:ext uri="{FF2B5EF4-FFF2-40B4-BE49-F238E27FC236}">
                <a16:creationId xmlns:a16="http://schemas.microsoft.com/office/drawing/2014/main" id="{930A9079-6462-F772-BA20-22BA1A22E048}"/>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095999" y="5417735"/>
            <a:ext cx="2804583" cy="97459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aphic 4">
            <a:extLst>
              <a:ext uri="{FF2B5EF4-FFF2-40B4-BE49-F238E27FC236}">
                <a16:creationId xmlns:a16="http://schemas.microsoft.com/office/drawing/2014/main" id="{FC96D61D-DD6F-6D81-A3F8-2F982B1EA737}"/>
              </a:ext>
            </a:extLst>
          </p:cNvPr>
          <p:cNvGrpSpPr/>
          <p:nvPr/>
        </p:nvGrpSpPr>
        <p:grpSpPr>
          <a:xfrm rot="19582332">
            <a:off x="10621508" y="1098454"/>
            <a:ext cx="388032" cy="596029"/>
            <a:chOff x="9129274" y="2719113"/>
            <a:chExt cx="717139" cy="1386497"/>
          </a:xfrm>
          <a:solidFill>
            <a:srgbClr val="09465E"/>
          </a:solidFill>
        </p:grpSpPr>
        <p:grpSp>
          <p:nvGrpSpPr>
            <p:cNvPr id="7" name="Graphic 4">
              <a:extLst>
                <a:ext uri="{FF2B5EF4-FFF2-40B4-BE49-F238E27FC236}">
                  <a16:creationId xmlns:a16="http://schemas.microsoft.com/office/drawing/2014/main" id="{05A5F46A-D41E-6714-20BB-23FA577F1BA1}"/>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05AE8E8D-B3BF-DF7A-84D7-8D2C92E9BB8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16D5E2D4-E351-7D40-A1E4-88F0A507D8B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9D8C8FBF-455B-42A1-0C61-2DE712B0CF94}"/>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CD5B2E9C-73B3-0F6D-418B-B172BF0F9B7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487CB899-51CE-3CE8-FE8B-E9918B34344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716875B6-E2D5-00DE-0B3F-B36C6EF694A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562FE23E-E1EC-D8A4-16CF-D5B3B835525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49BE03FF-FF56-F8D1-8887-5013086B567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AFEF19AA-6468-1123-845F-018271774BF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14B391E4-97BB-D68C-80CE-732BED12C1E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74310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5124" name="Picture 4">
            <a:extLst>
              <a:ext uri="{FF2B5EF4-FFF2-40B4-BE49-F238E27FC236}">
                <a16:creationId xmlns:a16="http://schemas.microsoft.com/office/drawing/2014/main" id="{919046FF-CE56-6743-8B79-9F469941435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6719" y="1698763"/>
            <a:ext cx="6238653" cy="4159102"/>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72562939-738E-FB21-A25D-599F65FCBD3E}"/>
              </a:ext>
            </a:extLst>
          </p:cNvPr>
          <p:cNvSpPr/>
          <p:nvPr/>
        </p:nvSpPr>
        <p:spPr>
          <a:xfrm>
            <a:off x="3701667" y="3429000"/>
            <a:ext cx="592176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3770540" y="3429000"/>
            <a:ext cx="4923912" cy="646331"/>
          </a:xfrm>
          <a:prstGeom prst="rect">
            <a:avLst/>
          </a:prstGeom>
          <a:noFill/>
        </p:spPr>
        <p:txBody>
          <a:bodyPr wrap="none" rtlCol="0">
            <a:spAutoFit/>
          </a:bodyPr>
          <a:lstStyle/>
          <a:p>
            <a:r>
              <a:rPr lang="en-IE" sz="3600" b="1" spc="324" dirty="0">
                <a:solidFill>
                  <a:srgbClr val="60BA47"/>
                </a:solidFill>
                <a:latin typeface="Calibri" panose="020F0502020204030204" pitchFamily="34" charset="0"/>
                <a:cs typeface="Calibri" panose="020F0502020204030204" pitchFamily="34" charset="0"/>
              </a:rPr>
              <a:t>Employee Training &amp;</a:t>
            </a:r>
            <a:endParaRPr lang="en-US" sz="3600" b="1" spc="324" dirty="0">
              <a:solidFill>
                <a:srgbClr val="60BA47"/>
              </a:solidFill>
              <a:latin typeface="Calibri" panose="020F0502020204030204" pitchFamily="34" charset="0"/>
              <a:cs typeface="Calibri" panose="020F0502020204030204" pitchFamily="34" charset="0"/>
            </a:endParaRPr>
          </a:p>
        </p:txBody>
      </p:sp>
      <p:sp>
        <p:nvSpPr>
          <p:cNvPr id="2" name="Rectangle 13">
            <a:extLst>
              <a:ext uri="{FF2B5EF4-FFF2-40B4-BE49-F238E27FC236}">
                <a16:creationId xmlns:a16="http://schemas.microsoft.com/office/drawing/2014/main" id="{BB014615-1570-8B02-C121-738624182314}"/>
              </a:ext>
            </a:extLst>
          </p:cNvPr>
          <p:cNvSpPr/>
          <p:nvPr/>
        </p:nvSpPr>
        <p:spPr>
          <a:xfrm>
            <a:off x="3701667" y="4179165"/>
            <a:ext cx="620941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spc="324" dirty="0">
                <a:solidFill>
                  <a:srgbClr val="60BA47"/>
                </a:solidFill>
                <a:latin typeface="Calibri" panose="020F0502020204030204" pitchFamily="34" charset="0"/>
                <a:cs typeface="Calibri" panose="020F0502020204030204" pitchFamily="34" charset="0"/>
              </a:rPr>
              <a:t>Development Programmes</a:t>
            </a:r>
          </a:p>
        </p:txBody>
      </p:sp>
    </p:spTree>
    <p:extLst>
      <p:ext uri="{BB962C8B-B14F-4D97-AF65-F5344CB8AC3E}">
        <p14:creationId xmlns:p14="http://schemas.microsoft.com/office/powerpoint/2010/main" val="2840469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885F72-3F1E-FF88-E7BD-B73FB6E2E4C2}"/>
              </a:ext>
            </a:extLst>
          </p:cNvPr>
          <p:cNvSpPr>
            <a:spLocks noGrp="1"/>
          </p:cNvSpPr>
          <p:nvPr>
            <p:ph type="body" sz="quarter" idx="35"/>
          </p:nvPr>
        </p:nvSpPr>
        <p:spPr>
          <a:xfrm>
            <a:off x="4912292" y="756668"/>
            <a:ext cx="6562677" cy="339415"/>
          </a:xfrm>
        </p:spPr>
        <p:txBody>
          <a:bodyPr/>
          <a:lstStyle/>
          <a:p>
            <a:r>
              <a:rPr lang="en-US" sz="2000" b="1" kern="0" dirty="0">
                <a:solidFill>
                  <a:srgbClr val="92D050"/>
                </a:solidFill>
                <a:cs typeface="Times New Roman" panose="02020603050405020304" pitchFamily="18" charset="0"/>
              </a:rPr>
              <a:t>INTRODUCTION TO CIRCULAR ECONOMY – Module 1</a:t>
            </a:r>
          </a:p>
          <a:p>
            <a:endParaRPr lang="en-IE" dirty="0"/>
          </a:p>
        </p:txBody>
      </p:sp>
      <p:sp>
        <p:nvSpPr>
          <p:cNvPr id="3" name="Text Placeholder 2">
            <a:extLst>
              <a:ext uri="{FF2B5EF4-FFF2-40B4-BE49-F238E27FC236}">
                <a16:creationId xmlns:a16="http://schemas.microsoft.com/office/drawing/2014/main" id="{6610F85E-F3B2-BDD1-950C-07A2A618BC07}"/>
              </a:ext>
            </a:extLst>
          </p:cNvPr>
          <p:cNvSpPr>
            <a:spLocks noGrp="1"/>
          </p:cNvSpPr>
          <p:nvPr>
            <p:ph type="body" sz="quarter" idx="36"/>
          </p:nvPr>
        </p:nvSpPr>
        <p:spPr>
          <a:xfrm>
            <a:off x="4912292" y="1105004"/>
            <a:ext cx="7166930"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Definition </a:t>
            </a:r>
            <a:r>
              <a:rPr lang="en-US" sz="1600" b="1" kern="0" dirty="0">
                <a:ea typeface="Times New Roman" panose="02020603050405020304" pitchFamily="18" charset="0"/>
                <a:cs typeface="Times New Roman" panose="02020603050405020304" pitchFamily="18" charset="0"/>
              </a:rPr>
              <a:t>&amp; </a:t>
            </a:r>
            <a:r>
              <a:rPr lang="en-US" sz="1600" b="1" kern="0" dirty="0">
                <a:effectLst/>
                <a:ea typeface="Times New Roman" panose="02020603050405020304" pitchFamily="18" charset="0"/>
                <a:cs typeface="Times New Roman" panose="02020603050405020304" pitchFamily="18" charset="0"/>
              </a:rPr>
              <a:t>Importance:</a:t>
            </a:r>
            <a:r>
              <a:rPr lang="fi-FI" sz="1600" b="1" kern="100" dirty="0">
                <a:ea typeface="Times New Roman" panose="02020603050405020304" pitchFamily="18" charset="0"/>
                <a:cs typeface="Times New Roman" panose="02020603050405020304" pitchFamily="18" charset="0"/>
              </a:rPr>
              <a:t> </a:t>
            </a:r>
            <a:r>
              <a:rPr lang="en-US" sz="1600" kern="0" dirty="0">
                <a:effectLst/>
                <a:ea typeface="Times New Roman" panose="02020603050405020304" pitchFamily="18" charset="0"/>
                <a:cs typeface="Times New Roman" panose="02020603050405020304" pitchFamily="18" charset="0"/>
              </a:rPr>
              <a:t>Explain the concept of circular economy versus linear economy and</a:t>
            </a:r>
            <a:r>
              <a:rPr lang="fi-FI" sz="1600" kern="100" dirty="0">
                <a:ea typeface="Times New Roman" panose="02020603050405020304" pitchFamily="18" charset="0"/>
                <a:cs typeface="Times New Roman" panose="02020603050405020304" pitchFamily="18" charset="0"/>
              </a:rPr>
              <a:t> d</a:t>
            </a:r>
            <a:r>
              <a:rPr lang="en-US" sz="1600" kern="0" dirty="0" err="1">
                <a:effectLst/>
                <a:ea typeface="Times New Roman" panose="02020603050405020304" pitchFamily="18" charset="0"/>
                <a:cs typeface="Times New Roman" panose="02020603050405020304" pitchFamily="18" charset="0"/>
              </a:rPr>
              <a:t>iscuss</a:t>
            </a:r>
            <a:r>
              <a:rPr lang="en-US" sz="1600" kern="0" dirty="0">
                <a:effectLst/>
                <a:ea typeface="Times New Roman" panose="02020603050405020304" pitchFamily="18" charset="0"/>
                <a:cs typeface="Times New Roman" panose="02020603050405020304" pitchFamily="18" charset="0"/>
              </a:rPr>
              <a:t> the environmental, economic, social and personal growth benefits.</a:t>
            </a:r>
          </a:p>
          <a:p>
            <a:pPr marL="0" indent="0">
              <a:lnSpc>
                <a:spcPct val="100000"/>
              </a:lnSpc>
            </a:pPr>
            <a:r>
              <a:rPr lang="en-US" sz="1600" b="1" kern="0" dirty="0">
                <a:ea typeface="Times New Roman" panose="02020603050405020304" pitchFamily="18" charset="0"/>
                <a:cs typeface="Times New Roman" panose="02020603050405020304" pitchFamily="18" charset="0"/>
              </a:rPr>
              <a:t>Compliance &amp; certificates: </a:t>
            </a:r>
            <a:r>
              <a:rPr lang="en-US" sz="1600" kern="0" dirty="0">
                <a:cs typeface="Times New Roman" panose="02020603050405020304" pitchFamily="18" charset="0"/>
              </a:rPr>
              <a:t>ensure legal and industry compliance, build credibility &amp; customer trust, facilitate market access, reduce legal risks, enhance competitive advantage. </a:t>
            </a:r>
          </a:p>
          <a:p>
            <a:endParaRPr lang="en-IE" dirty="0"/>
          </a:p>
        </p:txBody>
      </p:sp>
      <p:sp>
        <p:nvSpPr>
          <p:cNvPr id="5" name="Text Placeholder 4">
            <a:extLst>
              <a:ext uri="{FF2B5EF4-FFF2-40B4-BE49-F238E27FC236}">
                <a16:creationId xmlns:a16="http://schemas.microsoft.com/office/drawing/2014/main" id="{EB09D2CE-0BD8-B7EA-4E19-53DA85C25197}"/>
              </a:ext>
            </a:extLst>
          </p:cNvPr>
          <p:cNvSpPr>
            <a:spLocks noGrp="1"/>
          </p:cNvSpPr>
          <p:nvPr>
            <p:ph type="body" sz="quarter" idx="42"/>
          </p:nvPr>
        </p:nvSpPr>
        <p:spPr>
          <a:xfrm>
            <a:off x="4921554" y="2731716"/>
            <a:ext cx="6562677" cy="339415"/>
          </a:xfrm>
        </p:spPr>
        <p:txBody>
          <a:bodyPr/>
          <a:lstStyle/>
          <a:p>
            <a:r>
              <a:rPr lang="en-US" sz="2000" b="1" kern="0" dirty="0">
                <a:solidFill>
                  <a:srgbClr val="92D050"/>
                </a:solidFill>
                <a:latin typeface="Calibri" panose="020F0502020204030204" pitchFamily="34" charset="0"/>
                <a:cs typeface="Times New Roman" panose="02020603050405020304" pitchFamily="18" charset="0"/>
              </a:rPr>
              <a:t>KEY PRINCIPLES OF CIRCULAR ECONOMY – Module 2</a:t>
            </a:r>
            <a:endParaRPr lang="fi-FI" sz="2000" b="1" kern="0" dirty="0">
              <a:solidFill>
                <a:srgbClr val="92D050"/>
              </a:solidFill>
              <a:latin typeface="Calibri" panose="020F0502020204030204" pitchFamily="34" charset="0"/>
              <a:cs typeface="Times New Roman" panose="02020603050405020304" pitchFamily="18" charset="0"/>
            </a:endParaRPr>
          </a:p>
          <a:p>
            <a:endParaRPr lang="en-IE" dirty="0"/>
          </a:p>
        </p:txBody>
      </p:sp>
      <p:sp>
        <p:nvSpPr>
          <p:cNvPr id="6" name="Text Placeholder 5">
            <a:extLst>
              <a:ext uri="{FF2B5EF4-FFF2-40B4-BE49-F238E27FC236}">
                <a16:creationId xmlns:a16="http://schemas.microsoft.com/office/drawing/2014/main" id="{8CA6FE82-81D0-BA9B-603F-898B190888F2}"/>
              </a:ext>
            </a:extLst>
          </p:cNvPr>
          <p:cNvSpPr>
            <a:spLocks noGrp="1"/>
          </p:cNvSpPr>
          <p:nvPr>
            <p:ph type="body" sz="quarter" idx="43"/>
          </p:nvPr>
        </p:nvSpPr>
        <p:spPr>
          <a:xfrm>
            <a:off x="4921554" y="3060734"/>
            <a:ext cx="7066347"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Design for Longevity</a:t>
            </a:r>
            <a:r>
              <a:rPr lang="en-US" sz="1600" kern="0" dirty="0">
                <a:effectLst/>
                <a:ea typeface="Times New Roman" panose="02020603050405020304" pitchFamily="18" charset="0"/>
                <a:cs typeface="Times New Roman" panose="02020603050405020304" pitchFamily="18" charset="0"/>
              </a:rPr>
              <a:t>: Importance of durability and adaptability in food businesses.</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Waste Reduction</a:t>
            </a:r>
            <a:r>
              <a:rPr lang="en-US" sz="1600" kern="0" dirty="0">
                <a:effectLst/>
                <a:ea typeface="Times New Roman" panose="02020603050405020304" pitchFamily="18" charset="0"/>
                <a:cs typeface="Times New Roman" panose="02020603050405020304" pitchFamily="18" charset="0"/>
              </a:rPr>
              <a:t>: Strategies to minimize waste through recycling and reusing materials.</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Resource Efficiency</a:t>
            </a:r>
            <a:r>
              <a:rPr lang="en-US" sz="1600" kern="0" dirty="0">
                <a:effectLst/>
                <a:ea typeface="Times New Roman" panose="02020603050405020304" pitchFamily="18" charset="0"/>
                <a:cs typeface="Times New Roman" panose="02020603050405020304" pitchFamily="18" charset="0"/>
              </a:rPr>
              <a:t>: Techniques for optimizing resource use in production and operations.</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Closed-Loop Systems</a:t>
            </a:r>
            <a:r>
              <a:rPr lang="en-US" sz="1600" kern="0" dirty="0">
                <a:effectLst/>
                <a:ea typeface="Times New Roman" panose="02020603050405020304" pitchFamily="18" charset="0"/>
                <a:cs typeface="Times New Roman" panose="02020603050405020304" pitchFamily="18" charset="0"/>
              </a:rPr>
              <a:t>: Concepts of product take-back schemes and re-manufacturing.</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 </a:t>
            </a:r>
            <a:endParaRPr lang="fi-FI" sz="1600" kern="100" dirty="0">
              <a:effectLst/>
              <a:ea typeface="Aptos" panose="020B0004020202020204" pitchFamily="34" charset="0"/>
              <a:cs typeface="Times New Roman" panose="02020603050405020304" pitchFamily="18" charset="0"/>
            </a:endParaRPr>
          </a:p>
          <a:p>
            <a:endParaRPr lang="en-IE" dirty="0"/>
          </a:p>
        </p:txBody>
      </p:sp>
      <p:sp>
        <p:nvSpPr>
          <p:cNvPr id="7" name="Text Placeholder 6">
            <a:extLst>
              <a:ext uri="{FF2B5EF4-FFF2-40B4-BE49-F238E27FC236}">
                <a16:creationId xmlns:a16="http://schemas.microsoft.com/office/drawing/2014/main" id="{89F8E1CB-933E-D216-31C9-795FAFD5EBD3}"/>
              </a:ext>
            </a:extLst>
          </p:cNvPr>
          <p:cNvSpPr>
            <a:spLocks noGrp="1"/>
          </p:cNvSpPr>
          <p:nvPr>
            <p:ph type="body" sz="quarter" idx="45"/>
          </p:nvPr>
        </p:nvSpPr>
        <p:spPr>
          <a:xfrm>
            <a:off x="4912292" y="4868600"/>
            <a:ext cx="6562677" cy="339415"/>
          </a:xfrm>
        </p:spPr>
        <p:txBody>
          <a:bodyPr/>
          <a:lstStyle/>
          <a:p>
            <a:r>
              <a:rPr lang="en-US" sz="2000" kern="0" dirty="0">
                <a:solidFill>
                  <a:srgbClr val="92D050"/>
                </a:solidFill>
                <a:cs typeface="Times New Roman" panose="02020603050405020304" pitchFamily="18" charset="0"/>
              </a:rPr>
              <a:t>IMPLEMENTATION STRATEGIES – Modules 3, 8, 10, 12</a:t>
            </a:r>
            <a:endParaRPr lang="fi-FI" sz="2000" kern="0" dirty="0">
              <a:solidFill>
                <a:srgbClr val="92D050"/>
              </a:solidFill>
              <a:cs typeface="Times New Roman" panose="02020603050405020304" pitchFamily="18" charset="0"/>
            </a:endParaRPr>
          </a:p>
          <a:p>
            <a:endParaRPr lang="en-IE" dirty="0"/>
          </a:p>
        </p:txBody>
      </p:sp>
      <p:sp>
        <p:nvSpPr>
          <p:cNvPr id="8" name="Text Placeholder 7">
            <a:extLst>
              <a:ext uri="{FF2B5EF4-FFF2-40B4-BE49-F238E27FC236}">
                <a16:creationId xmlns:a16="http://schemas.microsoft.com/office/drawing/2014/main" id="{29BEB388-24BA-C7ED-1FA0-A1263FAEC534}"/>
              </a:ext>
            </a:extLst>
          </p:cNvPr>
          <p:cNvSpPr>
            <a:spLocks noGrp="1"/>
          </p:cNvSpPr>
          <p:nvPr>
            <p:ph type="body" sz="quarter" idx="46"/>
          </p:nvPr>
        </p:nvSpPr>
        <p:spPr>
          <a:xfrm>
            <a:off x="4951064" y="5208015"/>
            <a:ext cx="6739953"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Assessing Current Practices</a:t>
            </a:r>
            <a:r>
              <a:rPr lang="en-US" sz="1600" kern="0" dirty="0">
                <a:effectLst/>
                <a:ea typeface="Times New Roman" panose="02020603050405020304" pitchFamily="18" charset="0"/>
                <a:cs typeface="Times New Roman" panose="02020603050405020304" pitchFamily="18" charset="0"/>
              </a:rPr>
              <a:t>: Tools for evaluating existing processes and identifying areas for improvement.</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Innovative Business Models</a:t>
            </a:r>
            <a:r>
              <a:rPr lang="en-US" sz="1600" kern="0" dirty="0">
                <a:effectLst/>
                <a:ea typeface="Times New Roman" panose="02020603050405020304" pitchFamily="18" charset="0"/>
                <a:cs typeface="Times New Roman" panose="02020603050405020304" pitchFamily="18" charset="0"/>
              </a:rPr>
              <a:t>: Overview of subscription services, product-as-a-service, sharing economies.</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Collaboration and Partnerships</a:t>
            </a:r>
            <a:r>
              <a:rPr lang="en-US" sz="1600" kern="0" dirty="0">
                <a:effectLst/>
                <a:ea typeface="Times New Roman" panose="02020603050405020304" pitchFamily="18" charset="0"/>
                <a:cs typeface="Times New Roman" panose="02020603050405020304" pitchFamily="18" charset="0"/>
              </a:rPr>
              <a:t>: Importance of working with suppliers, customers, and other stakeholders.</a:t>
            </a:r>
            <a:endParaRPr lang="fi-FI" sz="16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B9FFEF36-0673-14A5-7A51-7E8910888B9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9321EE03-EC9C-9B58-CDDC-BA727E9614E3}"/>
              </a:ext>
            </a:extLst>
          </p:cNvPr>
          <p:cNvSpPr txBox="1">
            <a:spLocks/>
          </p:cNvSpPr>
          <p:nvPr/>
        </p:nvSpPr>
        <p:spPr>
          <a:xfrm>
            <a:off x="4794505" y="154542"/>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accent1">
                    <a:lumMod val="75000"/>
                  </a:schemeClr>
                </a:solidFill>
              </a:rPr>
              <a:t>Example: </a:t>
            </a:r>
            <a:r>
              <a:rPr lang="en-IE" sz="2400" b="1" dirty="0">
                <a:solidFill>
                  <a:schemeClr val="accent1">
                    <a:lumMod val="75000"/>
                  </a:schemeClr>
                </a:solidFill>
                <a:ea typeface="+mn-lt"/>
                <a:cs typeface="+mn-lt"/>
              </a:rPr>
              <a:t>Employee Training &amp; Development Programmes</a:t>
            </a:r>
          </a:p>
          <a:p>
            <a:endParaRPr lang="en-IE" sz="2400" dirty="0">
              <a:ea typeface="+mn-lt"/>
              <a:cs typeface="+mn-lt"/>
            </a:endParaRPr>
          </a:p>
        </p:txBody>
      </p:sp>
      <p:grpSp>
        <p:nvGrpSpPr>
          <p:cNvPr id="31" name="Group 36">
            <a:extLst>
              <a:ext uri="{FF2B5EF4-FFF2-40B4-BE49-F238E27FC236}">
                <a16:creationId xmlns:a16="http://schemas.microsoft.com/office/drawing/2014/main" id="{9713C357-A321-666C-B2B5-B22B6A855409}"/>
              </a:ext>
            </a:extLst>
          </p:cNvPr>
          <p:cNvGrpSpPr/>
          <p:nvPr/>
        </p:nvGrpSpPr>
        <p:grpSpPr>
          <a:xfrm>
            <a:off x="4098866" y="926375"/>
            <a:ext cx="554299" cy="554203"/>
            <a:chOff x="3258209" y="1217582"/>
            <a:chExt cx="4712093" cy="4711281"/>
          </a:xfrm>
          <a:solidFill>
            <a:schemeClr val="bg1"/>
          </a:solidFill>
        </p:grpSpPr>
        <p:sp>
          <p:nvSpPr>
            <p:cNvPr id="32" name="Freeform 31">
              <a:extLst>
                <a:ext uri="{FF2B5EF4-FFF2-40B4-BE49-F238E27FC236}">
                  <a16:creationId xmlns:a16="http://schemas.microsoft.com/office/drawing/2014/main" id="{7958DE9D-4A8C-6401-8DE3-9487FF9C3911}"/>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6ECC9562-5A3D-5BEA-FC6A-DE22A9CC74D6}"/>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34" name="Group 39">
              <a:extLst>
                <a:ext uri="{FF2B5EF4-FFF2-40B4-BE49-F238E27FC236}">
                  <a16:creationId xmlns:a16="http://schemas.microsoft.com/office/drawing/2014/main" id="{BBCDA423-795C-7396-BA0A-D1608784183D}"/>
                </a:ext>
              </a:extLst>
            </p:cNvPr>
            <p:cNvGrpSpPr/>
            <p:nvPr/>
          </p:nvGrpSpPr>
          <p:grpSpPr>
            <a:xfrm>
              <a:off x="3258209" y="1217582"/>
              <a:ext cx="4712093" cy="4711281"/>
              <a:chOff x="3258209" y="1217582"/>
              <a:chExt cx="4712093" cy="4711281"/>
            </a:xfrm>
            <a:grpFill/>
          </p:grpSpPr>
          <p:sp>
            <p:nvSpPr>
              <p:cNvPr id="35" name="Freeform 16">
                <a:extLst>
                  <a:ext uri="{FF2B5EF4-FFF2-40B4-BE49-F238E27FC236}">
                    <a16:creationId xmlns:a16="http://schemas.microsoft.com/office/drawing/2014/main" id="{602B49D6-6530-A71A-7496-7DD4DEA0FB5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6" name="Freeform 18">
                <a:extLst>
                  <a:ext uri="{FF2B5EF4-FFF2-40B4-BE49-F238E27FC236}">
                    <a16:creationId xmlns:a16="http://schemas.microsoft.com/office/drawing/2014/main" id="{DC982ED1-F9B8-1314-F67D-325E9209F99D}"/>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7" name="Freeform 19">
                <a:extLst>
                  <a:ext uri="{FF2B5EF4-FFF2-40B4-BE49-F238E27FC236}">
                    <a16:creationId xmlns:a16="http://schemas.microsoft.com/office/drawing/2014/main" id="{FFAE7852-0658-DA81-502C-F4113CE0C422}"/>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8" name="Freeform 20">
                <a:extLst>
                  <a:ext uri="{FF2B5EF4-FFF2-40B4-BE49-F238E27FC236}">
                    <a16:creationId xmlns:a16="http://schemas.microsoft.com/office/drawing/2014/main" id="{3BE30924-8D84-A659-ABBC-1271FCACEF1F}"/>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9" name="Freeform 21">
                <a:extLst>
                  <a:ext uri="{FF2B5EF4-FFF2-40B4-BE49-F238E27FC236}">
                    <a16:creationId xmlns:a16="http://schemas.microsoft.com/office/drawing/2014/main" id="{8CF01C4F-315B-1E81-7A12-26067B72B1A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0" name="Freeform 22">
                <a:extLst>
                  <a:ext uri="{FF2B5EF4-FFF2-40B4-BE49-F238E27FC236}">
                    <a16:creationId xmlns:a16="http://schemas.microsoft.com/office/drawing/2014/main" id="{0B802153-072B-D3A0-6455-DBD54D2A695A}"/>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1" name="Freeform 23">
                <a:extLst>
                  <a:ext uri="{FF2B5EF4-FFF2-40B4-BE49-F238E27FC236}">
                    <a16:creationId xmlns:a16="http://schemas.microsoft.com/office/drawing/2014/main" id="{9CFB6482-6587-AF02-D75E-79F0E15CB277}"/>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2" name="Freeform 24">
                <a:extLst>
                  <a:ext uri="{FF2B5EF4-FFF2-40B4-BE49-F238E27FC236}">
                    <a16:creationId xmlns:a16="http://schemas.microsoft.com/office/drawing/2014/main" id="{85A5DF71-A89D-1EB7-4463-A827A15CCC71}"/>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3" name="Freeform 25">
                <a:extLst>
                  <a:ext uri="{FF2B5EF4-FFF2-40B4-BE49-F238E27FC236}">
                    <a16:creationId xmlns:a16="http://schemas.microsoft.com/office/drawing/2014/main" id="{195DC810-9999-AB33-EFF1-EDFC43B0AF0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4" name="Freeform 26">
                <a:extLst>
                  <a:ext uri="{FF2B5EF4-FFF2-40B4-BE49-F238E27FC236}">
                    <a16:creationId xmlns:a16="http://schemas.microsoft.com/office/drawing/2014/main" id="{A5AD72AB-D17E-D610-63FE-ACE28BD2AAD5}"/>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5" name="Freeform 27">
                <a:extLst>
                  <a:ext uri="{FF2B5EF4-FFF2-40B4-BE49-F238E27FC236}">
                    <a16:creationId xmlns:a16="http://schemas.microsoft.com/office/drawing/2014/main" id="{9DE9A9ED-D43D-7B19-18B1-4EEDEA21680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6" name="Freeform 28">
                <a:extLst>
                  <a:ext uri="{FF2B5EF4-FFF2-40B4-BE49-F238E27FC236}">
                    <a16:creationId xmlns:a16="http://schemas.microsoft.com/office/drawing/2014/main" id="{22FF6639-F650-FE14-5AB1-E18BC1FDF575}"/>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7" name="Freeform 29">
                <a:extLst>
                  <a:ext uri="{FF2B5EF4-FFF2-40B4-BE49-F238E27FC236}">
                    <a16:creationId xmlns:a16="http://schemas.microsoft.com/office/drawing/2014/main" id="{22641490-7296-C881-5A3D-26A2EA717F27}"/>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8" name="Freeform 30">
                <a:extLst>
                  <a:ext uri="{FF2B5EF4-FFF2-40B4-BE49-F238E27FC236}">
                    <a16:creationId xmlns:a16="http://schemas.microsoft.com/office/drawing/2014/main" id="{75553CFC-DE32-D5DC-FA0F-4D11650A956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9" name="Graphic 3">
            <a:extLst>
              <a:ext uri="{FF2B5EF4-FFF2-40B4-BE49-F238E27FC236}">
                <a16:creationId xmlns:a16="http://schemas.microsoft.com/office/drawing/2014/main" id="{6140A47D-2D09-F1BA-8C75-BA06813FB236}"/>
              </a:ext>
            </a:extLst>
          </p:cNvPr>
          <p:cNvGrpSpPr/>
          <p:nvPr/>
        </p:nvGrpSpPr>
        <p:grpSpPr>
          <a:xfrm>
            <a:off x="3880796" y="2901423"/>
            <a:ext cx="686308" cy="643965"/>
            <a:chOff x="6615628" y="2116894"/>
            <a:chExt cx="1066935" cy="1001108"/>
          </a:xfrm>
          <a:solidFill>
            <a:schemeClr val="bg1"/>
          </a:solidFill>
        </p:grpSpPr>
        <p:sp>
          <p:nvSpPr>
            <p:cNvPr id="50" name="Freeform 1128">
              <a:extLst>
                <a:ext uri="{FF2B5EF4-FFF2-40B4-BE49-F238E27FC236}">
                  <a16:creationId xmlns:a16="http://schemas.microsoft.com/office/drawing/2014/main" id="{5EB960A0-25FC-32C3-4283-332890105613}"/>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id="{BD172182-DF49-C425-E6FC-F6AC86F108F8}"/>
                </a:ext>
              </a:extLst>
            </p:cNvPr>
            <p:cNvGrpSpPr/>
            <p:nvPr/>
          </p:nvGrpSpPr>
          <p:grpSpPr>
            <a:xfrm>
              <a:off x="6615628" y="2116894"/>
              <a:ext cx="1066935" cy="1001108"/>
              <a:chOff x="6615628" y="2116894"/>
              <a:chExt cx="1066935" cy="1001108"/>
            </a:xfrm>
            <a:grpFill/>
          </p:grpSpPr>
          <p:sp>
            <p:nvSpPr>
              <p:cNvPr id="52" name="Freeform 1130">
                <a:extLst>
                  <a:ext uri="{FF2B5EF4-FFF2-40B4-BE49-F238E27FC236}">
                    <a16:creationId xmlns:a16="http://schemas.microsoft.com/office/drawing/2014/main" id="{FFD2F659-7207-8FD6-B267-D1D0EBB32905}"/>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53" name="Freeform 1131">
                <a:extLst>
                  <a:ext uri="{FF2B5EF4-FFF2-40B4-BE49-F238E27FC236}">
                    <a16:creationId xmlns:a16="http://schemas.microsoft.com/office/drawing/2014/main" id="{7BFE9BD0-5A1C-9B26-9DF1-3B6CE4DEE1A5}"/>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54" name="Freeform 1132">
                <a:extLst>
                  <a:ext uri="{FF2B5EF4-FFF2-40B4-BE49-F238E27FC236}">
                    <a16:creationId xmlns:a16="http://schemas.microsoft.com/office/drawing/2014/main" id="{72265767-9740-43E1-8CCA-225628689C21}"/>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55" name="Freeform 1133">
                <a:extLst>
                  <a:ext uri="{FF2B5EF4-FFF2-40B4-BE49-F238E27FC236}">
                    <a16:creationId xmlns:a16="http://schemas.microsoft.com/office/drawing/2014/main" id="{1C4F08E2-B658-B5EA-04C2-2DA77BA25543}"/>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56" name="Freeform 1134">
                <a:extLst>
                  <a:ext uri="{FF2B5EF4-FFF2-40B4-BE49-F238E27FC236}">
                    <a16:creationId xmlns:a16="http://schemas.microsoft.com/office/drawing/2014/main" id="{5545CD06-3087-AEA3-5AF3-D05112DF9BE6}"/>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57" name="Freeform 1135">
                <a:extLst>
                  <a:ext uri="{FF2B5EF4-FFF2-40B4-BE49-F238E27FC236}">
                    <a16:creationId xmlns:a16="http://schemas.microsoft.com/office/drawing/2014/main" id="{A049FFBD-14A4-80B6-7017-608529BACAA4}"/>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58" name="Freeform 1136">
                <a:extLst>
                  <a:ext uri="{FF2B5EF4-FFF2-40B4-BE49-F238E27FC236}">
                    <a16:creationId xmlns:a16="http://schemas.microsoft.com/office/drawing/2014/main" id="{D3260168-90B7-1820-2C97-3439B5F61D7E}"/>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59" name="Freeform 1137">
                <a:extLst>
                  <a:ext uri="{FF2B5EF4-FFF2-40B4-BE49-F238E27FC236}">
                    <a16:creationId xmlns:a16="http://schemas.microsoft.com/office/drawing/2014/main" id="{FF5E9756-6E78-3947-C074-E442F4826FD2}"/>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60" name="Freeform 1138">
                <a:extLst>
                  <a:ext uri="{FF2B5EF4-FFF2-40B4-BE49-F238E27FC236}">
                    <a16:creationId xmlns:a16="http://schemas.microsoft.com/office/drawing/2014/main" id="{C36F5698-C453-E1F5-449B-225790A89FF1}"/>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61" name="Freeform 1139">
                <a:extLst>
                  <a:ext uri="{FF2B5EF4-FFF2-40B4-BE49-F238E27FC236}">
                    <a16:creationId xmlns:a16="http://schemas.microsoft.com/office/drawing/2014/main" id="{17B526B9-C5A0-97D0-CB28-987BEB6EA042}"/>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62" name="Freeform 1140">
                <a:extLst>
                  <a:ext uri="{FF2B5EF4-FFF2-40B4-BE49-F238E27FC236}">
                    <a16:creationId xmlns:a16="http://schemas.microsoft.com/office/drawing/2014/main" id="{AC5ABE36-289B-5FCE-87F2-5AC13420FA16}"/>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63" name="Freeform 1141">
                <a:extLst>
                  <a:ext uri="{FF2B5EF4-FFF2-40B4-BE49-F238E27FC236}">
                    <a16:creationId xmlns:a16="http://schemas.microsoft.com/office/drawing/2014/main" id="{866EB24A-8997-95D1-8AEE-9E43BE75F9F3}"/>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64" name="Group 54">
            <a:extLst>
              <a:ext uri="{FF2B5EF4-FFF2-40B4-BE49-F238E27FC236}">
                <a16:creationId xmlns:a16="http://schemas.microsoft.com/office/drawing/2014/main" id="{6C17B86E-AA61-06A5-94AB-32E5837B6A84}"/>
              </a:ext>
            </a:extLst>
          </p:cNvPr>
          <p:cNvGrpSpPr/>
          <p:nvPr/>
        </p:nvGrpSpPr>
        <p:grpSpPr>
          <a:xfrm>
            <a:off x="3855924" y="4973990"/>
            <a:ext cx="715103" cy="829920"/>
            <a:chOff x="8360213" y="3458151"/>
            <a:chExt cx="853935" cy="991043"/>
          </a:xfrm>
          <a:solidFill>
            <a:schemeClr val="bg1"/>
          </a:solidFill>
        </p:grpSpPr>
        <p:grpSp>
          <p:nvGrpSpPr>
            <p:cNvPr id="65" name="Graphic 2">
              <a:extLst>
                <a:ext uri="{FF2B5EF4-FFF2-40B4-BE49-F238E27FC236}">
                  <a16:creationId xmlns:a16="http://schemas.microsoft.com/office/drawing/2014/main" id="{4A4F97CC-3C02-BA72-3BB5-AC388C91A70F}"/>
                </a:ext>
              </a:extLst>
            </p:cNvPr>
            <p:cNvGrpSpPr/>
            <p:nvPr userDrawn="1"/>
          </p:nvGrpSpPr>
          <p:grpSpPr>
            <a:xfrm>
              <a:off x="8599192" y="3595917"/>
              <a:ext cx="375982" cy="204367"/>
              <a:chOff x="2642504" y="3763150"/>
              <a:chExt cx="375982" cy="204367"/>
            </a:xfrm>
            <a:grpFill/>
          </p:grpSpPr>
          <p:sp>
            <p:nvSpPr>
              <p:cNvPr id="71" name="Freeform 102">
                <a:extLst>
                  <a:ext uri="{FF2B5EF4-FFF2-40B4-BE49-F238E27FC236}">
                    <a16:creationId xmlns:a16="http://schemas.microsoft.com/office/drawing/2014/main" id="{145E18DC-9BEB-8134-858E-B7C43773A543}"/>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72" name="Freeform 103">
                <a:extLst>
                  <a:ext uri="{FF2B5EF4-FFF2-40B4-BE49-F238E27FC236}">
                    <a16:creationId xmlns:a16="http://schemas.microsoft.com/office/drawing/2014/main" id="{74585EBA-C369-4034-A0B0-1D1DBC549A10}"/>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66" name="Graphic 2">
              <a:extLst>
                <a:ext uri="{FF2B5EF4-FFF2-40B4-BE49-F238E27FC236}">
                  <a16:creationId xmlns:a16="http://schemas.microsoft.com/office/drawing/2014/main" id="{311A3148-8D9F-0C45-F4DE-21C6BD52C9FA}"/>
                </a:ext>
              </a:extLst>
            </p:cNvPr>
            <p:cNvGrpSpPr/>
            <p:nvPr userDrawn="1"/>
          </p:nvGrpSpPr>
          <p:grpSpPr>
            <a:xfrm>
              <a:off x="8360213" y="3458151"/>
              <a:ext cx="853935" cy="991043"/>
              <a:chOff x="2403525" y="3625384"/>
              <a:chExt cx="853935" cy="991043"/>
            </a:xfrm>
            <a:grpFill/>
          </p:grpSpPr>
          <p:sp>
            <p:nvSpPr>
              <p:cNvPr id="67" name="Freeform 98">
                <a:extLst>
                  <a:ext uri="{FF2B5EF4-FFF2-40B4-BE49-F238E27FC236}">
                    <a16:creationId xmlns:a16="http://schemas.microsoft.com/office/drawing/2014/main" id="{9092757A-46AE-6124-BC4C-8C9ADD86357B}"/>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8" name="Freeform 99">
                <a:extLst>
                  <a:ext uri="{FF2B5EF4-FFF2-40B4-BE49-F238E27FC236}">
                    <a16:creationId xmlns:a16="http://schemas.microsoft.com/office/drawing/2014/main" id="{98761127-E639-8640-D272-5ACC0DF27A9D}"/>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9" name="Freeform 100">
                <a:extLst>
                  <a:ext uri="{FF2B5EF4-FFF2-40B4-BE49-F238E27FC236}">
                    <a16:creationId xmlns:a16="http://schemas.microsoft.com/office/drawing/2014/main" id="{3618C49E-E253-EDCE-A6A8-4ABAD1426A70}"/>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70" name="Freeform 101">
                <a:extLst>
                  <a:ext uri="{FF2B5EF4-FFF2-40B4-BE49-F238E27FC236}">
                    <a16:creationId xmlns:a16="http://schemas.microsoft.com/office/drawing/2014/main" id="{A20665CC-8E39-2BB6-73CD-E995B0DE5DFF}"/>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655942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758B-B7AF-A4B6-2589-6406048A6CC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0737D32-340F-C393-AA48-78CFF5799CB3}"/>
              </a:ext>
            </a:extLst>
          </p:cNvPr>
          <p:cNvSpPr>
            <a:spLocks noGrp="1"/>
          </p:cNvSpPr>
          <p:nvPr>
            <p:ph type="body" sz="quarter" idx="35"/>
          </p:nvPr>
        </p:nvSpPr>
        <p:spPr>
          <a:xfrm>
            <a:off x="4902847" y="930247"/>
            <a:ext cx="6562677" cy="339415"/>
          </a:xfrm>
        </p:spPr>
        <p:txBody>
          <a:bodyPr/>
          <a:lstStyle/>
          <a:p>
            <a:r>
              <a:rPr lang="en-US" sz="2000" b="1" kern="0" dirty="0">
                <a:solidFill>
                  <a:srgbClr val="92D050"/>
                </a:solidFill>
                <a:latin typeface="Calibri" panose="020F0502020204030204" pitchFamily="34" charset="0"/>
                <a:cs typeface="Times New Roman" panose="02020603050405020304" pitchFamily="18" charset="0"/>
              </a:rPr>
              <a:t>CASE STUDIES AND BEST PRACTICES </a:t>
            </a:r>
            <a:r>
              <a:rPr lang="en-US" sz="2000" b="1" kern="0" dirty="0">
                <a:solidFill>
                  <a:srgbClr val="B7250D"/>
                </a:solidFill>
                <a:effectLst/>
                <a:ea typeface="Times New Roman" panose="02020603050405020304" pitchFamily="18" charset="0"/>
                <a:cs typeface="Times New Roman" panose="02020603050405020304" pitchFamily="18" charset="0"/>
              </a:rPr>
              <a:t>- </a:t>
            </a:r>
            <a:r>
              <a:rPr lang="en-US" sz="2000" b="1" kern="0" dirty="0">
                <a:solidFill>
                  <a:srgbClr val="B7250D"/>
                </a:solidFill>
                <a:effectLst/>
                <a:ea typeface="Times New Roman" panose="02020603050405020304" pitchFamily="18" charset="0"/>
                <a:cs typeface="Times New Roman" panose="02020603050405020304" pitchFamily="18" charset="0"/>
                <a:hlinkClick r:id="rId2"/>
              </a:rPr>
              <a:t>W2W Compendium</a:t>
            </a:r>
            <a:r>
              <a:rPr lang="en-US" sz="2000" b="1" kern="0" dirty="0">
                <a:solidFill>
                  <a:srgbClr val="B7250D"/>
                </a:solidFill>
                <a:effectLst/>
                <a:ea typeface="Times New Roman" panose="02020603050405020304" pitchFamily="18" charset="0"/>
                <a:cs typeface="Times New Roman" panose="02020603050405020304" pitchFamily="18" charset="0"/>
              </a:rPr>
              <a:t>, </a:t>
            </a:r>
            <a:r>
              <a:rPr lang="en-US" sz="2000" b="1" kern="0" dirty="0">
                <a:solidFill>
                  <a:srgbClr val="B7250D"/>
                </a:solidFill>
                <a:effectLst/>
                <a:ea typeface="Times New Roman" panose="02020603050405020304" pitchFamily="18" charset="0"/>
                <a:cs typeface="Times New Roman" panose="02020603050405020304" pitchFamily="18" charset="0"/>
                <a:hlinkClick r:id="rId3"/>
              </a:rPr>
              <a:t>Waste Stream Maps</a:t>
            </a:r>
            <a:endParaRPr lang="fi-FI" sz="2000" kern="100" dirty="0">
              <a:solidFill>
                <a:srgbClr val="B7250D"/>
              </a:solidFill>
              <a:effectLst/>
              <a:ea typeface="Aptos" panose="020B0004020202020204" pitchFamily="34" charset="0"/>
              <a:cs typeface="Times New Roman" panose="02020603050405020304" pitchFamily="18" charset="0"/>
            </a:endParaRPr>
          </a:p>
          <a:p>
            <a:endParaRPr lang="en-IE" dirty="0"/>
          </a:p>
        </p:txBody>
      </p:sp>
      <p:sp>
        <p:nvSpPr>
          <p:cNvPr id="3" name="Text Placeholder 2">
            <a:extLst>
              <a:ext uri="{FF2B5EF4-FFF2-40B4-BE49-F238E27FC236}">
                <a16:creationId xmlns:a16="http://schemas.microsoft.com/office/drawing/2014/main" id="{90C2DDF2-A3E0-E183-16FB-3B87C1B81D9E}"/>
              </a:ext>
            </a:extLst>
          </p:cNvPr>
          <p:cNvSpPr>
            <a:spLocks noGrp="1"/>
          </p:cNvSpPr>
          <p:nvPr>
            <p:ph type="body" sz="quarter" idx="36"/>
          </p:nvPr>
        </p:nvSpPr>
        <p:spPr>
          <a:xfrm>
            <a:off x="4912291" y="1589360"/>
            <a:ext cx="6553234"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Successful Circular Economy Examples: </a:t>
            </a:r>
            <a:r>
              <a:rPr lang="en-US" sz="1600" kern="0" dirty="0">
                <a:effectLst/>
                <a:ea typeface="Times New Roman" panose="02020603050405020304" pitchFamily="18" charset="0"/>
                <a:cs typeface="Times New Roman" panose="02020603050405020304" pitchFamily="18" charset="0"/>
              </a:rPr>
              <a:t>Highlight companies successfully implementing circular practices.</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Lessons Learned</a:t>
            </a:r>
            <a:r>
              <a:rPr lang="en-US" sz="1600" kern="0" dirty="0">
                <a:effectLst/>
                <a:ea typeface="Times New Roman" panose="02020603050405020304" pitchFamily="18" charset="0"/>
                <a:cs typeface="Times New Roman" panose="02020603050405020304" pitchFamily="18" charset="0"/>
              </a:rPr>
              <a:t>: Discuss common challenges and solutions.</a:t>
            </a:r>
            <a:endParaRPr lang="fi-FI" sz="1600" kern="100" dirty="0">
              <a:effectLst/>
              <a:ea typeface="Aptos" panose="020B0004020202020204" pitchFamily="34" charset="0"/>
              <a:cs typeface="Times New Roman" panose="02020603050405020304" pitchFamily="18" charset="0"/>
            </a:endParaRPr>
          </a:p>
          <a:p>
            <a:endParaRPr lang="en-IE" dirty="0"/>
          </a:p>
        </p:txBody>
      </p:sp>
      <p:sp>
        <p:nvSpPr>
          <p:cNvPr id="5" name="Text Placeholder 4">
            <a:extLst>
              <a:ext uri="{FF2B5EF4-FFF2-40B4-BE49-F238E27FC236}">
                <a16:creationId xmlns:a16="http://schemas.microsoft.com/office/drawing/2014/main" id="{5022C1C5-0639-E8EF-F172-98AA50637CC7}"/>
              </a:ext>
            </a:extLst>
          </p:cNvPr>
          <p:cNvSpPr>
            <a:spLocks noGrp="1"/>
          </p:cNvSpPr>
          <p:nvPr>
            <p:ph type="body" sz="quarter" idx="42"/>
          </p:nvPr>
        </p:nvSpPr>
        <p:spPr>
          <a:xfrm>
            <a:off x="4902848" y="2571506"/>
            <a:ext cx="6562677" cy="339415"/>
          </a:xfrm>
        </p:spPr>
        <p:txBody>
          <a:bodyPr/>
          <a:lstStyle/>
          <a:p>
            <a:r>
              <a:rPr lang="en-US" sz="2000" b="1" kern="0" dirty="0">
                <a:solidFill>
                  <a:srgbClr val="92D050"/>
                </a:solidFill>
                <a:latin typeface="Calibri" panose="020F0502020204030204" pitchFamily="34" charset="0"/>
                <a:cs typeface="Times New Roman" panose="02020603050405020304" pitchFamily="18" charset="0"/>
              </a:rPr>
              <a:t>EMPLOYEE ENGAGEMENT AND CULTURE SHIFT – Module 9: Chapter 3</a:t>
            </a:r>
            <a:endParaRPr lang="fi-FI" sz="2000" b="1" kern="0" dirty="0">
              <a:solidFill>
                <a:srgbClr val="92D050"/>
              </a:solidFill>
              <a:latin typeface="Calibri" panose="020F0502020204030204" pitchFamily="34" charset="0"/>
              <a:cs typeface="Times New Roman" panose="02020603050405020304" pitchFamily="18" charset="0"/>
            </a:endParaRPr>
          </a:p>
          <a:p>
            <a:endParaRPr lang="en-IE" dirty="0"/>
          </a:p>
        </p:txBody>
      </p:sp>
      <p:sp>
        <p:nvSpPr>
          <p:cNvPr id="6" name="Text Placeholder 5">
            <a:extLst>
              <a:ext uri="{FF2B5EF4-FFF2-40B4-BE49-F238E27FC236}">
                <a16:creationId xmlns:a16="http://schemas.microsoft.com/office/drawing/2014/main" id="{48F97761-8973-A1EF-6549-923934B2FAD0}"/>
              </a:ext>
            </a:extLst>
          </p:cNvPr>
          <p:cNvSpPr>
            <a:spLocks noGrp="1"/>
          </p:cNvSpPr>
          <p:nvPr>
            <p:ph type="body" sz="quarter" idx="43"/>
          </p:nvPr>
        </p:nvSpPr>
        <p:spPr>
          <a:xfrm>
            <a:off x="4923069" y="3240397"/>
            <a:ext cx="6553234"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Encouraging Employee Involvement</a:t>
            </a:r>
            <a:r>
              <a:rPr lang="en-US" sz="1600" kern="0" dirty="0">
                <a:effectLst/>
                <a:ea typeface="Times New Roman" panose="02020603050405020304" pitchFamily="18" charset="0"/>
                <a:cs typeface="Times New Roman" panose="02020603050405020304" pitchFamily="18" charset="0"/>
              </a:rPr>
              <a:t>: Strategies for motivating employees to adopt circular practices.</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Fostering a Sustainable Culture</a:t>
            </a:r>
            <a:r>
              <a:rPr lang="en-US" sz="1600" kern="0" dirty="0">
                <a:effectLst/>
                <a:ea typeface="Times New Roman" panose="02020603050405020304" pitchFamily="18" charset="0"/>
                <a:cs typeface="Times New Roman" panose="02020603050405020304" pitchFamily="18" charset="0"/>
              </a:rPr>
              <a:t>: Building a food SMEs culture that prioritizes sustainability.</a:t>
            </a:r>
            <a:endParaRPr lang="fi-FI" sz="1600" kern="100" dirty="0">
              <a:effectLst/>
              <a:ea typeface="Aptos" panose="020B0004020202020204" pitchFamily="34" charset="0"/>
              <a:cs typeface="Times New Roman" panose="02020603050405020304" pitchFamily="18" charset="0"/>
            </a:endParaRPr>
          </a:p>
          <a:p>
            <a:endParaRPr lang="en-IE" dirty="0"/>
          </a:p>
        </p:txBody>
      </p:sp>
      <p:sp>
        <p:nvSpPr>
          <p:cNvPr id="7" name="Text Placeholder 6">
            <a:extLst>
              <a:ext uri="{FF2B5EF4-FFF2-40B4-BE49-F238E27FC236}">
                <a16:creationId xmlns:a16="http://schemas.microsoft.com/office/drawing/2014/main" id="{52766E12-9447-B645-2CA1-DE9B13EB923E}"/>
              </a:ext>
            </a:extLst>
          </p:cNvPr>
          <p:cNvSpPr>
            <a:spLocks noGrp="1"/>
          </p:cNvSpPr>
          <p:nvPr>
            <p:ph type="body" sz="quarter" idx="45"/>
          </p:nvPr>
        </p:nvSpPr>
        <p:spPr>
          <a:xfrm>
            <a:off x="4902849" y="4421626"/>
            <a:ext cx="6562677" cy="339415"/>
          </a:xfrm>
        </p:spPr>
        <p:txBody>
          <a:bodyPr/>
          <a:lstStyle/>
          <a:p>
            <a:pPr marL="0" indent="0">
              <a:lnSpc>
                <a:spcPct val="100000"/>
              </a:lnSpc>
            </a:pPr>
            <a:r>
              <a:rPr lang="en-US" sz="2000" b="1" kern="0" dirty="0">
                <a:solidFill>
                  <a:srgbClr val="92D050"/>
                </a:solidFill>
                <a:latin typeface="Calibri" panose="020F0502020204030204" pitchFamily="34" charset="0"/>
                <a:cs typeface="Times New Roman" panose="02020603050405020304" pitchFamily="18" charset="0"/>
              </a:rPr>
              <a:t>PRACTICAL ACTIVITIES AND WORKSHOPS – Module 9: Chapter 4</a:t>
            </a:r>
            <a:endParaRPr lang="fi-FI" sz="2000" b="1" kern="0" dirty="0">
              <a:solidFill>
                <a:srgbClr val="92D050"/>
              </a:solidFill>
              <a:latin typeface="Calibri" panose="020F0502020204030204" pitchFamily="34" charset="0"/>
              <a:cs typeface="Times New Roman" panose="02020603050405020304" pitchFamily="18" charset="0"/>
            </a:endParaRPr>
          </a:p>
          <a:p>
            <a:endParaRPr lang="en-IE" dirty="0"/>
          </a:p>
        </p:txBody>
      </p:sp>
      <p:sp>
        <p:nvSpPr>
          <p:cNvPr id="8" name="Text Placeholder 7">
            <a:extLst>
              <a:ext uri="{FF2B5EF4-FFF2-40B4-BE49-F238E27FC236}">
                <a16:creationId xmlns:a16="http://schemas.microsoft.com/office/drawing/2014/main" id="{5C5713D6-4275-B0A4-7C1E-E0605C4D59FD}"/>
              </a:ext>
            </a:extLst>
          </p:cNvPr>
          <p:cNvSpPr>
            <a:spLocks noGrp="1"/>
          </p:cNvSpPr>
          <p:nvPr>
            <p:ph type="body" sz="quarter" idx="46"/>
          </p:nvPr>
        </p:nvSpPr>
        <p:spPr>
          <a:xfrm>
            <a:off x="4932512" y="5119994"/>
            <a:ext cx="6553234"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Group Discussions</a:t>
            </a:r>
            <a:r>
              <a:rPr lang="en-US" sz="1600" b="1" kern="0" dirty="0">
                <a:ea typeface="Times New Roman" panose="02020603050405020304" pitchFamily="18" charset="0"/>
                <a:cs typeface="Times New Roman" panose="02020603050405020304" pitchFamily="18" charset="0"/>
              </a:rPr>
              <a:t>:</a:t>
            </a:r>
            <a:r>
              <a:rPr lang="en-US" sz="1600" kern="0" dirty="0">
                <a:effectLst/>
                <a:ea typeface="Times New Roman" panose="02020603050405020304" pitchFamily="18" charset="0"/>
                <a:cs typeface="Times New Roman" panose="02020603050405020304" pitchFamily="18" charset="0"/>
              </a:rPr>
              <a:t> Facilitate brainstorming sessions on potential circular initiatives.</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Hands-On Projects</a:t>
            </a:r>
            <a:r>
              <a:rPr lang="en-US" sz="1600" kern="0" dirty="0">
                <a:effectLst/>
                <a:ea typeface="Times New Roman" panose="02020603050405020304" pitchFamily="18" charset="0"/>
                <a:cs typeface="Times New Roman" panose="02020603050405020304" pitchFamily="18" charset="0"/>
              </a:rPr>
              <a:t>: Create small teams to develop proposals for circular practices in their departments.</a:t>
            </a:r>
            <a:endParaRPr lang="fi-FI" sz="16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D9D73FB0-A18A-D9F4-BF68-22FBF37A463E}"/>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A25B3EC7-4220-3052-603F-AE4421E06FC7}"/>
              </a:ext>
            </a:extLst>
          </p:cNvPr>
          <p:cNvSpPr txBox="1">
            <a:spLocks/>
          </p:cNvSpPr>
          <p:nvPr/>
        </p:nvSpPr>
        <p:spPr>
          <a:xfrm>
            <a:off x="4902847" y="220532"/>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accent1">
                    <a:lumMod val="75000"/>
                  </a:schemeClr>
                </a:solidFill>
              </a:rPr>
              <a:t>Example: </a:t>
            </a:r>
            <a:r>
              <a:rPr lang="en-IE" sz="2400" b="1" dirty="0">
                <a:solidFill>
                  <a:schemeClr val="accent1">
                    <a:lumMod val="75000"/>
                  </a:schemeClr>
                </a:solidFill>
                <a:ea typeface="+mn-lt"/>
                <a:cs typeface="+mn-lt"/>
              </a:rPr>
              <a:t>Employee Training &amp; Development Programmes</a:t>
            </a:r>
          </a:p>
          <a:p>
            <a:pPr marL="0" indent="0">
              <a:buNone/>
            </a:pPr>
            <a:endParaRPr lang="en-IE" sz="2400" dirty="0">
              <a:ea typeface="+mn-lt"/>
              <a:cs typeface="+mn-lt"/>
            </a:endParaRPr>
          </a:p>
        </p:txBody>
      </p:sp>
      <p:grpSp>
        <p:nvGrpSpPr>
          <p:cNvPr id="51" name="Group 36">
            <a:extLst>
              <a:ext uri="{FF2B5EF4-FFF2-40B4-BE49-F238E27FC236}">
                <a16:creationId xmlns:a16="http://schemas.microsoft.com/office/drawing/2014/main" id="{1562190D-4540-B1A5-0F81-368315B80C0F}"/>
              </a:ext>
            </a:extLst>
          </p:cNvPr>
          <p:cNvGrpSpPr/>
          <p:nvPr/>
        </p:nvGrpSpPr>
        <p:grpSpPr>
          <a:xfrm>
            <a:off x="3999797" y="908330"/>
            <a:ext cx="554299" cy="554203"/>
            <a:chOff x="3258209" y="1217582"/>
            <a:chExt cx="4712093" cy="4711281"/>
          </a:xfrm>
          <a:solidFill>
            <a:schemeClr val="bg1"/>
          </a:solidFill>
        </p:grpSpPr>
        <p:sp>
          <p:nvSpPr>
            <p:cNvPr id="52" name="Freeform 31">
              <a:extLst>
                <a:ext uri="{FF2B5EF4-FFF2-40B4-BE49-F238E27FC236}">
                  <a16:creationId xmlns:a16="http://schemas.microsoft.com/office/drawing/2014/main" id="{D28CAA8E-BDD5-4F0E-CF4D-DE0CE91D7274}"/>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53" name="Freeform 32">
              <a:extLst>
                <a:ext uri="{FF2B5EF4-FFF2-40B4-BE49-F238E27FC236}">
                  <a16:creationId xmlns:a16="http://schemas.microsoft.com/office/drawing/2014/main" id="{656EA002-17AA-7A39-7317-D3A79E536B38}"/>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54" name="Group 39">
              <a:extLst>
                <a:ext uri="{FF2B5EF4-FFF2-40B4-BE49-F238E27FC236}">
                  <a16:creationId xmlns:a16="http://schemas.microsoft.com/office/drawing/2014/main" id="{1146D2F8-9EF2-FA7D-6E55-E30FEB706B14}"/>
                </a:ext>
              </a:extLst>
            </p:cNvPr>
            <p:cNvGrpSpPr/>
            <p:nvPr/>
          </p:nvGrpSpPr>
          <p:grpSpPr>
            <a:xfrm>
              <a:off x="3258209" y="1217582"/>
              <a:ext cx="4712093" cy="4711281"/>
              <a:chOff x="3258209" y="1217582"/>
              <a:chExt cx="4712093" cy="4711281"/>
            </a:xfrm>
            <a:grpFill/>
          </p:grpSpPr>
          <p:sp>
            <p:nvSpPr>
              <p:cNvPr id="55" name="Freeform 16">
                <a:extLst>
                  <a:ext uri="{FF2B5EF4-FFF2-40B4-BE49-F238E27FC236}">
                    <a16:creationId xmlns:a16="http://schemas.microsoft.com/office/drawing/2014/main" id="{996F31CA-6CD3-C298-12E6-8A3E4CB8607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56" name="Freeform 18">
                <a:extLst>
                  <a:ext uri="{FF2B5EF4-FFF2-40B4-BE49-F238E27FC236}">
                    <a16:creationId xmlns:a16="http://schemas.microsoft.com/office/drawing/2014/main" id="{BB0403E0-54B4-DE30-99F0-E67942F5846D}"/>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7" name="Freeform 19">
                <a:extLst>
                  <a:ext uri="{FF2B5EF4-FFF2-40B4-BE49-F238E27FC236}">
                    <a16:creationId xmlns:a16="http://schemas.microsoft.com/office/drawing/2014/main" id="{A74DEB2E-D7BB-239A-A7C2-A74FB5CC1C9F}"/>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8" name="Freeform 20">
                <a:extLst>
                  <a:ext uri="{FF2B5EF4-FFF2-40B4-BE49-F238E27FC236}">
                    <a16:creationId xmlns:a16="http://schemas.microsoft.com/office/drawing/2014/main" id="{37D7CCD7-6A9D-7D4E-3396-5FFD63A4E51E}"/>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9" name="Freeform 21">
                <a:extLst>
                  <a:ext uri="{FF2B5EF4-FFF2-40B4-BE49-F238E27FC236}">
                    <a16:creationId xmlns:a16="http://schemas.microsoft.com/office/drawing/2014/main" id="{1280F065-741F-C921-F7E8-9338A9626567}"/>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0" name="Freeform 22">
                <a:extLst>
                  <a:ext uri="{FF2B5EF4-FFF2-40B4-BE49-F238E27FC236}">
                    <a16:creationId xmlns:a16="http://schemas.microsoft.com/office/drawing/2014/main" id="{5E47C35C-000E-2D1E-B9D1-6307209DB332}"/>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1" name="Freeform 23">
                <a:extLst>
                  <a:ext uri="{FF2B5EF4-FFF2-40B4-BE49-F238E27FC236}">
                    <a16:creationId xmlns:a16="http://schemas.microsoft.com/office/drawing/2014/main" id="{B506D50C-404C-83B8-2B63-FD650B05A1B3}"/>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62" name="Freeform 24">
                <a:extLst>
                  <a:ext uri="{FF2B5EF4-FFF2-40B4-BE49-F238E27FC236}">
                    <a16:creationId xmlns:a16="http://schemas.microsoft.com/office/drawing/2014/main" id="{FEA037CB-F3E8-16B7-DA2A-433F1EC0093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3" name="Freeform 25">
                <a:extLst>
                  <a:ext uri="{FF2B5EF4-FFF2-40B4-BE49-F238E27FC236}">
                    <a16:creationId xmlns:a16="http://schemas.microsoft.com/office/drawing/2014/main" id="{A0406D1A-964E-0472-2AA7-3E031E325CD1}"/>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4" name="Freeform 26">
                <a:extLst>
                  <a:ext uri="{FF2B5EF4-FFF2-40B4-BE49-F238E27FC236}">
                    <a16:creationId xmlns:a16="http://schemas.microsoft.com/office/drawing/2014/main" id="{F7DC4154-78EE-67E3-65ED-5C5B306D4CB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65" name="Freeform 27">
                <a:extLst>
                  <a:ext uri="{FF2B5EF4-FFF2-40B4-BE49-F238E27FC236}">
                    <a16:creationId xmlns:a16="http://schemas.microsoft.com/office/drawing/2014/main" id="{3BE35B11-8EC7-0B48-6AD8-B2A8F6D3CDE0}"/>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66" name="Freeform 28">
                <a:extLst>
                  <a:ext uri="{FF2B5EF4-FFF2-40B4-BE49-F238E27FC236}">
                    <a16:creationId xmlns:a16="http://schemas.microsoft.com/office/drawing/2014/main" id="{0B9B2FBF-CDF9-E917-270E-D0857B41AB5D}"/>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7" name="Freeform 29">
                <a:extLst>
                  <a:ext uri="{FF2B5EF4-FFF2-40B4-BE49-F238E27FC236}">
                    <a16:creationId xmlns:a16="http://schemas.microsoft.com/office/drawing/2014/main" id="{82E4D3B1-AB25-BE92-126B-68D8DD3E6C02}"/>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8" name="Freeform 30">
                <a:extLst>
                  <a:ext uri="{FF2B5EF4-FFF2-40B4-BE49-F238E27FC236}">
                    <a16:creationId xmlns:a16="http://schemas.microsoft.com/office/drawing/2014/main" id="{6B35C0E1-EA40-57C2-3A29-3C28F5DA18CF}"/>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73" name="Graphic 3">
            <a:extLst>
              <a:ext uri="{FF2B5EF4-FFF2-40B4-BE49-F238E27FC236}">
                <a16:creationId xmlns:a16="http://schemas.microsoft.com/office/drawing/2014/main" id="{23D85EC6-B43E-E0B7-1C5D-326C5AEB5F1A}"/>
              </a:ext>
            </a:extLst>
          </p:cNvPr>
          <p:cNvGrpSpPr/>
          <p:nvPr/>
        </p:nvGrpSpPr>
        <p:grpSpPr>
          <a:xfrm>
            <a:off x="3815165" y="4354583"/>
            <a:ext cx="686308" cy="643965"/>
            <a:chOff x="6615628" y="2116894"/>
            <a:chExt cx="1066935" cy="1001108"/>
          </a:xfrm>
          <a:solidFill>
            <a:schemeClr val="bg1"/>
          </a:solidFill>
        </p:grpSpPr>
        <p:sp>
          <p:nvSpPr>
            <p:cNvPr id="74" name="Freeform 1128">
              <a:extLst>
                <a:ext uri="{FF2B5EF4-FFF2-40B4-BE49-F238E27FC236}">
                  <a16:creationId xmlns:a16="http://schemas.microsoft.com/office/drawing/2014/main" id="{71D05CA1-4E9F-0BA2-BDA9-DF6DA602C8D9}"/>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5" name="Graphic 3">
              <a:extLst>
                <a:ext uri="{FF2B5EF4-FFF2-40B4-BE49-F238E27FC236}">
                  <a16:creationId xmlns:a16="http://schemas.microsoft.com/office/drawing/2014/main" id="{0AECAB47-E889-CDD9-5317-EBA1C51C8E0F}"/>
                </a:ext>
              </a:extLst>
            </p:cNvPr>
            <p:cNvGrpSpPr/>
            <p:nvPr/>
          </p:nvGrpSpPr>
          <p:grpSpPr>
            <a:xfrm>
              <a:off x="6615628" y="2116894"/>
              <a:ext cx="1066935" cy="1001108"/>
              <a:chOff x="6615628" y="2116894"/>
              <a:chExt cx="1066935" cy="1001108"/>
            </a:xfrm>
            <a:grpFill/>
          </p:grpSpPr>
          <p:sp>
            <p:nvSpPr>
              <p:cNvPr id="76" name="Freeform 1130">
                <a:extLst>
                  <a:ext uri="{FF2B5EF4-FFF2-40B4-BE49-F238E27FC236}">
                    <a16:creationId xmlns:a16="http://schemas.microsoft.com/office/drawing/2014/main" id="{22477E94-A399-94A5-84AB-4A1ACAB71E48}"/>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7" name="Freeform 1131">
                <a:extLst>
                  <a:ext uri="{FF2B5EF4-FFF2-40B4-BE49-F238E27FC236}">
                    <a16:creationId xmlns:a16="http://schemas.microsoft.com/office/drawing/2014/main" id="{177BA7CE-50EF-CACA-8766-68C438DBE180}"/>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8" name="Freeform 1132">
                <a:extLst>
                  <a:ext uri="{FF2B5EF4-FFF2-40B4-BE49-F238E27FC236}">
                    <a16:creationId xmlns:a16="http://schemas.microsoft.com/office/drawing/2014/main" id="{3FD1D7E5-2F23-30E9-F731-4FCF70EB6685}"/>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79" name="Freeform 1133">
                <a:extLst>
                  <a:ext uri="{FF2B5EF4-FFF2-40B4-BE49-F238E27FC236}">
                    <a16:creationId xmlns:a16="http://schemas.microsoft.com/office/drawing/2014/main" id="{6FEE11B7-0390-FB87-175C-81EA820DC32A}"/>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0" name="Freeform 1134">
                <a:extLst>
                  <a:ext uri="{FF2B5EF4-FFF2-40B4-BE49-F238E27FC236}">
                    <a16:creationId xmlns:a16="http://schemas.microsoft.com/office/drawing/2014/main" id="{5D200250-44A7-AD04-765E-F650A0D6ECA4}"/>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1" name="Freeform 1135">
                <a:extLst>
                  <a:ext uri="{FF2B5EF4-FFF2-40B4-BE49-F238E27FC236}">
                    <a16:creationId xmlns:a16="http://schemas.microsoft.com/office/drawing/2014/main" id="{9EBCCEA1-B5ED-91BD-51AA-36AE48287FE1}"/>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2" name="Freeform 1136">
                <a:extLst>
                  <a:ext uri="{FF2B5EF4-FFF2-40B4-BE49-F238E27FC236}">
                    <a16:creationId xmlns:a16="http://schemas.microsoft.com/office/drawing/2014/main" id="{144E697B-478A-0F9A-4AFA-AA21D25E9AD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3" name="Freeform 1137">
                <a:extLst>
                  <a:ext uri="{FF2B5EF4-FFF2-40B4-BE49-F238E27FC236}">
                    <a16:creationId xmlns:a16="http://schemas.microsoft.com/office/drawing/2014/main" id="{189433D4-C7F6-70ED-6972-4F54A89CE9CC}"/>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4" name="Freeform 1138">
                <a:extLst>
                  <a:ext uri="{FF2B5EF4-FFF2-40B4-BE49-F238E27FC236}">
                    <a16:creationId xmlns:a16="http://schemas.microsoft.com/office/drawing/2014/main" id="{48BD2B28-583C-5DA3-3A5F-CE72992FBE76}"/>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5" name="Freeform 1139">
                <a:extLst>
                  <a:ext uri="{FF2B5EF4-FFF2-40B4-BE49-F238E27FC236}">
                    <a16:creationId xmlns:a16="http://schemas.microsoft.com/office/drawing/2014/main" id="{67C4FB4D-5CB4-CDBE-D241-08371C6E2443}"/>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6" name="Freeform 1140">
                <a:extLst>
                  <a:ext uri="{FF2B5EF4-FFF2-40B4-BE49-F238E27FC236}">
                    <a16:creationId xmlns:a16="http://schemas.microsoft.com/office/drawing/2014/main" id="{1DEE9E11-B34E-65E2-4A0F-87A5DEC5D52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7" name="Freeform 1141">
                <a:extLst>
                  <a:ext uri="{FF2B5EF4-FFF2-40B4-BE49-F238E27FC236}">
                    <a16:creationId xmlns:a16="http://schemas.microsoft.com/office/drawing/2014/main" id="{E763E541-0292-91B5-0D7E-CBE7160B6A88}"/>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8" name="Graphic 3">
            <a:extLst>
              <a:ext uri="{FF2B5EF4-FFF2-40B4-BE49-F238E27FC236}">
                <a16:creationId xmlns:a16="http://schemas.microsoft.com/office/drawing/2014/main" id="{EEED653D-AF92-4AFF-3703-B632AE377528}"/>
              </a:ext>
            </a:extLst>
          </p:cNvPr>
          <p:cNvGrpSpPr/>
          <p:nvPr/>
        </p:nvGrpSpPr>
        <p:grpSpPr>
          <a:xfrm>
            <a:off x="3851527" y="2481963"/>
            <a:ext cx="632992" cy="714294"/>
            <a:chOff x="4643578" y="432838"/>
            <a:chExt cx="1028134" cy="1160188"/>
          </a:xfrm>
          <a:solidFill>
            <a:schemeClr val="bg1"/>
          </a:solidFill>
        </p:grpSpPr>
        <p:sp>
          <p:nvSpPr>
            <p:cNvPr id="89" name="Freeform 1033">
              <a:extLst>
                <a:ext uri="{FF2B5EF4-FFF2-40B4-BE49-F238E27FC236}">
                  <a16:creationId xmlns:a16="http://schemas.microsoft.com/office/drawing/2014/main" id="{A8B3FC94-F5ED-54FB-AD26-66A88B135FD4}"/>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90" name="Graphic 3">
              <a:extLst>
                <a:ext uri="{FF2B5EF4-FFF2-40B4-BE49-F238E27FC236}">
                  <a16:creationId xmlns:a16="http://schemas.microsoft.com/office/drawing/2014/main" id="{B461B60C-9D00-981B-5701-5E98DECD4EFA}"/>
                </a:ext>
              </a:extLst>
            </p:cNvPr>
            <p:cNvGrpSpPr/>
            <p:nvPr/>
          </p:nvGrpSpPr>
          <p:grpSpPr>
            <a:xfrm>
              <a:off x="4643578" y="432838"/>
              <a:ext cx="1028134" cy="1160188"/>
              <a:chOff x="4643578" y="432838"/>
              <a:chExt cx="1028134" cy="1160188"/>
            </a:xfrm>
            <a:grpFill/>
          </p:grpSpPr>
          <p:sp>
            <p:nvSpPr>
              <p:cNvPr id="91" name="Freeform 1035">
                <a:extLst>
                  <a:ext uri="{FF2B5EF4-FFF2-40B4-BE49-F238E27FC236}">
                    <a16:creationId xmlns:a16="http://schemas.microsoft.com/office/drawing/2014/main" id="{8F3848DE-763C-DED6-A7FD-DF2870D083F5}"/>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92" name="Graphic 3">
                <a:extLst>
                  <a:ext uri="{FF2B5EF4-FFF2-40B4-BE49-F238E27FC236}">
                    <a16:creationId xmlns:a16="http://schemas.microsoft.com/office/drawing/2014/main" id="{584F4723-57C6-8087-F5E4-457D11C52A61}"/>
                  </a:ext>
                </a:extLst>
              </p:cNvPr>
              <p:cNvGrpSpPr/>
              <p:nvPr/>
            </p:nvGrpSpPr>
            <p:grpSpPr>
              <a:xfrm>
                <a:off x="4643578" y="432838"/>
                <a:ext cx="1028134" cy="1160188"/>
                <a:chOff x="4643578" y="432838"/>
                <a:chExt cx="1028134" cy="1160188"/>
              </a:xfrm>
              <a:grpFill/>
            </p:grpSpPr>
            <p:sp>
              <p:nvSpPr>
                <p:cNvPr id="93" name="Freeform 1037">
                  <a:extLst>
                    <a:ext uri="{FF2B5EF4-FFF2-40B4-BE49-F238E27FC236}">
                      <a16:creationId xmlns:a16="http://schemas.microsoft.com/office/drawing/2014/main" id="{B6A3D658-2226-4F2D-4268-F2BBBE392CB4}"/>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94" name="Freeform 1038">
                  <a:extLst>
                    <a:ext uri="{FF2B5EF4-FFF2-40B4-BE49-F238E27FC236}">
                      <a16:creationId xmlns:a16="http://schemas.microsoft.com/office/drawing/2014/main" id="{217C3509-9593-995E-9EF7-3183D9EEF3FE}"/>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4" name="Graphic 4">
            <a:extLst>
              <a:ext uri="{FF2B5EF4-FFF2-40B4-BE49-F238E27FC236}">
                <a16:creationId xmlns:a16="http://schemas.microsoft.com/office/drawing/2014/main" id="{548E2A6A-30ED-0810-7727-F924E6B1633C}"/>
              </a:ext>
            </a:extLst>
          </p:cNvPr>
          <p:cNvGrpSpPr/>
          <p:nvPr/>
        </p:nvGrpSpPr>
        <p:grpSpPr>
          <a:xfrm rot="19582332">
            <a:off x="11291730" y="1038986"/>
            <a:ext cx="388032" cy="596029"/>
            <a:chOff x="9129274" y="2719113"/>
            <a:chExt cx="717139" cy="1386497"/>
          </a:xfrm>
          <a:solidFill>
            <a:srgbClr val="09465E"/>
          </a:solidFill>
        </p:grpSpPr>
        <p:grpSp>
          <p:nvGrpSpPr>
            <p:cNvPr id="10" name="Graphic 4">
              <a:extLst>
                <a:ext uri="{FF2B5EF4-FFF2-40B4-BE49-F238E27FC236}">
                  <a16:creationId xmlns:a16="http://schemas.microsoft.com/office/drawing/2014/main" id="{61F9D373-7C2A-0420-CDD3-597DD3E6F89E}"/>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6E97CDD7-A26C-7086-DCFC-BC22F2B2F1B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914B8E1A-DBB2-0362-6E34-FBB4512F3F2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1" name="Graphic 4">
              <a:extLst>
                <a:ext uri="{FF2B5EF4-FFF2-40B4-BE49-F238E27FC236}">
                  <a16:creationId xmlns:a16="http://schemas.microsoft.com/office/drawing/2014/main" id="{D319BB1D-155A-6185-CCEE-EFBB79B63073}"/>
                </a:ext>
              </a:extLst>
            </p:cNvPr>
            <p:cNvGrpSpPr/>
            <p:nvPr/>
          </p:nvGrpSpPr>
          <p:grpSpPr>
            <a:xfrm>
              <a:off x="9129274" y="2893887"/>
              <a:ext cx="717139" cy="1211724"/>
              <a:chOff x="9129274" y="2893887"/>
              <a:chExt cx="717139" cy="1211724"/>
            </a:xfrm>
            <a:grpFill/>
          </p:grpSpPr>
          <p:sp>
            <p:nvSpPr>
              <p:cNvPr id="12" name="Freeform 50">
                <a:extLst>
                  <a:ext uri="{FF2B5EF4-FFF2-40B4-BE49-F238E27FC236}">
                    <a16:creationId xmlns:a16="http://schemas.microsoft.com/office/drawing/2014/main" id="{10515ECE-8D03-780C-C6AF-47AB6A9482C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03E3BA60-80C4-1E6D-51A0-4CD137D38FD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15A293E8-BE97-EA4E-892D-0BAA5DABC6A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10A2F4AB-AD2B-93F8-032D-6FF204468EE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B89BD58E-4FDC-D480-43F0-8A072C9B891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F23A3A28-068A-87AC-3522-970B59117DB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02E5528B-87FE-A7B0-0DB4-1726C191173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16008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A6339-0BD1-2143-6AE8-44602F9C902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0A3ECD7-74DE-81DE-1DEA-A9AF289161F7}"/>
              </a:ext>
            </a:extLst>
          </p:cNvPr>
          <p:cNvSpPr>
            <a:spLocks noGrp="1"/>
          </p:cNvSpPr>
          <p:nvPr>
            <p:ph type="body" sz="quarter" idx="35"/>
          </p:nvPr>
        </p:nvSpPr>
        <p:spPr>
          <a:xfrm>
            <a:off x="4974884" y="3301809"/>
            <a:ext cx="6562677" cy="339415"/>
          </a:xfrm>
        </p:spPr>
        <p:txBody>
          <a:bodyPr/>
          <a:lstStyle/>
          <a:p>
            <a:pPr marL="0" indent="0">
              <a:lnSpc>
                <a:spcPct val="100000"/>
              </a:lnSpc>
            </a:pPr>
            <a:r>
              <a:rPr lang="en-US" b="1" kern="0" dirty="0">
                <a:solidFill>
                  <a:srgbClr val="92D050"/>
                </a:solidFill>
                <a:latin typeface="Calibri" panose="020F0502020204030204" pitchFamily="34" charset="0"/>
                <a:cs typeface="Times New Roman" panose="02020603050405020304" pitchFamily="18" charset="0"/>
              </a:rPr>
              <a:t>RESOURCES AND FURTHER LEARNING </a:t>
            </a:r>
            <a:r>
              <a:rPr lang="en-US" b="1" kern="0" dirty="0">
                <a:cs typeface="Times New Roman" panose="02020603050405020304" pitchFamily="18" charset="0"/>
              </a:rPr>
              <a:t>– </a:t>
            </a:r>
            <a:r>
              <a:rPr lang="en-US" b="1" kern="0" dirty="0">
                <a:solidFill>
                  <a:srgbClr val="B7250D"/>
                </a:solidFill>
                <a:cs typeface="Times New Roman" panose="02020603050405020304" pitchFamily="18" charset="0"/>
                <a:hlinkClick r:id="rId2"/>
              </a:rPr>
              <a:t>Waste2Worth</a:t>
            </a:r>
            <a:r>
              <a:rPr lang="en-US" b="1" kern="0" dirty="0">
                <a:cs typeface="Times New Roman" panose="02020603050405020304" pitchFamily="18" charset="0"/>
              </a:rPr>
              <a:t>,</a:t>
            </a:r>
            <a:r>
              <a:rPr lang="en-US" b="1" kern="0" dirty="0">
                <a:solidFill>
                  <a:srgbClr val="B7250D"/>
                </a:solidFill>
                <a:cs typeface="Times New Roman" panose="02020603050405020304" pitchFamily="18" charset="0"/>
              </a:rPr>
              <a:t> </a:t>
            </a:r>
            <a:r>
              <a:rPr lang="en-US" b="1" kern="0" dirty="0">
                <a:solidFill>
                  <a:srgbClr val="B7250D"/>
                </a:solidFill>
                <a:cs typeface="Times New Roman" panose="02020603050405020304" pitchFamily="18" charset="0"/>
                <a:hlinkClick r:id="rId3"/>
              </a:rPr>
              <a:t>Ethical Food Entrepreneurship</a:t>
            </a:r>
            <a:endParaRPr lang="fi-FI" b="1" kern="0" dirty="0">
              <a:solidFill>
                <a:srgbClr val="B7250D"/>
              </a:solidFill>
              <a:cs typeface="Times New Roman" panose="02020603050405020304" pitchFamily="18" charset="0"/>
            </a:endParaRPr>
          </a:p>
          <a:p>
            <a:endParaRPr lang="en-IE" dirty="0"/>
          </a:p>
        </p:txBody>
      </p:sp>
      <p:sp>
        <p:nvSpPr>
          <p:cNvPr id="3" name="Text Placeholder 2">
            <a:extLst>
              <a:ext uri="{FF2B5EF4-FFF2-40B4-BE49-F238E27FC236}">
                <a16:creationId xmlns:a16="http://schemas.microsoft.com/office/drawing/2014/main" id="{9A0F359F-E358-DA22-F69C-4B5D388E83BD}"/>
              </a:ext>
            </a:extLst>
          </p:cNvPr>
          <p:cNvSpPr>
            <a:spLocks noGrp="1"/>
          </p:cNvSpPr>
          <p:nvPr>
            <p:ph type="body" sz="quarter" idx="36"/>
          </p:nvPr>
        </p:nvSpPr>
        <p:spPr>
          <a:xfrm>
            <a:off x="5048711" y="1440851"/>
            <a:ext cx="6553234" cy="999383"/>
          </a:xfrm>
        </p:spPr>
        <p:txBody>
          <a:bodyPr/>
          <a:lstStyle/>
          <a:p>
            <a:pPr marL="0" indent="0">
              <a:lnSpc>
                <a:spcPct val="100000"/>
              </a:lnSpc>
            </a:pPr>
            <a:r>
              <a:rPr lang="en-US" sz="2400" b="1" kern="0" dirty="0">
                <a:effectLst/>
                <a:ea typeface="Times New Roman" panose="02020603050405020304" pitchFamily="18" charset="0"/>
                <a:cs typeface="Times New Roman" panose="02020603050405020304" pitchFamily="18" charset="0"/>
              </a:rPr>
              <a:t>Measuring Impact</a:t>
            </a:r>
            <a:r>
              <a:rPr lang="en-US" sz="2400" kern="0" dirty="0">
                <a:effectLst/>
                <a:ea typeface="Times New Roman" panose="02020603050405020304" pitchFamily="18" charset="0"/>
                <a:cs typeface="Times New Roman" panose="02020603050405020304" pitchFamily="18" charset="0"/>
              </a:rPr>
              <a:t>: Develop metrics to assess the effectiveness of training and initiatives.</a:t>
            </a:r>
            <a:endParaRPr lang="fi-FI" sz="2400" kern="100" dirty="0">
              <a:effectLst/>
              <a:ea typeface="Aptos" panose="020B0004020202020204" pitchFamily="34" charset="0"/>
              <a:cs typeface="Times New Roman" panose="02020603050405020304" pitchFamily="18" charset="0"/>
            </a:endParaRPr>
          </a:p>
          <a:p>
            <a:pPr marL="0" indent="0">
              <a:lnSpc>
                <a:spcPct val="100000"/>
              </a:lnSpc>
            </a:pPr>
            <a:r>
              <a:rPr lang="en-US" sz="2400" b="1" kern="0" dirty="0">
                <a:effectLst/>
                <a:ea typeface="Times New Roman" panose="02020603050405020304" pitchFamily="18" charset="0"/>
                <a:cs typeface="Times New Roman" panose="02020603050405020304" pitchFamily="18" charset="0"/>
              </a:rPr>
              <a:t>Continuous Improvement</a:t>
            </a:r>
            <a:r>
              <a:rPr lang="en-US" sz="2400" kern="0" dirty="0">
                <a:effectLst/>
                <a:ea typeface="Times New Roman" panose="02020603050405020304" pitchFamily="18" charset="0"/>
                <a:cs typeface="Times New Roman" panose="02020603050405020304" pitchFamily="18" charset="0"/>
              </a:rPr>
              <a:t>: Encourage ongoing feedback and adaptation of practices.</a:t>
            </a:r>
          </a:p>
          <a:p>
            <a:endParaRPr lang="en-IE" sz="2400" dirty="0"/>
          </a:p>
        </p:txBody>
      </p:sp>
      <p:sp>
        <p:nvSpPr>
          <p:cNvPr id="5" name="Text Placeholder 4">
            <a:extLst>
              <a:ext uri="{FF2B5EF4-FFF2-40B4-BE49-F238E27FC236}">
                <a16:creationId xmlns:a16="http://schemas.microsoft.com/office/drawing/2014/main" id="{8EDE9D8E-CDB6-03EE-0082-0BA8EE2A1801}"/>
              </a:ext>
            </a:extLst>
          </p:cNvPr>
          <p:cNvSpPr>
            <a:spLocks noGrp="1"/>
          </p:cNvSpPr>
          <p:nvPr>
            <p:ph type="body" sz="quarter" idx="42"/>
          </p:nvPr>
        </p:nvSpPr>
        <p:spPr>
          <a:xfrm>
            <a:off x="4974885" y="919527"/>
            <a:ext cx="6562677" cy="339415"/>
          </a:xfrm>
        </p:spPr>
        <p:txBody>
          <a:bodyPr/>
          <a:lstStyle/>
          <a:p>
            <a:pPr marL="0" indent="0">
              <a:lnSpc>
                <a:spcPct val="100000"/>
              </a:lnSpc>
            </a:pPr>
            <a:r>
              <a:rPr lang="en-US" b="1" kern="0" dirty="0">
                <a:solidFill>
                  <a:srgbClr val="92D050"/>
                </a:solidFill>
                <a:latin typeface="Calibri" panose="020F0502020204030204" pitchFamily="34" charset="0"/>
                <a:cs typeface="Times New Roman" panose="02020603050405020304" pitchFamily="18" charset="0"/>
              </a:rPr>
              <a:t>EVALUATION AND FEEDBACK - Module 12</a:t>
            </a:r>
            <a:endParaRPr lang="fi-FI" b="1" kern="0" dirty="0">
              <a:solidFill>
                <a:srgbClr val="92D050"/>
              </a:solidFill>
              <a:latin typeface="Calibri" panose="020F0502020204030204" pitchFamily="34" charset="0"/>
              <a:cs typeface="Times New Roman" panose="02020603050405020304" pitchFamily="18" charset="0"/>
            </a:endParaRPr>
          </a:p>
        </p:txBody>
      </p:sp>
      <p:sp>
        <p:nvSpPr>
          <p:cNvPr id="6" name="Text Placeholder 5">
            <a:extLst>
              <a:ext uri="{FF2B5EF4-FFF2-40B4-BE49-F238E27FC236}">
                <a16:creationId xmlns:a16="http://schemas.microsoft.com/office/drawing/2014/main" id="{7802BB02-CC5B-584B-A974-C964024708A5}"/>
              </a:ext>
            </a:extLst>
          </p:cNvPr>
          <p:cNvSpPr>
            <a:spLocks noGrp="1"/>
          </p:cNvSpPr>
          <p:nvPr>
            <p:ph type="body" sz="quarter" idx="43"/>
          </p:nvPr>
        </p:nvSpPr>
        <p:spPr>
          <a:xfrm>
            <a:off x="4984328" y="4094744"/>
            <a:ext cx="6553234" cy="999383"/>
          </a:xfrm>
        </p:spPr>
        <p:txBody>
          <a:bodyPr/>
          <a:lstStyle/>
          <a:p>
            <a:r>
              <a:rPr lang="en-US" sz="2400" kern="0" dirty="0">
                <a:cs typeface="Times New Roman" panose="02020603050405020304" pitchFamily="18" charset="0"/>
              </a:rPr>
              <a:t>Provide materials for further reading, online courses, and organizations focused on circular economy principles.</a:t>
            </a:r>
            <a:endParaRPr lang="fi-FI" sz="2400" kern="0" dirty="0">
              <a:cs typeface="Times New Roman" panose="02020603050405020304" pitchFamily="18" charset="0"/>
            </a:endParaRPr>
          </a:p>
          <a:p>
            <a:pPr marL="0" indent="0">
              <a:lnSpc>
                <a:spcPct val="100000"/>
              </a:lnSpc>
            </a:pPr>
            <a:endParaRPr lang="fi-FI" sz="24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E5B7C092-1904-BD02-D121-0757494D5752}"/>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51FF07F1-6136-247B-C9E6-CBFAA8A3386A}"/>
              </a:ext>
            </a:extLst>
          </p:cNvPr>
          <p:cNvSpPr txBox="1">
            <a:spLocks/>
          </p:cNvSpPr>
          <p:nvPr/>
        </p:nvSpPr>
        <p:spPr>
          <a:xfrm>
            <a:off x="4794505" y="247365"/>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accent1">
                    <a:lumMod val="75000"/>
                  </a:schemeClr>
                </a:solidFill>
              </a:rPr>
              <a:t>Example: </a:t>
            </a:r>
            <a:r>
              <a:rPr lang="en-IE" sz="2400" b="1" dirty="0">
                <a:solidFill>
                  <a:schemeClr val="accent1">
                    <a:lumMod val="75000"/>
                  </a:schemeClr>
                </a:solidFill>
                <a:ea typeface="+mn-lt"/>
                <a:cs typeface="+mn-lt"/>
              </a:rPr>
              <a:t>Employee Training &amp; Development Programmes</a:t>
            </a:r>
          </a:p>
          <a:p>
            <a:pPr marL="0" indent="0">
              <a:buNone/>
            </a:pPr>
            <a:endParaRPr lang="en-IE" sz="2400" dirty="0">
              <a:ea typeface="+mn-lt"/>
              <a:cs typeface="+mn-lt"/>
            </a:endParaRPr>
          </a:p>
        </p:txBody>
      </p:sp>
      <p:grpSp>
        <p:nvGrpSpPr>
          <p:cNvPr id="19" name="Graphic 3">
            <a:extLst>
              <a:ext uri="{FF2B5EF4-FFF2-40B4-BE49-F238E27FC236}">
                <a16:creationId xmlns:a16="http://schemas.microsoft.com/office/drawing/2014/main" id="{8FE8E127-C6D5-9B40-BF24-556E3887101C}"/>
              </a:ext>
            </a:extLst>
          </p:cNvPr>
          <p:cNvGrpSpPr/>
          <p:nvPr/>
        </p:nvGrpSpPr>
        <p:grpSpPr>
          <a:xfrm>
            <a:off x="3841823" y="1083704"/>
            <a:ext cx="632992" cy="714294"/>
            <a:chOff x="4643578" y="432838"/>
            <a:chExt cx="1028134" cy="1160188"/>
          </a:xfrm>
          <a:solidFill>
            <a:schemeClr val="bg1"/>
          </a:solidFill>
        </p:grpSpPr>
        <p:sp>
          <p:nvSpPr>
            <p:cNvPr id="20" name="Freeform 1033">
              <a:extLst>
                <a:ext uri="{FF2B5EF4-FFF2-40B4-BE49-F238E27FC236}">
                  <a16:creationId xmlns:a16="http://schemas.microsoft.com/office/drawing/2014/main" id="{6AF1DA12-2A38-8053-152F-44D1AE64CBF9}"/>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21" name="Graphic 3">
              <a:extLst>
                <a:ext uri="{FF2B5EF4-FFF2-40B4-BE49-F238E27FC236}">
                  <a16:creationId xmlns:a16="http://schemas.microsoft.com/office/drawing/2014/main" id="{D1D981B9-B639-C4A1-3555-C6ECDC77978B}"/>
                </a:ext>
              </a:extLst>
            </p:cNvPr>
            <p:cNvGrpSpPr/>
            <p:nvPr/>
          </p:nvGrpSpPr>
          <p:grpSpPr>
            <a:xfrm>
              <a:off x="4643578" y="432838"/>
              <a:ext cx="1028134" cy="1160188"/>
              <a:chOff x="4643578" y="432838"/>
              <a:chExt cx="1028134" cy="1160188"/>
            </a:xfrm>
            <a:grpFill/>
          </p:grpSpPr>
          <p:sp>
            <p:nvSpPr>
              <p:cNvPr id="22" name="Freeform 1035">
                <a:extLst>
                  <a:ext uri="{FF2B5EF4-FFF2-40B4-BE49-F238E27FC236}">
                    <a16:creationId xmlns:a16="http://schemas.microsoft.com/office/drawing/2014/main" id="{A30F90C1-606F-7067-F929-3784B2B46433}"/>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3" name="Graphic 3">
                <a:extLst>
                  <a:ext uri="{FF2B5EF4-FFF2-40B4-BE49-F238E27FC236}">
                    <a16:creationId xmlns:a16="http://schemas.microsoft.com/office/drawing/2014/main" id="{8746C093-BE76-5ED5-8A26-1A58A8E571EF}"/>
                  </a:ext>
                </a:extLst>
              </p:cNvPr>
              <p:cNvGrpSpPr/>
              <p:nvPr/>
            </p:nvGrpSpPr>
            <p:grpSpPr>
              <a:xfrm>
                <a:off x="4643578" y="432838"/>
                <a:ext cx="1028134" cy="1160188"/>
                <a:chOff x="4643578" y="432838"/>
                <a:chExt cx="1028134" cy="1160188"/>
              </a:xfrm>
              <a:grpFill/>
            </p:grpSpPr>
            <p:sp>
              <p:nvSpPr>
                <p:cNvPr id="24" name="Freeform 1037">
                  <a:extLst>
                    <a:ext uri="{FF2B5EF4-FFF2-40B4-BE49-F238E27FC236}">
                      <a16:creationId xmlns:a16="http://schemas.microsoft.com/office/drawing/2014/main" id="{7ACEC097-C1DF-79F6-99B3-C882588366CD}"/>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5" name="Freeform 1038">
                  <a:extLst>
                    <a:ext uri="{FF2B5EF4-FFF2-40B4-BE49-F238E27FC236}">
                      <a16:creationId xmlns:a16="http://schemas.microsoft.com/office/drawing/2014/main" id="{12E1DFF8-DD09-8D7C-1270-04DE61D04D85}"/>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26" name="Group 54">
            <a:extLst>
              <a:ext uri="{FF2B5EF4-FFF2-40B4-BE49-F238E27FC236}">
                <a16:creationId xmlns:a16="http://schemas.microsoft.com/office/drawing/2014/main" id="{5C09ADD9-0AD9-FC8B-45A9-F6B4A093261C}"/>
              </a:ext>
            </a:extLst>
          </p:cNvPr>
          <p:cNvGrpSpPr/>
          <p:nvPr/>
        </p:nvGrpSpPr>
        <p:grpSpPr>
          <a:xfrm>
            <a:off x="3759712" y="2869247"/>
            <a:ext cx="715103" cy="829920"/>
            <a:chOff x="8360213" y="3458151"/>
            <a:chExt cx="853935" cy="991043"/>
          </a:xfrm>
          <a:solidFill>
            <a:schemeClr val="bg1"/>
          </a:solidFill>
        </p:grpSpPr>
        <p:grpSp>
          <p:nvGrpSpPr>
            <p:cNvPr id="27" name="Graphic 2">
              <a:extLst>
                <a:ext uri="{FF2B5EF4-FFF2-40B4-BE49-F238E27FC236}">
                  <a16:creationId xmlns:a16="http://schemas.microsoft.com/office/drawing/2014/main" id="{09577DC2-47A8-84A8-BFE8-72CBF23608DD}"/>
                </a:ext>
              </a:extLst>
            </p:cNvPr>
            <p:cNvGrpSpPr/>
            <p:nvPr userDrawn="1"/>
          </p:nvGrpSpPr>
          <p:grpSpPr>
            <a:xfrm>
              <a:off x="8599192" y="3595917"/>
              <a:ext cx="375982" cy="204367"/>
              <a:chOff x="2642504" y="3763150"/>
              <a:chExt cx="375982" cy="204367"/>
            </a:xfrm>
            <a:grpFill/>
          </p:grpSpPr>
          <p:sp>
            <p:nvSpPr>
              <p:cNvPr id="33" name="Freeform 102">
                <a:extLst>
                  <a:ext uri="{FF2B5EF4-FFF2-40B4-BE49-F238E27FC236}">
                    <a16:creationId xmlns:a16="http://schemas.microsoft.com/office/drawing/2014/main" id="{592F2864-11D5-5425-B23F-1025CD38C495}"/>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34" name="Freeform 103">
                <a:extLst>
                  <a:ext uri="{FF2B5EF4-FFF2-40B4-BE49-F238E27FC236}">
                    <a16:creationId xmlns:a16="http://schemas.microsoft.com/office/drawing/2014/main" id="{5206FA2E-8364-123F-811B-EB790F62F3C6}"/>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28" name="Graphic 2">
              <a:extLst>
                <a:ext uri="{FF2B5EF4-FFF2-40B4-BE49-F238E27FC236}">
                  <a16:creationId xmlns:a16="http://schemas.microsoft.com/office/drawing/2014/main" id="{652AB3B0-73C6-E01B-6D71-ABE47D0E8D06}"/>
                </a:ext>
              </a:extLst>
            </p:cNvPr>
            <p:cNvGrpSpPr/>
            <p:nvPr userDrawn="1"/>
          </p:nvGrpSpPr>
          <p:grpSpPr>
            <a:xfrm>
              <a:off x="8360213" y="3458151"/>
              <a:ext cx="853935" cy="991043"/>
              <a:chOff x="2403525" y="3625384"/>
              <a:chExt cx="853935" cy="991043"/>
            </a:xfrm>
            <a:grpFill/>
          </p:grpSpPr>
          <p:sp>
            <p:nvSpPr>
              <p:cNvPr id="29" name="Freeform 98">
                <a:extLst>
                  <a:ext uri="{FF2B5EF4-FFF2-40B4-BE49-F238E27FC236}">
                    <a16:creationId xmlns:a16="http://schemas.microsoft.com/office/drawing/2014/main" id="{03E7E1AA-6730-3F8C-111E-4984A4CA9C82}"/>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30" name="Freeform 99">
                <a:extLst>
                  <a:ext uri="{FF2B5EF4-FFF2-40B4-BE49-F238E27FC236}">
                    <a16:creationId xmlns:a16="http://schemas.microsoft.com/office/drawing/2014/main" id="{45C26A3B-AE29-05EA-881C-12306DFE7831}"/>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31" name="Freeform 100">
                <a:extLst>
                  <a:ext uri="{FF2B5EF4-FFF2-40B4-BE49-F238E27FC236}">
                    <a16:creationId xmlns:a16="http://schemas.microsoft.com/office/drawing/2014/main" id="{4AC1BFC6-41B0-8CA8-65C1-0DA55DF25592}"/>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32" name="Freeform 101">
                <a:extLst>
                  <a:ext uri="{FF2B5EF4-FFF2-40B4-BE49-F238E27FC236}">
                    <a16:creationId xmlns:a16="http://schemas.microsoft.com/office/drawing/2014/main" id="{17DACD78-F76F-E46E-2ECB-D4381806052F}"/>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grpSp>
        <p:nvGrpSpPr>
          <p:cNvPr id="7" name="Graphic 4">
            <a:extLst>
              <a:ext uri="{FF2B5EF4-FFF2-40B4-BE49-F238E27FC236}">
                <a16:creationId xmlns:a16="http://schemas.microsoft.com/office/drawing/2014/main" id="{1FA171CC-1C92-C539-AE5F-729953D5C0B9}"/>
              </a:ext>
            </a:extLst>
          </p:cNvPr>
          <p:cNvGrpSpPr/>
          <p:nvPr/>
        </p:nvGrpSpPr>
        <p:grpSpPr>
          <a:xfrm rot="19582332">
            <a:off x="11016958" y="3498884"/>
            <a:ext cx="388032" cy="596029"/>
            <a:chOff x="9129274" y="2719113"/>
            <a:chExt cx="717139" cy="1386497"/>
          </a:xfrm>
          <a:solidFill>
            <a:srgbClr val="09465E"/>
          </a:solidFill>
        </p:grpSpPr>
        <p:grpSp>
          <p:nvGrpSpPr>
            <p:cNvPr id="8" name="Graphic 4">
              <a:extLst>
                <a:ext uri="{FF2B5EF4-FFF2-40B4-BE49-F238E27FC236}">
                  <a16:creationId xmlns:a16="http://schemas.microsoft.com/office/drawing/2014/main" id="{05B2E20D-10ED-FFF8-913B-1BE078BF7A85}"/>
                </a:ext>
              </a:extLst>
            </p:cNvPr>
            <p:cNvGrpSpPr/>
            <p:nvPr/>
          </p:nvGrpSpPr>
          <p:grpSpPr>
            <a:xfrm>
              <a:off x="9159507" y="2719113"/>
              <a:ext cx="446280" cy="440141"/>
              <a:chOff x="9159507" y="2719113"/>
              <a:chExt cx="446280" cy="440141"/>
            </a:xfrm>
            <a:grpFill/>
          </p:grpSpPr>
          <p:sp>
            <p:nvSpPr>
              <p:cNvPr id="35" name="Freeform 57">
                <a:extLst>
                  <a:ext uri="{FF2B5EF4-FFF2-40B4-BE49-F238E27FC236}">
                    <a16:creationId xmlns:a16="http://schemas.microsoft.com/office/drawing/2014/main" id="{99AFE1AC-B4A4-7102-50E7-9E64D370981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sz="2400"/>
              </a:p>
            </p:txBody>
          </p:sp>
          <p:sp>
            <p:nvSpPr>
              <p:cNvPr id="36" name="Freeform 58">
                <a:extLst>
                  <a:ext uri="{FF2B5EF4-FFF2-40B4-BE49-F238E27FC236}">
                    <a16:creationId xmlns:a16="http://schemas.microsoft.com/office/drawing/2014/main" id="{AD8A03C7-33B6-0BA5-7497-93DFC3F6645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sz="2400"/>
              </a:p>
            </p:txBody>
          </p:sp>
        </p:grpSp>
        <p:grpSp>
          <p:nvGrpSpPr>
            <p:cNvPr id="10" name="Graphic 4">
              <a:extLst>
                <a:ext uri="{FF2B5EF4-FFF2-40B4-BE49-F238E27FC236}">
                  <a16:creationId xmlns:a16="http://schemas.microsoft.com/office/drawing/2014/main" id="{AB27E64D-F79A-96C9-00BC-A963A1D5942A}"/>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063941EB-084D-D8DC-CCA7-B406EBD3CA4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sz="2400"/>
              </a:p>
            </p:txBody>
          </p:sp>
          <p:sp>
            <p:nvSpPr>
              <p:cNvPr id="12" name="Freeform 51">
                <a:extLst>
                  <a:ext uri="{FF2B5EF4-FFF2-40B4-BE49-F238E27FC236}">
                    <a16:creationId xmlns:a16="http://schemas.microsoft.com/office/drawing/2014/main" id="{03C24202-5F30-FF57-6964-4A9A6F363E9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sz="2400"/>
              </a:p>
            </p:txBody>
          </p:sp>
          <p:sp>
            <p:nvSpPr>
              <p:cNvPr id="14" name="Freeform 52">
                <a:extLst>
                  <a:ext uri="{FF2B5EF4-FFF2-40B4-BE49-F238E27FC236}">
                    <a16:creationId xmlns:a16="http://schemas.microsoft.com/office/drawing/2014/main" id="{246920FD-7BB1-2A8C-ECD6-AFE393D864B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sz="2400"/>
              </a:p>
            </p:txBody>
          </p:sp>
          <p:sp>
            <p:nvSpPr>
              <p:cNvPr id="15" name="Freeform 53">
                <a:extLst>
                  <a:ext uri="{FF2B5EF4-FFF2-40B4-BE49-F238E27FC236}">
                    <a16:creationId xmlns:a16="http://schemas.microsoft.com/office/drawing/2014/main" id="{EBA98543-8BF6-62D2-634A-69A3DF90DCE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sz="2400"/>
              </a:p>
            </p:txBody>
          </p:sp>
          <p:sp>
            <p:nvSpPr>
              <p:cNvPr id="16" name="Freeform 54">
                <a:extLst>
                  <a:ext uri="{FF2B5EF4-FFF2-40B4-BE49-F238E27FC236}">
                    <a16:creationId xmlns:a16="http://schemas.microsoft.com/office/drawing/2014/main" id="{89F0D1EC-188B-58FA-889E-051282162D6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sz="2400"/>
              </a:p>
            </p:txBody>
          </p:sp>
          <p:sp>
            <p:nvSpPr>
              <p:cNvPr id="17" name="Freeform 55">
                <a:extLst>
                  <a:ext uri="{FF2B5EF4-FFF2-40B4-BE49-F238E27FC236}">
                    <a16:creationId xmlns:a16="http://schemas.microsoft.com/office/drawing/2014/main" id="{D3387BC2-FB80-BC0B-9B6F-A041CEBE917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sz="2400"/>
              </a:p>
            </p:txBody>
          </p:sp>
          <p:sp>
            <p:nvSpPr>
              <p:cNvPr id="18" name="Freeform 56">
                <a:extLst>
                  <a:ext uri="{FF2B5EF4-FFF2-40B4-BE49-F238E27FC236}">
                    <a16:creationId xmlns:a16="http://schemas.microsoft.com/office/drawing/2014/main" id="{C0566524-72C9-EC25-07DC-4134FCDBC5B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sz="2400"/>
              </a:p>
            </p:txBody>
          </p:sp>
        </p:grpSp>
      </p:grpSp>
    </p:spTree>
    <p:extLst>
      <p:ext uri="{BB962C8B-B14F-4D97-AF65-F5344CB8AC3E}">
        <p14:creationId xmlns:p14="http://schemas.microsoft.com/office/powerpoint/2010/main" val="3505138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01868" y="1431822"/>
            <a:ext cx="4732107" cy="5026945"/>
          </a:xfrm>
        </p:spPr>
        <p:txBody>
          <a:bodyPr/>
          <a:lstStyle/>
          <a:p>
            <a:pPr marL="0" indent="0"/>
            <a:r>
              <a:rPr lang="en-US" dirty="0">
                <a:ea typeface="Calibri"/>
                <a:cs typeface="Calibri"/>
              </a:rPr>
              <a:t>The module highlights the importance of education and awareness in food waste business and how to prepare individuals to understand and address the complex environmental, social, and economic challenges our world faces.</a:t>
            </a:r>
            <a:endParaRPr lang="en-US" dirty="0">
              <a:solidFill>
                <a:srgbClr val="086D6E"/>
              </a:solidFill>
              <a:ea typeface="Calibri"/>
              <a:cs typeface="Calibri"/>
            </a:endParaRPr>
          </a:p>
          <a:p>
            <a:pPr marL="0" indent="0"/>
            <a:r>
              <a:rPr lang="en-US" dirty="0">
                <a:ea typeface="Calibri"/>
                <a:cs typeface="Calibri"/>
              </a:rPr>
              <a:t>Through visually engaging content, interactive materials and self-assessment mechanisms, this module provides interesting and valuable learning outcomes. </a:t>
            </a:r>
            <a:endParaRPr lang="en-US"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CONTENTS</a:t>
            </a:r>
          </a:p>
        </p:txBody>
      </p:sp>
      <p:sp>
        <p:nvSpPr>
          <p:cNvPr id="40" name="Text Placeholder 16">
            <a:extLst>
              <a:ext uri="{FF2B5EF4-FFF2-40B4-BE49-F238E27FC236}">
                <a16:creationId xmlns:a16="http://schemas.microsoft.com/office/drawing/2014/main" id="{720A7EE6-FB5A-085E-C7CC-B722E87E1DB9}"/>
              </a:ext>
            </a:extLst>
          </p:cNvPr>
          <p:cNvSpPr>
            <a:spLocks noGrp="1"/>
          </p:cNvSpPr>
          <p:nvPr>
            <p:ph type="body" sz="quarter" idx="15"/>
          </p:nvPr>
        </p:nvSpPr>
        <p:spPr>
          <a:xfrm>
            <a:off x="5294736" y="1158252"/>
            <a:ext cx="700387" cy="566443"/>
          </a:xfrm>
        </p:spPr>
        <p:txBody>
          <a:bodyPr/>
          <a:lstStyle/>
          <a:p>
            <a:r>
              <a:rPr lang="en-GB" noProof="0" dirty="0"/>
              <a:t>01</a:t>
            </a:r>
          </a:p>
        </p:txBody>
      </p:sp>
      <p:sp>
        <p:nvSpPr>
          <p:cNvPr id="41" name="Text Placeholder 14">
            <a:extLst>
              <a:ext uri="{FF2B5EF4-FFF2-40B4-BE49-F238E27FC236}">
                <a16:creationId xmlns:a16="http://schemas.microsoft.com/office/drawing/2014/main" id="{509C6D2A-CAC7-AA5D-606B-9C39EC675ADC}"/>
              </a:ext>
            </a:extLst>
          </p:cNvPr>
          <p:cNvSpPr>
            <a:spLocks noGrp="1"/>
          </p:cNvSpPr>
          <p:nvPr>
            <p:ph type="body" sz="quarter" idx="14"/>
          </p:nvPr>
        </p:nvSpPr>
        <p:spPr>
          <a:xfrm>
            <a:off x="5995123" y="1170549"/>
            <a:ext cx="6061968" cy="566444"/>
          </a:xfrm>
          <a:prstGeom prst="rect">
            <a:avLst/>
          </a:prstGeom>
        </p:spPr>
        <p:txBody>
          <a:bodyPr/>
          <a:lstStyle/>
          <a:p>
            <a:r>
              <a:rPr lang="en-IE" dirty="0">
                <a:ea typeface="+mn-lt"/>
                <a:cs typeface="+mn-lt"/>
              </a:rPr>
              <a:t>Introduction to Education &amp; Awareness in Business</a:t>
            </a:r>
          </a:p>
        </p:txBody>
      </p:sp>
      <p:sp>
        <p:nvSpPr>
          <p:cNvPr id="42" name="Text Placeholder 26">
            <a:extLst>
              <a:ext uri="{FF2B5EF4-FFF2-40B4-BE49-F238E27FC236}">
                <a16:creationId xmlns:a16="http://schemas.microsoft.com/office/drawing/2014/main" id="{C5EAA95F-A3C3-838D-FD45-C0EF2E42598D}"/>
              </a:ext>
            </a:extLst>
          </p:cNvPr>
          <p:cNvSpPr>
            <a:spLocks noGrp="1"/>
          </p:cNvSpPr>
          <p:nvPr>
            <p:ph type="body" sz="quarter" idx="29"/>
          </p:nvPr>
        </p:nvSpPr>
        <p:spPr>
          <a:xfrm>
            <a:off x="5294736" y="1977724"/>
            <a:ext cx="700387" cy="566443"/>
          </a:xfrm>
        </p:spPr>
        <p:txBody>
          <a:bodyPr/>
          <a:lstStyle/>
          <a:p>
            <a:r>
              <a:rPr lang="en-GB" noProof="0" dirty="0"/>
              <a:t>02</a:t>
            </a:r>
          </a:p>
        </p:txBody>
      </p:sp>
      <p:sp>
        <p:nvSpPr>
          <p:cNvPr id="43" name="Text Placeholder 20">
            <a:extLst>
              <a:ext uri="{FF2B5EF4-FFF2-40B4-BE49-F238E27FC236}">
                <a16:creationId xmlns:a16="http://schemas.microsoft.com/office/drawing/2014/main" id="{2DF269F5-7BE8-569B-931D-9E069DCAA8A9}"/>
              </a:ext>
            </a:extLst>
          </p:cNvPr>
          <p:cNvSpPr>
            <a:spLocks noGrp="1"/>
          </p:cNvSpPr>
          <p:nvPr>
            <p:ph type="body" sz="quarter" idx="30"/>
          </p:nvPr>
        </p:nvSpPr>
        <p:spPr>
          <a:xfrm>
            <a:off x="5995122" y="1990022"/>
            <a:ext cx="5937884" cy="566444"/>
          </a:xfrm>
          <a:prstGeom prst="rect">
            <a:avLst/>
          </a:prstGeom>
        </p:spPr>
        <p:txBody>
          <a:bodyPr/>
          <a:lstStyle/>
          <a:p>
            <a:r>
              <a:rPr lang="en-IE" dirty="0">
                <a:ea typeface="+mn-lt"/>
                <a:cs typeface="+mn-lt"/>
              </a:rPr>
              <a:t>Employee Training &amp; Development Programmes </a:t>
            </a:r>
            <a:endParaRPr lang="en-US" dirty="0"/>
          </a:p>
        </p:txBody>
      </p:sp>
      <p:sp>
        <p:nvSpPr>
          <p:cNvPr id="44" name="Text Placeholder 27">
            <a:extLst>
              <a:ext uri="{FF2B5EF4-FFF2-40B4-BE49-F238E27FC236}">
                <a16:creationId xmlns:a16="http://schemas.microsoft.com/office/drawing/2014/main" id="{792C00D7-CABA-4565-39B2-E274CD72F3E0}"/>
              </a:ext>
            </a:extLst>
          </p:cNvPr>
          <p:cNvSpPr>
            <a:spLocks noGrp="1"/>
          </p:cNvSpPr>
          <p:nvPr>
            <p:ph type="body" sz="quarter" idx="31"/>
          </p:nvPr>
        </p:nvSpPr>
        <p:spPr>
          <a:xfrm>
            <a:off x="5294736" y="2796692"/>
            <a:ext cx="700387" cy="566443"/>
          </a:xfrm>
        </p:spPr>
        <p:txBody>
          <a:bodyPr/>
          <a:lstStyle/>
          <a:p>
            <a:r>
              <a:rPr lang="en-GB" noProof="0" dirty="0"/>
              <a:t>03</a:t>
            </a:r>
          </a:p>
        </p:txBody>
      </p:sp>
      <p:sp>
        <p:nvSpPr>
          <p:cNvPr id="45" name="Text Placeholder 22">
            <a:extLst>
              <a:ext uri="{FF2B5EF4-FFF2-40B4-BE49-F238E27FC236}">
                <a16:creationId xmlns:a16="http://schemas.microsoft.com/office/drawing/2014/main" id="{F4B7CA59-5787-5107-4D05-BC0358963AE8}"/>
              </a:ext>
            </a:extLst>
          </p:cNvPr>
          <p:cNvSpPr>
            <a:spLocks noGrp="1"/>
          </p:cNvSpPr>
          <p:nvPr>
            <p:ph type="body" sz="quarter" idx="32"/>
          </p:nvPr>
        </p:nvSpPr>
        <p:spPr>
          <a:xfrm>
            <a:off x="5995123" y="2808989"/>
            <a:ext cx="5871208" cy="566444"/>
          </a:xfrm>
          <a:prstGeom prst="rect">
            <a:avLst/>
          </a:prstGeom>
        </p:spPr>
        <p:txBody>
          <a:bodyPr/>
          <a:lstStyle/>
          <a:p>
            <a:r>
              <a:rPr lang="en-IE" dirty="0">
                <a:cs typeface="Calibri"/>
              </a:rPr>
              <a:t>Intergenerational Learning &amp; Behavioural Change</a:t>
            </a:r>
          </a:p>
        </p:txBody>
      </p:sp>
      <p:sp>
        <p:nvSpPr>
          <p:cNvPr id="46" name="Text Placeholder 28">
            <a:extLst>
              <a:ext uri="{FF2B5EF4-FFF2-40B4-BE49-F238E27FC236}">
                <a16:creationId xmlns:a16="http://schemas.microsoft.com/office/drawing/2014/main" id="{3D4BF14F-679D-D941-1001-4BA609DF3EA0}"/>
              </a:ext>
            </a:extLst>
          </p:cNvPr>
          <p:cNvSpPr>
            <a:spLocks noGrp="1"/>
          </p:cNvSpPr>
          <p:nvPr>
            <p:ph type="body" sz="quarter" idx="33"/>
          </p:nvPr>
        </p:nvSpPr>
        <p:spPr>
          <a:xfrm>
            <a:off x="5294736" y="3614649"/>
            <a:ext cx="700387" cy="566443"/>
          </a:xfrm>
        </p:spPr>
        <p:txBody>
          <a:bodyPr/>
          <a:lstStyle/>
          <a:p>
            <a:r>
              <a:rPr lang="en-GB" noProof="0" dirty="0"/>
              <a:t>04</a:t>
            </a:r>
          </a:p>
        </p:txBody>
      </p:sp>
      <p:sp>
        <p:nvSpPr>
          <p:cNvPr id="47" name="Text Placeholder 24">
            <a:extLst>
              <a:ext uri="{FF2B5EF4-FFF2-40B4-BE49-F238E27FC236}">
                <a16:creationId xmlns:a16="http://schemas.microsoft.com/office/drawing/2014/main" id="{05675818-DBFD-535E-FFEF-48419AB69197}"/>
              </a:ext>
            </a:extLst>
          </p:cNvPr>
          <p:cNvSpPr>
            <a:spLocks noGrp="1"/>
          </p:cNvSpPr>
          <p:nvPr>
            <p:ph type="body" sz="quarter" idx="34"/>
          </p:nvPr>
        </p:nvSpPr>
        <p:spPr>
          <a:xfrm>
            <a:off x="5995123" y="3626946"/>
            <a:ext cx="4541325" cy="566444"/>
          </a:xfrm>
          <a:prstGeom prst="rect">
            <a:avLst/>
          </a:prstGeom>
        </p:spPr>
        <p:txBody>
          <a:bodyPr/>
          <a:lstStyle/>
          <a:p>
            <a:r>
              <a:rPr lang="en-IE" dirty="0">
                <a:cs typeface="Calibri"/>
              </a:rPr>
              <a:t>Methods of Learning</a:t>
            </a:r>
          </a:p>
        </p:txBody>
      </p:sp>
      <p:grpSp>
        <p:nvGrpSpPr>
          <p:cNvPr id="50" name="Group 49">
            <a:extLst>
              <a:ext uri="{FF2B5EF4-FFF2-40B4-BE49-F238E27FC236}">
                <a16:creationId xmlns:a16="http://schemas.microsoft.com/office/drawing/2014/main" id="{86BC6311-8C4F-EE92-119D-383DB0576826}"/>
              </a:ext>
            </a:extLst>
          </p:cNvPr>
          <p:cNvGrpSpPr/>
          <p:nvPr/>
        </p:nvGrpSpPr>
        <p:grpSpPr>
          <a:xfrm>
            <a:off x="5294735" y="1836413"/>
            <a:ext cx="6411283" cy="2469219"/>
            <a:chOff x="2156220" y="3404184"/>
            <a:chExt cx="8902925" cy="2469219"/>
          </a:xfrm>
        </p:grpSpPr>
        <p:cxnSp>
          <p:nvCxnSpPr>
            <p:cNvPr id="51" name="Straight Connector 50">
              <a:extLst>
                <a:ext uri="{FF2B5EF4-FFF2-40B4-BE49-F238E27FC236}">
                  <a16:creationId xmlns:a16="http://schemas.microsoft.com/office/drawing/2014/main" id="{E6E5A664-5E93-0DEF-FA10-275FCEDE0AC8}"/>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FDA9AF7-0563-4024-B8AF-5017FD694ADB}"/>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63E2BE1-1301-8350-AAE1-E8FCD6F17112}"/>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1EFB4CB-2443-8CC8-D5ED-D5177F24CF06}"/>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9658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6F4467-013A-240C-12A2-F52107BCD772}"/>
              </a:ext>
            </a:extLst>
          </p:cNvPr>
          <p:cNvSpPr>
            <a:spLocks noGrp="1"/>
          </p:cNvSpPr>
          <p:nvPr>
            <p:ph type="body" sz="quarter" idx="18"/>
          </p:nvPr>
        </p:nvSpPr>
        <p:spPr>
          <a:xfrm>
            <a:off x="577311" y="1497034"/>
            <a:ext cx="6480714" cy="3666574"/>
          </a:xfrm>
        </p:spPr>
        <p:txBody>
          <a:bodyPr/>
          <a:lstStyle/>
          <a:p>
            <a:pPr marL="0" indent="0">
              <a:buNone/>
            </a:pPr>
            <a:r>
              <a:rPr lang="en-US" dirty="0"/>
              <a:t>Creating awareness is only effective when it leads to action. Focusing on </a:t>
            </a:r>
            <a:r>
              <a:rPr lang="en-US" b="1" dirty="0">
                <a:solidFill>
                  <a:srgbClr val="F1983D"/>
                </a:solidFill>
              </a:rPr>
              <a:t>fostering a workplace culture</a:t>
            </a:r>
            <a:r>
              <a:rPr lang="en-US" dirty="0"/>
              <a:t> where every team member understands their role in preventing waste is crucial. It includes:</a:t>
            </a:r>
          </a:p>
          <a:p>
            <a:pPr marL="342900" indent="-342900">
              <a:buFont typeface="Arial" panose="020B0604020202020204" pitchFamily="34" charset="0"/>
              <a:buChar char="•"/>
            </a:pPr>
            <a:r>
              <a:rPr lang="en-US" b="1" dirty="0">
                <a:solidFill>
                  <a:srgbClr val="60BA47"/>
                </a:solidFill>
              </a:rPr>
              <a:t>Communication strategies</a:t>
            </a:r>
            <a:r>
              <a:rPr lang="en-US" dirty="0">
                <a:solidFill>
                  <a:srgbClr val="60BA47"/>
                </a:solidFill>
              </a:rPr>
              <a:t> </a:t>
            </a:r>
            <a:r>
              <a:rPr lang="en-US" dirty="0"/>
              <a:t>such as signage, shift briefings, and storytelling to keep food waste on the agenda.</a:t>
            </a:r>
          </a:p>
          <a:p>
            <a:pPr marL="342900" indent="-342900">
              <a:buFont typeface="Arial" panose="020B0604020202020204" pitchFamily="34" charset="0"/>
              <a:buChar char="•"/>
            </a:pPr>
            <a:r>
              <a:rPr lang="en-US" b="1" dirty="0">
                <a:solidFill>
                  <a:srgbClr val="60BA47"/>
                </a:solidFill>
              </a:rPr>
              <a:t>Encouraging ownership</a:t>
            </a:r>
            <a:r>
              <a:rPr lang="en-US" dirty="0">
                <a:solidFill>
                  <a:srgbClr val="60BA47"/>
                </a:solidFill>
              </a:rPr>
              <a:t> </a:t>
            </a:r>
            <a:r>
              <a:rPr lang="en-US" dirty="0"/>
              <a:t>of waste-reduction tasks through team champions or designated roles.</a:t>
            </a:r>
          </a:p>
          <a:p>
            <a:pPr marL="342900" indent="-342900">
              <a:buFont typeface="Arial" panose="020B0604020202020204" pitchFamily="34" charset="0"/>
              <a:buChar char="•"/>
            </a:pPr>
            <a:r>
              <a:rPr lang="en-US" b="1" dirty="0">
                <a:solidFill>
                  <a:srgbClr val="60BA47"/>
                </a:solidFill>
              </a:rPr>
              <a:t>Recognition and motivation</a:t>
            </a:r>
            <a:r>
              <a:rPr lang="en-US" dirty="0"/>
              <a:t>, including small rewards or shout-outs for sustainable ideas and initiatives.</a:t>
            </a:r>
          </a:p>
          <a:p>
            <a:pPr marL="0" indent="0"/>
            <a:endParaRPr lang="en-IE" dirty="0"/>
          </a:p>
        </p:txBody>
      </p:sp>
      <p:sp>
        <p:nvSpPr>
          <p:cNvPr id="3" name="Text Placeholder 2">
            <a:extLst>
              <a:ext uri="{FF2B5EF4-FFF2-40B4-BE49-F238E27FC236}">
                <a16:creationId xmlns:a16="http://schemas.microsoft.com/office/drawing/2014/main" id="{58474C6A-08BA-41B2-7A70-707060210EA1}"/>
              </a:ext>
            </a:extLst>
          </p:cNvPr>
          <p:cNvSpPr>
            <a:spLocks noGrp="1"/>
          </p:cNvSpPr>
          <p:nvPr>
            <p:ph type="body" sz="quarter" idx="16"/>
          </p:nvPr>
        </p:nvSpPr>
        <p:spPr>
          <a:xfrm>
            <a:off x="577311" y="364840"/>
            <a:ext cx="4990998" cy="992652"/>
          </a:xfrm>
        </p:spPr>
        <p:txBody>
          <a:bodyPr/>
          <a:lstStyle/>
          <a:p>
            <a:r>
              <a:rPr lang="en-US" dirty="0"/>
              <a:t>Engaging Staff in Waste Awareness</a:t>
            </a:r>
            <a:endParaRPr lang="en-IE" dirty="0"/>
          </a:p>
          <a:p>
            <a:endParaRPr lang="en-IE" dirty="0"/>
          </a:p>
        </p:txBody>
      </p:sp>
      <p:pic>
        <p:nvPicPr>
          <p:cNvPr id="6" name="Picture Placeholder 5" descr="Woman in a factory with a tablet">
            <a:extLst>
              <a:ext uri="{FF2B5EF4-FFF2-40B4-BE49-F238E27FC236}">
                <a16:creationId xmlns:a16="http://schemas.microsoft.com/office/drawing/2014/main" id="{DD0EA0E8-B831-1577-D59D-474B6E72C04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7135906" y="0"/>
            <a:ext cx="4308836" cy="6858000"/>
          </a:xfrm>
        </p:spPr>
      </p:pic>
    </p:spTree>
    <p:extLst>
      <p:ext uri="{BB962C8B-B14F-4D97-AF65-F5344CB8AC3E}">
        <p14:creationId xmlns:p14="http://schemas.microsoft.com/office/powerpoint/2010/main" val="758395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3A5769-C292-7729-8112-C65D0C22686C}"/>
              </a:ext>
            </a:extLst>
          </p:cNvPr>
          <p:cNvSpPr>
            <a:spLocks noGrp="1"/>
          </p:cNvSpPr>
          <p:nvPr>
            <p:ph type="body" sz="quarter" idx="18"/>
          </p:nvPr>
        </p:nvSpPr>
        <p:spPr>
          <a:xfrm>
            <a:off x="663035" y="1678009"/>
            <a:ext cx="6472871" cy="3666574"/>
          </a:xfrm>
        </p:spPr>
        <p:txBody>
          <a:bodyPr/>
          <a:lstStyle/>
          <a:p>
            <a:pPr marL="0" indent="0">
              <a:spcBef>
                <a:spcPts val="600"/>
              </a:spcBef>
              <a:buNone/>
            </a:pPr>
            <a:r>
              <a:rPr lang="en-US" dirty="0"/>
              <a:t>Encouraging employees to </a:t>
            </a:r>
            <a:r>
              <a:rPr lang="en-US" b="1" dirty="0">
                <a:solidFill>
                  <a:srgbClr val="F1983D"/>
                </a:solidFill>
              </a:rPr>
              <a:t>reframe how they think about resources</a:t>
            </a:r>
            <a:r>
              <a:rPr lang="en-US" b="1" dirty="0">
                <a:solidFill>
                  <a:srgbClr val="60BA47"/>
                </a:solidFill>
              </a:rPr>
              <a:t> </a:t>
            </a:r>
            <a:r>
              <a:rPr lang="en-US" dirty="0"/>
              <a:t>and choices at work is also very important:</a:t>
            </a:r>
          </a:p>
          <a:p>
            <a:pPr>
              <a:spcBef>
                <a:spcPts val="600"/>
              </a:spcBef>
              <a:buFont typeface="Arial" panose="020B0604020202020204" pitchFamily="34" charset="0"/>
              <a:buChar char="•"/>
            </a:pPr>
            <a:r>
              <a:rPr lang="en-US" sz="2300" dirty="0"/>
              <a:t>Applying </a:t>
            </a:r>
            <a:r>
              <a:rPr lang="en-US" b="1" dirty="0">
                <a:solidFill>
                  <a:srgbClr val="60BA47"/>
                </a:solidFill>
              </a:rPr>
              <a:t>lifecycle thinking </a:t>
            </a:r>
            <a:r>
              <a:rPr lang="en-US" sz="2300" dirty="0"/>
              <a:t>when selecting ingredients, suppliers, or equipment.</a:t>
            </a:r>
          </a:p>
          <a:p>
            <a:pPr>
              <a:spcBef>
                <a:spcPts val="600"/>
              </a:spcBef>
              <a:buFont typeface="Arial" panose="020B0604020202020204" pitchFamily="34" charset="0"/>
              <a:buChar char="•"/>
            </a:pPr>
            <a:r>
              <a:rPr lang="en-US" sz="2300" dirty="0"/>
              <a:t>Considering </a:t>
            </a:r>
            <a:r>
              <a:rPr lang="en-US" b="1" dirty="0">
                <a:solidFill>
                  <a:srgbClr val="60BA47"/>
                </a:solidFill>
              </a:rPr>
              <a:t>reuse, reduce or repurpose </a:t>
            </a:r>
            <a:r>
              <a:rPr lang="en-US" sz="2300" dirty="0"/>
              <a:t>options before disposal.</a:t>
            </a:r>
          </a:p>
          <a:p>
            <a:pPr>
              <a:spcBef>
                <a:spcPts val="600"/>
              </a:spcBef>
              <a:buFont typeface="Arial" panose="020B0604020202020204" pitchFamily="34" charset="0"/>
              <a:buChar char="•"/>
            </a:pPr>
            <a:r>
              <a:rPr lang="en-US" sz="2300" dirty="0"/>
              <a:t>Understanding how their individual decisions can </a:t>
            </a:r>
            <a:r>
              <a:rPr lang="en-US" b="1" dirty="0">
                <a:solidFill>
                  <a:srgbClr val="60BA47"/>
                </a:solidFill>
              </a:rPr>
              <a:t>support circular systems</a:t>
            </a:r>
            <a:r>
              <a:rPr lang="en-US" sz="2300" dirty="0"/>
              <a:t>—from reducing single-use packaging to </a:t>
            </a:r>
            <a:r>
              <a:rPr lang="en-US" sz="2300" dirty="0" err="1"/>
              <a:t>favouring</a:t>
            </a:r>
            <a:r>
              <a:rPr lang="en-US" sz="2300" dirty="0"/>
              <a:t> local, seasonal produce.</a:t>
            </a:r>
          </a:p>
          <a:p>
            <a:pPr>
              <a:spcBef>
                <a:spcPts val="600"/>
              </a:spcBef>
              <a:buFont typeface="Arial" panose="020B0604020202020204" pitchFamily="34" charset="0"/>
              <a:buChar char="•"/>
            </a:pPr>
            <a:r>
              <a:rPr lang="en-US" sz="2300" dirty="0"/>
              <a:t>Promoting </a:t>
            </a:r>
            <a:r>
              <a:rPr lang="en-US" b="1" dirty="0">
                <a:solidFill>
                  <a:srgbClr val="60BA47"/>
                </a:solidFill>
              </a:rPr>
              <a:t>cross-department collaboration </a:t>
            </a:r>
            <a:r>
              <a:rPr lang="en-US" sz="2300" dirty="0"/>
              <a:t>to close loops, e.g., kitchen and composting teams working together.</a:t>
            </a:r>
          </a:p>
          <a:p>
            <a:endParaRPr lang="en-IE" dirty="0"/>
          </a:p>
        </p:txBody>
      </p:sp>
      <p:sp>
        <p:nvSpPr>
          <p:cNvPr id="3" name="Text Placeholder 2">
            <a:extLst>
              <a:ext uri="{FF2B5EF4-FFF2-40B4-BE49-F238E27FC236}">
                <a16:creationId xmlns:a16="http://schemas.microsoft.com/office/drawing/2014/main" id="{0F1877AE-468A-CD25-6154-6462429E586F}"/>
              </a:ext>
            </a:extLst>
          </p:cNvPr>
          <p:cNvSpPr>
            <a:spLocks noGrp="1"/>
          </p:cNvSpPr>
          <p:nvPr>
            <p:ph type="body" sz="quarter" idx="16"/>
          </p:nvPr>
        </p:nvSpPr>
        <p:spPr>
          <a:xfrm>
            <a:off x="567785" y="488665"/>
            <a:ext cx="5918739" cy="992652"/>
          </a:xfrm>
        </p:spPr>
        <p:txBody>
          <a:bodyPr/>
          <a:lstStyle/>
          <a:p>
            <a:r>
              <a:rPr lang="en-US" dirty="0"/>
              <a:t>Circular Thinking in Everyday Decisions</a:t>
            </a:r>
            <a:endParaRPr lang="en-IE" dirty="0"/>
          </a:p>
        </p:txBody>
      </p:sp>
      <p:pic>
        <p:nvPicPr>
          <p:cNvPr id="12" name="Picture Placeholder 11" descr="Woman wearing glasses">
            <a:extLst>
              <a:ext uri="{FF2B5EF4-FFF2-40B4-BE49-F238E27FC236}">
                <a16:creationId xmlns:a16="http://schemas.microsoft.com/office/drawing/2014/main" id="{5A8D2279-A2C5-42E6-DE1A-D09555FDD8E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7135906" y="0"/>
            <a:ext cx="4308836" cy="6858000"/>
          </a:xfrm>
        </p:spPr>
      </p:pic>
      <p:pic>
        <p:nvPicPr>
          <p:cNvPr id="14" name="Graphic 13" descr="Thought bubble with solid fill">
            <a:extLst>
              <a:ext uri="{FF2B5EF4-FFF2-40B4-BE49-F238E27FC236}">
                <a16:creationId xmlns:a16="http://schemas.microsoft.com/office/drawing/2014/main" id="{67C95C9A-4984-7C5E-5F46-8654813393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523" y="-390640"/>
            <a:ext cx="3997695" cy="4118248"/>
          </a:xfrm>
          <a:prstGeom prst="rect">
            <a:avLst/>
          </a:prstGeom>
        </p:spPr>
      </p:pic>
      <p:pic>
        <p:nvPicPr>
          <p:cNvPr id="16" name="Graphic 15" descr="Arrow circle with solid fill">
            <a:extLst>
              <a:ext uri="{FF2B5EF4-FFF2-40B4-BE49-F238E27FC236}">
                <a16:creationId xmlns:a16="http://schemas.microsoft.com/office/drawing/2014/main" id="{0C2502C6-94C7-11B6-6327-382ECB3087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90324" y="392134"/>
            <a:ext cx="1638300" cy="1638300"/>
          </a:xfrm>
          <a:prstGeom prst="rect">
            <a:avLst/>
          </a:prstGeom>
        </p:spPr>
      </p:pic>
    </p:spTree>
    <p:extLst>
      <p:ext uri="{BB962C8B-B14F-4D97-AF65-F5344CB8AC3E}">
        <p14:creationId xmlns:p14="http://schemas.microsoft.com/office/powerpoint/2010/main" val="23770399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8BEF09-6D69-AF86-100D-895A1F43C839}"/>
              </a:ext>
            </a:extLst>
          </p:cNvPr>
          <p:cNvSpPr>
            <a:spLocks noGrp="1"/>
          </p:cNvSpPr>
          <p:nvPr>
            <p:ph type="body" sz="quarter" idx="18"/>
          </p:nvPr>
        </p:nvSpPr>
        <p:spPr>
          <a:xfrm>
            <a:off x="548735" y="1581150"/>
            <a:ext cx="6434771" cy="4430183"/>
          </a:xfrm>
        </p:spPr>
        <p:txBody>
          <a:bodyPr/>
          <a:lstStyle/>
          <a:p>
            <a:pPr marL="0" indent="0">
              <a:buNone/>
            </a:pPr>
            <a:r>
              <a:rPr lang="en-US" dirty="0"/>
              <a:t>To ensure long-term impact, training should be </a:t>
            </a:r>
            <a:r>
              <a:rPr lang="en-US" b="1" dirty="0">
                <a:solidFill>
                  <a:srgbClr val="F1983D"/>
                </a:solidFill>
              </a:rPr>
              <a:t>accessible, engaging, and continuous</a:t>
            </a:r>
            <a:r>
              <a:rPr lang="en-US" dirty="0"/>
              <a:t>. Start planning how to deliver and sustain learning via:</a:t>
            </a:r>
          </a:p>
          <a:p>
            <a:pPr>
              <a:buFont typeface="Arial" panose="020B0604020202020204" pitchFamily="34" charset="0"/>
              <a:buChar char="•"/>
            </a:pPr>
            <a:r>
              <a:rPr lang="en-US" b="1" dirty="0">
                <a:solidFill>
                  <a:srgbClr val="60BA47"/>
                </a:solidFill>
              </a:rPr>
              <a:t>Interactive workshops</a:t>
            </a:r>
            <a:r>
              <a:rPr lang="en-US" dirty="0">
                <a:solidFill>
                  <a:srgbClr val="60BA47"/>
                </a:solidFill>
              </a:rPr>
              <a:t> </a:t>
            </a:r>
            <a:r>
              <a:rPr lang="en-US" dirty="0"/>
              <a:t>that involve practical activities, such as tracking and sorting waste.</a:t>
            </a:r>
          </a:p>
          <a:p>
            <a:pPr>
              <a:buFont typeface="Arial" panose="020B0604020202020204" pitchFamily="34" charset="0"/>
              <a:buChar char="•"/>
            </a:pPr>
            <a:r>
              <a:rPr lang="en-US" b="1" dirty="0">
                <a:solidFill>
                  <a:srgbClr val="60BA47"/>
                </a:solidFill>
              </a:rPr>
              <a:t>Gamification</a:t>
            </a:r>
            <a:r>
              <a:rPr lang="en-US" dirty="0"/>
              <a:t>, such as team challenges or waste-reduction scoreboards.</a:t>
            </a:r>
          </a:p>
          <a:p>
            <a:pPr>
              <a:buFont typeface="Arial" panose="020B0604020202020204" pitchFamily="34" charset="0"/>
              <a:buChar char="•"/>
            </a:pPr>
            <a:r>
              <a:rPr lang="en-US" b="1" dirty="0">
                <a:solidFill>
                  <a:srgbClr val="60BA47"/>
                </a:solidFill>
              </a:rPr>
              <a:t>Digital learning platforms</a:t>
            </a:r>
            <a:r>
              <a:rPr lang="en-US" dirty="0">
                <a:solidFill>
                  <a:srgbClr val="60BA47"/>
                </a:solidFill>
              </a:rPr>
              <a:t> </a:t>
            </a:r>
            <a:r>
              <a:rPr lang="en-US" dirty="0"/>
              <a:t>(like Waste2Worth) and bite-sized microlearning that staff can access on demand.</a:t>
            </a:r>
          </a:p>
          <a:p>
            <a:pPr>
              <a:buFont typeface="Arial" panose="020B0604020202020204" pitchFamily="34" charset="0"/>
              <a:buChar char="•"/>
            </a:pPr>
            <a:r>
              <a:rPr lang="en-US" b="1" dirty="0">
                <a:solidFill>
                  <a:srgbClr val="60BA47"/>
                </a:solidFill>
              </a:rPr>
              <a:t>Peer-to-peer learning</a:t>
            </a:r>
            <a:r>
              <a:rPr lang="en-US" dirty="0"/>
              <a:t>, where experienced staff mentor others on sustainable practices.</a:t>
            </a:r>
          </a:p>
          <a:p>
            <a:endParaRPr lang="en-IE" dirty="0"/>
          </a:p>
        </p:txBody>
      </p:sp>
      <p:sp>
        <p:nvSpPr>
          <p:cNvPr id="3" name="Text Placeholder 2">
            <a:extLst>
              <a:ext uri="{FF2B5EF4-FFF2-40B4-BE49-F238E27FC236}">
                <a16:creationId xmlns:a16="http://schemas.microsoft.com/office/drawing/2014/main" id="{EDA0B74B-4B0A-47B7-1164-1A12536F007D}"/>
              </a:ext>
            </a:extLst>
          </p:cNvPr>
          <p:cNvSpPr>
            <a:spLocks noGrp="1"/>
          </p:cNvSpPr>
          <p:nvPr>
            <p:ph type="body" sz="quarter" idx="16"/>
          </p:nvPr>
        </p:nvSpPr>
        <p:spPr>
          <a:xfrm>
            <a:off x="548735" y="602965"/>
            <a:ext cx="5785389" cy="740060"/>
          </a:xfrm>
        </p:spPr>
        <p:txBody>
          <a:bodyPr/>
          <a:lstStyle/>
          <a:p>
            <a:r>
              <a:rPr lang="en-IE" dirty="0"/>
              <a:t>Training Tools &amp; Methods</a:t>
            </a:r>
          </a:p>
        </p:txBody>
      </p:sp>
      <p:pic>
        <p:nvPicPr>
          <p:cNvPr id="6" name="Picture Placeholder 5" descr="A group of cartoon characters on a podium&#10;&#10;AI-generated content may be incorrect.">
            <a:extLst>
              <a:ext uri="{FF2B5EF4-FFF2-40B4-BE49-F238E27FC236}">
                <a16:creationId xmlns:a16="http://schemas.microsoft.com/office/drawing/2014/main" id="{9298E636-3C11-7414-AD19-EE9F0E21906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Tree>
    <p:extLst>
      <p:ext uri="{BB962C8B-B14F-4D97-AF65-F5344CB8AC3E}">
        <p14:creationId xmlns:p14="http://schemas.microsoft.com/office/powerpoint/2010/main" val="1271200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978497-4446-8BA9-9DE2-CE2AADBD6F64}"/>
              </a:ext>
            </a:extLst>
          </p:cNvPr>
          <p:cNvSpPr>
            <a:spLocks noGrp="1"/>
          </p:cNvSpPr>
          <p:nvPr>
            <p:ph type="body" sz="quarter" idx="18"/>
          </p:nvPr>
        </p:nvSpPr>
        <p:spPr>
          <a:xfrm>
            <a:off x="561975" y="1876425"/>
            <a:ext cx="6573931" cy="3972983"/>
          </a:xfrm>
        </p:spPr>
        <p:txBody>
          <a:bodyPr/>
          <a:lstStyle/>
          <a:p>
            <a:pPr marL="0" indent="0">
              <a:buNone/>
            </a:pPr>
            <a:r>
              <a:rPr lang="en-US" dirty="0"/>
              <a:t>Ongoing measurement and reflection are key to embedding change. Creating a </a:t>
            </a:r>
            <a:r>
              <a:rPr lang="en-US" b="1" dirty="0">
                <a:solidFill>
                  <a:srgbClr val="F1983D"/>
                </a:solidFill>
              </a:rPr>
              <a:t>feedback loop </a:t>
            </a:r>
            <a:r>
              <a:rPr lang="en-US" dirty="0"/>
              <a:t>will support continuous progress:</a:t>
            </a:r>
          </a:p>
          <a:p>
            <a:pPr>
              <a:buFont typeface="Arial" panose="020B0604020202020204" pitchFamily="34" charset="0"/>
              <a:buChar char="•"/>
            </a:pPr>
            <a:r>
              <a:rPr lang="en-US" b="1" dirty="0">
                <a:solidFill>
                  <a:srgbClr val="60BA47"/>
                </a:solidFill>
              </a:rPr>
              <a:t>Waste tracking systems</a:t>
            </a:r>
            <a:r>
              <a:rPr lang="en-US" dirty="0"/>
              <a:t>: daily logs, visual bins, or digital tools to monitor what’s wasted and why.</a:t>
            </a:r>
          </a:p>
          <a:p>
            <a:pPr>
              <a:buFont typeface="Arial" panose="020B0604020202020204" pitchFamily="34" charset="0"/>
              <a:buChar char="•"/>
            </a:pPr>
            <a:r>
              <a:rPr lang="en-US" b="1" dirty="0">
                <a:solidFill>
                  <a:srgbClr val="60BA47"/>
                </a:solidFill>
              </a:rPr>
              <a:t>Regular team reviews</a:t>
            </a:r>
            <a:r>
              <a:rPr lang="en-US" dirty="0">
                <a:solidFill>
                  <a:srgbClr val="60BA47"/>
                </a:solidFill>
              </a:rPr>
              <a:t> </a:t>
            </a:r>
            <a:r>
              <a:rPr lang="en-US" dirty="0"/>
              <a:t>on progress, where staff can share what’s working and what’s not.</a:t>
            </a:r>
          </a:p>
          <a:p>
            <a:pPr>
              <a:buFont typeface="Arial" panose="020B0604020202020204" pitchFamily="34" charset="0"/>
              <a:buChar char="•"/>
            </a:pPr>
            <a:r>
              <a:rPr lang="en-US" b="1" dirty="0">
                <a:solidFill>
                  <a:srgbClr val="60BA47"/>
                </a:solidFill>
              </a:rPr>
              <a:t>Data-driven decision-making</a:t>
            </a:r>
            <a:r>
              <a:rPr lang="en-US" dirty="0"/>
              <a:t>, using evidence to refine waste-reduction strategies.</a:t>
            </a:r>
          </a:p>
          <a:p>
            <a:pPr>
              <a:buFont typeface="Arial" panose="020B0604020202020204" pitchFamily="34" charset="0"/>
              <a:buChar char="•"/>
            </a:pPr>
            <a:r>
              <a:rPr lang="en-US" dirty="0"/>
              <a:t>Building a mindset of </a:t>
            </a:r>
            <a:r>
              <a:rPr lang="en-US" b="1" dirty="0">
                <a:solidFill>
                  <a:srgbClr val="60BA47"/>
                </a:solidFill>
              </a:rPr>
              <a:t>test, learn, and improve</a:t>
            </a:r>
            <a:r>
              <a:rPr lang="en-US" dirty="0"/>
              <a:t>, where staff are encouraged to innovate and iterate.</a:t>
            </a:r>
          </a:p>
          <a:p>
            <a:endParaRPr lang="en-IE" dirty="0"/>
          </a:p>
        </p:txBody>
      </p:sp>
      <p:sp>
        <p:nvSpPr>
          <p:cNvPr id="3" name="Text Placeholder 2">
            <a:extLst>
              <a:ext uri="{FF2B5EF4-FFF2-40B4-BE49-F238E27FC236}">
                <a16:creationId xmlns:a16="http://schemas.microsoft.com/office/drawing/2014/main" id="{3A054AD8-3F40-0B37-8C28-06086345C980}"/>
              </a:ext>
            </a:extLst>
          </p:cNvPr>
          <p:cNvSpPr>
            <a:spLocks noGrp="1"/>
          </p:cNvSpPr>
          <p:nvPr>
            <p:ph type="body" sz="quarter" idx="16"/>
          </p:nvPr>
        </p:nvSpPr>
        <p:spPr>
          <a:xfrm>
            <a:off x="561975" y="650590"/>
            <a:ext cx="5130159" cy="992652"/>
          </a:xfrm>
        </p:spPr>
        <p:txBody>
          <a:bodyPr/>
          <a:lstStyle/>
          <a:p>
            <a:r>
              <a:rPr lang="en-IE" dirty="0"/>
              <a:t>Monitoring, Feedback &amp; Continuous Improvement</a:t>
            </a:r>
          </a:p>
        </p:txBody>
      </p:sp>
      <p:pic>
        <p:nvPicPr>
          <p:cNvPr id="6" name="Picture Placeholder 5">
            <a:extLst>
              <a:ext uri="{FF2B5EF4-FFF2-40B4-BE49-F238E27FC236}">
                <a16:creationId xmlns:a16="http://schemas.microsoft.com/office/drawing/2014/main" id="{554A2275-37B0-078A-94F4-E5C26997536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594594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3A012-E030-4BBF-3FC1-D974E0FFCCB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C4FFF2D-D9BE-92B6-B3D5-A08E4AEB274F}"/>
              </a:ext>
            </a:extLst>
          </p:cNvPr>
          <p:cNvSpPr>
            <a:spLocks noGrp="1"/>
          </p:cNvSpPr>
          <p:nvPr>
            <p:ph type="body" sz="quarter" idx="35"/>
          </p:nvPr>
        </p:nvSpPr>
        <p:spPr>
          <a:xfrm>
            <a:off x="4912292" y="756668"/>
            <a:ext cx="6562677" cy="339415"/>
          </a:xfrm>
        </p:spPr>
        <p:txBody>
          <a:bodyPr/>
          <a:lstStyle/>
          <a:p>
            <a:r>
              <a:rPr lang="en-US" sz="2000" b="1" kern="100" dirty="0">
                <a:effectLst/>
                <a:ea typeface="Aptos" panose="020B0004020202020204" pitchFamily="34" charset="0"/>
                <a:cs typeface="Times New Roman" panose="02020603050405020304" pitchFamily="18" charset="0"/>
              </a:rPr>
              <a:t>Community-Based Waste Management </a:t>
            </a:r>
            <a:r>
              <a:rPr lang="en-US" sz="2000" b="1" kern="100" dirty="0" err="1">
                <a:effectLst/>
                <a:ea typeface="Aptos" panose="020B0004020202020204" pitchFamily="34" charset="0"/>
                <a:cs typeface="Times New Roman" panose="02020603050405020304" pitchFamily="18" charset="0"/>
              </a:rPr>
              <a:t>Programmes</a:t>
            </a:r>
            <a:endParaRPr lang="en-US" sz="2000" b="1" kern="0" dirty="0">
              <a:solidFill>
                <a:srgbClr val="92D050"/>
              </a:solidFill>
              <a:cs typeface="Times New Roman" panose="02020603050405020304" pitchFamily="18" charset="0"/>
            </a:endParaRPr>
          </a:p>
          <a:p>
            <a:endParaRPr lang="en-IE" dirty="0"/>
          </a:p>
        </p:txBody>
      </p:sp>
      <p:sp>
        <p:nvSpPr>
          <p:cNvPr id="3" name="Text Placeholder 2">
            <a:extLst>
              <a:ext uri="{FF2B5EF4-FFF2-40B4-BE49-F238E27FC236}">
                <a16:creationId xmlns:a16="http://schemas.microsoft.com/office/drawing/2014/main" id="{07A391E9-E584-F282-02C3-95FD091F9237}"/>
              </a:ext>
            </a:extLst>
          </p:cNvPr>
          <p:cNvSpPr>
            <a:spLocks noGrp="1"/>
          </p:cNvSpPr>
          <p:nvPr>
            <p:ph type="body" sz="quarter" idx="36"/>
          </p:nvPr>
        </p:nvSpPr>
        <p:spPr>
          <a:xfrm>
            <a:off x="4912292" y="1105004"/>
            <a:ext cx="7166930" cy="999383"/>
          </a:xfrm>
        </p:spPr>
        <p:txBody>
          <a:bodyPr/>
          <a:lstStyle/>
          <a:p>
            <a:pPr marL="0" indent="0">
              <a:lnSpc>
                <a:spcPct val="100000"/>
              </a:lnSpc>
            </a:pPr>
            <a:r>
              <a:rPr lang="en-US" sz="2000" kern="100" dirty="0">
                <a:effectLst/>
                <a:ea typeface="Aptos" panose="020B0004020202020204" pitchFamily="34" charset="0"/>
                <a:cs typeface="Times New Roman" panose="02020603050405020304" pitchFamily="18" charset="0"/>
              </a:rPr>
              <a:t>Awareness Campaigns, Local Collection Systems, Community Recycling Centers, Composting Initiatives</a:t>
            </a:r>
          </a:p>
          <a:p>
            <a:pPr marL="0" indent="0">
              <a:lnSpc>
                <a:spcPct val="100000"/>
              </a:lnSpc>
            </a:pPr>
            <a:endParaRPr lang="fi-FI" sz="2000" kern="100" dirty="0">
              <a:effectLst/>
              <a:ea typeface="Aptos" panose="020B0004020202020204" pitchFamily="34" charset="0"/>
              <a:cs typeface="Times New Roman" panose="02020603050405020304" pitchFamily="18" charset="0"/>
            </a:endParaRPr>
          </a:p>
          <a:p>
            <a:pPr marL="0" indent="0">
              <a:lnSpc>
                <a:spcPct val="100000"/>
              </a:lnSpc>
            </a:pPr>
            <a:endParaRPr lang="en-US" sz="2000" kern="100" dirty="0">
              <a:effectLst/>
              <a:ea typeface="Aptos" panose="020B000402020202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44E8086D-452A-BE76-3F2E-3320CC72B405}"/>
              </a:ext>
            </a:extLst>
          </p:cNvPr>
          <p:cNvSpPr>
            <a:spLocks noGrp="1"/>
          </p:cNvSpPr>
          <p:nvPr>
            <p:ph type="body" sz="quarter" idx="42"/>
          </p:nvPr>
        </p:nvSpPr>
        <p:spPr>
          <a:xfrm>
            <a:off x="4925767" y="2019815"/>
            <a:ext cx="6562677" cy="339415"/>
          </a:xfrm>
        </p:spPr>
        <p:txBody>
          <a:bodyPr/>
          <a:lstStyle/>
          <a:p>
            <a:r>
              <a:rPr lang="en-US" sz="2000" b="1" kern="100" dirty="0">
                <a:effectLst/>
                <a:ea typeface="Aptos" panose="020B0004020202020204" pitchFamily="34" charset="0"/>
                <a:cs typeface="Times New Roman" panose="02020603050405020304" pitchFamily="18" charset="0"/>
              </a:rPr>
              <a:t>Corporate Waste Management </a:t>
            </a:r>
            <a:r>
              <a:rPr lang="en-US" sz="2000" b="1" kern="100" dirty="0" err="1">
                <a:effectLst/>
                <a:ea typeface="Aptos" panose="020B0004020202020204" pitchFamily="34" charset="0"/>
                <a:cs typeface="Times New Roman" panose="02020603050405020304" pitchFamily="18" charset="0"/>
              </a:rPr>
              <a:t>Programmes</a:t>
            </a:r>
            <a:endParaRPr lang="en-IE" sz="2000" dirty="0"/>
          </a:p>
        </p:txBody>
      </p:sp>
      <p:sp>
        <p:nvSpPr>
          <p:cNvPr id="6" name="Text Placeholder 5">
            <a:extLst>
              <a:ext uri="{FF2B5EF4-FFF2-40B4-BE49-F238E27FC236}">
                <a16:creationId xmlns:a16="http://schemas.microsoft.com/office/drawing/2014/main" id="{3375E2AD-B669-72B3-4814-832A4C89AB4E}"/>
              </a:ext>
            </a:extLst>
          </p:cNvPr>
          <p:cNvSpPr>
            <a:spLocks noGrp="1"/>
          </p:cNvSpPr>
          <p:nvPr>
            <p:ph type="body" sz="quarter" idx="43"/>
          </p:nvPr>
        </p:nvSpPr>
        <p:spPr>
          <a:xfrm>
            <a:off x="4925767" y="2402037"/>
            <a:ext cx="7066347" cy="729122"/>
          </a:xfrm>
        </p:spPr>
        <p:txBody>
          <a:bodyPr/>
          <a:lstStyle/>
          <a:p>
            <a:pPr marL="0" indent="0">
              <a:lnSpc>
                <a:spcPct val="100000"/>
              </a:lnSpc>
            </a:pPr>
            <a:r>
              <a:rPr lang="en-US" sz="2000" kern="100" dirty="0">
                <a:effectLst/>
                <a:ea typeface="Aptos" panose="020B0004020202020204" pitchFamily="34" charset="0"/>
                <a:cs typeface="Times New Roman" panose="02020603050405020304" pitchFamily="18" charset="0"/>
              </a:rPr>
              <a:t>Waste Audits, Waste Reduction Strategies, Recycling Initiatives, Employee Training</a:t>
            </a:r>
          </a:p>
          <a:p>
            <a:pPr marL="0" indent="0">
              <a:lnSpc>
                <a:spcPct val="100000"/>
              </a:lnSpc>
            </a:pPr>
            <a:endParaRPr lang="fi-FI" sz="1600" kern="100" dirty="0">
              <a:effectLst/>
              <a:ea typeface="Aptos" panose="020B0004020202020204" pitchFamily="34" charset="0"/>
              <a:cs typeface="Times New Roman" panose="02020603050405020304" pitchFamily="18" charset="0"/>
            </a:endParaRPr>
          </a:p>
        </p:txBody>
      </p:sp>
      <p:sp>
        <p:nvSpPr>
          <p:cNvPr id="7" name="Text Placeholder 6">
            <a:extLst>
              <a:ext uri="{FF2B5EF4-FFF2-40B4-BE49-F238E27FC236}">
                <a16:creationId xmlns:a16="http://schemas.microsoft.com/office/drawing/2014/main" id="{F1CD5C42-F06A-F47F-6CFF-7D7B80797CA7}"/>
              </a:ext>
            </a:extLst>
          </p:cNvPr>
          <p:cNvSpPr>
            <a:spLocks noGrp="1"/>
          </p:cNvSpPr>
          <p:nvPr>
            <p:ph type="body" sz="quarter" idx="45"/>
          </p:nvPr>
        </p:nvSpPr>
        <p:spPr>
          <a:xfrm>
            <a:off x="4912291" y="3193963"/>
            <a:ext cx="7066347" cy="339415"/>
          </a:xfrm>
        </p:spPr>
        <p:txBody>
          <a:bodyPr/>
          <a:lstStyle/>
          <a:p>
            <a:r>
              <a:rPr lang="en-US" sz="2000" b="1" kern="100" dirty="0">
                <a:effectLst/>
                <a:ea typeface="Aptos" panose="020B0004020202020204" pitchFamily="34" charset="0"/>
                <a:cs typeface="Times New Roman" panose="02020603050405020304" pitchFamily="18" charset="0"/>
              </a:rPr>
              <a:t>Government-Led Waste Management Development </a:t>
            </a:r>
            <a:r>
              <a:rPr lang="en-US" sz="2000" b="1" kern="100" dirty="0" err="1">
                <a:effectLst/>
                <a:ea typeface="Aptos" panose="020B0004020202020204" pitchFamily="34" charset="0"/>
                <a:cs typeface="Times New Roman" panose="02020603050405020304" pitchFamily="18" charset="0"/>
              </a:rPr>
              <a:t>Programmes</a:t>
            </a:r>
            <a:endParaRPr lang="en-IE" sz="2000" dirty="0"/>
          </a:p>
        </p:txBody>
      </p:sp>
      <p:sp>
        <p:nvSpPr>
          <p:cNvPr id="8" name="Text Placeholder 7">
            <a:extLst>
              <a:ext uri="{FF2B5EF4-FFF2-40B4-BE49-F238E27FC236}">
                <a16:creationId xmlns:a16="http://schemas.microsoft.com/office/drawing/2014/main" id="{537C4040-9312-C1F8-BFB7-C22FF9FC6962}"/>
              </a:ext>
            </a:extLst>
          </p:cNvPr>
          <p:cNvSpPr>
            <a:spLocks noGrp="1"/>
          </p:cNvSpPr>
          <p:nvPr>
            <p:ph type="body" sz="quarter" idx="46"/>
          </p:nvPr>
        </p:nvSpPr>
        <p:spPr>
          <a:xfrm>
            <a:off x="4925767" y="3589092"/>
            <a:ext cx="6739953" cy="999383"/>
          </a:xfrm>
        </p:spPr>
        <p:txBody>
          <a:bodyPr/>
          <a:lstStyle/>
          <a:p>
            <a:r>
              <a:rPr lang="en-US" sz="2000" kern="100" dirty="0">
                <a:effectLst/>
                <a:ea typeface="Aptos" panose="020B0004020202020204" pitchFamily="34" charset="0"/>
                <a:cs typeface="Times New Roman" panose="02020603050405020304" pitchFamily="18" charset="0"/>
              </a:rPr>
              <a:t>Regulatory Frameworks, Public Waste Collection Services, Landfill Management, Waste-to-Energy Projects, Extended Producer Responsibility (EPR)</a:t>
            </a:r>
          </a:p>
          <a:p>
            <a:pPr marL="0" indent="0">
              <a:lnSpc>
                <a:spcPct val="100000"/>
              </a:lnSpc>
            </a:pPr>
            <a:endParaRPr lang="fi-FI" sz="16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B6ABA0CB-A6E8-9024-7631-E2EB4611ED0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8EADDC11-F2C7-A257-26AB-DA6E0A36CB99}"/>
              </a:ext>
            </a:extLst>
          </p:cNvPr>
          <p:cNvSpPr txBox="1">
            <a:spLocks/>
          </p:cNvSpPr>
          <p:nvPr/>
        </p:nvSpPr>
        <p:spPr>
          <a:xfrm>
            <a:off x="4794505" y="154542"/>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dirty="0">
                <a:solidFill>
                  <a:schemeClr val="accent1">
                    <a:lumMod val="75000"/>
                  </a:schemeClr>
                </a:solidFill>
              </a:rPr>
              <a:t>TYPES OF WASTE MANAGEMENT DEVELOPMENT PROGRAMMES</a:t>
            </a:r>
          </a:p>
          <a:p>
            <a:endParaRPr lang="en-IE" sz="2400" dirty="0">
              <a:ea typeface="+mn-lt"/>
              <a:cs typeface="+mn-lt"/>
            </a:endParaRPr>
          </a:p>
        </p:txBody>
      </p:sp>
      <p:grpSp>
        <p:nvGrpSpPr>
          <p:cNvPr id="31" name="Group 36">
            <a:extLst>
              <a:ext uri="{FF2B5EF4-FFF2-40B4-BE49-F238E27FC236}">
                <a16:creationId xmlns:a16="http://schemas.microsoft.com/office/drawing/2014/main" id="{24E7D3BC-1B9C-8EC8-B74E-F29416696A93}"/>
              </a:ext>
            </a:extLst>
          </p:cNvPr>
          <p:cNvGrpSpPr/>
          <p:nvPr/>
        </p:nvGrpSpPr>
        <p:grpSpPr>
          <a:xfrm>
            <a:off x="4020879" y="972068"/>
            <a:ext cx="442957" cy="470104"/>
            <a:chOff x="3258209" y="1217582"/>
            <a:chExt cx="4712093" cy="4711281"/>
          </a:xfrm>
          <a:solidFill>
            <a:schemeClr val="bg1"/>
          </a:solidFill>
        </p:grpSpPr>
        <p:sp>
          <p:nvSpPr>
            <p:cNvPr id="32" name="Freeform 31">
              <a:extLst>
                <a:ext uri="{FF2B5EF4-FFF2-40B4-BE49-F238E27FC236}">
                  <a16:creationId xmlns:a16="http://schemas.microsoft.com/office/drawing/2014/main" id="{B1EB3F00-60B8-1FB6-66FC-A5C5335F8981}"/>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0474172-7C0E-64FD-9161-60B04D7A077D}"/>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34" name="Group 39">
              <a:extLst>
                <a:ext uri="{FF2B5EF4-FFF2-40B4-BE49-F238E27FC236}">
                  <a16:creationId xmlns:a16="http://schemas.microsoft.com/office/drawing/2014/main" id="{5B432EF1-2C2C-1485-8CB3-246045AA41F3}"/>
                </a:ext>
              </a:extLst>
            </p:cNvPr>
            <p:cNvGrpSpPr/>
            <p:nvPr/>
          </p:nvGrpSpPr>
          <p:grpSpPr>
            <a:xfrm>
              <a:off x="3258209" y="1217582"/>
              <a:ext cx="4712093" cy="4711281"/>
              <a:chOff x="3258209" y="1217582"/>
              <a:chExt cx="4712093" cy="4711281"/>
            </a:xfrm>
            <a:grpFill/>
          </p:grpSpPr>
          <p:sp>
            <p:nvSpPr>
              <p:cNvPr id="35" name="Freeform 16">
                <a:extLst>
                  <a:ext uri="{FF2B5EF4-FFF2-40B4-BE49-F238E27FC236}">
                    <a16:creationId xmlns:a16="http://schemas.microsoft.com/office/drawing/2014/main" id="{5F0E665E-43AF-EA91-23B6-AEA30EBBA48F}"/>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6" name="Freeform 18">
                <a:extLst>
                  <a:ext uri="{FF2B5EF4-FFF2-40B4-BE49-F238E27FC236}">
                    <a16:creationId xmlns:a16="http://schemas.microsoft.com/office/drawing/2014/main" id="{2B6F996E-9C99-4994-BFF7-F5CE0F3AA346}"/>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dirty="0"/>
              </a:p>
            </p:txBody>
          </p:sp>
          <p:sp>
            <p:nvSpPr>
              <p:cNvPr id="37" name="Freeform 19">
                <a:extLst>
                  <a:ext uri="{FF2B5EF4-FFF2-40B4-BE49-F238E27FC236}">
                    <a16:creationId xmlns:a16="http://schemas.microsoft.com/office/drawing/2014/main" id="{381F2BC8-D3F7-4513-9BD1-D5790F2A5934}"/>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8" name="Freeform 20">
                <a:extLst>
                  <a:ext uri="{FF2B5EF4-FFF2-40B4-BE49-F238E27FC236}">
                    <a16:creationId xmlns:a16="http://schemas.microsoft.com/office/drawing/2014/main" id="{2EF2EBF5-F745-734B-82D7-E61C97DF3F78}"/>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9" name="Freeform 21">
                <a:extLst>
                  <a:ext uri="{FF2B5EF4-FFF2-40B4-BE49-F238E27FC236}">
                    <a16:creationId xmlns:a16="http://schemas.microsoft.com/office/drawing/2014/main" id="{D577832B-CDDB-F4D0-0905-CD7F6DB7FA27}"/>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0" name="Freeform 22">
                <a:extLst>
                  <a:ext uri="{FF2B5EF4-FFF2-40B4-BE49-F238E27FC236}">
                    <a16:creationId xmlns:a16="http://schemas.microsoft.com/office/drawing/2014/main" id="{9F2C8174-4378-2EDF-6567-5820D41BF703}"/>
                  </a:ext>
                </a:extLst>
              </p:cNvPr>
              <p:cNvSpPr/>
              <p:nvPr/>
            </p:nvSpPr>
            <p:spPr>
              <a:xfrm>
                <a:off x="4932335" y="4814471"/>
                <a:ext cx="1818789" cy="146599"/>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1" name="Freeform 23">
                <a:extLst>
                  <a:ext uri="{FF2B5EF4-FFF2-40B4-BE49-F238E27FC236}">
                    <a16:creationId xmlns:a16="http://schemas.microsoft.com/office/drawing/2014/main" id="{7C3257F1-E9A4-0466-46EA-63E29BF59411}"/>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2" name="Freeform 24">
                <a:extLst>
                  <a:ext uri="{FF2B5EF4-FFF2-40B4-BE49-F238E27FC236}">
                    <a16:creationId xmlns:a16="http://schemas.microsoft.com/office/drawing/2014/main" id="{D41471BB-0EA2-71ED-FEA2-85AF83A32F27}"/>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3" name="Freeform 25">
                <a:extLst>
                  <a:ext uri="{FF2B5EF4-FFF2-40B4-BE49-F238E27FC236}">
                    <a16:creationId xmlns:a16="http://schemas.microsoft.com/office/drawing/2014/main" id="{0073FCD2-917D-EBDF-DA5C-6A32F8FB8D36}"/>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4" name="Freeform 26">
                <a:extLst>
                  <a:ext uri="{FF2B5EF4-FFF2-40B4-BE49-F238E27FC236}">
                    <a16:creationId xmlns:a16="http://schemas.microsoft.com/office/drawing/2014/main" id="{1FF0A1A1-9960-D6E4-5DE2-02A162963245}"/>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5" name="Freeform 27">
                <a:extLst>
                  <a:ext uri="{FF2B5EF4-FFF2-40B4-BE49-F238E27FC236}">
                    <a16:creationId xmlns:a16="http://schemas.microsoft.com/office/drawing/2014/main" id="{307D53A0-C3A0-0ED8-95C7-E689327A3E56}"/>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6" name="Freeform 28">
                <a:extLst>
                  <a:ext uri="{FF2B5EF4-FFF2-40B4-BE49-F238E27FC236}">
                    <a16:creationId xmlns:a16="http://schemas.microsoft.com/office/drawing/2014/main" id="{DB646203-E95A-4396-45F2-90D6972B1E35}"/>
                  </a:ext>
                </a:extLst>
              </p:cNvPr>
              <p:cNvSpPr/>
              <p:nvPr/>
            </p:nvSpPr>
            <p:spPr>
              <a:xfrm>
                <a:off x="5762254" y="3157459"/>
                <a:ext cx="451128" cy="449327"/>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7" name="Freeform 29">
                <a:extLst>
                  <a:ext uri="{FF2B5EF4-FFF2-40B4-BE49-F238E27FC236}">
                    <a16:creationId xmlns:a16="http://schemas.microsoft.com/office/drawing/2014/main" id="{2F5E8630-1BEF-F60D-DAC4-7BF808347EFA}"/>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8" name="Freeform 30">
                <a:extLst>
                  <a:ext uri="{FF2B5EF4-FFF2-40B4-BE49-F238E27FC236}">
                    <a16:creationId xmlns:a16="http://schemas.microsoft.com/office/drawing/2014/main" id="{0C2211B9-DE26-DF23-0B72-A1B6708F763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9" name="Graphic 3">
            <a:extLst>
              <a:ext uri="{FF2B5EF4-FFF2-40B4-BE49-F238E27FC236}">
                <a16:creationId xmlns:a16="http://schemas.microsoft.com/office/drawing/2014/main" id="{5C6A7A1F-FBC8-7D0D-FF2E-3C38EE53A165}"/>
              </a:ext>
            </a:extLst>
          </p:cNvPr>
          <p:cNvGrpSpPr/>
          <p:nvPr/>
        </p:nvGrpSpPr>
        <p:grpSpPr>
          <a:xfrm>
            <a:off x="4006780" y="2216991"/>
            <a:ext cx="488322" cy="386627"/>
            <a:chOff x="6615628" y="2116894"/>
            <a:chExt cx="1066935" cy="1001108"/>
          </a:xfrm>
          <a:solidFill>
            <a:schemeClr val="bg1"/>
          </a:solidFill>
        </p:grpSpPr>
        <p:sp>
          <p:nvSpPr>
            <p:cNvPr id="50" name="Freeform 1128">
              <a:extLst>
                <a:ext uri="{FF2B5EF4-FFF2-40B4-BE49-F238E27FC236}">
                  <a16:creationId xmlns:a16="http://schemas.microsoft.com/office/drawing/2014/main" id="{97FDC32B-2293-1344-CF07-9B96CC451A5B}"/>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id="{9BCD4566-5957-474B-25DC-EDA42A8315CD}"/>
                </a:ext>
              </a:extLst>
            </p:cNvPr>
            <p:cNvGrpSpPr/>
            <p:nvPr/>
          </p:nvGrpSpPr>
          <p:grpSpPr>
            <a:xfrm>
              <a:off x="6615628" y="2116894"/>
              <a:ext cx="1066935" cy="1001108"/>
              <a:chOff x="6615628" y="2116894"/>
              <a:chExt cx="1066935" cy="1001108"/>
            </a:xfrm>
            <a:grpFill/>
          </p:grpSpPr>
          <p:sp>
            <p:nvSpPr>
              <p:cNvPr id="52" name="Freeform 1130">
                <a:extLst>
                  <a:ext uri="{FF2B5EF4-FFF2-40B4-BE49-F238E27FC236}">
                    <a16:creationId xmlns:a16="http://schemas.microsoft.com/office/drawing/2014/main" id="{66DB456D-68BC-8218-8944-6CB2C2EBF0DB}"/>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dirty="0"/>
              </a:p>
            </p:txBody>
          </p:sp>
          <p:sp>
            <p:nvSpPr>
              <p:cNvPr id="53" name="Freeform 1131">
                <a:extLst>
                  <a:ext uri="{FF2B5EF4-FFF2-40B4-BE49-F238E27FC236}">
                    <a16:creationId xmlns:a16="http://schemas.microsoft.com/office/drawing/2014/main" id="{D96290B5-13C1-8123-71C0-5B7F093A9F93}"/>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54" name="Freeform 1132">
                <a:extLst>
                  <a:ext uri="{FF2B5EF4-FFF2-40B4-BE49-F238E27FC236}">
                    <a16:creationId xmlns:a16="http://schemas.microsoft.com/office/drawing/2014/main" id="{DDF836B2-7C4C-0B72-0ED4-D6D1189E1FD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55" name="Freeform 1133">
                <a:extLst>
                  <a:ext uri="{FF2B5EF4-FFF2-40B4-BE49-F238E27FC236}">
                    <a16:creationId xmlns:a16="http://schemas.microsoft.com/office/drawing/2014/main" id="{5E0604AE-DBF4-82B2-AE70-488C353837A6}"/>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56" name="Freeform 1134">
                <a:extLst>
                  <a:ext uri="{FF2B5EF4-FFF2-40B4-BE49-F238E27FC236}">
                    <a16:creationId xmlns:a16="http://schemas.microsoft.com/office/drawing/2014/main" id="{B81AAE09-47FC-9C90-A54C-835CA4D099F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57" name="Freeform 1135">
                <a:extLst>
                  <a:ext uri="{FF2B5EF4-FFF2-40B4-BE49-F238E27FC236}">
                    <a16:creationId xmlns:a16="http://schemas.microsoft.com/office/drawing/2014/main" id="{5124B29C-80CF-9041-B7BB-200DC000D4F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58" name="Freeform 1136">
                <a:extLst>
                  <a:ext uri="{FF2B5EF4-FFF2-40B4-BE49-F238E27FC236}">
                    <a16:creationId xmlns:a16="http://schemas.microsoft.com/office/drawing/2014/main" id="{D8546805-47B9-29A7-D6FA-AEC11A2683A2}"/>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59" name="Freeform 1137">
                <a:extLst>
                  <a:ext uri="{FF2B5EF4-FFF2-40B4-BE49-F238E27FC236}">
                    <a16:creationId xmlns:a16="http://schemas.microsoft.com/office/drawing/2014/main" id="{AB50A103-1EB7-41E9-9DCB-8BE79B2DD5D7}"/>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60" name="Freeform 1138">
                <a:extLst>
                  <a:ext uri="{FF2B5EF4-FFF2-40B4-BE49-F238E27FC236}">
                    <a16:creationId xmlns:a16="http://schemas.microsoft.com/office/drawing/2014/main" id="{3666C4C5-C8B5-7BCF-0286-9C78E1BAB62B}"/>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61" name="Freeform 1139">
                <a:extLst>
                  <a:ext uri="{FF2B5EF4-FFF2-40B4-BE49-F238E27FC236}">
                    <a16:creationId xmlns:a16="http://schemas.microsoft.com/office/drawing/2014/main" id="{253D7C46-0092-CC60-0C5D-96C5FB74970C}"/>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62" name="Freeform 1140">
                <a:extLst>
                  <a:ext uri="{FF2B5EF4-FFF2-40B4-BE49-F238E27FC236}">
                    <a16:creationId xmlns:a16="http://schemas.microsoft.com/office/drawing/2014/main" id="{EA62CD0A-7778-389C-7BE4-7D557E79158B}"/>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63" name="Freeform 1141">
                <a:extLst>
                  <a:ext uri="{FF2B5EF4-FFF2-40B4-BE49-F238E27FC236}">
                    <a16:creationId xmlns:a16="http://schemas.microsoft.com/office/drawing/2014/main" id="{F0A13E87-D418-EFE5-7A83-3195528747EE}"/>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64" name="Group 54">
            <a:extLst>
              <a:ext uri="{FF2B5EF4-FFF2-40B4-BE49-F238E27FC236}">
                <a16:creationId xmlns:a16="http://schemas.microsoft.com/office/drawing/2014/main" id="{CFF7E003-2F8A-999F-D60F-16BE6CF3F079}"/>
              </a:ext>
            </a:extLst>
          </p:cNvPr>
          <p:cNvGrpSpPr/>
          <p:nvPr/>
        </p:nvGrpSpPr>
        <p:grpSpPr>
          <a:xfrm>
            <a:off x="3949096" y="3497924"/>
            <a:ext cx="466250" cy="565978"/>
            <a:chOff x="8360213" y="3458151"/>
            <a:chExt cx="853935" cy="991043"/>
          </a:xfrm>
          <a:solidFill>
            <a:schemeClr val="bg1"/>
          </a:solidFill>
        </p:grpSpPr>
        <p:grpSp>
          <p:nvGrpSpPr>
            <p:cNvPr id="65" name="Graphic 2">
              <a:extLst>
                <a:ext uri="{FF2B5EF4-FFF2-40B4-BE49-F238E27FC236}">
                  <a16:creationId xmlns:a16="http://schemas.microsoft.com/office/drawing/2014/main" id="{9B41A47A-5724-419B-230B-F149C76B86D9}"/>
                </a:ext>
              </a:extLst>
            </p:cNvPr>
            <p:cNvGrpSpPr/>
            <p:nvPr userDrawn="1"/>
          </p:nvGrpSpPr>
          <p:grpSpPr>
            <a:xfrm>
              <a:off x="8599192" y="3595917"/>
              <a:ext cx="375982" cy="204367"/>
              <a:chOff x="2642504" y="3763150"/>
              <a:chExt cx="375982" cy="204367"/>
            </a:xfrm>
            <a:grpFill/>
          </p:grpSpPr>
          <p:sp>
            <p:nvSpPr>
              <p:cNvPr id="71" name="Freeform 102">
                <a:extLst>
                  <a:ext uri="{FF2B5EF4-FFF2-40B4-BE49-F238E27FC236}">
                    <a16:creationId xmlns:a16="http://schemas.microsoft.com/office/drawing/2014/main" id="{E5D4DD48-62FB-DAB5-E0A4-92BE26819930}"/>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72" name="Freeform 103">
                <a:extLst>
                  <a:ext uri="{FF2B5EF4-FFF2-40B4-BE49-F238E27FC236}">
                    <a16:creationId xmlns:a16="http://schemas.microsoft.com/office/drawing/2014/main" id="{4E839393-67BE-D020-23F9-22FA65447F8E}"/>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66" name="Graphic 2">
              <a:extLst>
                <a:ext uri="{FF2B5EF4-FFF2-40B4-BE49-F238E27FC236}">
                  <a16:creationId xmlns:a16="http://schemas.microsoft.com/office/drawing/2014/main" id="{2784EA84-BC17-D19D-9ACD-3B8C33CD4657}"/>
                </a:ext>
              </a:extLst>
            </p:cNvPr>
            <p:cNvGrpSpPr/>
            <p:nvPr userDrawn="1"/>
          </p:nvGrpSpPr>
          <p:grpSpPr>
            <a:xfrm>
              <a:off x="8360213" y="3458151"/>
              <a:ext cx="853935" cy="991043"/>
              <a:chOff x="2403525" y="3625384"/>
              <a:chExt cx="853935" cy="991043"/>
            </a:xfrm>
            <a:grpFill/>
          </p:grpSpPr>
          <p:sp>
            <p:nvSpPr>
              <p:cNvPr id="67" name="Freeform 98">
                <a:extLst>
                  <a:ext uri="{FF2B5EF4-FFF2-40B4-BE49-F238E27FC236}">
                    <a16:creationId xmlns:a16="http://schemas.microsoft.com/office/drawing/2014/main" id="{5DF688F9-16E5-8704-FE50-1AA9CC8B5EBC}"/>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8" name="Freeform 99">
                <a:extLst>
                  <a:ext uri="{FF2B5EF4-FFF2-40B4-BE49-F238E27FC236}">
                    <a16:creationId xmlns:a16="http://schemas.microsoft.com/office/drawing/2014/main" id="{E9F90679-3326-B5A9-E178-E1D14D8B55DB}"/>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9" name="Freeform 100">
                <a:extLst>
                  <a:ext uri="{FF2B5EF4-FFF2-40B4-BE49-F238E27FC236}">
                    <a16:creationId xmlns:a16="http://schemas.microsoft.com/office/drawing/2014/main" id="{11A55B4C-A4B2-1A02-BF58-F86A7CEFA7A5}"/>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70" name="Freeform 101">
                <a:extLst>
                  <a:ext uri="{FF2B5EF4-FFF2-40B4-BE49-F238E27FC236}">
                    <a16:creationId xmlns:a16="http://schemas.microsoft.com/office/drawing/2014/main" id="{1015F9E7-4727-E705-BC2D-DEC8DDF565B8}"/>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4" name="Text Placeholder 7">
            <a:extLst>
              <a:ext uri="{FF2B5EF4-FFF2-40B4-BE49-F238E27FC236}">
                <a16:creationId xmlns:a16="http://schemas.microsoft.com/office/drawing/2014/main" id="{BB43A339-B333-1137-7363-3A29C9EDD5DF}"/>
              </a:ext>
            </a:extLst>
          </p:cNvPr>
          <p:cNvSpPr txBox="1">
            <a:spLocks/>
          </p:cNvSpPr>
          <p:nvPr/>
        </p:nvSpPr>
        <p:spPr>
          <a:xfrm>
            <a:off x="4925767" y="5101290"/>
            <a:ext cx="6739953" cy="41640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kern="100" dirty="0">
                <a:effectLst/>
                <a:ea typeface="Aptos" panose="020B0004020202020204" pitchFamily="34" charset="0"/>
                <a:cs typeface="Times New Roman" panose="02020603050405020304" pitchFamily="18" charset="0"/>
              </a:rPr>
              <a:t>Workshops and Trainings, Technical Assistance, Infrastructure Development</a:t>
            </a:r>
          </a:p>
        </p:txBody>
      </p:sp>
      <p:sp>
        <p:nvSpPr>
          <p:cNvPr id="10" name="Text Placeholder 6">
            <a:extLst>
              <a:ext uri="{FF2B5EF4-FFF2-40B4-BE49-F238E27FC236}">
                <a16:creationId xmlns:a16="http://schemas.microsoft.com/office/drawing/2014/main" id="{03C5E960-F025-30CA-6140-9D97FC5D4AEA}"/>
              </a:ext>
            </a:extLst>
          </p:cNvPr>
          <p:cNvSpPr txBox="1">
            <a:spLocks/>
          </p:cNvSpPr>
          <p:nvPr/>
        </p:nvSpPr>
        <p:spPr>
          <a:xfrm>
            <a:off x="4962583" y="4735628"/>
            <a:ext cx="7066347" cy="33941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60BA47"/>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kern="100" dirty="0">
                <a:effectLst/>
                <a:ea typeface="Aptos" panose="020B0004020202020204" pitchFamily="34" charset="0"/>
                <a:cs typeface="Times New Roman" panose="02020603050405020304" pitchFamily="18" charset="0"/>
              </a:rPr>
              <a:t>Zero Waste </a:t>
            </a:r>
            <a:r>
              <a:rPr lang="en-US" sz="2000" b="1" kern="100" dirty="0" err="1">
                <a:effectLst/>
                <a:ea typeface="Aptos" panose="020B0004020202020204" pitchFamily="34" charset="0"/>
                <a:cs typeface="Times New Roman" panose="02020603050405020304" pitchFamily="18" charset="0"/>
              </a:rPr>
              <a:t>Programmes</a:t>
            </a:r>
            <a:endParaRPr lang="en-IE" sz="2000" dirty="0"/>
          </a:p>
        </p:txBody>
      </p:sp>
      <p:sp>
        <p:nvSpPr>
          <p:cNvPr id="11" name="Text Placeholder 7">
            <a:extLst>
              <a:ext uri="{FF2B5EF4-FFF2-40B4-BE49-F238E27FC236}">
                <a16:creationId xmlns:a16="http://schemas.microsoft.com/office/drawing/2014/main" id="{AD1FCB5E-77D7-45EB-AEAC-21F520A2F30A}"/>
              </a:ext>
            </a:extLst>
          </p:cNvPr>
          <p:cNvSpPr txBox="1">
            <a:spLocks/>
          </p:cNvSpPr>
          <p:nvPr/>
        </p:nvSpPr>
        <p:spPr>
          <a:xfrm>
            <a:off x="4912291" y="6030512"/>
            <a:ext cx="6903151" cy="46872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kern="0">
                <a:solidFill>
                  <a:srgbClr val="09465E"/>
                </a:solidFill>
                <a:highlight>
                  <a:srgbClr val="F1983D"/>
                </a:highlight>
                <a:cs typeface="Times New Roman" panose="02020603050405020304" pitchFamily="18" charset="0"/>
              </a:rPr>
              <a:t>EXERCISE:</a:t>
            </a:r>
            <a:r>
              <a:rPr lang="en-US" sz="2400" b="1" kern="0">
                <a:solidFill>
                  <a:srgbClr val="09465E"/>
                </a:solidFill>
                <a:cs typeface="Times New Roman" panose="02020603050405020304" pitchFamily="18" charset="0"/>
              </a:rPr>
              <a:t> </a:t>
            </a:r>
            <a:r>
              <a:rPr lang="en-US" sz="2000" kern="0">
                <a:solidFill>
                  <a:srgbClr val="09465E"/>
                </a:solidFill>
                <a:latin typeface="Calibri" panose="020F0502020204030204" pitchFamily="34" charset="0"/>
                <a:cs typeface="Times New Roman" panose="02020603050405020304" pitchFamily="18" charset="0"/>
              </a:rPr>
              <a:t>Please find examples of development programmes from your region.</a:t>
            </a:r>
            <a:endParaRPr lang="fi-FI" sz="2000" kern="0" dirty="0">
              <a:solidFill>
                <a:srgbClr val="09465E"/>
              </a:solidFill>
              <a:latin typeface="Calibri" panose="020F0502020204030204" pitchFamily="34" charset="0"/>
              <a:cs typeface="Times New Roman" panose="02020603050405020304" pitchFamily="18" charset="0"/>
            </a:endParaRPr>
          </a:p>
        </p:txBody>
      </p:sp>
      <p:grpSp>
        <p:nvGrpSpPr>
          <p:cNvPr id="14" name="Graphic 3">
            <a:extLst>
              <a:ext uri="{FF2B5EF4-FFF2-40B4-BE49-F238E27FC236}">
                <a16:creationId xmlns:a16="http://schemas.microsoft.com/office/drawing/2014/main" id="{559683FB-9A9F-843C-F863-437D377558E5}"/>
              </a:ext>
            </a:extLst>
          </p:cNvPr>
          <p:cNvGrpSpPr/>
          <p:nvPr/>
        </p:nvGrpSpPr>
        <p:grpSpPr>
          <a:xfrm>
            <a:off x="4064198" y="5000547"/>
            <a:ext cx="528800" cy="600209"/>
            <a:chOff x="4643578" y="432838"/>
            <a:chExt cx="1028134" cy="1160188"/>
          </a:xfrm>
          <a:solidFill>
            <a:schemeClr val="bg1"/>
          </a:solidFill>
        </p:grpSpPr>
        <p:sp>
          <p:nvSpPr>
            <p:cNvPr id="15" name="Freeform 1033">
              <a:extLst>
                <a:ext uri="{FF2B5EF4-FFF2-40B4-BE49-F238E27FC236}">
                  <a16:creationId xmlns:a16="http://schemas.microsoft.com/office/drawing/2014/main" id="{D7B818B3-39F1-380F-702B-44EA29C7013B}"/>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16" name="Graphic 3">
              <a:extLst>
                <a:ext uri="{FF2B5EF4-FFF2-40B4-BE49-F238E27FC236}">
                  <a16:creationId xmlns:a16="http://schemas.microsoft.com/office/drawing/2014/main" id="{0D98A61E-81AB-2091-9B8B-F6B1F4BE1A03}"/>
                </a:ext>
              </a:extLst>
            </p:cNvPr>
            <p:cNvGrpSpPr/>
            <p:nvPr/>
          </p:nvGrpSpPr>
          <p:grpSpPr>
            <a:xfrm>
              <a:off x="4643578" y="432838"/>
              <a:ext cx="1028134" cy="1160188"/>
              <a:chOff x="4643578" y="432838"/>
              <a:chExt cx="1028134" cy="1160188"/>
            </a:xfrm>
            <a:grpFill/>
          </p:grpSpPr>
          <p:sp>
            <p:nvSpPr>
              <p:cNvPr id="17" name="Freeform 1035">
                <a:extLst>
                  <a:ext uri="{FF2B5EF4-FFF2-40B4-BE49-F238E27FC236}">
                    <a16:creationId xmlns:a16="http://schemas.microsoft.com/office/drawing/2014/main" id="{7A1BE547-F40F-0626-E5DF-52DACC0FD0A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8" name="Graphic 3">
                <a:extLst>
                  <a:ext uri="{FF2B5EF4-FFF2-40B4-BE49-F238E27FC236}">
                    <a16:creationId xmlns:a16="http://schemas.microsoft.com/office/drawing/2014/main" id="{FAB9BCC7-4B0D-19B6-5E54-722BA9B9D0DE}"/>
                  </a:ext>
                </a:extLst>
              </p:cNvPr>
              <p:cNvGrpSpPr/>
              <p:nvPr/>
            </p:nvGrpSpPr>
            <p:grpSpPr>
              <a:xfrm>
                <a:off x="4643578" y="432838"/>
                <a:ext cx="1028134" cy="1160188"/>
                <a:chOff x="4643578" y="432838"/>
                <a:chExt cx="1028134" cy="1160188"/>
              </a:xfrm>
              <a:grpFill/>
            </p:grpSpPr>
            <p:sp>
              <p:nvSpPr>
                <p:cNvPr id="19" name="Freeform 1037">
                  <a:extLst>
                    <a:ext uri="{FF2B5EF4-FFF2-40B4-BE49-F238E27FC236}">
                      <a16:creationId xmlns:a16="http://schemas.microsoft.com/office/drawing/2014/main" id="{71411B9B-DA97-2A94-0238-32DD435FA47C}"/>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0" name="Freeform 1038">
                  <a:extLst>
                    <a:ext uri="{FF2B5EF4-FFF2-40B4-BE49-F238E27FC236}">
                      <a16:creationId xmlns:a16="http://schemas.microsoft.com/office/drawing/2014/main" id="{720FBA32-7FC3-6AF9-C70A-9C66B3E45394}"/>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dirty="0"/>
                </a:p>
              </p:txBody>
            </p:sp>
          </p:grpSp>
        </p:grpSp>
      </p:grpSp>
    </p:spTree>
    <p:extLst>
      <p:ext uri="{BB962C8B-B14F-4D97-AF65-F5344CB8AC3E}">
        <p14:creationId xmlns:p14="http://schemas.microsoft.com/office/powerpoint/2010/main" val="3882788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D9260-5133-7DC3-3ED0-65E17DD4445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365EF56-8A8F-A34B-8A92-D7C0A1860913}"/>
              </a:ext>
            </a:extLst>
          </p:cNvPr>
          <p:cNvSpPr>
            <a:spLocks noGrp="1"/>
          </p:cNvSpPr>
          <p:nvPr>
            <p:ph type="body" sz="quarter" idx="35"/>
          </p:nvPr>
        </p:nvSpPr>
        <p:spPr>
          <a:xfrm>
            <a:off x="4931465" y="2159634"/>
            <a:ext cx="6562677" cy="339415"/>
          </a:xfrm>
        </p:spPr>
        <p:txBody>
          <a:bodyPr/>
          <a:lstStyle/>
          <a:p>
            <a:r>
              <a:rPr lang="en-US" sz="2000" b="1" kern="0" dirty="0">
                <a:effectLst/>
                <a:ea typeface="Times New Roman" panose="02020603050405020304" pitchFamily="18" charset="0"/>
                <a:cs typeface="Times New Roman" panose="02020603050405020304" pitchFamily="18" charset="0"/>
              </a:rPr>
              <a:t>Assessing Current Practices</a:t>
            </a:r>
            <a:endParaRPr lang="en-US" sz="2000" b="1" kern="0" dirty="0">
              <a:solidFill>
                <a:srgbClr val="92D050"/>
              </a:solidFill>
              <a:cs typeface="Times New Roman" panose="02020603050405020304" pitchFamily="18" charset="0"/>
            </a:endParaRPr>
          </a:p>
          <a:p>
            <a:endParaRPr lang="en-IE" dirty="0"/>
          </a:p>
        </p:txBody>
      </p:sp>
      <p:sp>
        <p:nvSpPr>
          <p:cNvPr id="3" name="Text Placeholder 2">
            <a:extLst>
              <a:ext uri="{FF2B5EF4-FFF2-40B4-BE49-F238E27FC236}">
                <a16:creationId xmlns:a16="http://schemas.microsoft.com/office/drawing/2014/main" id="{E4FC19BD-6B29-4F76-3D5D-740B223893D8}"/>
              </a:ext>
            </a:extLst>
          </p:cNvPr>
          <p:cNvSpPr>
            <a:spLocks noGrp="1"/>
          </p:cNvSpPr>
          <p:nvPr>
            <p:ph type="body" sz="quarter" idx="36"/>
          </p:nvPr>
        </p:nvSpPr>
        <p:spPr>
          <a:xfrm>
            <a:off x="4977968" y="2567731"/>
            <a:ext cx="7166930" cy="999383"/>
          </a:xfrm>
        </p:spPr>
        <p:txBody>
          <a:bodyPr/>
          <a:lstStyle/>
          <a:p>
            <a:pPr marL="0" indent="0">
              <a:lnSpc>
                <a:spcPct val="100000"/>
              </a:lnSpc>
            </a:pPr>
            <a:r>
              <a:rPr lang="en-US" sz="2000" kern="0" dirty="0">
                <a:effectLst/>
                <a:ea typeface="Times New Roman" panose="02020603050405020304" pitchFamily="18" charset="0"/>
                <a:cs typeface="Times New Roman" panose="02020603050405020304" pitchFamily="18" charset="0"/>
              </a:rPr>
              <a:t>Tools for evaluating existing processes and identifying areas for improvement.</a:t>
            </a:r>
            <a:endParaRPr lang="fi-FI" sz="2000" kern="100" dirty="0">
              <a:effectLst/>
              <a:ea typeface="Aptos" panose="020B0004020202020204" pitchFamily="34" charset="0"/>
              <a:cs typeface="Times New Roman" panose="02020603050405020304" pitchFamily="18" charset="0"/>
            </a:endParaRPr>
          </a:p>
          <a:p>
            <a:pPr marL="0" indent="0">
              <a:lnSpc>
                <a:spcPct val="100000"/>
              </a:lnSpc>
            </a:pPr>
            <a:endParaRPr lang="fi-FI" sz="2000" kern="100" dirty="0">
              <a:effectLst/>
              <a:ea typeface="Aptos" panose="020B0004020202020204" pitchFamily="34" charset="0"/>
              <a:cs typeface="Times New Roman" panose="02020603050405020304" pitchFamily="18" charset="0"/>
            </a:endParaRPr>
          </a:p>
          <a:p>
            <a:pPr marL="0" indent="0">
              <a:lnSpc>
                <a:spcPct val="100000"/>
              </a:lnSpc>
            </a:pPr>
            <a:endParaRPr lang="en-US" sz="2000" kern="100" dirty="0">
              <a:effectLst/>
              <a:ea typeface="Aptos" panose="020B000402020202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76E907CE-BF97-0261-3853-125F0A76CAB0}"/>
              </a:ext>
            </a:extLst>
          </p:cNvPr>
          <p:cNvSpPr>
            <a:spLocks noGrp="1"/>
          </p:cNvSpPr>
          <p:nvPr>
            <p:ph type="body" sz="quarter" idx="42"/>
          </p:nvPr>
        </p:nvSpPr>
        <p:spPr>
          <a:xfrm>
            <a:off x="4951064" y="3417313"/>
            <a:ext cx="6562677" cy="339415"/>
          </a:xfrm>
        </p:spPr>
        <p:txBody>
          <a:bodyPr/>
          <a:lstStyle/>
          <a:p>
            <a:r>
              <a:rPr lang="en-US" sz="2000" b="1" kern="0" dirty="0">
                <a:effectLst/>
                <a:ea typeface="Times New Roman" panose="02020603050405020304" pitchFamily="18" charset="0"/>
                <a:cs typeface="Times New Roman" panose="02020603050405020304" pitchFamily="18" charset="0"/>
              </a:rPr>
              <a:t>Innovative Business Models</a:t>
            </a:r>
            <a:endParaRPr lang="en-IE" dirty="0"/>
          </a:p>
        </p:txBody>
      </p:sp>
      <p:sp>
        <p:nvSpPr>
          <p:cNvPr id="7" name="Text Placeholder 6">
            <a:extLst>
              <a:ext uri="{FF2B5EF4-FFF2-40B4-BE49-F238E27FC236}">
                <a16:creationId xmlns:a16="http://schemas.microsoft.com/office/drawing/2014/main" id="{635EBB36-6D19-3F8B-3513-9AB8D40C172A}"/>
              </a:ext>
            </a:extLst>
          </p:cNvPr>
          <p:cNvSpPr>
            <a:spLocks noGrp="1"/>
          </p:cNvSpPr>
          <p:nvPr>
            <p:ph type="body" sz="quarter" idx="45"/>
          </p:nvPr>
        </p:nvSpPr>
        <p:spPr>
          <a:xfrm>
            <a:off x="4954608" y="4606310"/>
            <a:ext cx="6562677" cy="339415"/>
          </a:xfrm>
        </p:spPr>
        <p:txBody>
          <a:bodyPr/>
          <a:lstStyle/>
          <a:p>
            <a:r>
              <a:rPr lang="en-US" sz="2000" b="1" kern="0" dirty="0">
                <a:effectLst/>
                <a:ea typeface="Times New Roman" panose="02020603050405020304" pitchFamily="18" charset="0"/>
                <a:cs typeface="Times New Roman" panose="02020603050405020304" pitchFamily="18" charset="0"/>
              </a:rPr>
              <a:t>Collaboration and Partnerships</a:t>
            </a:r>
            <a:endParaRPr lang="fi-FI" sz="2000" kern="0" dirty="0">
              <a:solidFill>
                <a:srgbClr val="92D050"/>
              </a:solidFill>
              <a:cs typeface="Times New Roman" panose="02020603050405020304" pitchFamily="18" charset="0"/>
            </a:endParaRPr>
          </a:p>
          <a:p>
            <a:endParaRPr lang="en-IE" dirty="0"/>
          </a:p>
        </p:txBody>
      </p:sp>
      <p:sp>
        <p:nvSpPr>
          <p:cNvPr id="8" name="Text Placeholder 7">
            <a:extLst>
              <a:ext uri="{FF2B5EF4-FFF2-40B4-BE49-F238E27FC236}">
                <a16:creationId xmlns:a16="http://schemas.microsoft.com/office/drawing/2014/main" id="{2BF15B12-AE1D-A1A2-E36F-1733C9F5F67A}"/>
              </a:ext>
            </a:extLst>
          </p:cNvPr>
          <p:cNvSpPr>
            <a:spLocks noGrp="1"/>
          </p:cNvSpPr>
          <p:nvPr>
            <p:ph type="body" sz="quarter" idx="46"/>
          </p:nvPr>
        </p:nvSpPr>
        <p:spPr>
          <a:xfrm>
            <a:off x="4951064" y="4983398"/>
            <a:ext cx="6739953" cy="731382"/>
          </a:xfrm>
        </p:spPr>
        <p:txBody>
          <a:bodyPr/>
          <a:lstStyle/>
          <a:p>
            <a:pPr marL="0" indent="0">
              <a:lnSpc>
                <a:spcPct val="100000"/>
              </a:lnSpc>
            </a:pPr>
            <a:r>
              <a:rPr lang="en-US" sz="2000" kern="0" dirty="0">
                <a:effectLst/>
                <a:ea typeface="Times New Roman" panose="02020603050405020304" pitchFamily="18" charset="0"/>
                <a:cs typeface="Times New Roman" panose="02020603050405020304" pitchFamily="18" charset="0"/>
              </a:rPr>
              <a:t>Importance of working with suppliers, customers, and other stakeholders.</a:t>
            </a:r>
            <a:endParaRPr lang="fi-FI" sz="20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8CCA7961-FD36-6DD5-B5A3-6BC67E00EF4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5A566019-8CB1-1516-1986-724B331616BC}"/>
              </a:ext>
            </a:extLst>
          </p:cNvPr>
          <p:cNvSpPr txBox="1">
            <a:spLocks/>
          </p:cNvSpPr>
          <p:nvPr/>
        </p:nvSpPr>
        <p:spPr>
          <a:xfrm>
            <a:off x="4794505" y="154542"/>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dirty="0">
                <a:solidFill>
                  <a:schemeClr val="accent1">
                    <a:lumMod val="75000"/>
                  </a:schemeClr>
                </a:solidFill>
              </a:rPr>
              <a:t>TYPES OF WASTE MANAGEMENT DEVELOPMENT PROGRAMMES</a:t>
            </a:r>
          </a:p>
          <a:p>
            <a:endParaRPr lang="en-IE" sz="2400" dirty="0">
              <a:ea typeface="+mn-lt"/>
              <a:cs typeface="+mn-lt"/>
            </a:endParaRPr>
          </a:p>
        </p:txBody>
      </p:sp>
      <p:grpSp>
        <p:nvGrpSpPr>
          <p:cNvPr id="31" name="Group 36">
            <a:extLst>
              <a:ext uri="{FF2B5EF4-FFF2-40B4-BE49-F238E27FC236}">
                <a16:creationId xmlns:a16="http://schemas.microsoft.com/office/drawing/2014/main" id="{0FDA30E8-F536-C7B5-7C40-471A1DA38941}"/>
              </a:ext>
            </a:extLst>
          </p:cNvPr>
          <p:cNvGrpSpPr/>
          <p:nvPr/>
        </p:nvGrpSpPr>
        <p:grpSpPr>
          <a:xfrm>
            <a:off x="4098866" y="926375"/>
            <a:ext cx="554299" cy="554203"/>
            <a:chOff x="3258209" y="1217582"/>
            <a:chExt cx="4712093" cy="4711281"/>
          </a:xfrm>
          <a:solidFill>
            <a:schemeClr val="bg1"/>
          </a:solidFill>
        </p:grpSpPr>
        <p:sp>
          <p:nvSpPr>
            <p:cNvPr id="32" name="Freeform 31">
              <a:extLst>
                <a:ext uri="{FF2B5EF4-FFF2-40B4-BE49-F238E27FC236}">
                  <a16:creationId xmlns:a16="http://schemas.microsoft.com/office/drawing/2014/main" id="{9CC623D5-2081-A38B-1542-2084729EB18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2F74BCF-863E-384F-7EC1-A4B7F1A9B067}"/>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34" name="Group 39">
              <a:extLst>
                <a:ext uri="{FF2B5EF4-FFF2-40B4-BE49-F238E27FC236}">
                  <a16:creationId xmlns:a16="http://schemas.microsoft.com/office/drawing/2014/main" id="{39F8DCC7-0CE4-1F80-DA87-380C0EB4D104}"/>
                </a:ext>
              </a:extLst>
            </p:cNvPr>
            <p:cNvGrpSpPr/>
            <p:nvPr/>
          </p:nvGrpSpPr>
          <p:grpSpPr>
            <a:xfrm>
              <a:off x="3258209" y="1217582"/>
              <a:ext cx="4712093" cy="4711281"/>
              <a:chOff x="3258209" y="1217582"/>
              <a:chExt cx="4712093" cy="4711281"/>
            </a:xfrm>
            <a:grpFill/>
          </p:grpSpPr>
          <p:sp>
            <p:nvSpPr>
              <p:cNvPr id="35" name="Freeform 16">
                <a:extLst>
                  <a:ext uri="{FF2B5EF4-FFF2-40B4-BE49-F238E27FC236}">
                    <a16:creationId xmlns:a16="http://schemas.microsoft.com/office/drawing/2014/main" id="{76826A3B-61E9-BE16-F0C6-F8F656EC75E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6" name="Freeform 18">
                <a:extLst>
                  <a:ext uri="{FF2B5EF4-FFF2-40B4-BE49-F238E27FC236}">
                    <a16:creationId xmlns:a16="http://schemas.microsoft.com/office/drawing/2014/main" id="{2190CA0F-D429-8D2F-BF7F-FE920DEC19AA}"/>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7" name="Freeform 19">
                <a:extLst>
                  <a:ext uri="{FF2B5EF4-FFF2-40B4-BE49-F238E27FC236}">
                    <a16:creationId xmlns:a16="http://schemas.microsoft.com/office/drawing/2014/main" id="{B8D179D5-17A9-6173-B2A2-9B4699406FF3}"/>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8" name="Freeform 20">
                <a:extLst>
                  <a:ext uri="{FF2B5EF4-FFF2-40B4-BE49-F238E27FC236}">
                    <a16:creationId xmlns:a16="http://schemas.microsoft.com/office/drawing/2014/main" id="{DE916187-65AB-E9B0-D317-7846A7B09BC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9" name="Freeform 21">
                <a:extLst>
                  <a:ext uri="{FF2B5EF4-FFF2-40B4-BE49-F238E27FC236}">
                    <a16:creationId xmlns:a16="http://schemas.microsoft.com/office/drawing/2014/main" id="{22A046F4-A6EF-49CE-5CCD-7C3A280EE245}"/>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0" name="Freeform 22">
                <a:extLst>
                  <a:ext uri="{FF2B5EF4-FFF2-40B4-BE49-F238E27FC236}">
                    <a16:creationId xmlns:a16="http://schemas.microsoft.com/office/drawing/2014/main" id="{99EC1CA6-A28B-FCA3-C69D-49F1B9337A1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1" name="Freeform 23">
                <a:extLst>
                  <a:ext uri="{FF2B5EF4-FFF2-40B4-BE49-F238E27FC236}">
                    <a16:creationId xmlns:a16="http://schemas.microsoft.com/office/drawing/2014/main" id="{9012C9F6-A633-E414-D934-F19E05084F88}"/>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2" name="Freeform 24">
                <a:extLst>
                  <a:ext uri="{FF2B5EF4-FFF2-40B4-BE49-F238E27FC236}">
                    <a16:creationId xmlns:a16="http://schemas.microsoft.com/office/drawing/2014/main" id="{167F901D-F36D-764A-268C-DDA700FEB206}"/>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3" name="Freeform 25">
                <a:extLst>
                  <a:ext uri="{FF2B5EF4-FFF2-40B4-BE49-F238E27FC236}">
                    <a16:creationId xmlns:a16="http://schemas.microsoft.com/office/drawing/2014/main" id="{627CA58B-4952-D76C-8A8F-A63122F111F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4" name="Freeform 26">
                <a:extLst>
                  <a:ext uri="{FF2B5EF4-FFF2-40B4-BE49-F238E27FC236}">
                    <a16:creationId xmlns:a16="http://schemas.microsoft.com/office/drawing/2014/main" id="{CEE2059B-60E7-7F73-E0CF-E64589C5918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5" name="Freeform 27">
                <a:extLst>
                  <a:ext uri="{FF2B5EF4-FFF2-40B4-BE49-F238E27FC236}">
                    <a16:creationId xmlns:a16="http://schemas.microsoft.com/office/drawing/2014/main" id="{EDA98E05-0096-DBCB-CCAE-925A4E1576A2}"/>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6" name="Freeform 28">
                <a:extLst>
                  <a:ext uri="{FF2B5EF4-FFF2-40B4-BE49-F238E27FC236}">
                    <a16:creationId xmlns:a16="http://schemas.microsoft.com/office/drawing/2014/main" id="{D27D776F-3CF8-1603-CBA9-CD8A6E849E6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7" name="Freeform 29">
                <a:extLst>
                  <a:ext uri="{FF2B5EF4-FFF2-40B4-BE49-F238E27FC236}">
                    <a16:creationId xmlns:a16="http://schemas.microsoft.com/office/drawing/2014/main" id="{5C71DE30-95B8-23F5-19D4-8E34B32A9DB1}"/>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8" name="Freeform 30">
                <a:extLst>
                  <a:ext uri="{FF2B5EF4-FFF2-40B4-BE49-F238E27FC236}">
                    <a16:creationId xmlns:a16="http://schemas.microsoft.com/office/drawing/2014/main" id="{C31B0C66-9149-3368-1878-DC2B2C89B418}"/>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9" name="Graphic 3">
            <a:extLst>
              <a:ext uri="{FF2B5EF4-FFF2-40B4-BE49-F238E27FC236}">
                <a16:creationId xmlns:a16="http://schemas.microsoft.com/office/drawing/2014/main" id="{1560B2FA-16D4-DA5E-D681-11BEA9153167}"/>
              </a:ext>
            </a:extLst>
          </p:cNvPr>
          <p:cNvGrpSpPr/>
          <p:nvPr/>
        </p:nvGrpSpPr>
        <p:grpSpPr>
          <a:xfrm>
            <a:off x="3883645" y="3594507"/>
            <a:ext cx="686308" cy="643964"/>
            <a:chOff x="6615628" y="2116894"/>
            <a:chExt cx="1066935" cy="1001107"/>
          </a:xfrm>
          <a:solidFill>
            <a:schemeClr val="bg1"/>
          </a:solidFill>
        </p:grpSpPr>
        <p:sp>
          <p:nvSpPr>
            <p:cNvPr id="50" name="Freeform 1128">
              <a:extLst>
                <a:ext uri="{FF2B5EF4-FFF2-40B4-BE49-F238E27FC236}">
                  <a16:creationId xmlns:a16="http://schemas.microsoft.com/office/drawing/2014/main" id="{8511D47A-5CCC-620D-F2A7-E9177EC8FD8A}"/>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id="{FCE6D069-327D-DDB3-418F-0F5EE97DDA50}"/>
                </a:ext>
              </a:extLst>
            </p:cNvPr>
            <p:cNvGrpSpPr/>
            <p:nvPr/>
          </p:nvGrpSpPr>
          <p:grpSpPr>
            <a:xfrm>
              <a:off x="6615628" y="2116894"/>
              <a:ext cx="1066935" cy="1001107"/>
              <a:chOff x="6615628" y="2116894"/>
              <a:chExt cx="1066935" cy="1001107"/>
            </a:xfrm>
            <a:grpFill/>
          </p:grpSpPr>
          <p:sp>
            <p:nvSpPr>
              <p:cNvPr id="52" name="Freeform 1130">
                <a:extLst>
                  <a:ext uri="{FF2B5EF4-FFF2-40B4-BE49-F238E27FC236}">
                    <a16:creationId xmlns:a16="http://schemas.microsoft.com/office/drawing/2014/main" id="{8438B20C-5D67-3174-1C86-6800D96649B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53" name="Freeform 1131">
                <a:extLst>
                  <a:ext uri="{FF2B5EF4-FFF2-40B4-BE49-F238E27FC236}">
                    <a16:creationId xmlns:a16="http://schemas.microsoft.com/office/drawing/2014/main" id="{1B61C22D-44BD-66A4-FFDF-423E297E0E24}"/>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54" name="Freeform 1132">
                <a:extLst>
                  <a:ext uri="{FF2B5EF4-FFF2-40B4-BE49-F238E27FC236}">
                    <a16:creationId xmlns:a16="http://schemas.microsoft.com/office/drawing/2014/main" id="{9F746D2F-A14C-2FE9-238A-FCA9D728ADE4}"/>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55" name="Freeform 1133">
                <a:extLst>
                  <a:ext uri="{FF2B5EF4-FFF2-40B4-BE49-F238E27FC236}">
                    <a16:creationId xmlns:a16="http://schemas.microsoft.com/office/drawing/2014/main" id="{7DE9E11F-10A6-64E3-F902-7BA2B155743A}"/>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56" name="Freeform 1134">
                <a:extLst>
                  <a:ext uri="{FF2B5EF4-FFF2-40B4-BE49-F238E27FC236}">
                    <a16:creationId xmlns:a16="http://schemas.microsoft.com/office/drawing/2014/main" id="{C1A81158-D8F2-F5B9-EFA8-9CFB86B99336}"/>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57" name="Freeform 1135">
                <a:extLst>
                  <a:ext uri="{FF2B5EF4-FFF2-40B4-BE49-F238E27FC236}">
                    <a16:creationId xmlns:a16="http://schemas.microsoft.com/office/drawing/2014/main" id="{0140E867-41B5-61B6-FA0A-B950B32488EA}"/>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58" name="Freeform 1136">
                <a:extLst>
                  <a:ext uri="{FF2B5EF4-FFF2-40B4-BE49-F238E27FC236}">
                    <a16:creationId xmlns:a16="http://schemas.microsoft.com/office/drawing/2014/main" id="{BE8AB25F-442E-8B5B-E361-C551DE16D9C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59" name="Freeform 1137">
                <a:extLst>
                  <a:ext uri="{FF2B5EF4-FFF2-40B4-BE49-F238E27FC236}">
                    <a16:creationId xmlns:a16="http://schemas.microsoft.com/office/drawing/2014/main" id="{43CF60D0-C4B2-8DAF-6291-402FFD5C8ECD}"/>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60" name="Freeform 1138">
                <a:extLst>
                  <a:ext uri="{FF2B5EF4-FFF2-40B4-BE49-F238E27FC236}">
                    <a16:creationId xmlns:a16="http://schemas.microsoft.com/office/drawing/2014/main" id="{A08E6A73-032D-3D2C-1FCA-698A5928DE78}"/>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61" name="Freeform 1139">
                <a:extLst>
                  <a:ext uri="{FF2B5EF4-FFF2-40B4-BE49-F238E27FC236}">
                    <a16:creationId xmlns:a16="http://schemas.microsoft.com/office/drawing/2014/main" id="{9E0D35A4-632F-9DEA-8135-6C46929B1E14}"/>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62" name="Freeform 1140">
                <a:extLst>
                  <a:ext uri="{FF2B5EF4-FFF2-40B4-BE49-F238E27FC236}">
                    <a16:creationId xmlns:a16="http://schemas.microsoft.com/office/drawing/2014/main" id="{23DD01DC-6988-054B-292E-49D218A6D865}"/>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63" name="Freeform 1141">
                <a:extLst>
                  <a:ext uri="{FF2B5EF4-FFF2-40B4-BE49-F238E27FC236}">
                    <a16:creationId xmlns:a16="http://schemas.microsoft.com/office/drawing/2014/main" id="{F5F6BE3D-F1B4-5FBE-C897-9B93659BA186}"/>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dirty="0"/>
              </a:p>
            </p:txBody>
          </p:sp>
        </p:grpSp>
      </p:grpSp>
      <p:grpSp>
        <p:nvGrpSpPr>
          <p:cNvPr id="64" name="Group 54">
            <a:extLst>
              <a:ext uri="{FF2B5EF4-FFF2-40B4-BE49-F238E27FC236}">
                <a16:creationId xmlns:a16="http://schemas.microsoft.com/office/drawing/2014/main" id="{D2F21C47-5E1A-4603-D2AA-47CCE525CA8D}"/>
              </a:ext>
            </a:extLst>
          </p:cNvPr>
          <p:cNvGrpSpPr/>
          <p:nvPr/>
        </p:nvGrpSpPr>
        <p:grpSpPr>
          <a:xfrm>
            <a:off x="3791644" y="4934129"/>
            <a:ext cx="715103" cy="829920"/>
            <a:chOff x="8360213" y="3458151"/>
            <a:chExt cx="853935" cy="991043"/>
          </a:xfrm>
          <a:solidFill>
            <a:schemeClr val="bg1"/>
          </a:solidFill>
        </p:grpSpPr>
        <p:grpSp>
          <p:nvGrpSpPr>
            <p:cNvPr id="65" name="Graphic 2">
              <a:extLst>
                <a:ext uri="{FF2B5EF4-FFF2-40B4-BE49-F238E27FC236}">
                  <a16:creationId xmlns:a16="http://schemas.microsoft.com/office/drawing/2014/main" id="{D2BA1E53-CE76-2DF5-1436-EDC23E8BCC86}"/>
                </a:ext>
              </a:extLst>
            </p:cNvPr>
            <p:cNvGrpSpPr/>
            <p:nvPr userDrawn="1"/>
          </p:nvGrpSpPr>
          <p:grpSpPr>
            <a:xfrm>
              <a:off x="8599192" y="3595917"/>
              <a:ext cx="375982" cy="204367"/>
              <a:chOff x="2642504" y="3763150"/>
              <a:chExt cx="375982" cy="204367"/>
            </a:xfrm>
            <a:grpFill/>
          </p:grpSpPr>
          <p:sp>
            <p:nvSpPr>
              <p:cNvPr id="71" name="Freeform 102">
                <a:extLst>
                  <a:ext uri="{FF2B5EF4-FFF2-40B4-BE49-F238E27FC236}">
                    <a16:creationId xmlns:a16="http://schemas.microsoft.com/office/drawing/2014/main" id="{E8D46851-FD42-046F-A0AE-9D5091891176}"/>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72" name="Freeform 103">
                <a:extLst>
                  <a:ext uri="{FF2B5EF4-FFF2-40B4-BE49-F238E27FC236}">
                    <a16:creationId xmlns:a16="http://schemas.microsoft.com/office/drawing/2014/main" id="{76428F47-EF23-93B2-AA8D-191C351B98D9}"/>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66" name="Graphic 2">
              <a:extLst>
                <a:ext uri="{FF2B5EF4-FFF2-40B4-BE49-F238E27FC236}">
                  <a16:creationId xmlns:a16="http://schemas.microsoft.com/office/drawing/2014/main" id="{82D8A0B4-F929-AEB3-C837-9DE5C71641B5}"/>
                </a:ext>
              </a:extLst>
            </p:cNvPr>
            <p:cNvGrpSpPr/>
            <p:nvPr userDrawn="1"/>
          </p:nvGrpSpPr>
          <p:grpSpPr>
            <a:xfrm>
              <a:off x="8360213" y="3458151"/>
              <a:ext cx="853935" cy="991043"/>
              <a:chOff x="2403525" y="3625384"/>
              <a:chExt cx="853935" cy="991043"/>
            </a:xfrm>
            <a:grpFill/>
          </p:grpSpPr>
          <p:sp>
            <p:nvSpPr>
              <p:cNvPr id="67" name="Freeform 98">
                <a:extLst>
                  <a:ext uri="{FF2B5EF4-FFF2-40B4-BE49-F238E27FC236}">
                    <a16:creationId xmlns:a16="http://schemas.microsoft.com/office/drawing/2014/main" id="{44786AB5-192D-03E6-859F-4CE979C4AC57}"/>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8" name="Freeform 99">
                <a:extLst>
                  <a:ext uri="{FF2B5EF4-FFF2-40B4-BE49-F238E27FC236}">
                    <a16:creationId xmlns:a16="http://schemas.microsoft.com/office/drawing/2014/main" id="{13032EDC-7995-8A67-6D91-B0068A9201E5}"/>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9" name="Freeform 100">
                <a:extLst>
                  <a:ext uri="{FF2B5EF4-FFF2-40B4-BE49-F238E27FC236}">
                    <a16:creationId xmlns:a16="http://schemas.microsoft.com/office/drawing/2014/main" id="{FAB3070E-53CF-3FC5-F780-4C5EA41D33BF}"/>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70" name="Freeform 101">
                <a:extLst>
                  <a:ext uri="{FF2B5EF4-FFF2-40B4-BE49-F238E27FC236}">
                    <a16:creationId xmlns:a16="http://schemas.microsoft.com/office/drawing/2014/main" id="{795C3F33-BE65-AD2A-3BEF-F6B3874858B5}"/>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grpSp>
        <p:nvGrpSpPr>
          <p:cNvPr id="4" name="Graphic 3">
            <a:extLst>
              <a:ext uri="{FF2B5EF4-FFF2-40B4-BE49-F238E27FC236}">
                <a16:creationId xmlns:a16="http://schemas.microsoft.com/office/drawing/2014/main" id="{2F1E4E0B-2DBB-A560-7971-3BE598462D8A}"/>
              </a:ext>
            </a:extLst>
          </p:cNvPr>
          <p:cNvGrpSpPr/>
          <p:nvPr/>
        </p:nvGrpSpPr>
        <p:grpSpPr>
          <a:xfrm>
            <a:off x="3937950" y="2265216"/>
            <a:ext cx="632992" cy="714294"/>
            <a:chOff x="4643578" y="432838"/>
            <a:chExt cx="1028134" cy="1160188"/>
          </a:xfrm>
          <a:solidFill>
            <a:schemeClr val="bg1"/>
          </a:solidFill>
        </p:grpSpPr>
        <p:sp>
          <p:nvSpPr>
            <p:cNvPr id="10" name="Freeform 1033">
              <a:extLst>
                <a:ext uri="{FF2B5EF4-FFF2-40B4-BE49-F238E27FC236}">
                  <a16:creationId xmlns:a16="http://schemas.microsoft.com/office/drawing/2014/main" id="{FF079225-67CB-84AA-B191-4C2F419A298A}"/>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11" name="Graphic 3">
              <a:extLst>
                <a:ext uri="{FF2B5EF4-FFF2-40B4-BE49-F238E27FC236}">
                  <a16:creationId xmlns:a16="http://schemas.microsoft.com/office/drawing/2014/main" id="{B7D6987A-28D2-BE66-74E8-AAA844DA7347}"/>
                </a:ext>
              </a:extLst>
            </p:cNvPr>
            <p:cNvGrpSpPr/>
            <p:nvPr/>
          </p:nvGrpSpPr>
          <p:grpSpPr>
            <a:xfrm>
              <a:off x="4643578" y="432838"/>
              <a:ext cx="1028134" cy="1160188"/>
              <a:chOff x="4643578" y="432838"/>
              <a:chExt cx="1028134" cy="1160188"/>
            </a:xfrm>
            <a:grpFill/>
          </p:grpSpPr>
          <p:sp>
            <p:nvSpPr>
              <p:cNvPr id="12" name="Freeform 1035">
                <a:extLst>
                  <a:ext uri="{FF2B5EF4-FFF2-40B4-BE49-F238E27FC236}">
                    <a16:creationId xmlns:a16="http://schemas.microsoft.com/office/drawing/2014/main" id="{12BE8385-1D13-9B0C-46C5-B467086C6B17}"/>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4" name="Graphic 3">
                <a:extLst>
                  <a:ext uri="{FF2B5EF4-FFF2-40B4-BE49-F238E27FC236}">
                    <a16:creationId xmlns:a16="http://schemas.microsoft.com/office/drawing/2014/main" id="{DB31163D-265F-53CE-9FA2-FB82826E77A2}"/>
                  </a:ext>
                </a:extLst>
              </p:cNvPr>
              <p:cNvGrpSpPr/>
              <p:nvPr/>
            </p:nvGrpSpPr>
            <p:grpSpPr>
              <a:xfrm>
                <a:off x="4643578" y="432838"/>
                <a:ext cx="1028134" cy="1160188"/>
                <a:chOff x="4643578" y="432838"/>
                <a:chExt cx="1028134" cy="1160188"/>
              </a:xfrm>
              <a:grpFill/>
            </p:grpSpPr>
            <p:sp>
              <p:nvSpPr>
                <p:cNvPr id="15" name="Freeform 1037">
                  <a:extLst>
                    <a:ext uri="{FF2B5EF4-FFF2-40B4-BE49-F238E27FC236}">
                      <a16:creationId xmlns:a16="http://schemas.microsoft.com/office/drawing/2014/main" id="{8A28D816-47B1-14EE-BF2F-F80EEF4C6CC2}"/>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16" name="Freeform 1038">
                  <a:extLst>
                    <a:ext uri="{FF2B5EF4-FFF2-40B4-BE49-F238E27FC236}">
                      <a16:creationId xmlns:a16="http://schemas.microsoft.com/office/drawing/2014/main" id="{3778FB60-D20B-360E-9060-3C8ECD9464E1}"/>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7" name="Group 36">
            <a:extLst>
              <a:ext uri="{FF2B5EF4-FFF2-40B4-BE49-F238E27FC236}">
                <a16:creationId xmlns:a16="http://schemas.microsoft.com/office/drawing/2014/main" id="{6040C49F-20B3-016F-0454-C72D372588DF}"/>
              </a:ext>
            </a:extLst>
          </p:cNvPr>
          <p:cNvGrpSpPr/>
          <p:nvPr/>
        </p:nvGrpSpPr>
        <p:grpSpPr>
          <a:xfrm>
            <a:off x="4098866" y="883398"/>
            <a:ext cx="364682" cy="386627"/>
            <a:chOff x="3258209" y="1217582"/>
            <a:chExt cx="4712093" cy="4711281"/>
          </a:xfrm>
          <a:solidFill>
            <a:schemeClr val="bg1"/>
          </a:solidFill>
        </p:grpSpPr>
        <p:sp>
          <p:nvSpPr>
            <p:cNvPr id="78" name="Freeform 31">
              <a:extLst>
                <a:ext uri="{FF2B5EF4-FFF2-40B4-BE49-F238E27FC236}">
                  <a16:creationId xmlns:a16="http://schemas.microsoft.com/office/drawing/2014/main" id="{3A2E84C3-EAB0-0486-BCD2-CE8954C3DBCE}"/>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79" name="Freeform 32">
              <a:extLst>
                <a:ext uri="{FF2B5EF4-FFF2-40B4-BE49-F238E27FC236}">
                  <a16:creationId xmlns:a16="http://schemas.microsoft.com/office/drawing/2014/main" id="{1A3C762A-3736-5154-A9E1-51E5AE9AD48B}"/>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80" name="Group 39">
              <a:extLst>
                <a:ext uri="{FF2B5EF4-FFF2-40B4-BE49-F238E27FC236}">
                  <a16:creationId xmlns:a16="http://schemas.microsoft.com/office/drawing/2014/main" id="{D3821A16-49F4-0DC4-B79B-D2D3FF05D49A}"/>
                </a:ext>
              </a:extLst>
            </p:cNvPr>
            <p:cNvGrpSpPr/>
            <p:nvPr/>
          </p:nvGrpSpPr>
          <p:grpSpPr>
            <a:xfrm>
              <a:off x="3258209" y="1217582"/>
              <a:ext cx="4712093" cy="4711281"/>
              <a:chOff x="3258209" y="1217582"/>
              <a:chExt cx="4712093" cy="4711281"/>
            </a:xfrm>
            <a:grpFill/>
          </p:grpSpPr>
          <p:sp>
            <p:nvSpPr>
              <p:cNvPr id="81" name="Freeform 16">
                <a:extLst>
                  <a:ext uri="{FF2B5EF4-FFF2-40B4-BE49-F238E27FC236}">
                    <a16:creationId xmlns:a16="http://schemas.microsoft.com/office/drawing/2014/main" id="{F7E318A0-C1C7-3C49-6BE5-11BAC7DF380B}"/>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82" name="Freeform 18">
                <a:extLst>
                  <a:ext uri="{FF2B5EF4-FFF2-40B4-BE49-F238E27FC236}">
                    <a16:creationId xmlns:a16="http://schemas.microsoft.com/office/drawing/2014/main" id="{F055AB4A-DF17-EF7C-9747-345CA9269278}"/>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83" name="Freeform 19">
                <a:extLst>
                  <a:ext uri="{FF2B5EF4-FFF2-40B4-BE49-F238E27FC236}">
                    <a16:creationId xmlns:a16="http://schemas.microsoft.com/office/drawing/2014/main" id="{67542BF3-B242-52C6-3BCA-3A30AA7D8EAB}"/>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84" name="Freeform 20">
                <a:extLst>
                  <a:ext uri="{FF2B5EF4-FFF2-40B4-BE49-F238E27FC236}">
                    <a16:creationId xmlns:a16="http://schemas.microsoft.com/office/drawing/2014/main" id="{0E54453E-4DB0-FC96-41A7-9B7E22C9531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85" name="Freeform 21">
                <a:extLst>
                  <a:ext uri="{FF2B5EF4-FFF2-40B4-BE49-F238E27FC236}">
                    <a16:creationId xmlns:a16="http://schemas.microsoft.com/office/drawing/2014/main" id="{B5C3E96A-0540-710D-7E20-CEC42D40D396}"/>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6" name="Freeform 22">
                <a:extLst>
                  <a:ext uri="{FF2B5EF4-FFF2-40B4-BE49-F238E27FC236}">
                    <a16:creationId xmlns:a16="http://schemas.microsoft.com/office/drawing/2014/main" id="{74097ABA-9270-5078-00C5-0CB1350A40E9}"/>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7" name="Freeform 23">
                <a:extLst>
                  <a:ext uri="{FF2B5EF4-FFF2-40B4-BE49-F238E27FC236}">
                    <a16:creationId xmlns:a16="http://schemas.microsoft.com/office/drawing/2014/main" id="{0D5CDE6D-2575-FB1E-E031-E9064117652E}"/>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88" name="Freeform 24">
                <a:extLst>
                  <a:ext uri="{FF2B5EF4-FFF2-40B4-BE49-F238E27FC236}">
                    <a16:creationId xmlns:a16="http://schemas.microsoft.com/office/drawing/2014/main" id="{DE7E41B8-8B20-DAEC-E772-08441367AA3B}"/>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89" name="Freeform 25">
                <a:extLst>
                  <a:ext uri="{FF2B5EF4-FFF2-40B4-BE49-F238E27FC236}">
                    <a16:creationId xmlns:a16="http://schemas.microsoft.com/office/drawing/2014/main" id="{C93D529F-8E6E-2DFD-8616-8D7C270CACCB}"/>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90" name="Freeform 26">
                <a:extLst>
                  <a:ext uri="{FF2B5EF4-FFF2-40B4-BE49-F238E27FC236}">
                    <a16:creationId xmlns:a16="http://schemas.microsoft.com/office/drawing/2014/main" id="{667F69F9-8B01-43B3-8A1D-B59CF08904C6}"/>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91" name="Freeform 27">
                <a:extLst>
                  <a:ext uri="{FF2B5EF4-FFF2-40B4-BE49-F238E27FC236}">
                    <a16:creationId xmlns:a16="http://schemas.microsoft.com/office/drawing/2014/main" id="{2088BAF9-AB6C-A6C4-C125-68FEB9B0387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92" name="Freeform 28">
                <a:extLst>
                  <a:ext uri="{FF2B5EF4-FFF2-40B4-BE49-F238E27FC236}">
                    <a16:creationId xmlns:a16="http://schemas.microsoft.com/office/drawing/2014/main" id="{0D217955-47ED-C982-5C45-488A4DB5C205}"/>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93" name="Freeform 29">
                <a:extLst>
                  <a:ext uri="{FF2B5EF4-FFF2-40B4-BE49-F238E27FC236}">
                    <a16:creationId xmlns:a16="http://schemas.microsoft.com/office/drawing/2014/main" id="{994CFFA6-165D-15C0-1B42-9EF20401045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94" name="Freeform 30">
                <a:extLst>
                  <a:ext uri="{FF2B5EF4-FFF2-40B4-BE49-F238E27FC236}">
                    <a16:creationId xmlns:a16="http://schemas.microsoft.com/office/drawing/2014/main" id="{37209357-31F4-C4FF-2EF0-7C12710ACFD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95" name="Text Placeholder 2">
            <a:extLst>
              <a:ext uri="{FF2B5EF4-FFF2-40B4-BE49-F238E27FC236}">
                <a16:creationId xmlns:a16="http://schemas.microsoft.com/office/drawing/2014/main" id="{BD984ACE-DE8D-006E-AD8E-C7B2C750073E}"/>
              </a:ext>
            </a:extLst>
          </p:cNvPr>
          <p:cNvSpPr txBox="1">
            <a:spLocks/>
          </p:cNvSpPr>
          <p:nvPr/>
        </p:nvSpPr>
        <p:spPr>
          <a:xfrm>
            <a:off x="4951064" y="3738780"/>
            <a:ext cx="7166930" cy="99938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kern="0" dirty="0">
                <a:effectLst/>
                <a:ea typeface="Times New Roman" panose="02020603050405020304" pitchFamily="18" charset="0"/>
                <a:cs typeface="Times New Roman" panose="02020603050405020304" pitchFamily="18" charset="0"/>
              </a:rPr>
              <a:t>Overview of subscription services, product-as-a-service, sharing economies.</a:t>
            </a:r>
            <a:endParaRPr lang="en-US" sz="2000" kern="100" dirty="0">
              <a:ea typeface="Aptos" panose="020B0004020202020204" pitchFamily="34" charset="0"/>
              <a:cs typeface="Times New Roman" panose="02020603050405020304" pitchFamily="18" charset="0"/>
            </a:endParaRPr>
          </a:p>
          <a:p>
            <a:endParaRPr lang="en-US" sz="2000" kern="100" dirty="0">
              <a:ea typeface="Aptos" panose="020B0004020202020204" pitchFamily="34" charset="0"/>
              <a:cs typeface="Times New Roman" panose="02020603050405020304" pitchFamily="18" charset="0"/>
            </a:endParaRPr>
          </a:p>
        </p:txBody>
      </p:sp>
      <p:sp>
        <p:nvSpPr>
          <p:cNvPr id="96" name="Text Placeholder 6">
            <a:extLst>
              <a:ext uri="{FF2B5EF4-FFF2-40B4-BE49-F238E27FC236}">
                <a16:creationId xmlns:a16="http://schemas.microsoft.com/office/drawing/2014/main" id="{8FED2237-F262-227A-793E-A613128066C7}"/>
              </a:ext>
            </a:extLst>
          </p:cNvPr>
          <p:cNvSpPr txBox="1">
            <a:spLocks/>
          </p:cNvSpPr>
          <p:nvPr/>
        </p:nvSpPr>
        <p:spPr>
          <a:xfrm>
            <a:off x="4931465" y="878525"/>
            <a:ext cx="7066347" cy="33941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60BA47"/>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kern="100" dirty="0">
                <a:ea typeface="Aptos" panose="020B0004020202020204" pitchFamily="34" charset="0"/>
                <a:cs typeface="Times New Roman" panose="02020603050405020304" pitchFamily="18" charset="0"/>
              </a:rPr>
              <a:t>Government-Led Waste Management Development </a:t>
            </a:r>
            <a:r>
              <a:rPr lang="en-US" sz="2000" kern="100" dirty="0" err="1">
                <a:ea typeface="Aptos" panose="020B0004020202020204" pitchFamily="34" charset="0"/>
                <a:cs typeface="Times New Roman" panose="02020603050405020304" pitchFamily="18" charset="0"/>
              </a:rPr>
              <a:t>Programmes</a:t>
            </a:r>
            <a:endParaRPr lang="en-IE" sz="2000" dirty="0"/>
          </a:p>
        </p:txBody>
      </p:sp>
      <p:sp>
        <p:nvSpPr>
          <p:cNvPr id="98" name="Tekstiruutu 97">
            <a:extLst>
              <a:ext uri="{FF2B5EF4-FFF2-40B4-BE49-F238E27FC236}">
                <a16:creationId xmlns:a16="http://schemas.microsoft.com/office/drawing/2014/main" id="{D05F3AFB-EFD8-CC9C-14A3-B05DB4E829DA}"/>
              </a:ext>
            </a:extLst>
          </p:cNvPr>
          <p:cNvSpPr txBox="1"/>
          <p:nvPr/>
        </p:nvSpPr>
        <p:spPr>
          <a:xfrm>
            <a:off x="4951064" y="1390879"/>
            <a:ext cx="6936136" cy="707886"/>
          </a:xfrm>
          <a:prstGeom prst="rect">
            <a:avLst/>
          </a:prstGeom>
          <a:noFill/>
        </p:spPr>
        <p:txBody>
          <a:bodyPr wrap="square">
            <a:spAutoFit/>
          </a:bodyPr>
          <a:lstStyle/>
          <a:p>
            <a:pPr marL="0" indent="0">
              <a:lnSpc>
                <a:spcPct val="100000"/>
              </a:lnSpc>
            </a:pPr>
            <a:r>
              <a:rPr lang="en-US" sz="2000" kern="0" dirty="0">
                <a:solidFill>
                  <a:srgbClr val="09465E"/>
                </a:solidFill>
                <a:latin typeface="Calibri" panose="020F0502020204030204" pitchFamily="34" charset="0"/>
                <a:cs typeface="Times New Roman" panose="02020603050405020304" pitchFamily="18" charset="0"/>
              </a:rPr>
              <a:t>Product Design: reuse, repair, or recycle, Promoting a circular economy model, Involving citizens in waste reduction activities  </a:t>
            </a:r>
            <a:endParaRPr lang="fi-FI" sz="2000" kern="0" dirty="0">
              <a:solidFill>
                <a:srgbClr val="09465E"/>
              </a:solidFill>
              <a:latin typeface="Calibri" panose="020F0502020204030204" pitchFamily="34" charset="0"/>
              <a:cs typeface="Times New Roman" panose="02020603050405020304" pitchFamily="18" charset="0"/>
            </a:endParaRPr>
          </a:p>
        </p:txBody>
      </p:sp>
      <p:sp>
        <p:nvSpPr>
          <p:cNvPr id="102" name="Tekstiruutu 101">
            <a:extLst>
              <a:ext uri="{FF2B5EF4-FFF2-40B4-BE49-F238E27FC236}">
                <a16:creationId xmlns:a16="http://schemas.microsoft.com/office/drawing/2014/main" id="{8A656BEC-B2AF-29B7-E64E-473C0AB4CE02}"/>
              </a:ext>
            </a:extLst>
          </p:cNvPr>
          <p:cNvSpPr txBox="1"/>
          <p:nvPr/>
        </p:nvSpPr>
        <p:spPr>
          <a:xfrm>
            <a:off x="4881173" y="6057127"/>
            <a:ext cx="6809844" cy="769441"/>
          </a:xfrm>
          <a:prstGeom prst="rect">
            <a:avLst/>
          </a:prstGeom>
          <a:noFill/>
        </p:spPr>
        <p:txBody>
          <a:bodyPr wrap="square">
            <a:spAutoFit/>
          </a:bodyPr>
          <a:lstStyle/>
          <a:p>
            <a:r>
              <a:rPr lang="en-US" sz="2400" b="1" kern="0" dirty="0">
                <a:solidFill>
                  <a:srgbClr val="09465E"/>
                </a:solidFill>
                <a:highlight>
                  <a:srgbClr val="F1983D"/>
                </a:highlight>
                <a:cs typeface="Times New Roman" panose="02020603050405020304" pitchFamily="18" charset="0"/>
              </a:rPr>
              <a:t>EXERCISE:</a:t>
            </a:r>
            <a:r>
              <a:rPr lang="en-US" sz="2400" b="1" kern="0" dirty="0">
                <a:solidFill>
                  <a:srgbClr val="09465E"/>
                </a:solidFill>
                <a:cs typeface="Times New Roman" panose="02020603050405020304" pitchFamily="18" charset="0"/>
              </a:rPr>
              <a:t> </a:t>
            </a:r>
            <a:r>
              <a:rPr lang="en-US" sz="2000" kern="0" dirty="0">
                <a:solidFill>
                  <a:srgbClr val="09465E"/>
                </a:solidFill>
                <a:latin typeface="Calibri" panose="020F0502020204030204" pitchFamily="34" charset="0"/>
                <a:cs typeface="Times New Roman" panose="02020603050405020304" pitchFamily="18" charset="0"/>
              </a:rPr>
              <a:t>Please find examples of development </a:t>
            </a:r>
            <a:r>
              <a:rPr lang="en-US" sz="2000" kern="0" dirty="0" err="1">
                <a:solidFill>
                  <a:srgbClr val="09465E"/>
                </a:solidFill>
                <a:latin typeface="Calibri" panose="020F0502020204030204" pitchFamily="34" charset="0"/>
                <a:cs typeface="Times New Roman" panose="02020603050405020304" pitchFamily="18" charset="0"/>
              </a:rPr>
              <a:t>programmes</a:t>
            </a:r>
            <a:r>
              <a:rPr lang="en-US" sz="2000" kern="0" dirty="0">
                <a:solidFill>
                  <a:srgbClr val="09465E"/>
                </a:solidFill>
                <a:latin typeface="Calibri" panose="020F0502020204030204" pitchFamily="34" charset="0"/>
                <a:cs typeface="Times New Roman" panose="02020603050405020304" pitchFamily="18" charset="0"/>
              </a:rPr>
              <a:t> from your region.</a:t>
            </a:r>
            <a:endParaRPr lang="fi-FI" sz="2000" kern="0" dirty="0">
              <a:solidFill>
                <a:srgbClr val="09465E"/>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4792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1D529-9ACD-7469-B017-36F26E181632}"/>
            </a:ext>
          </a:extLst>
        </p:cNvPr>
        <p:cNvGrpSpPr/>
        <p:nvPr/>
      </p:nvGrpSpPr>
      <p:grpSpPr>
        <a:xfrm>
          <a:off x="0" y="0"/>
          <a:ext cx="0" cy="0"/>
          <a:chOff x="0" y="0"/>
          <a:chExt cx="0" cy="0"/>
        </a:xfrm>
      </p:grpSpPr>
      <p:pic>
        <p:nvPicPr>
          <p:cNvPr id="1030" name="Picture 6" descr="Tiedosto:A-tieke-logo-seisova-perus.pdf – Wikipedia">
            <a:extLst>
              <a:ext uri="{FF2B5EF4-FFF2-40B4-BE49-F238E27FC236}">
                <a16:creationId xmlns:a16="http://schemas.microsoft.com/office/drawing/2014/main" id="{364DE335-55A3-C6AA-5721-6A065ECC42D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494196" y="4704949"/>
            <a:ext cx="1796871" cy="179687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3E07D33D-B4C4-45C7-B904-3F44D2F6C2C1}"/>
              </a:ext>
            </a:extLst>
          </p:cNvPr>
          <p:cNvSpPr>
            <a:spLocks noGrp="1"/>
          </p:cNvSpPr>
          <p:nvPr>
            <p:ph type="body" sz="quarter" idx="16"/>
          </p:nvPr>
        </p:nvSpPr>
        <p:spPr>
          <a:xfrm>
            <a:off x="490184" y="639054"/>
            <a:ext cx="10907915" cy="803654"/>
          </a:xfrm>
          <a:prstGeom prst="rect">
            <a:avLst/>
          </a:prstGeom>
        </p:spPr>
        <p:txBody>
          <a:bodyPr/>
          <a:lstStyle/>
          <a:p>
            <a:r>
              <a:rPr lang="en-IE" sz="3200" dirty="0">
                <a:solidFill>
                  <a:schemeClr val="bg1"/>
                </a:solidFill>
                <a:highlight>
                  <a:srgbClr val="F1983D"/>
                </a:highlight>
                <a:ea typeface="+mn-lt"/>
                <a:cs typeface="+mn-lt"/>
              </a:rPr>
              <a:t>Case Study</a:t>
            </a:r>
            <a:r>
              <a:rPr lang="en-IE" sz="3200" dirty="0">
                <a:solidFill>
                  <a:srgbClr val="002060"/>
                </a:solidFill>
                <a:ea typeface="+mn-lt"/>
                <a:cs typeface="+mn-lt"/>
              </a:rPr>
              <a:t> </a:t>
            </a:r>
            <a:r>
              <a:rPr lang="en-IE" sz="2800" dirty="0">
                <a:solidFill>
                  <a:srgbClr val="002060"/>
                </a:solidFill>
                <a:ea typeface="+mn-lt"/>
                <a:cs typeface="+mn-lt"/>
                <a:hlinkClick r:id="rId3"/>
              </a:rPr>
              <a:t>- </a:t>
            </a:r>
            <a:r>
              <a:rPr lang="en-US" sz="2800" dirty="0">
                <a:hlinkClick r:id="rId3"/>
              </a:rPr>
              <a:t>Circular Economy Competence Badge</a:t>
            </a:r>
            <a:endParaRPr lang="en-US" sz="2800" b="1" i="0" dirty="0">
              <a:solidFill>
                <a:srgbClr val="0B3A5B"/>
              </a:solidFill>
              <a:effectLst/>
            </a:endParaRPr>
          </a:p>
          <a:p>
            <a:endParaRPr lang="en-US" sz="3200" dirty="0"/>
          </a:p>
        </p:txBody>
      </p:sp>
      <p:sp>
        <p:nvSpPr>
          <p:cNvPr id="3" name="Text Placeholder 2">
            <a:extLst>
              <a:ext uri="{FF2B5EF4-FFF2-40B4-BE49-F238E27FC236}">
                <a16:creationId xmlns:a16="http://schemas.microsoft.com/office/drawing/2014/main" id="{3E9F9328-3395-05D7-7631-C6296FC3F974}"/>
              </a:ext>
            </a:extLst>
          </p:cNvPr>
          <p:cNvSpPr>
            <a:spLocks noGrp="1"/>
          </p:cNvSpPr>
          <p:nvPr>
            <p:ph type="body" sz="quarter" idx="19"/>
          </p:nvPr>
        </p:nvSpPr>
        <p:spPr>
          <a:xfrm>
            <a:off x="573931" y="1314854"/>
            <a:ext cx="10824168" cy="3570591"/>
          </a:xfrm>
          <a:prstGeom prst="rect">
            <a:avLst/>
          </a:prstGeom>
        </p:spPr>
        <p:txBody>
          <a:bodyPr/>
          <a:lstStyle/>
          <a:p>
            <a:pPr marL="0" indent="0">
              <a:lnSpc>
                <a:spcPct val="100000"/>
              </a:lnSpc>
            </a:pPr>
            <a:r>
              <a:rPr lang="en-US" sz="2000" dirty="0"/>
              <a:t>Badge offers a ready-made, national model </a:t>
            </a:r>
            <a:r>
              <a:rPr lang="en-US" sz="2000" b="1" dirty="0"/>
              <a:t>for identifying and </a:t>
            </a:r>
            <a:r>
              <a:rPr lang="en-US" sz="2000" b="1" dirty="0" err="1"/>
              <a:t>recognising</a:t>
            </a:r>
            <a:r>
              <a:rPr lang="en-US" sz="2000" b="1" dirty="0"/>
              <a:t> expert-level </a:t>
            </a:r>
            <a:r>
              <a:rPr lang="en-US" sz="2000" dirty="0"/>
              <a:t>circular economy competence.</a:t>
            </a:r>
          </a:p>
          <a:p>
            <a:pPr marL="0" indent="0">
              <a:lnSpc>
                <a:spcPct val="100000"/>
              </a:lnSpc>
            </a:pPr>
            <a:endParaRPr lang="en-US" sz="2000" dirty="0"/>
          </a:p>
          <a:p>
            <a:pPr marL="0" indent="0">
              <a:lnSpc>
                <a:spcPct val="100000"/>
              </a:lnSpc>
            </a:pPr>
            <a:r>
              <a:rPr lang="en-US" sz="2000" dirty="0"/>
              <a:t>The circular economy competency framework is particularly useful for employers who are developing their organization towards a circular economy and thus increasing their own organization's circular economy competency. </a:t>
            </a:r>
          </a:p>
          <a:p>
            <a:pPr marL="0" indent="0">
              <a:lnSpc>
                <a:spcPct val="100000"/>
              </a:lnSpc>
            </a:pPr>
            <a:endParaRPr lang="en-US" sz="2000" dirty="0"/>
          </a:p>
          <a:p>
            <a:pPr marL="0" indent="0">
              <a:lnSpc>
                <a:spcPct val="100000"/>
              </a:lnSpc>
            </a:pPr>
            <a:r>
              <a:rPr lang="en-US" sz="2000" dirty="0"/>
              <a:t>The framework provides the organization with a comprehensive picture of the current state of circular economy </a:t>
            </a:r>
            <a:r>
              <a:rPr lang="en-US" sz="2000" b="1" dirty="0"/>
              <a:t>competency and development needs.</a:t>
            </a:r>
          </a:p>
          <a:p>
            <a:pPr marL="0" indent="0">
              <a:lnSpc>
                <a:spcPct val="100000"/>
              </a:lnSpc>
            </a:pPr>
            <a:endParaRPr lang="en-US" sz="2000" dirty="0"/>
          </a:p>
          <a:p>
            <a:pPr marL="0" indent="0">
              <a:lnSpc>
                <a:spcPct val="100000"/>
              </a:lnSpc>
            </a:pPr>
            <a:r>
              <a:rPr lang="en-US" sz="2000" dirty="0"/>
              <a:t>In addition, the framework can be </a:t>
            </a:r>
            <a:r>
              <a:rPr lang="en-US" sz="2000" dirty="0" err="1"/>
              <a:t>utilised</a:t>
            </a:r>
            <a:r>
              <a:rPr lang="en-US" sz="2000" dirty="0"/>
              <a:t>, for example, in polytechnics, universities and other educational institutions to identify the competency of both personnel and students.</a:t>
            </a:r>
          </a:p>
        </p:txBody>
      </p:sp>
      <p:grpSp>
        <p:nvGrpSpPr>
          <p:cNvPr id="5" name="Graphic 4">
            <a:extLst>
              <a:ext uri="{FF2B5EF4-FFF2-40B4-BE49-F238E27FC236}">
                <a16:creationId xmlns:a16="http://schemas.microsoft.com/office/drawing/2014/main" id="{AB014042-E5DC-7FF5-7EA7-21270F823FC0}"/>
              </a:ext>
            </a:extLst>
          </p:cNvPr>
          <p:cNvGrpSpPr/>
          <p:nvPr/>
        </p:nvGrpSpPr>
        <p:grpSpPr>
          <a:xfrm rot="19582332">
            <a:off x="8549517" y="661252"/>
            <a:ext cx="388032" cy="596029"/>
            <a:chOff x="9129274" y="2719113"/>
            <a:chExt cx="717139" cy="1386497"/>
          </a:xfrm>
          <a:solidFill>
            <a:srgbClr val="09465E"/>
          </a:solidFill>
        </p:grpSpPr>
        <p:grpSp>
          <p:nvGrpSpPr>
            <p:cNvPr id="7" name="Graphic 4">
              <a:extLst>
                <a:ext uri="{FF2B5EF4-FFF2-40B4-BE49-F238E27FC236}">
                  <a16:creationId xmlns:a16="http://schemas.microsoft.com/office/drawing/2014/main" id="{85CE1D37-2817-51E0-1C6F-1D08B30B9A24}"/>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3E013443-1E3F-084B-B800-9E483623CB2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BCB470BA-A35E-25B9-69B3-E8B33B1399F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818F77F0-40A3-EDD3-A0D9-74384258BF72}"/>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53944E47-EEF7-005B-7790-38CF6B4099A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EA5CB12F-38AE-BAAE-E24E-752E7DA8736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0773865C-8CE2-BB87-FD87-75A863DFCFD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619C8316-61DD-163C-6421-5CEF38DC852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452E19EA-92F9-9083-CE79-7743F2AA7C8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991DDCE1-9975-AF98-0B7A-DA482709229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D161650E-A328-BA1A-182F-8AC015FC927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0" name="Kuva 19" descr="Kuva, joka sisältää kohteen ympyrä&#10;&#10;Tekoälyn generoima sisältö voi olla virheellistä.">
            <a:extLst>
              <a:ext uri="{FF2B5EF4-FFF2-40B4-BE49-F238E27FC236}">
                <a16:creationId xmlns:a16="http://schemas.microsoft.com/office/drawing/2014/main" id="{ACEFA080-5167-CD7A-0399-6EAFAE9BC206}"/>
              </a:ext>
            </a:extLst>
          </p:cNvPr>
          <p:cNvPicPr>
            <a:picLocks noChangeAspect="1"/>
          </p:cNvPicPr>
          <p:nvPr/>
        </p:nvPicPr>
        <p:blipFill>
          <a:blip r:embed="rId4"/>
          <a:stretch>
            <a:fillRect/>
          </a:stretch>
        </p:blipFill>
        <p:spPr>
          <a:xfrm>
            <a:off x="709256" y="5197869"/>
            <a:ext cx="8102544" cy="1167995"/>
          </a:xfrm>
          <a:prstGeom prst="rect">
            <a:avLst/>
          </a:prstGeom>
        </p:spPr>
      </p:pic>
    </p:spTree>
    <p:extLst>
      <p:ext uri="{BB962C8B-B14F-4D97-AF65-F5344CB8AC3E}">
        <p14:creationId xmlns:p14="http://schemas.microsoft.com/office/powerpoint/2010/main" val="3816097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pic>
        <p:nvPicPr>
          <p:cNvPr id="6" name="Kuvan paikkamerkki 5">
            <a:extLst>
              <a:ext uri="{FF2B5EF4-FFF2-40B4-BE49-F238E27FC236}">
                <a16:creationId xmlns:a16="http://schemas.microsoft.com/office/drawing/2014/main" id="{3EADC8B8-20A9-5039-9B82-D3DA67178C2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65814" y="2259152"/>
            <a:ext cx="10122195" cy="4460625"/>
          </a:xfrm>
          <a:prstGeom prst="rect">
            <a:avLst/>
          </a:prstGeom>
        </p:spPr>
      </p:pic>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a:t>03</a:t>
            </a:r>
          </a:p>
        </p:txBody>
      </p:sp>
      <p:sp>
        <p:nvSpPr>
          <p:cNvPr id="14" name="Rectangle 13">
            <a:extLst>
              <a:ext uri="{FF2B5EF4-FFF2-40B4-BE49-F238E27FC236}">
                <a16:creationId xmlns:a16="http://schemas.microsoft.com/office/drawing/2014/main" id="{613D110F-884D-9B57-6509-66D0F82728B5}"/>
              </a:ext>
            </a:extLst>
          </p:cNvPr>
          <p:cNvSpPr/>
          <p:nvPr/>
        </p:nvSpPr>
        <p:spPr>
          <a:xfrm>
            <a:off x="5089715" y="3884552"/>
            <a:ext cx="626690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5089715" y="3848527"/>
            <a:ext cx="6454909"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I</a:t>
            </a:r>
            <a:r>
              <a:rPr lang="en-IE" sz="3600" b="1" spc="324" dirty="0" err="1">
                <a:solidFill>
                  <a:srgbClr val="60BA47"/>
                </a:solidFill>
                <a:latin typeface="Calibri" panose="020F0502020204030204" pitchFamily="34" charset="0"/>
                <a:cs typeface="Calibri" panose="020F0502020204030204" pitchFamily="34" charset="0"/>
              </a:rPr>
              <a:t>ntergenerational</a:t>
            </a:r>
            <a:r>
              <a:rPr lang="en-IE" sz="3600" b="1" spc="324" dirty="0">
                <a:solidFill>
                  <a:srgbClr val="60BA47"/>
                </a:solidFill>
                <a:latin typeface="Calibri" panose="020F0502020204030204" pitchFamily="34" charset="0"/>
                <a:cs typeface="Calibri" panose="020F0502020204030204" pitchFamily="34" charset="0"/>
              </a:rPr>
              <a:t> learning</a:t>
            </a:r>
          </a:p>
        </p:txBody>
      </p:sp>
      <p:sp>
        <p:nvSpPr>
          <p:cNvPr id="2" name="Rectangle 13">
            <a:extLst>
              <a:ext uri="{FF2B5EF4-FFF2-40B4-BE49-F238E27FC236}">
                <a16:creationId xmlns:a16="http://schemas.microsoft.com/office/drawing/2014/main" id="{A3A9A3FE-A272-17C6-262C-2BA623104096}"/>
              </a:ext>
            </a:extLst>
          </p:cNvPr>
          <p:cNvSpPr/>
          <p:nvPr/>
        </p:nvSpPr>
        <p:spPr>
          <a:xfrm>
            <a:off x="5107699" y="4780788"/>
            <a:ext cx="552892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spc="324" dirty="0">
                <a:solidFill>
                  <a:srgbClr val="60BA47"/>
                </a:solidFill>
                <a:latin typeface="Calibri" panose="020F0502020204030204" pitchFamily="34" charset="0"/>
                <a:cs typeface="Calibri" panose="020F0502020204030204" pitchFamily="34" charset="0"/>
              </a:rPr>
              <a:t>&amp; Behavioural change</a:t>
            </a:r>
            <a:endParaRPr lang="en-US" sz="3600" dirty="0">
              <a:latin typeface="Montserrat" panose="00000500000000000000" pitchFamily="50" charset="0"/>
            </a:endParaRPr>
          </a:p>
        </p:txBody>
      </p:sp>
    </p:spTree>
    <p:extLst>
      <p:ext uri="{BB962C8B-B14F-4D97-AF65-F5344CB8AC3E}">
        <p14:creationId xmlns:p14="http://schemas.microsoft.com/office/powerpoint/2010/main" val="21679326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33670" y="658185"/>
            <a:ext cx="6676222" cy="5541629"/>
          </a:xfrm>
          <a:prstGeom prst="rect">
            <a:avLst/>
          </a:prstGeom>
        </p:spPr>
        <p:txBody>
          <a:bodyPr/>
          <a:lstStyle/>
          <a:p>
            <a:pPr marL="0" indent="0">
              <a:lnSpc>
                <a:spcPct val="100000"/>
              </a:lnSpc>
            </a:pPr>
            <a:r>
              <a:rPr lang="en-US" sz="2300" kern="100" dirty="0" err="1">
                <a:ea typeface="Aptos" panose="020B0004020202020204" pitchFamily="34" charset="0"/>
                <a:cs typeface="Times New Roman" panose="02020603050405020304" pitchFamily="18" charset="0"/>
              </a:rPr>
              <a:t>Behavioural</a:t>
            </a:r>
            <a:r>
              <a:rPr lang="en-US" sz="2300" kern="100" dirty="0">
                <a:ea typeface="Aptos" panose="020B0004020202020204" pitchFamily="34" charset="0"/>
                <a:cs typeface="Times New Roman" panose="02020603050405020304" pitchFamily="18" charset="0"/>
              </a:rPr>
              <a:t> change requires a combination of </a:t>
            </a:r>
            <a:r>
              <a:rPr lang="en-US" sz="2300" b="1" kern="100" dirty="0">
                <a:ea typeface="Aptos" panose="020B0004020202020204" pitchFamily="34" charset="0"/>
                <a:cs typeface="Times New Roman" panose="02020603050405020304" pitchFamily="18" charset="0"/>
              </a:rPr>
              <a:t>education, convenience, incentives, and community involvement</a:t>
            </a:r>
            <a:r>
              <a:rPr lang="en-US" sz="2300" kern="100" dirty="0">
                <a:ea typeface="Aptos" panose="020B0004020202020204" pitchFamily="34" charset="0"/>
                <a:cs typeface="Times New Roman" panose="02020603050405020304" pitchFamily="18" charset="0"/>
              </a:rPr>
              <a:t> to shift people’s attitudes and actions. </a:t>
            </a:r>
          </a:p>
          <a:p>
            <a:pPr marL="0" indent="0">
              <a:lnSpc>
                <a:spcPct val="100000"/>
              </a:lnSpc>
            </a:pPr>
            <a:r>
              <a:rPr lang="en-US" sz="2300" kern="100" dirty="0" err="1">
                <a:effectLst/>
                <a:ea typeface="Aptos" panose="020B0004020202020204" pitchFamily="34" charset="0"/>
                <a:cs typeface="Times New Roman" panose="02020603050405020304" pitchFamily="18" charset="0"/>
              </a:rPr>
              <a:t>Behavioural</a:t>
            </a:r>
            <a:r>
              <a:rPr lang="en-US" sz="2300" kern="100" dirty="0">
                <a:effectLst/>
                <a:ea typeface="Aptos" panose="020B0004020202020204" pitchFamily="34" charset="0"/>
                <a:cs typeface="Times New Roman" panose="02020603050405020304" pitchFamily="18" charset="0"/>
              </a:rPr>
              <a:t> change is about altering </a:t>
            </a:r>
            <a:r>
              <a:rPr lang="en-US" sz="2300" b="1" kern="100" dirty="0">
                <a:effectLst/>
                <a:ea typeface="Aptos" panose="020B0004020202020204" pitchFamily="34" charset="0"/>
                <a:cs typeface="Times New Roman" panose="02020603050405020304" pitchFamily="18" charset="0"/>
              </a:rPr>
              <a:t>the attitudes, habits, and actions </a:t>
            </a:r>
            <a:r>
              <a:rPr lang="en-US" sz="2300" kern="100" dirty="0">
                <a:effectLst/>
                <a:ea typeface="Aptos" panose="020B0004020202020204" pitchFamily="34" charset="0"/>
                <a:cs typeface="Times New Roman" panose="02020603050405020304" pitchFamily="18" charset="0"/>
              </a:rPr>
              <a:t>of individuals, communities, and </a:t>
            </a:r>
            <a:r>
              <a:rPr lang="en-US" sz="2300" kern="100" dirty="0" err="1">
                <a:effectLst/>
                <a:ea typeface="Aptos" panose="020B0004020202020204" pitchFamily="34" charset="0"/>
                <a:cs typeface="Times New Roman" panose="02020603050405020304" pitchFamily="18" charset="0"/>
              </a:rPr>
              <a:t>organisations</a:t>
            </a:r>
            <a:r>
              <a:rPr lang="en-US" sz="2300" kern="100" dirty="0">
                <a:effectLst/>
                <a:ea typeface="Aptos" panose="020B0004020202020204" pitchFamily="34" charset="0"/>
                <a:cs typeface="Times New Roman" panose="02020603050405020304" pitchFamily="18" charset="0"/>
              </a:rPr>
              <a:t>, e.g., to </a:t>
            </a:r>
            <a:r>
              <a:rPr lang="en-US" sz="2300" b="1" kern="100" dirty="0">
                <a:effectLst/>
                <a:ea typeface="Aptos" panose="020B0004020202020204" pitchFamily="34" charset="0"/>
                <a:cs typeface="Times New Roman" panose="02020603050405020304" pitchFamily="18" charset="0"/>
              </a:rPr>
              <a:t>reduce waste generation, improve recycling, and adopt more sustainable practices</a:t>
            </a:r>
            <a:r>
              <a:rPr lang="en-US" sz="2300" kern="100" dirty="0">
                <a:effectLst/>
                <a:ea typeface="Aptos" panose="020B0004020202020204" pitchFamily="34" charset="0"/>
                <a:cs typeface="Times New Roman" panose="02020603050405020304" pitchFamily="18" charset="0"/>
              </a:rPr>
              <a:t>.</a:t>
            </a:r>
            <a:endParaRPr lang="fi-FI" sz="2300" kern="100" dirty="0">
              <a:effectLst/>
              <a:ea typeface="Aptos" panose="020B0004020202020204" pitchFamily="34" charset="0"/>
              <a:cs typeface="Times New Roman" panose="02020603050405020304" pitchFamily="18" charset="0"/>
            </a:endParaRPr>
          </a:p>
          <a:p>
            <a:pPr marL="0" indent="0">
              <a:lnSpc>
                <a:spcPct val="100000"/>
              </a:lnSpc>
            </a:pPr>
            <a:r>
              <a:rPr lang="en-US" sz="2300" kern="100" dirty="0">
                <a:effectLst/>
                <a:ea typeface="Aptos" panose="020B0004020202020204" pitchFamily="34" charset="0"/>
                <a:cs typeface="Times New Roman" panose="02020603050405020304" pitchFamily="18" charset="0"/>
              </a:rPr>
              <a:t>Learning methods in waste management should be </a:t>
            </a:r>
            <a:r>
              <a:rPr lang="en-US" sz="2300" b="1" kern="100" dirty="0">
                <a:effectLst/>
                <a:ea typeface="Aptos" panose="020B0004020202020204" pitchFamily="34" charset="0"/>
                <a:cs typeface="Times New Roman" panose="02020603050405020304" pitchFamily="18" charset="0"/>
              </a:rPr>
              <a:t>diverse and interactive</a:t>
            </a:r>
            <a:r>
              <a:rPr lang="en-US" sz="2300" kern="100" dirty="0">
                <a:effectLst/>
                <a:ea typeface="Aptos" panose="020B0004020202020204" pitchFamily="34" charset="0"/>
                <a:cs typeface="Times New Roman" panose="02020603050405020304" pitchFamily="18" charset="0"/>
              </a:rPr>
              <a:t> to ensure effective and lasting change.</a:t>
            </a:r>
          </a:p>
          <a:p>
            <a:pPr marL="0" indent="0">
              <a:lnSpc>
                <a:spcPct val="100000"/>
              </a:lnSpc>
            </a:pPr>
            <a:r>
              <a:rPr lang="en-US" sz="2300" kern="100" dirty="0">
                <a:effectLst/>
                <a:ea typeface="Aptos" panose="020B0004020202020204" pitchFamily="34" charset="0"/>
                <a:cs typeface="Times New Roman" panose="02020603050405020304" pitchFamily="18" charset="0"/>
              </a:rPr>
              <a:t>Combining traditional education, hands-on experiences, and innovative digital tools can </a:t>
            </a:r>
            <a:r>
              <a:rPr lang="en-US" sz="2300" b="1" kern="100" dirty="0">
                <a:effectLst/>
                <a:ea typeface="Aptos" panose="020B0004020202020204" pitchFamily="34" charset="0"/>
                <a:cs typeface="Times New Roman" panose="02020603050405020304" pitchFamily="18" charset="0"/>
              </a:rPr>
              <a:t>engage different audiences</a:t>
            </a:r>
            <a:r>
              <a:rPr lang="en-US" sz="2300" kern="100" dirty="0">
                <a:effectLst/>
                <a:ea typeface="Aptos" panose="020B0004020202020204" pitchFamily="34" charset="0"/>
                <a:cs typeface="Times New Roman" panose="02020603050405020304" pitchFamily="18" charset="0"/>
              </a:rPr>
              <a:t>, from school children to employees to the general public.</a:t>
            </a:r>
            <a:endParaRPr lang="en-US" sz="2300"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794997"/>
            <a:ext cx="4008474" cy="2434586"/>
          </a:xfrm>
          <a:prstGeom prst="rect">
            <a:avLst/>
          </a:prstGeom>
          <a:solidFill>
            <a:srgbClr val="60BA47"/>
          </a:solidFill>
        </p:spPr>
        <p:txBody>
          <a:bodyPr anchor="ctr"/>
          <a:lstStyle/>
          <a:p>
            <a:pPr marL="411163"/>
            <a:r>
              <a:rPr lang="en-US" dirty="0"/>
              <a:t>I</a:t>
            </a:r>
            <a:r>
              <a:rPr lang="en-IE" dirty="0" err="1"/>
              <a:t>ntergenerational</a:t>
            </a:r>
            <a:r>
              <a:rPr lang="en-IE" dirty="0"/>
              <a:t> learning </a:t>
            </a:r>
          </a:p>
          <a:p>
            <a:pPr marL="411163"/>
            <a:r>
              <a:rPr lang="en-US" dirty="0"/>
              <a:t>&amp; </a:t>
            </a:r>
            <a:r>
              <a:rPr lang="en-US" dirty="0" err="1"/>
              <a:t>Behavioural</a:t>
            </a:r>
            <a:r>
              <a:rPr lang="en-US" dirty="0"/>
              <a:t> change</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61838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C2211-66F4-B477-B1B9-BD1E633812C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E7713B6-2AF2-6120-FE69-BA4849D5A8DF}"/>
              </a:ext>
            </a:extLst>
          </p:cNvPr>
          <p:cNvSpPr>
            <a:spLocks noGrp="1"/>
          </p:cNvSpPr>
          <p:nvPr>
            <p:ph type="body" sz="quarter" idx="16"/>
          </p:nvPr>
        </p:nvSpPr>
        <p:spPr>
          <a:xfrm>
            <a:off x="8434488" y="4777505"/>
            <a:ext cx="2838248" cy="619134"/>
          </a:xfrm>
          <a:prstGeom prst="rect">
            <a:avLst/>
          </a:prstGeom>
        </p:spPr>
        <p:txBody>
          <a:bodyPr/>
          <a:lstStyle/>
          <a:p>
            <a:r>
              <a:rPr lang="en-US" sz="1400" dirty="0">
                <a:hlinkClick r:id="rId4"/>
              </a:rPr>
              <a:t>INTERGENERATIONAL LEARNING IN THE 21ST CENTURY: IMPORTANCE, ROLE, FEATURES, AND TYPES</a:t>
            </a:r>
            <a:endParaRPr lang="en-IE" sz="1400" b="1" dirty="0"/>
          </a:p>
        </p:txBody>
      </p:sp>
      <p:sp>
        <p:nvSpPr>
          <p:cNvPr id="3" name="Text Placeholder 2">
            <a:extLst>
              <a:ext uri="{FF2B5EF4-FFF2-40B4-BE49-F238E27FC236}">
                <a16:creationId xmlns:a16="http://schemas.microsoft.com/office/drawing/2014/main" id="{87E2C92B-6EA0-1297-14A1-D865E440DA4F}"/>
              </a:ext>
            </a:extLst>
          </p:cNvPr>
          <p:cNvSpPr>
            <a:spLocks noGrp="1"/>
          </p:cNvSpPr>
          <p:nvPr>
            <p:ph type="body" sz="quarter" idx="19"/>
          </p:nvPr>
        </p:nvSpPr>
        <p:spPr>
          <a:xfrm>
            <a:off x="724103" y="1377333"/>
            <a:ext cx="6514898" cy="4920937"/>
          </a:xfrm>
          <a:prstGeom prst="rect">
            <a:avLst/>
          </a:prstGeom>
        </p:spPr>
        <p:txBody>
          <a:bodyPr/>
          <a:lstStyle/>
          <a:p>
            <a:pPr marL="0" indent="0">
              <a:lnSpc>
                <a:spcPct val="100000"/>
              </a:lnSpc>
            </a:pPr>
            <a:r>
              <a:rPr lang="en-US" sz="2000" dirty="0">
                <a:solidFill>
                  <a:srgbClr val="0B3A5B"/>
                </a:solidFill>
              </a:rPr>
              <a:t>Intergenerational Learning (IL) is defined by the </a:t>
            </a:r>
            <a:r>
              <a:rPr lang="en-US" sz="2000" b="0" i="0" dirty="0">
                <a:solidFill>
                  <a:srgbClr val="1F1F1F"/>
                </a:solidFill>
                <a:effectLst/>
                <a:hlinkClick r:id="rId5"/>
              </a:rPr>
              <a:t>European Map of Intergenerational Learning (EMIL) </a:t>
            </a:r>
            <a:r>
              <a:rPr lang="en-US" sz="2000" dirty="0">
                <a:solidFill>
                  <a:srgbClr val="0B3A5B"/>
                </a:solidFill>
              </a:rPr>
              <a:t>as:</a:t>
            </a:r>
            <a:r>
              <a:rPr lang="en-US" sz="2000" b="0" i="0" dirty="0">
                <a:solidFill>
                  <a:srgbClr val="1F1F1F"/>
                </a:solidFill>
                <a:effectLst/>
              </a:rPr>
              <a:t> </a:t>
            </a:r>
          </a:p>
          <a:p>
            <a:pPr marL="0" indent="0">
              <a:lnSpc>
                <a:spcPct val="100000"/>
              </a:lnSpc>
            </a:pPr>
            <a:endParaRPr lang="en-US" sz="2000" dirty="0">
              <a:solidFill>
                <a:srgbClr val="1F1F1F"/>
              </a:solidFill>
            </a:endParaRPr>
          </a:p>
          <a:p>
            <a:pPr marL="0" indent="0">
              <a:lnSpc>
                <a:spcPct val="100000"/>
              </a:lnSpc>
            </a:pPr>
            <a:r>
              <a:rPr lang="en-US" sz="2000" b="0" i="1" dirty="0">
                <a:solidFill>
                  <a:srgbClr val="1F1F1F"/>
                </a:solidFill>
                <a:effectLst/>
              </a:rPr>
              <a:t>“</a:t>
            </a:r>
            <a:r>
              <a:rPr lang="en-US" sz="2000" b="1" i="1" dirty="0">
                <a:solidFill>
                  <a:srgbClr val="0B3A5B"/>
                </a:solidFill>
                <a:effectLst/>
              </a:rPr>
              <a:t>The way that people of all ages can learn together and from each other. IL is an important part of Lifelong Learning, where the generations work together to gain skills, values and knowledge.”</a:t>
            </a:r>
          </a:p>
          <a:p>
            <a:pPr marL="0" indent="0">
              <a:lnSpc>
                <a:spcPct val="100000"/>
              </a:lnSpc>
            </a:pPr>
            <a:endParaRPr lang="en-US" sz="2000" i="1" kern="100" dirty="0">
              <a:solidFill>
                <a:srgbClr val="1F1F1F"/>
              </a:solidFill>
              <a:ea typeface="Aptos" panose="020B0004020202020204" pitchFamily="34" charset="0"/>
              <a:cs typeface="Times New Roman" panose="02020603050405020304" pitchFamily="18" charset="0"/>
            </a:endParaRPr>
          </a:p>
          <a:p>
            <a:pPr marL="0" indent="0">
              <a:lnSpc>
                <a:spcPct val="100000"/>
              </a:lnSpc>
            </a:pPr>
            <a:r>
              <a:rPr lang="en-US" sz="2000" dirty="0">
                <a:solidFill>
                  <a:srgbClr val="0B3A5B"/>
                </a:solidFill>
              </a:rPr>
              <a:t>For example, when parents, grandparents and children go together to a picnic to a forest and simultaneously teach to observe nature, collect edible food from the surroundings, cook the food in a fireplace and explain about traditional foods and how to avoid producing food waste. This way children encounter new concepts through interaction with others and store these experiences and ideas in their minds.</a:t>
            </a:r>
          </a:p>
          <a:p>
            <a:pPr marL="0" indent="0">
              <a:lnSpc>
                <a:spcPct val="100000"/>
              </a:lnSpc>
            </a:pPr>
            <a:endParaRPr lang="en-US" sz="2000" kern="100" dirty="0">
              <a:solidFill>
                <a:srgbClr val="474747"/>
              </a:solidFill>
              <a:ea typeface="Aptos" panose="020B0004020202020204" pitchFamily="34" charset="0"/>
              <a:cs typeface="Times New Roman" panose="02020603050405020304" pitchFamily="18" charset="0"/>
            </a:endParaRPr>
          </a:p>
          <a:p>
            <a:pPr marL="0" indent="0">
              <a:lnSpc>
                <a:spcPct val="100000"/>
              </a:lnSpc>
            </a:pPr>
            <a:endParaRPr lang="fi-FI" sz="2000" i="1" kern="100" dirty="0">
              <a:effectLst/>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46532B90-7D3F-B2AA-C166-5DFCCFD5E7C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25867"/>
          <a:stretch/>
        </p:blipFill>
        <p:spPr>
          <a:xfrm>
            <a:off x="5400877" y="1046116"/>
            <a:ext cx="6791123" cy="4068027"/>
          </a:xfrm>
          <a:prstGeom prst="rect">
            <a:avLst/>
          </a:prstGeom>
        </p:spPr>
      </p:pic>
      <p:pic>
        <p:nvPicPr>
          <p:cNvPr id="6" name="Online Media 5" title="INTERGENERATIONAL LEARNING IN THE 21ST CENTURY: IMPORTANCE, ROLE, FEATURES, AND TYPES">
            <a:hlinkClick r:id="" action="ppaction://media"/>
            <a:extLst>
              <a:ext uri="{FF2B5EF4-FFF2-40B4-BE49-F238E27FC236}">
                <a16:creationId xmlns:a16="http://schemas.microsoft.com/office/drawing/2014/main" id="{6396BE15-DA12-D6A0-5D57-B59EC66A83E5}"/>
              </a:ext>
            </a:extLst>
          </p:cNvPr>
          <p:cNvPicPr>
            <a:picLocks noRot="1" noChangeAspect="1"/>
          </p:cNvPicPr>
          <p:nvPr>
            <a:videoFile r:link="rId1"/>
          </p:nvPr>
        </p:nvPicPr>
        <p:blipFill>
          <a:blip r:embed="rId7"/>
          <a:stretch>
            <a:fillRect/>
          </a:stretch>
        </p:blipFill>
        <p:spPr>
          <a:xfrm>
            <a:off x="7943850" y="1143732"/>
            <a:ext cx="4248150" cy="3041650"/>
          </a:xfrm>
          <a:prstGeom prst="rect">
            <a:avLst/>
          </a:prstGeom>
        </p:spPr>
      </p:pic>
      <p:sp>
        <p:nvSpPr>
          <p:cNvPr id="9" name="TextBox 8">
            <a:extLst>
              <a:ext uri="{FF2B5EF4-FFF2-40B4-BE49-F238E27FC236}">
                <a16:creationId xmlns:a16="http://schemas.microsoft.com/office/drawing/2014/main" id="{ABF18EE3-271C-E369-8E0C-2033EF7D3D48}"/>
              </a:ext>
            </a:extLst>
          </p:cNvPr>
          <p:cNvSpPr txBox="1"/>
          <p:nvPr/>
        </p:nvSpPr>
        <p:spPr>
          <a:xfrm>
            <a:off x="724103" y="497401"/>
            <a:ext cx="5543550" cy="646331"/>
          </a:xfrm>
          <a:prstGeom prst="rect">
            <a:avLst/>
          </a:prstGeom>
          <a:noFill/>
        </p:spPr>
        <p:txBody>
          <a:bodyPr wrap="square" rtlCol="0">
            <a:spAutoFit/>
          </a:bodyPr>
          <a:lstStyle/>
          <a:p>
            <a:r>
              <a:rPr lang="en-IE" sz="3600" b="1" dirty="0">
                <a:solidFill>
                  <a:srgbClr val="09465E"/>
                </a:solidFill>
              </a:rPr>
              <a:t>Intergenerational Learning</a:t>
            </a:r>
          </a:p>
        </p:txBody>
      </p:sp>
      <p:grpSp>
        <p:nvGrpSpPr>
          <p:cNvPr id="10" name="Graphic 4">
            <a:extLst>
              <a:ext uri="{FF2B5EF4-FFF2-40B4-BE49-F238E27FC236}">
                <a16:creationId xmlns:a16="http://schemas.microsoft.com/office/drawing/2014/main" id="{27D7C2D0-3B09-9993-5B43-36DDB9EE6951}"/>
              </a:ext>
            </a:extLst>
          </p:cNvPr>
          <p:cNvGrpSpPr/>
          <p:nvPr/>
        </p:nvGrpSpPr>
        <p:grpSpPr>
          <a:xfrm rot="19582332">
            <a:off x="10315374" y="2901548"/>
            <a:ext cx="403667" cy="780438"/>
            <a:chOff x="9129274" y="2719113"/>
            <a:chExt cx="717139" cy="1386497"/>
          </a:xfrm>
          <a:solidFill>
            <a:srgbClr val="09465E"/>
          </a:solidFill>
        </p:grpSpPr>
        <p:grpSp>
          <p:nvGrpSpPr>
            <p:cNvPr id="11" name="Graphic 4">
              <a:extLst>
                <a:ext uri="{FF2B5EF4-FFF2-40B4-BE49-F238E27FC236}">
                  <a16:creationId xmlns:a16="http://schemas.microsoft.com/office/drawing/2014/main" id="{1D0E65E4-2A40-9E06-2B29-2A8E229163D2}"/>
                </a:ext>
              </a:extLst>
            </p:cNvPr>
            <p:cNvGrpSpPr/>
            <p:nvPr/>
          </p:nvGrpSpPr>
          <p:grpSpPr>
            <a:xfrm>
              <a:off x="9159507" y="2719113"/>
              <a:ext cx="446280" cy="440141"/>
              <a:chOff x="9159507" y="2719113"/>
              <a:chExt cx="446280" cy="440141"/>
            </a:xfrm>
            <a:grpFill/>
          </p:grpSpPr>
          <p:sp>
            <p:nvSpPr>
              <p:cNvPr id="21" name="Freeform 57">
                <a:extLst>
                  <a:ext uri="{FF2B5EF4-FFF2-40B4-BE49-F238E27FC236}">
                    <a16:creationId xmlns:a16="http://schemas.microsoft.com/office/drawing/2014/main" id="{02431BF0-4517-2E0F-8183-648F559305C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2" name="Freeform 58">
                <a:extLst>
                  <a:ext uri="{FF2B5EF4-FFF2-40B4-BE49-F238E27FC236}">
                    <a16:creationId xmlns:a16="http://schemas.microsoft.com/office/drawing/2014/main" id="{54D81ACF-B51F-2259-AB08-B19651AF83A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3" name="Graphic 4">
              <a:extLst>
                <a:ext uri="{FF2B5EF4-FFF2-40B4-BE49-F238E27FC236}">
                  <a16:creationId xmlns:a16="http://schemas.microsoft.com/office/drawing/2014/main" id="{E349847E-6E47-D1FE-3ED2-B5C014132904}"/>
                </a:ext>
              </a:extLst>
            </p:cNvPr>
            <p:cNvGrpSpPr/>
            <p:nvPr/>
          </p:nvGrpSpPr>
          <p:grpSpPr>
            <a:xfrm>
              <a:off x="9129274" y="2893887"/>
              <a:ext cx="717139" cy="1211724"/>
              <a:chOff x="9129274" y="2893887"/>
              <a:chExt cx="717139" cy="1211724"/>
            </a:xfrm>
            <a:grpFill/>
          </p:grpSpPr>
          <p:sp>
            <p:nvSpPr>
              <p:cNvPr id="14" name="Freeform 50">
                <a:extLst>
                  <a:ext uri="{FF2B5EF4-FFF2-40B4-BE49-F238E27FC236}">
                    <a16:creationId xmlns:a16="http://schemas.microsoft.com/office/drawing/2014/main" id="{6FD98115-BF77-AD33-D7A5-E34D6903526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5" name="Freeform 51">
                <a:extLst>
                  <a:ext uri="{FF2B5EF4-FFF2-40B4-BE49-F238E27FC236}">
                    <a16:creationId xmlns:a16="http://schemas.microsoft.com/office/drawing/2014/main" id="{EB55B02A-6F9F-7FF0-3137-C963DB3ACEC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6" name="Freeform 52">
                <a:extLst>
                  <a:ext uri="{FF2B5EF4-FFF2-40B4-BE49-F238E27FC236}">
                    <a16:creationId xmlns:a16="http://schemas.microsoft.com/office/drawing/2014/main" id="{FA23CE8F-0961-3887-C90C-6C344BD8CFB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7" name="Freeform 53">
                <a:extLst>
                  <a:ext uri="{FF2B5EF4-FFF2-40B4-BE49-F238E27FC236}">
                    <a16:creationId xmlns:a16="http://schemas.microsoft.com/office/drawing/2014/main" id="{3045736A-92B3-8323-F89C-5E3CDEC6C78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8" name="Freeform 54">
                <a:extLst>
                  <a:ext uri="{FF2B5EF4-FFF2-40B4-BE49-F238E27FC236}">
                    <a16:creationId xmlns:a16="http://schemas.microsoft.com/office/drawing/2014/main" id="{FDDBC7FC-1F42-B0D8-6BAA-7CF499E1952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9" name="Freeform 55">
                <a:extLst>
                  <a:ext uri="{FF2B5EF4-FFF2-40B4-BE49-F238E27FC236}">
                    <a16:creationId xmlns:a16="http://schemas.microsoft.com/office/drawing/2014/main" id="{F5D4BB28-E1D8-F35B-8E03-D9C658C43A4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0" name="Freeform 56">
                <a:extLst>
                  <a:ext uri="{FF2B5EF4-FFF2-40B4-BE49-F238E27FC236}">
                    <a16:creationId xmlns:a16="http://schemas.microsoft.com/office/drawing/2014/main" id="{CA1ADF73-D9F2-CC77-2885-C3156880BAA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31" name="Graphic 4">
            <a:extLst>
              <a:ext uri="{FF2B5EF4-FFF2-40B4-BE49-F238E27FC236}">
                <a16:creationId xmlns:a16="http://schemas.microsoft.com/office/drawing/2014/main" id="{FDCE87A7-531D-F2D3-1A6B-B310E2FAA58F}"/>
              </a:ext>
            </a:extLst>
          </p:cNvPr>
          <p:cNvGrpSpPr/>
          <p:nvPr/>
        </p:nvGrpSpPr>
        <p:grpSpPr>
          <a:xfrm rot="19582332">
            <a:off x="7005432" y="1586654"/>
            <a:ext cx="403667" cy="780438"/>
            <a:chOff x="9129274" y="2719113"/>
            <a:chExt cx="717139" cy="1386497"/>
          </a:xfrm>
          <a:solidFill>
            <a:srgbClr val="09465E"/>
          </a:solidFill>
        </p:grpSpPr>
        <p:grpSp>
          <p:nvGrpSpPr>
            <p:cNvPr id="32" name="Graphic 4">
              <a:extLst>
                <a:ext uri="{FF2B5EF4-FFF2-40B4-BE49-F238E27FC236}">
                  <a16:creationId xmlns:a16="http://schemas.microsoft.com/office/drawing/2014/main" id="{7A491C26-C4C7-6708-07DA-530B447BD927}"/>
                </a:ext>
              </a:extLst>
            </p:cNvPr>
            <p:cNvGrpSpPr/>
            <p:nvPr/>
          </p:nvGrpSpPr>
          <p:grpSpPr>
            <a:xfrm>
              <a:off x="9159507" y="2719113"/>
              <a:ext cx="446280" cy="440141"/>
              <a:chOff x="9159507" y="2719113"/>
              <a:chExt cx="446280" cy="440141"/>
            </a:xfrm>
            <a:grpFill/>
          </p:grpSpPr>
          <p:sp>
            <p:nvSpPr>
              <p:cNvPr id="41" name="Freeform 57">
                <a:extLst>
                  <a:ext uri="{FF2B5EF4-FFF2-40B4-BE49-F238E27FC236}">
                    <a16:creationId xmlns:a16="http://schemas.microsoft.com/office/drawing/2014/main" id="{7913C296-7AD7-E941-32BB-5C0AB984F71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42" name="Freeform 58">
                <a:extLst>
                  <a:ext uri="{FF2B5EF4-FFF2-40B4-BE49-F238E27FC236}">
                    <a16:creationId xmlns:a16="http://schemas.microsoft.com/office/drawing/2014/main" id="{A6D6AC45-3EE6-93C1-C460-03348770F83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33" name="Graphic 4">
              <a:extLst>
                <a:ext uri="{FF2B5EF4-FFF2-40B4-BE49-F238E27FC236}">
                  <a16:creationId xmlns:a16="http://schemas.microsoft.com/office/drawing/2014/main" id="{EB8ED930-8AF9-7D50-857F-E420D2DFFE81}"/>
                </a:ext>
              </a:extLst>
            </p:cNvPr>
            <p:cNvGrpSpPr/>
            <p:nvPr/>
          </p:nvGrpSpPr>
          <p:grpSpPr>
            <a:xfrm>
              <a:off x="9129274" y="2893887"/>
              <a:ext cx="717139" cy="1211724"/>
              <a:chOff x="9129274" y="2893887"/>
              <a:chExt cx="717139" cy="1211724"/>
            </a:xfrm>
            <a:grpFill/>
          </p:grpSpPr>
          <p:sp>
            <p:nvSpPr>
              <p:cNvPr id="34" name="Freeform 50">
                <a:extLst>
                  <a:ext uri="{FF2B5EF4-FFF2-40B4-BE49-F238E27FC236}">
                    <a16:creationId xmlns:a16="http://schemas.microsoft.com/office/drawing/2014/main" id="{C3146A23-FCF8-74AD-5A32-F11FFE9F661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5" name="Freeform 51">
                <a:extLst>
                  <a:ext uri="{FF2B5EF4-FFF2-40B4-BE49-F238E27FC236}">
                    <a16:creationId xmlns:a16="http://schemas.microsoft.com/office/drawing/2014/main" id="{BA2BA6C0-1441-7C95-4E1E-FCEBD9A77F9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6" name="Freeform 52">
                <a:extLst>
                  <a:ext uri="{FF2B5EF4-FFF2-40B4-BE49-F238E27FC236}">
                    <a16:creationId xmlns:a16="http://schemas.microsoft.com/office/drawing/2014/main" id="{A9EFE211-4D15-40AE-448C-9DD3CE1F86C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7" name="Freeform 53">
                <a:extLst>
                  <a:ext uri="{FF2B5EF4-FFF2-40B4-BE49-F238E27FC236}">
                    <a16:creationId xmlns:a16="http://schemas.microsoft.com/office/drawing/2014/main" id="{602FBD97-7DF5-1F13-3830-411F234A1E3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8" name="Freeform 54">
                <a:extLst>
                  <a:ext uri="{FF2B5EF4-FFF2-40B4-BE49-F238E27FC236}">
                    <a16:creationId xmlns:a16="http://schemas.microsoft.com/office/drawing/2014/main" id="{167D4611-F5DF-A40E-28DE-0D09F68331F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9" name="Freeform 55">
                <a:extLst>
                  <a:ext uri="{FF2B5EF4-FFF2-40B4-BE49-F238E27FC236}">
                    <a16:creationId xmlns:a16="http://schemas.microsoft.com/office/drawing/2014/main" id="{B55F5331-81A6-1C99-979E-D15A4E8838A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0" name="Freeform 56">
                <a:extLst>
                  <a:ext uri="{FF2B5EF4-FFF2-40B4-BE49-F238E27FC236}">
                    <a16:creationId xmlns:a16="http://schemas.microsoft.com/office/drawing/2014/main" id="{15DA6FF5-AE9E-E4CA-D839-98BD26F8CC4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1875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FEADF-AA28-0071-BE90-8050E68DC2C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2516BC-A435-E16C-5A1D-08AB49311CE3}"/>
              </a:ext>
            </a:extLst>
          </p:cNvPr>
          <p:cNvSpPr>
            <a:spLocks noGrp="1"/>
          </p:cNvSpPr>
          <p:nvPr>
            <p:ph type="body" sz="quarter" idx="18"/>
          </p:nvPr>
        </p:nvSpPr>
        <p:spPr>
          <a:xfrm>
            <a:off x="4627603" y="826895"/>
            <a:ext cx="6722096" cy="5166427"/>
          </a:xfrm>
          <a:prstGeom prst="rect">
            <a:avLst/>
          </a:prstGeom>
        </p:spPr>
        <p:txBody>
          <a:bodyPr/>
          <a:lstStyle/>
          <a:p>
            <a:pPr marL="0" indent="0">
              <a:lnSpc>
                <a:spcPct val="100000"/>
              </a:lnSpc>
            </a:pPr>
            <a:r>
              <a:rPr lang="en-US" kern="100" dirty="0">
                <a:cs typeface="Times New Roman" panose="02020603050405020304" pitchFamily="18" charset="0"/>
              </a:rPr>
              <a:t>Waste2Worth educational materials encourage a mindset that values </a:t>
            </a:r>
            <a:r>
              <a:rPr lang="en-US" b="1" kern="100" dirty="0">
                <a:cs typeface="Times New Roman" panose="02020603050405020304" pitchFamily="18" charset="0"/>
              </a:rPr>
              <a:t>long-term solutions</a:t>
            </a:r>
            <a:r>
              <a:rPr lang="en-US" kern="100" dirty="0">
                <a:cs typeface="Times New Roman" panose="02020603050405020304" pitchFamily="18" charset="0"/>
              </a:rPr>
              <a:t> and </a:t>
            </a:r>
            <a:r>
              <a:rPr lang="en-US" b="1" kern="100" dirty="0">
                <a:cs typeface="Times New Roman" panose="02020603050405020304" pitchFamily="18" charset="0"/>
              </a:rPr>
              <a:t>prepares learners to be leaders</a:t>
            </a:r>
            <a:r>
              <a:rPr lang="en-US" kern="100" dirty="0">
                <a:cs typeface="Times New Roman" panose="02020603050405020304" pitchFamily="18" charset="0"/>
              </a:rPr>
              <a:t> and active participants </a:t>
            </a:r>
            <a:r>
              <a:rPr lang="en-US" b="1" kern="100" dirty="0">
                <a:cs typeface="Times New Roman" panose="02020603050405020304" pitchFamily="18" charset="0"/>
              </a:rPr>
              <a:t>in building a sustainable future for all</a:t>
            </a:r>
            <a:r>
              <a:rPr lang="en-US" kern="100" dirty="0">
                <a:cs typeface="Times New Roman" panose="02020603050405020304" pitchFamily="18" charset="0"/>
              </a:rPr>
              <a:t>.</a:t>
            </a:r>
          </a:p>
          <a:p>
            <a:pPr marL="0" indent="0">
              <a:lnSpc>
                <a:spcPct val="100000"/>
              </a:lnSpc>
            </a:pPr>
            <a:endParaRPr lang="en-US" kern="100" dirty="0">
              <a:cs typeface="Times New Roman" panose="02020603050405020304" pitchFamily="18" charset="0"/>
            </a:endParaRPr>
          </a:p>
          <a:p>
            <a:pPr marL="0" indent="0">
              <a:lnSpc>
                <a:spcPct val="100000"/>
              </a:lnSpc>
            </a:pPr>
            <a:r>
              <a:rPr lang="en-US" kern="100" dirty="0">
                <a:cs typeface="Times New Roman" panose="02020603050405020304" pitchFamily="18" charset="0"/>
              </a:rPr>
              <a:t>By implementing this circular economy, such as waste management development </a:t>
            </a:r>
            <a:r>
              <a:rPr lang="en-US" kern="100" dirty="0" err="1">
                <a:cs typeface="Times New Roman" panose="02020603050405020304" pitchFamily="18" charset="0"/>
              </a:rPr>
              <a:t>programmes</a:t>
            </a:r>
            <a:r>
              <a:rPr lang="en-US" kern="100" dirty="0">
                <a:cs typeface="Times New Roman" panose="02020603050405020304" pitchFamily="18" charset="0"/>
              </a:rPr>
              <a:t>, whether at </a:t>
            </a:r>
            <a:r>
              <a:rPr lang="en-US" b="1" kern="100" dirty="0">
                <a:cs typeface="Times New Roman" panose="02020603050405020304" pitchFamily="18" charset="0"/>
              </a:rPr>
              <a:t>the community, business, or government level</a:t>
            </a:r>
            <a:r>
              <a:rPr lang="en-US" kern="100" dirty="0">
                <a:cs typeface="Times New Roman" panose="02020603050405020304" pitchFamily="18" charset="0"/>
              </a:rPr>
              <a:t>, waste generation can be </a:t>
            </a:r>
            <a:r>
              <a:rPr lang="en-US" kern="100" dirty="0" err="1">
                <a:cs typeface="Times New Roman" panose="02020603050405020304" pitchFamily="18" charset="0"/>
              </a:rPr>
              <a:t>minimised</a:t>
            </a:r>
            <a:r>
              <a:rPr lang="en-US" kern="100" dirty="0">
                <a:cs typeface="Times New Roman" panose="02020603050405020304" pitchFamily="18" charset="0"/>
              </a:rPr>
              <a:t>, recycling rates can increase, and the overall environmental impact of waste can be reduced.</a:t>
            </a:r>
          </a:p>
          <a:p>
            <a:pPr marL="0" indent="0">
              <a:lnSpc>
                <a:spcPct val="100000"/>
              </a:lnSpc>
            </a:pPr>
            <a:endParaRPr lang="en-US" kern="100" dirty="0">
              <a:latin typeface="Aptos" panose="020B0004020202020204" pitchFamily="34" charset="0"/>
              <a:cs typeface="Times New Roman" panose="02020603050405020304" pitchFamily="18" charset="0"/>
            </a:endParaRPr>
          </a:p>
          <a:p>
            <a:pPr marL="0" indent="0">
              <a:lnSpc>
                <a:spcPct val="100000"/>
              </a:lnSpc>
            </a:pPr>
            <a:endParaRPr lang="en-US" kern="100" dirty="0">
              <a:latin typeface="Aptos" panose="020B0004020202020204" pitchFamily="34" charset="0"/>
              <a:cs typeface="Times New Roman" panose="02020603050405020304" pitchFamily="18" charset="0"/>
            </a:endParaRPr>
          </a:p>
          <a:p>
            <a:endParaRPr lang="en-US" dirty="0"/>
          </a:p>
        </p:txBody>
      </p:sp>
      <p:sp>
        <p:nvSpPr>
          <p:cNvPr id="4" name="Text Placeholder 3">
            <a:extLst>
              <a:ext uri="{FF2B5EF4-FFF2-40B4-BE49-F238E27FC236}">
                <a16:creationId xmlns:a16="http://schemas.microsoft.com/office/drawing/2014/main" id="{CBC10B72-806B-2321-0CE1-67B65BEFF915}"/>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dirty="0"/>
              <a:t>Module 9 focus</a:t>
            </a:r>
          </a:p>
        </p:txBody>
      </p:sp>
      <p:sp>
        <p:nvSpPr>
          <p:cNvPr id="2" name="Freeform 1">
            <a:extLst>
              <a:ext uri="{FF2B5EF4-FFF2-40B4-BE49-F238E27FC236}">
                <a16:creationId xmlns:a16="http://schemas.microsoft.com/office/drawing/2014/main" id="{9655CE79-3C95-B845-2428-8D0EEC7F4236}"/>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5" name="Kuva 4" descr="Kuva, joka sisältää kohteen teksti, Grafiikka, Fontti, ympyrä&#10;&#10;Kuvaus luotu automaattisesti">
            <a:extLst>
              <a:ext uri="{FF2B5EF4-FFF2-40B4-BE49-F238E27FC236}">
                <a16:creationId xmlns:a16="http://schemas.microsoft.com/office/drawing/2014/main" id="{4DAC7865-2950-AD73-5072-8DD4B62CADF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16783" y="5206773"/>
            <a:ext cx="1832916" cy="1231415"/>
          </a:xfrm>
          <a:prstGeom prst="rect">
            <a:avLst/>
          </a:prstGeom>
        </p:spPr>
      </p:pic>
      <p:pic>
        <p:nvPicPr>
          <p:cNvPr id="11" name="Kuva 10">
            <a:extLst>
              <a:ext uri="{FF2B5EF4-FFF2-40B4-BE49-F238E27FC236}">
                <a16:creationId xmlns:a16="http://schemas.microsoft.com/office/drawing/2014/main" id="{D45C0966-0062-0824-0B03-0F267FEC45F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64606" y="1756381"/>
            <a:ext cx="1916935" cy="1672619"/>
          </a:xfrm>
          <a:prstGeom prst="rect">
            <a:avLst/>
          </a:prstGeom>
        </p:spPr>
      </p:pic>
    </p:spTree>
    <p:extLst>
      <p:ext uri="{BB962C8B-B14F-4D97-AF65-F5344CB8AC3E}">
        <p14:creationId xmlns:p14="http://schemas.microsoft.com/office/powerpoint/2010/main" val="16727833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6D37F-B58F-5D17-8E0A-1C40BD4A49CE}"/>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31913410-A52B-4531-8F4B-8E7E3B5304E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5763808" y="3337281"/>
            <a:ext cx="4933015" cy="2929584"/>
          </a:xfrm>
          <a:prstGeom prst="rect">
            <a:avLst/>
          </a:prstGeom>
        </p:spPr>
      </p:pic>
      <p:sp>
        <p:nvSpPr>
          <p:cNvPr id="4" name="Text Placeholder 3">
            <a:extLst>
              <a:ext uri="{FF2B5EF4-FFF2-40B4-BE49-F238E27FC236}">
                <a16:creationId xmlns:a16="http://schemas.microsoft.com/office/drawing/2014/main" id="{E310DA0F-C170-F252-A205-61A9D571199B}"/>
              </a:ext>
            </a:extLst>
          </p:cNvPr>
          <p:cNvSpPr>
            <a:spLocks noGrp="1"/>
          </p:cNvSpPr>
          <p:nvPr>
            <p:ph type="body" sz="quarter" idx="16"/>
          </p:nvPr>
        </p:nvSpPr>
        <p:spPr>
          <a:xfrm>
            <a:off x="643869" y="507178"/>
            <a:ext cx="10052954" cy="619134"/>
          </a:xfrm>
          <a:prstGeom prst="rect">
            <a:avLst/>
          </a:prstGeom>
        </p:spPr>
        <p:txBody>
          <a:bodyPr/>
          <a:lstStyle/>
          <a:p>
            <a:r>
              <a:rPr lang="en-IE" dirty="0">
                <a:cs typeface="Calibri"/>
              </a:rPr>
              <a:t>Intergenerational learning &amp; behavioural change</a:t>
            </a:r>
          </a:p>
          <a:p>
            <a:endParaRPr lang="en-IE" b="1" dirty="0"/>
          </a:p>
        </p:txBody>
      </p:sp>
      <p:sp>
        <p:nvSpPr>
          <p:cNvPr id="3" name="Text Placeholder 2">
            <a:extLst>
              <a:ext uri="{FF2B5EF4-FFF2-40B4-BE49-F238E27FC236}">
                <a16:creationId xmlns:a16="http://schemas.microsoft.com/office/drawing/2014/main" id="{1584522D-3854-D216-64ED-A117F8EAAB8C}"/>
              </a:ext>
            </a:extLst>
          </p:cNvPr>
          <p:cNvSpPr>
            <a:spLocks noGrp="1"/>
          </p:cNvSpPr>
          <p:nvPr>
            <p:ph type="body" sz="quarter" idx="19"/>
          </p:nvPr>
        </p:nvSpPr>
        <p:spPr>
          <a:xfrm>
            <a:off x="632099" y="1311236"/>
            <a:ext cx="10546409" cy="4920937"/>
          </a:xfrm>
          <a:prstGeom prst="rect">
            <a:avLst/>
          </a:prstGeom>
        </p:spPr>
        <p:txBody>
          <a:bodyPr/>
          <a:lstStyle/>
          <a:p>
            <a:pPr marL="0" indent="0">
              <a:lnSpc>
                <a:spcPct val="100000"/>
              </a:lnSpc>
            </a:pPr>
            <a:r>
              <a:rPr lang="en-US" b="1" kern="100" dirty="0">
                <a:effectLst/>
                <a:ea typeface="Aptos" panose="020B0004020202020204" pitchFamily="34" charset="0"/>
                <a:cs typeface="Times New Roman" panose="02020603050405020304" pitchFamily="18" charset="0"/>
              </a:rPr>
              <a:t>Barriers to </a:t>
            </a:r>
            <a:r>
              <a:rPr lang="en-US" b="1" kern="100" dirty="0" err="1">
                <a:effectLst/>
                <a:ea typeface="Aptos" panose="020B0004020202020204" pitchFamily="34" charset="0"/>
                <a:cs typeface="Times New Roman" panose="02020603050405020304" pitchFamily="18" charset="0"/>
              </a:rPr>
              <a:t>Behavioural</a:t>
            </a:r>
            <a:r>
              <a:rPr lang="en-US" b="1" kern="100" dirty="0">
                <a:effectLst/>
                <a:ea typeface="Aptos" panose="020B0004020202020204" pitchFamily="34" charset="0"/>
                <a:cs typeface="Times New Roman" panose="02020603050405020304" pitchFamily="18" charset="0"/>
              </a:rPr>
              <a:t> Change in Circular Economy - Waste Management</a:t>
            </a:r>
          </a:p>
          <a:p>
            <a:pPr marL="0" indent="0">
              <a:lnSpc>
                <a:spcPct val="100000"/>
              </a:lnSpc>
            </a:pPr>
            <a:endParaRPr lang="en-US" b="1" kern="100" dirty="0">
              <a:effectLst/>
              <a:ea typeface="Aptos" panose="020B0004020202020204" pitchFamily="34" charset="0"/>
              <a:cs typeface="Times New Roman" panose="02020603050405020304" pitchFamily="18" charset="0"/>
            </a:endParaRPr>
          </a:p>
          <a:p>
            <a:pPr marL="450900" indent="-342900">
              <a:lnSpc>
                <a:spcPct val="100000"/>
              </a:lnSpc>
              <a:buFont typeface="Arial" panose="020B0604020202020204" pitchFamily="34" charset="0"/>
              <a:buChar char="•"/>
            </a:pPr>
            <a:r>
              <a:rPr lang="en-US" kern="100" dirty="0">
                <a:effectLst/>
                <a:ea typeface="Aptos" panose="020B0004020202020204" pitchFamily="34" charset="0"/>
                <a:cs typeface="Times New Roman" panose="02020603050405020304" pitchFamily="18" charset="0"/>
              </a:rPr>
              <a:t>Lack of knowledge, feedback</a:t>
            </a:r>
          </a:p>
          <a:p>
            <a:pPr marL="450900" indent="-342900">
              <a:lnSpc>
                <a:spcPct val="100000"/>
              </a:lnSpc>
              <a:buFont typeface="Arial" panose="020B0604020202020204" pitchFamily="34" charset="0"/>
              <a:buChar char="•"/>
            </a:pPr>
            <a:r>
              <a:rPr lang="en-US" kern="100" dirty="0">
                <a:cs typeface="Times New Roman" panose="02020603050405020304" pitchFamily="18" charset="0"/>
              </a:rPr>
              <a:t>Perceived effort and time, inconvenience</a:t>
            </a:r>
          </a:p>
          <a:p>
            <a:pPr marL="450900" indent="-342900">
              <a:lnSpc>
                <a:spcPct val="100000"/>
              </a:lnSpc>
              <a:buFont typeface="Arial" panose="020B0604020202020204" pitchFamily="34" charset="0"/>
              <a:buChar char="•"/>
            </a:pPr>
            <a:r>
              <a:rPr lang="en-US" kern="100" dirty="0">
                <a:cs typeface="Times New Roman" panose="02020603050405020304" pitchFamily="18" charset="0"/>
              </a:rPr>
              <a:t>Cultural norms, lack of environment or process support</a:t>
            </a:r>
          </a:p>
          <a:p>
            <a:pPr marL="450900" indent="-342900">
              <a:lnSpc>
                <a:spcPct val="100000"/>
              </a:lnSpc>
              <a:buFont typeface="Arial" panose="020B0604020202020204" pitchFamily="34" charset="0"/>
              <a:buChar char="•"/>
            </a:pPr>
            <a:r>
              <a:rPr lang="en-US" kern="100" dirty="0">
                <a:cs typeface="Times New Roman" panose="02020603050405020304" pitchFamily="18" charset="0"/>
              </a:rPr>
              <a:t>Lack of immediate impact</a:t>
            </a:r>
            <a:r>
              <a:rPr lang="fi-FI" kern="100" dirty="0">
                <a:cs typeface="Times New Roman" panose="02020603050405020304" pitchFamily="18" charset="0"/>
              </a:rPr>
              <a:t>, s</a:t>
            </a:r>
            <a:r>
              <a:rPr lang="en-US" kern="100" dirty="0">
                <a:cs typeface="Times New Roman" panose="02020603050405020304" pitchFamily="18" charset="0"/>
              </a:rPr>
              <a:t>ocial proof</a:t>
            </a:r>
          </a:p>
          <a:p>
            <a:pPr marL="450900" indent="-342900">
              <a:lnSpc>
                <a:spcPct val="100000"/>
              </a:lnSpc>
              <a:buFont typeface="Arial" panose="020B0604020202020204" pitchFamily="34" charset="0"/>
              <a:buChar char="•"/>
            </a:pPr>
            <a:r>
              <a:rPr lang="en-US" kern="100" dirty="0">
                <a:cs typeface="Times New Roman" panose="02020603050405020304" pitchFamily="18" charset="0"/>
              </a:rPr>
              <a:t>Lack of autonomy or ownership</a:t>
            </a:r>
          </a:p>
          <a:p>
            <a:pPr marL="0" indent="0">
              <a:lnSpc>
                <a:spcPct val="100000"/>
              </a:lnSpc>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endParaRPr lang="fi-FI"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7510B0A4-5F63-C818-8157-01529BACD6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2545" y="4980305"/>
            <a:ext cx="1680534" cy="1129041"/>
          </a:xfrm>
          <a:prstGeom prst="rect">
            <a:avLst/>
          </a:prstGeom>
        </p:spPr>
      </p:pic>
      <p:pic>
        <p:nvPicPr>
          <p:cNvPr id="6" name="Kuva 5" descr="Kuva, joka sisältää kohteen teksti, Fontti, kuvakaappaus, logo&#10;&#10;Tekoälyn generoima sisältö voi olla virheellistä.">
            <a:hlinkClick r:id="rId4"/>
            <a:extLst>
              <a:ext uri="{FF2B5EF4-FFF2-40B4-BE49-F238E27FC236}">
                <a16:creationId xmlns:a16="http://schemas.microsoft.com/office/drawing/2014/main" id="{CC7FC47E-8E91-BCE1-B888-74D902A1A748}"/>
              </a:ext>
            </a:extLst>
          </p:cNvPr>
          <p:cNvPicPr>
            <a:picLocks noChangeAspect="1"/>
          </p:cNvPicPr>
          <p:nvPr/>
        </p:nvPicPr>
        <p:blipFill>
          <a:blip r:embed="rId5"/>
          <a:stretch>
            <a:fillRect/>
          </a:stretch>
        </p:blipFill>
        <p:spPr>
          <a:xfrm>
            <a:off x="6694992" y="3825020"/>
            <a:ext cx="3402246" cy="1948422"/>
          </a:xfrm>
          <a:prstGeom prst="rect">
            <a:avLst/>
          </a:prstGeom>
        </p:spPr>
      </p:pic>
      <p:grpSp>
        <p:nvGrpSpPr>
          <p:cNvPr id="8" name="Graphic 4">
            <a:extLst>
              <a:ext uri="{FF2B5EF4-FFF2-40B4-BE49-F238E27FC236}">
                <a16:creationId xmlns:a16="http://schemas.microsoft.com/office/drawing/2014/main" id="{C15374D8-5CBB-6414-F4AD-38677D427518}"/>
              </a:ext>
            </a:extLst>
          </p:cNvPr>
          <p:cNvGrpSpPr/>
          <p:nvPr/>
        </p:nvGrpSpPr>
        <p:grpSpPr>
          <a:xfrm rot="19582332">
            <a:off x="8626552" y="4785466"/>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0515B560-ECFF-F2C8-F168-4A0E7DFD48BC}"/>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BAAEE804-C95A-7D7D-81A2-60ED95ACE44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93C8E820-E9D6-8576-70ED-B0E46453B4B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770FAD0A-7DED-7895-3DD8-4CB73794264B}"/>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4BD03736-4DC5-CE93-07B2-55EF37636D0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CB552437-3C2B-1AB4-BA73-CB0B430A882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8AA95A69-4332-2A0B-94F8-361A8D32B30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ED0B86D8-A783-3BBC-0095-5FB876A8187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0F72F989-F2CF-9361-F577-86CC01548D1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F2367528-4BCD-2422-1F84-4B62423217C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36A6108D-BEF1-880C-8D90-83F7FC21DC8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3" name="Tekstiruutu 22">
            <a:extLst>
              <a:ext uri="{FF2B5EF4-FFF2-40B4-BE49-F238E27FC236}">
                <a16:creationId xmlns:a16="http://schemas.microsoft.com/office/drawing/2014/main" id="{7E941CFD-D993-BB1F-F7AC-CF9319D99A08}"/>
              </a:ext>
            </a:extLst>
          </p:cNvPr>
          <p:cNvSpPr txBox="1"/>
          <p:nvPr/>
        </p:nvSpPr>
        <p:spPr>
          <a:xfrm>
            <a:off x="2979457" y="5299761"/>
            <a:ext cx="3249943" cy="830997"/>
          </a:xfrm>
          <a:prstGeom prst="rect">
            <a:avLst/>
          </a:prstGeom>
          <a:noFill/>
        </p:spPr>
        <p:txBody>
          <a:bodyPr wrap="square">
            <a:spAutoFit/>
          </a:bodyPr>
          <a:lstStyle/>
          <a:p>
            <a:pPr marL="108000"/>
            <a:r>
              <a:rPr lang="en-US" sz="1600" kern="100" dirty="0">
                <a:solidFill>
                  <a:srgbClr val="09465E"/>
                </a:solidFill>
                <a:cs typeface="Times New Roman" panose="02020603050405020304" pitchFamily="18" charset="0"/>
                <a:hlinkClick r:id="rId4"/>
              </a:rPr>
              <a:t>Barriers to implementation of circular economy strategies within plastic manufacturing industries</a:t>
            </a:r>
            <a:endParaRPr lang="en-US" sz="1600" kern="100" dirty="0">
              <a:solidFill>
                <a:srgbClr val="09465E"/>
              </a:solidFill>
              <a:cs typeface="Times New Roman" panose="02020603050405020304" pitchFamily="18" charset="0"/>
            </a:endParaRPr>
          </a:p>
        </p:txBody>
      </p:sp>
    </p:spTree>
    <p:extLst>
      <p:ext uri="{BB962C8B-B14F-4D97-AF65-F5344CB8AC3E}">
        <p14:creationId xmlns:p14="http://schemas.microsoft.com/office/powerpoint/2010/main" val="38444739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43B64-605E-9804-6C6B-EBC6846AD8DB}"/>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15AC2DA5-71DA-E1D8-9C37-F507021D7D4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5439889" y="3552709"/>
            <a:ext cx="4933015" cy="2929584"/>
          </a:xfrm>
          <a:prstGeom prst="rect">
            <a:avLst/>
          </a:prstGeom>
        </p:spPr>
      </p:pic>
      <p:sp>
        <p:nvSpPr>
          <p:cNvPr id="4" name="Text Placeholder 3">
            <a:extLst>
              <a:ext uri="{FF2B5EF4-FFF2-40B4-BE49-F238E27FC236}">
                <a16:creationId xmlns:a16="http://schemas.microsoft.com/office/drawing/2014/main" id="{170E59CF-5D68-CE45-BEAD-137B49705A61}"/>
              </a:ext>
            </a:extLst>
          </p:cNvPr>
          <p:cNvSpPr>
            <a:spLocks noGrp="1"/>
          </p:cNvSpPr>
          <p:nvPr>
            <p:ph type="body" sz="quarter" idx="16"/>
          </p:nvPr>
        </p:nvSpPr>
        <p:spPr>
          <a:xfrm>
            <a:off x="649674" y="601978"/>
            <a:ext cx="10052954" cy="619134"/>
          </a:xfrm>
          <a:prstGeom prst="rect">
            <a:avLst/>
          </a:prstGeom>
        </p:spPr>
        <p:txBody>
          <a:bodyPr/>
          <a:lstStyle/>
          <a:p>
            <a:r>
              <a:rPr lang="en-IE" dirty="0">
                <a:cs typeface="Calibri"/>
              </a:rPr>
              <a:t>Intergenerational learning &amp; behavioural change</a:t>
            </a:r>
          </a:p>
          <a:p>
            <a:endParaRPr lang="en-IE" b="1" dirty="0"/>
          </a:p>
        </p:txBody>
      </p:sp>
      <p:sp>
        <p:nvSpPr>
          <p:cNvPr id="3" name="Text Placeholder 2">
            <a:extLst>
              <a:ext uri="{FF2B5EF4-FFF2-40B4-BE49-F238E27FC236}">
                <a16:creationId xmlns:a16="http://schemas.microsoft.com/office/drawing/2014/main" id="{3FED4AFC-3EAB-A564-3BBF-DD21B9749633}"/>
              </a:ext>
            </a:extLst>
          </p:cNvPr>
          <p:cNvSpPr>
            <a:spLocks noGrp="1"/>
          </p:cNvSpPr>
          <p:nvPr>
            <p:ph type="body" sz="quarter" idx="19"/>
          </p:nvPr>
        </p:nvSpPr>
        <p:spPr>
          <a:xfrm>
            <a:off x="649674" y="1095154"/>
            <a:ext cx="10546409" cy="4920937"/>
          </a:xfrm>
          <a:prstGeom prst="rect">
            <a:avLst/>
          </a:prstGeom>
        </p:spPr>
        <p:txBody>
          <a:bodyPr/>
          <a:lstStyle/>
          <a:p>
            <a:pPr marL="0" indent="0">
              <a:lnSpc>
                <a:spcPct val="100000"/>
              </a:lnSpc>
            </a:pPr>
            <a:endParaRPr lang="fi-FI" kern="100" dirty="0">
              <a:effectLst/>
              <a:ea typeface="Aptos" panose="020B0004020202020204" pitchFamily="34" charset="0"/>
              <a:cs typeface="Times New Roman" panose="02020603050405020304" pitchFamily="18" charset="0"/>
            </a:endParaRPr>
          </a:p>
          <a:p>
            <a:pPr marL="0" indent="0">
              <a:lnSpc>
                <a:spcPct val="100000"/>
              </a:lnSpc>
            </a:pPr>
            <a:r>
              <a:rPr lang="en-US" b="1" kern="100" dirty="0">
                <a:effectLst/>
                <a:ea typeface="Aptos" panose="020B0004020202020204" pitchFamily="34" charset="0"/>
                <a:cs typeface="Times New Roman" panose="02020603050405020304" pitchFamily="18" charset="0"/>
              </a:rPr>
              <a:t>Monitoring and Reinforcing </a:t>
            </a:r>
            <a:r>
              <a:rPr lang="en-US" b="1" kern="100" dirty="0" err="1">
                <a:effectLst/>
                <a:ea typeface="Aptos" panose="020B0004020202020204" pitchFamily="34" charset="0"/>
                <a:cs typeface="Times New Roman" panose="02020603050405020304" pitchFamily="18" charset="0"/>
              </a:rPr>
              <a:t>Behavioural</a:t>
            </a:r>
            <a:r>
              <a:rPr lang="en-US" b="1" kern="100" dirty="0">
                <a:effectLst/>
                <a:ea typeface="Aptos" panose="020B0004020202020204" pitchFamily="34" charset="0"/>
                <a:cs typeface="Times New Roman" panose="02020603050405020304" pitchFamily="18" charset="0"/>
              </a:rPr>
              <a:t> Change</a:t>
            </a:r>
          </a:p>
          <a:p>
            <a:pPr marL="0" indent="0">
              <a:lnSpc>
                <a:spcPct val="100000"/>
              </a:lnSpc>
            </a:pPr>
            <a:endParaRPr lang="en-US" b="1" kern="100" dirty="0">
              <a:ea typeface="Aptos" panose="020B0004020202020204" pitchFamily="34" charset="0"/>
              <a:cs typeface="Times New Roman" panose="02020603050405020304" pitchFamily="18" charset="0"/>
            </a:endParaRPr>
          </a:p>
          <a:p>
            <a:pPr marL="450900" indent="-342900">
              <a:lnSpc>
                <a:spcPct val="100000"/>
              </a:lnSpc>
              <a:buFont typeface="Arial" panose="020B0604020202020204" pitchFamily="34" charset="0"/>
              <a:buChar char="•"/>
            </a:pPr>
            <a:r>
              <a:rPr lang="en-US" kern="100" dirty="0">
                <a:cs typeface="Times New Roman" panose="02020603050405020304" pitchFamily="18" charset="0"/>
              </a:rPr>
              <a:t>Tracking Progress: periodic surveys, assessments, coach, navigator</a:t>
            </a:r>
          </a:p>
          <a:p>
            <a:pPr marL="450900" indent="-342900">
              <a:lnSpc>
                <a:spcPct val="100000"/>
              </a:lnSpc>
              <a:buFont typeface="Arial" panose="020B0604020202020204" pitchFamily="34" charset="0"/>
              <a:buChar char="•"/>
            </a:pPr>
            <a:r>
              <a:rPr lang="en-US" kern="100" dirty="0">
                <a:cs typeface="Times New Roman" panose="02020603050405020304" pitchFamily="18" charset="0"/>
              </a:rPr>
              <a:t>Follow-Up Campaigns</a:t>
            </a:r>
          </a:p>
          <a:p>
            <a:pPr marL="450900" indent="-342900">
              <a:lnSpc>
                <a:spcPct val="100000"/>
              </a:lnSpc>
              <a:buFont typeface="Arial" panose="020B0604020202020204" pitchFamily="34" charset="0"/>
              <a:buChar char="•"/>
            </a:pPr>
            <a:r>
              <a:rPr lang="en-US" kern="100" dirty="0">
                <a:cs typeface="Times New Roman" panose="02020603050405020304" pitchFamily="18" charset="0"/>
                <a:hlinkClick r:id="rId3"/>
              </a:rPr>
              <a:t>Behavioral Reinforcement</a:t>
            </a:r>
            <a:r>
              <a:rPr lang="en-US" kern="100" dirty="0">
                <a:cs typeface="Times New Roman" panose="02020603050405020304" pitchFamily="18" charset="0"/>
              </a:rPr>
              <a:t>: positive reinforcement, avoidance learning/negative reinforcement, extinction,  punishment. </a:t>
            </a:r>
          </a:p>
          <a:p>
            <a:pPr marL="450900" indent="-342900">
              <a:lnSpc>
                <a:spcPct val="100000"/>
              </a:lnSpc>
              <a:buFont typeface="Arial" panose="020B0604020202020204" pitchFamily="34" charset="0"/>
              <a:buChar char="•"/>
            </a:pPr>
            <a:r>
              <a:rPr lang="en-US" kern="100" dirty="0">
                <a:cs typeface="Times New Roman" panose="02020603050405020304" pitchFamily="18" charset="0"/>
                <a:hlinkClick r:id="rId4"/>
              </a:rPr>
              <a:t>Community Engagement</a:t>
            </a:r>
            <a:endParaRPr lang="fi-FI" i="1" kern="100" dirty="0">
              <a:solidFill>
                <a:schemeClr val="accent4">
                  <a:lumMod val="50000"/>
                </a:schemeClr>
              </a:solidFill>
              <a:cs typeface="Times New Roman" panose="02020603050405020304" pitchFamily="18" charset="0"/>
            </a:endParaRPr>
          </a:p>
          <a:p>
            <a:pPr marL="0" indent="0">
              <a:lnSpc>
                <a:spcPct val="100000"/>
              </a:lnSpc>
            </a:pPr>
            <a:endParaRPr lang="fi-FI" sz="1800" kern="100" dirty="0">
              <a:effectLst/>
              <a:ea typeface="Aptos" panose="020B0004020202020204" pitchFamily="34" charset="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8F6FBB10-CAAB-E30B-7A7E-DFD24CBD10E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9674" y="5139214"/>
            <a:ext cx="1732019" cy="1163630"/>
          </a:xfrm>
          <a:prstGeom prst="rect">
            <a:avLst/>
          </a:prstGeom>
        </p:spPr>
      </p:pic>
      <p:pic>
        <p:nvPicPr>
          <p:cNvPr id="9" name="Kuva 8" descr="Kuva, joka sisältää kohteen kuvakaappaus, Kuulokkeet, henkilö&#10;&#10;Tekoälyn generoima sisältö voi olla virheellistä.">
            <a:hlinkClick r:id="rId6"/>
            <a:extLst>
              <a:ext uri="{FF2B5EF4-FFF2-40B4-BE49-F238E27FC236}">
                <a16:creationId xmlns:a16="http://schemas.microsoft.com/office/drawing/2014/main" id="{0A4851AA-A341-B3B0-1C4A-5FA0B955ECE6}"/>
              </a:ext>
            </a:extLst>
          </p:cNvPr>
          <p:cNvPicPr>
            <a:picLocks noChangeAspect="1"/>
          </p:cNvPicPr>
          <p:nvPr/>
        </p:nvPicPr>
        <p:blipFill>
          <a:blip r:embed="rId7"/>
          <a:stretch>
            <a:fillRect/>
          </a:stretch>
        </p:blipFill>
        <p:spPr>
          <a:xfrm>
            <a:off x="6321235" y="4094276"/>
            <a:ext cx="3487279" cy="1896590"/>
          </a:xfrm>
          <a:prstGeom prst="rect">
            <a:avLst/>
          </a:prstGeom>
        </p:spPr>
      </p:pic>
      <p:grpSp>
        <p:nvGrpSpPr>
          <p:cNvPr id="8" name="Graphic 4">
            <a:extLst>
              <a:ext uri="{FF2B5EF4-FFF2-40B4-BE49-F238E27FC236}">
                <a16:creationId xmlns:a16="http://schemas.microsoft.com/office/drawing/2014/main" id="{92F62C95-D339-150E-54AF-FE5CB2A8B024}"/>
              </a:ext>
            </a:extLst>
          </p:cNvPr>
          <p:cNvGrpSpPr/>
          <p:nvPr/>
        </p:nvGrpSpPr>
        <p:grpSpPr>
          <a:xfrm rot="19582332">
            <a:off x="10117431" y="4748994"/>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8C0B3D5B-F863-117E-C015-C829E346C7D4}"/>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D18FCF6B-8235-8B3C-ACF8-AB4731435C8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C08F69B5-7A22-667D-BD1B-48F448AFDA1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2690908C-3969-D9B4-9E72-5ED99772CAD2}"/>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559BBADA-B534-1847-3A7D-35270950400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55AEB16B-8970-E11A-59B6-AFDC606C645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F03E4A28-43C7-710C-A5F0-2C92DDEAF90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11BB6552-D716-4313-E924-D382C004CB2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54B15105-69F5-A240-4980-1034272517D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4895F1EA-5378-2B4B-A4DD-0AC9CBDB4FB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17319F6B-CB8F-9E31-D28D-03975FB1A06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3" name="Tekstiruutu 22">
            <a:extLst>
              <a:ext uri="{FF2B5EF4-FFF2-40B4-BE49-F238E27FC236}">
                <a16:creationId xmlns:a16="http://schemas.microsoft.com/office/drawing/2014/main" id="{53FD3EF6-174D-6BF8-E0AD-C16430C9233B}"/>
              </a:ext>
            </a:extLst>
          </p:cNvPr>
          <p:cNvSpPr txBox="1"/>
          <p:nvPr/>
        </p:nvSpPr>
        <p:spPr>
          <a:xfrm>
            <a:off x="3277911" y="5297694"/>
            <a:ext cx="2320555" cy="861774"/>
          </a:xfrm>
          <a:prstGeom prst="rect">
            <a:avLst/>
          </a:prstGeom>
          <a:noFill/>
        </p:spPr>
        <p:txBody>
          <a:bodyPr wrap="square">
            <a:spAutoFit/>
          </a:bodyPr>
          <a:lstStyle/>
          <a:p>
            <a:pPr algn="l"/>
            <a:r>
              <a:rPr lang="en-US" sz="1600" kern="100" dirty="0">
                <a:solidFill>
                  <a:srgbClr val="09465E"/>
                </a:solidFill>
                <a:cs typeface="Times New Roman" panose="02020603050405020304" pitchFamily="18" charset="0"/>
                <a:hlinkClick r:id="rId6"/>
              </a:rPr>
              <a:t>Systems</a:t>
            </a:r>
            <a:r>
              <a:rPr lang="en-US" b="1" i="0" dirty="0">
                <a:solidFill>
                  <a:srgbClr val="0F0F0F"/>
                </a:solidFill>
                <a:effectLst/>
                <a:latin typeface="Roboto" panose="02000000000000000000" pitchFamily="2" charset="0"/>
                <a:hlinkClick r:id="rId6"/>
              </a:rPr>
              <a:t> </a:t>
            </a:r>
            <a:r>
              <a:rPr lang="en-US" sz="1600" kern="100" dirty="0">
                <a:solidFill>
                  <a:srgbClr val="09465E"/>
                </a:solidFill>
                <a:cs typeface="Times New Roman" panose="02020603050405020304" pitchFamily="18" charset="0"/>
                <a:hlinkClick r:id="rId6"/>
              </a:rPr>
              <a:t>thinking and </a:t>
            </a:r>
            <a:r>
              <a:rPr lang="en-US" sz="1600" kern="100" dirty="0" err="1">
                <a:solidFill>
                  <a:srgbClr val="09465E"/>
                </a:solidFill>
                <a:cs typeface="Times New Roman" panose="02020603050405020304" pitchFamily="18" charset="0"/>
                <a:hlinkClick r:id="rId6"/>
              </a:rPr>
              <a:t>behaviour</a:t>
            </a:r>
            <a:r>
              <a:rPr lang="en-US" sz="1600" kern="100" dirty="0">
                <a:solidFill>
                  <a:srgbClr val="09465E"/>
                </a:solidFill>
                <a:cs typeface="Times New Roman" panose="02020603050405020304" pitchFamily="18" charset="0"/>
                <a:hlinkClick r:id="rId6"/>
              </a:rPr>
              <a:t> change in a circular economy</a:t>
            </a:r>
            <a:endParaRPr lang="en-US" sz="1600" kern="100" dirty="0">
              <a:solidFill>
                <a:srgbClr val="09465E"/>
              </a:solidFill>
              <a:cs typeface="Times New Roman" panose="02020603050405020304" pitchFamily="18" charset="0"/>
            </a:endParaRPr>
          </a:p>
        </p:txBody>
      </p:sp>
      <p:grpSp>
        <p:nvGrpSpPr>
          <p:cNvPr id="44" name="Graphic 4">
            <a:extLst>
              <a:ext uri="{FF2B5EF4-FFF2-40B4-BE49-F238E27FC236}">
                <a16:creationId xmlns:a16="http://schemas.microsoft.com/office/drawing/2014/main" id="{883F82BF-057B-B7F3-7B21-5C51CEE67837}"/>
              </a:ext>
            </a:extLst>
          </p:cNvPr>
          <p:cNvGrpSpPr/>
          <p:nvPr/>
        </p:nvGrpSpPr>
        <p:grpSpPr>
          <a:xfrm rot="19582332">
            <a:off x="4432306" y="3720335"/>
            <a:ext cx="403667" cy="780438"/>
            <a:chOff x="9129274" y="2719113"/>
            <a:chExt cx="717139" cy="1386497"/>
          </a:xfrm>
          <a:solidFill>
            <a:srgbClr val="09465E"/>
          </a:solidFill>
        </p:grpSpPr>
        <p:grpSp>
          <p:nvGrpSpPr>
            <p:cNvPr id="45" name="Graphic 4">
              <a:extLst>
                <a:ext uri="{FF2B5EF4-FFF2-40B4-BE49-F238E27FC236}">
                  <a16:creationId xmlns:a16="http://schemas.microsoft.com/office/drawing/2014/main" id="{BEEC83DC-1289-EBAD-8A6F-99EF85EC9B43}"/>
                </a:ext>
              </a:extLst>
            </p:cNvPr>
            <p:cNvGrpSpPr/>
            <p:nvPr/>
          </p:nvGrpSpPr>
          <p:grpSpPr>
            <a:xfrm>
              <a:off x="9159507" y="2719113"/>
              <a:ext cx="446280" cy="440141"/>
              <a:chOff x="9159507" y="2719113"/>
              <a:chExt cx="446280" cy="440141"/>
            </a:xfrm>
            <a:grpFill/>
          </p:grpSpPr>
          <p:sp>
            <p:nvSpPr>
              <p:cNvPr id="54" name="Freeform 57">
                <a:extLst>
                  <a:ext uri="{FF2B5EF4-FFF2-40B4-BE49-F238E27FC236}">
                    <a16:creationId xmlns:a16="http://schemas.microsoft.com/office/drawing/2014/main" id="{1D1B88C6-7099-AC92-79CF-DCB3146FFA5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5" name="Freeform 58">
                <a:extLst>
                  <a:ext uri="{FF2B5EF4-FFF2-40B4-BE49-F238E27FC236}">
                    <a16:creationId xmlns:a16="http://schemas.microsoft.com/office/drawing/2014/main" id="{4DBDEA3B-5974-693D-ABD5-1CD2B34769C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6" name="Graphic 4">
              <a:extLst>
                <a:ext uri="{FF2B5EF4-FFF2-40B4-BE49-F238E27FC236}">
                  <a16:creationId xmlns:a16="http://schemas.microsoft.com/office/drawing/2014/main" id="{6898563A-073C-F09E-491B-345084046B7E}"/>
                </a:ext>
              </a:extLst>
            </p:cNvPr>
            <p:cNvGrpSpPr/>
            <p:nvPr/>
          </p:nvGrpSpPr>
          <p:grpSpPr>
            <a:xfrm>
              <a:off x="9129274" y="2893887"/>
              <a:ext cx="717139" cy="1211724"/>
              <a:chOff x="9129274" y="2893887"/>
              <a:chExt cx="717139" cy="1211724"/>
            </a:xfrm>
            <a:grpFill/>
          </p:grpSpPr>
          <p:sp>
            <p:nvSpPr>
              <p:cNvPr id="47" name="Freeform 50">
                <a:extLst>
                  <a:ext uri="{FF2B5EF4-FFF2-40B4-BE49-F238E27FC236}">
                    <a16:creationId xmlns:a16="http://schemas.microsoft.com/office/drawing/2014/main" id="{441742BB-1820-43F8-8EA7-049E1A3C270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8" name="Freeform 51">
                <a:extLst>
                  <a:ext uri="{FF2B5EF4-FFF2-40B4-BE49-F238E27FC236}">
                    <a16:creationId xmlns:a16="http://schemas.microsoft.com/office/drawing/2014/main" id="{E8B6BAC3-179A-3D36-C726-A3C47A58A99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9" name="Freeform 52">
                <a:extLst>
                  <a:ext uri="{FF2B5EF4-FFF2-40B4-BE49-F238E27FC236}">
                    <a16:creationId xmlns:a16="http://schemas.microsoft.com/office/drawing/2014/main" id="{195F917C-90BE-0C98-FC82-3A27AC45746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0" name="Freeform 53">
                <a:extLst>
                  <a:ext uri="{FF2B5EF4-FFF2-40B4-BE49-F238E27FC236}">
                    <a16:creationId xmlns:a16="http://schemas.microsoft.com/office/drawing/2014/main" id="{6D4B00FC-8393-76B5-C5CA-2C7A7BB17CF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1" name="Freeform 54">
                <a:extLst>
                  <a:ext uri="{FF2B5EF4-FFF2-40B4-BE49-F238E27FC236}">
                    <a16:creationId xmlns:a16="http://schemas.microsoft.com/office/drawing/2014/main" id="{748AFD65-EFE0-2C5F-6F42-1416D7004C6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2" name="Freeform 55">
                <a:extLst>
                  <a:ext uri="{FF2B5EF4-FFF2-40B4-BE49-F238E27FC236}">
                    <a16:creationId xmlns:a16="http://schemas.microsoft.com/office/drawing/2014/main" id="{0151997B-C8E5-893E-BF57-375CAA20A20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3" name="Freeform 56">
                <a:extLst>
                  <a:ext uri="{FF2B5EF4-FFF2-40B4-BE49-F238E27FC236}">
                    <a16:creationId xmlns:a16="http://schemas.microsoft.com/office/drawing/2014/main" id="{2D75D367-BB2E-9087-65AD-9D8B49F8751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158623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D8FFC-0D9F-F866-F1C3-50F534AF7975}"/>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41FA5F80-1D52-9A81-2CF5-F5DAF7BBF3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5450013" y="3593582"/>
            <a:ext cx="4869094" cy="2891623"/>
          </a:xfrm>
          <a:prstGeom prst="rect">
            <a:avLst/>
          </a:prstGeom>
        </p:spPr>
      </p:pic>
      <p:sp>
        <p:nvSpPr>
          <p:cNvPr id="4" name="Text Placeholder 3">
            <a:extLst>
              <a:ext uri="{FF2B5EF4-FFF2-40B4-BE49-F238E27FC236}">
                <a16:creationId xmlns:a16="http://schemas.microsoft.com/office/drawing/2014/main" id="{E258707C-73A2-4F38-A981-63F0A46D3681}"/>
              </a:ext>
            </a:extLst>
          </p:cNvPr>
          <p:cNvSpPr>
            <a:spLocks noGrp="1"/>
          </p:cNvSpPr>
          <p:nvPr>
            <p:ph type="body" sz="quarter" idx="16"/>
          </p:nvPr>
        </p:nvSpPr>
        <p:spPr>
          <a:xfrm>
            <a:off x="649674" y="544661"/>
            <a:ext cx="10052954" cy="619134"/>
          </a:xfrm>
          <a:prstGeom prst="rect">
            <a:avLst/>
          </a:prstGeom>
        </p:spPr>
        <p:txBody>
          <a:bodyPr/>
          <a:lstStyle/>
          <a:p>
            <a:r>
              <a:rPr lang="en-IE" dirty="0">
                <a:cs typeface="Calibri"/>
              </a:rPr>
              <a:t>Intergenerational learning &amp; behavioural change</a:t>
            </a:r>
          </a:p>
          <a:p>
            <a:endParaRPr lang="en-IE" b="1" dirty="0"/>
          </a:p>
        </p:txBody>
      </p:sp>
      <p:sp>
        <p:nvSpPr>
          <p:cNvPr id="3" name="Text Placeholder 2">
            <a:extLst>
              <a:ext uri="{FF2B5EF4-FFF2-40B4-BE49-F238E27FC236}">
                <a16:creationId xmlns:a16="http://schemas.microsoft.com/office/drawing/2014/main" id="{53015262-4636-B753-EEF1-94412432C3DF}"/>
              </a:ext>
            </a:extLst>
          </p:cNvPr>
          <p:cNvSpPr>
            <a:spLocks noGrp="1"/>
          </p:cNvSpPr>
          <p:nvPr>
            <p:ph type="body" sz="quarter" idx="19"/>
          </p:nvPr>
        </p:nvSpPr>
        <p:spPr>
          <a:xfrm>
            <a:off x="649674" y="1274471"/>
            <a:ext cx="10546409" cy="4920937"/>
          </a:xfrm>
          <a:prstGeom prst="rect">
            <a:avLst/>
          </a:prstGeom>
        </p:spPr>
        <p:txBody>
          <a:bodyPr/>
          <a:lstStyle/>
          <a:p>
            <a:pPr marL="0" indent="0">
              <a:lnSpc>
                <a:spcPct val="100000"/>
              </a:lnSpc>
            </a:pPr>
            <a:r>
              <a:rPr lang="en-US" b="1" kern="100" dirty="0">
                <a:effectLst/>
                <a:ea typeface="Aptos" panose="020B0004020202020204" pitchFamily="34" charset="0"/>
                <a:cs typeface="Times New Roman" panose="02020603050405020304" pitchFamily="18" charset="0"/>
              </a:rPr>
              <a:t>The Role of Technology in </a:t>
            </a:r>
            <a:r>
              <a:rPr lang="en-US" b="1" kern="100" dirty="0" err="1">
                <a:effectLst/>
                <a:ea typeface="Aptos" panose="020B0004020202020204" pitchFamily="34" charset="0"/>
                <a:cs typeface="Times New Roman" panose="02020603050405020304" pitchFamily="18" charset="0"/>
              </a:rPr>
              <a:t>Behavioural</a:t>
            </a:r>
            <a:r>
              <a:rPr lang="en-US" b="1" kern="100" dirty="0">
                <a:effectLst/>
                <a:ea typeface="Aptos" panose="020B0004020202020204" pitchFamily="34" charset="0"/>
                <a:cs typeface="Times New Roman" panose="02020603050405020304" pitchFamily="18" charset="0"/>
              </a:rPr>
              <a:t> Change, examples:</a:t>
            </a:r>
          </a:p>
          <a:p>
            <a:pPr marL="0" indent="0">
              <a:lnSpc>
                <a:spcPct val="100000"/>
              </a:lnSpc>
            </a:pPr>
            <a:endParaRPr lang="en-US" sz="1200" b="1" kern="100" dirty="0">
              <a:effectLst/>
              <a:ea typeface="Aptos" panose="020B0004020202020204" pitchFamily="34" charset="0"/>
              <a:cs typeface="Times New Roman" panose="02020603050405020304" pitchFamily="18" charset="0"/>
            </a:endParaRPr>
          </a:p>
          <a:p>
            <a:pPr marL="393750" indent="-285750">
              <a:lnSpc>
                <a:spcPct val="100000"/>
              </a:lnSpc>
              <a:buFont typeface="Arial" panose="020B0604020202020204" pitchFamily="34" charset="0"/>
              <a:buChar char="•"/>
            </a:pPr>
            <a:r>
              <a:rPr lang="en-US" kern="100" dirty="0">
                <a:cs typeface="Times New Roman" panose="02020603050405020304" pitchFamily="18" charset="0"/>
              </a:rPr>
              <a:t>Mobile Apps and Digital Tools providing reminders, educational content, or waste management tips</a:t>
            </a:r>
          </a:p>
          <a:p>
            <a:pPr marL="393750" indent="-285750">
              <a:lnSpc>
                <a:spcPct val="100000"/>
              </a:lnSpc>
              <a:buFont typeface="Arial" panose="020B0604020202020204" pitchFamily="34" charset="0"/>
              <a:buChar char="•"/>
            </a:pPr>
            <a:r>
              <a:rPr lang="en-US" kern="100" dirty="0">
                <a:cs typeface="Times New Roman" panose="02020603050405020304" pitchFamily="18" charset="0"/>
                <a:hlinkClick r:id="rId3"/>
              </a:rPr>
              <a:t>Smart Bins </a:t>
            </a:r>
            <a:r>
              <a:rPr lang="en-US" kern="100" dirty="0">
                <a:cs typeface="Times New Roman" panose="02020603050405020304" pitchFamily="18" charset="0"/>
              </a:rPr>
              <a:t>automatically sort recyclable materials providing feedback to users on their waste disposal habits</a:t>
            </a:r>
          </a:p>
          <a:p>
            <a:pPr marL="393750" indent="-285750">
              <a:lnSpc>
                <a:spcPct val="100000"/>
              </a:lnSpc>
              <a:buFont typeface="Arial" panose="020B0604020202020204" pitchFamily="34" charset="0"/>
              <a:buChar char="•"/>
            </a:pPr>
            <a:r>
              <a:rPr lang="en-US" kern="100" dirty="0">
                <a:cs typeface="Times New Roman" panose="02020603050405020304" pitchFamily="18" charset="0"/>
              </a:rPr>
              <a:t>Social Media sharing tips, progress, and success stories</a:t>
            </a:r>
            <a:endParaRPr lang="fi-FI" kern="100" dirty="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7DD816C8-B8BD-4200-5AED-CA3DCBFA9F7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5849" y="5155359"/>
            <a:ext cx="1755413" cy="1179347"/>
          </a:xfrm>
          <a:prstGeom prst="rect">
            <a:avLst/>
          </a:prstGeom>
        </p:spPr>
      </p:pic>
      <p:pic>
        <p:nvPicPr>
          <p:cNvPr id="11" name="Kuva 10" descr="Kuva, joka sisältää kohteen teksti, kuvakaappaus, Fontti, logo&#10;&#10;Tekoälyn generoima sisältö voi olla virheellistä.">
            <a:hlinkClick r:id="rId5"/>
            <a:extLst>
              <a:ext uri="{FF2B5EF4-FFF2-40B4-BE49-F238E27FC236}">
                <a16:creationId xmlns:a16="http://schemas.microsoft.com/office/drawing/2014/main" id="{F57517EB-BEE9-FCE9-A430-A94EA44A630A}"/>
              </a:ext>
            </a:extLst>
          </p:cNvPr>
          <p:cNvPicPr>
            <a:picLocks noChangeAspect="1"/>
          </p:cNvPicPr>
          <p:nvPr/>
        </p:nvPicPr>
        <p:blipFill>
          <a:blip r:embed="rId6"/>
          <a:stretch>
            <a:fillRect/>
          </a:stretch>
        </p:blipFill>
        <p:spPr>
          <a:xfrm>
            <a:off x="6368175" y="4072269"/>
            <a:ext cx="3338685" cy="1828657"/>
          </a:xfrm>
          <a:prstGeom prst="rect">
            <a:avLst/>
          </a:prstGeom>
        </p:spPr>
      </p:pic>
      <p:grpSp>
        <p:nvGrpSpPr>
          <p:cNvPr id="8" name="Graphic 4">
            <a:extLst>
              <a:ext uri="{FF2B5EF4-FFF2-40B4-BE49-F238E27FC236}">
                <a16:creationId xmlns:a16="http://schemas.microsoft.com/office/drawing/2014/main" id="{687F7122-1F86-84AF-2466-D44572DCDD3A}"/>
              </a:ext>
            </a:extLst>
          </p:cNvPr>
          <p:cNvGrpSpPr/>
          <p:nvPr/>
        </p:nvGrpSpPr>
        <p:grpSpPr>
          <a:xfrm rot="19582332">
            <a:off x="8268356" y="4814460"/>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EA268259-04FB-F029-F4E8-C0EC3CF10B2B}"/>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F7815F2A-3643-6691-7BC4-E3E002A021C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6CBD12AD-032D-C7B0-A363-AFDC8DBE06A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B9E26FB4-1575-F185-5678-2E4D7453A8E0}"/>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EA640904-C6DE-74A6-F7D5-99604BAB73B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A1D457B5-EE92-AF81-AD71-B8957A62B09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A86A25AD-5759-AD27-1451-C549BE4D049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197049FF-8E97-BE93-F309-5CA78AD8A14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C838A1D5-4F5B-CB83-F167-11D0D55DD65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EBBD22B2-6107-4812-8B37-BD87273A26F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D79B0229-C38D-66C6-3950-65E41EFD62D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3" name="Tekstiruutu 22">
            <a:extLst>
              <a:ext uri="{FF2B5EF4-FFF2-40B4-BE49-F238E27FC236}">
                <a16:creationId xmlns:a16="http://schemas.microsoft.com/office/drawing/2014/main" id="{C923180D-2AC6-9CD8-E986-ED22D49213F1}"/>
              </a:ext>
            </a:extLst>
          </p:cNvPr>
          <p:cNvSpPr txBox="1"/>
          <p:nvPr/>
        </p:nvSpPr>
        <p:spPr>
          <a:xfrm>
            <a:off x="3429421" y="5275833"/>
            <a:ext cx="2530973" cy="830997"/>
          </a:xfrm>
          <a:prstGeom prst="rect">
            <a:avLst/>
          </a:prstGeom>
          <a:noFill/>
        </p:spPr>
        <p:txBody>
          <a:bodyPr wrap="square">
            <a:spAutoFit/>
          </a:bodyPr>
          <a:lstStyle/>
          <a:p>
            <a:pPr algn="l"/>
            <a:r>
              <a:rPr lang="en-US" sz="1600" kern="100" dirty="0">
                <a:solidFill>
                  <a:srgbClr val="09465E"/>
                </a:solidFill>
                <a:cs typeface="Times New Roman" panose="02020603050405020304" pitchFamily="18" charset="0"/>
                <a:hlinkClick r:id="rId5"/>
              </a:rPr>
              <a:t>Using community based social marketing to enable </a:t>
            </a:r>
            <a:r>
              <a:rPr lang="en-US" sz="1600" kern="100" dirty="0" err="1">
                <a:solidFill>
                  <a:srgbClr val="09465E"/>
                </a:solidFill>
                <a:cs typeface="Times New Roman" panose="02020603050405020304" pitchFamily="18" charset="0"/>
                <a:hlinkClick r:id="rId5"/>
              </a:rPr>
              <a:t>behaviour</a:t>
            </a:r>
            <a:r>
              <a:rPr lang="en-US" sz="1600" kern="100" dirty="0">
                <a:solidFill>
                  <a:srgbClr val="09465E"/>
                </a:solidFill>
                <a:cs typeface="Times New Roman" panose="02020603050405020304" pitchFamily="18" charset="0"/>
                <a:hlinkClick r:id="rId5"/>
              </a:rPr>
              <a:t> change</a:t>
            </a:r>
            <a:endParaRPr lang="en-US" sz="1600" kern="100" dirty="0">
              <a:solidFill>
                <a:srgbClr val="09465E"/>
              </a:solidFill>
              <a:cs typeface="Times New Roman" panose="02020603050405020304" pitchFamily="18" charset="0"/>
            </a:endParaRPr>
          </a:p>
        </p:txBody>
      </p:sp>
    </p:spTree>
    <p:extLst>
      <p:ext uri="{BB962C8B-B14F-4D97-AF65-F5344CB8AC3E}">
        <p14:creationId xmlns:p14="http://schemas.microsoft.com/office/powerpoint/2010/main" val="14856392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135C3-1580-17F2-314A-386C30DABE7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203B53-2FA8-8784-051E-77B55DBD86E0}"/>
              </a:ext>
            </a:extLst>
          </p:cNvPr>
          <p:cNvSpPr>
            <a:spLocks noGrp="1"/>
          </p:cNvSpPr>
          <p:nvPr>
            <p:ph type="body" sz="quarter" idx="16"/>
          </p:nvPr>
        </p:nvSpPr>
        <p:spPr>
          <a:xfrm>
            <a:off x="722819" y="533771"/>
            <a:ext cx="10052954" cy="803654"/>
          </a:xfrm>
        </p:spPr>
        <p:txBody>
          <a:bodyPr/>
          <a:lstStyle/>
          <a:p>
            <a:r>
              <a:rPr lang="en-US" dirty="0">
                <a:cs typeface="Calibri"/>
              </a:rPr>
              <a:t>STRATEGIES FOR BEHAVIOURAL CHANGE IN CIRCULAR ECONOMY - WASTE MANAGEMENT</a:t>
            </a:r>
          </a:p>
          <a:p>
            <a:endParaRPr lang="en-IE" dirty="0"/>
          </a:p>
        </p:txBody>
      </p:sp>
      <p:sp>
        <p:nvSpPr>
          <p:cNvPr id="4" name="Freeform 1">
            <a:extLst>
              <a:ext uri="{FF2B5EF4-FFF2-40B4-BE49-F238E27FC236}">
                <a16:creationId xmlns:a16="http://schemas.microsoft.com/office/drawing/2014/main" id="{4A174214-8D04-BC52-E91D-98B52B9445A6}"/>
              </a:ext>
            </a:extLst>
          </p:cNvPr>
          <p:cNvSpPr>
            <a:spLocks noChangeArrowheads="1"/>
          </p:cNvSpPr>
          <p:nvPr/>
        </p:nvSpPr>
        <p:spPr bwMode="auto">
          <a:xfrm>
            <a:off x="827744" y="1838802"/>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05051EDF-E1AD-86C9-5142-66CDFACE4B19}"/>
              </a:ext>
            </a:extLst>
          </p:cNvPr>
          <p:cNvSpPr>
            <a:spLocks noChangeArrowheads="1"/>
          </p:cNvSpPr>
          <p:nvPr/>
        </p:nvSpPr>
        <p:spPr bwMode="auto">
          <a:xfrm>
            <a:off x="909058" y="1874440"/>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2E07803F-8902-429B-40B2-55E6BFED168F}"/>
              </a:ext>
            </a:extLst>
          </p:cNvPr>
          <p:cNvSpPr>
            <a:spLocks noChangeArrowheads="1"/>
          </p:cNvSpPr>
          <p:nvPr/>
        </p:nvSpPr>
        <p:spPr bwMode="auto">
          <a:xfrm>
            <a:off x="835838" y="1729391"/>
            <a:ext cx="2347443" cy="24256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2BB15F21-8696-80B5-0139-14EF7F8889E8}"/>
              </a:ext>
            </a:extLst>
          </p:cNvPr>
          <p:cNvSpPr>
            <a:spLocks noChangeArrowheads="1"/>
          </p:cNvSpPr>
          <p:nvPr/>
        </p:nvSpPr>
        <p:spPr bwMode="auto">
          <a:xfrm>
            <a:off x="2724178" y="4026510"/>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874CA497-14A7-893B-C79B-D1B533D1F6DD}"/>
              </a:ext>
            </a:extLst>
          </p:cNvPr>
          <p:cNvSpPr>
            <a:spLocks noChangeArrowheads="1"/>
          </p:cNvSpPr>
          <p:nvPr/>
        </p:nvSpPr>
        <p:spPr bwMode="auto">
          <a:xfrm>
            <a:off x="2692549" y="407163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2C5834D2-D0DF-804F-F62F-4FE3096C17AE}"/>
              </a:ext>
            </a:extLst>
          </p:cNvPr>
          <p:cNvSpPr>
            <a:spLocks noChangeArrowheads="1"/>
          </p:cNvSpPr>
          <p:nvPr/>
        </p:nvSpPr>
        <p:spPr bwMode="auto">
          <a:xfrm>
            <a:off x="2648414" y="4147966"/>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A99F1258-D175-AB26-8685-F11855B25A72}"/>
              </a:ext>
            </a:extLst>
          </p:cNvPr>
          <p:cNvSpPr>
            <a:spLocks noChangeArrowheads="1"/>
          </p:cNvSpPr>
          <p:nvPr/>
        </p:nvSpPr>
        <p:spPr bwMode="auto">
          <a:xfrm>
            <a:off x="4067838" y="186652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4AB4AC5C-2A13-6BAC-99E4-E839E8F69E17}"/>
              </a:ext>
            </a:extLst>
          </p:cNvPr>
          <p:cNvSpPr>
            <a:spLocks noChangeArrowheads="1"/>
          </p:cNvSpPr>
          <p:nvPr/>
        </p:nvSpPr>
        <p:spPr bwMode="auto">
          <a:xfrm>
            <a:off x="3998492" y="1686574"/>
            <a:ext cx="2571935" cy="2385606"/>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EE800384-175F-ADDC-2A13-BCC7D96E8C05}"/>
              </a:ext>
            </a:extLst>
          </p:cNvPr>
          <p:cNvSpPr>
            <a:spLocks noChangeArrowheads="1"/>
          </p:cNvSpPr>
          <p:nvPr/>
        </p:nvSpPr>
        <p:spPr bwMode="auto">
          <a:xfrm>
            <a:off x="4189294" y="1987985"/>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4B05EEFB-D1C0-B40C-D36A-99CCB1E65086}"/>
              </a:ext>
            </a:extLst>
          </p:cNvPr>
          <p:cNvSpPr>
            <a:spLocks noChangeArrowheads="1"/>
          </p:cNvSpPr>
          <p:nvPr/>
        </p:nvSpPr>
        <p:spPr bwMode="auto">
          <a:xfrm>
            <a:off x="8904525" y="3969344"/>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408F8FE8-2D9E-54BF-8DCD-F4EDC8964B40}"/>
              </a:ext>
            </a:extLst>
          </p:cNvPr>
          <p:cNvSpPr>
            <a:spLocks noChangeArrowheads="1"/>
          </p:cNvSpPr>
          <p:nvPr/>
        </p:nvSpPr>
        <p:spPr bwMode="auto">
          <a:xfrm>
            <a:off x="8711101" y="3852157"/>
            <a:ext cx="2595323" cy="2471471"/>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F1983D"/>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0110A6AE-76E6-AECA-7F57-18DFA5FBF55D}"/>
              </a:ext>
            </a:extLst>
          </p:cNvPr>
          <p:cNvSpPr>
            <a:spLocks noChangeArrowheads="1"/>
          </p:cNvSpPr>
          <p:nvPr/>
        </p:nvSpPr>
        <p:spPr bwMode="auto">
          <a:xfrm>
            <a:off x="8607561" y="3872794"/>
            <a:ext cx="2675382" cy="236988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9B08AB4F-C47C-38A3-E049-D3B21DEA6302}"/>
              </a:ext>
            </a:extLst>
          </p:cNvPr>
          <p:cNvSpPr txBox="1"/>
          <p:nvPr/>
        </p:nvSpPr>
        <p:spPr>
          <a:xfrm>
            <a:off x="881277" y="2503119"/>
            <a:ext cx="2328391" cy="1077218"/>
          </a:xfrm>
          <a:prstGeom prst="rect">
            <a:avLst/>
          </a:prstGeom>
          <a:noFill/>
        </p:spPr>
        <p:txBody>
          <a:bodyPr wrap="square" rtlCol="0">
            <a:spAutoFit/>
          </a:bodyPr>
          <a:lstStyle/>
          <a:p>
            <a:pPr marL="0" indent="0" algn="ctr">
              <a:lnSpc>
                <a:spcPct val="100000"/>
              </a:lnSpc>
            </a:pPr>
            <a:r>
              <a:rPr lang="en-US" sz="1600" b="1" kern="100" dirty="0">
                <a:solidFill>
                  <a:schemeClr val="bg1"/>
                </a:solidFill>
                <a:effectLst/>
                <a:ea typeface="Aptos" panose="020B0004020202020204" pitchFamily="34" charset="0"/>
                <a:cs typeface="Times New Roman" panose="02020603050405020304" pitchFamily="18" charset="0"/>
              </a:rPr>
              <a:t>Education and Awareness Campaigns</a:t>
            </a:r>
            <a:r>
              <a:rPr lang="en-US" sz="1600" kern="100" dirty="0">
                <a:solidFill>
                  <a:schemeClr val="bg1"/>
                </a:solidFill>
                <a:effectLst/>
                <a:ea typeface="Aptos" panose="020B0004020202020204" pitchFamily="34" charset="0"/>
                <a:cs typeface="Times New Roman" panose="02020603050405020304" pitchFamily="18" charset="0"/>
              </a:rPr>
              <a:t> - Public Education, Visual Campaigns</a:t>
            </a:r>
          </a:p>
        </p:txBody>
      </p:sp>
      <p:sp>
        <p:nvSpPr>
          <p:cNvPr id="25" name="CuadroTexto 555">
            <a:extLst>
              <a:ext uri="{FF2B5EF4-FFF2-40B4-BE49-F238E27FC236}">
                <a16:creationId xmlns:a16="http://schemas.microsoft.com/office/drawing/2014/main" id="{C50E23F7-5090-2FF4-6C6C-DD54002F92B5}"/>
              </a:ext>
            </a:extLst>
          </p:cNvPr>
          <p:cNvSpPr txBox="1"/>
          <p:nvPr/>
        </p:nvSpPr>
        <p:spPr>
          <a:xfrm>
            <a:off x="2681273" y="4801300"/>
            <a:ext cx="2282396" cy="830997"/>
          </a:xfrm>
          <a:prstGeom prst="rect">
            <a:avLst/>
          </a:prstGeom>
          <a:noFill/>
        </p:spPr>
        <p:txBody>
          <a:bodyPr wrap="square" rtlCol="0">
            <a:spAutoFit/>
          </a:bodyPr>
          <a:lstStyle/>
          <a:p>
            <a:pPr algn="ctr"/>
            <a:r>
              <a:rPr lang="en-US" sz="1600" b="1" kern="100" dirty="0">
                <a:solidFill>
                  <a:schemeClr val="bg1"/>
                </a:solidFill>
                <a:cs typeface="Times New Roman" panose="02020603050405020304" pitchFamily="18" charset="0"/>
              </a:rPr>
              <a:t>Incentives and Rewards - </a:t>
            </a:r>
            <a:r>
              <a:rPr lang="en-US" sz="1600" kern="100" dirty="0">
                <a:solidFill>
                  <a:schemeClr val="bg1"/>
                </a:solidFill>
                <a:cs typeface="Times New Roman" panose="02020603050405020304" pitchFamily="18" charset="0"/>
              </a:rPr>
              <a:t>Financial Incentives, Recognition Programs</a:t>
            </a:r>
          </a:p>
        </p:txBody>
      </p:sp>
      <p:sp>
        <p:nvSpPr>
          <p:cNvPr id="26" name="CuadroTexto 557">
            <a:extLst>
              <a:ext uri="{FF2B5EF4-FFF2-40B4-BE49-F238E27FC236}">
                <a16:creationId xmlns:a16="http://schemas.microsoft.com/office/drawing/2014/main" id="{1E9D9B9B-C0C1-96FB-B233-584868E2F8C2}"/>
              </a:ext>
            </a:extLst>
          </p:cNvPr>
          <p:cNvSpPr txBox="1"/>
          <p:nvPr/>
        </p:nvSpPr>
        <p:spPr>
          <a:xfrm>
            <a:off x="4315456" y="2087143"/>
            <a:ext cx="2247292" cy="1569660"/>
          </a:xfrm>
          <a:prstGeom prst="rect">
            <a:avLst/>
          </a:prstGeom>
          <a:noFill/>
        </p:spPr>
        <p:txBody>
          <a:bodyPr wrap="square" rtlCol="0">
            <a:spAutoFit/>
          </a:bodyPr>
          <a:lstStyle/>
          <a:p>
            <a:r>
              <a:rPr lang="en-US" sz="1600" b="1" kern="100" dirty="0">
                <a:solidFill>
                  <a:schemeClr val="bg1"/>
                </a:solidFill>
                <a:ea typeface="Aptos" panose="020B0004020202020204" pitchFamily="34" charset="0"/>
                <a:cs typeface="Times New Roman" panose="02020603050405020304" pitchFamily="18" charset="0"/>
              </a:rPr>
              <a:t>Convenience - </a:t>
            </a:r>
            <a:r>
              <a:rPr lang="en-US" sz="1600" b="1" kern="100" dirty="0">
                <a:solidFill>
                  <a:schemeClr val="bg1"/>
                </a:solidFill>
                <a:effectLst/>
                <a:ea typeface="Aptos" panose="020B0004020202020204" pitchFamily="34" charset="0"/>
                <a:cs typeface="Times New Roman" panose="02020603050405020304" pitchFamily="18" charset="0"/>
              </a:rPr>
              <a:t>Simplifying the Process - </a:t>
            </a:r>
            <a:r>
              <a:rPr lang="en-US" sz="1600" kern="100" dirty="0">
                <a:solidFill>
                  <a:schemeClr val="bg1"/>
                </a:solidFill>
                <a:effectLst/>
                <a:ea typeface="Aptos" panose="020B0004020202020204" pitchFamily="34" charset="0"/>
                <a:cs typeface="Times New Roman" panose="02020603050405020304" pitchFamily="18" charset="0"/>
              </a:rPr>
              <a:t>Making easier to adopt sustainable practices, Waste Segregation, Ease of Recycling</a:t>
            </a:r>
          </a:p>
        </p:txBody>
      </p:sp>
      <p:sp>
        <p:nvSpPr>
          <p:cNvPr id="27" name="CuadroTexto 559">
            <a:extLst>
              <a:ext uri="{FF2B5EF4-FFF2-40B4-BE49-F238E27FC236}">
                <a16:creationId xmlns:a16="http://schemas.microsoft.com/office/drawing/2014/main" id="{A0CD5EF8-DDF2-0DE4-4CAC-A4E840A001DD}"/>
              </a:ext>
            </a:extLst>
          </p:cNvPr>
          <p:cNvSpPr txBox="1"/>
          <p:nvPr/>
        </p:nvSpPr>
        <p:spPr>
          <a:xfrm>
            <a:off x="8910926" y="4301638"/>
            <a:ext cx="2245597" cy="2123658"/>
          </a:xfrm>
          <a:prstGeom prst="rect">
            <a:avLst/>
          </a:prstGeom>
          <a:noFill/>
        </p:spPr>
        <p:txBody>
          <a:bodyPr wrap="square" rtlCol="0">
            <a:spAutoFit/>
          </a:bodyPr>
          <a:lstStyle/>
          <a:p>
            <a:pPr algn="ctr"/>
            <a:r>
              <a:rPr lang="en-US" sz="1600" b="1" kern="100" dirty="0">
                <a:solidFill>
                  <a:schemeClr val="bg1"/>
                </a:solidFill>
                <a:cs typeface="Times New Roman" panose="02020603050405020304" pitchFamily="18" charset="0"/>
              </a:rPr>
              <a:t>Engaging Children and Youth </a:t>
            </a:r>
            <a:r>
              <a:rPr lang="en-US" sz="1600" kern="100" dirty="0">
                <a:solidFill>
                  <a:schemeClr val="bg1"/>
                </a:solidFill>
                <a:cs typeface="Times New Roman" panose="02020603050405020304" pitchFamily="18" charset="0"/>
              </a:rPr>
              <a:t>- School </a:t>
            </a:r>
            <a:r>
              <a:rPr lang="en-US" sz="1600" kern="100" dirty="0" err="1">
                <a:solidFill>
                  <a:schemeClr val="bg1"/>
                </a:solidFill>
                <a:cs typeface="Times New Roman" panose="02020603050405020304" pitchFamily="18" charset="0"/>
              </a:rPr>
              <a:t>Programmes</a:t>
            </a:r>
            <a:r>
              <a:rPr lang="en-US" sz="1600" kern="100" dirty="0">
                <a:solidFill>
                  <a:schemeClr val="bg1"/>
                </a:solidFill>
                <a:cs typeface="Times New Roman" panose="02020603050405020304" pitchFamily="18" charset="0"/>
              </a:rPr>
              <a:t>, Youth Clubs and Workshops, Educational Materials, such as games, apps, or cartoons</a:t>
            </a:r>
            <a:endParaRPr lang="fi-FI" sz="1600" kern="100" dirty="0">
              <a:solidFill>
                <a:schemeClr val="bg1"/>
              </a:solidFill>
              <a:cs typeface="Times New Roman" panose="02020603050405020304" pitchFamily="18" charset="0"/>
            </a:endParaRP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77" name="Freeform 185">
            <a:extLst>
              <a:ext uri="{FF2B5EF4-FFF2-40B4-BE49-F238E27FC236}">
                <a16:creationId xmlns:a16="http://schemas.microsoft.com/office/drawing/2014/main" id="{F06F6770-5536-B224-9EDC-2EC8B8A52080}"/>
              </a:ext>
            </a:extLst>
          </p:cNvPr>
          <p:cNvSpPr>
            <a:spLocks noChangeArrowheads="1"/>
          </p:cNvSpPr>
          <p:nvPr/>
        </p:nvSpPr>
        <p:spPr bwMode="auto">
          <a:xfrm>
            <a:off x="5625311" y="403433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6">
            <a:extLst>
              <a:ext uri="{FF2B5EF4-FFF2-40B4-BE49-F238E27FC236}">
                <a16:creationId xmlns:a16="http://schemas.microsoft.com/office/drawing/2014/main" id="{D5315EA1-0099-D5FD-5340-C32192D3BC0E}"/>
              </a:ext>
            </a:extLst>
          </p:cNvPr>
          <p:cNvSpPr>
            <a:spLocks noChangeArrowheads="1"/>
          </p:cNvSpPr>
          <p:nvPr/>
        </p:nvSpPr>
        <p:spPr bwMode="auto">
          <a:xfrm>
            <a:off x="5686039" y="4095064"/>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a:p>
        </p:txBody>
      </p:sp>
      <p:sp>
        <p:nvSpPr>
          <p:cNvPr id="79" name="Freeform 187">
            <a:extLst>
              <a:ext uri="{FF2B5EF4-FFF2-40B4-BE49-F238E27FC236}">
                <a16:creationId xmlns:a16="http://schemas.microsoft.com/office/drawing/2014/main" id="{DD7D5352-3998-8403-1CE0-8BAFF8E36F68}"/>
              </a:ext>
            </a:extLst>
          </p:cNvPr>
          <p:cNvSpPr>
            <a:spLocks noChangeArrowheads="1"/>
          </p:cNvSpPr>
          <p:nvPr/>
        </p:nvSpPr>
        <p:spPr bwMode="auto">
          <a:xfrm>
            <a:off x="5749296" y="4155792"/>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9">
            <a:extLst>
              <a:ext uri="{FF2B5EF4-FFF2-40B4-BE49-F238E27FC236}">
                <a16:creationId xmlns:a16="http://schemas.microsoft.com/office/drawing/2014/main" id="{17A9D4A6-0E10-BBC8-B232-1FF126919096}"/>
              </a:ext>
            </a:extLst>
          </p:cNvPr>
          <p:cNvSpPr txBox="1"/>
          <p:nvPr/>
        </p:nvSpPr>
        <p:spPr>
          <a:xfrm>
            <a:off x="5681199" y="4668036"/>
            <a:ext cx="2245597" cy="1631216"/>
          </a:xfrm>
          <a:prstGeom prst="rect">
            <a:avLst/>
          </a:prstGeom>
          <a:noFill/>
        </p:spPr>
        <p:txBody>
          <a:bodyPr wrap="square" rtlCol="0">
            <a:spAutoFit/>
          </a:bodyPr>
          <a:lstStyle/>
          <a:p>
            <a:pPr algn="ctr"/>
            <a:r>
              <a:rPr lang="en-US" sz="1600" b="1" kern="100" dirty="0">
                <a:solidFill>
                  <a:schemeClr val="bg1"/>
                </a:solidFill>
                <a:cs typeface="Times New Roman" panose="02020603050405020304" pitchFamily="18" charset="0"/>
              </a:rPr>
              <a:t>Social Norms and Peer Influence </a:t>
            </a:r>
            <a:r>
              <a:rPr lang="en-US" sz="1600" kern="100" dirty="0">
                <a:solidFill>
                  <a:schemeClr val="bg1"/>
                </a:solidFill>
                <a:cs typeface="Times New Roman" panose="02020603050405020304" pitchFamily="18" charset="0"/>
              </a:rPr>
              <a:t>- Social Campaigns, Peer-to-Peer Influence, Group Activities</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3" name="Freeform 185">
            <a:extLst>
              <a:ext uri="{FF2B5EF4-FFF2-40B4-BE49-F238E27FC236}">
                <a16:creationId xmlns:a16="http://schemas.microsoft.com/office/drawing/2014/main" id="{B0116609-856C-7B0D-A018-EEAE5427B795}"/>
              </a:ext>
            </a:extLst>
          </p:cNvPr>
          <p:cNvSpPr>
            <a:spLocks noChangeArrowheads="1"/>
          </p:cNvSpPr>
          <p:nvPr/>
        </p:nvSpPr>
        <p:spPr bwMode="auto">
          <a:xfrm>
            <a:off x="7226919" y="1853611"/>
            <a:ext cx="2372131"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4" name="Freeform 186">
            <a:extLst>
              <a:ext uri="{FF2B5EF4-FFF2-40B4-BE49-F238E27FC236}">
                <a16:creationId xmlns:a16="http://schemas.microsoft.com/office/drawing/2014/main" id="{67E094E9-22D6-43D8-01D2-282AEB51568F}"/>
              </a:ext>
            </a:extLst>
          </p:cNvPr>
          <p:cNvSpPr>
            <a:spLocks noChangeArrowheads="1"/>
          </p:cNvSpPr>
          <p:nvPr/>
        </p:nvSpPr>
        <p:spPr bwMode="auto">
          <a:xfrm>
            <a:off x="7122056" y="1790336"/>
            <a:ext cx="2571936" cy="2471471"/>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25684"/>
          </a:solidFill>
          <a:ln>
            <a:noFill/>
          </a:ln>
          <a:effectLst/>
        </p:spPr>
        <p:txBody>
          <a:bodyPr wrap="none" anchor="ctr"/>
          <a:lstStyle/>
          <a:p>
            <a:endParaRPr lang="en-US" sz="900"/>
          </a:p>
        </p:txBody>
      </p:sp>
      <p:sp>
        <p:nvSpPr>
          <p:cNvPr id="85" name="Freeform 187">
            <a:extLst>
              <a:ext uri="{FF2B5EF4-FFF2-40B4-BE49-F238E27FC236}">
                <a16:creationId xmlns:a16="http://schemas.microsoft.com/office/drawing/2014/main" id="{60A84177-A762-3221-6959-6CBA1D1C5BA6}"/>
              </a:ext>
            </a:extLst>
          </p:cNvPr>
          <p:cNvSpPr>
            <a:spLocks noChangeArrowheads="1"/>
          </p:cNvSpPr>
          <p:nvPr/>
        </p:nvSpPr>
        <p:spPr bwMode="auto">
          <a:xfrm>
            <a:off x="7061328" y="1708103"/>
            <a:ext cx="2642805" cy="253188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8" name="CuadroTexto 559">
            <a:extLst>
              <a:ext uri="{FF2B5EF4-FFF2-40B4-BE49-F238E27FC236}">
                <a16:creationId xmlns:a16="http://schemas.microsoft.com/office/drawing/2014/main" id="{BB2BB8A8-B413-0633-1A34-4BFC287017B7}"/>
              </a:ext>
            </a:extLst>
          </p:cNvPr>
          <p:cNvSpPr txBox="1"/>
          <p:nvPr/>
        </p:nvSpPr>
        <p:spPr>
          <a:xfrm>
            <a:off x="7300679" y="1995374"/>
            <a:ext cx="2245597" cy="2369880"/>
          </a:xfrm>
          <a:prstGeom prst="rect">
            <a:avLst/>
          </a:prstGeom>
          <a:noFill/>
        </p:spPr>
        <p:txBody>
          <a:bodyPr wrap="square" rtlCol="0">
            <a:spAutoFit/>
          </a:bodyPr>
          <a:lstStyle/>
          <a:p>
            <a:pPr algn="ctr"/>
            <a:r>
              <a:rPr lang="en-US" sz="1600" b="1" kern="100" dirty="0">
                <a:solidFill>
                  <a:schemeClr val="bg1"/>
                </a:solidFill>
                <a:cs typeface="Times New Roman" panose="02020603050405020304" pitchFamily="18" charset="0"/>
              </a:rPr>
              <a:t>Behavioral Nudges - Choice Architecture: </a:t>
            </a:r>
            <a:r>
              <a:rPr lang="en-US" sz="1600" kern="100" dirty="0">
                <a:solidFill>
                  <a:schemeClr val="bg1"/>
                </a:solidFill>
                <a:cs typeface="Times New Roman" panose="02020603050405020304" pitchFamily="18" charset="0"/>
              </a:rPr>
              <a:t>Designing systems that "nudge" people toward positive behaviors, Social Proof: Publicly displaying the amount of waste recycled</a:t>
            </a:r>
          </a:p>
          <a:p>
            <a:pPr algn="ctr"/>
            <a:endParaRPr lang="en-US" sz="1600" b="1" kern="100" dirty="0">
              <a:solidFill>
                <a:schemeClr val="bg1"/>
              </a:solidFill>
              <a:cs typeface="Times New Roman" panose="02020603050405020304" pitchFamily="18" charset="0"/>
            </a:endParaRPr>
          </a:p>
        </p:txBody>
      </p:sp>
      <p:sp>
        <p:nvSpPr>
          <p:cNvPr id="3" name="Tekstiruutu 2">
            <a:extLst>
              <a:ext uri="{FF2B5EF4-FFF2-40B4-BE49-F238E27FC236}">
                <a16:creationId xmlns:a16="http://schemas.microsoft.com/office/drawing/2014/main" id="{D70D6536-E6F9-3586-1B72-D5285F77D5D3}"/>
              </a:ext>
            </a:extLst>
          </p:cNvPr>
          <p:cNvSpPr txBox="1"/>
          <p:nvPr/>
        </p:nvSpPr>
        <p:spPr>
          <a:xfrm>
            <a:off x="622056" y="4670970"/>
            <a:ext cx="2018723" cy="1754326"/>
          </a:xfrm>
          <a:prstGeom prst="rect">
            <a:avLst/>
          </a:prstGeom>
          <a:noFill/>
        </p:spPr>
        <p:txBody>
          <a:bodyPr wrap="square">
            <a:spAutoFit/>
          </a:bodyPr>
          <a:lstStyle/>
          <a:p>
            <a:r>
              <a:rPr lang="en-US" b="1" kern="0" dirty="0">
                <a:solidFill>
                  <a:srgbClr val="09465E"/>
                </a:solidFill>
                <a:highlight>
                  <a:srgbClr val="F1983D"/>
                </a:highlight>
                <a:cs typeface="Times New Roman" panose="02020603050405020304" pitchFamily="18" charset="0"/>
              </a:rPr>
              <a:t>EXERCISE: </a:t>
            </a:r>
          </a:p>
          <a:p>
            <a:r>
              <a:rPr lang="en-US" b="1" kern="0" dirty="0">
                <a:solidFill>
                  <a:srgbClr val="2094D2"/>
                </a:solidFill>
                <a:cs typeface="Times New Roman" panose="02020603050405020304" pitchFamily="18" charset="0"/>
              </a:rPr>
              <a:t>Please find examples of implemented actions in your region.</a:t>
            </a:r>
          </a:p>
        </p:txBody>
      </p:sp>
    </p:spTree>
    <p:extLst>
      <p:ext uri="{BB962C8B-B14F-4D97-AF65-F5344CB8AC3E}">
        <p14:creationId xmlns:p14="http://schemas.microsoft.com/office/powerpoint/2010/main" val="14435962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7C128-B891-7F3F-CEE0-604916D0879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2B29387-704E-07B5-6055-FE21CE0021C7}"/>
              </a:ext>
            </a:extLst>
          </p:cNvPr>
          <p:cNvSpPr>
            <a:spLocks noGrp="1"/>
          </p:cNvSpPr>
          <p:nvPr>
            <p:ph type="body" sz="quarter" idx="16"/>
          </p:nvPr>
        </p:nvSpPr>
        <p:spPr>
          <a:xfrm>
            <a:off x="668965" y="618626"/>
            <a:ext cx="10854069" cy="767990"/>
          </a:xfrm>
          <a:prstGeom prst="rect">
            <a:avLst/>
          </a:prstGeom>
        </p:spPr>
        <p:txBody>
          <a:bodyPr/>
          <a:lstStyle/>
          <a:p>
            <a:r>
              <a:rPr lang="en-US" sz="3200" dirty="0"/>
              <a:t>SUCCESSFUL BEHAVIOURAL CHANGE PROGRAMMES</a:t>
            </a:r>
          </a:p>
          <a:p>
            <a:endParaRPr lang="en-IE" b="1" dirty="0"/>
          </a:p>
        </p:txBody>
      </p:sp>
      <p:sp>
        <p:nvSpPr>
          <p:cNvPr id="3" name="Text Placeholder 2">
            <a:extLst>
              <a:ext uri="{FF2B5EF4-FFF2-40B4-BE49-F238E27FC236}">
                <a16:creationId xmlns:a16="http://schemas.microsoft.com/office/drawing/2014/main" id="{A0FE3376-A3D1-21B0-B10D-A7337709870F}"/>
              </a:ext>
            </a:extLst>
          </p:cNvPr>
          <p:cNvSpPr>
            <a:spLocks noGrp="1"/>
          </p:cNvSpPr>
          <p:nvPr>
            <p:ph type="body" sz="quarter" idx="19"/>
          </p:nvPr>
        </p:nvSpPr>
        <p:spPr>
          <a:xfrm>
            <a:off x="668965" y="1386616"/>
            <a:ext cx="10312493" cy="2623409"/>
          </a:xfrm>
          <a:prstGeom prst="rect">
            <a:avLst/>
          </a:prstGeom>
        </p:spPr>
        <p:txBody>
          <a:bodyPr/>
          <a:lstStyle/>
          <a:p>
            <a:pPr marL="0" lvl="0" indent="0">
              <a:lnSpc>
                <a:spcPct val="100000"/>
              </a:lnSpc>
            </a:pPr>
            <a:endParaRPr lang="fi-FI" kern="100" dirty="0">
              <a:effectLst/>
              <a:ea typeface="Aptos" panose="020B0004020202020204" pitchFamily="34" charset="0"/>
              <a:cs typeface="Times New Roman" panose="02020603050405020304" pitchFamily="18" charset="0"/>
            </a:endParaRPr>
          </a:p>
          <a:p>
            <a:pPr marL="0" lvl="0" indent="0">
              <a:lnSpc>
                <a:spcPct val="100000"/>
              </a:lnSpc>
            </a:pPr>
            <a:r>
              <a:rPr lang="en-US" b="1" kern="100" dirty="0">
                <a:effectLst/>
                <a:ea typeface="Aptos" panose="020B0004020202020204" pitchFamily="34" charset="0"/>
                <a:cs typeface="Times New Roman" panose="02020603050405020304" pitchFamily="18" charset="0"/>
                <a:hlinkClick r:id="rId2"/>
              </a:rPr>
              <a:t>Pay-As-You-Throw </a:t>
            </a:r>
            <a:r>
              <a:rPr lang="en-US" b="1" kern="100" dirty="0" err="1">
                <a:effectLst/>
                <a:ea typeface="Aptos" panose="020B0004020202020204" pitchFamily="34" charset="0"/>
                <a:cs typeface="Times New Roman" panose="02020603050405020304" pitchFamily="18" charset="0"/>
                <a:hlinkClick r:id="rId2"/>
              </a:rPr>
              <a:t>Programmes</a:t>
            </a:r>
            <a:r>
              <a:rPr lang="en-US" b="1" kern="100" dirty="0">
                <a:effectLst/>
                <a:ea typeface="Aptos" panose="020B0004020202020204" pitchFamily="34" charset="0"/>
                <a:cs typeface="Times New Roman" panose="02020603050405020304" pitchFamily="18" charset="0"/>
              </a:rPr>
              <a:t>:</a:t>
            </a:r>
            <a:r>
              <a:rPr lang="en-US" kern="100" dirty="0">
                <a:effectLst/>
                <a:ea typeface="Aptos" panose="020B0004020202020204" pitchFamily="34" charset="0"/>
                <a:cs typeface="Times New Roman" panose="02020603050405020304" pitchFamily="18" charset="0"/>
              </a:rPr>
              <a:t> households pay based on the amount of waste they generate reducing waste and recycling more. </a:t>
            </a:r>
            <a:endParaRPr lang="fi-FI" kern="100" dirty="0">
              <a:effectLst/>
              <a:ea typeface="Aptos" panose="020B0004020202020204" pitchFamily="34" charset="0"/>
              <a:cs typeface="Times New Roman" panose="02020603050405020304" pitchFamily="18" charset="0"/>
            </a:endParaRPr>
          </a:p>
          <a:p>
            <a:pPr marL="0" indent="0">
              <a:lnSpc>
                <a:spcPct val="100000"/>
              </a:lnSpc>
            </a:pPr>
            <a:endParaRPr lang="en-US" b="1" kern="100" dirty="0">
              <a:effectLst/>
              <a:ea typeface="Aptos" panose="020B0004020202020204" pitchFamily="34" charset="0"/>
              <a:cs typeface="Times New Roman" panose="02020603050405020304" pitchFamily="18" charset="0"/>
              <a:hlinkClick r:id="rId3"/>
            </a:endParaRPr>
          </a:p>
          <a:p>
            <a:pPr marL="0" indent="0">
              <a:lnSpc>
                <a:spcPct val="100000"/>
              </a:lnSpc>
            </a:pPr>
            <a:r>
              <a:rPr lang="en-US" b="1" kern="100" dirty="0">
                <a:effectLst/>
                <a:ea typeface="Aptos" panose="020B0004020202020204" pitchFamily="34" charset="0"/>
                <a:cs typeface="Times New Roman" panose="02020603050405020304" pitchFamily="18" charset="0"/>
                <a:hlinkClick r:id="rId3"/>
              </a:rPr>
              <a:t>Zero Waste Communities</a:t>
            </a:r>
            <a:r>
              <a:rPr lang="en-US" b="1" kern="100" dirty="0">
                <a:effectLst/>
                <a:ea typeface="Aptos" panose="020B0004020202020204" pitchFamily="34" charset="0"/>
                <a:cs typeface="Times New Roman" panose="02020603050405020304" pitchFamily="18" charset="0"/>
              </a:rPr>
              <a:t>:</a:t>
            </a:r>
            <a:r>
              <a:rPr lang="en-US" kern="100" dirty="0">
                <a:effectLst/>
                <a:ea typeface="Aptos" panose="020B0004020202020204" pitchFamily="34" charset="0"/>
                <a:cs typeface="Times New Roman" panose="02020603050405020304" pitchFamily="18" charset="0"/>
              </a:rPr>
              <a:t> adopting zero waste goals, encouraging citizens to minimize waste generation and adopt practices like composting and recycling. </a:t>
            </a:r>
            <a:endParaRPr lang="en-US" kern="100" dirty="0">
              <a:ea typeface="Aptos" panose="020B0004020202020204" pitchFamily="34" charset="0"/>
              <a:cs typeface="Times New Roman" panose="02020603050405020304" pitchFamily="18" charset="0"/>
            </a:endParaRPr>
          </a:p>
          <a:p>
            <a:pPr marL="0" indent="0">
              <a:lnSpc>
                <a:spcPct val="100000"/>
              </a:lnSpc>
            </a:pPr>
            <a:endParaRPr lang="en-US" b="1" kern="0" dirty="0">
              <a:solidFill>
                <a:srgbClr val="002060"/>
              </a:solidFill>
              <a:cs typeface="Times New Roman" panose="02020603050405020304" pitchFamily="18" charset="0"/>
            </a:endParaRPr>
          </a:p>
          <a:p>
            <a:pPr marL="0" indent="0">
              <a:lnSpc>
                <a:spcPct val="100000"/>
              </a:lnSpc>
            </a:pPr>
            <a:endParaRPr lang="en-US" b="1" kern="0" dirty="0">
              <a:cs typeface="Times New Roman" panose="02020603050405020304" pitchFamily="18" charset="0"/>
            </a:endParaRPr>
          </a:p>
          <a:p>
            <a:pPr marL="0" lvl="0" indent="0">
              <a:lnSpc>
                <a:spcPct val="100000"/>
              </a:lnSpc>
            </a:pPr>
            <a:endParaRPr lang="fi-FI"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grpSp>
        <p:nvGrpSpPr>
          <p:cNvPr id="2" name="Group 1">
            <a:extLst>
              <a:ext uri="{FF2B5EF4-FFF2-40B4-BE49-F238E27FC236}">
                <a16:creationId xmlns:a16="http://schemas.microsoft.com/office/drawing/2014/main" id="{3C81633B-E255-7E72-BA7B-FEEBC15DEF18}"/>
              </a:ext>
            </a:extLst>
          </p:cNvPr>
          <p:cNvGrpSpPr/>
          <p:nvPr/>
        </p:nvGrpSpPr>
        <p:grpSpPr>
          <a:xfrm>
            <a:off x="10018842" y="618626"/>
            <a:ext cx="1296858" cy="1134511"/>
            <a:chOff x="-4712685" y="3328877"/>
            <a:chExt cx="3646852" cy="3163039"/>
          </a:xfrm>
          <a:solidFill>
            <a:srgbClr val="09465E"/>
          </a:solidFill>
        </p:grpSpPr>
        <p:sp>
          <p:nvSpPr>
            <p:cNvPr id="6" name="Freeform 4">
              <a:extLst>
                <a:ext uri="{FF2B5EF4-FFF2-40B4-BE49-F238E27FC236}">
                  <a16:creationId xmlns:a16="http://schemas.microsoft.com/office/drawing/2014/main" id="{16A2639B-83D6-4D80-A3E1-A47049C79F3A}"/>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60BA47"/>
            </a:solidFill>
            <a:ln w="9514"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B3F097F3-FB95-7C18-04D0-2785246EE4B4}"/>
                </a:ext>
              </a:extLst>
            </p:cNvPr>
            <p:cNvGrpSpPr/>
            <p:nvPr/>
          </p:nvGrpSpPr>
          <p:grpSpPr>
            <a:xfrm>
              <a:off x="-4712685" y="3328877"/>
              <a:ext cx="3646852" cy="3163039"/>
              <a:chOff x="3595127" y="1330866"/>
              <a:chExt cx="3646852" cy="3163039"/>
            </a:xfrm>
            <a:grpFill/>
          </p:grpSpPr>
          <p:sp>
            <p:nvSpPr>
              <p:cNvPr id="8" name="Freeform 6">
                <a:extLst>
                  <a:ext uri="{FF2B5EF4-FFF2-40B4-BE49-F238E27FC236}">
                    <a16:creationId xmlns:a16="http://schemas.microsoft.com/office/drawing/2014/main" id="{4CC9DE63-60E2-2B14-F8BA-CDE385070946}"/>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grpFill/>
              <a:ln w="9514" cap="flat">
                <a:noFill/>
                <a:prstDash val="solid"/>
                <a:miter/>
              </a:ln>
            </p:spPr>
            <p:txBody>
              <a:bodyPr rtlCol="0" anchor="ctr"/>
              <a:lstStyle/>
              <a:p>
                <a:endParaRPr lang="en-US"/>
              </a:p>
            </p:txBody>
          </p:sp>
          <p:sp>
            <p:nvSpPr>
              <p:cNvPr id="9" name="Freeform 7">
                <a:extLst>
                  <a:ext uri="{FF2B5EF4-FFF2-40B4-BE49-F238E27FC236}">
                    <a16:creationId xmlns:a16="http://schemas.microsoft.com/office/drawing/2014/main" id="{942A5CCA-7B99-286A-916D-0B103DBC4A4F}"/>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grpFill/>
              <a:ln w="9514" cap="flat">
                <a:noFill/>
                <a:prstDash val="solid"/>
                <a:miter/>
              </a:ln>
            </p:spPr>
            <p:txBody>
              <a:bodyPr rtlCol="0" anchor="ctr"/>
              <a:lstStyle/>
              <a:p>
                <a:endParaRPr lang="en-US" dirty="0"/>
              </a:p>
            </p:txBody>
          </p:sp>
          <p:sp>
            <p:nvSpPr>
              <p:cNvPr id="10" name="Freeform 8">
                <a:extLst>
                  <a:ext uri="{FF2B5EF4-FFF2-40B4-BE49-F238E27FC236}">
                    <a16:creationId xmlns:a16="http://schemas.microsoft.com/office/drawing/2014/main" id="{F0ABC6A8-2946-366B-4367-878D351AA601}"/>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grpFill/>
              <a:ln w="9514" cap="flat">
                <a:noFill/>
                <a:prstDash val="solid"/>
                <a:miter/>
              </a:ln>
            </p:spPr>
            <p:txBody>
              <a:bodyPr rtlCol="0" anchor="ctr"/>
              <a:lstStyle/>
              <a:p>
                <a:endParaRPr lang="en-US"/>
              </a:p>
            </p:txBody>
          </p:sp>
          <p:sp>
            <p:nvSpPr>
              <p:cNvPr id="11" name="Freeform 9">
                <a:extLst>
                  <a:ext uri="{FF2B5EF4-FFF2-40B4-BE49-F238E27FC236}">
                    <a16:creationId xmlns:a16="http://schemas.microsoft.com/office/drawing/2014/main" id="{3E2E3C45-A213-D42C-FD4F-E8D86305F6D4}"/>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grpFill/>
              <a:ln w="9514" cap="flat">
                <a:noFill/>
                <a:prstDash val="solid"/>
                <a:miter/>
              </a:ln>
            </p:spPr>
            <p:txBody>
              <a:bodyPr rtlCol="0" anchor="ctr"/>
              <a:lstStyle/>
              <a:p>
                <a:endParaRPr lang="en-US"/>
              </a:p>
            </p:txBody>
          </p:sp>
          <p:sp>
            <p:nvSpPr>
              <p:cNvPr id="12" name="Freeform 10">
                <a:extLst>
                  <a:ext uri="{FF2B5EF4-FFF2-40B4-BE49-F238E27FC236}">
                    <a16:creationId xmlns:a16="http://schemas.microsoft.com/office/drawing/2014/main" id="{90F97FD9-1C36-7D76-9A65-7C00FE3AD058}"/>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grpFill/>
              <a:ln w="9514" cap="flat">
                <a:noFill/>
                <a:prstDash val="solid"/>
                <a:miter/>
              </a:ln>
            </p:spPr>
            <p:txBody>
              <a:bodyPr rtlCol="0" anchor="ctr"/>
              <a:lstStyle/>
              <a:p>
                <a:endParaRPr lang="en-US"/>
              </a:p>
            </p:txBody>
          </p:sp>
          <p:sp>
            <p:nvSpPr>
              <p:cNvPr id="13" name="Freeform 11">
                <a:extLst>
                  <a:ext uri="{FF2B5EF4-FFF2-40B4-BE49-F238E27FC236}">
                    <a16:creationId xmlns:a16="http://schemas.microsoft.com/office/drawing/2014/main" id="{B5342B09-2E44-A0F8-8174-13BD4B8D9BCD}"/>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grpFill/>
              <a:ln w="9514" cap="flat">
                <a:noFill/>
                <a:prstDash val="solid"/>
                <a:miter/>
              </a:ln>
            </p:spPr>
            <p:txBody>
              <a:bodyPr rtlCol="0" anchor="ctr"/>
              <a:lstStyle/>
              <a:p>
                <a:endParaRPr lang="en-US"/>
              </a:p>
            </p:txBody>
          </p:sp>
          <p:sp>
            <p:nvSpPr>
              <p:cNvPr id="14" name="Freeform 12">
                <a:extLst>
                  <a:ext uri="{FF2B5EF4-FFF2-40B4-BE49-F238E27FC236}">
                    <a16:creationId xmlns:a16="http://schemas.microsoft.com/office/drawing/2014/main" id="{C066F1D6-2F51-DF4C-C715-12A684EE87E3}"/>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grpFill/>
              <a:ln w="9514" cap="flat">
                <a:noFill/>
                <a:prstDash val="solid"/>
                <a:miter/>
              </a:ln>
            </p:spPr>
            <p:txBody>
              <a:bodyPr rtlCol="0" anchor="ctr"/>
              <a:lstStyle/>
              <a:p>
                <a:endParaRPr lang="en-US"/>
              </a:p>
            </p:txBody>
          </p:sp>
        </p:grpSp>
      </p:grpSp>
      <p:sp>
        <p:nvSpPr>
          <p:cNvPr id="16" name="TextBox 15">
            <a:extLst>
              <a:ext uri="{FF2B5EF4-FFF2-40B4-BE49-F238E27FC236}">
                <a16:creationId xmlns:a16="http://schemas.microsoft.com/office/drawing/2014/main" id="{586A6093-0ECC-BD9A-1179-335888D713B9}"/>
              </a:ext>
            </a:extLst>
          </p:cNvPr>
          <p:cNvSpPr txBox="1"/>
          <p:nvPr/>
        </p:nvSpPr>
        <p:spPr>
          <a:xfrm>
            <a:off x="4322425" y="4428372"/>
            <a:ext cx="6096000" cy="1384995"/>
          </a:xfrm>
          <a:prstGeom prst="rect">
            <a:avLst/>
          </a:prstGeom>
          <a:noFill/>
        </p:spPr>
        <p:txBody>
          <a:bodyPr wrap="square">
            <a:spAutoFit/>
          </a:bodyPr>
          <a:lstStyle/>
          <a:p>
            <a:pPr marL="0" indent="0">
              <a:lnSpc>
                <a:spcPct val="100000"/>
              </a:lnSpc>
            </a:pPr>
            <a:r>
              <a:rPr lang="en-US" sz="3600" b="1" kern="0" dirty="0">
                <a:solidFill>
                  <a:srgbClr val="09465E"/>
                </a:solidFill>
                <a:highlight>
                  <a:srgbClr val="F1983D"/>
                </a:highlight>
                <a:cs typeface="Times New Roman" panose="02020603050405020304" pitchFamily="18" charset="0"/>
              </a:rPr>
              <a:t>EXERCISE: </a:t>
            </a:r>
          </a:p>
          <a:p>
            <a:pPr marL="0" indent="0">
              <a:lnSpc>
                <a:spcPct val="100000"/>
              </a:lnSpc>
            </a:pPr>
            <a:r>
              <a:rPr lang="en-US" sz="2400" b="1" kern="0" dirty="0">
                <a:solidFill>
                  <a:srgbClr val="2094D2"/>
                </a:solidFill>
                <a:cs typeface="Times New Roman" panose="02020603050405020304" pitchFamily="18" charset="0"/>
              </a:rPr>
              <a:t>Please find examples of successful </a:t>
            </a:r>
            <a:r>
              <a:rPr lang="en-US" sz="2400" b="1" kern="0" dirty="0" err="1">
                <a:solidFill>
                  <a:srgbClr val="2094D2"/>
                </a:solidFill>
                <a:cs typeface="Times New Roman" panose="02020603050405020304" pitchFamily="18" charset="0"/>
              </a:rPr>
              <a:t>behavioural</a:t>
            </a:r>
            <a:r>
              <a:rPr lang="en-US" sz="2400" b="1" kern="0" dirty="0">
                <a:solidFill>
                  <a:srgbClr val="2094D2"/>
                </a:solidFill>
                <a:cs typeface="Times New Roman" panose="02020603050405020304" pitchFamily="18" charset="0"/>
              </a:rPr>
              <a:t> change </a:t>
            </a:r>
            <a:r>
              <a:rPr lang="en-US" sz="2400" b="1" kern="0" dirty="0" err="1">
                <a:solidFill>
                  <a:srgbClr val="2094D2"/>
                </a:solidFill>
                <a:cs typeface="Times New Roman" panose="02020603050405020304" pitchFamily="18" charset="0"/>
              </a:rPr>
              <a:t>programmes</a:t>
            </a:r>
            <a:r>
              <a:rPr lang="en-US" sz="2400" b="1" kern="0" dirty="0">
                <a:solidFill>
                  <a:srgbClr val="2094D2"/>
                </a:solidFill>
                <a:cs typeface="Times New Roman" panose="02020603050405020304" pitchFamily="18" charset="0"/>
              </a:rPr>
              <a:t> from your region.</a:t>
            </a:r>
            <a:endParaRPr lang="fi-FI" sz="2400" b="1" kern="0" dirty="0">
              <a:solidFill>
                <a:srgbClr val="2094D2"/>
              </a:solidFill>
              <a:cs typeface="Times New Roman" panose="02020603050405020304" pitchFamily="18" charset="0"/>
            </a:endParaRPr>
          </a:p>
        </p:txBody>
      </p:sp>
      <p:grpSp>
        <p:nvGrpSpPr>
          <p:cNvPr id="17" name="Google Shape;518;p39">
            <a:extLst>
              <a:ext uri="{FF2B5EF4-FFF2-40B4-BE49-F238E27FC236}">
                <a16:creationId xmlns:a16="http://schemas.microsoft.com/office/drawing/2014/main" id="{B7C9F10D-218A-A2AB-EF45-1E613121DECB}"/>
              </a:ext>
            </a:extLst>
          </p:cNvPr>
          <p:cNvGrpSpPr/>
          <p:nvPr/>
        </p:nvGrpSpPr>
        <p:grpSpPr>
          <a:xfrm>
            <a:off x="1847850" y="4340961"/>
            <a:ext cx="1495425" cy="1484324"/>
            <a:chOff x="1923675" y="1633650"/>
            <a:chExt cx="436000" cy="435975"/>
          </a:xfrm>
          <a:solidFill>
            <a:srgbClr val="09465E"/>
          </a:solidFill>
        </p:grpSpPr>
        <p:sp>
          <p:nvSpPr>
            <p:cNvPr id="18" name="Google Shape;519;p39">
              <a:extLst>
                <a:ext uri="{FF2B5EF4-FFF2-40B4-BE49-F238E27FC236}">
                  <a16:creationId xmlns:a16="http://schemas.microsoft.com/office/drawing/2014/main" id="{E15001D7-174D-F847-3DDE-0B8FE335BBB1}"/>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0;p39">
              <a:extLst>
                <a:ext uri="{FF2B5EF4-FFF2-40B4-BE49-F238E27FC236}">
                  <a16:creationId xmlns:a16="http://schemas.microsoft.com/office/drawing/2014/main" id="{6262F6F2-29C8-2A6B-579F-F82B25AA3E79}"/>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1;p39">
              <a:extLst>
                <a:ext uri="{FF2B5EF4-FFF2-40B4-BE49-F238E27FC236}">
                  <a16:creationId xmlns:a16="http://schemas.microsoft.com/office/drawing/2014/main" id="{A4054B20-FFE2-D301-A5EE-F212ADAB4CA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2;p39">
              <a:extLst>
                <a:ext uri="{FF2B5EF4-FFF2-40B4-BE49-F238E27FC236}">
                  <a16:creationId xmlns:a16="http://schemas.microsoft.com/office/drawing/2014/main" id="{22F7BC44-CFFC-0E47-BACF-A909B15EBE3A}"/>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3;p39">
              <a:extLst>
                <a:ext uri="{FF2B5EF4-FFF2-40B4-BE49-F238E27FC236}">
                  <a16:creationId xmlns:a16="http://schemas.microsoft.com/office/drawing/2014/main" id="{4952A139-16AA-F6E7-D81A-4AC92A37247E}"/>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4;p39">
              <a:extLst>
                <a:ext uri="{FF2B5EF4-FFF2-40B4-BE49-F238E27FC236}">
                  <a16:creationId xmlns:a16="http://schemas.microsoft.com/office/drawing/2014/main" id="{9B99D555-1302-EE6D-2614-06202CC1645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raphic 4">
            <a:extLst>
              <a:ext uri="{FF2B5EF4-FFF2-40B4-BE49-F238E27FC236}">
                <a16:creationId xmlns:a16="http://schemas.microsoft.com/office/drawing/2014/main" id="{96D602B8-CEDE-2434-12EE-C1881B99C0A7}"/>
              </a:ext>
            </a:extLst>
          </p:cNvPr>
          <p:cNvGrpSpPr/>
          <p:nvPr/>
        </p:nvGrpSpPr>
        <p:grpSpPr>
          <a:xfrm rot="3307841">
            <a:off x="830377" y="3713387"/>
            <a:ext cx="388032" cy="596029"/>
            <a:chOff x="9129274" y="2719113"/>
            <a:chExt cx="717139" cy="1386497"/>
          </a:xfrm>
          <a:solidFill>
            <a:srgbClr val="09465E"/>
          </a:solidFill>
        </p:grpSpPr>
        <p:grpSp>
          <p:nvGrpSpPr>
            <p:cNvPr id="15" name="Graphic 4">
              <a:extLst>
                <a:ext uri="{FF2B5EF4-FFF2-40B4-BE49-F238E27FC236}">
                  <a16:creationId xmlns:a16="http://schemas.microsoft.com/office/drawing/2014/main" id="{8F69DC53-077F-EC0F-AA66-5E014252BB6D}"/>
                </a:ext>
              </a:extLst>
            </p:cNvPr>
            <p:cNvGrpSpPr/>
            <p:nvPr/>
          </p:nvGrpSpPr>
          <p:grpSpPr>
            <a:xfrm>
              <a:off x="9159507" y="2719113"/>
              <a:ext cx="446280" cy="440141"/>
              <a:chOff x="9159507" y="2719113"/>
              <a:chExt cx="446280" cy="440141"/>
            </a:xfrm>
            <a:grpFill/>
          </p:grpSpPr>
          <p:sp>
            <p:nvSpPr>
              <p:cNvPr id="32" name="Freeform 57">
                <a:extLst>
                  <a:ext uri="{FF2B5EF4-FFF2-40B4-BE49-F238E27FC236}">
                    <a16:creationId xmlns:a16="http://schemas.microsoft.com/office/drawing/2014/main" id="{B07D2D37-F2B9-D98E-A2CD-16A65892E3C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3" name="Freeform 58">
                <a:extLst>
                  <a:ext uri="{FF2B5EF4-FFF2-40B4-BE49-F238E27FC236}">
                    <a16:creationId xmlns:a16="http://schemas.microsoft.com/office/drawing/2014/main" id="{275EEFFA-EBC3-C361-CA91-984DDADB96C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4" name="Graphic 4">
              <a:extLst>
                <a:ext uri="{FF2B5EF4-FFF2-40B4-BE49-F238E27FC236}">
                  <a16:creationId xmlns:a16="http://schemas.microsoft.com/office/drawing/2014/main" id="{D477AB08-3DD2-91DB-9540-E7A8D672ACE5}"/>
                </a:ext>
              </a:extLst>
            </p:cNvPr>
            <p:cNvGrpSpPr/>
            <p:nvPr/>
          </p:nvGrpSpPr>
          <p:grpSpPr>
            <a:xfrm>
              <a:off x="9129274" y="2893887"/>
              <a:ext cx="717139" cy="1211724"/>
              <a:chOff x="9129274" y="2893887"/>
              <a:chExt cx="717139" cy="1211724"/>
            </a:xfrm>
            <a:grpFill/>
          </p:grpSpPr>
          <p:sp>
            <p:nvSpPr>
              <p:cNvPr id="25" name="Freeform 50">
                <a:extLst>
                  <a:ext uri="{FF2B5EF4-FFF2-40B4-BE49-F238E27FC236}">
                    <a16:creationId xmlns:a16="http://schemas.microsoft.com/office/drawing/2014/main" id="{ABF10A86-31CC-57F2-9729-6D47BE286BC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3799C39F-35BF-0564-B52B-7F78A63BF6C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7C169F91-77DA-003C-02D7-DE74C87B0BB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85E3CE14-1EB9-0C80-9C56-979E4E2C223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AB7F2B49-F78A-C0B5-C301-710BAC0079E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2E6468EE-4FA9-0C01-ABEA-C4455197056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D9EF0399-9372-5F29-D622-140E91A9BAC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34" name="Graphic 4">
            <a:extLst>
              <a:ext uri="{FF2B5EF4-FFF2-40B4-BE49-F238E27FC236}">
                <a16:creationId xmlns:a16="http://schemas.microsoft.com/office/drawing/2014/main" id="{5C31B1E8-6196-E7A9-9B50-71A98F1359F2}"/>
              </a:ext>
            </a:extLst>
          </p:cNvPr>
          <p:cNvGrpSpPr/>
          <p:nvPr/>
        </p:nvGrpSpPr>
        <p:grpSpPr>
          <a:xfrm rot="9189280">
            <a:off x="610004" y="1149530"/>
            <a:ext cx="388032" cy="596029"/>
            <a:chOff x="9129274" y="2719113"/>
            <a:chExt cx="717139" cy="1386497"/>
          </a:xfrm>
          <a:solidFill>
            <a:srgbClr val="09465E"/>
          </a:solidFill>
        </p:grpSpPr>
        <p:grpSp>
          <p:nvGrpSpPr>
            <p:cNvPr id="35" name="Graphic 4">
              <a:extLst>
                <a:ext uri="{FF2B5EF4-FFF2-40B4-BE49-F238E27FC236}">
                  <a16:creationId xmlns:a16="http://schemas.microsoft.com/office/drawing/2014/main" id="{300A7BD7-70AD-B9B1-1979-0CA0B1BEADA2}"/>
                </a:ext>
              </a:extLst>
            </p:cNvPr>
            <p:cNvGrpSpPr/>
            <p:nvPr/>
          </p:nvGrpSpPr>
          <p:grpSpPr>
            <a:xfrm>
              <a:off x="9159507" y="2719113"/>
              <a:ext cx="446280" cy="440141"/>
              <a:chOff x="9159507" y="2719113"/>
              <a:chExt cx="446280" cy="440141"/>
            </a:xfrm>
            <a:grpFill/>
          </p:grpSpPr>
          <p:sp>
            <p:nvSpPr>
              <p:cNvPr id="44" name="Freeform 57">
                <a:extLst>
                  <a:ext uri="{FF2B5EF4-FFF2-40B4-BE49-F238E27FC236}">
                    <a16:creationId xmlns:a16="http://schemas.microsoft.com/office/drawing/2014/main" id="{326D3E5A-3629-9B99-0CEE-F9C2ADB8ED3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45" name="Freeform 58">
                <a:extLst>
                  <a:ext uri="{FF2B5EF4-FFF2-40B4-BE49-F238E27FC236}">
                    <a16:creationId xmlns:a16="http://schemas.microsoft.com/office/drawing/2014/main" id="{8ED476E2-1CA0-26F2-4A8E-974F02C29AD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36" name="Graphic 4">
              <a:extLst>
                <a:ext uri="{FF2B5EF4-FFF2-40B4-BE49-F238E27FC236}">
                  <a16:creationId xmlns:a16="http://schemas.microsoft.com/office/drawing/2014/main" id="{59CA1CE3-B7BC-6271-D380-4BC5A447C098}"/>
                </a:ext>
              </a:extLst>
            </p:cNvPr>
            <p:cNvGrpSpPr/>
            <p:nvPr/>
          </p:nvGrpSpPr>
          <p:grpSpPr>
            <a:xfrm>
              <a:off x="9129274" y="2893887"/>
              <a:ext cx="717139" cy="1211724"/>
              <a:chOff x="9129274" y="2893887"/>
              <a:chExt cx="717139" cy="1211724"/>
            </a:xfrm>
            <a:grpFill/>
          </p:grpSpPr>
          <p:sp>
            <p:nvSpPr>
              <p:cNvPr id="37" name="Freeform 50">
                <a:extLst>
                  <a:ext uri="{FF2B5EF4-FFF2-40B4-BE49-F238E27FC236}">
                    <a16:creationId xmlns:a16="http://schemas.microsoft.com/office/drawing/2014/main" id="{6E8B8E5C-4F78-5D84-2234-9514555EABB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8" name="Freeform 51">
                <a:extLst>
                  <a:ext uri="{FF2B5EF4-FFF2-40B4-BE49-F238E27FC236}">
                    <a16:creationId xmlns:a16="http://schemas.microsoft.com/office/drawing/2014/main" id="{906D9582-9311-47A0-437C-E45A30BC7CB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9" name="Freeform 52">
                <a:extLst>
                  <a:ext uri="{FF2B5EF4-FFF2-40B4-BE49-F238E27FC236}">
                    <a16:creationId xmlns:a16="http://schemas.microsoft.com/office/drawing/2014/main" id="{AD1A5EB4-0708-1E78-4BA7-D0EDED1D3E0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0" name="Freeform 53">
                <a:extLst>
                  <a:ext uri="{FF2B5EF4-FFF2-40B4-BE49-F238E27FC236}">
                    <a16:creationId xmlns:a16="http://schemas.microsoft.com/office/drawing/2014/main" id="{77BECC29-DC3A-AD82-BA66-B13E02166DF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1" name="Freeform 54">
                <a:extLst>
                  <a:ext uri="{FF2B5EF4-FFF2-40B4-BE49-F238E27FC236}">
                    <a16:creationId xmlns:a16="http://schemas.microsoft.com/office/drawing/2014/main" id="{DC9DA19B-BF9E-8BCD-D98F-869D4A5A8F7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2" name="Freeform 55">
                <a:extLst>
                  <a:ext uri="{FF2B5EF4-FFF2-40B4-BE49-F238E27FC236}">
                    <a16:creationId xmlns:a16="http://schemas.microsoft.com/office/drawing/2014/main" id="{970465D0-F67C-C913-4720-3B18D80D04B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3" name="Freeform 56">
                <a:extLst>
                  <a:ext uri="{FF2B5EF4-FFF2-40B4-BE49-F238E27FC236}">
                    <a16:creationId xmlns:a16="http://schemas.microsoft.com/office/drawing/2014/main" id="{162875C6-D8C4-BCEC-05AD-A3F2E3B9850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643837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144A3-6067-2C00-435F-E7605F294EA3}"/>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07E976D7-D1B8-D4CA-162D-E36517D413B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063256"/>
            <a:ext cx="6547747" cy="4731488"/>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D389D633-694D-BFB2-527C-2D7BEB6A29F3}"/>
              </a:ext>
            </a:extLst>
          </p:cNvPr>
          <p:cNvSpPr>
            <a:spLocks noGrp="1"/>
          </p:cNvSpPr>
          <p:nvPr>
            <p:ph type="body" sz="quarter" idx="17"/>
          </p:nvPr>
        </p:nvSpPr>
        <p:spPr>
          <a:xfrm>
            <a:off x="6731421" y="439689"/>
            <a:ext cx="2066906" cy="582221"/>
          </a:xfrm>
        </p:spPr>
        <p:txBody>
          <a:bodyPr/>
          <a:lstStyle/>
          <a:p>
            <a:r>
              <a:rPr lang="en-US" dirty="0"/>
              <a:t>04</a:t>
            </a:r>
          </a:p>
        </p:txBody>
      </p:sp>
      <p:sp>
        <p:nvSpPr>
          <p:cNvPr id="14" name="Rectangle 13">
            <a:extLst>
              <a:ext uri="{FF2B5EF4-FFF2-40B4-BE49-F238E27FC236}">
                <a16:creationId xmlns:a16="http://schemas.microsoft.com/office/drawing/2014/main" id="{BAF37F09-909F-ACA2-DB86-3C425230144B}"/>
              </a:ext>
            </a:extLst>
          </p:cNvPr>
          <p:cNvSpPr/>
          <p:nvPr/>
        </p:nvSpPr>
        <p:spPr>
          <a:xfrm>
            <a:off x="5071731" y="3429000"/>
            <a:ext cx="554691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D44B60B5-F326-DB18-FF90-234C530F805E}"/>
              </a:ext>
            </a:extLst>
          </p:cNvPr>
          <p:cNvSpPr txBox="1"/>
          <p:nvPr/>
        </p:nvSpPr>
        <p:spPr>
          <a:xfrm>
            <a:off x="5134541" y="3429000"/>
            <a:ext cx="3193759" cy="646331"/>
          </a:xfrm>
          <a:prstGeom prst="rect">
            <a:avLst/>
          </a:prstGeom>
          <a:noFill/>
        </p:spPr>
        <p:txBody>
          <a:bodyPr wrap="none" rtlCol="0">
            <a:spAutoFit/>
          </a:bodyPr>
          <a:lstStyle/>
          <a:p>
            <a:r>
              <a:rPr lang="en-IE" sz="3600" b="1" spc="324" dirty="0">
                <a:solidFill>
                  <a:srgbClr val="60BA47"/>
                </a:solidFill>
                <a:latin typeface="Calibri" panose="020F0502020204030204" pitchFamily="34" charset="0"/>
                <a:cs typeface="Calibri" panose="020F0502020204030204" pitchFamily="34" charset="0"/>
              </a:rPr>
              <a:t>Methods and</a:t>
            </a:r>
          </a:p>
        </p:txBody>
      </p:sp>
      <p:sp>
        <p:nvSpPr>
          <p:cNvPr id="3" name="Rectangle 13">
            <a:extLst>
              <a:ext uri="{FF2B5EF4-FFF2-40B4-BE49-F238E27FC236}">
                <a16:creationId xmlns:a16="http://schemas.microsoft.com/office/drawing/2014/main" id="{C95E142A-4A95-728E-1052-6A494E780C1F}"/>
              </a:ext>
            </a:extLst>
          </p:cNvPr>
          <p:cNvSpPr/>
          <p:nvPr/>
        </p:nvSpPr>
        <p:spPr>
          <a:xfrm>
            <a:off x="5071730" y="4231178"/>
            <a:ext cx="554691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spc="324" dirty="0">
                <a:solidFill>
                  <a:srgbClr val="60BA47"/>
                </a:solidFill>
                <a:latin typeface="Calibri" panose="020F0502020204030204" pitchFamily="34" charset="0"/>
                <a:cs typeface="Calibri" panose="020F0502020204030204" pitchFamily="34" charset="0"/>
              </a:rPr>
              <a:t>Stages of learning</a:t>
            </a:r>
            <a:endParaRPr lang="en-US" sz="3600" dirty="0">
              <a:latin typeface="Montserrat" panose="00000500000000000000" pitchFamily="50" charset="0"/>
            </a:endParaRPr>
          </a:p>
        </p:txBody>
      </p:sp>
    </p:spTree>
    <p:extLst>
      <p:ext uri="{BB962C8B-B14F-4D97-AF65-F5344CB8AC3E}">
        <p14:creationId xmlns:p14="http://schemas.microsoft.com/office/powerpoint/2010/main" val="10239171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BBEF5-E10E-7C08-95EF-6528B6C385A9}"/>
            </a:ext>
          </a:extLst>
        </p:cNvPr>
        <p:cNvGrpSpPr/>
        <p:nvPr/>
      </p:nvGrpSpPr>
      <p:grpSpPr>
        <a:xfrm>
          <a:off x="0" y="0"/>
          <a:ext cx="0" cy="0"/>
          <a:chOff x="0" y="0"/>
          <a:chExt cx="0" cy="0"/>
        </a:xfrm>
      </p:grpSpPr>
      <p:sp>
        <p:nvSpPr>
          <p:cNvPr id="8" name="Freeform 177">
            <a:extLst>
              <a:ext uri="{FF2B5EF4-FFF2-40B4-BE49-F238E27FC236}">
                <a16:creationId xmlns:a16="http://schemas.microsoft.com/office/drawing/2014/main" id="{977A56E5-2911-6708-0EA6-EB6943B92736}"/>
              </a:ext>
            </a:extLst>
          </p:cNvPr>
          <p:cNvSpPr>
            <a:spLocks noChangeArrowheads="1"/>
          </p:cNvSpPr>
          <p:nvPr/>
        </p:nvSpPr>
        <p:spPr bwMode="auto">
          <a:xfrm>
            <a:off x="4084860" y="3573804"/>
            <a:ext cx="3288973" cy="129545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dirty="0"/>
          </a:p>
        </p:txBody>
      </p:sp>
      <p:sp>
        <p:nvSpPr>
          <p:cNvPr id="4" name="Text Placeholder 3">
            <a:extLst>
              <a:ext uri="{FF2B5EF4-FFF2-40B4-BE49-F238E27FC236}">
                <a16:creationId xmlns:a16="http://schemas.microsoft.com/office/drawing/2014/main" id="{6C415E78-9A6A-5170-AA2B-FE006B584AE4}"/>
              </a:ext>
            </a:extLst>
          </p:cNvPr>
          <p:cNvSpPr>
            <a:spLocks noGrp="1"/>
          </p:cNvSpPr>
          <p:nvPr>
            <p:ph type="body" sz="quarter" idx="16"/>
          </p:nvPr>
        </p:nvSpPr>
        <p:spPr>
          <a:xfrm>
            <a:off x="617777" y="420701"/>
            <a:ext cx="10052954" cy="395850"/>
          </a:xfrm>
          <a:prstGeom prst="rect">
            <a:avLst/>
          </a:prstGeom>
        </p:spPr>
        <p:txBody>
          <a:bodyPr/>
          <a:lstStyle/>
          <a:p>
            <a:r>
              <a:rPr lang="en-IE" dirty="0">
                <a:cs typeface="Calibri"/>
              </a:rPr>
              <a:t>Methods and stages of learning</a:t>
            </a:r>
            <a:endParaRPr lang="en-IE" b="1" dirty="0"/>
          </a:p>
        </p:txBody>
      </p:sp>
      <p:sp>
        <p:nvSpPr>
          <p:cNvPr id="3" name="Text Placeholder 2">
            <a:extLst>
              <a:ext uri="{FF2B5EF4-FFF2-40B4-BE49-F238E27FC236}">
                <a16:creationId xmlns:a16="http://schemas.microsoft.com/office/drawing/2014/main" id="{1D5AF5FE-E65C-B8EB-300F-0CAFD4EFEB3D}"/>
              </a:ext>
            </a:extLst>
          </p:cNvPr>
          <p:cNvSpPr>
            <a:spLocks noGrp="1"/>
          </p:cNvSpPr>
          <p:nvPr>
            <p:ph type="body" sz="quarter" idx="19"/>
          </p:nvPr>
        </p:nvSpPr>
        <p:spPr>
          <a:xfrm>
            <a:off x="679938" y="1201479"/>
            <a:ext cx="10546905" cy="5050464"/>
          </a:xfrm>
          <a:prstGeom prst="rect">
            <a:avLst/>
          </a:prstGeom>
        </p:spPr>
        <p:txBody>
          <a:bodyPr/>
          <a:lstStyle/>
          <a:p>
            <a:pPr marL="0" indent="0" fontAlgn="base">
              <a:lnSpc>
                <a:spcPct val="100000"/>
              </a:lnSpc>
            </a:pPr>
            <a:r>
              <a:rPr lang="en-US" kern="100" dirty="0">
                <a:cs typeface="Times New Roman" panose="02020603050405020304" pitchFamily="18" charset="0"/>
              </a:rPr>
              <a:t>These stages, or steps, of learning typically move through a cycle that begins with a student having a concrete experience and ends with them actively experimenting with the knowledge they gained.</a:t>
            </a:r>
          </a:p>
          <a:p>
            <a:pPr marL="0" indent="0" algn="l" fontAlgn="base">
              <a:lnSpc>
                <a:spcPct val="100000"/>
              </a:lnSpc>
            </a:pPr>
            <a:endParaRPr lang="en-US" sz="1400" b="0" i="0" dirty="0">
              <a:solidFill>
                <a:srgbClr val="333132"/>
              </a:solidFill>
              <a:effectLst/>
              <a:latin typeface="IBM Plex Sans" panose="020B0503050203000203" pitchFamily="34" charset="0"/>
            </a:endParaRPr>
          </a:p>
        </p:txBody>
      </p:sp>
      <p:sp>
        <p:nvSpPr>
          <p:cNvPr id="5" name="CuadroTexto 598">
            <a:extLst>
              <a:ext uri="{FF2B5EF4-FFF2-40B4-BE49-F238E27FC236}">
                <a16:creationId xmlns:a16="http://schemas.microsoft.com/office/drawing/2014/main" id="{17261313-6B2F-8A59-1E79-894ED1B4E6E8}"/>
              </a:ext>
            </a:extLst>
          </p:cNvPr>
          <p:cNvSpPr txBox="1"/>
          <p:nvPr/>
        </p:nvSpPr>
        <p:spPr>
          <a:xfrm>
            <a:off x="4401310" y="3952895"/>
            <a:ext cx="27985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Kolb’s learning model</a:t>
            </a:r>
          </a:p>
        </p:txBody>
      </p:sp>
      <p:sp>
        <p:nvSpPr>
          <p:cNvPr id="9" name="Freeform 176">
            <a:extLst>
              <a:ext uri="{FF2B5EF4-FFF2-40B4-BE49-F238E27FC236}">
                <a16:creationId xmlns:a16="http://schemas.microsoft.com/office/drawing/2014/main" id="{D1AF9589-23F1-C207-EB36-F0464156AACE}"/>
              </a:ext>
            </a:extLst>
          </p:cNvPr>
          <p:cNvSpPr>
            <a:spLocks noChangeArrowheads="1"/>
          </p:cNvSpPr>
          <p:nvPr/>
        </p:nvSpPr>
        <p:spPr bwMode="auto">
          <a:xfrm>
            <a:off x="4043694" y="2530869"/>
            <a:ext cx="3201120" cy="65800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dirty="0"/>
          </a:p>
        </p:txBody>
      </p:sp>
      <p:sp>
        <p:nvSpPr>
          <p:cNvPr id="10" name="Freeform 176">
            <a:extLst>
              <a:ext uri="{FF2B5EF4-FFF2-40B4-BE49-F238E27FC236}">
                <a16:creationId xmlns:a16="http://schemas.microsoft.com/office/drawing/2014/main" id="{B331D12F-0166-5625-E033-F93AC84CE72C}"/>
              </a:ext>
            </a:extLst>
          </p:cNvPr>
          <p:cNvSpPr>
            <a:spLocks noChangeArrowheads="1"/>
          </p:cNvSpPr>
          <p:nvPr/>
        </p:nvSpPr>
        <p:spPr bwMode="auto">
          <a:xfrm>
            <a:off x="4150489" y="5494775"/>
            <a:ext cx="3300190" cy="65800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dirty="0"/>
          </a:p>
        </p:txBody>
      </p:sp>
      <p:sp>
        <p:nvSpPr>
          <p:cNvPr id="11" name="Rectángulo 602">
            <a:extLst>
              <a:ext uri="{FF2B5EF4-FFF2-40B4-BE49-F238E27FC236}">
                <a16:creationId xmlns:a16="http://schemas.microsoft.com/office/drawing/2014/main" id="{721DF485-C091-90C6-0D45-54602176187D}"/>
              </a:ext>
            </a:extLst>
          </p:cNvPr>
          <p:cNvSpPr/>
          <p:nvPr/>
        </p:nvSpPr>
        <p:spPr>
          <a:xfrm>
            <a:off x="4341774" y="2584801"/>
            <a:ext cx="2604960" cy="400110"/>
          </a:xfrm>
          <a:prstGeom prst="rect">
            <a:avLst/>
          </a:prstGeom>
        </p:spPr>
        <p:txBody>
          <a:bodyPr wrap="square">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Concrete</a:t>
            </a:r>
            <a:r>
              <a:rPr lang="en-US" sz="2000" b="1" dirty="0">
                <a:solidFill>
                  <a:srgbClr val="002060"/>
                </a:solidFill>
                <a:latin typeface="Calibri" panose="020F0502020204030204" pitchFamily="34" charset="0"/>
                <a:ea typeface="Lato" charset="0"/>
                <a:cs typeface="Calibri" panose="020F0502020204030204" pitchFamily="34" charset="0"/>
              </a:rPr>
              <a:t> </a:t>
            </a:r>
            <a:r>
              <a:rPr lang="en-US" sz="2000" b="1" dirty="0">
                <a:solidFill>
                  <a:schemeClr val="bg1"/>
                </a:solidFill>
                <a:latin typeface="Calibri" panose="020F0502020204030204" pitchFamily="34" charset="0"/>
                <a:ea typeface="Lato" charset="0"/>
                <a:cs typeface="Calibri" panose="020F0502020204030204" pitchFamily="34" charset="0"/>
              </a:rPr>
              <a:t>Experience</a:t>
            </a:r>
          </a:p>
        </p:txBody>
      </p:sp>
      <p:sp>
        <p:nvSpPr>
          <p:cNvPr id="12" name="Rectángulo 602">
            <a:extLst>
              <a:ext uri="{FF2B5EF4-FFF2-40B4-BE49-F238E27FC236}">
                <a16:creationId xmlns:a16="http://schemas.microsoft.com/office/drawing/2014/main" id="{F8879C20-41C5-216D-1942-6F7901CC477C}"/>
              </a:ext>
            </a:extLst>
          </p:cNvPr>
          <p:cNvSpPr/>
          <p:nvPr/>
        </p:nvSpPr>
        <p:spPr>
          <a:xfrm>
            <a:off x="4328543" y="5544860"/>
            <a:ext cx="3025199" cy="400110"/>
          </a:xfrm>
          <a:prstGeom prst="rect">
            <a:avLst/>
          </a:prstGeom>
        </p:spPr>
        <p:txBody>
          <a:bodyPr wrap="square">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Abstract</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b="1" dirty="0">
                <a:solidFill>
                  <a:schemeClr val="bg1"/>
                </a:solidFill>
                <a:latin typeface="Calibri" panose="020F0502020204030204" pitchFamily="34" charset="0"/>
                <a:ea typeface="Lato" charset="0"/>
                <a:cs typeface="Calibri" panose="020F0502020204030204" pitchFamily="34" charset="0"/>
              </a:rPr>
              <a:t>Conceptualization</a:t>
            </a:r>
          </a:p>
        </p:txBody>
      </p:sp>
      <p:sp>
        <p:nvSpPr>
          <p:cNvPr id="13" name="Freeform 179">
            <a:extLst>
              <a:ext uri="{FF2B5EF4-FFF2-40B4-BE49-F238E27FC236}">
                <a16:creationId xmlns:a16="http://schemas.microsoft.com/office/drawing/2014/main" id="{6E886F0E-368C-9B68-500B-E9A050123D46}"/>
              </a:ext>
            </a:extLst>
          </p:cNvPr>
          <p:cNvSpPr>
            <a:spLocks noChangeArrowheads="1"/>
          </p:cNvSpPr>
          <p:nvPr/>
        </p:nvSpPr>
        <p:spPr bwMode="auto">
          <a:xfrm>
            <a:off x="744691" y="3725775"/>
            <a:ext cx="3201119" cy="658007"/>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US" sz="900" dirty="0"/>
          </a:p>
        </p:txBody>
      </p:sp>
      <p:sp>
        <p:nvSpPr>
          <p:cNvPr id="14" name="Freeform 179">
            <a:extLst>
              <a:ext uri="{FF2B5EF4-FFF2-40B4-BE49-F238E27FC236}">
                <a16:creationId xmlns:a16="http://schemas.microsoft.com/office/drawing/2014/main" id="{C88DE4AC-302F-D3A6-2512-0CD2D0C086C8}"/>
              </a:ext>
            </a:extLst>
          </p:cNvPr>
          <p:cNvSpPr>
            <a:spLocks noChangeArrowheads="1"/>
          </p:cNvSpPr>
          <p:nvPr/>
        </p:nvSpPr>
        <p:spPr bwMode="auto">
          <a:xfrm>
            <a:off x="7723669" y="3787370"/>
            <a:ext cx="3296898" cy="620365"/>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US" sz="900" dirty="0"/>
          </a:p>
        </p:txBody>
      </p:sp>
      <p:sp>
        <p:nvSpPr>
          <p:cNvPr id="15" name="Rectángulo 602">
            <a:extLst>
              <a:ext uri="{FF2B5EF4-FFF2-40B4-BE49-F238E27FC236}">
                <a16:creationId xmlns:a16="http://schemas.microsoft.com/office/drawing/2014/main" id="{A530C0B6-CCFA-38EA-6C62-CFF75C01AFA4}"/>
              </a:ext>
            </a:extLst>
          </p:cNvPr>
          <p:cNvSpPr/>
          <p:nvPr/>
        </p:nvSpPr>
        <p:spPr>
          <a:xfrm>
            <a:off x="965156" y="3854723"/>
            <a:ext cx="2760188" cy="400110"/>
          </a:xfrm>
          <a:prstGeom prst="rect">
            <a:avLst/>
          </a:prstGeom>
        </p:spPr>
        <p:txBody>
          <a:bodyPr wrap="square">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Active Experimentation</a:t>
            </a:r>
          </a:p>
        </p:txBody>
      </p:sp>
      <p:sp>
        <p:nvSpPr>
          <p:cNvPr id="16" name="Rectángulo 602">
            <a:extLst>
              <a:ext uri="{FF2B5EF4-FFF2-40B4-BE49-F238E27FC236}">
                <a16:creationId xmlns:a16="http://schemas.microsoft.com/office/drawing/2014/main" id="{FCA8E2E4-1C22-8BAD-2D71-B68B2C9BA9AA}"/>
              </a:ext>
            </a:extLst>
          </p:cNvPr>
          <p:cNvSpPr/>
          <p:nvPr/>
        </p:nvSpPr>
        <p:spPr>
          <a:xfrm>
            <a:off x="8069638" y="3897497"/>
            <a:ext cx="2604960" cy="400110"/>
          </a:xfrm>
          <a:prstGeom prst="rect">
            <a:avLst/>
          </a:prstGeom>
        </p:spPr>
        <p:txBody>
          <a:bodyPr wrap="square">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Reflective Observation</a:t>
            </a:r>
          </a:p>
        </p:txBody>
      </p:sp>
      <p:sp>
        <p:nvSpPr>
          <p:cNvPr id="17" name="Nuoli: Oikea 16">
            <a:extLst>
              <a:ext uri="{FF2B5EF4-FFF2-40B4-BE49-F238E27FC236}">
                <a16:creationId xmlns:a16="http://schemas.microsoft.com/office/drawing/2014/main" id="{BDA0A78C-BB44-AB22-A80F-990C27E9861C}"/>
              </a:ext>
            </a:extLst>
          </p:cNvPr>
          <p:cNvSpPr/>
          <p:nvPr/>
        </p:nvSpPr>
        <p:spPr>
          <a:xfrm rot="2560217">
            <a:off x="7576850" y="2994847"/>
            <a:ext cx="564279" cy="2412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8" name="Nuoli: Oikea 17">
            <a:extLst>
              <a:ext uri="{FF2B5EF4-FFF2-40B4-BE49-F238E27FC236}">
                <a16:creationId xmlns:a16="http://schemas.microsoft.com/office/drawing/2014/main" id="{AC2FC799-3175-3714-4FDF-38A31006C04C}"/>
              </a:ext>
            </a:extLst>
          </p:cNvPr>
          <p:cNvSpPr/>
          <p:nvPr/>
        </p:nvSpPr>
        <p:spPr>
          <a:xfrm rot="7833253">
            <a:off x="7543241" y="5013138"/>
            <a:ext cx="588887" cy="31347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9" name="Nuoli: Oikea 18">
            <a:extLst>
              <a:ext uri="{FF2B5EF4-FFF2-40B4-BE49-F238E27FC236}">
                <a16:creationId xmlns:a16="http://schemas.microsoft.com/office/drawing/2014/main" id="{52E12283-E941-5300-00EE-0EEB2140E704}"/>
              </a:ext>
            </a:extLst>
          </p:cNvPr>
          <p:cNvSpPr/>
          <p:nvPr/>
        </p:nvSpPr>
        <p:spPr>
          <a:xfrm rot="13960932">
            <a:off x="3245272" y="5022869"/>
            <a:ext cx="531875" cy="2940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0" name="Nuoli: Oikea 19">
            <a:extLst>
              <a:ext uri="{FF2B5EF4-FFF2-40B4-BE49-F238E27FC236}">
                <a16:creationId xmlns:a16="http://schemas.microsoft.com/office/drawing/2014/main" id="{C239C6C5-322D-E4F4-6648-79C42C66A367}"/>
              </a:ext>
            </a:extLst>
          </p:cNvPr>
          <p:cNvSpPr/>
          <p:nvPr/>
        </p:nvSpPr>
        <p:spPr>
          <a:xfrm rot="19185843">
            <a:off x="3290580" y="3047837"/>
            <a:ext cx="510245" cy="24540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21" name="Kuva 20" descr="Kuva, joka sisältää kohteen teksti, Grafiikka, Fontti, ympyrä&#10;&#10;Kuvaus luotu automaattisesti">
            <a:extLst>
              <a:ext uri="{FF2B5EF4-FFF2-40B4-BE49-F238E27FC236}">
                <a16:creationId xmlns:a16="http://schemas.microsoft.com/office/drawing/2014/main" id="{005D81EA-CE4D-810D-64F3-F26DF17694C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51264" y="5305647"/>
            <a:ext cx="1637228" cy="1099946"/>
          </a:xfrm>
          <a:prstGeom prst="rect">
            <a:avLst/>
          </a:prstGeom>
        </p:spPr>
      </p:pic>
    </p:spTree>
    <p:extLst>
      <p:ext uri="{BB962C8B-B14F-4D97-AF65-F5344CB8AC3E}">
        <p14:creationId xmlns:p14="http://schemas.microsoft.com/office/powerpoint/2010/main" val="30202817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C9C88-2EF6-A206-0DA0-FBC806C508D3}"/>
            </a:ext>
          </a:extLst>
        </p:cNvPr>
        <p:cNvGrpSpPr/>
        <p:nvPr/>
      </p:nvGrpSpPr>
      <p:grpSpPr>
        <a:xfrm>
          <a:off x="0" y="0"/>
          <a:ext cx="0" cy="0"/>
          <a:chOff x="0" y="0"/>
          <a:chExt cx="0" cy="0"/>
        </a:xfrm>
      </p:grpSpPr>
      <p:pic>
        <p:nvPicPr>
          <p:cNvPr id="4100" name="Picture 4" descr="Education concept vector">
            <a:extLst>
              <a:ext uri="{FF2B5EF4-FFF2-40B4-BE49-F238E27FC236}">
                <a16:creationId xmlns:a16="http://schemas.microsoft.com/office/drawing/2014/main" id="{F825A32F-3E2B-033B-ECAC-CAF548047DD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197163" y="4261268"/>
            <a:ext cx="2067851" cy="206785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7281D537-F2A5-38F1-8DCB-A7A0DB8EA1AD}"/>
              </a:ext>
            </a:extLst>
          </p:cNvPr>
          <p:cNvSpPr>
            <a:spLocks noGrp="1"/>
          </p:cNvSpPr>
          <p:nvPr>
            <p:ph type="body" sz="quarter" idx="16"/>
          </p:nvPr>
        </p:nvSpPr>
        <p:spPr>
          <a:xfrm>
            <a:off x="617777" y="420701"/>
            <a:ext cx="10052954" cy="395850"/>
          </a:xfrm>
          <a:prstGeom prst="rect">
            <a:avLst/>
          </a:prstGeom>
        </p:spPr>
        <p:txBody>
          <a:bodyPr/>
          <a:lstStyle/>
          <a:p>
            <a:r>
              <a:rPr lang="en-IE" dirty="0">
                <a:cs typeface="Calibri"/>
              </a:rPr>
              <a:t>Methods and stages of learning</a:t>
            </a:r>
            <a:endParaRPr lang="en-IE" b="1" dirty="0"/>
          </a:p>
        </p:txBody>
      </p:sp>
      <p:sp>
        <p:nvSpPr>
          <p:cNvPr id="3" name="Text Placeholder 2">
            <a:extLst>
              <a:ext uri="{FF2B5EF4-FFF2-40B4-BE49-F238E27FC236}">
                <a16:creationId xmlns:a16="http://schemas.microsoft.com/office/drawing/2014/main" id="{58DD1ABF-7F5B-3CF5-8DBC-BEB6C44A3278}"/>
              </a:ext>
            </a:extLst>
          </p:cNvPr>
          <p:cNvSpPr>
            <a:spLocks noGrp="1"/>
          </p:cNvSpPr>
          <p:nvPr>
            <p:ph type="body" sz="quarter" idx="19"/>
          </p:nvPr>
        </p:nvSpPr>
        <p:spPr>
          <a:xfrm>
            <a:off x="756865" y="1542470"/>
            <a:ext cx="10271597" cy="5134775"/>
          </a:xfrm>
          <a:prstGeom prst="rect">
            <a:avLst/>
          </a:prstGeom>
        </p:spPr>
        <p:txBody>
          <a:bodyPr/>
          <a:lstStyle/>
          <a:p>
            <a:pPr marL="0" indent="0" algn="l">
              <a:lnSpc>
                <a:spcPct val="100000"/>
              </a:lnSpc>
            </a:pPr>
            <a:r>
              <a:rPr lang="en-US" b="1" i="0" dirty="0">
                <a:solidFill>
                  <a:srgbClr val="002060"/>
                </a:solidFill>
                <a:effectLst/>
                <a:hlinkClick r:id="rId3"/>
              </a:rPr>
              <a:t>The stages of learning reflect how learners process and assimilate </a:t>
            </a:r>
            <a:r>
              <a:rPr lang="en-US" b="1" i="0" dirty="0">
                <a:solidFill>
                  <a:schemeClr val="tx1"/>
                </a:solidFill>
                <a:effectLst/>
                <a:hlinkClick r:id="rId3"/>
              </a:rPr>
              <a:t>information</a:t>
            </a:r>
            <a:r>
              <a:rPr lang="en-US" b="1" i="0" dirty="0">
                <a:solidFill>
                  <a:srgbClr val="002060"/>
                </a:solidFill>
                <a:effectLst/>
                <a:hlinkClick r:id="rId3"/>
              </a:rPr>
              <a:t>:</a:t>
            </a:r>
            <a:endParaRPr lang="en-US" b="0" i="0" dirty="0">
              <a:solidFill>
                <a:srgbClr val="002060"/>
              </a:solidFill>
              <a:effectLst/>
            </a:endParaRPr>
          </a:p>
          <a:p>
            <a:pPr marL="0" indent="0" algn="l">
              <a:lnSpc>
                <a:spcPct val="100000"/>
              </a:lnSpc>
            </a:pPr>
            <a:endParaRPr lang="en-US" b="0" i="0" dirty="0">
              <a:solidFill>
                <a:srgbClr val="1F1F1F"/>
              </a:solidFill>
              <a:effectLst/>
            </a:endParaRPr>
          </a:p>
          <a:p>
            <a:pPr marL="0" indent="0" algn="l">
              <a:lnSpc>
                <a:spcPct val="100000"/>
              </a:lnSpc>
            </a:pPr>
            <a:r>
              <a:rPr lang="en-US" b="1" kern="100" dirty="0">
                <a:cs typeface="Times New Roman" panose="02020603050405020304" pitchFamily="18" charset="0"/>
              </a:rPr>
              <a:t>Stage 1: </a:t>
            </a:r>
            <a:r>
              <a:rPr lang="en-US" kern="100" dirty="0">
                <a:cs typeface="Times New Roman" panose="02020603050405020304" pitchFamily="18" charset="0"/>
              </a:rPr>
              <a:t>Concrete Experience (CE) assimilating information - feeling</a:t>
            </a:r>
          </a:p>
          <a:p>
            <a:pPr marL="0" indent="0" algn="l">
              <a:lnSpc>
                <a:spcPct val="100000"/>
              </a:lnSpc>
            </a:pPr>
            <a:endParaRPr lang="en-US" kern="100" dirty="0">
              <a:cs typeface="Times New Roman" panose="02020603050405020304" pitchFamily="18" charset="0"/>
            </a:endParaRPr>
          </a:p>
          <a:p>
            <a:pPr marL="0" indent="0" algn="l">
              <a:lnSpc>
                <a:spcPct val="100000"/>
              </a:lnSpc>
            </a:pPr>
            <a:r>
              <a:rPr lang="en-US" b="1" kern="100" dirty="0">
                <a:cs typeface="Times New Roman" panose="02020603050405020304" pitchFamily="18" charset="0"/>
              </a:rPr>
              <a:t>Stage 2: </a:t>
            </a:r>
            <a:r>
              <a:rPr lang="en-US" kern="100" dirty="0">
                <a:cs typeface="Times New Roman" panose="02020603050405020304" pitchFamily="18" charset="0"/>
              </a:rPr>
              <a:t>Reflective Observation (RO) processing information - watching</a:t>
            </a:r>
          </a:p>
          <a:p>
            <a:pPr marL="0" indent="0" algn="l">
              <a:lnSpc>
                <a:spcPct val="100000"/>
              </a:lnSpc>
            </a:pPr>
            <a:endParaRPr lang="en-US" kern="100" dirty="0">
              <a:cs typeface="Times New Roman" panose="02020603050405020304" pitchFamily="18" charset="0"/>
            </a:endParaRPr>
          </a:p>
          <a:p>
            <a:pPr marL="0" indent="0" algn="l">
              <a:lnSpc>
                <a:spcPct val="100000"/>
              </a:lnSpc>
            </a:pPr>
            <a:r>
              <a:rPr lang="en-US" b="1" kern="100" dirty="0">
                <a:cs typeface="Times New Roman" panose="02020603050405020304" pitchFamily="18" charset="0"/>
              </a:rPr>
              <a:t>Stage 3: </a:t>
            </a:r>
            <a:r>
              <a:rPr lang="en-US" kern="100" dirty="0">
                <a:cs typeface="Times New Roman" panose="02020603050405020304" pitchFamily="18" charset="0"/>
              </a:rPr>
              <a:t>Abstract </a:t>
            </a:r>
            <a:r>
              <a:rPr lang="en-US" kern="100" dirty="0" err="1">
                <a:cs typeface="Times New Roman" panose="02020603050405020304" pitchFamily="18" charset="0"/>
              </a:rPr>
              <a:t>Conceptualisation</a:t>
            </a:r>
            <a:r>
              <a:rPr lang="en-US" kern="100" dirty="0">
                <a:cs typeface="Times New Roman" panose="02020603050405020304" pitchFamily="18" charset="0"/>
              </a:rPr>
              <a:t> (AC) assimilating information - thinking</a:t>
            </a:r>
          </a:p>
          <a:p>
            <a:pPr marL="0" indent="0" algn="l">
              <a:lnSpc>
                <a:spcPct val="100000"/>
              </a:lnSpc>
            </a:pPr>
            <a:endParaRPr lang="en-US" kern="100" dirty="0">
              <a:cs typeface="Times New Roman" panose="02020603050405020304" pitchFamily="18" charset="0"/>
            </a:endParaRPr>
          </a:p>
          <a:p>
            <a:pPr marL="0" indent="0" algn="l">
              <a:lnSpc>
                <a:spcPct val="100000"/>
              </a:lnSpc>
            </a:pPr>
            <a:r>
              <a:rPr lang="en-US" b="1" kern="100" dirty="0">
                <a:cs typeface="Times New Roman" panose="02020603050405020304" pitchFamily="18" charset="0"/>
              </a:rPr>
              <a:t>Stage 4: </a:t>
            </a:r>
            <a:r>
              <a:rPr lang="en-US" kern="100" dirty="0">
                <a:cs typeface="Times New Roman" panose="02020603050405020304" pitchFamily="18" charset="0"/>
              </a:rPr>
              <a:t>Active Experimentation (AE) - doing</a:t>
            </a:r>
          </a:p>
          <a:p>
            <a:pPr marL="0" indent="0" algn="l" fontAlgn="base">
              <a:lnSpc>
                <a:spcPct val="100000"/>
              </a:lnSpc>
            </a:pPr>
            <a:endParaRPr lang="en-US" sz="2000" b="0" i="0" dirty="0">
              <a:solidFill>
                <a:srgbClr val="333132"/>
              </a:solidFill>
              <a:effectLst/>
            </a:endParaRPr>
          </a:p>
          <a:p>
            <a:pPr marL="0" indent="0" algn="l" fontAlgn="base">
              <a:lnSpc>
                <a:spcPct val="100000"/>
              </a:lnSpc>
            </a:pPr>
            <a:endParaRPr lang="en-US" sz="2000" b="0" i="0" dirty="0">
              <a:solidFill>
                <a:srgbClr val="333132"/>
              </a:solidFill>
              <a:effectLst/>
            </a:endParaRPr>
          </a:p>
          <a:p>
            <a:pPr marL="0" indent="0" algn="l" fontAlgn="base">
              <a:lnSpc>
                <a:spcPct val="100000"/>
              </a:lnSpc>
            </a:pPr>
            <a:r>
              <a:rPr lang="en-US" sz="1600" i="1" kern="100" dirty="0">
                <a:cs typeface="Times New Roman" panose="02020603050405020304" pitchFamily="18" charset="0"/>
              </a:rPr>
              <a:t>In Experiential Learning: Experience as the Source of Learning and Development (1984)</a:t>
            </a:r>
          </a:p>
          <a:p>
            <a:pPr marL="0" indent="0" algn="l" fontAlgn="base">
              <a:lnSpc>
                <a:spcPct val="100000"/>
              </a:lnSpc>
            </a:pPr>
            <a:endParaRPr lang="en-US" sz="1400" b="0" i="0" dirty="0">
              <a:solidFill>
                <a:srgbClr val="333132"/>
              </a:solidFill>
              <a:effectLst/>
              <a:latin typeface="IBM Plex Sans" panose="020B0503050203000203" pitchFamily="34"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21601BA8-DD2B-784B-0743-7DDBFE1542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25787" y="420701"/>
            <a:ext cx="1362164" cy="915149"/>
          </a:xfrm>
          <a:prstGeom prst="rect">
            <a:avLst/>
          </a:prstGeom>
        </p:spPr>
      </p:pic>
      <p:grpSp>
        <p:nvGrpSpPr>
          <p:cNvPr id="5" name="Graphic 4">
            <a:extLst>
              <a:ext uri="{FF2B5EF4-FFF2-40B4-BE49-F238E27FC236}">
                <a16:creationId xmlns:a16="http://schemas.microsoft.com/office/drawing/2014/main" id="{E3437B3F-A8F5-86D3-27C9-91A559A472C8}"/>
              </a:ext>
            </a:extLst>
          </p:cNvPr>
          <p:cNvGrpSpPr/>
          <p:nvPr/>
        </p:nvGrpSpPr>
        <p:grpSpPr>
          <a:xfrm rot="19582332">
            <a:off x="10520990" y="2007825"/>
            <a:ext cx="388032" cy="596029"/>
            <a:chOff x="9129274" y="2719113"/>
            <a:chExt cx="717139" cy="1386497"/>
          </a:xfrm>
          <a:solidFill>
            <a:srgbClr val="09465E"/>
          </a:solidFill>
        </p:grpSpPr>
        <p:grpSp>
          <p:nvGrpSpPr>
            <p:cNvPr id="6" name="Graphic 4">
              <a:extLst>
                <a:ext uri="{FF2B5EF4-FFF2-40B4-BE49-F238E27FC236}">
                  <a16:creationId xmlns:a16="http://schemas.microsoft.com/office/drawing/2014/main" id="{02612DED-7313-13AE-AA32-9CAE10C9BEF4}"/>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59F74BD2-5238-0C88-4DC2-5F54C68E10F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84B98915-BDDC-351B-0732-95D1EA96B1F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2A4EF6A6-DF8B-237C-F9FB-1009E3849E12}"/>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9779981E-991A-453F-6C66-E1459D1ABDE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0F443F22-DEC5-45F7-CF5B-0CE6447589A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159A5678-36AA-6325-649F-8C9E59C9146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124D77A5-BB30-F644-03DB-772BFBE6B21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4BF399D2-162B-DA90-72FA-6E3FA7CCBD6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643AA53A-45D0-48EE-73EB-BEE88F972BE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37F344A8-983F-8FAA-97E9-36435FC3395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017021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AC976E-6C57-0A30-63B9-5BC03FE34EDC}"/>
              </a:ext>
            </a:extLst>
          </p:cNvPr>
          <p:cNvSpPr>
            <a:spLocks noGrp="1"/>
          </p:cNvSpPr>
          <p:nvPr>
            <p:ph type="body" sz="quarter" idx="16"/>
          </p:nvPr>
        </p:nvSpPr>
        <p:spPr>
          <a:xfrm>
            <a:off x="568643" y="235343"/>
            <a:ext cx="7692595" cy="557998"/>
          </a:xfrm>
        </p:spPr>
        <p:txBody>
          <a:bodyPr/>
          <a:lstStyle/>
          <a:p>
            <a:r>
              <a:rPr lang="en-IE" dirty="0">
                <a:cs typeface="Calibri"/>
              </a:rPr>
              <a:t>Methods and stages of learning</a:t>
            </a:r>
            <a:endParaRPr lang="en-IE" b="1" dirty="0"/>
          </a:p>
          <a:p>
            <a:endParaRPr lang="en-IE" dirty="0"/>
          </a:p>
        </p:txBody>
      </p:sp>
      <p:sp>
        <p:nvSpPr>
          <p:cNvPr id="5" name="Freeform 170">
            <a:extLst>
              <a:ext uri="{FF2B5EF4-FFF2-40B4-BE49-F238E27FC236}">
                <a16:creationId xmlns:a16="http://schemas.microsoft.com/office/drawing/2014/main" id="{A8EB48A7-DAFC-0BD0-E66D-4615637521CC}"/>
              </a:ext>
            </a:extLst>
          </p:cNvPr>
          <p:cNvSpPr>
            <a:spLocks noChangeArrowheads="1"/>
          </p:cNvSpPr>
          <p:nvPr/>
        </p:nvSpPr>
        <p:spPr bwMode="auto">
          <a:xfrm>
            <a:off x="379379" y="2632489"/>
            <a:ext cx="10603149" cy="3420785"/>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6" name="Freeform 171">
            <a:extLst>
              <a:ext uri="{FF2B5EF4-FFF2-40B4-BE49-F238E27FC236}">
                <a16:creationId xmlns:a16="http://schemas.microsoft.com/office/drawing/2014/main" id="{8D1A787D-60FF-B7A5-B8EE-3F58F4975177}"/>
              </a:ext>
            </a:extLst>
          </p:cNvPr>
          <p:cNvSpPr>
            <a:spLocks noChangeArrowheads="1"/>
          </p:cNvSpPr>
          <p:nvPr/>
        </p:nvSpPr>
        <p:spPr bwMode="auto">
          <a:xfrm>
            <a:off x="379379" y="1611670"/>
            <a:ext cx="10603149" cy="1014525"/>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F1983D"/>
          </a:solidFill>
          <a:ln>
            <a:noFill/>
          </a:ln>
          <a:effectLst/>
        </p:spPr>
        <p:txBody>
          <a:bodyPr wrap="none" anchor="ctr"/>
          <a:lstStyle/>
          <a:p>
            <a:endParaRPr lang="en-US" sz="900"/>
          </a:p>
        </p:txBody>
      </p:sp>
      <p:sp>
        <p:nvSpPr>
          <p:cNvPr id="17" name="CuadroTexto 598">
            <a:extLst>
              <a:ext uri="{FF2B5EF4-FFF2-40B4-BE49-F238E27FC236}">
                <a16:creationId xmlns:a16="http://schemas.microsoft.com/office/drawing/2014/main" id="{EE943F27-880B-FA59-CBAF-A548BFE65573}"/>
              </a:ext>
            </a:extLst>
          </p:cNvPr>
          <p:cNvSpPr txBox="1"/>
          <p:nvPr/>
        </p:nvSpPr>
        <p:spPr>
          <a:xfrm>
            <a:off x="2028901" y="1750211"/>
            <a:ext cx="7603700" cy="830997"/>
          </a:xfrm>
          <a:prstGeom prst="rect">
            <a:avLst/>
          </a:prstGeom>
          <a:noFill/>
        </p:spPr>
        <p:txBody>
          <a:bodyPr wrap="square" rtlCol="0">
            <a:spAutoFit/>
          </a:bodyPr>
          <a:lstStyle/>
          <a:p>
            <a:pPr algn="ctr"/>
            <a:r>
              <a:rPr lang="en-US" sz="2400" b="1" kern="0" dirty="0">
                <a:solidFill>
                  <a:schemeClr val="bg1"/>
                </a:solidFill>
                <a:cs typeface="Times New Roman" panose="02020603050405020304" pitchFamily="18" charset="0"/>
              </a:rPr>
              <a:t>EDUCATIONAL INSTITUTIONS – </a:t>
            </a:r>
          </a:p>
          <a:p>
            <a:pPr algn="ctr"/>
            <a:r>
              <a:rPr lang="en-US" sz="2400" b="1" kern="0" dirty="0">
                <a:solidFill>
                  <a:schemeClr val="bg1"/>
                </a:solidFill>
                <a:cs typeface="Times New Roman" panose="02020603050405020304" pitchFamily="18" charset="0"/>
              </a:rPr>
              <a:t>FORMAL EDUCATION &amp; CURRICULUM DEVELOPMENT</a:t>
            </a:r>
            <a:endParaRPr lang="en-US" sz="2400" b="1" dirty="0">
              <a:solidFill>
                <a:schemeClr val="bg1"/>
              </a:solidFill>
              <a:latin typeface="Calibri" panose="020F0502020204030204" pitchFamily="34" charset="0"/>
              <a:ea typeface="Lato" charset="0"/>
              <a:cs typeface="Calibri" panose="020F0502020204030204" pitchFamily="34" charset="0"/>
            </a:endParaRPr>
          </a:p>
        </p:txBody>
      </p:sp>
      <p:sp>
        <p:nvSpPr>
          <p:cNvPr id="21" name="Rectángulo 602">
            <a:extLst>
              <a:ext uri="{FF2B5EF4-FFF2-40B4-BE49-F238E27FC236}">
                <a16:creationId xmlns:a16="http://schemas.microsoft.com/office/drawing/2014/main" id="{47E98206-026C-B721-F741-2087AD818BEB}"/>
              </a:ext>
            </a:extLst>
          </p:cNvPr>
          <p:cNvSpPr/>
          <p:nvPr/>
        </p:nvSpPr>
        <p:spPr>
          <a:xfrm>
            <a:off x="478575" y="2760065"/>
            <a:ext cx="10503953" cy="3293209"/>
          </a:xfrm>
          <a:prstGeom prst="rect">
            <a:avLst/>
          </a:prstGeom>
          <a:solidFill>
            <a:srgbClr val="09465E"/>
          </a:solidFill>
        </p:spPr>
        <p:txBody>
          <a:bodyPr wrap="square">
            <a:spAutoFit/>
          </a:bodyPr>
          <a:lstStyle/>
          <a:p>
            <a:r>
              <a:rPr lang="en-US" sz="2400" b="1" kern="100" dirty="0">
                <a:solidFill>
                  <a:schemeClr val="bg1"/>
                </a:solidFill>
                <a:effectLst/>
                <a:ea typeface="Aptos" panose="020B0004020202020204" pitchFamily="34" charset="0"/>
                <a:cs typeface="Times New Roman" panose="02020603050405020304" pitchFamily="18" charset="0"/>
              </a:rPr>
              <a:t>School </a:t>
            </a:r>
            <a:r>
              <a:rPr lang="en-US" sz="2400" b="1" kern="100" dirty="0" err="1">
                <a:solidFill>
                  <a:schemeClr val="bg1"/>
                </a:solidFill>
                <a:effectLst/>
                <a:ea typeface="Aptos" panose="020B0004020202020204" pitchFamily="34" charset="0"/>
                <a:cs typeface="Times New Roman" panose="02020603050405020304" pitchFamily="18" charset="0"/>
              </a:rPr>
              <a:t>Programmes</a:t>
            </a:r>
            <a:r>
              <a:rPr lang="en-US" sz="2400" kern="100" dirty="0">
                <a:solidFill>
                  <a:schemeClr val="bg1"/>
                </a:solidFill>
                <a:effectLst/>
                <a:ea typeface="Aptos" panose="020B0004020202020204" pitchFamily="34" charset="0"/>
                <a:cs typeface="Times New Roman" panose="02020603050405020304" pitchFamily="18" charset="0"/>
              </a:rPr>
              <a:t> to educate people about the importance of waste management, recycling, and sustainability at any age, however especially from an early age.</a:t>
            </a:r>
            <a:r>
              <a:rPr lang="en-US" sz="2400" kern="0" dirty="0">
                <a:solidFill>
                  <a:schemeClr val="bg1"/>
                </a:solidFill>
                <a:cs typeface="Times New Roman" panose="02020603050405020304" pitchFamily="18" charset="0"/>
                <a:hlinkClick r:id="rId2"/>
              </a:rPr>
              <a:t> See article</a:t>
            </a:r>
            <a:endParaRPr lang="en-US" sz="24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endParaRPr lang="fi-FI" sz="24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en-US" sz="2400" b="1" kern="100" dirty="0">
                <a:solidFill>
                  <a:schemeClr val="bg1"/>
                </a:solidFill>
                <a:effectLst/>
                <a:ea typeface="Aptos" panose="020B0004020202020204" pitchFamily="34" charset="0"/>
                <a:cs typeface="Times New Roman" panose="02020603050405020304" pitchFamily="18" charset="0"/>
              </a:rPr>
              <a:t>College and University Programme </a:t>
            </a:r>
            <a:r>
              <a:rPr lang="en-US" sz="2400" kern="100" dirty="0">
                <a:solidFill>
                  <a:schemeClr val="bg1"/>
                </a:solidFill>
                <a:effectLst/>
                <a:ea typeface="Aptos" panose="020B0004020202020204" pitchFamily="34" charset="0"/>
                <a:cs typeface="Times New Roman" panose="02020603050405020304" pitchFamily="18" charset="0"/>
              </a:rPr>
              <a:t>to provide more specialized knowledge about waste management for students by offering courses, hands-on learning through internships, research projects, or collaboration with local waste management organizations. </a:t>
            </a:r>
            <a:r>
              <a:rPr lang="en-US" sz="2400" kern="100" dirty="0">
                <a:solidFill>
                  <a:schemeClr val="bg1"/>
                </a:solidFill>
                <a:ea typeface="Aptos" panose="020B0004020202020204" pitchFamily="34" charset="0"/>
                <a:cs typeface="Times New Roman" panose="02020603050405020304" pitchFamily="18" charset="0"/>
              </a:rPr>
              <a:t>See also </a:t>
            </a:r>
            <a:r>
              <a:rPr lang="en-US" sz="2400" kern="100" dirty="0">
                <a:solidFill>
                  <a:schemeClr val="bg1"/>
                </a:solidFill>
                <a:ea typeface="Aptos" panose="020B0004020202020204" pitchFamily="34" charset="0"/>
                <a:cs typeface="Times New Roman" panose="02020603050405020304" pitchFamily="18" charset="0"/>
                <a:hlinkClick r:id="rId3"/>
              </a:rPr>
              <a:t>Climate University.</a:t>
            </a:r>
            <a:endParaRPr lang="fi-FI" sz="2400" kern="100" dirty="0">
              <a:solidFill>
                <a:schemeClr val="bg1"/>
              </a:solidFill>
              <a:effectLst/>
              <a:ea typeface="Aptos" panose="020B0004020202020204" pitchFamily="34" charset="0"/>
              <a:cs typeface="Times New Roman" panose="02020603050405020304" pitchFamily="18" charset="0"/>
            </a:endParaRPr>
          </a:p>
          <a:p>
            <a:pPr algn="ctr"/>
            <a:endParaRPr lang="en-US" sz="1600" dirty="0">
              <a:solidFill>
                <a:schemeClr val="bg1"/>
              </a:solidFill>
              <a:latin typeface="Calibri" panose="020F0502020204030204" pitchFamily="34" charset="0"/>
              <a:ea typeface="Lato" charset="0"/>
              <a:cs typeface="Calibri" panose="020F0502020204030204" pitchFamily="34" charset="0"/>
            </a:endParaRPr>
          </a:p>
        </p:txBody>
      </p:sp>
      <p:grpSp>
        <p:nvGrpSpPr>
          <p:cNvPr id="47" name="Group 46">
            <a:extLst>
              <a:ext uri="{FF2B5EF4-FFF2-40B4-BE49-F238E27FC236}">
                <a16:creationId xmlns:a16="http://schemas.microsoft.com/office/drawing/2014/main" id="{556428F9-BE32-D0B1-3EA9-CBC67488E5B6}"/>
              </a:ext>
            </a:extLst>
          </p:cNvPr>
          <p:cNvGrpSpPr/>
          <p:nvPr/>
        </p:nvGrpSpPr>
        <p:grpSpPr>
          <a:xfrm>
            <a:off x="5077603" y="855163"/>
            <a:ext cx="753148" cy="676171"/>
            <a:chOff x="3258209" y="1217582"/>
            <a:chExt cx="4712093" cy="4711281"/>
          </a:xfrm>
          <a:solidFill>
            <a:srgbClr val="086575"/>
          </a:solidFill>
        </p:grpSpPr>
        <p:sp>
          <p:nvSpPr>
            <p:cNvPr id="48" name="Freeform 31">
              <a:extLst>
                <a:ext uri="{FF2B5EF4-FFF2-40B4-BE49-F238E27FC236}">
                  <a16:creationId xmlns:a16="http://schemas.microsoft.com/office/drawing/2014/main" id="{13E456CE-1156-A201-18B8-60CFCB82D76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49" name="Freeform 32">
              <a:extLst>
                <a:ext uri="{FF2B5EF4-FFF2-40B4-BE49-F238E27FC236}">
                  <a16:creationId xmlns:a16="http://schemas.microsoft.com/office/drawing/2014/main" id="{FCEB43D1-42A2-A973-4F36-1CD63242A07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dirty="0"/>
            </a:p>
          </p:txBody>
        </p:sp>
        <p:grpSp>
          <p:nvGrpSpPr>
            <p:cNvPr id="50" name="Group 49">
              <a:extLst>
                <a:ext uri="{FF2B5EF4-FFF2-40B4-BE49-F238E27FC236}">
                  <a16:creationId xmlns:a16="http://schemas.microsoft.com/office/drawing/2014/main" id="{31C98C48-5704-1FDD-EA7A-B97AF253D3D9}"/>
                </a:ext>
              </a:extLst>
            </p:cNvPr>
            <p:cNvGrpSpPr/>
            <p:nvPr/>
          </p:nvGrpSpPr>
          <p:grpSpPr>
            <a:xfrm>
              <a:off x="3258209" y="1217582"/>
              <a:ext cx="4712093" cy="4711281"/>
              <a:chOff x="3258209" y="1217582"/>
              <a:chExt cx="4712093" cy="4711281"/>
            </a:xfrm>
            <a:grpFill/>
          </p:grpSpPr>
          <p:sp>
            <p:nvSpPr>
              <p:cNvPr id="51" name="Freeform 16">
                <a:extLst>
                  <a:ext uri="{FF2B5EF4-FFF2-40B4-BE49-F238E27FC236}">
                    <a16:creationId xmlns:a16="http://schemas.microsoft.com/office/drawing/2014/main" id="{2CF449AC-FF9A-007D-48C1-C55DD43EB406}"/>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dirty="0"/>
              </a:p>
            </p:txBody>
          </p:sp>
          <p:sp>
            <p:nvSpPr>
              <p:cNvPr id="52" name="Freeform 18">
                <a:extLst>
                  <a:ext uri="{FF2B5EF4-FFF2-40B4-BE49-F238E27FC236}">
                    <a16:creationId xmlns:a16="http://schemas.microsoft.com/office/drawing/2014/main" id="{0588B53C-D9D2-4994-30CA-CADA2EEE7B7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3" name="Freeform 19">
                <a:extLst>
                  <a:ext uri="{FF2B5EF4-FFF2-40B4-BE49-F238E27FC236}">
                    <a16:creationId xmlns:a16="http://schemas.microsoft.com/office/drawing/2014/main" id="{C746BCA0-09FF-C610-2ACD-15D0FAAC3C54}"/>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4" name="Freeform 20">
                <a:extLst>
                  <a:ext uri="{FF2B5EF4-FFF2-40B4-BE49-F238E27FC236}">
                    <a16:creationId xmlns:a16="http://schemas.microsoft.com/office/drawing/2014/main" id="{15D8E96C-8FFF-C557-070A-81A69713DE63}"/>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5" name="Freeform 21">
                <a:extLst>
                  <a:ext uri="{FF2B5EF4-FFF2-40B4-BE49-F238E27FC236}">
                    <a16:creationId xmlns:a16="http://schemas.microsoft.com/office/drawing/2014/main" id="{22C27DB6-9A58-A385-04E0-62F7CEF180C2}"/>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6" name="Freeform 22">
                <a:extLst>
                  <a:ext uri="{FF2B5EF4-FFF2-40B4-BE49-F238E27FC236}">
                    <a16:creationId xmlns:a16="http://schemas.microsoft.com/office/drawing/2014/main" id="{9760055B-54A3-2CA0-CDBE-59E0CD1ECE4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7" name="Freeform 23">
                <a:extLst>
                  <a:ext uri="{FF2B5EF4-FFF2-40B4-BE49-F238E27FC236}">
                    <a16:creationId xmlns:a16="http://schemas.microsoft.com/office/drawing/2014/main" id="{04C14199-EC89-362A-925D-C23CF5361754}"/>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8" name="Freeform 24">
                <a:extLst>
                  <a:ext uri="{FF2B5EF4-FFF2-40B4-BE49-F238E27FC236}">
                    <a16:creationId xmlns:a16="http://schemas.microsoft.com/office/drawing/2014/main" id="{DA64EFD3-9120-B4EE-C1C4-9A6394BE8FEB}"/>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9" name="Freeform 25">
                <a:extLst>
                  <a:ext uri="{FF2B5EF4-FFF2-40B4-BE49-F238E27FC236}">
                    <a16:creationId xmlns:a16="http://schemas.microsoft.com/office/drawing/2014/main" id="{56BCBF24-F5D5-8E04-0DCD-C98A44C33300}"/>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0" name="Freeform 26">
                <a:extLst>
                  <a:ext uri="{FF2B5EF4-FFF2-40B4-BE49-F238E27FC236}">
                    <a16:creationId xmlns:a16="http://schemas.microsoft.com/office/drawing/2014/main" id="{B40D1928-59BD-E0F4-3A5C-CA20A87D4A1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61" name="Freeform 27">
                <a:extLst>
                  <a:ext uri="{FF2B5EF4-FFF2-40B4-BE49-F238E27FC236}">
                    <a16:creationId xmlns:a16="http://schemas.microsoft.com/office/drawing/2014/main" id="{BD3E0912-F18A-C1D1-BCCD-B5D0A84090A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62" name="Freeform 28">
                <a:extLst>
                  <a:ext uri="{FF2B5EF4-FFF2-40B4-BE49-F238E27FC236}">
                    <a16:creationId xmlns:a16="http://schemas.microsoft.com/office/drawing/2014/main" id="{59F4F07E-9E58-1AAB-A394-F985255A186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3" name="Freeform 29">
                <a:extLst>
                  <a:ext uri="{FF2B5EF4-FFF2-40B4-BE49-F238E27FC236}">
                    <a16:creationId xmlns:a16="http://schemas.microsoft.com/office/drawing/2014/main" id="{58488382-76BF-21BF-C6B1-B7D34D7418A9}"/>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4" name="Freeform 30">
                <a:extLst>
                  <a:ext uri="{FF2B5EF4-FFF2-40B4-BE49-F238E27FC236}">
                    <a16:creationId xmlns:a16="http://schemas.microsoft.com/office/drawing/2014/main" id="{35959F6D-29E9-F88D-0B90-84DBB2EFDAF8}"/>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75" name="Tekstiruutu 74">
            <a:extLst>
              <a:ext uri="{FF2B5EF4-FFF2-40B4-BE49-F238E27FC236}">
                <a16:creationId xmlns:a16="http://schemas.microsoft.com/office/drawing/2014/main" id="{764EF2F9-D43F-C974-259F-1F0064D1A42A}"/>
              </a:ext>
            </a:extLst>
          </p:cNvPr>
          <p:cNvSpPr txBox="1"/>
          <p:nvPr/>
        </p:nvSpPr>
        <p:spPr>
          <a:xfrm>
            <a:off x="339661" y="6180850"/>
            <a:ext cx="10003739" cy="461665"/>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EXERCISE:</a:t>
            </a:r>
            <a:r>
              <a:rPr lang="en-US" sz="2400" b="1" kern="0" dirty="0">
                <a:solidFill>
                  <a:srgbClr val="09465E"/>
                </a:solidFill>
                <a:cs typeface="Times New Roman" panose="02020603050405020304" pitchFamily="18" charset="0"/>
              </a:rPr>
              <a:t> </a:t>
            </a:r>
            <a:r>
              <a:rPr lang="en-US" b="1" kern="0" dirty="0">
                <a:solidFill>
                  <a:srgbClr val="2094D2"/>
                </a:solidFill>
                <a:cs typeface="Times New Roman" panose="02020603050405020304" pitchFamily="18" charset="0"/>
              </a:rPr>
              <a:t>PLEASE FIND EXAMPLES OF EDUCATIONAL OPPORTUNITIES IN YOUR REGION.</a:t>
            </a:r>
          </a:p>
        </p:txBody>
      </p:sp>
    </p:spTree>
    <p:extLst>
      <p:ext uri="{BB962C8B-B14F-4D97-AF65-F5344CB8AC3E}">
        <p14:creationId xmlns:p14="http://schemas.microsoft.com/office/powerpoint/2010/main" val="18882721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AB096-956E-C80D-37B8-82204CEEF7A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54CF171-4661-05EA-3710-23FCB25E1FED}"/>
              </a:ext>
            </a:extLst>
          </p:cNvPr>
          <p:cNvSpPr>
            <a:spLocks noGrp="1"/>
          </p:cNvSpPr>
          <p:nvPr>
            <p:ph type="body" sz="quarter" idx="16"/>
          </p:nvPr>
        </p:nvSpPr>
        <p:spPr>
          <a:xfrm>
            <a:off x="607554" y="288868"/>
            <a:ext cx="7692595" cy="557998"/>
          </a:xfrm>
        </p:spPr>
        <p:txBody>
          <a:bodyPr/>
          <a:lstStyle/>
          <a:p>
            <a:r>
              <a:rPr lang="en-IE" dirty="0">
                <a:cs typeface="Calibri"/>
              </a:rPr>
              <a:t>Methods and stages of learning</a:t>
            </a:r>
            <a:endParaRPr lang="en-IE" b="1" dirty="0"/>
          </a:p>
          <a:p>
            <a:endParaRPr lang="en-IE" dirty="0"/>
          </a:p>
        </p:txBody>
      </p:sp>
      <p:sp>
        <p:nvSpPr>
          <p:cNvPr id="8" name="Freeform 246">
            <a:extLst>
              <a:ext uri="{FF2B5EF4-FFF2-40B4-BE49-F238E27FC236}">
                <a16:creationId xmlns:a16="http://schemas.microsoft.com/office/drawing/2014/main" id="{93FE14D4-0775-3752-70B0-337A11418A48}"/>
              </a:ext>
            </a:extLst>
          </p:cNvPr>
          <p:cNvSpPr>
            <a:spLocks noChangeArrowheads="1"/>
          </p:cNvSpPr>
          <p:nvPr/>
        </p:nvSpPr>
        <p:spPr bwMode="auto">
          <a:xfrm>
            <a:off x="721764" y="2795101"/>
            <a:ext cx="10376321" cy="3354681"/>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pPr marL="0" indent="0">
              <a:lnSpc>
                <a:spcPct val="100000"/>
              </a:lnSpc>
            </a:pPr>
            <a:endParaRPr lang="en-US" sz="900" b="1" kern="100" dirty="0">
              <a:effectLst/>
              <a:highlight>
                <a:srgbClr val="FFFF00"/>
              </a:highlight>
              <a:ea typeface="Aptos" panose="020B0004020202020204" pitchFamily="34" charset="0"/>
              <a:cs typeface="Times New Roman" panose="02020603050405020304" pitchFamily="18" charset="0"/>
            </a:endParaRPr>
          </a:p>
        </p:txBody>
      </p:sp>
      <p:sp>
        <p:nvSpPr>
          <p:cNvPr id="9" name="Freeform 247">
            <a:extLst>
              <a:ext uri="{FF2B5EF4-FFF2-40B4-BE49-F238E27FC236}">
                <a16:creationId xmlns:a16="http://schemas.microsoft.com/office/drawing/2014/main" id="{6A66C646-DCB1-EAA4-F074-874AFF6434EA}"/>
              </a:ext>
            </a:extLst>
          </p:cNvPr>
          <p:cNvSpPr>
            <a:spLocks noChangeArrowheads="1"/>
          </p:cNvSpPr>
          <p:nvPr/>
        </p:nvSpPr>
        <p:spPr bwMode="auto">
          <a:xfrm>
            <a:off x="721765" y="1784481"/>
            <a:ext cx="10381998"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E25684"/>
          </a:solidFill>
          <a:ln>
            <a:noFill/>
          </a:ln>
          <a:effectLst/>
        </p:spPr>
        <p:txBody>
          <a:bodyPr wrap="none" anchor="ctr"/>
          <a:lstStyle/>
          <a:p>
            <a:endParaRPr lang="en-US" sz="900"/>
          </a:p>
        </p:txBody>
      </p:sp>
      <p:sp>
        <p:nvSpPr>
          <p:cNvPr id="19" name="CuadroTexto 600">
            <a:extLst>
              <a:ext uri="{FF2B5EF4-FFF2-40B4-BE49-F238E27FC236}">
                <a16:creationId xmlns:a16="http://schemas.microsoft.com/office/drawing/2014/main" id="{01D510DB-CAA9-FE97-299D-14B955C0173A}"/>
              </a:ext>
            </a:extLst>
          </p:cNvPr>
          <p:cNvSpPr txBox="1"/>
          <p:nvPr/>
        </p:nvSpPr>
        <p:spPr>
          <a:xfrm>
            <a:off x="1230228" y="1990055"/>
            <a:ext cx="8986810" cy="830997"/>
          </a:xfrm>
          <a:prstGeom prst="rect">
            <a:avLst/>
          </a:prstGeom>
          <a:noFill/>
        </p:spPr>
        <p:txBody>
          <a:bodyPr wrap="square" rtlCol="0">
            <a:spAutoFit/>
          </a:bodyPr>
          <a:lstStyle/>
          <a:p>
            <a:pPr algn="ctr"/>
            <a:r>
              <a:rPr lang="en-US" sz="2400" b="1" kern="0" dirty="0">
                <a:solidFill>
                  <a:schemeClr val="bg1"/>
                </a:solidFill>
                <a:cs typeface="Times New Roman" panose="02020603050405020304" pitchFamily="18" charset="0"/>
              </a:rPr>
              <a:t>SEMINARS, WORKSHOPS &amp; TRAINING SESSIONS </a:t>
            </a:r>
          </a:p>
          <a:p>
            <a:pPr algn="ctr"/>
            <a:r>
              <a:rPr lang="en-US" sz="2400" b="1" kern="0" dirty="0">
                <a:solidFill>
                  <a:schemeClr val="bg1"/>
                </a:solidFill>
                <a:cs typeface="Times New Roman" panose="02020603050405020304" pitchFamily="18" charset="0"/>
              </a:rPr>
              <a:t>FOR BUSINESSES &amp; VOCATIONAL EDUCATION</a:t>
            </a:r>
          </a:p>
        </p:txBody>
      </p:sp>
      <p:sp>
        <p:nvSpPr>
          <p:cNvPr id="22" name="Rectángulo 603">
            <a:extLst>
              <a:ext uri="{FF2B5EF4-FFF2-40B4-BE49-F238E27FC236}">
                <a16:creationId xmlns:a16="http://schemas.microsoft.com/office/drawing/2014/main" id="{8A70A850-598B-B621-7AAE-5F7127FF9084}"/>
              </a:ext>
            </a:extLst>
          </p:cNvPr>
          <p:cNvSpPr/>
          <p:nvPr/>
        </p:nvSpPr>
        <p:spPr>
          <a:xfrm>
            <a:off x="924129" y="3162113"/>
            <a:ext cx="10053528" cy="2923877"/>
          </a:xfrm>
          <a:prstGeom prst="rect">
            <a:avLst/>
          </a:prstGeom>
          <a:solidFill>
            <a:srgbClr val="09465E"/>
          </a:solidFill>
        </p:spPr>
        <p:txBody>
          <a:bodyPr wrap="square">
            <a:spAutoFit/>
          </a:bodyPr>
          <a:lstStyle/>
          <a:p>
            <a:pPr marL="0" indent="0">
              <a:lnSpc>
                <a:spcPct val="100000"/>
              </a:lnSpc>
            </a:pPr>
            <a:r>
              <a:rPr lang="en-US" sz="2400" b="1" kern="100" dirty="0">
                <a:solidFill>
                  <a:schemeClr val="bg1"/>
                </a:solidFill>
                <a:effectLst/>
                <a:ea typeface="Aptos" panose="020B0004020202020204" pitchFamily="34" charset="0"/>
                <a:cs typeface="Times New Roman" panose="02020603050405020304" pitchFamily="18" charset="0"/>
              </a:rPr>
              <a:t>On-Site Training </a:t>
            </a:r>
            <a:r>
              <a:rPr lang="fi-FI" sz="2400" b="1" kern="100" dirty="0">
                <a:solidFill>
                  <a:schemeClr val="bg1"/>
                </a:solidFill>
                <a:ea typeface="Aptos" panose="020B0004020202020204" pitchFamily="34" charset="0"/>
                <a:cs typeface="Times New Roman" panose="02020603050405020304" pitchFamily="18" charset="0"/>
              </a:rPr>
              <a:t>- Job-</a:t>
            </a:r>
            <a:r>
              <a:rPr lang="fi-FI" sz="2400" b="1" kern="100" dirty="0" err="1">
                <a:solidFill>
                  <a:schemeClr val="bg1"/>
                </a:solidFill>
                <a:ea typeface="Aptos" panose="020B0004020202020204" pitchFamily="34" charset="0"/>
                <a:cs typeface="Times New Roman" panose="02020603050405020304" pitchFamily="18" charset="0"/>
              </a:rPr>
              <a:t>Shadowing</a:t>
            </a:r>
            <a:r>
              <a:rPr lang="fi-FI" sz="2400" b="1" kern="100" dirty="0">
                <a:solidFill>
                  <a:schemeClr val="bg1"/>
                </a:solidFill>
                <a:ea typeface="Aptos" panose="020B0004020202020204" pitchFamily="34" charset="0"/>
                <a:cs typeface="Times New Roman" panose="02020603050405020304" pitchFamily="18" charset="0"/>
              </a:rPr>
              <a:t> - </a:t>
            </a:r>
            <a:r>
              <a:rPr lang="fi-FI" sz="2400" b="1" kern="100" dirty="0" err="1">
                <a:solidFill>
                  <a:schemeClr val="bg1"/>
                </a:solidFill>
                <a:ea typeface="Aptos" panose="020B0004020202020204" pitchFamily="34" charset="0"/>
                <a:cs typeface="Times New Roman" panose="02020603050405020304" pitchFamily="18" charset="0"/>
              </a:rPr>
              <a:t>Benchmarking</a:t>
            </a:r>
            <a:endParaRPr lang="fi-FI" sz="2400" kern="100" dirty="0">
              <a:solidFill>
                <a:schemeClr val="bg1"/>
              </a:solidFill>
              <a:ea typeface="Aptos" panose="020B0004020202020204" pitchFamily="34" charset="0"/>
              <a:cs typeface="Times New Roman" panose="02020603050405020304" pitchFamily="18" charset="0"/>
            </a:endParaRPr>
          </a:p>
          <a:p>
            <a:pPr marL="0" indent="0">
              <a:lnSpc>
                <a:spcPct val="100000"/>
              </a:lnSpc>
            </a:pPr>
            <a:r>
              <a:rPr lang="en-US" sz="2400" kern="100" dirty="0">
                <a:solidFill>
                  <a:schemeClr val="bg1"/>
                </a:solidFill>
                <a:effectLst/>
                <a:ea typeface="Aptos" panose="020B0004020202020204" pitchFamily="34" charset="0"/>
                <a:cs typeface="Times New Roman" panose="02020603050405020304" pitchFamily="18" charset="0"/>
              </a:rPr>
              <a:t>Allowing employees to observe and participate in real-life processes in </a:t>
            </a:r>
            <a:r>
              <a:rPr lang="en-US" sz="2400" kern="100" dirty="0" err="1">
                <a:solidFill>
                  <a:schemeClr val="bg1"/>
                </a:solidFill>
                <a:effectLst/>
                <a:ea typeface="Aptos" panose="020B0004020202020204" pitchFamily="34" charset="0"/>
                <a:cs typeface="Times New Roman" panose="02020603050405020304" pitchFamily="18" charset="0"/>
              </a:rPr>
              <a:t>workplaceS</a:t>
            </a:r>
            <a:r>
              <a:rPr lang="en-US" sz="2400" kern="100" dirty="0">
                <a:solidFill>
                  <a:schemeClr val="bg1"/>
                </a:solidFill>
                <a:effectLst/>
                <a:ea typeface="Aptos" panose="020B0004020202020204" pitchFamily="34" charset="0"/>
                <a:cs typeface="Times New Roman" panose="02020603050405020304" pitchFamily="18" charset="0"/>
              </a:rPr>
              <a:t> to gain real-world experience.</a:t>
            </a:r>
          </a:p>
          <a:p>
            <a:pPr marL="0" lvl="0" indent="0">
              <a:lnSpc>
                <a:spcPct val="100000"/>
              </a:lnSpc>
              <a:buSzPts val="1000"/>
              <a:tabLst>
                <a:tab pos="457200" algn="l"/>
              </a:tabLst>
            </a:pPr>
            <a:endParaRPr lang="fi-FI" sz="24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fi-FI" sz="2400" b="1" kern="100" dirty="0" err="1">
                <a:solidFill>
                  <a:schemeClr val="bg1"/>
                </a:solidFill>
                <a:ea typeface="Aptos" panose="020B0004020202020204" pitchFamily="34" charset="0"/>
                <a:cs typeface="Times New Roman" panose="02020603050405020304" pitchFamily="18" charset="0"/>
              </a:rPr>
              <a:t>Regular</a:t>
            </a:r>
            <a:r>
              <a:rPr lang="fi-FI" sz="2400" b="1" kern="100" dirty="0">
                <a:solidFill>
                  <a:schemeClr val="bg1"/>
                </a:solidFill>
                <a:ea typeface="Aptos" panose="020B0004020202020204" pitchFamily="34" charset="0"/>
                <a:cs typeface="Times New Roman" panose="02020603050405020304" pitchFamily="18" charset="0"/>
              </a:rPr>
              <a:t> </a:t>
            </a:r>
            <a:r>
              <a:rPr lang="fi-FI" sz="2400" b="1" kern="100" dirty="0" err="1">
                <a:solidFill>
                  <a:schemeClr val="bg1"/>
                </a:solidFill>
                <a:ea typeface="Aptos" panose="020B0004020202020204" pitchFamily="34" charset="0"/>
                <a:cs typeface="Times New Roman" panose="02020603050405020304" pitchFamily="18" charset="0"/>
              </a:rPr>
              <a:t>Refresher</a:t>
            </a:r>
            <a:r>
              <a:rPr lang="fi-FI" sz="2400" b="1" kern="100" dirty="0">
                <a:solidFill>
                  <a:schemeClr val="bg1"/>
                </a:solidFill>
                <a:ea typeface="Aptos" panose="020B0004020202020204" pitchFamily="34" charset="0"/>
                <a:cs typeface="Times New Roman" panose="02020603050405020304" pitchFamily="18" charset="0"/>
              </a:rPr>
              <a:t> Courses</a:t>
            </a:r>
            <a:r>
              <a:rPr lang="fi-FI" sz="2400" kern="100" dirty="0">
                <a:solidFill>
                  <a:schemeClr val="bg1"/>
                </a:solidFill>
                <a:ea typeface="Aptos" panose="020B0004020202020204" pitchFamily="34" charset="0"/>
                <a:cs typeface="Times New Roman" panose="02020603050405020304" pitchFamily="18" charset="0"/>
              </a:rPr>
              <a:t>, </a:t>
            </a:r>
            <a:r>
              <a:rPr lang="en-US" sz="2400" b="1" kern="100" dirty="0">
                <a:solidFill>
                  <a:schemeClr val="bg1"/>
                </a:solidFill>
                <a:effectLst/>
                <a:ea typeface="Aptos" panose="020B0004020202020204" pitchFamily="34" charset="0"/>
                <a:cs typeface="Times New Roman" panose="02020603050405020304" pitchFamily="18" charset="0"/>
              </a:rPr>
              <a:t>Seminars, Workshops</a:t>
            </a:r>
          </a:p>
          <a:p>
            <a:pPr marL="0" indent="0">
              <a:lnSpc>
                <a:spcPct val="100000"/>
              </a:lnSpc>
            </a:pPr>
            <a:r>
              <a:rPr lang="en-US" sz="2400" kern="100" dirty="0">
                <a:solidFill>
                  <a:schemeClr val="bg1"/>
                </a:solidFill>
                <a:effectLst/>
                <a:ea typeface="Aptos" panose="020B0004020202020204" pitchFamily="34" charset="0"/>
                <a:cs typeface="Times New Roman" panose="02020603050405020304" pitchFamily="18" charset="0"/>
              </a:rPr>
              <a:t>Interactive sessions, Hands-on practices </a:t>
            </a:r>
            <a:r>
              <a:rPr lang="en-US" sz="2400" kern="100" dirty="0">
                <a:solidFill>
                  <a:schemeClr val="bg1"/>
                </a:solidFill>
                <a:ea typeface="Aptos" panose="020B0004020202020204" pitchFamily="34" charset="0"/>
                <a:cs typeface="Times New Roman" panose="02020603050405020304" pitchFamily="18" charset="0"/>
              </a:rPr>
              <a:t>for example, such as related to </a:t>
            </a:r>
            <a:r>
              <a:rPr lang="en-US" sz="2400" kern="100" dirty="0">
                <a:solidFill>
                  <a:schemeClr val="bg1"/>
                </a:solidFill>
                <a:effectLst/>
                <a:ea typeface="Aptos" panose="020B0004020202020204" pitchFamily="34" charset="0"/>
                <a:cs typeface="Times New Roman" panose="02020603050405020304" pitchFamily="18" charset="0"/>
              </a:rPr>
              <a:t>waste segregation, recycling techniques, waste reduction strategies, </a:t>
            </a:r>
            <a:r>
              <a:rPr lang="en-US" sz="2400" kern="100" dirty="0">
                <a:solidFill>
                  <a:schemeClr val="bg1"/>
                </a:solidFill>
                <a:ea typeface="Aptos" panose="020B0004020202020204" pitchFamily="34" charset="0"/>
                <a:cs typeface="Times New Roman" panose="02020603050405020304" pitchFamily="18" charset="0"/>
              </a:rPr>
              <a:t>waste audits</a:t>
            </a:r>
            <a:r>
              <a:rPr lang="en-US" sz="2400" kern="100" dirty="0">
                <a:solidFill>
                  <a:schemeClr val="bg1"/>
                </a:solidFill>
                <a:effectLst/>
                <a:ea typeface="Aptos" panose="020B0004020202020204" pitchFamily="34" charset="0"/>
                <a:cs typeface="Times New Roman" panose="02020603050405020304" pitchFamily="18" charset="0"/>
              </a:rPr>
              <a:t>.</a:t>
            </a:r>
          </a:p>
          <a:p>
            <a:pPr algn="ctr"/>
            <a:endParaRPr lang="en-US" sz="1600" dirty="0">
              <a:solidFill>
                <a:schemeClr val="bg1"/>
              </a:solidFill>
              <a:latin typeface="Calibri" panose="020F0502020204030204" pitchFamily="34" charset="0"/>
              <a:ea typeface="Lato" charset="0"/>
              <a:cs typeface="Calibri" panose="020F0502020204030204" pitchFamily="34" charset="0"/>
            </a:endParaRPr>
          </a:p>
        </p:txBody>
      </p:sp>
      <p:grpSp>
        <p:nvGrpSpPr>
          <p:cNvPr id="25" name="Graphic 3">
            <a:extLst>
              <a:ext uri="{FF2B5EF4-FFF2-40B4-BE49-F238E27FC236}">
                <a16:creationId xmlns:a16="http://schemas.microsoft.com/office/drawing/2014/main" id="{AFB5CDAB-DBD9-3901-D3CA-5A531BBE129B}"/>
              </a:ext>
            </a:extLst>
          </p:cNvPr>
          <p:cNvGrpSpPr/>
          <p:nvPr/>
        </p:nvGrpSpPr>
        <p:grpSpPr>
          <a:xfrm>
            <a:off x="5613394" y="943728"/>
            <a:ext cx="674997" cy="670886"/>
            <a:chOff x="4643578" y="432838"/>
            <a:chExt cx="1028134" cy="1160188"/>
          </a:xfrm>
          <a:solidFill>
            <a:srgbClr val="086575"/>
          </a:solidFill>
        </p:grpSpPr>
        <p:sp>
          <p:nvSpPr>
            <p:cNvPr id="26" name="Freeform 1033">
              <a:extLst>
                <a:ext uri="{FF2B5EF4-FFF2-40B4-BE49-F238E27FC236}">
                  <a16:creationId xmlns:a16="http://schemas.microsoft.com/office/drawing/2014/main" id="{7AE204B0-A9B7-579C-EFAA-5FF762D4EE3B}"/>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dirty="0"/>
            </a:p>
          </p:txBody>
        </p:sp>
        <p:grpSp>
          <p:nvGrpSpPr>
            <p:cNvPr id="27" name="Graphic 3">
              <a:extLst>
                <a:ext uri="{FF2B5EF4-FFF2-40B4-BE49-F238E27FC236}">
                  <a16:creationId xmlns:a16="http://schemas.microsoft.com/office/drawing/2014/main" id="{7C2C0239-AB67-1982-10EB-C93FFC97B9D5}"/>
                </a:ext>
              </a:extLst>
            </p:cNvPr>
            <p:cNvGrpSpPr/>
            <p:nvPr/>
          </p:nvGrpSpPr>
          <p:grpSpPr>
            <a:xfrm>
              <a:off x="4643578" y="432838"/>
              <a:ext cx="1028134" cy="1160188"/>
              <a:chOff x="4643578" y="432838"/>
              <a:chExt cx="1028134" cy="1160188"/>
            </a:xfrm>
            <a:grpFill/>
          </p:grpSpPr>
          <p:sp>
            <p:nvSpPr>
              <p:cNvPr id="28" name="Freeform 1035">
                <a:extLst>
                  <a:ext uri="{FF2B5EF4-FFF2-40B4-BE49-F238E27FC236}">
                    <a16:creationId xmlns:a16="http://schemas.microsoft.com/office/drawing/2014/main" id="{574C6A0D-09E5-521B-05B7-B319FA2C31C6}"/>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9" name="Graphic 3">
                <a:extLst>
                  <a:ext uri="{FF2B5EF4-FFF2-40B4-BE49-F238E27FC236}">
                    <a16:creationId xmlns:a16="http://schemas.microsoft.com/office/drawing/2014/main" id="{6336DE53-6EFB-4959-332C-FA97E39B2869}"/>
                  </a:ext>
                </a:extLst>
              </p:cNvPr>
              <p:cNvGrpSpPr/>
              <p:nvPr/>
            </p:nvGrpSpPr>
            <p:grpSpPr>
              <a:xfrm>
                <a:off x="4643578" y="432838"/>
                <a:ext cx="1028134" cy="1160188"/>
                <a:chOff x="4643578" y="432838"/>
                <a:chExt cx="1028134" cy="1160188"/>
              </a:xfrm>
              <a:grpFill/>
            </p:grpSpPr>
            <p:sp>
              <p:nvSpPr>
                <p:cNvPr id="30" name="Freeform 1037">
                  <a:extLst>
                    <a:ext uri="{FF2B5EF4-FFF2-40B4-BE49-F238E27FC236}">
                      <a16:creationId xmlns:a16="http://schemas.microsoft.com/office/drawing/2014/main" id="{87228720-C42F-A1D1-6305-C9E5F88B0282}"/>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31" name="Freeform 1038">
                  <a:extLst>
                    <a:ext uri="{FF2B5EF4-FFF2-40B4-BE49-F238E27FC236}">
                      <a16:creationId xmlns:a16="http://schemas.microsoft.com/office/drawing/2014/main" id="{609BD511-7962-B8D5-1F34-C02BF2C9DFBC}"/>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
        <p:nvSpPr>
          <p:cNvPr id="75" name="Tekstiruutu 74">
            <a:extLst>
              <a:ext uri="{FF2B5EF4-FFF2-40B4-BE49-F238E27FC236}">
                <a16:creationId xmlns:a16="http://schemas.microsoft.com/office/drawing/2014/main" id="{F5EE6516-B7A1-15D9-D6EC-3B161A19DDB6}"/>
              </a:ext>
            </a:extLst>
          </p:cNvPr>
          <p:cNvSpPr txBox="1"/>
          <p:nvPr/>
        </p:nvSpPr>
        <p:spPr>
          <a:xfrm>
            <a:off x="611524" y="6260010"/>
            <a:ext cx="10003739" cy="461665"/>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EXERCISE:</a:t>
            </a:r>
            <a:r>
              <a:rPr lang="en-US" sz="2400" b="1" kern="0" dirty="0">
                <a:solidFill>
                  <a:srgbClr val="09465E"/>
                </a:solidFill>
                <a:cs typeface="Times New Roman" panose="02020603050405020304" pitchFamily="18" charset="0"/>
              </a:rPr>
              <a:t> </a:t>
            </a:r>
            <a:r>
              <a:rPr lang="en-US" b="1" kern="0" dirty="0">
                <a:solidFill>
                  <a:srgbClr val="2094D2"/>
                </a:solidFill>
                <a:cs typeface="Times New Roman" panose="02020603050405020304" pitchFamily="18" charset="0"/>
              </a:rPr>
              <a:t>PLEASE FIND EXAMPLES OF EDUCATIONAL OPPORTUNITIES IN YOUR REGION.</a:t>
            </a:r>
          </a:p>
        </p:txBody>
      </p:sp>
    </p:spTree>
    <p:extLst>
      <p:ext uri="{BB962C8B-B14F-4D97-AF65-F5344CB8AC3E}">
        <p14:creationId xmlns:p14="http://schemas.microsoft.com/office/powerpoint/2010/main" val="977931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AA9309E-48EF-8651-32BC-B500923FC4C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9148" y="1021910"/>
            <a:ext cx="6659025" cy="4234121"/>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787397" y="3429000"/>
            <a:ext cx="6319139"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4864514" y="3428999"/>
            <a:ext cx="6453566" cy="646331"/>
          </a:xfrm>
          <a:prstGeom prst="rect">
            <a:avLst/>
          </a:prstGeom>
          <a:noFill/>
        </p:spPr>
        <p:txBody>
          <a:bodyPr wrap="square" rtlCol="0">
            <a:spAutoFit/>
          </a:bodyPr>
          <a:lstStyle/>
          <a:p>
            <a:r>
              <a:rPr lang="en-IE" sz="3600" b="1" spc="324" dirty="0">
                <a:solidFill>
                  <a:srgbClr val="60BA47"/>
                </a:solidFill>
                <a:latin typeface="Calibri" panose="020F0502020204030204" pitchFamily="34" charset="0"/>
                <a:cs typeface="Calibri" panose="020F0502020204030204" pitchFamily="34" charset="0"/>
              </a:rPr>
              <a:t>Introduction to Education </a:t>
            </a:r>
          </a:p>
        </p:txBody>
      </p:sp>
      <p:sp>
        <p:nvSpPr>
          <p:cNvPr id="6" name="Rectangle 13">
            <a:extLst>
              <a:ext uri="{FF2B5EF4-FFF2-40B4-BE49-F238E27FC236}">
                <a16:creationId xmlns:a16="http://schemas.microsoft.com/office/drawing/2014/main" id="{3A399F7D-C886-0064-A56A-8EB38AAB33B5}"/>
              </a:ext>
            </a:extLst>
          </p:cNvPr>
          <p:cNvSpPr/>
          <p:nvPr/>
        </p:nvSpPr>
        <p:spPr>
          <a:xfrm>
            <a:off x="4864514" y="4231178"/>
            <a:ext cx="6319139"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spc="324" dirty="0">
                <a:solidFill>
                  <a:srgbClr val="60BA47"/>
                </a:solidFill>
                <a:latin typeface="Calibri" panose="020F0502020204030204" pitchFamily="34" charset="0"/>
                <a:cs typeface="Calibri" panose="020F0502020204030204" pitchFamily="34" charset="0"/>
              </a:rPr>
              <a:t>&amp; Awareness in Business</a:t>
            </a:r>
            <a:endParaRPr lang="en-US" sz="3600" dirty="0">
              <a:latin typeface="Montserrat" panose="00000500000000000000" pitchFamily="50" charset="0"/>
            </a:endParaRPr>
          </a:p>
        </p:txBody>
      </p:sp>
    </p:spTree>
    <p:extLst>
      <p:ext uri="{BB962C8B-B14F-4D97-AF65-F5344CB8AC3E}">
        <p14:creationId xmlns:p14="http://schemas.microsoft.com/office/powerpoint/2010/main" val="35596366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EA53B-40B3-405B-77B5-E303E03C99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C226DC-2779-6619-1745-59387987A8F4}"/>
              </a:ext>
            </a:extLst>
          </p:cNvPr>
          <p:cNvSpPr>
            <a:spLocks noGrp="1"/>
          </p:cNvSpPr>
          <p:nvPr>
            <p:ph type="body" sz="quarter" idx="16"/>
          </p:nvPr>
        </p:nvSpPr>
        <p:spPr>
          <a:xfrm>
            <a:off x="437434" y="165672"/>
            <a:ext cx="7449762" cy="502752"/>
          </a:xfrm>
        </p:spPr>
        <p:txBody>
          <a:bodyPr/>
          <a:lstStyle/>
          <a:p>
            <a:r>
              <a:rPr lang="en-IE" dirty="0">
                <a:cs typeface="Calibri"/>
              </a:rPr>
              <a:t>Methods and stages of learning</a:t>
            </a:r>
            <a:endParaRPr lang="en-IE" b="1" dirty="0"/>
          </a:p>
          <a:p>
            <a:endParaRPr lang="en-IE" dirty="0"/>
          </a:p>
        </p:txBody>
      </p:sp>
      <p:sp>
        <p:nvSpPr>
          <p:cNvPr id="11" name="Freeform 324">
            <a:extLst>
              <a:ext uri="{FF2B5EF4-FFF2-40B4-BE49-F238E27FC236}">
                <a16:creationId xmlns:a16="http://schemas.microsoft.com/office/drawing/2014/main" id="{32B05AEB-381E-6B6D-BA4B-59D776C6BB20}"/>
              </a:ext>
            </a:extLst>
          </p:cNvPr>
          <p:cNvSpPr>
            <a:spLocks noChangeArrowheads="1"/>
          </p:cNvSpPr>
          <p:nvPr/>
        </p:nvSpPr>
        <p:spPr bwMode="auto">
          <a:xfrm>
            <a:off x="565423" y="2682457"/>
            <a:ext cx="10757573" cy="3507119"/>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US" sz="900"/>
          </a:p>
        </p:txBody>
      </p:sp>
      <p:sp>
        <p:nvSpPr>
          <p:cNvPr id="12" name="Freeform 325">
            <a:extLst>
              <a:ext uri="{FF2B5EF4-FFF2-40B4-BE49-F238E27FC236}">
                <a16:creationId xmlns:a16="http://schemas.microsoft.com/office/drawing/2014/main" id="{DBD33CF9-7203-7354-BA4F-A819C897608B}"/>
              </a:ext>
            </a:extLst>
          </p:cNvPr>
          <p:cNvSpPr>
            <a:spLocks noChangeArrowheads="1"/>
          </p:cNvSpPr>
          <p:nvPr/>
        </p:nvSpPr>
        <p:spPr bwMode="auto">
          <a:xfrm>
            <a:off x="565423" y="1647511"/>
            <a:ext cx="10757573"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2094D2"/>
          </a:solidFill>
          <a:ln>
            <a:noFill/>
          </a:ln>
          <a:effectLst/>
        </p:spPr>
        <p:txBody>
          <a:bodyPr wrap="none" anchor="ctr"/>
          <a:lstStyle/>
          <a:p>
            <a:endParaRPr lang="en-US" sz="900" dirty="0"/>
          </a:p>
        </p:txBody>
      </p:sp>
      <p:sp>
        <p:nvSpPr>
          <p:cNvPr id="23" name="Rectángulo 604">
            <a:extLst>
              <a:ext uri="{FF2B5EF4-FFF2-40B4-BE49-F238E27FC236}">
                <a16:creationId xmlns:a16="http://schemas.microsoft.com/office/drawing/2014/main" id="{A1740F52-BB80-1DE7-4E67-8276B82CB8CC}"/>
              </a:ext>
            </a:extLst>
          </p:cNvPr>
          <p:cNvSpPr/>
          <p:nvPr/>
        </p:nvSpPr>
        <p:spPr>
          <a:xfrm>
            <a:off x="565422" y="2927144"/>
            <a:ext cx="10660297" cy="3046988"/>
          </a:xfrm>
          <a:prstGeom prst="rect">
            <a:avLst/>
          </a:prstGeom>
          <a:solidFill>
            <a:srgbClr val="09465E"/>
          </a:solidFill>
        </p:spPr>
        <p:txBody>
          <a:bodyPr wrap="square">
            <a:spAutoFit/>
          </a:bodyPr>
          <a:lstStyle/>
          <a:p>
            <a:pPr marL="0" indent="0">
              <a:lnSpc>
                <a:spcPct val="100000"/>
              </a:lnSpc>
            </a:pPr>
            <a:r>
              <a:rPr lang="en-US" sz="2400" b="1" kern="100" dirty="0">
                <a:solidFill>
                  <a:schemeClr val="bg1"/>
                </a:solidFill>
                <a:effectLst/>
                <a:ea typeface="Aptos" panose="020B0004020202020204" pitchFamily="34" charset="0"/>
                <a:cs typeface="Times New Roman" panose="02020603050405020304" pitchFamily="18" charset="0"/>
              </a:rPr>
              <a:t>E-Learning and Online Courses </a:t>
            </a:r>
            <a:r>
              <a:rPr lang="en-US" sz="2400" kern="100" dirty="0">
                <a:solidFill>
                  <a:schemeClr val="bg1"/>
                </a:solidFill>
                <a:effectLst/>
                <a:ea typeface="Aptos" panose="020B0004020202020204" pitchFamily="34" charset="0"/>
                <a:cs typeface="Times New Roman" panose="02020603050405020304" pitchFamily="18" charset="0"/>
              </a:rPr>
              <a:t>to offer flexible, accessible </a:t>
            </a:r>
            <a:r>
              <a:rPr lang="en-US" sz="2400" kern="100" dirty="0">
                <a:solidFill>
                  <a:schemeClr val="bg1"/>
                </a:solidFill>
                <a:ea typeface="Aptos" panose="020B0004020202020204" pitchFamily="34" charset="0"/>
                <a:cs typeface="Times New Roman" panose="02020603050405020304" pitchFamily="18" charset="0"/>
              </a:rPr>
              <a:t>circular economy </a:t>
            </a:r>
            <a:r>
              <a:rPr lang="en-US" sz="2400" kern="100" dirty="0">
                <a:solidFill>
                  <a:schemeClr val="bg1"/>
                </a:solidFill>
                <a:effectLst/>
                <a:ea typeface="Aptos" panose="020B0004020202020204" pitchFamily="34" charset="0"/>
                <a:cs typeface="Times New Roman" panose="02020603050405020304" pitchFamily="18" charset="0"/>
              </a:rPr>
              <a:t>training for a wide audience by providing online courses and modules using digital platforms, such as </a:t>
            </a:r>
            <a:r>
              <a:rPr lang="en-US" sz="2400" b="1" kern="0" dirty="0">
                <a:solidFill>
                  <a:schemeClr val="bg1"/>
                </a:solidFill>
                <a:cs typeface="Times New Roman" panose="02020603050405020304" pitchFamily="18" charset="0"/>
                <a:hlinkClick r:id="rId2"/>
              </a:rPr>
              <a:t>Waste2Worth</a:t>
            </a:r>
            <a:r>
              <a:rPr lang="en-US" sz="2400" b="1" kern="0" dirty="0">
                <a:solidFill>
                  <a:schemeClr val="bg1"/>
                </a:solidFill>
                <a:cs typeface="Times New Roman" panose="02020603050405020304" pitchFamily="18" charset="0"/>
              </a:rPr>
              <a:t>, </a:t>
            </a:r>
            <a:r>
              <a:rPr lang="en-US" sz="2400" b="1" kern="0" dirty="0">
                <a:solidFill>
                  <a:schemeClr val="bg1"/>
                </a:solidFill>
                <a:cs typeface="Times New Roman" panose="02020603050405020304" pitchFamily="18" charset="0"/>
                <a:hlinkClick r:id="rId3"/>
              </a:rPr>
              <a:t>Ethical Food Entrepreneurship</a:t>
            </a:r>
            <a:endParaRPr lang="fi-FI" sz="2400" b="1" kern="0" dirty="0">
              <a:solidFill>
                <a:schemeClr val="bg1"/>
              </a:solidFill>
              <a:cs typeface="Times New Roman" panose="02020603050405020304" pitchFamily="18" charset="0"/>
            </a:endParaRPr>
          </a:p>
          <a:p>
            <a:pPr marL="0" indent="0">
              <a:lnSpc>
                <a:spcPct val="100000"/>
              </a:lnSpc>
            </a:pPr>
            <a:endParaRPr lang="fi-FI" sz="24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en-US" sz="2400" b="1" kern="100" dirty="0">
                <a:solidFill>
                  <a:schemeClr val="bg1"/>
                </a:solidFill>
                <a:effectLst/>
                <a:ea typeface="Aptos" panose="020B0004020202020204" pitchFamily="34" charset="0"/>
                <a:cs typeface="Times New Roman" panose="02020603050405020304" pitchFamily="18" charset="0"/>
              </a:rPr>
              <a:t>Mobile Apps and Digital Tools</a:t>
            </a:r>
            <a:r>
              <a:rPr lang="en-US" sz="2400" kern="100" dirty="0">
                <a:solidFill>
                  <a:schemeClr val="bg1"/>
                </a:solidFill>
                <a:effectLst/>
                <a:ea typeface="Aptos" panose="020B0004020202020204" pitchFamily="34" charset="0"/>
                <a:cs typeface="Times New Roman" panose="02020603050405020304" pitchFamily="18" charset="0"/>
              </a:rPr>
              <a:t> to engage people in circular economy through technology and increase their involvement by developing apps that help users track their waste, monitor recycling habits, or find local recycling centers, using gamification in apps to encourage users to reduce waste or recycle more frequently.</a:t>
            </a:r>
            <a:endParaRPr lang="fi-FI" sz="2400" kern="100" dirty="0">
              <a:solidFill>
                <a:schemeClr val="bg1"/>
              </a:solidFill>
              <a:effectLst/>
              <a:ea typeface="Aptos" panose="020B0004020202020204" pitchFamily="34" charset="0"/>
              <a:cs typeface="Times New Roman" panose="02020603050405020304" pitchFamily="18" charset="0"/>
            </a:endParaRPr>
          </a:p>
        </p:txBody>
      </p:sp>
      <p:grpSp>
        <p:nvGrpSpPr>
          <p:cNvPr id="32" name="Graphic 3">
            <a:extLst>
              <a:ext uri="{FF2B5EF4-FFF2-40B4-BE49-F238E27FC236}">
                <a16:creationId xmlns:a16="http://schemas.microsoft.com/office/drawing/2014/main" id="{8FEAA01D-87C5-4AC0-7FF9-79B133388CA5}"/>
              </a:ext>
            </a:extLst>
          </p:cNvPr>
          <p:cNvGrpSpPr/>
          <p:nvPr/>
        </p:nvGrpSpPr>
        <p:grpSpPr>
          <a:xfrm>
            <a:off x="5896241" y="868856"/>
            <a:ext cx="767205" cy="570243"/>
            <a:chOff x="6615628" y="2116894"/>
            <a:chExt cx="1066935" cy="1001108"/>
          </a:xfrm>
          <a:solidFill>
            <a:srgbClr val="086575"/>
          </a:solidFill>
        </p:grpSpPr>
        <p:sp>
          <p:nvSpPr>
            <p:cNvPr id="33" name="Freeform 1128">
              <a:extLst>
                <a:ext uri="{FF2B5EF4-FFF2-40B4-BE49-F238E27FC236}">
                  <a16:creationId xmlns:a16="http://schemas.microsoft.com/office/drawing/2014/main" id="{4A4E5DBB-BFFB-7460-A8BA-1C545EE469B3}"/>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34" name="Graphic 3">
              <a:extLst>
                <a:ext uri="{FF2B5EF4-FFF2-40B4-BE49-F238E27FC236}">
                  <a16:creationId xmlns:a16="http://schemas.microsoft.com/office/drawing/2014/main" id="{3511EA6B-0994-DBE7-F458-094EAA646FD7}"/>
                </a:ext>
              </a:extLst>
            </p:cNvPr>
            <p:cNvGrpSpPr/>
            <p:nvPr/>
          </p:nvGrpSpPr>
          <p:grpSpPr>
            <a:xfrm>
              <a:off x="6615628" y="2116894"/>
              <a:ext cx="1066935" cy="1001108"/>
              <a:chOff x="6615628" y="2116894"/>
              <a:chExt cx="1066935" cy="1001108"/>
            </a:xfrm>
            <a:grpFill/>
          </p:grpSpPr>
          <p:sp>
            <p:nvSpPr>
              <p:cNvPr id="35" name="Freeform 1130">
                <a:extLst>
                  <a:ext uri="{FF2B5EF4-FFF2-40B4-BE49-F238E27FC236}">
                    <a16:creationId xmlns:a16="http://schemas.microsoft.com/office/drawing/2014/main" id="{0CDE6F4C-6424-4C2E-E9FA-FB57699DCC92}"/>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6" name="Freeform 1131">
                <a:extLst>
                  <a:ext uri="{FF2B5EF4-FFF2-40B4-BE49-F238E27FC236}">
                    <a16:creationId xmlns:a16="http://schemas.microsoft.com/office/drawing/2014/main" id="{9B74D0C1-CABB-52E2-3F59-9EFFBF2A37F2}"/>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37" name="Freeform 1132">
                <a:extLst>
                  <a:ext uri="{FF2B5EF4-FFF2-40B4-BE49-F238E27FC236}">
                    <a16:creationId xmlns:a16="http://schemas.microsoft.com/office/drawing/2014/main" id="{EAB600EE-582E-8032-B40E-D2A649B81E94}"/>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8" name="Freeform 1133">
                <a:extLst>
                  <a:ext uri="{FF2B5EF4-FFF2-40B4-BE49-F238E27FC236}">
                    <a16:creationId xmlns:a16="http://schemas.microsoft.com/office/drawing/2014/main" id="{95E6F674-EC04-3997-F0DC-87083D8DB9E3}"/>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9" name="Freeform 1134">
                <a:extLst>
                  <a:ext uri="{FF2B5EF4-FFF2-40B4-BE49-F238E27FC236}">
                    <a16:creationId xmlns:a16="http://schemas.microsoft.com/office/drawing/2014/main" id="{EE11813D-EF41-D1BF-86C5-D2F6DEBFE48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40" name="Freeform 1135">
                <a:extLst>
                  <a:ext uri="{FF2B5EF4-FFF2-40B4-BE49-F238E27FC236}">
                    <a16:creationId xmlns:a16="http://schemas.microsoft.com/office/drawing/2014/main" id="{A82EF0AA-88B0-ED1A-DC22-BA95127CD3D3}"/>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41" name="Freeform 1136">
                <a:extLst>
                  <a:ext uri="{FF2B5EF4-FFF2-40B4-BE49-F238E27FC236}">
                    <a16:creationId xmlns:a16="http://schemas.microsoft.com/office/drawing/2014/main" id="{245C22D9-8CDD-72B8-C422-38D1C67F91A4}"/>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2" name="Freeform 1137">
                <a:extLst>
                  <a:ext uri="{FF2B5EF4-FFF2-40B4-BE49-F238E27FC236}">
                    <a16:creationId xmlns:a16="http://schemas.microsoft.com/office/drawing/2014/main" id="{E6872AEE-5D10-D92D-2AD9-D800669D32C0}"/>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3" name="Freeform 1138">
                <a:extLst>
                  <a:ext uri="{FF2B5EF4-FFF2-40B4-BE49-F238E27FC236}">
                    <a16:creationId xmlns:a16="http://schemas.microsoft.com/office/drawing/2014/main" id="{B4FC8127-A1A8-9AEB-6884-7EB53C1DED99}"/>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4" name="Freeform 1139">
                <a:extLst>
                  <a:ext uri="{FF2B5EF4-FFF2-40B4-BE49-F238E27FC236}">
                    <a16:creationId xmlns:a16="http://schemas.microsoft.com/office/drawing/2014/main" id="{7610796A-F5B3-28E4-6AB9-A989D920A9DB}"/>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5" name="Freeform 1140">
                <a:extLst>
                  <a:ext uri="{FF2B5EF4-FFF2-40B4-BE49-F238E27FC236}">
                    <a16:creationId xmlns:a16="http://schemas.microsoft.com/office/drawing/2014/main" id="{EE46B7AD-BB94-F828-33B5-7316D4AD5287}"/>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6" name="Freeform 1141">
                <a:extLst>
                  <a:ext uri="{FF2B5EF4-FFF2-40B4-BE49-F238E27FC236}">
                    <a16:creationId xmlns:a16="http://schemas.microsoft.com/office/drawing/2014/main" id="{4B8DFE18-BDE0-DC37-97A3-EAED59CF0A3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sp>
        <p:nvSpPr>
          <p:cNvPr id="3" name="CuadroTexto 601">
            <a:extLst>
              <a:ext uri="{FF2B5EF4-FFF2-40B4-BE49-F238E27FC236}">
                <a16:creationId xmlns:a16="http://schemas.microsoft.com/office/drawing/2014/main" id="{D6C5948C-0F7D-F68F-3CA3-37E728280C32}"/>
              </a:ext>
            </a:extLst>
          </p:cNvPr>
          <p:cNvSpPr txBox="1"/>
          <p:nvPr/>
        </p:nvSpPr>
        <p:spPr>
          <a:xfrm>
            <a:off x="1898515" y="2065001"/>
            <a:ext cx="8394970" cy="461665"/>
          </a:xfrm>
          <a:prstGeom prst="rect">
            <a:avLst/>
          </a:prstGeom>
          <a:noFill/>
        </p:spPr>
        <p:txBody>
          <a:bodyPr wrap="square" rtlCol="0">
            <a:spAutoFit/>
          </a:bodyPr>
          <a:lstStyle/>
          <a:p>
            <a:pPr marL="0" indent="0" algn="ctr">
              <a:lnSpc>
                <a:spcPct val="100000"/>
              </a:lnSpc>
            </a:pPr>
            <a:r>
              <a:rPr lang="en-US" sz="2400" b="1" kern="0" dirty="0">
                <a:solidFill>
                  <a:schemeClr val="bg1"/>
                </a:solidFill>
                <a:cs typeface="Times New Roman" panose="02020603050405020304" pitchFamily="18" charset="0"/>
              </a:rPr>
              <a:t>TECHNOLOGY-BASED LEARNING </a:t>
            </a:r>
            <a:r>
              <a:rPr lang="fi-FI" sz="2400" b="1" kern="0" dirty="0">
                <a:solidFill>
                  <a:schemeClr val="bg1"/>
                </a:solidFill>
                <a:cs typeface="Times New Roman" panose="02020603050405020304" pitchFamily="18" charset="0"/>
              </a:rPr>
              <a:t>FOR CITIZENS AND BUSINESSES</a:t>
            </a:r>
            <a:endParaRPr lang="fi-FI" sz="2400" kern="100" dirty="0">
              <a:solidFill>
                <a:schemeClr val="bg1"/>
              </a:solidFill>
              <a:effectLst/>
              <a:ea typeface="Aptos" panose="020B0004020202020204" pitchFamily="34" charset="0"/>
              <a:cs typeface="Times New Roman" panose="02020603050405020304" pitchFamily="18" charset="0"/>
            </a:endParaRPr>
          </a:p>
        </p:txBody>
      </p:sp>
      <p:sp>
        <p:nvSpPr>
          <p:cNvPr id="74" name="Tekstiruutu 73">
            <a:extLst>
              <a:ext uri="{FF2B5EF4-FFF2-40B4-BE49-F238E27FC236}">
                <a16:creationId xmlns:a16="http://schemas.microsoft.com/office/drawing/2014/main" id="{FA58A6B3-0CB5-0B0C-5FAC-993F9AB28FC4}"/>
              </a:ext>
            </a:extLst>
          </p:cNvPr>
          <p:cNvSpPr txBox="1"/>
          <p:nvPr/>
        </p:nvSpPr>
        <p:spPr>
          <a:xfrm>
            <a:off x="361507" y="6039539"/>
            <a:ext cx="11265070" cy="707886"/>
          </a:xfrm>
          <a:prstGeom prst="rect">
            <a:avLst/>
          </a:prstGeom>
          <a:noFill/>
        </p:spPr>
        <p:txBody>
          <a:bodyPr wrap="square">
            <a:spAutoFit/>
          </a:bodyPr>
          <a:lstStyle/>
          <a:p>
            <a:pPr marL="0" indent="0">
              <a:lnSpc>
                <a:spcPct val="100000"/>
              </a:lnSpc>
            </a:pPr>
            <a:endParaRPr lang="en-US" sz="1600" kern="100" dirty="0">
              <a:ea typeface="Aptos" panose="020B0004020202020204" pitchFamily="34" charset="0"/>
              <a:cs typeface="Times New Roman" panose="02020603050405020304" pitchFamily="18" charset="0"/>
            </a:endParaRPr>
          </a:p>
          <a:p>
            <a:pPr marL="0" indent="0">
              <a:lnSpc>
                <a:spcPct val="100000"/>
              </a:lnSpc>
            </a:pPr>
            <a:r>
              <a:rPr lang="en-US" sz="2400" b="1" kern="0" dirty="0">
                <a:solidFill>
                  <a:srgbClr val="09465E"/>
                </a:solidFill>
                <a:highlight>
                  <a:srgbClr val="F1983D"/>
                </a:highlight>
                <a:cs typeface="Times New Roman" panose="02020603050405020304" pitchFamily="18" charset="0"/>
              </a:rPr>
              <a:t>EXERCISE:</a:t>
            </a:r>
            <a:r>
              <a:rPr lang="en-US" sz="2400" b="1" kern="0" dirty="0">
                <a:solidFill>
                  <a:srgbClr val="09465E"/>
                </a:solidFill>
                <a:cs typeface="Times New Roman" panose="02020603050405020304" pitchFamily="18" charset="0"/>
              </a:rPr>
              <a:t> </a:t>
            </a:r>
            <a:r>
              <a:rPr lang="en-US" sz="1600" b="1" dirty="0">
                <a:solidFill>
                  <a:srgbClr val="09465E"/>
                </a:solidFill>
                <a:cs typeface="Calibri"/>
              </a:rPr>
              <a:t>PLEASE FIND EXAMPLES OF MOBILE APPS/DIGITAL TOOLS DEVELOPED FOR SUPPORTING WASTE MANAGEMENT</a:t>
            </a:r>
            <a:r>
              <a:rPr lang="en-US" sz="1600" b="1" dirty="0"/>
              <a:t>.</a:t>
            </a:r>
          </a:p>
        </p:txBody>
      </p:sp>
    </p:spTree>
    <p:extLst>
      <p:ext uri="{BB962C8B-B14F-4D97-AF65-F5344CB8AC3E}">
        <p14:creationId xmlns:p14="http://schemas.microsoft.com/office/powerpoint/2010/main" val="26387386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F4CE4-CE69-06B6-4D9D-2578D232C3B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62956B6-E18F-1AFA-B24E-28DE16D5DED5}"/>
              </a:ext>
            </a:extLst>
          </p:cNvPr>
          <p:cNvSpPr>
            <a:spLocks noGrp="1"/>
          </p:cNvSpPr>
          <p:nvPr>
            <p:ph type="body" sz="quarter" idx="16"/>
          </p:nvPr>
        </p:nvSpPr>
        <p:spPr>
          <a:xfrm>
            <a:off x="437434" y="165672"/>
            <a:ext cx="7449762" cy="502752"/>
          </a:xfrm>
        </p:spPr>
        <p:txBody>
          <a:bodyPr/>
          <a:lstStyle/>
          <a:p>
            <a:r>
              <a:rPr lang="en-IE" dirty="0">
                <a:cs typeface="Calibri"/>
              </a:rPr>
              <a:t>Methods and stages of learning</a:t>
            </a:r>
            <a:endParaRPr lang="en-IE" b="1" dirty="0"/>
          </a:p>
          <a:p>
            <a:endParaRPr lang="en-IE" dirty="0"/>
          </a:p>
        </p:txBody>
      </p:sp>
      <p:sp>
        <p:nvSpPr>
          <p:cNvPr id="14" name="Freeform 400">
            <a:extLst>
              <a:ext uri="{FF2B5EF4-FFF2-40B4-BE49-F238E27FC236}">
                <a16:creationId xmlns:a16="http://schemas.microsoft.com/office/drawing/2014/main" id="{E2DA27ED-1B1C-B2FC-141D-36B5316BC75D}"/>
              </a:ext>
            </a:extLst>
          </p:cNvPr>
          <p:cNvSpPr>
            <a:spLocks noChangeArrowheads="1"/>
          </p:cNvSpPr>
          <p:nvPr/>
        </p:nvSpPr>
        <p:spPr bwMode="auto">
          <a:xfrm>
            <a:off x="565424" y="2721164"/>
            <a:ext cx="10266044" cy="2512317"/>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15" name="Freeform 401">
            <a:extLst>
              <a:ext uri="{FF2B5EF4-FFF2-40B4-BE49-F238E27FC236}">
                <a16:creationId xmlns:a16="http://schemas.microsoft.com/office/drawing/2014/main" id="{7D873C63-4036-A21B-AE20-E80B5AD56805}"/>
              </a:ext>
            </a:extLst>
          </p:cNvPr>
          <p:cNvSpPr>
            <a:spLocks noChangeArrowheads="1"/>
          </p:cNvSpPr>
          <p:nvPr/>
        </p:nvSpPr>
        <p:spPr bwMode="auto">
          <a:xfrm>
            <a:off x="565424" y="1759368"/>
            <a:ext cx="10231589" cy="1012568"/>
          </a:xfrm>
          <a:custGeom>
            <a:avLst/>
            <a:gdLst>
              <a:gd name="T0" fmla="*/ 0 w 3506"/>
              <a:gd name="T1" fmla="*/ 1751 h 1752"/>
              <a:gd name="T2" fmla="*/ 0 w 3506"/>
              <a:gd name="T3" fmla="*/ 1751 h 1752"/>
              <a:gd name="T4" fmla="*/ 1753 w 3506"/>
              <a:gd name="T5" fmla="*/ 0 h 1752"/>
              <a:gd name="T6" fmla="*/ 1753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3" y="0"/>
                </a:cubicBezTo>
                <a:lnTo>
                  <a:pt x="1753" y="0"/>
                </a:lnTo>
                <a:cubicBezTo>
                  <a:pt x="2720" y="0"/>
                  <a:pt x="3505" y="784"/>
                  <a:pt x="3505" y="1751"/>
                </a:cubicBezTo>
                <a:lnTo>
                  <a:pt x="0" y="1751"/>
                </a:lnTo>
              </a:path>
            </a:pathLst>
          </a:custGeom>
          <a:solidFill>
            <a:srgbClr val="60BA47"/>
          </a:solidFill>
          <a:ln>
            <a:noFill/>
          </a:ln>
          <a:effectLst/>
        </p:spPr>
        <p:txBody>
          <a:bodyPr wrap="none" anchor="ctr"/>
          <a:lstStyle/>
          <a:p>
            <a:endParaRPr lang="en-US" sz="900"/>
          </a:p>
        </p:txBody>
      </p:sp>
      <p:sp>
        <p:nvSpPr>
          <p:cNvPr id="20" name="CuadroTexto 601">
            <a:extLst>
              <a:ext uri="{FF2B5EF4-FFF2-40B4-BE49-F238E27FC236}">
                <a16:creationId xmlns:a16="http://schemas.microsoft.com/office/drawing/2014/main" id="{F0A89F22-0DB3-2A40-15D1-8C08C713F9AF}"/>
              </a:ext>
            </a:extLst>
          </p:cNvPr>
          <p:cNvSpPr txBox="1"/>
          <p:nvPr/>
        </p:nvSpPr>
        <p:spPr>
          <a:xfrm>
            <a:off x="1996998" y="2069760"/>
            <a:ext cx="7616756" cy="461665"/>
          </a:xfrm>
          <a:prstGeom prst="rect">
            <a:avLst/>
          </a:prstGeom>
          <a:noFill/>
        </p:spPr>
        <p:txBody>
          <a:bodyPr wrap="square" rtlCol="0">
            <a:spAutoFit/>
          </a:bodyPr>
          <a:lstStyle/>
          <a:p>
            <a:pPr marL="0" indent="0" algn="ctr">
              <a:lnSpc>
                <a:spcPct val="100000"/>
              </a:lnSpc>
            </a:pPr>
            <a:r>
              <a:rPr lang="en-US" sz="2400" b="1" kern="0" dirty="0">
                <a:solidFill>
                  <a:schemeClr val="bg1"/>
                </a:solidFill>
                <a:cs typeface="Times New Roman" panose="02020603050405020304" pitchFamily="18" charset="0"/>
              </a:rPr>
              <a:t>BEHAVIOURAL CHANGE TECHNIQUES </a:t>
            </a:r>
            <a:r>
              <a:rPr lang="fi-FI" sz="2400" b="1" kern="0" dirty="0">
                <a:solidFill>
                  <a:schemeClr val="bg1"/>
                </a:solidFill>
                <a:cs typeface="Times New Roman" panose="02020603050405020304" pitchFamily="18" charset="0"/>
              </a:rPr>
              <a:t>FOR BUSINESSES</a:t>
            </a:r>
          </a:p>
        </p:txBody>
      </p:sp>
      <p:sp>
        <p:nvSpPr>
          <p:cNvPr id="24" name="Rectángulo 605">
            <a:extLst>
              <a:ext uri="{FF2B5EF4-FFF2-40B4-BE49-F238E27FC236}">
                <a16:creationId xmlns:a16="http://schemas.microsoft.com/office/drawing/2014/main" id="{F9E58409-65A8-EC63-B97D-570FEBF6D7EA}"/>
              </a:ext>
            </a:extLst>
          </p:cNvPr>
          <p:cNvSpPr/>
          <p:nvPr/>
        </p:nvSpPr>
        <p:spPr>
          <a:xfrm>
            <a:off x="914400" y="3053400"/>
            <a:ext cx="9781953" cy="1815882"/>
          </a:xfrm>
          <a:prstGeom prst="rect">
            <a:avLst/>
          </a:prstGeom>
          <a:solidFill>
            <a:srgbClr val="09465E"/>
          </a:solidFill>
        </p:spPr>
        <p:txBody>
          <a:bodyPr wrap="square">
            <a:spAutoFit/>
          </a:bodyPr>
          <a:lstStyle/>
          <a:p>
            <a:pPr marL="0" indent="0">
              <a:lnSpc>
                <a:spcPct val="100000"/>
              </a:lnSpc>
            </a:pPr>
            <a:r>
              <a:rPr lang="en-US" sz="2400" b="1" kern="100" dirty="0" err="1">
                <a:solidFill>
                  <a:schemeClr val="bg1"/>
                </a:solidFill>
                <a:effectLst/>
                <a:ea typeface="Aptos" panose="020B0004020202020204" pitchFamily="34" charset="0"/>
                <a:cs typeface="Times New Roman" panose="02020603050405020304" pitchFamily="18" charset="0"/>
              </a:rPr>
              <a:t>Behavio</a:t>
            </a:r>
            <a:r>
              <a:rPr lang="en-US" sz="2400" b="1" kern="100" dirty="0" err="1">
                <a:solidFill>
                  <a:schemeClr val="bg1"/>
                </a:solidFill>
                <a:ea typeface="Aptos" panose="020B0004020202020204" pitchFamily="34" charset="0"/>
                <a:cs typeface="Times New Roman" panose="02020603050405020304" pitchFamily="18" charset="0"/>
              </a:rPr>
              <a:t>u</a:t>
            </a:r>
            <a:r>
              <a:rPr lang="en-US" sz="2400" b="1" kern="100" dirty="0" err="1">
                <a:solidFill>
                  <a:schemeClr val="bg1"/>
                </a:solidFill>
                <a:effectLst/>
                <a:ea typeface="Aptos" panose="020B0004020202020204" pitchFamily="34" charset="0"/>
                <a:cs typeface="Times New Roman" panose="02020603050405020304" pitchFamily="18" charset="0"/>
              </a:rPr>
              <a:t>ral</a:t>
            </a:r>
            <a:r>
              <a:rPr lang="en-US" sz="2400" b="1" kern="100" dirty="0">
                <a:solidFill>
                  <a:schemeClr val="bg1"/>
                </a:solidFill>
                <a:effectLst/>
                <a:ea typeface="Aptos" panose="020B0004020202020204" pitchFamily="34" charset="0"/>
                <a:cs typeface="Times New Roman" panose="02020603050405020304" pitchFamily="18" charset="0"/>
              </a:rPr>
              <a:t> Nudging</a:t>
            </a:r>
            <a:r>
              <a:rPr lang="en-US" sz="2400" kern="100" dirty="0">
                <a:solidFill>
                  <a:schemeClr val="bg1"/>
                </a:solidFill>
                <a:effectLst/>
                <a:ea typeface="Aptos" panose="020B0004020202020204" pitchFamily="34" charset="0"/>
                <a:cs typeface="Times New Roman" panose="02020603050405020304" pitchFamily="18" charset="0"/>
              </a:rPr>
              <a:t> to influence people’s waste management habits by designing environments that make recycling the default choice, using reminders (e.g., push notifications or posters) to encourage people to separate waste.</a:t>
            </a:r>
          </a:p>
          <a:p>
            <a:pPr algn="ctr"/>
            <a:endParaRPr lang="en-US" sz="1600" dirty="0">
              <a:solidFill>
                <a:schemeClr val="bg1"/>
              </a:solidFill>
              <a:latin typeface="Calibri" panose="020F0502020204030204" pitchFamily="34" charset="0"/>
              <a:ea typeface="Lato" charset="0"/>
              <a:cs typeface="Calibri" panose="020F0502020204030204" pitchFamily="34" charset="0"/>
            </a:endParaRPr>
          </a:p>
        </p:txBody>
      </p:sp>
      <p:grpSp>
        <p:nvGrpSpPr>
          <p:cNvPr id="65" name="Group 64">
            <a:extLst>
              <a:ext uri="{FF2B5EF4-FFF2-40B4-BE49-F238E27FC236}">
                <a16:creationId xmlns:a16="http://schemas.microsoft.com/office/drawing/2014/main" id="{B764B1F4-C4AB-3F2E-F603-6B61AA61401E}"/>
              </a:ext>
            </a:extLst>
          </p:cNvPr>
          <p:cNvGrpSpPr/>
          <p:nvPr/>
        </p:nvGrpSpPr>
        <p:grpSpPr>
          <a:xfrm>
            <a:off x="5145164" y="938836"/>
            <a:ext cx="950836" cy="685683"/>
            <a:chOff x="8360213" y="3458151"/>
            <a:chExt cx="853935" cy="991043"/>
          </a:xfrm>
          <a:solidFill>
            <a:srgbClr val="086575"/>
          </a:solidFill>
        </p:grpSpPr>
        <p:grpSp>
          <p:nvGrpSpPr>
            <p:cNvPr id="66" name="Graphic 2">
              <a:extLst>
                <a:ext uri="{FF2B5EF4-FFF2-40B4-BE49-F238E27FC236}">
                  <a16:creationId xmlns:a16="http://schemas.microsoft.com/office/drawing/2014/main" id="{B51F7393-73EE-8060-57A8-BC9D7734BFF7}"/>
                </a:ext>
              </a:extLst>
            </p:cNvPr>
            <p:cNvGrpSpPr/>
            <p:nvPr userDrawn="1"/>
          </p:nvGrpSpPr>
          <p:grpSpPr>
            <a:xfrm>
              <a:off x="8599192" y="3595917"/>
              <a:ext cx="375982" cy="204367"/>
              <a:chOff x="2642504" y="3763150"/>
              <a:chExt cx="375982" cy="204367"/>
            </a:xfrm>
            <a:grpFill/>
          </p:grpSpPr>
          <p:sp>
            <p:nvSpPr>
              <p:cNvPr id="72" name="Freeform 96">
                <a:extLst>
                  <a:ext uri="{FF2B5EF4-FFF2-40B4-BE49-F238E27FC236}">
                    <a16:creationId xmlns:a16="http://schemas.microsoft.com/office/drawing/2014/main" id="{C21069A0-83A8-40AE-42C8-8D3FD0F60941}"/>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73" name="Freeform 97">
                <a:extLst>
                  <a:ext uri="{FF2B5EF4-FFF2-40B4-BE49-F238E27FC236}">
                    <a16:creationId xmlns:a16="http://schemas.microsoft.com/office/drawing/2014/main" id="{9D6F4A84-01F3-1643-E3D8-DE263648D609}"/>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67" name="Graphic 2">
              <a:extLst>
                <a:ext uri="{FF2B5EF4-FFF2-40B4-BE49-F238E27FC236}">
                  <a16:creationId xmlns:a16="http://schemas.microsoft.com/office/drawing/2014/main" id="{7FB1C38C-D30B-57DE-130A-C7C3D3F0D5A5}"/>
                </a:ext>
              </a:extLst>
            </p:cNvPr>
            <p:cNvGrpSpPr/>
            <p:nvPr userDrawn="1"/>
          </p:nvGrpSpPr>
          <p:grpSpPr>
            <a:xfrm>
              <a:off x="8360213" y="3458151"/>
              <a:ext cx="853935" cy="991043"/>
              <a:chOff x="2403525" y="3625384"/>
              <a:chExt cx="853935" cy="991043"/>
            </a:xfrm>
            <a:grpFill/>
          </p:grpSpPr>
          <p:sp>
            <p:nvSpPr>
              <p:cNvPr id="68" name="Freeform 92">
                <a:extLst>
                  <a:ext uri="{FF2B5EF4-FFF2-40B4-BE49-F238E27FC236}">
                    <a16:creationId xmlns:a16="http://schemas.microsoft.com/office/drawing/2014/main" id="{BC0F3261-0118-974F-CFB9-128DB50EFF31}"/>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9" name="Freeform 93">
                <a:extLst>
                  <a:ext uri="{FF2B5EF4-FFF2-40B4-BE49-F238E27FC236}">
                    <a16:creationId xmlns:a16="http://schemas.microsoft.com/office/drawing/2014/main" id="{80F42E14-8C46-A972-5AD0-EAA5AD17126C}"/>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70" name="Freeform 94">
                <a:extLst>
                  <a:ext uri="{FF2B5EF4-FFF2-40B4-BE49-F238E27FC236}">
                    <a16:creationId xmlns:a16="http://schemas.microsoft.com/office/drawing/2014/main" id="{C0DF44FF-454D-6201-AC8C-55D60D759487}"/>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71" name="Freeform 95">
                <a:extLst>
                  <a:ext uri="{FF2B5EF4-FFF2-40B4-BE49-F238E27FC236}">
                    <a16:creationId xmlns:a16="http://schemas.microsoft.com/office/drawing/2014/main" id="{58A7F943-0338-A92F-05E9-4154D41FC159}"/>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74" name="Tekstiruutu 73">
            <a:extLst>
              <a:ext uri="{FF2B5EF4-FFF2-40B4-BE49-F238E27FC236}">
                <a16:creationId xmlns:a16="http://schemas.microsoft.com/office/drawing/2014/main" id="{05F5D41F-1A1C-26A1-458C-5F130A6241E6}"/>
              </a:ext>
            </a:extLst>
          </p:cNvPr>
          <p:cNvSpPr txBox="1"/>
          <p:nvPr/>
        </p:nvSpPr>
        <p:spPr>
          <a:xfrm>
            <a:off x="437434" y="5469844"/>
            <a:ext cx="11265070" cy="1015663"/>
          </a:xfrm>
          <a:prstGeom prst="rect">
            <a:avLst/>
          </a:prstGeom>
          <a:noFill/>
        </p:spPr>
        <p:txBody>
          <a:bodyPr wrap="square">
            <a:spAutoFit/>
          </a:bodyPr>
          <a:lstStyle/>
          <a:p>
            <a:pPr marL="0" indent="0">
              <a:lnSpc>
                <a:spcPct val="100000"/>
              </a:lnSpc>
            </a:pPr>
            <a:endParaRPr lang="en-US" sz="1600" kern="100" dirty="0">
              <a:ea typeface="Aptos" panose="020B0004020202020204" pitchFamily="34" charset="0"/>
              <a:cs typeface="Times New Roman" panose="02020603050405020304" pitchFamily="18" charset="0"/>
            </a:endParaRPr>
          </a:p>
          <a:p>
            <a:pPr marL="0" indent="0">
              <a:lnSpc>
                <a:spcPct val="100000"/>
              </a:lnSpc>
            </a:pPr>
            <a:r>
              <a:rPr lang="en-US" sz="2400" b="1" kern="0" dirty="0">
                <a:solidFill>
                  <a:srgbClr val="09465E"/>
                </a:solidFill>
                <a:highlight>
                  <a:srgbClr val="F1983D"/>
                </a:highlight>
                <a:cs typeface="Times New Roman" panose="02020603050405020304" pitchFamily="18" charset="0"/>
              </a:rPr>
              <a:t>EXERCISE:</a:t>
            </a:r>
            <a:r>
              <a:rPr lang="en-US" sz="2400" b="1" kern="0" dirty="0">
                <a:solidFill>
                  <a:srgbClr val="09465E"/>
                </a:solidFill>
                <a:cs typeface="Times New Roman" panose="02020603050405020304" pitchFamily="18" charset="0"/>
              </a:rPr>
              <a:t> </a:t>
            </a:r>
            <a:r>
              <a:rPr lang="en-US" sz="2000" b="1" dirty="0">
                <a:solidFill>
                  <a:srgbClr val="09465E"/>
                </a:solidFill>
                <a:cs typeface="Calibri"/>
              </a:rPr>
              <a:t>PLEASE FIND EXAMPLES OF BEHAVIOURAL CHANGE TECHNIQUES FOR SUPPORTING WASTE MANAGEMENT</a:t>
            </a:r>
            <a:r>
              <a:rPr lang="en-US" sz="2000" b="1" dirty="0"/>
              <a:t>.</a:t>
            </a:r>
          </a:p>
        </p:txBody>
      </p:sp>
    </p:spTree>
    <p:extLst>
      <p:ext uri="{BB962C8B-B14F-4D97-AF65-F5344CB8AC3E}">
        <p14:creationId xmlns:p14="http://schemas.microsoft.com/office/powerpoint/2010/main" val="17321164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BE4B8-8C94-7FDF-3B60-D2D6FDE7D1E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003637-2C09-2807-B7CB-0FA0F387E61B}"/>
              </a:ext>
            </a:extLst>
          </p:cNvPr>
          <p:cNvSpPr>
            <a:spLocks noGrp="1"/>
          </p:cNvSpPr>
          <p:nvPr>
            <p:ph type="body" sz="quarter" idx="16"/>
          </p:nvPr>
        </p:nvSpPr>
        <p:spPr>
          <a:xfrm>
            <a:off x="403210" y="215699"/>
            <a:ext cx="7992156" cy="529360"/>
          </a:xfrm>
        </p:spPr>
        <p:txBody>
          <a:bodyPr/>
          <a:lstStyle/>
          <a:p>
            <a:r>
              <a:rPr lang="en-IE" dirty="0">
                <a:cs typeface="Calibri"/>
              </a:rPr>
              <a:t>Methods and stages of learning</a:t>
            </a:r>
            <a:endParaRPr lang="en-IE" b="1" dirty="0"/>
          </a:p>
          <a:p>
            <a:endParaRPr lang="en-IE" dirty="0"/>
          </a:p>
        </p:txBody>
      </p:sp>
      <p:sp>
        <p:nvSpPr>
          <p:cNvPr id="8" name="Freeform 246">
            <a:extLst>
              <a:ext uri="{FF2B5EF4-FFF2-40B4-BE49-F238E27FC236}">
                <a16:creationId xmlns:a16="http://schemas.microsoft.com/office/drawing/2014/main" id="{E4534E0F-DC58-54D2-5926-98E2DFA1F03C}"/>
              </a:ext>
            </a:extLst>
          </p:cNvPr>
          <p:cNvSpPr>
            <a:spLocks noChangeArrowheads="1"/>
          </p:cNvSpPr>
          <p:nvPr/>
        </p:nvSpPr>
        <p:spPr bwMode="auto">
          <a:xfrm>
            <a:off x="486987" y="2421893"/>
            <a:ext cx="10571572" cy="3593888"/>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9" name="Freeform 247">
            <a:extLst>
              <a:ext uri="{FF2B5EF4-FFF2-40B4-BE49-F238E27FC236}">
                <a16:creationId xmlns:a16="http://schemas.microsoft.com/office/drawing/2014/main" id="{19A605C1-A5C6-34EB-A162-5B695B165027}"/>
              </a:ext>
            </a:extLst>
          </p:cNvPr>
          <p:cNvSpPr>
            <a:spLocks noChangeArrowheads="1"/>
          </p:cNvSpPr>
          <p:nvPr/>
        </p:nvSpPr>
        <p:spPr bwMode="auto">
          <a:xfrm>
            <a:off x="494928" y="1407393"/>
            <a:ext cx="10571572"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E25684"/>
          </a:solidFill>
          <a:ln>
            <a:noFill/>
          </a:ln>
          <a:effectLst/>
        </p:spPr>
        <p:txBody>
          <a:bodyPr wrap="none" anchor="ctr"/>
          <a:lstStyle/>
          <a:p>
            <a:endParaRPr lang="en-US" sz="900"/>
          </a:p>
        </p:txBody>
      </p:sp>
      <p:sp>
        <p:nvSpPr>
          <p:cNvPr id="17" name="CuadroTexto 598">
            <a:extLst>
              <a:ext uri="{FF2B5EF4-FFF2-40B4-BE49-F238E27FC236}">
                <a16:creationId xmlns:a16="http://schemas.microsoft.com/office/drawing/2014/main" id="{EC3E10AB-AAFA-0849-6890-B685CBDC11F7}"/>
              </a:ext>
            </a:extLst>
          </p:cNvPr>
          <p:cNvSpPr txBox="1"/>
          <p:nvPr/>
        </p:nvSpPr>
        <p:spPr>
          <a:xfrm>
            <a:off x="1333666" y="1624045"/>
            <a:ext cx="8946186" cy="461665"/>
          </a:xfrm>
          <a:prstGeom prst="rect">
            <a:avLst/>
          </a:prstGeom>
          <a:noFill/>
        </p:spPr>
        <p:txBody>
          <a:bodyPr wrap="square" rtlCol="0">
            <a:spAutoFit/>
          </a:bodyPr>
          <a:lstStyle/>
          <a:p>
            <a:pPr algn="ctr"/>
            <a:r>
              <a:rPr lang="en-US" sz="2400" b="1" kern="0" dirty="0">
                <a:solidFill>
                  <a:schemeClr val="bg1"/>
                </a:solidFill>
                <a:cs typeface="Times New Roman" panose="02020603050405020304" pitchFamily="18" charset="0"/>
              </a:rPr>
              <a:t>AWARENESS CAMPAIGNS</a:t>
            </a:r>
            <a:endParaRPr lang="fi-FI" sz="2400" b="1" kern="0" dirty="0">
              <a:solidFill>
                <a:schemeClr val="bg1"/>
              </a:solidFill>
              <a:cs typeface="Times New Roman" panose="02020603050405020304" pitchFamily="18" charset="0"/>
            </a:endParaRPr>
          </a:p>
        </p:txBody>
      </p:sp>
      <p:sp>
        <p:nvSpPr>
          <p:cNvPr id="22" name="Rectángulo 603">
            <a:extLst>
              <a:ext uri="{FF2B5EF4-FFF2-40B4-BE49-F238E27FC236}">
                <a16:creationId xmlns:a16="http://schemas.microsoft.com/office/drawing/2014/main" id="{7BEA63C8-196B-1593-452A-F02B3F9DE6AC}"/>
              </a:ext>
            </a:extLst>
          </p:cNvPr>
          <p:cNvSpPr/>
          <p:nvPr/>
        </p:nvSpPr>
        <p:spPr>
          <a:xfrm>
            <a:off x="571622" y="2505924"/>
            <a:ext cx="10478415" cy="3385542"/>
          </a:xfrm>
          <a:prstGeom prst="rect">
            <a:avLst/>
          </a:prstGeom>
          <a:solidFill>
            <a:srgbClr val="09465E"/>
          </a:solidFill>
        </p:spPr>
        <p:txBody>
          <a:bodyPr wrap="square">
            <a:spAutoFit/>
          </a:bodyPr>
          <a:lstStyle/>
          <a:p>
            <a:pPr marL="0" indent="0">
              <a:lnSpc>
                <a:spcPct val="100000"/>
              </a:lnSpc>
            </a:pPr>
            <a:r>
              <a:rPr lang="en-US" sz="2200" b="1" kern="100" dirty="0">
                <a:solidFill>
                  <a:schemeClr val="bg1"/>
                </a:solidFill>
                <a:effectLst/>
                <a:ea typeface="Aptos" panose="020B0004020202020204" pitchFamily="34" charset="0"/>
                <a:cs typeface="Times New Roman" panose="02020603050405020304" pitchFamily="18" charset="0"/>
              </a:rPr>
              <a:t>Public Awareness Campaigns</a:t>
            </a:r>
            <a:r>
              <a:rPr lang="en-US" sz="2200" kern="100" dirty="0">
                <a:solidFill>
                  <a:schemeClr val="bg1"/>
                </a:solidFill>
                <a:effectLst/>
                <a:ea typeface="Aptos" panose="020B0004020202020204" pitchFamily="34" charset="0"/>
                <a:cs typeface="Times New Roman" panose="02020603050405020304" pitchFamily="18" charset="0"/>
              </a:rPr>
              <a:t> to inform the general public by running media campaigns explaining the environmental consequences of poor waste management, organizing community events like clean-up days, waste sorting workshops, and informational booths, using posters, infographics, social media to spread simple waste management tips.</a:t>
            </a:r>
          </a:p>
          <a:p>
            <a:pPr marL="0" indent="0">
              <a:lnSpc>
                <a:spcPct val="100000"/>
              </a:lnSpc>
            </a:pPr>
            <a:endParaRPr lang="fi-FI" sz="22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en-US" sz="2200" b="1" kern="100" dirty="0">
                <a:solidFill>
                  <a:schemeClr val="bg1"/>
                </a:solidFill>
                <a:effectLst/>
                <a:ea typeface="Aptos" panose="020B0004020202020204" pitchFamily="34" charset="0"/>
                <a:cs typeface="Times New Roman" panose="02020603050405020304" pitchFamily="18" charset="0"/>
              </a:rPr>
              <a:t>Social Media &amp; Digital Campaigns</a:t>
            </a:r>
            <a:r>
              <a:rPr lang="en-US" sz="2200" kern="100" dirty="0">
                <a:solidFill>
                  <a:schemeClr val="bg1"/>
                </a:solidFill>
                <a:effectLst/>
                <a:ea typeface="Aptos" panose="020B0004020202020204" pitchFamily="34" charset="0"/>
                <a:cs typeface="Times New Roman" panose="02020603050405020304" pitchFamily="18" charset="0"/>
              </a:rPr>
              <a:t> to reach a broader audience and engage people online to by sharing tips, tutorials, and success stories related to waste reduction and recycling, creating challenges or campaigns, e.g., "</a:t>
            </a:r>
            <a:r>
              <a:rPr lang="en-US" sz="2200" i="1" kern="100" dirty="0">
                <a:solidFill>
                  <a:schemeClr val="bg1"/>
                </a:solidFill>
                <a:effectLst/>
                <a:ea typeface="Aptos" panose="020B0004020202020204" pitchFamily="34" charset="0"/>
                <a:cs typeface="Times New Roman" panose="02020603050405020304" pitchFamily="18" charset="0"/>
              </a:rPr>
              <a:t>Zero Waste Week</a:t>
            </a:r>
            <a:r>
              <a:rPr lang="en-US" sz="2200" kern="100" dirty="0">
                <a:solidFill>
                  <a:schemeClr val="bg1"/>
                </a:solidFill>
                <a:effectLst/>
                <a:ea typeface="Aptos" panose="020B0004020202020204" pitchFamily="34" charset="0"/>
                <a:cs typeface="Times New Roman" panose="02020603050405020304" pitchFamily="18" charset="0"/>
              </a:rPr>
              <a:t>“, "</a:t>
            </a:r>
            <a:r>
              <a:rPr lang="en-US" sz="2200" i="1" kern="100" dirty="0">
                <a:solidFill>
                  <a:schemeClr val="bg1"/>
                </a:solidFill>
                <a:effectLst/>
                <a:ea typeface="Aptos" panose="020B0004020202020204" pitchFamily="34" charset="0"/>
                <a:cs typeface="Times New Roman" panose="02020603050405020304" pitchFamily="18" charset="0"/>
              </a:rPr>
              <a:t>Plastic-Free July</a:t>
            </a:r>
            <a:r>
              <a:rPr lang="en-US" sz="2200" kern="100" dirty="0">
                <a:solidFill>
                  <a:schemeClr val="bg1"/>
                </a:solidFill>
                <a:effectLst/>
                <a:ea typeface="Aptos" panose="020B0004020202020204" pitchFamily="34" charset="0"/>
                <a:cs typeface="Times New Roman" panose="02020603050405020304" pitchFamily="18" charset="0"/>
              </a:rPr>
              <a:t>", utilizing influencers or local figures to promote sustainable waste practices.</a:t>
            </a:r>
            <a:endParaRPr lang="fi-FI" sz="2200" kern="100" dirty="0">
              <a:solidFill>
                <a:schemeClr val="bg1"/>
              </a:solidFill>
              <a:effectLst/>
              <a:ea typeface="Aptos" panose="020B0004020202020204" pitchFamily="34" charset="0"/>
              <a:cs typeface="Times New Roman" panose="02020603050405020304" pitchFamily="18" charset="0"/>
            </a:endParaRPr>
          </a:p>
          <a:p>
            <a:pPr algn="ctr"/>
            <a:endParaRPr lang="en-US" sz="1600" dirty="0">
              <a:solidFill>
                <a:schemeClr val="bg1"/>
              </a:solidFill>
              <a:latin typeface="Calibri" panose="020F0502020204030204" pitchFamily="34" charset="0"/>
              <a:ea typeface="Lato" charset="0"/>
              <a:cs typeface="Calibri" panose="020F0502020204030204" pitchFamily="34" charset="0"/>
            </a:endParaRPr>
          </a:p>
        </p:txBody>
      </p:sp>
      <p:grpSp>
        <p:nvGrpSpPr>
          <p:cNvPr id="3" name="Group 46">
            <a:extLst>
              <a:ext uri="{FF2B5EF4-FFF2-40B4-BE49-F238E27FC236}">
                <a16:creationId xmlns:a16="http://schemas.microsoft.com/office/drawing/2014/main" id="{9CC538F7-7CC0-56F7-EB8D-278437D21E7D}"/>
              </a:ext>
            </a:extLst>
          </p:cNvPr>
          <p:cNvGrpSpPr/>
          <p:nvPr/>
        </p:nvGrpSpPr>
        <p:grpSpPr>
          <a:xfrm>
            <a:off x="5502158" y="916897"/>
            <a:ext cx="524185" cy="426911"/>
            <a:chOff x="3258209" y="1217582"/>
            <a:chExt cx="4712093" cy="4711281"/>
          </a:xfrm>
          <a:solidFill>
            <a:srgbClr val="086575"/>
          </a:solidFill>
        </p:grpSpPr>
        <p:sp>
          <p:nvSpPr>
            <p:cNvPr id="4" name="Freeform 31">
              <a:extLst>
                <a:ext uri="{FF2B5EF4-FFF2-40B4-BE49-F238E27FC236}">
                  <a16:creationId xmlns:a16="http://schemas.microsoft.com/office/drawing/2014/main" id="{2BE2E7F2-6293-75D7-2A3E-FA7722488FC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74" name="Freeform 32">
              <a:extLst>
                <a:ext uri="{FF2B5EF4-FFF2-40B4-BE49-F238E27FC236}">
                  <a16:creationId xmlns:a16="http://schemas.microsoft.com/office/drawing/2014/main" id="{C4602DAD-E3EF-6945-E551-BB57099A63BF}"/>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dirty="0"/>
            </a:p>
          </p:txBody>
        </p:sp>
        <p:grpSp>
          <p:nvGrpSpPr>
            <p:cNvPr id="75" name="Group 49">
              <a:extLst>
                <a:ext uri="{FF2B5EF4-FFF2-40B4-BE49-F238E27FC236}">
                  <a16:creationId xmlns:a16="http://schemas.microsoft.com/office/drawing/2014/main" id="{5BFE8481-7AFF-F8D2-B43C-366418A748E1}"/>
                </a:ext>
              </a:extLst>
            </p:cNvPr>
            <p:cNvGrpSpPr/>
            <p:nvPr/>
          </p:nvGrpSpPr>
          <p:grpSpPr>
            <a:xfrm>
              <a:off x="3258209" y="1217582"/>
              <a:ext cx="4712093" cy="4711281"/>
              <a:chOff x="3258209" y="1217582"/>
              <a:chExt cx="4712093" cy="4711281"/>
            </a:xfrm>
            <a:grpFill/>
          </p:grpSpPr>
          <p:sp>
            <p:nvSpPr>
              <p:cNvPr id="76" name="Freeform 16">
                <a:extLst>
                  <a:ext uri="{FF2B5EF4-FFF2-40B4-BE49-F238E27FC236}">
                    <a16:creationId xmlns:a16="http://schemas.microsoft.com/office/drawing/2014/main" id="{9E4CF3D0-6E6F-7B05-D92F-5C7028080AA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77" name="Freeform 18">
                <a:extLst>
                  <a:ext uri="{FF2B5EF4-FFF2-40B4-BE49-F238E27FC236}">
                    <a16:creationId xmlns:a16="http://schemas.microsoft.com/office/drawing/2014/main" id="{1BE74682-2530-9FD2-A783-1C1BF6CC9DB6}"/>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78" name="Freeform 19">
                <a:extLst>
                  <a:ext uri="{FF2B5EF4-FFF2-40B4-BE49-F238E27FC236}">
                    <a16:creationId xmlns:a16="http://schemas.microsoft.com/office/drawing/2014/main" id="{FB7CD057-94A8-1FCC-7DCA-1A6233B2C266}"/>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79" name="Freeform 20">
                <a:extLst>
                  <a:ext uri="{FF2B5EF4-FFF2-40B4-BE49-F238E27FC236}">
                    <a16:creationId xmlns:a16="http://schemas.microsoft.com/office/drawing/2014/main" id="{4E7E815B-54E5-4373-8F1D-ED553A46B30D}"/>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80" name="Freeform 21">
                <a:extLst>
                  <a:ext uri="{FF2B5EF4-FFF2-40B4-BE49-F238E27FC236}">
                    <a16:creationId xmlns:a16="http://schemas.microsoft.com/office/drawing/2014/main" id="{670442B1-0BDE-8C86-5AEC-3817B6EA6F4F}"/>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1" name="Freeform 22">
                <a:extLst>
                  <a:ext uri="{FF2B5EF4-FFF2-40B4-BE49-F238E27FC236}">
                    <a16:creationId xmlns:a16="http://schemas.microsoft.com/office/drawing/2014/main" id="{AE7722B8-2A03-2246-881B-90DC2CA46134}"/>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2" name="Freeform 23">
                <a:extLst>
                  <a:ext uri="{FF2B5EF4-FFF2-40B4-BE49-F238E27FC236}">
                    <a16:creationId xmlns:a16="http://schemas.microsoft.com/office/drawing/2014/main" id="{472A79DD-7D70-D419-061C-B0F5D3562345}"/>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83" name="Freeform 24">
                <a:extLst>
                  <a:ext uri="{FF2B5EF4-FFF2-40B4-BE49-F238E27FC236}">
                    <a16:creationId xmlns:a16="http://schemas.microsoft.com/office/drawing/2014/main" id="{1485945E-7098-4DF8-B58B-C211C0D6498D}"/>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84" name="Freeform 25">
                <a:extLst>
                  <a:ext uri="{FF2B5EF4-FFF2-40B4-BE49-F238E27FC236}">
                    <a16:creationId xmlns:a16="http://schemas.microsoft.com/office/drawing/2014/main" id="{CFF0E1E6-B181-92C5-36C6-C2885D574FDA}"/>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85" name="Freeform 26">
                <a:extLst>
                  <a:ext uri="{FF2B5EF4-FFF2-40B4-BE49-F238E27FC236}">
                    <a16:creationId xmlns:a16="http://schemas.microsoft.com/office/drawing/2014/main" id="{44F6556D-FD35-188C-6426-F5CCFA37D8BB}"/>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86" name="Freeform 27">
                <a:extLst>
                  <a:ext uri="{FF2B5EF4-FFF2-40B4-BE49-F238E27FC236}">
                    <a16:creationId xmlns:a16="http://schemas.microsoft.com/office/drawing/2014/main" id="{C8212A9F-8577-74EE-D90C-2360B3551FF2}"/>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87" name="Freeform 28">
                <a:extLst>
                  <a:ext uri="{FF2B5EF4-FFF2-40B4-BE49-F238E27FC236}">
                    <a16:creationId xmlns:a16="http://schemas.microsoft.com/office/drawing/2014/main" id="{FEB7D2C4-4E60-C5AA-BC9D-3ED2E96AB46C}"/>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88" name="Freeform 29">
                <a:extLst>
                  <a:ext uri="{FF2B5EF4-FFF2-40B4-BE49-F238E27FC236}">
                    <a16:creationId xmlns:a16="http://schemas.microsoft.com/office/drawing/2014/main" id="{B8AC65DA-990B-1565-A023-62B5DE6E812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89" name="Freeform 30">
                <a:extLst>
                  <a:ext uri="{FF2B5EF4-FFF2-40B4-BE49-F238E27FC236}">
                    <a16:creationId xmlns:a16="http://schemas.microsoft.com/office/drawing/2014/main" id="{130A8DF6-A59B-CC68-D3C4-9126749CE18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91" name="Tekstiruutu 90">
            <a:extLst>
              <a:ext uri="{FF2B5EF4-FFF2-40B4-BE49-F238E27FC236}">
                <a16:creationId xmlns:a16="http://schemas.microsoft.com/office/drawing/2014/main" id="{A86049AC-920F-A59F-C28D-9F114B96B5FC}"/>
              </a:ext>
            </a:extLst>
          </p:cNvPr>
          <p:cNvSpPr txBox="1"/>
          <p:nvPr/>
        </p:nvSpPr>
        <p:spPr>
          <a:xfrm>
            <a:off x="404161" y="6180438"/>
            <a:ext cx="10645876" cy="461665"/>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EXERCISE:</a:t>
            </a:r>
            <a:r>
              <a:rPr lang="en-US" sz="2400" b="1" dirty="0"/>
              <a:t> </a:t>
            </a:r>
            <a:r>
              <a:rPr lang="en-US" b="1" dirty="0">
                <a:solidFill>
                  <a:srgbClr val="09465E"/>
                </a:solidFill>
                <a:cs typeface="Calibri"/>
              </a:rPr>
              <a:t>PLEASE FIND EXAMPLES OF AWARENESS CAMPAIGNS IN YOUR REGION.</a:t>
            </a:r>
          </a:p>
        </p:txBody>
      </p:sp>
    </p:spTree>
    <p:extLst>
      <p:ext uri="{BB962C8B-B14F-4D97-AF65-F5344CB8AC3E}">
        <p14:creationId xmlns:p14="http://schemas.microsoft.com/office/powerpoint/2010/main" val="22704372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61302-7DE3-3BFB-02EF-091092DA89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D5F5B26-82DA-3BEA-CB53-E0D6820D053D}"/>
              </a:ext>
            </a:extLst>
          </p:cNvPr>
          <p:cNvSpPr>
            <a:spLocks noGrp="1"/>
          </p:cNvSpPr>
          <p:nvPr>
            <p:ph type="body" sz="quarter" idx="16"/>
          </p:nvPr>
        </p:nvSpPr>
        <p:spPr>
          <a:xfrm>
            <a:off x="403210" y="215699"/>
            <a:ext cx="7992156" cy="529360"/>
          </a:xfrm>
        </p:spPr>
        <p:txBody>
          <a:bodyPr/>
          <a:lstStyle/>
          <a:p>
            <a:r>
              <a:rPr lang="en-IE" dirty="0">
                <a:cs typeface="Calibri"/>
              </a:rPr>
              <a:t>Methods and stages of learning</a:t>
            </a:r>
            <a:endParaRPr lang="en-IE" b="1" dirty="0"/>
          </a:p>
          <a:p>
            <a:endParaRPr lang="en-IE" dirty="0"/>
          </a:p>
        </p:txBody>
      </p:sp>
      <p:sp>
        <p:nvSpPr>
          <p:cNvPr id="11" name="Freeform 324">
            <a:extLst>
              <a:ext uri="{FF2B5EF4-FFF2-40B4-BE49-F238E27FC236}">
                <a16:creationId xmlns:a16="http://schemas.microsoft.com/office/drawing/2014/main" id="{33615B2B-803F-52C8-8230-393039D82CF4}"/>
              </a:ext>
            </a:extLst>
          </p:cNvPr>
          <p:cNvSpPr>
            <a:spLocks noChangeArrowheads="1"/>
          </p:cNvSpPr>
          <p:nvPr/>
        </p:nvSpPr>
        <p:spPr bwMode="auto">
          <a:xfrm>
            <a:off x="515566" y="2548336"/>
            <a:ext cx="10786843" cy="3758424"/>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US" sz="900"/>
          </a:p>
        </p:txBody>
      </p:sp>
      <p:sp>
        <p:nvSpPr>
          <p:cNvPr id="12" name="Freeform 325">
            <a:extLst>
              <a:ext uri="{FF2B5EF4-FFF2-40B4-BE49-F238E27FC236}">
                <a16:creationId xmlns:a16="http://schemas.microsoft.com/office/drawing/2014/main" id="{79C5BF1A-5865-06F7-6F05-E78656C0F881}"/>
              </a:ext>
            </a:extLst>
          </p:cNvPr>
          <p:cNvSpPr>
            <a:spLocks noChangeArrowheads="1"/>
          </p:cNvSpPr>
          <p:nvPr/>
        </p:nvSpPr>
        <p:spPr bwMode="auto">
          <a:xfrm>
            <a:off x="515566" y="1523674"/>
            <a:ext cx="10771854"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2094D2"/>
          </a:solidFill>
          <a:ln>
            <a:noFill/>
          </a:ln>
          <a:effectLst/>
        </p:spPr>
        <p:txBody>
          <a:bodyPr wrap="none" anchor="ctr"/>
          <a:lstStyle/>
          <a:p>
            <a:endParaRPr lang="en-US" sz="900"/>
          </a:p>
        </p:txBody>
      </p:sp>
      <p:sp>
        <p:nvSpPr>
          <p:cNvPr id="20" name="CuadroTexto 601">
            <a:extLst>
              <a:ext uri="{FF2B5EF4-FFF2-40B4-BE49-F238E27FC236}">
                <a16:creationId xmlns:a16="http://schemas.microsoft.com/office/drawing/2014/main" id="{EBD04693-03CE-0965-FE6C-3B830B259855}"/>
              </a:ext>
            </a:extLst>
          </p:cNvPr>
          <p:cNvSpPr txBox="1"/>
          <p:nvPr/>
        </p:nvSpPr>
        <p:spPr>
          <a:xfrm>
            <a:off x="1828800" y="1865721"/>
            <a:ext cx="8385243" cy="461665"/>
          </a:xfrm>
          <a:prstGeom prst="rect">
            <a:avLst/>
          </a:prstGeom>
          <a:noFill/>
        </p:spPr>
        <p:txBody>
          <a:bodyPr wrap="square" rtlCol="0">
            <a:spAutoFit/>
          </a:bodyPr>
          <a:lstStyle/>
          <a:p>
            <a:pPr marL="0" indent="0" algn="ctr">
              <a:lnSpc>
                <a:spcPct val="100000"/>
              </a:lnSpc>
            </a:pPr>
            <a:r>
              <a:rPr lang="en-US" sz="2400" b="1" kern="0" dirty="0">
                <a:solidFill>
                  <a:schemeClr val="bg1"/>
                </a:solidFill>
                <a:cs typeface="Times New Roman" panose="02020603050405020304" pitchFamily="18" charset="0"/>
              </a:rPr>
              <a:t>HANDS-ON EXPERIENCE </a:t>
            </a:r>
            <a:r>
              <a:rPr lang="fi-FI" sz="2400" b="1" kern="0" dirty="0">
                <a:solidFill>
                  <a:schemeClr val="bg1"/>
                </a:solidFill>
                <a:cs typeface="Times New Roman" panose="02020603050405020304" pitchFamily="18" charset="0"/>
              </a:rPr>
              <a:t>FOR BUSINESSES</a:t>
            </a:r>
          </a:p>
        </p:txBody>
      </p:sp>
      <p:sp>
        <p:nvSpPr>
          <p:cNvPr id="23" name="Rectángulo 604">
            <a:extLst>
              <a:ext uri="{FF2B5EF4-FFF2-40B4-BE49-F238E27FC236}">
                <a16:creationId xmlns:a16="http://schemas.microsoft.com/office/drawing/2014/main" id="{1A773D77-D04E-5FED-E5CE-E44F177A0431}"/>
              </a:ext>
            </a:extLst>
          </p:cNvPr>
          <p:cNvSpPr/>
          <p:nvPr/>
        </p:nvSpPr>
        <p:spPr>
          <a:xfrm>
            <a:off x="889591" y="2820694"/>
            <a:ext cx="10397829" cy="3293209"/>
          </a:xfrm>
          <a:prstGeom prst="rect">
            <a:avLst/>
          </a:prstGeom>
          <a:solidFill>
            <a:srgbClr val="09465E"/>
          </a:solidFill>
        </p:spPr>
        <p:txBody>
          <a:bodyPr wrap="square">
            <a:spAutoFit/>
          </a:bodyPr>
          <a:lstStyle/>
          <a:p>
            <a:pPr marL="0" indent="0">
              <a:lnSpc>
                <a:spcPct val="100000"/>
              </a:lnSpc>
            </a:pPr>
            <a:r>
              <a:rPr lang="en-US" sz="2400" b="1" kern="100" dirty="0">
                <a:solidFill>
                  <a:schemeClr val="bg1"/>
                </a:solidFill>
                <a:effectLst/>
                <a:ea typeface="Aptos" panose="020B0004020202020204" pitchFamily="34" charset="0"/>
                <a:cs typeface="Times New Roman" panose="02020603050405020304" pitchFamily="18" charset="0"/>
              </a:rPr>
              <a:t>Community Projects</a:t>
            </a:r>
            <a:r>
              <a:rPr lang="en-US" sz="2400" kern="100" dirty="0">
                <a:solidFill>
                  <a:schemeClr val="bg1"/>
                </a:solidFill>
                <a:effectLst/>
                <a:ea typeface="Aptos" panose="020B0004020202020204" pitchFamily="34" charset="0"/>
                <a:cs typeface="Times New Roman" panose="02020603050405020304" pitchFamily="18" charset="0"/>
              </a:rPr>
              <a:t> to involve people in active waste management by organizing regular waste collection and recycling programs in neighborhoods or villages, promoting community gardening and composting initiatives to manage organic waste, setting up recycling hubs where people can drop off recyclables.</a:t>
            </a:r>
            <a:endParaRPr lang="fi-FI" sz="24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endParaRPr lang="fi-FI" sz="24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en-US" sz="2400" b="1" kern="100" dirty="0">
                <a:solidFill>
                  <a:schemeClr val="bg1"/>
                </a:solidFill>
                <a:effectLst/>
                <a:ea typeface="Aptos" panose="020B0004020202020204" pitchFamily="34" charset="0"/>
                <a:cs typeface="Times New Roman" panose="02020603050405020304" pitchFamily="18" charset="0"/>
              </a:rPr>
              <a:t>"Zero Waste" Workshops</a:t>
            </a:r>
            <a:r>
              <a:rPr lang="en-US" sz="2400" kern="100" dirty="0">
                <a:solidFill>
                  <a:schemeClr val="bg1"/>
                </a:solidFill>
                <a:effectLst/>
                <a:ea typeface="Aptos" panose="020B0004020202020204" pitchFamily="34" charset="0"/>
                <a:cs typeface="Times New Roman" panose="02020603050405020304" pitchFamily="18" charset="0"/>
              </a:rPr>
              <a:t> to teach individuals &amp; communities how to reduce waste in everyday life by hands-on activities like composting organic waste, offering demonstrations on making eco-friendly products.</a:t>
            </a:r>
          </a:p>
          <a:p>
            <a:pPr algn="ctr"/>
            <a:endParaRPr lang="en-US" sz="1600" dirty="0">
              <a:solidFill>
                <a:schemeClr val="bg1"/>
              </a:solidFill>
              <a:latin typeface="Calibri" panose="020F0502020204030204" pitchFamily="34" charset="0"/>
              <a:ea typeface="Lato" charset="0"/>
              <a:cs typeface="Calibri" panose="020F0502020204030204" pitchFamily="34" charset="0"/>
            </a:endParaRPr>
          </a:p>
        </p:txBody>
      </p:sp>
      <p:grpSp>
        <p:nvGrpSpPr>
          <p:cNvPr id="32" name="Graphic 3">
            <a:extLst>
              <a:ext uri="{FF2B5EF4-FFF2-40B4-BE49-F238E27FC236}">
                <a16:creationId xmlns:a16="http://schemas.microsoft.com/office/drawing/2014/main" id="{0B400F42-B5B1-97F4-F35F-3CC328272CCD}"/>
              </a:ext>
            </a:extLst>
          </p:cNvPr>
          <p:cNvGrpSpPr/>
          <p:nvPr/>
        </p:nvGrpSpPr>
        <p:grpSpPr>
          <a:xfrm>
            <a:off x="5475427" y="781493"/>
            <a:ext cx="620573" cy="582762"/>
            <a:chOff x="6615628" y="2012154"/>
            <a:chExt cx="1066935" cy="1105848"/>
          </a:xfrm>
          <a:solidFill>
            <a:srgbClr val="086575"/>
          </a:solidFill>
        </p:grpSpPr>
        <p:sp>
          <p:nvSpPr>
            <p:cNvPr id="33" name="Freeform 1128">
              <a:extLst>
                <a:ext uri="{FF2B5EF4-FFF2-40B4-BE49-F238E27FC236}">
                  <a16:creationId xmlns:a16="http://schemas.microsoft.com/office/drawing/2014/main" id="{47A0B5CB-8089-B068-834D-CDD936AEB144}"/>
                </a:ext>
              </a:extLst>
            </p:cNvPr>
            <p:cNvSpPr/>
            <p:nvPr/>
          </p:nvSpPr>
          <p:spPr>
            <a:xfrm>
              <a:off x="7205857" y="2012154"/>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34" name="Graphic 3">
              <a:extLst>
                <a:ext uri="{FF2B5EF4-FFF2-40B4-BE49-F238E27FC236}">
                  <a16:creationId xmlns:a16="http://schemas.microsoft.com/office/drawing/2014/main" id="{C1DDB4EC-C679-C0A6-4217-CDD78166DA40}"/>
                </a:ext>
              </a:extLst>
            </p:cNvPr>
            <p:cNvGrpSpPr/>
            <p:nvPr/>
          </p:nvGrpSpPr>
          <p:grpSpPr>
            <a:xfrm>
              <a:off x="6615628" y="2116894"/>
              <a:ext cx="1066935" cy="1001108"/>
              <a:chOff x="6615628" y="2116894"/>
              <a:chExt cx="1066935" cy="1001108"/>
            </a:xfrm>
            <a:grpFill/>
          </p:grpSpPr>
          <p:sp>
            <p:nvSpPr>
              <p:cNvPr id="35" name="Freeform 1130">
                <a:extLst>
                  <a:ext uri="{FF2B5EF4-FFF2-40B4-BE49-F238E27FC236}">
                    <a16:creationId xmlns:a16="http://schemas.microsoft.com/office/drawing/2014/main" id="{B9D1981F-E1EC-59D7-F316-C3F51B032D1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6" name="Freeform 1131">
                <a:extLst>
                  <a:ext uri="{FF2B5EF4-FFF2-40B4-BE49-F238E27FC236}">
                    <a16:creationId xmlns:a16="http://schemas.microsoft.com/office/drawing/2014/main" id="{12F0741E-6AB8-959C-DCAC-AED731BDF20B}"/>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dirty="0"/>
              </a:p>
            </p:txBody>
          </p:sp>
          <p:sp>
            <p:nvSpPr>
              <p:cNvPr id="37" name="Freeform 1132">
                <a:extLst>
                  <a:ext uri="{FF2B5EF4-FFF2-40B4-BE49-F238E27FC236}">
                    <a16:creationId xmlns:a16="http://schemas.microsoft.com/office/drawing/2014/main" id="{6DC50900-41A5-CEBE-5B57-329855E3C8E3}"/>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8" name="Freeform 1133">
                <a:extLst>
                  <a:ext uri="{FF2B5EF4-FFF2-40B4-BE49-F238E27FC236}">
                    <a16:creationId xmlns:a16="http://schemas.microsoft.com/office/drawing/2014/main" id="{E911D712-9BA6-6A5A-051C-0F0B2F6D12B8}"/>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9" name="Freeform 1134">
                <a:extLst>
                  <a:ext uri="{FF2B5EF4-FFF2-40B4-BE49-F238E27FC236}">
                    <a16:creationId xmlns:a16="http://schemas.microsoft.com/office/drawing/2014/main" id="{BFB18EA0-340B-C122-9109-DCC3139EB9E5}"/>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40" name="Freeform 1135">
                <a:extLst>
                  <a:ext uri="{FF2B5EF4-FFF2-40B4-BE49-F238E27FC236}">
                    <a16:creationId xmlns:a16="http://schemas.microsoft.com/office/drawing/2014/main" id="{E23D941E-6792-391F-0707-0EBC076108C5}"/>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41" name="Freeform 1136">
                <a:extLst>
                  <a:ext uri="{FF2B5EF4-FFF2-40B4-BE49-F238E27FC236}">
                    <a16:creationId xmlns:a16="http://schemas.microsoft.com/office/drawing/2014/main" id="{9EB2922E-1733-4682-5846-C39F1B8C4BAA}"/>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2" name="Freeform 1137">
                <a:extLst>
                  <a:ext uri="{FF2B5EF4-FFF2-40B4-BE49-F238E27FC236}">
                    <a16:creationId xmlns:a16="http://schemas.microsoft.com/office/drawing/2014/main" id="{2F7DF039-6555-A080-4870-07CE228D145A}"/>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3" name="Freeform 1138">
                <a:extLst>
                  <a:ext uri="{FF2B5EF4-FFF2-40B4-BE49-F238E27FC236}">
                    <a16:creationId xmlns:a16="http://schemas.microsoft.com/office/drawing/2014/main" id="{E777DA61-E164-CBAE-E779-FDAA681AA947}"/>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4" name="Freeform 1139">
                <a:extLst>
                  <a:ext uri="{FF2B5EF4-FFF2-40B4-BE49-F238E27FC236}">
                    <a16:creationId xmlns:a16="http://schemas.microsoft.com/office/drawing/2014/main" id="{9CC6F26F-B6AB-4451-1A61-ACAB55F3B34C}"/>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5" name="Freeform 1140">
                <a:extLst>
                  <a:ext uri="{FF2B5EF4-FFF2-40B4-BE49-F238E27FC236}">
                    <a16:creationId xmlns:a16="http://schemas.microsoft.com/office/drawing/2014/main" id="{14199565-65D9-510B-5AB8-5D5B756369E7}"/>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6" name="Freeform 1141">
                <a:extLst>
                  <a:ext uri="{FF2B5EF4-FFF2-40B4-BE49-F238E27FC236}">
                    <a16:creationId xmlns:a16="http://schemas.microsoft.com/office/drawing/2014/main" id="{E85F3169-CC3A-0D93-CC5D-ECF84E050DF2}"/>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dirty="0"/>
              </a:p>
            </p:txBody>
          </p:sp>
        </p:grpSp>
      </p:grpSp>
      <p:sp>
        <p:nvSpPr>
          <p:cNvPr id="91" name="Tekstiruutu 90">
            <a:extLst>
              <a:ext uri="{FF2B5EF4-FFF2-40B4-BE49-F238E27FC236}">
                <a16:creationId xmlns:a16="http://schemas.microsoft.com/office/drawing/2014/main" id="{869D3519-7384-AFE0-E690-233457BF4866}"/>
              </a:ext>
            </a:extLst>
          </p:cNvPr>
          <p:cNvSpPr txBox="1"/>
          <p:nvPr/>
        </p:nvSpPr>
        <p:spPr>
          <a:xfrm>
            <a:off x="404161" y="6372409"/>
            <a:ext cx="10645876" cy="461665"/>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EXERCISE:</a:t>
            </a:r>
            <a:r>
              <a:rPr lang="en-US" sz="2400" b="1" dirty="0"/>
              <a:t> </a:t>
            </a:r>
            <a:r>
              <a:rPr lang="en-US" b="1" dirty="0">
                <a:solidFill>
                  <a:srgbClr val="09465E"/>
                </a:solidFill>
                <a:cs typeface="Calibri"/>
              </a:rPr>
              <a:t>PLEASE FIND EXAMPLES OF EDUCATIONAL ACTIVITIES IN YOUR REGION.</a:t>
            </a:r>
          </a:p>
        </p:txBody>
      </p:sp>
    </p:spTree>
    <p:extLst>
      <p:ext uri="{BB962C8B-B14F-4D97-AF65-F5344CB8AC3E}">
        <p14:creationId xmlns:p14="http://schemas.microsoft.com/office/powerpoint/2010/main" val="2922529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EE34B-3421-9EF9-15D7-15A2A61C165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CA090C0-9E60-F612-1F23-698423F3A299}"/>
              </a:ext>
            </a:extLst>
          </p:cNvPr>
          <p:cNvSpPr>
            <a:spLocks noGrp="1"/>
          </p:cNvSpPr>
          <p:nvPr>
            <p:ph type="body" sz="quarter" idx="16"/>
          </p:nvPr>
        </p:nvSpPr>
        <p:spPr>
          <a:xfrm>
            <a:off x="495165" y="424662"/>
            <a:ext cx="10893961" cy="803654"/>
          </a:xfrm>
          <a:prstGeom prst="rect">
            <a:avLst/>
          </a:prstGeom>
        </p:spPr>
        <p:txBody>
          <a:bodyPr/>
          <a:lstStyle/>
          <a:p>
            <a:pPr marL="0" indent="0">
              <a:lnSpc>
                <a:spcPct val="100000"/>
              </a:lnSpc>
              <a:spcAft>
                <a:spcPts val="600"/>
              </a:spcAft>
            </a:pPr>
            <a:r>
              <a:rPr lang="en-IE" sz="3600" dirty="0">
                <a:solidFill>
                  <a:schemeClr val="bg1"/>
                </a:solidFill>
                <a:highlight>
                  <a:srgbClr val="F1983D"/>
                </a:highlight>
                <a:ea typeface="+mn-lt"/>
                <a:cs typeface="+mn-lt"/>
              </a:rPr>
              <a:t>Case Studies</a:t>
            </a:r>
            <a:r>
              <a:rPr lang="en-IE" sz="3600" dirty="0">
                <a:solidFill>
                  <a:schemeClr val="bg1"/>
                </a:solidFill>
                <a:ea typeface="+mn-lt"/>
                <a:cs typeface="+mn-lt"/>
              </a:rPr>
              <a:t> </a:t>
            </a:r>
            <a:r>
              <a:rPr lang="en-IE" sz="3600" dirty="0">
                <a:solidFill>
                  <a:srgbClr val="002060"/>
                </a:solidFill>
                <a:ea typeface="+mn-lt"/>
                <a:cs typeface="+mn-lt"/>
              </a:rPr>
              <a:t>- </a:t>
            </a:r>
            <a:r>
              <a:rPr lang="en-IE" sz="3600" b="1" kern="100" dirty="0">
                <a:effectLst/>
                <a:ea typeface="Aptos" panose="020B0004020202020204" pitchFamily="34" charset="0"/>
                <a:cs typeface="Times New Roman" panose="02020603050405020304" pitchFamily="18" charset="0"/>
              </a:rPr>
              <a:t>Raising Consumer Awareness &amp; Education</a:t>
            </a:r>
            <a:endParaRPr lang="fi-FI" sz="3600" kern="100" dirty="0">
              <a:effectLst/>
              <a:ea typeface="Aptos" panose="020B0004020202020204" pitchFamily="34" charset="0"/>
              <a:cs typeface="Times New Roman" panose="02020603050405020304" pitchFamily="18" charset="0"/>
            </a:endParaRPr>
          </a:p>
          <a:p>
            <a:endParaRPr lang="en-IE" b="1" dirty="0"/>
          </a:p>
        </p:txBody>
      </p:sp>
      <p:sp>
        <p:nvSpPr>
          <p:cNvPr id="3" name="Text Placeholder 2">
            <a:extLst>
              <a:ext uri="{FF2B5EF4-FFF2-40B4-BE49-F238E27FC236}">
                <a16:creationId xmlns:a16="http://schemas.microsoft.com/office/drawing/2014/main" id="{39666BAC-B666-9ABE-5B80-8FE565A4A8B6}"/>
              </a:ext>
            </a:extLst>
          </p:cNvPr>
          <p:cNvSpPr>
            <a:spLocks noGrp="1"/>
          </p:cNvSpPr>
          <p:nvPr>
            <p:ph type="body" sz="quarter" idx="19"/>
          </p:nvPr>
        </p:nvSpPr>
        <p:spPr>
          <a:xfrm>
            <a:off x="2981324" y="2549583"/>
            <a:ext cx="8169813" cy="4250335"/>
          </a:xfrm>
          <a:prstGeom prst="rect">
            <a:avLst/>
          </a:prstGeom>
        </p:spPr>
        <p:txBody>
          <a:bodyPr/>
          <a:lstStyle/>
          <a:p>
            <a:pPr marL="0" indent="0">
              <a:lnSpc>
                <a:spcPct val="100000"/>
              </a:lnSpc>
            </a:pPr>
            <a:r>
              <a:rPr lang="en-US" sz="2000" b="1" u="sng" dirty="0">
                <a:solidFill>
                  <a:srgbClr val="000000"/>
                </a:solidFill>
                <a:effectLst/>
                <a:ea typeface="Times New Roman" panose="02020603050405020304" pitchFamily="18" charset="0"/>
                <a:hlinkClick r:id="rId2"/>
              </a:rPr>
              <a:t>Food waste (Consumers' Association)</a:t>
            </a:r>
            <a:endParaRPr lang="fi-FI" sz="2000" dirty="0">
              <a:effectLst/>
              <a:ea typeface="Times New Roman" panose="02020603050405020304" pitchFamily="18" charset="0"/>
            </a:endParaRPr>
          </a:p>
          <a:p>
            <a:pPr marL="0" indent="0">
              <a:lnSpc>
                <a:spcPct val="100000"/>
              </a:lnSpc>
              <a:spcAft>
                <a:spcPts val="600"/>
              </a:spcAft>
            </a:pPr>
            <a:r>
              <a:rPr lang="en-US" sz="2000" kern="100" dirty="0">
                <a:cs typeface="Times New Roman" panose="02020603050405020304" pitchFamily="18" charset="0"/>
              </a:rPr>
              <a:t>The consumer association's material package on waste. Background information and material suitable for teaching.</a:t>
            </a:r>
            <a:endParaRPr lang="fi-FI" sz="2000" kern="100" dirty="0">
              <a:cs typeface="Times New Roman" panose="02020603050405020304" pitchFamily="18" charset="0"/>
            </a:endParaRPr>
          </a:p>
          <a:p>
            <a:pPr marL="0" indent="0">
              <a:lnSpc>
                <a:spcPct val="100000"/>
              </a:lnSpc>
            </a:pPr>
            <a:r>
              <a:rPr lang="en-US" sz="2000" b="1" u="sng" dirty="0">
                <a:solidFill>
                  <a:srgbClr val="000000"/>
                </a:solidFill>
                <a:effectLst/>
                <a:ea typeface="Times New Roman" panose="02020603050405020304" pitchFamily="18" charset="0"/>
                <a:hlinkClick r:id="rId3"/>
              </a:rPr>
              <a:t>Food waste forum (Consumer Association)</a:t>
            </a:r>
            <a:endParaRPr lang="fi-FI" sz="2000" dirty="0">
              <a:effectLst/>
              <a:ea typeface="Times New Roman" panose="02020603050405020304" pitchFamily="18" charset="0"/>
            </a:endParaRPr>
          </a:p>
          <a:p>
            <a:pPr marL="0" indent="0">
              <a:lnSpc>
                <a:spcPct val="100000"/>
              </a:lnSpc>
              <a:spcAft>
                <a:spcPts val="600"/>
              </a:spcAft>
            </a:pPr>
            <a:r>
              <a:rPr lang="en-US" sz="2000" kern="100" dirty="0">
                <a:cs typeface="Times New Roman" panose="02020603050405020304" pitchFamily="18" charset="0"/>
              </a:rPr>
              <a:t>The national Waste Forum (2020–2023) coordinated by the Consumers' Association aims to be Finland's largest food waste project by bringing together all interested actors in the food industry, companies, organizations, local grassroots actors and other parties to make effective cooperation and communication in order to halve household food waste.</a:t>
            </a:r>
            <a:endParaRPr lang="fi-FI" sz="2000" kern="100" dirty="0">
              <a:cs typeface="Times New Roman" panose="02020603050405020304" pitchFamily="18" charset="0"/>
            </a:endParaRPr>
          </a:p>
          <a:p>
            <a:pPr marL="0" indent="0">
              <a:lnSpc>
                <a:spcPct val="100000"/>
              </a:lnSpc>
            </a:pPr>
            <a:r>
              <a:rPr lang="en-US" sz="2000" b="1" u="sng" dirty="0">
                <a:solidFill>
                  <a:srgbClr val="000000"/>
                </a:solidFill>
                <a:effectLst/>
                <a:ea typeface="Times New Roman" panose="02020603050405020304" pitchFamily="18" charset="0"/>
                <a:hlinkClick r:id="rId4"/>
              </a:rPr>
              <a:t>Information about food waste (Waste week)</a:t>
            </a:r>
            <a:endParaRPr lang="fi-FI" sz="2000" dirty="0">
              <a:effectLst/>
              <a:ea typeface="Times New Roman" panose="02020603050405020304" pitchFamily="18" charset="0"/>
            </a:endParaRPr>
          </a:p>
          <a:p>
            <a:pPr marL="0" indent="0">
              <a:lnSpc>
                <a:spcPct val="100000"/>
              </a:lnSpc>
              <a:spcAft>
                <a:spcPts val="600"/>
              </a:spcAft>
            </a:pPr>
            <a:r>
              <a:rPr lang="en-US" sz="2000" kern="100" dirty="0">
                <a:cs typeface="Times New Roman" panose="02020603050405020304" pitchFamily="18" charset="0"/>
              </a:rPr>
              <a:t>Food waste week’s material: September 22nd to 28th, 2025.</a:t>
            </a:r>
            <a:endParaRPr lang="fi-FI" sz="2000" kern="100" dirty="0">
              <a:cs typeface="Times New Roman" panose="02020603050405020304" pitchFamily="18" charset="0"/>
            </a:endParaRPr>
          </a:p>
          <a:p>
            <a:pPr>
              <a:lnSpc>
                <a:spcPct val="107000"/>
              </a:lnSpc>
              <a:spcAft>
                <a:spcPts val="600"/>
              </a:spcAft>
            </a:pPr>
            <a:endParaRPr lang="fi-FI" sz="20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026" name="Picture 2" descr="Consumers' Association">
            <a:extLst>
              <a:ext uri="{FF2B5EF4-FFF2-40B4-BE49-F238E27FC236}">
                <a16:creationId xmlns:a16="http://schemas.microsoft.com/office/drawing/2014/main" id="{20623368-DF72-7687-3F58-74D651357EC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17038" y="2556227"/>
            <a:ext cx="1835687" cy="752919"/>
          </a:xfrm>
          <a:prstGeom prst="rect">
            <a:avLst/>
          </a:prstGeom>
          <a:solidFill>
            <a:srgbClr val="09465E"/>
          </a:solidFill>
        </p:spPr>
      </p:pic>
      <p:pic>
        <p:nvPicPr>
          <p:cNvPr id="1028" name="Picture 4">
            <a:extLst>
              <a:ext uri="{FF2B5EF4-FFF2-40B4-BE49-F238E27FC236}">
                <a16:creationId xmlns:a16="http://schemas.microsoft.com/office/drawing/2014/main" id="{BF515565-DA14-700B-DF7B-480D7323F795}"/>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09331" y="3679153"/>
            <a:ext cx="2451100" cy="13976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CB87770-F4F1-806C-4113-12DB227F2D90}"/>
              </a:ext>
            </a:extLst>
          </p:cNvPr>
          <p:cNvSpPr txBox="1"/>
          <p:nvPr/>
        </p:nvSpPr>
        <p:spPr>
          <a:xfrm>
            <a:off x="609331" y="1113222"/>
            <a:ext cx="10665631" cy="1200329"/>
          </a:xfrm>
          <a:prstGeom prst="rect">
            <a:avLst/>
          </a:prstGeom>
          <a:noFill/>
        </p:spPr>
        <p:txBody>
          <a:bodyPr wrap="square">
            <a:spAutoFit/>
          </a:bodyPr>
          <a:lstStyle/>
          <a:p>
            <a:pPr marL="0" indent="0">
              <a:lnSpc>
                <a:spcPct val="100000"/>
              </a:lnSpc>
              <a:spcAft>
                <a:spcPts val="600"/>
              </a:spcAft>
            </a:pPr>
            <a:r>
              <a:rPr lang="en-IE" sz="2400" kern="100" dirty="0">
                <a:solidFill>
                  <a:srgbClr val="09465E"/>
                </a:solidFill>
                <a:effectLst/>
                <a:ea typeface="Aptos" panose="020B0004020202020204" pitchFamily="34" charset="0"/>
                <a:cs typeface="Times New Roman" panose="02020603050405020304" pitchFamily="18" charset="0"/>
              </a:rPr>
              <a:t>Consumer awareness plays a crucial role in reducing food waste, especially when it comes to understanding food labels. The Consumer’s Union of </a:t>
            </a:r>
            <a:r>
              <a:rPr lang="en-IE" sz="2400" b="1" kern="100" dirty="0">
                <a:solidFill>
                  <a:srgbClr val="09465E"/>
                </a:solidFill>
                <a:effectLst/>
                <a:ea typeface="Aptos" panose="020B0004020202020204" pitchFamily="34" charset="0"/>
                <a:cs typeface="Times New Roman" panose="02020603050405020304" pitchFamily="18" charset="0"/>
              </a:rPr>
              <a:t>Finland </a:t>
            </a:r>
            <a:r>
              <a:rPr lang="en-IE" sz="2400" kern="100" dirty="0">
                <a:solidFill>
                  <a:srgbClr val="09465E"/>
                </a:solidFill>
                <a:effectLst/>
                <a:ea typeface="Aptos" panose="020B0004020202020204" pitchFamily="34" charset="0"/>
                <a:cs typeface="Times New Roman" panose="02020603050405020304" pitchFamily="18" charset="0"/>
              </a:rPr>
              <a:t>produces a lot of useful and concrete information about how to avoid food waste.</a:t>
            </a:r>
            <a:endParaRPr lang="fi-FI" sz="2400" dirty="0">
              <a:solidFill>
                <a:srgbClr val="09465E"/>
              </a:solidFill>
              <a:effectLst/>
              <a:ea typeface="Times New Roman" panose="02020603050405020304" pitchFamily="18" charset="0"/>
            </a:endParaRPr>
          </a:p>
        </p:txBody>
      </p:sp>
    </p:spTree>
    <p:extLst>
      <p:ext uri="{BB962C8B-B14F-4D97-AF65-F5344CB8AC3E}">
        <p14:creationId xmlns:p14="http://schemas.microsoft.com/office/powerpoint/2010/main" val="10040055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A1D2D-CD57-FA11-BB71-AA3D67DA611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7DA3069-0C6D-6CF8-1A36-B8813AD6BF8F}"/>
              </a:ext>
            </a:extLst>
          </p:cNvPr>
          <p:cNvSpPr>
            <a:spLocks noGrp="1"/>
          </p:cNvSpPr>
          <p:nvPr>
            <p:ph type="body" sz="quarter" idx="16"/>
          </p:nvPr>
        </p:nvSpPr>
        <p:spPr>
          <a:xfrm>
            <a:off x="564614" y="380327"/>
            <a:ext cx="10052954" cy="803654"/>
          </a:xfrm>
          <a:prstGeom prst="rect">
            <a:avLst/>
          </a:prstGeom>
        </p:spPr>
        <p:txBody>
          <a:bodyPr/>
          <a:lstStyle/>
          <a:p>
            <a:r>
              <a:rPr lang="en-IE" sz="3600" dirty="0">
                <a:solidFill>
                  <a:schemeClr val="bg1"/>
                </a:solidFill>
                <a:highlight>
                  <a:srgbClr val="F1983D"/>
                </a:highlight>
                <a:ea typeface="+mn-lt"/>
                <a:cs typeface="+mn-lt"/>
              </a:rPr>
              <a:t>Case Study</a:t>
            </a:r>
            <a:r>
              <a:rPr lang="en-IE" sz="3600" dirty="0">
                <a:solidFill>
                  <a:schemeClr val="bg1"/>
                </a:solidFill>
                <a:ea typeface="+mn-lt"/>
                <a:cs typeface="+mn-lt"/>
              </a:rPr>
              <a:t> </a:t>
            </a:r>
            <a:r>
              <a:rPr lang="en-IE" sz="3600" dirty="0">
                <a:solidFill>
                  <a:srgbClr val="002060"/>
                </a:solidFill>
                <a:ea typeface="+mn-lt"/>
                <a:cs typeface="+mn-lt"/>
              </a:rPr>
              <a:t>- </a:t>
            </a:r>
            <a:r>
              <a:rPr lang="en-IE" dirty="0">
                <a:cs typeface="Calibri"/>
              </a:rPr>
              <a:t>Methods of learning</a:t>
            </a:r>
          </a:p>
          <a:p>
            <a:endParaRPr lang="en-IE" b="1" dirty="0"/>
          </a:p>
        </p:txBody>
      </p:sp>
      <p:sp>
        <p:nvSpPr>
          <p:cNvPr id="3" name="Text Placeholder 2">
            <a:extLst>
              <a:ext uri="{FF2B5EF4-FFF2-40B4-BE49-F238E27FC236}">
                <a16:creationId xmlns:a16="http://schemas.microsoft.com/office/drawing/2014/main" id="{59D1641D-87AF-CC13-A9F7-BEB7624A988E}"/>
              </a:ext>
            </a:extLst>
          </p:cNvPr>
          <p:cNvSpPr>
            <a:spLocks noGrp="1"/>
          </p:cNvSpPr>
          <p:nvPr>
            <p:ph type="body" sz="quarter" idx="19"/>
          </p:nvPr>
        </p:nvSpPr>
        <p:spPr>
          <a:xfrm>
            <a:off x="717827" y="1088629"/>
            <a:ext cx="10052954" cy="4250335"/>
          </a:xfrm>
          <a:prstGeom prst="rect">
            <a:avLst/>
          </a:prstGeom>
        </p:spPr>
        <p:txBody>
          <a:bodyPr/>
          <a:lstStyle/>
          <a:p>
            <a:pPr marL="0" indent="0" algn="just">
              <a:lnSpc>
                <a:spcPct val="100000"/>
              </a:lnSpc>
            </a:pPr>
            <a:r>
              <a:rPr lang="en-US" dirty="0">
                <a:effectLst/>
                <a:ea typeface="Times New Roman" panose="02020603050405020304" pitchFamily="18" charset="0"/>
              </a:rPr>
              <a:t>CIRCULAR ECONOMY TOOLS AND MATERIALS</a:t>
            </a:r>
          </a:p>
          <a:p>
            <a:pPr marL="0" indent="0" algn="just">
              <a:lnSpc>
                <a:spcPct val="100000"/>
              </a:lnSpc>
            </a:pPr>
            <a:endParaRPr lang="en-US" dirty="0">
              <a:ea typeface="Times New Roman" panose="02020603050405020304" pitchFamily="18" charset="0"/>
            </a:endParaRPr>
          </a:p>
          <a:p>
            <a:pPr marL="0" indent="0" algn="just">
              <a:lnSpc>
                <a:spcPct val="100000"/>
              </a:lnSpc>
            </a:pPr>
            <a:r>
              <a:rPr lang="en-US" dirty="0">
                <a:ea typeface="Times New Roman" panose="02020603050405020304" pitchFamily="18" charset="0"/>
              </a:rPr>
              <a:t>Circular economy training in Finland: This website brings together circular economy courses and training </a:t>
            </a:r>
            <a:r>
              <a:rPr lang="en-US" dirty="0" err="1">
                <a:ea typeface="Times New Roman" panose="02020603050405020304" pitchFamily="18" charset="0"/>
              </a:rPr>
              <a:t>organised</a:t>
            </a:r>
            <a:r>
              <a:rPr lang="en-US" dirty="0">
                <a:ea typeface="Times New Roman" panose="02020603050405020304" pitchFamily="18" charset="0"/>
              </a:rPr>
              <a:t> in Finland. </a:t>
            </a:r>
            <a:endParaRPr lang="fi-FI" dirty="0">
              <a:ea typeface="Times New Roman" panose="02020603050405020304" pitchFamily="18" charset="0"/>
            </a:endParaRPr>
          </a:p>
          <a:p>
            <a:pPr marL="0" indent="0" algn="just">
              <a:lnSpc>
                <a:spcPct val="100000"/>
              </a:lnSpc>
            </a:pPr>
            <a:r>
              <a:rPr lang="fi-FI" sz="2000" dirty="0">
                <a:hlinkClick r:id="rId2"/>
              </a:rPr>
              <a:t>https://koulutustakiertotalouteen.turkuamk.fi/in-english/</a:t>
            </a:r>
            <a:endParaRPr lang="fi-FI" sz="2000" dirty="0"/>
          </a:p>
          <a:p>
            <a:pPr marL="0" indent="0" algn="just">
              <a:lnSpc>
                <a:spcPct val="100000"/>
              </a:lnSpc>
            </a:pPr>
            <a:endParaRPr lang="fi-FI" sz="2000" dirty="0"/>
          </a:p>
          <a:p>
            <a:pPr marL="0" indent="0" algn="just">
              <a:lnSpc>
                <a:spcPct val="100000"/>
              </a:lnSpc>
            </a:pPr>
            <a:r>
              <a:rPr lang="en-US" dirty="0">
                <a:effectLst/>
                <a:ea typeface="Times New Roman" panose="02020603050405020304" pitchFamily="18" charset="0"/>
              </a:rPr>
              <a:t>Circular Economy Finland (</a:t>
            </a:r>
            <a:r>
              <a:rPr lang="en-US" dirty="0" err="1">
                <a:effectLst/>
                <a:ea typeface="Times New Roman" panose="02020603050405020304" pitchFamily="18" charset="0"/>
              </a:rPr>
              <a:t>KiSu</a:t>
            </a:r>
            <a:r>
              <a:rPr lang="en-US" dirty="0">
                <a:effectLst/>
                <a:ea typeface="Times New Roman" panose="02020603050405020304" pitchFamily="18" charset="0"/>
              </a:rPr>
              <a:t>) has collected circular economy tools, operating models and materials for different target groups.</a:t>
            </a:r>
          </a:p>
          <a:p>
            <a:pPr marL="0" indent="0" algn="just">
              <a:lnSpc>
                <a:spcPct val="100000"/>
              </a:lnSpc>
            </a:pPr>
            <a:r>
              <a:rPr lang="fi-FI" sz="2000" dirty="0">
                <a:hlinkClick r:id="rId3"/>
              </a:rPr>
              <a:t>https://kiertotaloussuomi.fi/taito-ja-tyokalut/kiertotalouden-tyokalut-ja-toimintamallit</a:t>
            </a:r>
            <a:endParaRPr lang="fi-FI" sz="2000" dirty="0"/>
          </a:p>
          <a:p>
            <a:pPr marL="0" indent="0" algn="just">
              <a:lnSpc>
                <a:spcPct val="100000"/>
              </a:lnSpc>
            </a:pPr>
            <a:endParaRPr lang="en-US" dirty="0">
              <a:ea typeface="Times New Roman" panose="02020603050405020304" pitchFamily="18" charset="0"/>
            </a:endParaRPr>
          </a:p>
          <a:p>
            <a:pPr marL="0" indent="0" algn="just">
              <a:lnSpc>
                <a:spcPct val="100000"/>
              </a:lnSpc>
            </a:pPr>
            <a:endParaRPr lang="fi-FI" sz="2000" dirty="0">
              <a:effectLst/>
              <a:ea typeface="Times New Roman" panose="02020603050405020304" pitchFamily="18" charset="0"/>
            </a:endParaRPr>
          </a:p>
          <a:p>
            <a:pPr algn="just">
              <a:lnSpc>
                <a:spcPct val="107000"/>
              </a:lnSpc>
              <a:spcAft>
                <a:spcPts val="800"/>
              </a:spcAft>
            </a:pPr>
            <a:endParaRPr lang="fi-FI"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8ACDDC64-900A-28A7-5DCD-22996608D3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6885" y="4915802"/>
            <a:ext cx="1895130" cy="1273213"/>
          </a:xfrm>
          <a:prstGeom prst="rect">
            <a:avLst/>
          </a:prstGeom>
        </p:spPr>
      </p:pic>
      <p:pic>
        <p:nvPicPr>
          <p:cNvPr id="2052" name="Picture 4" descr="Etusivu - Kiertotalous-Suomi">
            <a:extLst>
              <a:ext uri="{FF2B5EF4-FFF2-40B4-BE49-F238E27FC236}">
                <a16:creationId xmlns:a16="http://schemas.microsoft.com/office/drawing/2014/main" id="{812AE23E-8233-EAED-F6A7-B1788F21F3CD}"/>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918316" y="4985610"/>
            <a:ext cx="2943408" cy="981136"/>
          </a:xfrm>
          <a:prstGeom prst="rect">
            <a:avLst/>
          </a:prstGeom>
          <a:noFill/>
          <a:extLst>
            <a:ext uri="{909E8E84-426E-40DD-AFC4-6F175D3DCCD1}">
              <a14:hiddenFill xmlns:a14="http://schemas.microsoft.com/office/drawing/2010/main">
                <a:solidFill>
                  <a:srgbClr val="FFFFFF"/>
                </a:solidFill>
              </a14:hiddenFill>
            </a:ext>
          </a:extLst>
        </p:spPr>
      </p:pic>
      <p:pic>
        <p:nvPicPr>
          <p:cNvPr id="6" name="Kuva 5">
            <a:extLst>
              <a:ext uri="{FF2B5EF4-FFF2-40B4-BE49-F238E27FC236}">
                <a16:creationId xmlns:a16="http://schemas.microsoft.com/office/drawing/2014/main" id="{A47D1838-41A7-3CD2-FBC8-F2EA225E9A3E}"/>
              </a:ext>
            </a:extLst>
          </p:cNvPr>
          <p:cNvPicPr>
            <a:picLocks noChangeAspect="1"/>
          </p:cNvPicPr>
          <p:nvPr/>
        </p:nvPicPr>
        <p:blipFill>
          <a:blip r:embed="rId6"/>
          <a:stretch>
            <a:fillRect/>
          </a:stretch>
        </p:blipFill>
        <p:spPr>
          <a:xfrm>
            <a:off x="3377078" y="4915802"/>
            <a:ext cx="3686175" cy="1238250"/>
          </a:xfrm>
          <a:prstGeom prst="rect">
            <a:avLst/>
          </a:prstGeom>
        </p:spPr>
      </p:pic>
    </p:spTree>
    <p:extLst>
      <p:ext uri="{BB962C8B-B14F-4D97-AF65-F5344CB8AC3E}">
        <p14:creationId xmlns:p14="http://schemas.microsoft.com/office/powerpoint/2010/main" val="17230751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9CD27-8D36-E0D7-3FB3-3C2ED72F3226}"/>
            </a:ext>
          </a:extLst>
        </p:cNvPr>
        <p:cNvGrpSpPr/>
        <p:nvPr/>
      </p:nvGrpSpPr>
      <p:grpSpPr>
        <a:xfrm>
          <a:off x="0" y="0"/>
          <a:ext cx="0" cy="0"/>
          <a:chOff x="0" y="0"/>
          <a:chExt cx="0" cy="0"/>
        </a:xfrm>
      </p:grpSpPr>
      <p:pic>
        <p:nvPicPr>
          <p:cNvPr id="7" name="Picture 3">
            <a:extLst>
              <a:ext uri="{FF2B5EF4-FFF2-40B4-BE49-F238E27FC236}">
                <a16:creationId xmlns:a16="http://schemas.microsoft.com/office/drawing/2014/main" id="{4702B330-ABEC-2F60-795F-8B1D686DECA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5707324" y="3060834"/>
            <a:ext cx="4933015" cy="2929584"/>
          </a:xfrm>
          <a:prstGeom prst="rect">
            <a:avLst/>
          </a:prstGeom>
        </p:spPr>
      </p:pic>
      <p:pic>
        <p:nvPicPr>
          <p:cNvPr id="8" name="Picture 3">
            <a:extLst>
              <a:ext uri="{FF2B5EF4-FFF2-40B4-BE49-F238E27FC236}">
                <a16:creationId xmlns:a16="http://schemas.microsoft.com/office/drawing/2014/main" id="{225C6164-DA62-F0A9-2E09-326B59168F9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551026" y="3060834"/>
            <a:ext cx="4933015" cy="2929584"/>
          </a:xfrm>
          <a:prstGeom prst="rect">
            <a:avLst/>
          </a:prstGeom>
        </p:spPr>
      </p:pic>
      <p:sp>
        <p:nvSpPr>
          <p:cNvPr id="4" name="Text Placeholder 3">
            <a:extLst>
              <a:ext uri="{FF2B5EF4-FFF2-40B4-BE49-F238E27FC236}">
                <a16:creationId xmlns:a16="http://schemas.microsoft.com/office/drawing/2014/main" id="{F7AE33B4-C9B8-1F1A-EE60-CEDE3AD7D1F4}"/>
              </a:ext>
            </a:extLst>
          </p:cNvPr>
          <p:cNvSpPr>
            <a:spLocks noGrp="1"/>
          </p:cNvSpPr>
          <p:nvPr>
            <p:ph type="body" sz="quarter" idx="16"/>
          </p:nvPr>
        </p:nvSpPr>
        <p:spPr>
          <a:xfrm>
            <a:off x="1078260" y="600490"/>
            <a:ext cx="10052954" cy="803654"/>
          </a:xfrm>
          <a:prstGeom prst="rect">
            <a:avLst/>
          </a:prstGeom>
        </p:spPr>
        <p:txBody>
          <a:bodyPr/>
          <a:lstStyle/>
          <a:p>
            <a:r>
              <a:rPr lang="en-US" dirty="0">
                <a:highlight>
                  <a:srgbClr val="F1983D"/>
                </a:highlight>
              </a:rPr>
              <a:t>Podcasts</a:t>
            </a:r>
            <a:endParaRPr lang="en-IE" dirty="0">
              <a:highlight>
                <a:srgbClr val="F1983D"/>
              </a:highlight>
              <a:cs typeface="Calibri"/>
            </a:endParaRPr>
          </a:p>
          <a:p>
            <a:endParaRPr lang="en-IE" b="1" dirty="0"/>
          </a:p>
        </p:txBody>
      </p:sp>
      <p:sp>
        <p:nvSpPr>
          <p:cNvPr id="3" name="Text Placeholder 2">
            <a:extLst>
              <a:ext uri="{FF2B5EF4-FFF2-40B4-BE49-F238E27FC236}">
                <a16:creationId xmlns:a16="http://schemas.microsoft.com/office/drawing/2014/main" id="{68D71A64-46EF-2C88-7F01-76F9526949A1}"/>
              </a:ext>
            </a:extLst>
          </p:cNvPr>
          <p:cNvSpPr>
            <a:spLocks noGrp="1"/>
          </p:cNvSpPr>
          <p:nvPr>
            <p:ph type="body" sz="quarter" idx="19"/>
          </p:nvPr>
        </p:nvSpPr>
        <p:spPr>
          <a:xfrm>
            <a:off x="1078259" y="1428571"/>
            <a:ext cx="4747209" cy="4250335"/>
          </a:xfrm>
          <a:prstGeom prst="rect">
            <a:avLst/>
          </a:prstGeom>
        </p:spPr>
        <p:txBody>
          <a:bodyPr/>
          <a:lstStyle/>
          <a:p>
            <a:endParaRPr lang="en-US" sz="2400" dirty="0"/>
          </a:p>
          <a:p>
            <a:r>
              <a:rPr lang="en-US" b="1" dirty="0"/>
              <a:t>Podcast: </a:t>
            </a:r>
            <a:r>
              <a:rPr lang="fi-FI" b="0" i="0" dirty="0">
                <a:effectLst/>
                <a:hlinkClick r:id="rId3"/>
              </a:rPr>
              <a:t>The Beyond Waste Podcast</a:t>
            </a:r>
            <a:endParaRPr lang="en-US" b="0" i="0" dirty="0">
              <a:solidFill>
                <a:srgbClr val="0B3A5B"/>
              </a:solidFill>
              <a:effectLst/>
            </a:endParaRPr>
          </a:p>
          <a:p>
            <a:pPr marL="0" indent="0">
              <a:lnSpc>
                <a:spcPct val="100000"/>
              </a:lnSpc>
            </a:pPr>
            <a:r>
              <a:rPr lang="en-US" b="0" i="0" dirty="0">
                <a:solidFill>
                  <a:srgbClr val="0B3A5B"/>
                </a:solidFill>
                <a:effectLst/>
                <a:hlinkClick r:id="rId4"/>
              </a:rPr>
              <a:t>Spotlight: </a:t>
            </a:r>
            <a:r>
              <a:rPr lang="en-US" b="0" i="0" dirty="0" err="1">
                <a:solidFill>
                  <a:srgbClr val="0B3A5B"/>
                </a:solidFill>
                <a:effectLst/>
                <a:hlinkClick r:id="rId4"/>
              </a:rPr>
              <a:t>RethinkResource</a:t>
            </a:r>
            <a:r>
              <a:rPr lang="en-US" b="0" i="0" dirty="0">
                <a:solidFill>
                  <a:srgbClr val="0B3A5B"/>
                </a:solidFill>
                <a:effectLst/>
                <a:hlinkClick r:id="rId4"/>
              </a:rPr>
              <a:t> on creating value from food waste</a:t>
            </a:r>
            <a:r>
              <a:rPr lang="en-US" sz="1800" dirty="0">
                <a:effectLst/>
                <a:latin typeface="Arial" panose="020B0604020202020204" pitchFamily="34" charset="0"/>
                <a:ea typeface="Times New Roman" panose="02020603050405020304" pitchFamily="18" charset="0"/>
              </a:rPr>
              <a:t> </a:t>
            </a:r>
            <a:endParaRPr lang="fi-FI" sz="1800" dirty="0">
              <a:effectLst/>
              <a:latin typeface="Times New Roman" panose="02020603050405020304" pitchFamily="18" charset="0"/>
              <a:ea typeface="Times New Roman" panose="02020603050405020304" pitchFamily="18" charset="0"/>
            </a:endParaRPr>
          </a:p>
          <a:p>
            <a:pPr algn="just">
              <a:lnSpc>
                <a:spcPct val="107000"/>
              </a:lnSpc>
              <a:spcAft>
                <a:spcPts val="800"/>
              </a:spcAft>
            </a:pPr>
            <a:endParaRPr lang="fi-FI"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Kuva 4" descr="Kuva, joka sisältää kohteen teksti, Fontti, keltainen, graafinen suunnittelu&#10;&#10;Tekoälyn generoima sisältö voi olla virheellistä.">
            <a:hlinkClick r:id="rId4"/>
            <a:extLst>
              <a:ext uri="{FF2B5EF4-FFF2-40B4-BE49-F238E27FC236}">
                <a16:creationId xmlns:a16="http://schemas.microsoft.com/office/drawing/2014/main" id="{8ECF536F-6FF7-8303-1A27-0DF8352E966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51660" y="3429000"/>
            <a:ext cx="3200687" cy="2000429"/>
          </a:xfrm>
          <a:prstGeom prst="rect">
            <a:avLst/>
          </a:prstGeom>
        </p:spPr>
      </p:pic>
      <p:pic>
        <p:nvPicPr>
          <p:cNvPr id="6" name="Kuva 5" descr="Kuva, joka sisältää kohteen Ihmisen kasvot, teksti, hymy, vaate&#10;&#10;Tekoälyn generoima sisältö voi olla virheellistä.">
            <a:extLst>
              <a:ext uri="{FF2B5EF4-FFF2-40B4-BE49-F238E27FC236}">
                <a16:creationId xmlns:a16="http://schemas.microsoft.com/office/drawing/2014/main" id="{2C8B3D56-7229-EB7C-7574-D554C2F69C2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52084" y="3433207"/>
            <a:ext cx="3445091" cy="1957500"/>
          </a:xfrm>
          <a:prstGeom prst="rect">
            <a:avLst/>
          </a:prstGeom>
        </p:spPr>
      </p:pic>
      <p:sp>
        <p:nvSpPr>
          <p:cNvPr id="9" name="Text Placeholder 2">
            <a:extLst>
              <a:ext uri="{FF2B5EF4-FFF2-40B4-BE49-F238E27FC236}">
                <a16:creationId xmlns:a16="http://schemas.microsoft.com/office/drawing/2014/main" id="{45F606FC-25A0-A756-E046-13893471D73C}"/>
              </a:ext>
            </a:extLst>
          </p:cNvPr>
          <p:cNvSpPr txBox="1">
            <a:spLocks/>
          </p:cNvSpPr>
          <p:nvPr/>
        </p:nvSpPr>
        <p:spPr>
          <a:xfrm>
            <a:off x="5938435" y="1303832"/>
            <a:ext cx="4814871" cy="425033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endParaRPr lang="en-US" dirty="0">
              <a:solidFill>
                <a:srgbClr val="0B3A5B"/>
              </a:solidFill>
            </a:endParaRPr>
          </a:p>
          <a:p>
            <a:pPr marL="0" indent="0">
              <a:lnSpc>
                <a:spcPct val="100000"/>
              </a:lnSpc>
            </a:pPr>
            <a:r>
              <a:rPr lang="en-US" b="1" dirty="0"/>
              <a:t>Podcast: </a:t>
            </a:r>
            <a:r>
              <a:rPr lang="en-US" dirty="0">
                <a:solidFill>
                  <a:srgbClr val="0F0F0F"/>
                </a:solidFill>
                <a:hlinkClick r:id="rId7"/>
              </a:rPr>
              <a:t>Learning which food waste reduction strategies people would actually do</a:t>
            </a:r>
            <a:endParaRPr lang="en-US" dirty="0">
              <a:solidFill>
                <a:srgbClr val="0F0F0F"/>
              </a:solidFill>
            </a:endParaRPr>
          </a:p>
          <a:p>
            <a:pPr marL="0" indent="0">
              <a:lnSpc>
                <a:spcPct val="100000"/>
              </a:lnSpc>
            </a:pPr>
            <a:endParaRPr lang="en-US" sz="1800" dirty="0">
              <a:solidFill>
                <a:srgbClr val="0F0F0F"/>
              </a:solidFill>
            </a:endParaRPr>
          </a:p>
          <a:p>
            <a:pPr marL="0" indent="0">
              <a:lnSpc>
                <a:spcPct val="100000"/>
              </a:lnSpc>
            </a:pPr>
            <a:endParaRPr lang="en-US" dirty="0">
              <a:solidFill>
                <a:srgbClr val="0B3A5B"/>
              </a:solidFill>
            </a:endParaRPr>
          </a:p>
          <a:p>
            <a:endParaRPr lang="en-US" dirty="0">
              <a:solidFill>
                <a:srgbClr val="0B3A5B"/>
              </a:solidFill>
            </a:endParaRPr>
          </a:p>
          <a:p>
            <a:pPr marL="0" indent="0" algn="just">
              <a:lnSpc>
                <a:spcPct val="100000"/>
              </a:lnSpc>
            </a:pPr>
            <a:r>
              <a:rPr lang="en-US" sz="1800" dirty="0">
                <a:latin typeface="Arial" panose="020B0604020202020204" pitchFamily="34" charset="0"/>
                <a:ea typeface="Times New Roman" panose="02020603050405020304" pitchFamily="18" charset="0"/>
              </a:rPr>
              <a:t> </a:t>
            </a:r>
            <a:endParaRPr lang="fi-FI" sz="1800" dirty="0">
              <a:latin typeface="Times New Roman" panose="02020603050405020304" pitchFamily="18" charset="0"/>
              <a:ea typeface="Times New Roman" panose="02020603050405020304" pitchFamily="18" charset="0"/>
            </a:endParaRPr>
          </a:p>
          <a:p>
            <a:pPr algn="just">
              <a:lnSpc>
                <a:spcPct val="107000"/>
              </a:lnSpc>
              <a:spcAft>
                <a:spcPts val="800"/>
              </a:spcAft>
            </a:pPr>
            <a:endParaRPr lang="fi-FI" sz="1800" kern="100" dirty="0">
              <a:latin typeface="Aptos" panose="020B0004020202020204" pitchFamily="34" charset="0"/>
              <a:ea typeface="Aptos" panose="020B0004020202020204" pitchFamily="34" charset="0"/>
              <a:cs typeface="Times New Roman" panose="02020603050405020304" pitchFamily="18" charset="0"/>
            </a:endParaRPr>
          </a:p>
        </p:txBody>
      </p:sp>
      <p:grpSp>
        <p:nvGrpSpPr>
          <p:cNvPr id="10" name="Graphic 4">
            <a:extLst>
              <a:ext uri="{FF2B5EF4-FFF2-40B4-BE49-F238E27FC236}">
                <a16:creationId xmlns:a16="http://schemas.microsoft.com/office/drawing/2014/main" id="{44C51026-3176-1833-BDF6-FC25E9FE366F}"/>
              </a:ext>
            </a:extLst>
          </p:cNvPr>
          <p:cNvGrpSpPr/>
          <p:nvPr/>
        </p:nvGrpSpPr>
        <p:grpSpPr>
          <a:xfrm rot="19582332">
            <a:off x="10438505" y="4091926"/>
            <a:ext cx="403667" cy="780438"/>
            <a:chOff x="9129274" y="2719113"/>
            <a:chExt cx="717139" cy="1386497"/>
          </a:xfrm>
          <a:solidFill>
            <a:srgbClr val="09465E"/>
          </a:solidFill>
        </p:grpSpPr>
        <p:grpSp>
          <p:nvGrpSpPr>
            <p:cNvPr id="11" name="Graphic 4">
              <a:extLst>
                <a:ext uri="{FF2B5EF4-FFF2-40B4-BE49-F238E27FC236}">
                  <a16:creationId xmlns:a16="http://schemas.microsoft.com/office/drawing/2014/main" id="{71DA7187-26A6-ABAD-0063-73FDCACA842A}"/>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D4A1EDBA-F714-B5B2-D9EC-8522D61C8D2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723B4832-E36B-182D-407B-3D7610389EE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22DD1838-9B9C-391E-D4D5-33B4BDE32C96}"/>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092663FE-9274-39E0-05C7-C795152F967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0DB3F57D-C396-FC4D-7270-F6FE42C9E3B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450C9313-2847-AABA-F82B-1DA53249D1F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CB68EBB3-4211-0EF9-FE00-B1D52890D3D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E097A947-43FF-F8B0-4D55-5DE21118120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62E1D804-29C8-B1CE-EC4E-01C6BC43682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7D9E466C-47DF-A993-96E4-489B52F04BD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22" name="Graphic 4">
            <a:extLst>
              <a:ext uri="{FF2B5EF4-FFF2-40B4-BE49-F238E27FC236}">
                <a16:creationId xmlns:a16="http://schemas.microsoft.com/office/drawing/2014/main" id="{FE8759C4-BD5A-0C1E-6005-C95A03BDB5F7}"/>
              </a:ext>
            </a:extLst>
          </p:cNvPr>
          <p:cNvGrpSpPr/>
          <p:nvPr/>
        </p:nvGrpSpPr>
        <p:grpSpPr>
          <a:xfrm rot="19582332">
            <a:off x="5283822" y="4135406"/>
            <a:ext cx="403667" cy="780438"/>
            <a:chOff x="9129274" y="2719113"/>
            <a:chExt cx="717139" cy="1386497"/>
          </a:xfrm>
          <a:solidFill>
            <a:srgbClr val="09465E"/>
          </a:solidFill>
        </p:grpSpPr>
        <p:grpSp>
          <p:nvGrpSpPr>
            <p:cNvPr id="23" name="Graphic 4">
              <a:extLst>
                <a:ext uri="{FF2B5EF4-FFF2-40B4-BE49-F238E27FC236}">
                  <a16:creationId xmlns:a16="http://schemas.microsoft.com/office/drawing/2014/main" id="{C7EA8315-675B-1681-914B-1B8B2D8564C2}"/>
                </a:ext>
              </a:extLst>
            </p:cNvPr>
            <p:cNvGrpSpPr/>
            <p:nvPr/>
          </p:nvGrpSpPr>
          <p:grpSpPr>
            <a:xfrm>
              <a:off x="9159507" y="2719113"/>
              <a:ext cx="446280" cy="440141"/>
              <a:chOff x="9159507" y="2719113"/>
              <a:chExt cx="446280" cy="440141"/>
            </a:xfrm>
            <a:grpFill/>
          </p:grpSpPr>
          <p:sp>
            <p:nvSpPr>
              <p:cNvPr id="1024" name="Freeform 57">
                <a:extLst>
                  <a:ext uri="{FF2B5EF4-FFF2-40B4-BE49-F238E27FC236}">
                    <a16:creationId xmlns:a16="http://schemas.microsoft.com/office/drawing/2014/main" id="{7570BE48-B32D-568A-6802-708F3AE0411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025" name="Freeform 58">
                <a:extLst>
                  <a:ext uri="{FF2B5EF4-FFF2-40B4-BE49-F238E27FC236}">
                    <a16:creationId xmlns:a16="http://schemas.microsoft.com/office/drawing/2014/main" id="{959665EA-2C90-7C0F-7324-EF56A9AB01C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4" name="Graphic 4">
              <a:extLst>
                <a:ext uri="{FF2B5EF4-FFF2-40B4-BE49-F238E27FC236}">
                  <a16:creationId xmlns:a16="http://schemas.microsoft.com/office/drawing/2014/main" id="{EB48A043-E39D-2D0F-4059-97059DC6C0D5}"/>
                </a:ext>
              </a:extLst>
            </p:cNvPr>
            <p:cNvGrpSpPr/>
            <p:nvPr/>
          </p:nvGrpSpPr>
          <p:grpSpPr>
            <a:xfrm>
              <a:off x="9129274" y="2893887"/>
              <a:ext cx="717139" cy="1211724"/>
              <a:chOff x="9129274" y="2893887"/>
              <a:chExt cx="717139" cy="1211724"/>
            </a:xfrm>
            <a:grpFill/>
          </p:grpSpPr>
          <p:sp>
            <p:nvSpPr>
              <p:cNvPr id="25" name="Freeform 50">
                <a:extLst>
                  <a:ext uri="{FF2B5EF4-FFF2-40B4-BE49-F238E27FC236}">
                    <a16:creationId xmlns:a16="http://schemas.microsoft.com/office/drawing/2014/main" id="{2CA4A3F3-7279-BE4E-C75E-4DC1B220871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62E83DBA-8C56-B44D-9C27-A7495635AE3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E7010E43-90CD-0CEB-94FD-1FCE5779DF1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33B70221-1BCB-2382-2C84-3A71F6FD72F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11332789-205E-310D-4F0D-9C35406DE2D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1C2D4E36-6C71-E778-D833-DB209F023A3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F5731115-0C57-730E-EF21-597BE484D60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 name="Kuva 1" descr="Kuva, joka sisältää kohteen teksti, Grafiikka, Fontti, ympyrä&#10;&#10;Kuvaus luotu automaattisesti">
            <a:extLst>
              <a:ext uri="{FF2B5EF4-FFF2-40B4-BE49-F238E27FC236}">
                <a16:creationId xmlns:a16="http://schemas.microsoft.com/office/drawing/2014/main" id="{2A134B14-8D2D-8591-C871-73BACA80C82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482286" y="409778"/>
            <a:ext cx="1802726" cy="1211133"/>
          </a:xfrm>
          <a:prstGeom prst="rect">
            <a:avLst/>
          </a:prstGeom>
        </p:spPr>
      </p:pic>
    </p:spTree>
    <p:extLst>
      <p:ext uri="{BB962C8B-B14F-4D97-AF65-F5344CB8AC3E}">
        <p14:creationId xmlns:p14="http://schemas.microsoft.com/office/powerpoint/2010/main" val="42033459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A LITTLE PROGRESS EACH DAY ADDS UP TO BIG RESULTS</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a:solidFill>
                  <a:schemeClr val="bg1"/>
                </a:solidFill>
              </a:rPr>
              <a:t>www.</a:t>
            </a:r>
            <a:r>
              <a:rPr lang="en-US" sz="3000" b="1">
                <a:solidFill>
                  <a:schemeClr val="bg1"/>
                </a:solidFill>
              </a:rPr>
              <a:t>waste2worth</a:t>
            </a:r>
            <a:r>
              <a:rPr lang="en-US" sz="3000">
                <a:solidFill>
                  <a:schemeClr val="bg1"/>
                </a:solidFill>
              </a:rPr>
              <a:t>.eu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in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4C677-9EB3-F078-1704-27EEA7BABDB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458CF5-49B2-7A3D-3E85-7B776B3F953C}"/>
              </a:ext>
            </a:extLst>
          </p:cNvPr>
          <p:cNvSpPr>
            <a:spLocks noGrp="1"/>
          </p:cNvSpPr>
          <p:nvPr>
            <p:ph type="body" sz="quarter" idx="18"/>
          </p:nvPr>
        </p:nvSpPr>
        <p:spPr>
          <a:xfrm>
            <a:off x="4682688" y="550844"/>
            <a:ext cx="6620618" cy="5288242"/>
          </a:xfrm>
          <a:prstGeom prst="rect">
            <a:avLst/>
          </a:prstGeom>
        </p:spPr>
        <p:txBody>
          <a:bodyPr/>
          <a:lstStyle/>
          <a:p>
            <a:endParaRPr lang="en-US" dirty="0"/>
          </a:p>
          <a:p>
            <a:pPr marL="0">
              <a:lnSpc>
                <a:spcPct val="100000"/>
              </a:lnSpc>
            </a:pPr>
            <a:r>
              <a:rPr lang="en-US" sz="2000" kern="100" dirty="0">
                <a:cs typeface="Times New Roman" panose="02020603050405020304" pitchFamily="18" charset="0"/>
              </a:rPr>
              <a:t>Sustainable education plays a crucial role in addressing global challenges such as climate change, biodiversity loss, and the need for more resilient communities. </a:t>
            </a:r>
          </a:p>
          <a:p>
            <a:pPr marL="0" indent="0">
              <a:lnSpc>
                <a:spcPct val="100000"/>
              </a:lnSpc>
            </a:pPr>
            <a:endParaRPr lang="en-US" sz="2000" kern="100" dirty="0">
              <a:cs typeface="Times New Roman" panose="02020603050405020304" pitchFamily="18" charset="0"/>
            </a:endParaRPr>
          </a:p>
          <a:p>
            <a:pPr marL="0" indent="0">
              <a:lnSpc>
                <a:spcPct val="100000"/>
              </a:lnSpc>
            </a:pPr>
            <a:r>
              <a:rPr lang="en-US" sz="2000" kern="100" dirty="0">
                <a:cs typeface="Times New Roman" panose="02020603050405020304" pitchFamily="18" charset="0"/>
              </a:rPr>
              <a:t>Raising circular economy awareness within food businesses, at every level, </a:t>
            </a:r>
            <a:r>
              <a:rPr lang="en-US" sz="2000" b="1" kern="100" dirty="0">
                <a:cs typeface="Times New Roman" panose="02020603050405020304" pitchFamily="18" charset="0"/>
              </a:rPr>
              <a:t>helps driving the transformation </a:t>
            </a:r>
            <a:r>
              <a:rPr lang="en-US" sz="2000" kern="100" dirty="0">
                <a:cs typeface="Times New Roman" panose="02020603050405020304" pitchFamily="18" charset="0"/>
              </a:rPr>
              <a:t>towards a more responsible and sustainable global economy.</a:t>
            </a:r>
          </a:p>
          <a:p>
            <a:pPr marL="0" indent="0">
              <a:lnSpc>
                <a:spcPct val="100000"/>
              </a:lnSpc>
            </a:pPr>
            <a:endParaRPr lang="en-US" sz="2000" kern="100" dirty="0">
              <a:cs typeface="Times New Roman" panose="02020603050405020304" pitchFamily="18" charset="0"/>
            </a:endParaRPr>
          </a:p>
          <a:p>
            <a:pPr marL="0" indent="0">
              <a:lnSpc>
                <a:spcPct val="100000"/>
              </a:lnSpc>
            </a:pPr>
            <a:r>
              <a:rPr lang="en-US" sz="2000" kern="100" dirty="0">
                <a:cs typeface="Times New Roman" panose="02020603050405020304" pitchFamily="18" charset="0"/>
              </a:rPr>
              <a:t>Food SMEs that embrace sustainability not only contribute to </a:t>
            </a:r>
            <a:r>
              <a:rPr lang="en-US" sz="2000" b="1" kern="100" dirty="0">
                <a:cs typeface="Times New Roman" panose="02020603050405020304" pitchFamily="18" charset="0"/>
              </a:rPr>
              <a:t>solving critical global challenges </a:t>
            </a:r>
            <a:r>
              <a:rPr lang="en-US" sz="2000" kern="100" dirty="0">
                <a:cs typeface="Times New Roman" panose="02020603050405020304" pitchFamily="18" charset="0"/>
              </a:rPr>
              <a:t>like climate change and inequality but also enjoy benefits like improved efficiency, cost savings, and enhanced customer loyalty.</a:t>
            </a:r>
          </a:p>
        </p:txBody>
      </p:sp>
      <p:sp>
        <p:nvSpPr>
          <p:cNvPr id="4" name="Text Placeholder 3">
            <a:extLst>
              <a:ext uri="{FF2B5EF4-FFF2-40B4-BE49-F238E27FC236}">
                <a16:creationId xmlns:a16="http://schemas.microsoft.com/office/drawing/2014/main" id="{9907396C-9CF2-8BDA-CC99-501B7C460CFF}"/>
              </a:ext>
            </a:extLst>
          </p:cNvPr>
          <p:cNvSpPr>
            <a:spLocks noGrp="1"/>
          </p:cNvSpPr>
          <p:nvPr>
            <p:ph type="body" sz="quarter" idx="16"/>
          </p:nvPr>
        </p:nvSpPr>
        <p:spPr>
          <a:xfrm>
            <a:off x="0" y="826895"/>
            <a:ext cx="3891516" cy="1469738"/>
          </a:xfrm>
          <a:prstGeom prst="rect">
            <a:avLst/>
          </a:prstGeom>
          <a:solidFill>
            <a:srgbClr val="60BA47"/>
          </a:solidFill>
        </p:spPr>
        <p:txBody>
          <a:bodyPr anchor="ctr"/>
          <a:lstStyle/>
          <a:p>
            <a:pPr marL="411163"/>
            <a:r>
              <a:rPr lang="en-US" sz="2800" dirty="0"/>
              <a:t>Introduction to education and awareness in business</a:t>
            </a:r>
          </a:p>
        </p:txBody>
      </p:sp>
      <p:sp>
        <p:nvSpPr>
          <p:cNvPr id="2" name="Freeform 1">
            <a:extLst>
              <a:ext uri="{FF2B5EF4-FFF2-40B4-BE49-F238E27FC236}">
                <a16:creationId xmlns:a16="http://schemas.microsoft.com/office/drawing/2014/main" id="{A40DED1E-DAEF-6CAA-8684-055BD77D3E10}"/>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5" name="Kuva 4" descr="Kuva, joka sisältää kohteen teksti, Grafiikka, Fontti, ympyrä&#10;&#10;Kuvaus luotu automaattisesti">
            <a:extLst>
              <a:ext uri="{FF2B5EF4-FFF2-40B4-BE49-F238E27FC236}">
                <a16:creationId xmlns:a16="http://schemas.microsoft.com/office/drawing/2014/main" id="{EA6F8CE4-848F-5044-6426-71637FCC62C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58313" y="5286374"/>
            <a:ext cx="1662062" cy="1116631"/>
          </a:xfrm>
          <a:prstGeom prst="rect">
            <a:avLst/>
          </a:prstGeom>
        </p:spPr>
      </p:pic>
      <p:pic>
        <p:nvPicPr>
          <p:cNvPr id="1026" name="Picture 2" descr="february 17,, adobestock">
            <a:extLst>
              <a:ext uri="{FF2B5EF4-FFF2-40B4-BE49-F238E27FC236}">
                <a16:creationId xmlns:a16="http://schemas.microsoft.com/office/drawing/2014/main" id="{DABB81DB-F44C-4FA3-64A5-A9A02AB67E8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271133" y="4663846"/>
            <a:ext cx="3944698" cy="1739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319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068BF67-99E9-215E-2CB5-355B7D81944D}"/>
              </a:ext>
            </a:extLst>
          </p:cNvPr>
          <p:cNvSpPr txBox="1"/>
          <p:nvPr/>
        </p:nvSpPr>
        <p:spPr>
          <a:xfrm>
            <a:off x="11490467" y="3514342"/>
            <a:ext cx="593207" cy="3248285"/>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B65D6350-C9AF-7D05-3A21-139519FF20DF}"/>
              </a:ext>
            </a:extLst>
          </p:cNvPr>
          <p:cNvSpPr>
            <a:spLocks noGrp="1"/>
          </p:cNvSpPr>
          <p:nvPr>
            <p:ph type="body" sz="quarter" idx="35"/>
          </p:nvPr>
        </p:nvSpPr>
        <p:spPr>
          <a:xfrm>
            <a:off x="4912292" y="511853"/>
            <a:ext cx="6562677" cy="339415"/>
          </a:xfrm>
        </p:spPr>
        <p:txBody>
          <a:bodyPr/>
          <a:lstStyle/>
          <a:p>
            <a:r>
              <a:rPr lang="en-US" dirty="0"/>
              <a:t>Enhances Operational Efficiency &amp; Reduces Costs</a:t>
            </a:r>
            <a:endParaRPr lang="en-IE" dirty="0"/>
          </a:p>
        </p:txBody>
      </p:sp>
      <p:sp>
        <p:nvSpPr>
          <p:cNvPr id="3" name="Text Placeholder 2">
            <a:extLst>
              <a:ext uri="{FF2B5EF4-FFF2-40B4-BE49-F238E27FC236}">
                <a16:creationId xmlns:a16="http://schemas.microsoft.com/office/drawing/2014/main" id="{CE1DD86C-5684-A55C-3C5B-C1A594105195}"/>
              </a:ext>
            </a:extLst>
          </p:cNvPr>
          <p:cNvSpPr>
            <a:spLocks noGrp="1"/>
          </p:cNvSpPr>
          <p:nvPr>
            <p:ph type="body" sz="quarter" idx="36"/>
          </p:nvPr>
        </p:nvSpPr>
        <p:spPr>
          <a:xfrm>
            <a:off x="4912291" y="926061"/>
            <a:ext cx="7070156" cy="999383"/>
          </a:xfrm>
        </p:spPr>
        <p:txBody>
          <a:bodyPr/>
          <a:lstStyle/>
          <a:p>
            <a:r>
              <a:rPr lang="en-US" dirty="0"/>
              <a:t>Educating businesses about food waste enables them to identify inefficiencies in their supply chains, production, and storage. This leads to better resource management, reduced waste disposal costs, and improved profit margins.</a:t>
            </a:r>
            <a:endParaRPr lang="en-IE" dirty="0"/>
          </a:p>
        </p:txBody>
      </p:sp>
      <p:sp>
        <p:nvSpPr>
          <p:cNvPr id="4" name="Text Placeholder 3">
            <a:extLst>
              <a:ext uri="{FF2B5EF4-FFF2-40B4-BE49-F238E27FC236}">
                <a16:creationId xmlns:a16="http://schemas.microsoft.com/office/drawing/2014/main" id="{C2D37B59-8B53-1ACA-C1A8-4F96460376E4}"/>
              </a:ext>
            </a:extLst>
          </p:cNvPr>
          <p:cNvSpPr>
            <a:spLocks noGrp="1"/>
          </p:cNvSpPr>
          <p:nvPr>
            <p:ph type="body" sz="quarter" idx="37"/>
          </p:nvPr>
        </p:nvSpPr>
        <p:spPr/>
        <p:txBody>
          <a:bodyPr/>
          <a:lstStyle/>
          <a:p>
            <a:pPr algn="ctr"/>
            <a:r>
              <a:rPr lang="en-IE" dirty="0"/>
              <a:t>1</a:t>
            </a:r>
          </a:p>
        </p:txBody>
      </p:sp>
      <p:sp>
        <p:nvSpPr>
          <p:cNvPr id="5" name="Text Placeholder 4">
            <a:extLst>
              <a:ext uri="{FF2B5EF4-FFF2-40B4-BE49-F238E27FC236}">
                <a16:creationId xmlns:a16="http://schemas.microsoft.com/office/drawing/2014/main" id="{F74A7CC3-9409-1214-2551-A2A1D565CC9E}"/>
              </a:ext>
            </a:extLst>
          </p:cNvPr>
          <p:cNvSpPr>
            <a:spLocks noGrp="1"/>
          </p:cNvSpPr>
          <p:nvPr>
            <p:ph type="body" sz="quarter" idx="42"/>
          </p:nvPr>
        </p:nvSpPr>
        <p:spPr>
          <a:xfrm>
            <a:off x="4927790" y="2510389"/>
            <a:ext cx="6562677" cy="339415"/>
          </a:xfrm>
        </p:spPr>
        <p:txBody>
          <a:bodyPr/>
          <a:lstStyle/>
          <a:p>
            <a:r>
              <a:rPr lang="en-IE" dirty="0"/>
              <a:t>Supports Environmental Sustainability Goals</a:t>
            </a:r>
          </a:p>
        </p:txBody>
      </p:sp>
      <p:sp>
        <p:nvSpPr>
          <p:cNvPr id="6" name="Text Placeholder 5">
            <a:extLst>
              <a:ext uri="{FF2B5EF4-FFF2-40B4-BE49-F238E27FC236}">
                <a16:creationId xmlns:a16="http://schemas.microsoft.com/office/drawing/2014/main" id="{6281AA3B-F17F-418A-914B-A10BFBE546C3}"/>
              </a:ext>
            </a:extLst>
          </p:cNvPr>
          <p:cNvSpPr>
            <a:spLocks noGrp="1"/>
          </p:cNvSpPr>
          <p:nvPr>
            <p:ph type="body" sz="quarter" idx="43"/>
          </p:nvPr>
        </p:nvSpPr>
        <p:spPr>
          <a:xfrm>
            <a:off x="4927790" y="2878311"/>
            <a:ext cx="6832115" cy="999383"/>
          </a:xfrm>
        </p:spPr>
        <p:txBody>
          <a:bodyPr/>
          <a:lstStyle/>
          <a:p>
            <a:r>
              <a:rPr lang="en-US" dirty="0"/>
              <a:t>Awareness empowers businesses to implement sustainable practices, such as upcycling food by-products or participating in circular economy initiatives. This reduces environmental impact and aligns with consumer expectations for eco-responsible brands.</a:t>
            </a:r>
          </a:p>
          <a:p>
            <a:endParaRPr lang="en-IE" dirty="0"/>
          </a:p>
        </p:txBody>
      </p:sp>
      <p:sp>
        <p:nvSpPr>
          <p:cNvPr id="7" name="Text Placeholder 6">
            <a:extLst>
              <a:ext uri="{FF2B5EF4-FFF2-40B4-BE49-F238E27FC236}">
                <a16:creationId xmlns:a16="http://schemas.microsoft.com/office/drawing/2014/main" id="{7109F510-C263-50BE-3245-6D3F9000739E}"/>
              </a:ext>
            </a:extLst>
          </p:cNvPr>
          <p:cNvSpPr>
            <a:spLocks noGrp="1"/>
          </p:cNvSpPr>
          <p:nvPr>
            <p:ph type="body" sz="quarter" idx="45"/>
          </p:nvPr>
        </p:nvSpPr>
        <p:spPr>
          <a:xfrm>
            <a:off x="4912291" y="4762732"/>
            <a:ext cx="6562677" cy="339415"/>
          </a:xfrm>
        </p:spPr>
        <p:txBody>
          <a:bodyPr/>
          <a:lstStyle/>
          <a:p>
            <a:r>
              <a:rPr lang="en-IE" dirty="0"/>
              <a:t>Drives Innovation &amp; Market Opportunities</a:t>
            </a:r>
          </a:p>
        </p:txBody>
      </p:sp>
      <p:sp>
        <p:nvSpPr>
          <p:cNvPr id="8" name="Text Placeholder 7">
            <a:extLst>
              <a:ext uri="{FF2B5EF4-FFF2-40B4-BE49-F238E27FC236}">
                <a16:creationId xmlns:a16="http://schemas.microsoft.com/office/drawing/2014/main" id="{08743AD3-BF66-5E13-A0DF-59FF00DBEDDF}"/>
              </a:ext>
            </a:extLst>
          </p:cNvPr>
          <p:cNvSpPr>
            <a:spLocks noGrp="1"/>
          </p:cNvSpPr>
          <p:nvPr>
            <p:ph type="body" sz="quarter" idx="46"/>
          </p:nvPr>
        </p:nvSpPr>
        <p:spPr>
          <a:xfrm>
            <a:off x="4927790" y="5132546"/>
            <a:ext cx="7155883" cy="999383"/>
          </a:xfrm>
        </p:spPr>
        <p:txBody>
          <a:bodyPr/>
          <a:lstStyle/>
          <a:p>
            <a:r>
              <a:rPr lang="en-US" dirty="0"/>
              <a:t>Informed businesses are more likely to innovate—developing new products, services, or business models from food waste streams. This opens up new revenue channels and positions the business as a leader in sustainability-driven markets.</a:t>
            </a:r>
            <a:endParaRPr lang="en-IE" dirty="0"/>
          </a:p>
        </p:txBody>
      </p:sp>
      <p:pic>
        <p:nvPicPr>
          <p:cNvPr id="14" name="Picture Placeholder 13" descr="People working on ideas">
            <a:extLst>
              <a:ext uri="{FF2B5EF4-FFF2-40B4-BE49-F238E27FC236}">
                <a16:creationId xmlns:a16="http://schemas.microsoft.com/office/drawing/2014/main" id="{92112DAF-A0CE-D051-4E4D-DD3975B8EA2F}"/>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48344" y="0"/>
            <a:ext cx="3570477" cy="6858000"/>
          </a:xfrm>
        </p:spPr>
      </p:pic>
      <p:sp>
        <p:nvSpPr>
          <p:cNvPr id="10" name="Text Placeholder 9">
            <a:extLst>
              <a:ext uri="{FF2B5EF4-FFF2-40B4-BE49-F238E27FC236}">
                <a16:creationId xmlns:a16="http://schemas.microsoft.com/office/drawing/2014/main" id="{9E03944B-73C7-6FB4-3719-25DFF6425DEB}"/>
              </a:ext>
            </a:extLst>
          </p:cNvPr>
          <p:cNvSpPr>
            <a:spLocks noGrp="1"/>
          </p:cNvSpPr>
          <p:nvPr>
            <p:ph type="body" sz="quarter" idx="47"/>
          </p:nvPr>
        </p:nvSpPr>
        <p:spPr/>
        <p:txBody>
          <a:bodyPr/>
          <a:lstStyle/>
          <a:p>
            <a:pPr algn="ctr"/>
            <a:r>
              <a:rPr lang="en-IE" dirty="0"/>
              <a:t>2</a:t>
            </a:r>
          </a:p>
        </p:txBody>
      </p:sp>
      <p:sp>
        <p:nvSpPr>
          <p:cNvPr id="11" name="Text Placeholder 10">
            <a:extLst>
              <a:ext uri="{FF2B5EF4-FFF2-40B4-BE49-F238E27FC236}">
                <a16:creationId xmlns:a16="http://schemas.microsoft.com/office/drawing/2014/main" id="{3A7DBB2F-AF05-2824-0DF6-E8C2FD2028A1}"/>
              </a:ext>
            </a:extLst>
          </p:cNvPr>
          <p:cNvSpPr>
            <a:spLocks noGrp="1"/>
          </p:cNvSpPr>
          <p:nvPr>
            <p:ph type="body" sz="quarter" idx="48"/>
          </p:nvPr>
        </p:nvSpPr>
        <p:spPr/>
        <p:txBody>
          <a:bodyPr/>
          <a:lstStyle/>
          <a:p>
            <a:pPr algn="ctr"/>
            <a:r>
              <a:rPr lang="en-IE" dirty="0"/>
              <a:t>3</a:t>
            </a:r>
          </a:p>
        </p:txBody>
      </p:sp>
      <p:sp>
        <p:nvSpPr>
          <p:cNvPr id="15" name="TextBox 14">
            <a:extLst>
              <a:ext uri="{FF2B5EF4-FFF2-40B4-BE49-F238E27FC236}">
                <a16:creationId xmlns:a16="http://schemas.microsoft.com/office/drawing/2014/main" id="{B6240A26-E887-0DA0-0A14-6124E700463F}"/>
              </a:ext>
            </a:extLst>
          </p:cNvPr>
          <p:cNvSpPr txBox="1"/>
          <p:nvPr/>
        </p:nvSpPr>
        <p:spPr>
          <a:xfrm>
            <a:off x="855374" y="853404"/>
            <a:ext cx="2428875" cy="1015663"/>
          </a:xfrm>
          <a:prstGeom prst="rect">
            <a:avLst/>
          </a:prstGeom>
          <a:solidFill>
            <a:schemeClr val="bg1"/>
          </a:solidFill>
        </p:spPr>
        <p:txBody>
          <a:bodyPr wrap="square" rtlCol="0">
            <a:spAutoFit/>
          </a:bodyPr>
          <a:lstStyle/>
          <a:p>
            <a:r>
              <a:rPr lang="en-IE" sz="6000" i="1" dirty="0">
                <a:solidFill>
                  <a:srgbClr val="0B3A5B"/>
                </a:solidFill>
              </a:rPr>
              <a:t>WHY?</a:t>
            </a:r>
          </a:p>
        </p:txBody>
      </p:sp>
    </p:spTree>
    <p:extLst>
      <p:ext uri="{BB962C8B-B14F-4D97-AF65-F5344CB8AC3E}">
        <p14:creationId xmlns:p14="http://schemas.microsoft.com/office/powerpoint/2010/main" val="3820277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AD361-4275-3AE0-BDC3-479944C5FFC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BE75D9B-40A8-E0CD-8B76-F959BABC4691}"/>
              </a:ext>
            </a:extLst>
          </p:cNvPr>
          <p:cNvSpPr>
            <a:spLocks noGrp="1"/>
          </p:cNvSpPr>
          <p:nvPr>
            <p:ph type="body" sz="quarter" idx="16"/>
          </p:nvPr>
        </p:nvSpPr>
        <p:spPr>
          <a:xfrm>
            <a:off x="541170" y="618626"/>
            <a:ext cx="10780325" cy="803654"/>
          </a:xfrm>
          <a:prstGeom prst="rect">
            <a:avLst/>
          </a:prstGeom>
        </p:spPr>
        <p:txBody>
          <a:bodyPr/>
          <a:lstStyle/>
          <a:p>
            <a:r>
              <a:rPr lang="en-IE" dirty="0">
                <a:ea typeface="+mn-lt"/>
                <a:cs typeface="+mn-lt"/>
              </a:rPr>
              <a:t>Introduction to Education and Awareness in Business</a:t>
            </a:r>
          </a:p>
          <a:p>
            <a:endParaRPr lang="en-US" dirty="0"/>
          </a:p>
        </p:txBody>
      </p:sp>
      <p:sp>
        <p:nvSpPr>
          <p:cNvPr id="3" name="Text Placeholder 2">
            <a:extLst>
              <a:ext uri="{FF2B5EF4-FFF2-40B4-BE49-F238E27FC236}">
                <a16:creationId xmlns:a16="http://schemas.microsoft.com/office/drawing/2014/main" id="{13208E9D-10FF-9AD6-C23B-62A56DE0FED6}"/>
              </a:ext>
            </a:extLst>
          </p:cNvPr>
          <p:cNvSpPr>
            <a:spLocks noGrp="1"/>
          </p:cNvSpPr>
          <p:nvPr>
            <p:ph type="body" sz="quarter" idx="19"/>
          </p:nvPr>
        </p:nvSpPr>
        <p:spPr>
          <a:xfrm>
            <a:off x="1894482" y="5769035"/>
            <a:ext cx="8403033" cy="1092397"/>
          </a:xfrm>
          <a:prstGeom prst="rect">
            <a:avLst/>
          </a:prstGeom>
        </p:spPr>
        <p:txBody>
          <a:bodyPr/>
          <a:lstStyle/>
          <a:p>
            <a:pPr marL="0" indent="0">
              <a:lnSpc>
                <a:spcPct val="100000"/>
              </a:lnSpc>
            </a:pPr>
            <a:r>
              <a:rPr lang="en-US" sz="2000" b="0" i="0" dirty="0">
                <a:solidFill>
                  <a:srgbClr val="0B3A5B"/>
                </a:solidFill>
                <a:effectLst/>
                <a:latin typeface="Calibri" panose="020F0502020204030204" pitchFamily="34" charset="0"/>
                <a:cs typeface="Calibri" panose="020F0502020204030204" pitchFamily="34" charset="0"/>
              </a:rPr>
              <a:t>You can find more information on Education for Sustainable Development at:</a:t>
            </a:r>
          </a:p>
          <a:p>
            <a:pPr marL="0" indent="0">
              <a:lnSpc>
                <a:spcPct val="100000"/>
              </a:lnSpc>
            </a:pPr>
            <a:r>
              <a:rPr lang="en-US" sz="2000" b="0" i="0" dirty="0">
                <a:solidFill>
                  <a:srgbClr val="131313"/>
                </a:solidFill>
                <a:effectLst/>
                <a:latin typeface="Calibri" panose="020F0502020204030204" pitchFamily="34" charset="0"/>
                <a:cs typeface="Calibri" panose="020F0502020204030204" pitchFamily="34" charset="0"/>
              </a:rPr>
              <a:t> </a:t>
            </a:r>
            <a:r>
              <a:rPr lang="en-US" sz="2000" b="0" i="0" u="none" strike="noStrike" dirty="0">
                <a:solidFill>
                  <a:srgbClr val="065FD4"/>
                </a:solidFill>
                <a:effectLst/>
                <a:latin typeface="Calibri" panose="020F0502020204030204" pitchFamily="34" charset="0"/>
                <a:cs typeface="Calibri" panose="020F0502020204030204" pitchFamily="34" charset="0"/>
                <a:hlinkClick r:id="rId3"/>
              </a:rPr>
              <a:t>http://on.unesco.org/esd</a:t>
            </a:r>
            <a:r>
              <a:rPr lang="en-US" sz="2000" b="0" i="0" dirty="0">
                <a:solidFill>
                  <a:srgbClr val="131313"/>
                </a:solidFill>
                <a:effectLst/>
                <a:latin typeface="Calibri" panose="020F0502020204030204" pitchFamily="34" charset="0"/>
                <a:cs typeface="Calibri" panose="020F0502020204030204" pitchFamily="34" charset="0"/>
              </a:rPr>
              <a:t> </a:t>
            </a:r>
            <a:r>
              <a:rPr lang="en-US" sz="2000" dirty="0">
                <a:solidFill>
                  <a:srgbClr val="0B3A5B"/>
                </a:solidFill>
                <a:latin typeface="Calibri" panose="020F0502020204030204" pitchFamily="34" charset="0"/>
                <a:cs typeface="Calibri" panose="020F0502020204030204" pitchFamily="34" charset="0"/>
              </a:rPr>
              <a:t>&amp;</a:t>
            </a:r>
            <a:r>
              <a:rPr lang="en-US" sz="2000" b="0" i="0" dirty="0">
                <a:solidFill>
                  <a:srgbClr val="0B3A5B"/>
                </a:solidFill>
                <a:effectLst/>
                <a:latin typeface="Calibri" panose="020F0502020204030204" pitchFamily="34" charset="0"/>
                <a:cs typeface="Calibri" panose="020F0502020204030204" pitchFamily="34" charset="0"/>
              </a:rPr>
              <a:t> </a:t>
            </a:r>
            <a:r>
              <a:rPr lang="en-US" sz="2000" b="0" i="0" u="none" strike="noStrike" dirty="0">
                <a:solidFill>
                  <a:srgbClr val="065FD4"/>
                </a:solidFill>
                <a:effectLst/>
                <a:latin typeface="Calibri" panose="020F0502020204030204" pitchFamily="34" charset="0"/>
                <a:cs typeface="Calibri" panose="020F0502020204030204" pitchFamily="34" charset="0"/>
                <a:hlinkClick r:id="rId4"/>
              </a:rPr>
              <a:t>https://www.bne-portal.de/en/</a:t>
            </a:r>
            <a:endParaRPr lang="en-US" sz="20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50EB67AC-A81E-560F-448B-6EBA2463308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291"/>
          <a:stretch/>
        </p:blipFill>
        <p:spPr>
          <a:xfrm>
            <a:off x="2295122" y="1637414"/>
            <a:ext cx="7097455" cy="4214986"/>
          </a:xfrm>
          <a:prstGeom prst="rect">
            <a:avLst/>
          </a:prstGeom>
        </p:spPr>
      </p:pic>
      <p:pic>
        <p:nvPicPr>
          <p:cNvPr id="20" name="Online Media 19" title="Learning to change the world! What is Education for Sustainable Development?">
            <a:hlinkClick r:id="" action="ppaction://media"/>
            <a:extLst>
              <a:ext uri="{FF2B5EF4-FFF2-40B4-BE49-F238E27FC236}">
                <a16:creationId xmlns:a16="http://schemas.microsoft.com/office/drawing/2014/main" id="{B0BD876C-3B28-9BC2-B91C-8F3508767213}"/>
              </a:ext>
            </a:extLst>
          </p:cNvPr>
          <p:cNvPicPr>
            <a:picLocks noRot="1" noChangeAspect="1"/>
          </p:cNvPicPr>
          <p:nvPr>
            <a:videoFile r:link="rId1"/>
          </p:nvPr>
        </p:nvPicPr>
        <p:blipFill>
          <a:blip r:embed="rId6"/>
          <a:stretch>
            <a:fillRect/>
          </a:stretch>
        </p:blipFill>
        <p:spPr>
          <a:xfrm>
            <a:off x="3521461" y="2185970"/>
            <a:ext cx="4976778" cy="2946958"/>
          </a:xfrm>
          <a:prstGeom prst="rect">
            <a:avLst/>
          </a:prstGeom>
        </p:spPr>
      </p:pic>
      <p:grpSp>
        <p:nvGrpSpPr>
          <p:cNvPr id="21" name="Graphic 4">
            <a:extLst>
              <a:ext uri="{FF2B5EF4-FFF2-40B4-BE49-F238E27FC236}">
                <a16:creationId xmlns:a16="http://schemas.microsoft.com/office/drawing/2014/main" id="{06F82C27-4037-D803-C35B-87B04B178019}"/>
              </a:ext>
            </a:extLst>
          </p:cNvPr>
          <p:cNvGrpSpPr/>
          <p:nvPr/>
        </p:nvGrpSpPr>
        <p:grpSpPr>
          <a:xfrm rot="19582332">
            <a:off x="9321463" y="4306018"/>
            <a:ext cx="403667" cy="780438"/>
            <a:chOff x="9129274" y="2719113"/>
            <a:chExt cx="717139" cy="1386497"/>
          </a:xfrm>
          <a:solidFill>
            <a:srgbClr val="09465E"/>
          </a:solidFill>
        </p:grpSpPr>
        <p:grpSp>
          <p:nvGrpSpPr>
            <p:cNvPr id="22" name="Graphic 4">
              <a:extLst>
                <a:ext uri="{FF2B5EF4-FFF2-40B4-BE49-F238E27FC236}">
                  <a16:creationId xmlns:a16="http://schemas.microsoft.com/office/drawing/2014/main" id="{21D1C041-569C-E62F-1087-FF6B9E816286}"/>
                </a:ext>
              </a:extLst>
            </p:cNvPr>
            <p:cNvGrpSpPr/>
            <p:nvPr/>
          </p:nvGrpSpPr>
          <p:grpSpPr>
            <a:xfrm>
              <a:off x="9159507" y="2719113"/>
              <a:ext cx="446280" cy="440141"/>
              <a:chOff x="9159507" y="2719113"/>
              <a:chExt cx="446280" cy="440141"/>
            </a:xfrm>
            <a:grpFill/>
          </p:grpSpPr>
          <p:sp>
            <p:nvSpPr>
              <p:cNvPr id="31" name="Freeform 57">
                <a:extLst>
                  <a:ext uri="{FF2B5EF4-FFF2-40B4-BE49-F238E27FC236}">
                    <a16:creationId xmlns:a16="http://schemas.microsoft.com/office/drawing/2014/main" id="{8BD606FA-F177-816B-51FC-8A2340CFDA0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2" name="Freeform 58">
                <a:extLst>
                  <a:ext uri="{FF2B5EF4-FFF2-40B4-BE49-F238E27FC236}">
                    <a16:creationId xmlns:a16="http://schemas.microsoft.com/office/drawing/2014/main" id="{DE5A3FBA-4890-1C08-9DF9-DC09CA4AF3C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3" name="Graphic 4">
              <a:extLst>
                <a:ext uri="{FF2B5EF4-FFF2-40B4-BE49-F238E27FC236}">
                  <a16:creationId xmlns:a16="http://schemas.microsoft.com/office/drawing/2014/main" id="{9AF176B0-E2A7-CDF5-E064-EEEA12662A6E}"/>
                </a:ext>
              </a:extLst>
            </p:cNvPr>
            <p:cNvGrpSpPr/>
            <p:nvPr/>
          </p:nvGrpSpPr>
          <p:grpSpPr>
            <a:xfrm>
              <a:off x="9129274" y="2893887"/>
              <a:ext cx="717139" cy="1211724"/>
              <a:chOff x="9129274" y="2893887"/>
              <a:chExt cx="717139" cy="1211724"/>
            </a:xfrm>
            <a:grpFill/>
          </p:grpSpPr>
          <p:sp>
            <p:nvSpPr>
              <p:cNvPr id="24" name="Freeform 50">
                <a:extLst>
                  <a:ext uri="{FF2B5EF4-FFF2-40B4-BE49-F238E27FC236}">
                    <a16:creationId xmlns:a16="http://schemas.microsoft.com/office/drawing/2014/main" id="{9D677EB9-3EBE-3B4B-01E9-2CA0B3E96F4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5" name="Freeform 51">
                <a:extLst>
                  <a:ext uri="{FF2B5EF4-FFF2-40B4-BE49-F238E27FC236}">
                    <a16:creationId xmlns:a16="http://schemas.microsoft.com/office/drawing/2014/main" id="{0EF2EF92-CC57-98CE-5189-9353653E24C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6" name="Freeform 52">
                <a:extLst>
                  <a:ext uri="{FF2B5EF4-FFF2-40B4-BE49-F238E27FC236}">
                    <a16:creationId xmlns:a16="http://schemas.microsoft.com/office/drawing/2014/main" id="{E8FBED11-3655-E3BC-92A3-054B52A61AF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7" name="Freeform 53">
                <a:extLst>
                  <a:ext uri="{FF2B5EF4-FFF2-40B4-BE49-F238E27FC236}">
                    <a16:creationId xmlns:a16="http://schemas.microsoft.com/office/drawing/2014/main" id="{4B78CDB6-C288-8FFF-53CC-4CC3610D47D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8" name="Freeform 54">
                <a:extLst>
                  <a:ext uri="{FF2B5EF4-FFF2-40B4-BE49-F238E27FC236}">
                    <a16:creationId xmlns:a16="http://schemas.microsoft.com/office/drawing/2014/main" id="{8CF25271-D442-FF83-3D3F-5769C8142B5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9" name="Freeform 55">
                <a:extLst>
                  <a:ext uri="{FF2B5EF4-FFF2-40B4-BE49-F238E27FC236}">
                    <a16:creationId xmlns:a16="http://schemas.microsoft.com/office/drawing/2014/main" id="{0105EC95-E71A-E81C-B944-9B45FC38B60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0" name="Freeform 56">
                <a:extLst>
                  <a:ext uri="{FF2B5EF4-FFF2-40B4-BE49-F238E27FC236}">
                    <a16:creationId xmlns:a16="http://schemas.microsoft.com/office/drawing/2014/main" id="{3DEB7E1C-99E3-6682-DA2C-197B90844978}"/>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34" name="TextBox 33">
            <a:extLst>
              <a:ext uri="{FF2B5EF4-FFF2-40B4-BE49-F238E27FC236}">
                <a16:creationId xmlns:a16="http://schemas.microsoft.com/office/drawing/2014/main" id="{2DF12090-2C24-DEBB-5F62-1FA05F88EF9B}"/>
              </a:ext>
            </a:extLst>
          </p:cNvPr>
          <p:cNvSpPr txBox="1"/>
          <p:nvPr/>
        </p:nvSpPr>
        <p:spPr>
          <a:xfrm>
            <a:off x="1001346" y="1261563"/>
            <a:ext cx="10189307" cy="461665"/>
          </a:xfrm>
          <a:prstGeom prst="rect">
            <a:avLst/>
          </a:prstGeom>
          <a:noFill/>
        </p:spPr>
        <p:txBody>
          <a:bodyPr wrap="square">
            <a:spAutoFit/>
          </a:bodyPr>
          <a:lstStyle/>
          <a:p>
            <a:r>
              <a:rPr lang="en-US" sz="2400" dirty="0">
                <a:hlinkClick r:id="rId7"/>
              </a:rPr>
              <a:t>Learning to change the world! What is Education for Sustainable Development?</a:t>
            </a:r>
            <a:endParaRPr lang="en-IE" sz="2400" dirty="0"/>
          </a:p>
        </p:txBody>
      </p:sp>
    </p:spTree>
    <p:extLst>
      <p:ext uri="{BB962C8B-B14F-4D97-AF65-F5344CB8AC3E}">
        <p14:creationId xmlns:p14="http://schemas.microsoft.com/office/powerpoint/2010/main" val="3041712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0"/>
                </p:tgtEl>
              </p:cMediaNode>
            </p:video>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0"/>
                                        </p:tgtEl>
                                      </p:cBhvr>
                                    </p:cmd>
                                  </p:childTnLst>
                                </p:cTn>
                              </p:par>
                            </p:childTnLst>
                          </p:cTn>
                        </p:par>
                      </p:childTnLst>
                    </p:cTn>
                  </p:par>
                </p:childTnLst>
              </p:cTn>
              <p:nextCondLst>
                <p:cond evt="onClick" delay="0">
                  <p:tgtEl>
                    <p:spTgt spid="2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B021B8C0-C3DA-D0A6-DF84-3D9292F5DAF5}"/>
              </a:ext>
            </a:extLst>
          </p:cNvPr>
          <p:cNvSpPr txBox="1">
            <a:spLocks/>
          </p:cNvSpPr>
          <p:nvPr/>
        </p:nvSpPr>
        <p:spPr>
          <a:xfrm>
            <a:off x="701083" y="601335"/>
            <a:ext cx="1005295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KEY TERMS OF SUSTAINABLE BUSINESS AWARENESS</a:t>
            </a:r>
          </a:p>
          <a:p>
            <a:endParaRPr lang="en-IE" dirty="0"/>
          </a:p>
        </p:txBody>
      </p:sp>
      <p:sp>
        <p:nvSpPr>
          <p:cNvPr id="5" name="Freeform 1">
            <a:extLst>
              <a:ext uri="{FF2B5EF4-FFF2-40B4-BE49-F238E27FC236}">
                <a16:creationId xmlns:a16="http://schemas.microsoft.com/office/drawing/2014/main" id="{AB436E89-D197-C8FD-6BAB-33B46C048410}"/>
              </a:ext>
            </a:extLst>
          </p:cNvPr>
          <p:cNvSpPr>
            <a:spLocks noChangeArrowheads="1"/>
          </p:cNvSpPr>
          <p:nvPr/>
        </p:nvSpPr>
        <p:spPr bwMode="auto">
          <a:xfrm>
            <a:off x="918037"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endParaRPr lang="en-US" sz="900"/>
          </a:p>
        </p:txBody>
      </p:sp>
      <p:sp>
        <p:nvSpPr>
          <p:cNvPr id="6" name="Freeform 246">
            <a:extLst>
              <a:ext uri="{FF2B5EF4-FFF2-40B4-BE49-F238E27FC236}">
                <a16:creationId xmlns:a16="http://schemas.microsoft.com/office/drawing/2014/main" id="{C6A6A519-9586-21F9-FA9C-61391CE0F7AA}"/>
              </a:ext>
            </a:extLst>
          </p:cNvPr>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US" sz="900"/>
          </a:p>
        </p:txBody>
      </p:sp>
      <p:sp>
        <p:nvSpPr>
          <p:cNvPr id="7" name="Freeform 247">
            <a:extLst>
              <a:ext uri="{FF2B5EF4-FFF2-40B4-BE49-F238E27FC236}">
                <a16:creationId xmlns:a16="http://schemas.microsoft.com/office/drawing/2014/main" id="{82A9F147-5178-1BF0-40DE-1CE42AAC1802}"/>
              </a:ext>
            </a:extLst>
          </p:cNvPr>
          <p:cNvSpPr>
            <a:spLocks noChangeArrowheads="1"/>
          </p:cNvSpPr>
          <p:nvPr/>
        </p:nvSpPr>
        <p:spPr bwMode="auto">
          <a:xfrm>
            <a:off x="3581564" y="2428283"/>
            <a:ext cx="2323597"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E25684"/>
          </a:solidFill>
          <a:ln>
            <a:noFill/>
          </a:ln>
          <a:effectLst/>
        </p:spPr>
        <p:txBody>
          <a:bodyPr wrap="none" anchor="ctr"/>
          <a:lstStyle/>
          <a:p>
            <a:endParaRPr lang="en-US" sz="900" dirty="0"/>
          </a:p>
        </p:txBody>
      </p:sp>
      <p:sp>
        <p:nvSpPr>
          <p:cNvPr id="8" name="Freeform 249">
            <a:extLst>
              <a:ext uri="{FF2B5EF4-FFF2-40B4-BE49-F238E27FC236}">
                <a16:creationId xmlns:a16="http://schemas.microsoft.com/office/drawing/2014/main" id="{422B7587-D754-CE9C-1AC3-0307FE3A497E}"/>
              </a:ext>
            </a:extLst>
          </p:cNvPr>
          <p:cNvSpPr>
            <a:spLocks noChangeArrowheads="1"/>
          </p:cNvSpPr>
          <p:nvPr/>
        </p:nvSpPr>
        <p:spPr bwMode="auto">
          <a:xfrm>
            <a:off x="3528329" y="5881413"/>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US" sz="900"/>
          </a:p>
        </p:txBody>
      </p:sp>
      <p:sp>
        <p:nvSpPr>
          <p:cNvPr id="9" name="Freeform 250">
            <a:extLst>
              <a:ext uri="{FF2B5EF4-FFF2-40B4-BE49-F238E27FC236}">
                <a16:creationId xmlns:a16="http://schemas.microsoft.com/office/drawing/2014/main" id="{C675DF73-30C7-3159-2DA0-FA1A95309BA4}"/>
              </a:ext>
            </a:extLst>
          </p:cNvPr>
          <p:cNvSpPr>
            <a:spLocks noChangeArrowheads="1"/>
          </p:cNvSpPr>
          <p:nvPr/>
        </p:nvSpPr>
        <p:spPr bwMode="auto">
          <a:xfrm>
            <a:off x="6243938"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endParaRPr lang="en-US" sz="900"/>
          </a:p>
        </p:txBody>
      </p:sp>
      <p:sp>
        <p:nvSpPr>
          <p:cNvPr id="10" name="Freeform 252">
            <a:extLst>
              <a:ext uri="{FF2B5EF4-FFF2-40B4-BE49-F238E27FC236}">
                <a16:creationId xmlns:a16="http://schemas.microsoft.com/office/drawing/2014/main" id="{6A5A3C69-75FB-64E3-9ACE-4454B0532C9A}"/>
              </a:ext>
            </a:extLst>
          </p:cNvPr>
          <p:cNvSpPr>
            <a:spLocks noChangeArrowheads="1"/>
          </p:cNvSpPr>
          <p:nvPr/>
        </p:nvSpPr>
        <p:spPr bwMode="auto">
          <a:xfrm>
            <a:off x="6191280" y="1396077"/>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US" sz="900"/>
          </a:p>
        </p:txBody>
      </p:sp>
      <p:sp>
        <p:nvSpPr>
          <p:cNvPr id="11" name="Freeform 253">
            <a:extLst>
              <a:ext uri="{FF2B5EF4-FFF2-40B4-BE49-F238E27FC236}">
                <a16:creationId xmlns:a16="http://schemas.microsoft.com/office/drawing/2014/main" id="{926B8870-161A-AAE7-AD42-E2B3A2F4D7C0}"/>
              </a:ext>
            </a:extLst>
          </p:cNvPr>
          <p:cNvSpPr>
            <a:spLocks noChangeArrowheads="1"/>
          </p:cNvSpPr>
          <p:nvPr/>
        </p:nvSpPr>
        <p:spPr bwMode="auto">
          <a:xfrm>
            <a:off x="8888172" y="2436314"/>
            <a:ext cx="2353016" cy="3470012"/>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E25684"/>
          </a:solidFill>
          <a:ln>
            <a:noFill/>
          </a:ln>
          <a:effectLst/>
        </p:spPr>
        <p:txBody>
          <a:bodyPr wrap="none" anchor="ctr"/>
          <a:lstStyle/>
          <a:p>
            <a:endParaRPr lang="en-US" sz="900" dirty="0"/>
          </a:p>
        </p:txBody>
      </p:sp>
      <p:sp>
        <p:nvSpPr>
          <p:cNvPr id="12" name="Freeform 255">
            <a:extLst>
              <a:ext uri="{FF2B5EF4-FFF2-40B4-BE49-F238E27FC236}">
                <a16:creationId xmlns:a16="http://schemas.microsoft.com/office/drawing/2014/main" id="{28C50914-EE1D-C9AF-B5B4-BF3FBC1690D0}"/>
              </a:ext>
            </a:extLst>
          </p:cNvPr>
          <p:cNvSpPr>
            <a:spLocks noChangeArrowheads="1"/>
          </p:cNvSpPr>
          <p:nvPr/>
        </p:nvSpPr>
        <p:spPr bwMode="auto">
          <a:xfrm>
            <a:off x="8843985" y="5888837"/>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en-US" sz="900"/>
          </a:p>
        </p:txBody>
      </p:sp>
      <p:sp>
        <p:nvSpPr>
          <p:cNvPr id="13" name="CuadroTexto 553">
            <a:extLst>
              <a:ext uri="{FF2B5EF4-FFF2-40B4-BE49-F238E27FC236}">
                <a16:creationId xmlns:a16="http://schemas.microsoft.com/office/drawing/2014/main" id="{085EF70E-0A94-E109-A3DF-BCA15185DC75}"/>
              </a:ext>
            </a:extLst>
          </p:cNvPr>
          <p:cNvSpPr txBox="1"/>
          <p:nvPr/>
        </p:nvSpPr>
        <p:spPr>
          <a:xfrm>
            <a:off x="1097843" y="5725972"/>
            <a:ext cx="2466886"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One</a:t>
            </a:r>
          </a:p>
        </p:txBody>
      </p:sp>
      <p:grpSp>
        <p:nvGrpSpPr>
          <p:cNvPr id="15" name="Graphic 3">
            <a:extLst>
              <a:ext uri="{FF2B5EF4-FFF2-40B4-BE49-F238E27FC236}">
                <a16:creationId xmlns:a16="http://schemas.microsoft.com/office/drawing/2014/main" id="{88CAAE78-1F89-B300-FBB3-0F059FF44E4A}"/>
              </a:ext>
            </a:extLst>
          </p:cNvPr>
          <p:cNvGrpSpPr/>
          <p:nvPr/>
        </p:nvGrpSpPr>
        <p:grpSpPr>
          <a:xfrm>
            <a:off x="5014777" y="5067880"/>
            <a:ext cx="632992" cy="714294"/>
            <a:chOff x="4643578" y="432838"/>
            <a:chExt cx="1028134" cy="1160188"/>
          </a:xfrm>
          <a:solidFill>
            <a:schemeClr val="bg1"/>
          </a:solidFill>
        </p:grpSpPr>
        <p:sp>
          <p:nvSpPr>
            <p:cNvPr id="16" name="Freeform 1033">
              <a:extLst>
                <a:ext uri="{FF2B5EF4-FFF2-40B4-BE49-F238E27FC236}">
                  <a16:creationId xmlns:a16="http://schemas.microsoft.com/office/drawing/2014/main" id="{07439C47-7DA4-179E-FC27-20D08360ACBF}"/>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897B601F-7DD8-E33D-B025-C98B2D22CE76}"/>
                </a:ext>
              </a:extLst>
            </p:cNvPr>
            <p:cNvGrpSpPr/>
            <p:nvPr/>
          </p:nvGrpSpPr>
          <p:grpSpPr>
            <a:xfrm>
              <a:off x="4643578" y="432838"/>
              <a:ext cx="1028134" cy="1160188"/>
              <a:chOff x="4643578" y="432838"/>
              <a:chExt cx="1028134" cy="1160188"/>
            </a:xfrm>
            <a:grpFill/>
          </p:grpSpPr>
          <p:sp>
            <p:nvSpPr>
              <p:cNvPr id="18" name="Freeform 1035">
                <a:extLst>
                  <a:ext uri="{FF2B5EF4-FFF2-40B4-BE49-F238E27FC236}">
                    <a16:creationId xmlns:a16="http://schemas.microsoft.com/office/drawing/2014/main" id="{FE8DFA9E-5870-3D53-F32A-999BD4C518A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57436E40-5312-98D6-625C-A3F9C2B6AD02}"/>
                  </a:ext>
                </a:extLst>
              </p:cNvPr>
              <p:cNvGrpSpPr/>
              <p:nvPr/>
            </p:nvGrpSpPr>
            <p:grpSpPr>
              <a:xfrm>
                <a:off x="4643578" y="432838"/>
                <a:ext cx="1028134" cy="1160188"/>
                <a:chOff x="4643578" y="432838"/>
                <a:chExt cx="1028134" cy="1160188"/>
              </a:xfrm>
              <a:grpFill/>
            </p:grpSpPr>
            <p:sp>
              <p:nvSpPr>
                <p:cNvPr id="20" name="Freeform 1037">
                  <a:extLst>
                    <a:ext uri="{FF2B5EF4-FFF2-40B4-BE49-F238E27FC236}">
                      <a16:creationId xmlns:a16="http://schemas.microsoft.com/office/drawing/2014/main" id="{ED9F7B3C-2EE6-D511-EFB0-DDC750AD8C55}"/>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1" name="Freeform 1038">
                  <a:extLst>
                    <a:ext uri="{FF2B5EF4-FFF2-40B4-BE49-F238E27FC236}">
                      <a16:creationId xmlns:a16="http://schemas.microsoft.com/office/drawing/2014/main" id="{FA182E0C-7FDC-A418-B133-4332433E84F1}"/>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22" name="Graphic 3">
            <a:extLst>
              <a:ext uri="{FF2B5EF4-FFF2-40B4-BE49-F238E27FC236}">
                <a16:creationId xmlns:a16="http://schemas.microsoft.com/office/drawing/2014/main" id="{1DC42833-8710-4555-20F7-15C5871F33BD}"/>
              </a:ext>
            </a:extLst>
          </p:cNvPr>
          <p:cNvGrpSpPr/>
          <p:nvPr/>
        </p:nvGrpSpPr>
        <p:grpSpPr>
          <a:xfrm>
            <a:off x="7686772" y="4264396"/>
            <a:ext cx="686308" cy="643965"/>
            <a:chOff x="6615628" y="2116894"/>
            <a:chExt cx="1066935" cy="1001108"/>
          </a:xfrm>
          <a:solidFill>
            <a:schemeClr val="bg1"/>
          </a:solidFill>
        </p:grpSpPr>
        <p:sp>
          <p:nvSpPr>
            <p:cNvPr id="23" name="Freeform 1128">
              <a:extLst>
                <a:ext uri="{FF2B5EF4-FFF2-40B4-BE49-F238E27FC236}">
                  <a16:creationId xmlns:a16="http://schemas.microsoft.com/office/drawing/2014/main" id="{EEB45DF6-6293-B525-245F-82F1E94BAD80}"/>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24" name="Graphic 3">
              <a:extLst>
                <a:ext uri="{FF2B5EF4-FFF2-40B4-BE49-F238E27FC236}">
                  <a16:creationId xmlns:a16="http://schemas.microsoft.com/office/drawing/2014/main" id="{ED210677-638E-7A1F-F5A9-AE44034846F6}"/>
                </a:ext>
              </a:extLst>
            </p:cNvPr>
            <p:cNvGrpSpPr/>
            <p:nvPr/>
          </p:nvGrpSpPr>
          <p:grpSpPr>
            <a:xfrm>
              <a:off x="6615628" y="2116894"/>
              <a:ext cx="1066935" cy="1001108"/>
              <a:chOff x="6615628" y="2116894"/>
              <a:chExt cx="1066935" cy="1001108"/>
            </a:xfrm>
            <a:grpFill/>
          </p:grpSpPr>
          <p:sp>
            <p:nvSpPr>
              <p:cNvPr id="25" name="Freeform 1130">
                <a:extLst>
                  <a:ext uri="{FF2B5EF4-FFF2-40B4-BE49-F238E27FC236}">
                    <a16:creationId xmlns:a16="http://schemas.microsoft.com/office/drawing/2014/main" id="{D10C2F79-564F-6A9D-3450-48267925A73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6" name="Freeform 1131">
                <a:extLst>
                  <a:ext uri="{FF2B5EF4-FFF2-40B4-BE49-F238E27FC236}">
                    <a16:creationId xmlns:a16="http://schemas.microsoft.com/office/drawing/2014/main" id="{F9922C0F-97DF-C122-3300-EC81B667D928}"/>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27" name="Freeform 1132">
                <a:extLst>
                  <a:ext uri="{FF2B5EF4-FFF2-40B4-BE49-F238E27FC236}">
                    <a16:creationId xmlns:a16="http://schemas.microsoft.com/office/drawing/2014/main" id="{FC8485F8-EC39-7AE0-4F2F-A38369EEC555}"/>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28" name="Freeform 1133">
                <a:extLst>
                  <a:ext uri="{FF2B5EF4-FFF2-40B4-BE49-F238E27FC236}">
                    <a16:creationId xmlns:a16="http://schemas.microsoft.com/office/drawing/2014/main" id="{E478A7F6-47A3-B204-1565-05088B190238}"/>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29" name="Freeform 1134">
                <a:extLst>
                  <a:ext uri="{FF2B5EF4-FFF2-40B4-BE49-F238E27FC236}">
                    <a16:creationId xmlns:a16="http://schemas.microsoft.com/office/drawing/2014/main" id="{C32A7C84-7DF4-DDC4-B817-6BF8DB97729B}"/>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0" name="Freeform 1135">
                <a:extLst>
                  <a:ext uri="{FF2B5EF4-FFF2-40B4-BE49-F238E27FC236}">
                    <a16:creationId xmlns:a16="http://schemas.microsoft.com/office/drawing/2014/main" id="{0283174B-ABB1-E847-FC5E-4608C7F2B78C}"/>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1" name="Freeform 1136">
                <a:extLst>
                  <a:ext uri="{FF2B5EF4-FFF2-40B4-BE49-F238E27FC236}">
                    <a16:creationId xmlns:a16="http://schemas.microsoft.com/office/drawing/2014/main" id="{5B4680BC-A09A-7CEF-1444-88FD7762077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2" name="Freeform 1137">
                <a:extLst>
                  <a:ext uri="{FF2B5EF4-FFF2-40B4-BE49-F238E27FC236}">
                    <a16:creationId xmlns:a16="http://schemas.microsoft.com/office/drawing/2014/main" id="{5074E2C2-493A-08CB-9C34-2EB7916C976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33" name="Freeform 1138">
                <a:extLst>
                  <a:ext uri="{FF2B5EF4-FFF2-40B4-BE49-F238E27FC236}">
                    <a16:creationId xmlns:a16="http://schemas.microsoft.com/office/drawing/2014/main" id="{C756DDA4-93A9-7DEE-3726-8AECBF0C7351}"/>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4" name="Freeform 1139">
                <a:extLst>
                  <a:ext uri="{FF2B5EF4-FFF2-40B4-BE49-F238E27FC236}">
                    <a16:creationId xmlns:a16="http://schemas.microsoft.com/office/drawing/2014/main" id="{5EE1C7E9-69AE-EB3A-6B10-A113BFCEFD4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5" name="Freeform 1140">
                <a:extLst>
                  <a:ext uri="{FF2B5EF4-FFF2-40B4-BE49-F238E27FC236}">
                    <a16:creationId xmlns:a16="http://schemas.microsoft.com/office/drawing/2014/main" id="{33ED6536-595E-A3CD-FC50-4DC7A307C73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6" name="Freeform 1141">
                <a:extLst>
                  <a:ext uri="{FF2B5EF4-FFF2-40B4-BE49-F238E27FC236}">
                    <a16:creationId xmlns:a16="http://schemas.microsoft.com/office/drawing/2014/main" id="{8D3AF472-CB6D-CA38-1B72-A9AF46B4CC54}"/>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37" name="Group 36">
            <a:extLst>
              <a:ext uri="{FF2B5EF4-FFF2-40B4-BE49-F238E27FC236}">
                <a16:creationId xmlns:a16="http://schemas.microsoft.com/office/drawing/2014/main" id="{C3A0952A-C1A1-3F78-3CCE-476F981389E7}"/>
              </a:ext>
            </a:extLst>
          </p:cNvPr>
          <p:cNvGrpSpPr/>
          <p:nvPr/>
        </p:nvGrpSpPr>
        <p:grpSpPr>
          <a:xfrm>
            <a:off x="2471234" y="4408022"/>
            <a:ext cx="554299" cy="554203"/>
            <a:chOff x="3258209" y="1217582"/>
            <a:chExt cx="4712093" cy="4711281"/>
          </a:xfrm>
          <a:solidFill>
            <a:schemeClr val="bg1"/>
          </a:solidFill>
        </p:grpSpPr>
        <p:sp>
          <p:nvSpPr>
            <p:cNvPr id="38" name="Freeform 31">
              <a:extLst>
                <a:ext uri="{FF2B5EF4-FFF2-40B4-BE49-F238E27FC236}">
                  <a16:creationId xmlns:a16="http://schemas.microsoft.com/office/drawing/2014/main" id="{BB765738-5E94-7BAF-6B52-D3FADFF9AB53}"/>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39" name="Freeform 32">
              <a:extLst>
                <a:ext uri="{FF2B5EF4-FFF2-40B4-BE49-F238E27FC236}">
                  <a16:creationId xmlns:a16="http://schemas.microsoft.com/office/drawing/2014/main" id="{E41FDDD7-1BBB-F677-E291-9F3E654D88E0}"/>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FF6089FF-B40B-C1A3-1D8A-5E1E48C12B20}"/>
                </a:ext>
              </a:extLst>
            </p:cNvPr>
            <p:cNvGrpSpPr/>
            <p:nvPr/>
          </p:nvGrpSpPr>
          <p:grpSpPr>
            <a:xfrm>
              <a:off x="3258209" y="1217582"/>
              <a:ext cx="4712093" cy="4711281"/>
              <a:chOff x="3258209" y="1217582"/>
              <a:chExt cx="4712093" cy="4711281"/>
            </a:xfrm>
            <a:grpFill/>
          </p:grpSpPr>
          <p:sp>
            <p:nvSpPr>
              <p:cNvPr id="41" name="Freeform 16">
                <a:extLst>
                  <a:ext uri="{FF2B5EF4-FFF2-40B4-BE49-F238E27FC236}">
                    <a16:creationId xmlns:a16="http://schemas.microsoft.com/office/drawing/2014/main" id="{09C0E281-A136-BCAB-A39A-B642AF4B42F1}"/>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2" name="Freeform 18">
                <a:extLst>
                  <a:ext uri="{FF2B5EF4-FFF2-40B4-BE49-F238E27FC236}">
                    <a16:creationId xmlns:a16="http://schemas.microsoft.com/office/drawing/2014/main" id="{B2ABA8A4-8EAC-9CBB-F667-E301B4E84AF5}"/>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43" name="Freeform 19">
                <a:extLst>
                  <a:ext uri="{FF2B5EF4-FFF2-40B4-BE49-F238E27FC236}">
                    <a16:creationId xmlns:a16="http://schemas.microsoft.com/office/drawing/2014/main" id="{86906BA0-AD46-4218-C194-F03266823083}"/>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44" name="Freeform 20">
                <a:extLst>
                  <a:ext uri="{FF2B5EF4-FFF2-40B4-BE49-F238E27FC236}">
                    <a16:creationId xmlns:a16="http://schemas.microsoft.com/office/drawing/2014/main" id="{FCA11960-A01E-7551-CC5B-1F6DF12360F1}"/>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45" name="Freeform 21">
                <a:extLst>
                  <a:ext uri="{FF2B5EF4-FFF2-40B4-BE49-F238E27FC236}">
                    <a16:creationId xmlns:a16="http://schemas.microsoft.com/office/drawing/2014/main" id="{C56D36DB-A74D-F9E1-E463-E61FA069191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6" name="Freeform 22">
                <a:extLst>
                  <a:ext uri="{FF2B5EF4-FFF2-40B4-BE49-F238E27FC236}">
                    <a16:creationId xmlns:a16="http://schemas.microsoft.com/office/drawing/2014/main" id="{AF7D8CD8-1E7C-7F67-44D5-B7F0A67FAB3C}"/>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7" name="Freeform 23">
                <a:extLst>
                  <a:ext uri="{FF2B5EF4-FFF2-40B4-BE49-F238E27FC236}">
                    <a16:creationId xmlns:a16="http://schemas.microsoft.com/office/drawing/2014/main" id="{E8BA5F4A-E101-4CE1-D4CB-C05C7D1E3A04}"/>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8" name="Freeform 24">
                <a:extLst>
                  <a:ext uri="{FF2B5EF4-FFF2-40B4-BE49-F238E27FC236}">
                    <a16:creationId xmlns:a16="http://schemas.microsoft.com/office/drawing/2014/main" id="{828A148F-875B-43A5-355F-03A26E5DD828}"/>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9" name="Freeform 25">
                <a:extLst>
                  <a:ext uri="{FF2B5EF4-FFF2-40B4-BE49-F238E27FC236}">
                    <a16:creationId xmlns:a16="http://schemas.microsoft.com/office/drawing/2014/main" id="{C944023E-8C68-14F0-4D9C-12ABA270DC00}"/>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0" name="Freeform 26">
                <a:extLst>
                  <a:ext uri="{FF2B5EF4-FFF2-40B4-BE49-F238E27FC236}">
                    <a16:creationId xmlns:a16="http://schemas.microsoft.com/office/drawing/2014/main" id="{58789DEC-2177-92A2-A30F-98FCD237DB2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1" name="Freeform 27">
                <a:extLst>
                  <a:ext uri="{FF2B5EF4-FFF2-40B4-BE49-F238E27FC236}">
                    <a16:creationId xmlns:a16="http://schemas.microsoft.com/office/drawing/2014/main" id="{CD1F015E-EAD0-AACF-5660-BB0403B4307B}"/>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2" name="Freeform 28">
                <a:extLst>
                  <a:ext uri="{FF2B5EF4-FFF2-40B4-BE49-F238E27FC236}">
                    <a16:creationId xmlns:a16="http://schemas.microsoft.com/office/drawing/2014/main" id="{ED180629-B933-C44F-6740-EA4BF45EDCF1}"/>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53" name="Freeform 29">
                <a:extLst>
                  <a:ext uri="{FF2B5EF4-FFF2-40B4-BE49-F238E27FC236}">
                    <a16:creationId xmlns:a16="http://schemas.microsoft.com/office/drawing/2014/main" id="{CF702BD1-1041-9CD9-A35F-39FF27017318}"/>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54" name="Freeform 30">
                <a:extLst>
                  <a:ext uri="{FF2B5EF4-FFF2-40B4-BE49-F238E27FC236}">
                    <a16:creationId xmlns:a16="http://schemas.microsoft.com/office/drawing/2014/main" id="{74D8C3EE-26BC-85F3-1670-97930C13D306}"/>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55" name="Group 54">
            <a:extLst>
              <a:ext uri="{FF2B5EF4-FFF2-40B4-BE49-F238E27FC236}">
                <a16:creationId xmlns:a16="http://schemas.microsoft.com/office/drawing/2014/main" id="{63E61AA4-4629-D6BE-20B6-6A40474D12D1}"/>
              </a:ext>
            </a:extLst>
          </p:cNvPr>
          <p:cNvGrpSpPr/>
          <p:nvPr/>
        </p:nvGrpSpPr>
        <p:grpSpPr>
          <a:xfrm>
            <a:off x="10448343" y="5119960"/>
            <a:ext cx="645814" cy="664904"/>
            <a:chOff x="8360213" y="3458151"/>
            <a:chExt cx="853935" cy="991043"/>
          </a:xfrm>
          <a:solidFill>
            <a:schemeClr val="bg1"/>
          </a:solidFill>
        </p:grpSpPr>
        <p:grpSp>
          <p:nvGrpSpPr>
            <p:cNvPr id="56" name="Graphic 2">
              <a:extLst>
                <a:ext uri="{FF2B5EF4-FFF2-40B4-BE49-F238E27FC236}">
                  <a16:creationId xmlns:a16="http://schemas.microsoft.com/office/drawing/2014/main" id="{BCF0DAC6-95E0-0A11-80F7-3EAC2A398C68}"/>
                </a:ext>
              </a:extLst>
            </p:cNvPr>
            <p:cNvGrpSpPr/>
            <p:nvPr userDrawn="1"/>
          </p:nvGrpSpPr>
          <p:grpSpPr>
            <a:xfrm>
              <a:off x="8599192" y="3595917"/>
              <a:ext cx="375982" cy="204367"/>
              <a:chOff x="2642504" y="3763150"/>
              <a:chExt cx="375982" cy="204367"/>
            </a:xfrm>
            <a:grpFill/>
          </p:grpSpPr>
          <p:sp>
            <p:nvSpPr>
              <p:cNvPr id="62" name="Freeform 102">
                <a:extLst>
                  <a:ext uri="{FF2B5EF4-FFF2-40B4-BE49-F238E27FC236}">
                    <a16:creationId xmlns:a16="http://schemas.microsoft.com/office/drawing/2014/main" id="{C209D37B-4F79-5565-1708-34CB9DB660A6}"/>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63" name="Freeform 103">
                <a:extLst>
                  <a:ext uri="{FF2B5EF4-FFF2-40B4-BE49-F238E27FC236}">
                    <a16:creationId xmlns:a16="http://schemas.microsoft.com/office/drawing/2014/main" id="{0DDE623F-B7D9-F22F-F2FD-A530E48177FC}"/>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57" name="Graphic 2">
              <a:extLst>
                <a:ext uri="{FF2B5EF4-FFF2-40B4-BE49-F238E27FC236}">
                  <a16:creationId xmlns:a16="http://schemas.microsoft.com/office/drawing/2014/main" id="{FC008A28-7EFF-B32E-3E47-F8E249CE61A0}"/>
                </a:ext>
              </a:extLst>
            </p:cNvPr>
            <p:cNvGrpSpPr/>
            <p:nvPr userDrawn="1"/>
          </p:nvGrpSpPr>
          <p:grpSpPr>
            <a:xfrm>
              <a:off x="8360213" y="3458151"/>
              <a:ext cx="853935" cy="991043"/>
              <a:chOff x="2403525" y="3625384"/>
              <a:chExt cx="853935" cy="991043"/>
            </a:xfrm>
            <a:grpFill/>
          </p:grpSpPr>
          <p:sp>
            <p:nvSpPr>
              <p:cNvPr id="58" name="Freeform 98">
                <a:extLst>
                  <a:ext uri="{FF2B5EF4-FFF2-40B4-BE49-F238E27FC236}">
                    <a16:creationId xmlns:a16="http://schemas.microsoft.com/office/drawing/2014/main" id="{6A66CA47-C6D1-C2F3-85BC-5EB27B79EAA6}"/>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59" name="Freeform 99">
                <a:extLst>
                  <a:ext uri="{FF2B5EF4-FFF2-40B4-BE49-F238E27FC236}">
                    <a16:creationId xmlns:a16="http://schemas.microsoft.com/office/drawing/2014/main" id="{4346AAE1-1E16-B7E7-B9A0-034754DF14FC}"/>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0" name="Freeform 100">
                <a:extLst>
                  <a:ext uri="{FF2B5EF4-FFF2-40B4-BE49-F238E27FC236}">
                    <a16:creationId xmlns:a16="http://schemas.microsoft.com/office/drawing/2014/main" id="{5A7FC3AF-84A3-B909-7573-615BFB1FDF3F}"/>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61" name="Freeform 101">
                <a:extLst>
                  <a:ext uri="{FF2B5EF4-FFF2-40B4-BE49-F238E27FC236}">
                    <a16:creationId xmlns:a16="http://schemas.microsoft.com/office/drawing/2014/main" id="{15B4F82C-0C23-6007-AD44-2A0830B80FC2}"/>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64" name="CuadroTexto 553">
            <a:extLst>
              <a:ext uri="{FF2B5EF4-FFF2-40B4-BE49-F238E27FC236}">
                <a16:creationId xmlns:a16="http://schemas.microsoft.com/office/drawing/2014/main" id="{4184291D-B174-A28B-55BC-64C2D749AD15}"/>
              </a:ext>
            </a:extLst>
          </p:cNvPr>
          <p:cNvSpPr txBox="1"/>
          <p:nvPr/>
        </p:nvSpPr>
        <p:spPr>
          <a:xfrm>
            <a:off x="918036" y="1580136"/>
            <a:ext cx="2291547" cy="707886"/>
          </a:xfrm>
          <a:prstGeom prst="rect">
            <a:avLst/>
          </a:prstGeom>
          <a:noFill/>
        </p:spPr>
        <p:txBody>
          <a:bodyPr wrap="square" rtlCol="0">
            <a:spAutoFit/>
          </a:bodyPr>
          <a:lstStyle/>
          <a:p>
            <a:pPr algn="ctr"/>
            <a:r>
              <a:rPr lang="en-US" sz="2000" b="1" kern="100" dirty="0">
                <a:solidFill>
                  <a:schemeClr val="bg1"/>
                </a:solidFill>
                <a:effectLst/>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Environmental Responsibility</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5" name="CuadroTexto 555">
            <a:extLst>
              <a:ext uri="{FF2B5EF4-FFF2-40B4-BE49-F238E27FC236}">
                <a16:creationId xmlns:a16="http://schemas.microsoft.com/office/drawing/2014/main" id="{838AC1AE-98ED-46E0-8A3E-7EFDCC315730}"/>
              </a:ext>
            </a:extLst>
          </p:cNvPr>
          <p:cNvSpPr txBox="1"/>
          <p:nvPr/>
        </p:nvSpPr>
        <p:spPr>
          <a:xfrm>
            <a:off x="3609043" y="2879377"/>
            <a:ext cx="2359072" cy="707886"/>
          </a:xfrm>
          <a:prstGeom prst="rect">
            <a:avLst/>
          </a:prstGeom>
          <a:noFill/>
        </p:spPr>
        <p:txBody>
          <a:bodyPr wrap="square" rtlCol="0">
            <a:spAutoFit/>
          </a:bodyPr>
          <a:lstStyle/>
          <a:p>
            <a:pPr algn="ctr"/>
            <a:r>
              <a:rPr lang="en-US" sz="2000" b="1" kern="100" dirty="0">
                <a:solidFill>
                  <a:schemeClr val="bg1"/>
                </a:solidFill>
                <a:effectLst/>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Ethical Governance and Transparency</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6" name="CuadroTexto 557">
            <a:extLst>
              <a:ext uri="{FF2B5EF4-FFF2-40B4-BE49-F238E27FC236}">
                <a16:creationId xmlns:a16="http://schemas.microsoft.com/office/drawing/2014/main" id="{5A045DA0-7BD5-57A7-9749-D387392098A4}"/>
              </a:ext>
            </a:extLst>
          </p:cNvPr>
          <p:cNvSpPr txBox="1"/>
          <p:nvPr/>
        </p:nvSpPr>
        <p:spPr>
          <a:xfrm>
            <a:off x="6243939" y="1764875"/>
            <a:ext cx="2334470" cy="707886"/>
          </a:xfrm>
          <a:prstGeom prst="rect">
            <a:avLst/>
          </a:prstGeom>
          <a:noFill/>
        </p:spPr>
        <p:txBody>
          <a:bodyPr wrap="square" rtlCol="0">
            <a:spAutoFit/>
          </a:bodyPr>
          <a:lstStyle/>
          <a:p>
            <a:pPr algn="ctr"/>
            <a:r>
              <a:rPr lang="en-US" sz="2000" b="1" kern="100" dirty="0">
                <a:solidFill>
                  <a:schemeClr val="bg1"/>
                </a:solidFill>
                <a:effectLst/>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Economic Sustainability</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7" name="CuadroTexto 559">
            <a:extLst>
              <a:ext uri="{FF2B5EF4-FFF2-40B4-BE49-F238E27FC236}">
                <a16:creationId xmlns:a16="http://schemas.microsoft.com/office/drawing/2014/main" id="{554A21FE-6D89-10FE-7D9E-5B68ACE73555}"/>
              </a:ext>
            </a:extLst>
          </p:cNvPr>
          <p:cNvSpPr txBox="1"/>
          <p:nvPr/>
        </p:nvSpPr>
        <p:spPr>
          <a:xfrm>
            <a:off x="8834554" y="2410620"/>
            <a:ext cx="2387128" cy="1015663"/>
          </a:xfrm>
          <a:prstGeom prst="rect">
            <a:avLst/>
          </a:prstGeom>
          <a:noFill/>
        </p:spPr>
        <p:txBody>
          <a:bodyPr wrap="square" rtlCol="0">
            <a:spAutoFit/>
          </a:bodyPr>
          <a:lstStyle/>
          <a:p>
            <a:pPr algn="ctr"/>
            <a:r>
              <a:rPr lang="en-US" sz="2000" b="1" kern="100" dirty="0">
                <a:solidFill>
                  <a:schemeClr val="bg1"/>
                </a:solidFill>
                <a:effectLst/>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Consumer Awareness and Demand</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8" name="Rectángulo 602">
            <a:extLst>
              <a:ext uri="{FF2B5EF4-FFF2-40B4-BE49-F238E27FC236}">
                <a16:creationId xmlns:a16="http://schemas.microsoft.com/office/drawing/2014/main" id="{4EEC5A85-C0E3-B18D-21D7-C78EC650FE3D}"/>
              </a:ext>
            </a:extLst>
          </p:cNvPr>
          <p:cNvSpPr/>
          <p:nvPr/>
        </p:nvSpPr>
        <p:spPr>
          <a:xfrm>
            <a:off x="1013618" y="2266137"/>
            <a:ext cx="2291547" cy="2246769"/>
          </a:xfrm>
          <a:prstGeom prst="rect">
            <a:avLst/>
          </a:prstGeom>
        </p:spPr>
        <p:txBody>
          <a:bodyPr wrap="square">
            <a:spAutoFit/>
          </a:bodyPr>
          <a:lstStyle/>
          <a:p>
            <a:r>
              <a:rPr lang="en-US" sz="2000" kern="100" dirty="0">
                <a:ea typeface="Aptos" panose="020B0004020202020204" pitchFamily="34" charset="0"/>
                <a:cs typeface="Times New Roman" panose="02020603050405020304" pitchFamily="18" charset="0"/>
              </a:rPr>
              <a:t>such as</a:t>
            </a:r>
            <a:r>
              <a:rPr lang="en-US" sz="2000" kern="100" dirty="0">
                <a:effectLst/>
                <a:ea typeface="Aptos" panose="020B0004020202020204" pitchFamily="34" charset="0"/>
                <a:cs typeface="Times New Roman" panose="02020603050405020304" pitchFamily="18" charset="0"/>
              </a:rPr>
              <a:t> </a:t>
            </a:r>
          </a:p>
          <a:p>
            <a:pPr marL="285750" indent="-285750">
              <a:buFont typeface="Arial" panose="020B0604020202020204" pitchFamily="34" charset="0"/>
              <a:buChar char="•"/>
            </a:pPr>
            <a:r>
              <a:rPr lang="en-US" sz="2000" kern="100" dirty="0">
                <a:solidFill>
                  <a:schemeClr val="bg1"/>
                </a:solidFill>
                <a:effectLst/>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Resource Efficiency</a:t>
            </a:r>
            <a:r>
              <a:rPr lang="en-US" sz="2000" kern="100" dirty="0">
                <a:solidFill>
                  <a:schemeClr val="bg1"/>
                </a:solidFill>
                <a:effectLst/>
                <a:ea typeface="Aptos" panose="020B0004020202020204" pitchFamily="34" charset="0"/>
                <a:cs typeface="Times New Roman" panose="02020603050405020304" pitchFamily="18" charset="0"/>
              </a:rPr>
              <a:t>,</a:t>
            </a:r>
          </a:p>
          <a:p>
            <a:pPr marL="285750" indent="-285750">
              <a:buFont typeface="Arial" panose="020B0604020202020204" pitchFamily="34" charset="0"/>
              <a:buChar char="•"/>
            </a:pPr>
            <a:r>
              <a:rPr lang="en-US" sz="2000" kern="100" dirty="0">
                <a:solidFill>
                  <a:schemeClr val="bg1"/>
                </a:solidFill>
                <a:effectLst/>
                <a:ea typeface="Aptos" panose="020B0004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Carbon Footprint Reduction</a:t>
            </a:r>
            <a:r>
              <a:rPr lang="en-US" sz="2000" kern="100" dirty="0">
                <a:solidFill>
                  <a:schemeClr val="bg1"/>
                </a:solidFill>
                <a:effectLst/>
                <a:ea typeface="Aptos" panose="020B0004020202020204" pitchFamily="34" charset="0"/>
                <a:cs typeface="Times New Roman" panose="02020603050405020304" pitchFamily="18" charset="0"/>
              </a:rPr>
              <a:t>, </a:t>
            </a:r>
          </a:p>
          <a:p>
            <a:pPr marL="285750" indent="-285750">
              <a:buFont typeface="Arial" panose="020B0604020202020204" pitchFamily="34" charset="0"/>
              <a:buChar char="•"/>
            </a:pPr>
            <a:r>
              <a:rPr lang="en-US" sz="2000" kern="100" dirty="0">
                <a:solidFill>
                  <a:schemeClr val="bg1"/>
                </a:solidFill>
                <a:effectLst/>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Biodiversity Protection</a:t>
            </a:r>
            <a:endParaRPr lang="en-US" sz="2000" dirty="0">
              <a:solidFill>
                <a:schemeClr val="bg1"/>
              </a:solidFill>
              <a:latin typeface="Calibri" panose="020F0502020204030204" pitchFamily="34" charset="0"/>
              <a:ea typeface="Lato" charset="0"/>
              <a:cs typeface="Calibri" panose="020F0502020204030204" pitchFamily="34" charset="0"/>
            </a:endParaRPr>
          </a:p>
        </p:txBody>
      </p:sp>
      <p:sp>
        <p:nvSpPr>
          <p:cNvPr id="69" name="Rectángulo 603">
            <a:extLst>
              <a:ext uri="{FF2B5EF4-FFF2-40B4-BE49-F238E27FC236}">
                <a16:creationId xmlns:a16="http://schemas.microsoft.com/office/drawing/2014/main" id="{BEDF4894-4B96-3376-7567-6DCED5C42FB7}"/>
              </a:ext>
            </a:extLst>
          </p:cNvPr>
          <p:cNvSpPr/>
          <p:nvPr/>
        </p:nvSpPr>
        <p:spPr>
          <a:xfrm>
            <a:off x="3624580" y="3624680"/>
            <a:ext cx="2110231" cy="1323439"/>
          </a:xfrm>
          <a:prstGeom prst="rect">
            <a:avLst/>
          </a:prstGeom>
        </p:spPr>
        <p:txBody>
          <a:bodyPr wrap="square">
            <a:spAutoFit/>
          </a:bodyPr>
          <a:lstStyle/>
          <a:p>
            <a:r>
              <a:rPr lang="en-US" sz="2000" dirty="0">
                <a:solidFill>
                  <a:srgbClr val="09465E"/>
                </a:solidFill>
                <a:cs typeface="Calibri" panose="020F0502020204030204" pitchFamily="34" charset="0"/>
              </a:rPr>
              <a:t>such</a:t>
            </a:r>
            <a:r>
              <a:rPr lang="en-US" sz="2000" kern="100" dirty="0">
                <a:ea typeface="Aptos" panose="020B0004020202020204" pitchFamily="34" charset="0"/>
                <a:cs typeface="Times New Roman" panose="02020603050405020304" pitchFamily="18" charset="0"/>
              </a:rPr>
              <a:t> </a:t>
            </a:r>
            <a:r>
              <a:rPr lang="en-US" sz="2000" dirty="0">
                <a:solidFill>
                  <a:srgbClr val="09465E"/>
                </a:solidFill>
                <a:cs typeface="Calibri" panose="020F0502020204030204" pitchFamily="34" charset="0"/>
              </a:rPr>
              <a:t>as </a:t>
            </a:r>
          </a:p>
          <a:p>
            <a:pPr marL="284400" indent="-285750">
              <a:buFont typeface="Arial" panose="020B0604020202020204" pitchFamily="34" charset="0"/>
              <a:buChar char="•"/>
            </a:pPr>
            <a:r>
              <a:rPr lang="en-US" sz="2000" dirty="0">
                <a:solidFill>
                  <a:srgbClr val="09465E"/>
                </a:solidFill>
                <a:cs typeface="Calibri" panose="020F0502020204030204" pitchFamily="34" charset="0"/>
              </a:rPr>
              <a:t>Corporate Governance, </a:t>
            </a:r>
          </a:p>
          <a:p>
            <a:pPr indent="-285750">
              <a:buFont typeface="Arial" panose="020B0604020202020204" pitchFamily="34" charset="0"/>
              <a:buChar char="•"/>
            </a:pPr>
            <a:r>
              <a:rPr lang="en-US" sz="2000" dirty="0">
                <a:solidFill>
                  <a:srgbClr val="09465E"/>
                </a:solidFill>
                <a:cs typeface="Calibri" panose="020F0502020204030204" pitchFamily="34" charset="0"/>
              </a:rPr>
              <a:t>Transparency</a:t>
            </a:r>
          </a:p>
        </p:txBody>
      </p:sp>
      <p:sp>
        <p:nvSpPr>
          <p:cNvPr id="70" name="Rectángulo 604">
            <a:extLst>
              <a:ext uri="{FF2B5EF4-FFF2-40B4-BE49-F238E27FC236}">
                <a16:creationId xmlns:a16="http://schemas.microsoft.com/office/drawing/2014/main" id="{E190B6FF-9AAE-34DE-8171-E49C9291BAC2}"/>
              </a:ext>
            </a:extLst>
          </p:cNvPr>
          <p:cNvSpPr/>
          <p:nvPr/>
        </p:nvSpPr>
        <p:spPr>
          <a:xfrm>
            <a:off x="6272219" y="2634254"/>
            <a:ext cx="2396730" cy="1323439"/>
          </a:xfrm>
          <a:prstGeom prst="rect">
            <a:avLst/>
          </a:prstGeom>
        </p:spPr>
        <p:txBody>
          <a:bodyPr wrap="square">
            <a:spAutoFit/>
          </a:bodyPr>
          <a:lstStyle/>
          <a:p>
            <a:r>
              <a:rPr lang="en-US" sz="2000" dirty="0">
                <a:solidFill>
                  <a:srgbClr val="09465E"/>
                </a:solidFill>
                <a:latin typeface="Calibri" panose="020F0502020204030204" pitchFamily="34" charset="0"/>
                <a:cs typeface="Calibri" panose="020F0502020204030204" pitchFamily="34" charset="0"/>
              </a:rPr>
              <a:t>such as </a:t>
            </a:r>
          </a:p>
          <a:p>
            <a:pPr marL="284400" indent="-285750">
              <a:buFont typeface="Arial" panose="020B0604020202020204" pitchFamily="34" charset="0"/>
              <a:buChar char="•"/>
            </a:pPr>
            <a:r>
              <a:rPr lang="en-US" sz="2000" dirty="0">
                <a:solidFill>
                  <a:srgbClr val="09465E"/>
                </a:solidFill>
                <a:latin typeface="Calibri" panose="020F0502020204030204" pitchFamily="34" charset="0"/>
                <a:cs typeface="Calibri" panose="020F0502020204030204" pitchFamily="34" charset="0"/>
              </a:rPr>
              <a:t>Long-term Profitability, </a:t>
            </a:r>
          </a:p>
          <a:p>
            <a:pPr indent="-285750">
              <a:buFont typeface="Arial" panose="020B0604020202020204" pitchFamily="34" charset="0"/>
              <a:buChar char="•"/>
            </a:pPr>
            <a:r>
              <a:rPr lang="en-US" sz="2000" dirty="0">
                <a:solidFill>
                  <a:srgbClr val="09465E"/>
                </a:solidFill>
                <a:latin typeface="Calibri" panose="020F0502020204030204" pitchFamily="34" charset="0"/>
                <a:cs typeface="Calibri" panose="020F0502020204030204" pitchFamily="34" charset="0"/>
              </a:rPr>
              <a:t>Green Innovations</a:t>
            </a:r>
          </a:p>
        </p:txBody>
      </p:sp>
      <p:sp>
        <p:nvSpPr>
          <p:cNvPr id="71" name="Rectángulo 605">
            <a:extLst>
              <a:ext uri="{FF2B5EF4-FFF2-40B4-BE49-F238E27FC236}">
                <a16:creationId xmlns:a16="http://schemas.microsoft.com/office/drawing/2014/main" id="{E770FD52-C930-CAD4-CE2D-4E82DBC97233}"/>
              </a:ext>
            </a:extLst>
          </p:cNvPr>
          <p:cNvSpPr/>
          <p:nvPr/>
        </p:nvSpPr>
        <p:spPr>
          <a:xfrm>
            <a:off x="9015465" y="3497297"/>
            <a:ext cx="2215648" cy="1631216"/>
          </a:xfrm>
          <a:prstGeom prst="rect">
            <a:avLst/>
          </a:prstGeom>
        </p:spPr>
        <p:txBody>
          <a:bodyPr wrap="square">
            <a:spAutoFit/>
          </a:bodyPr>
          <a:lstStyle/>
          <a:p>
            <a:r>
              <a:rPr lang="en-US" sz="2000" dirty="0">
                <a:solidFill>
                  <a:srgbClr val="09465E"/>
                </a:solidFill>
                <a:latin typeface="Calibri" panose="020F0502020204030204" pitchFamily="34" charset="0"/>
                <a:cs typeface="Calibri" panose="020F0502020204030204" pitchFamily="34" charset="0"/>
              </a:rPr>
              <a:t>such as </a:t>
            </a:r>
          </a:p>
          <a:p>
            <a:pPr marL="284400" indent="-285750">
              <a:buFont typeface="Arial" panose="020B0604020202020204" pitchFamily="34" charset="0"/>
              <a:buChar char="•"/>
            </a:pPr>
            <a:r>
              <a:rPr lang="en-US" sz="2000" dirty="0">
                <a:solidFill>
                  <a:srgbClr val="09465E"/>
                </a:solidFill>
                <a:latin typeface="Calibri" panose="020F0502020204030204" pitchFamily="34" charset="0"/>
                <a:cs typeface="Calibri" panose="020F0502020204030204" pitchFamily="34" charset="0"/>
              </a:rPr>
              <a:t>Ethical Consumerism, </a:t>
            </a:r>
          </a:p>
          <a:p>
            <a:pPr marL="284400" indent="-285750">
              <a:buFont typeface="Arial" panose="020B0604020202020204" pitchFamily="34" charset="0"/>
              <a:buChar char="•"/>
            </a:pPr>
            <a:r>
              <a:rPr lang="en-US" sz="2000" dirty="0">
                <a:solidFill>
                  <a:srgbClr val="09465E"/>
                </a:solidFill>
                <a:latin typeface="Calibri" panose="020F0502020204030204" pitchFamily="34" charset="0"/>
                <a:cs typeface="Calibri" panose="020F0502020204030204" pitchFamily="34" charset="0"/>
              </a:rPr>
              <a:t>Sustainable Marketing</a:t>
            </a:r>
            <a:endParaRPr lang="en-US" sz="2000" dirty="0">
              <a:solidFill>
                <a:schemeClr val="bg1"/>
              </a:solidFill>
              <a:latin typeface="Calibri" panose="020F0502020204030204" pitchFamily="34" charset="0"/>
              <a:ea typeface="Lato" charset="0"/>
              <a:cs typeface="Calibri" panose="020F0502020204030204" pitchFamily="34" charset="0"/>
            </a:endParaRPr>
          </a:p>
        </p:txBody>
      </p:sp>
      <p:sp>
        <p:nvSpPr>
          <p:cNvPr id="2" name="Tekstiruutu 1">
            <a:extLst>
              <a:ext uri="{FF2B5EF4-FFF2-40B4-BE49-F238E27FC236}">
                <a16:creationId xmlns:a16="http://schemas.microsoft.com/office/drawing/2014/main" id="{A922F47E-7502-56E5-453E-C6D744764A70}"/>
              </a:ext>
            </a:extLst>
          </p:cNvPr>
          <p:cNvSpPr txBox="1"/>
          <p:nvPr/>
        </p:nvSpPr>
        <p:spPr>
          <a:xfrm>
            <a:off x="531629" y="6050001"/>
            <a:ext cx="10709560" cy="461665"/>
          </a:xfrm>
          <a:prstGeom prst="rect">
            <a:avLst/>
          </a:prstGeom>
          <a:noFill/>
        </p:spPr>
        <p:txBody>
          <a:bodyPr wrap="square">
            <a:spAutoFit/>
          </a:bodyPr>
          <a:lstStyle/>
          <a:p>
            <a:r>
              <a:rPr lang="en-US" sz="2400" b="1" kern="0" dirty="0">
                <a:solidFill>
                  <a:srgbClr val="09465E"/>
                </a:solidFill>
                <a:highlight>
                  <a:srgbClr val="F1983D"/>
                </a:highlight>
                <a:cs typeface="Times New Roman" panose="02020603050405020304" pitchFamily="18" charset="0"/>
              </a:rPr>
              <a:t>EXERCISE:</a:t>
            </a:r>
            <a:r>
              <a:rPr lang="en-US" sz="2400" b="1" kern="0" dirty="0">
                <a:solidFill>
                  <a:srgbClr val="09465E"/>
                </a:solidFill>
                <a:cs typeface="Times New Roman" panose="02020603050405020304" pitchFamily="18" charset="0"/>
              </a:rPr>
              <a:t> </a:t>
            </a:r>
            <a:r>
              <a:rPr lang="en-US" sz="2000" b="1" dirty="0">
                <a:solidFill>
                  <a:srgbClr val="09465E"/>
                </a:solidFill>
                <a:latin typeface="Calibri" panose="020F0502020204030204" pitchFamily="34" charset="0"/>
                <a:cs typeface="Calibri" panose="020F0502020204030204" pitchFamily="34" charset="0"/>
              </a:rPr>
              <a:t>Please find and study unlinked definitions for other circular economy key terms in blue.</a:t>
            </a:r>
          </a:p>
        </p:txBody>
      </p:sp>
      <p:grpSp>
        <p:nvGrpSpPr>
          <p:cNvPr id="3" name="Graphic 4">
            <a:extLst>
              <a:ext uri="{FF2B5EF4-FFF2-40B4-BE49-F238E27FC236}">
                <a16:creationId xmlns:a16="http://schemas.microsoft.com/office/drawing/2014/main" id="{C125A2C7-C0A7-6AC6-C499-945D86303204}"/>
              </a:ext>
            </a:extLst>
          </p:cNvPr>
          <p:cNvGrpSpPr/>
          <p:nvPr/>
        </p:nvGrpSpPr>
        <p:grpSpPr>
          <a:xfrm rot="19582332">
            <a:off x="5604782" y="3574807"/>
            <a:ext cx="403667" cy="780438"/>
            <a:chOff x="9129274" y="2719113"/>
            <a:chExt cx="717139" cy="1386497"/>
          </a:xfrm>
          <a:solidFill>
            <a:srgbClr val="09465E"/>
          </a:solidFill>
        </p:grpSpPr>
        <p:grpSp>
          <p:nvGrpSpPr>
            <p:cNvPr id="14" name="Graphic 4">
              <a:extLst>
                <a:ext uri="{FF2B5EF4-FFF2-40B4-BE49-F238E27FC236}">
                  <a16:creationId xmlns:a16="http://schemas.microsoft.com/office/drawing/2014/main" id="{3933C6A3-1DE9-B60E-9E23-7D40A194DEAD}"/>
                </a:ext>
              </a:extLst>
            </p:cNvPr>
            <p:cNvGrpSpPr/>
            <p:nvPr/>
          </p:nvGrpSpPr>
          <p:grpSpPr>
            <a:xfrm>
              <a:off x="9159507" y="2719113"/>
              <a:ext cx="446280" cy="440141"/>
              <a:chOff x="9159507" y="2719113"/>
              <a:chExt cx="446280" cy="440141"/>
            </a:xfrm>
            <a:grpFill/>
          </p:grpSpPr>
          <p:sp>
            <p:nvSpPr>
              <p:cNvPr id="80" name="Freeform 57">
                <a:extLst>
                  <a:ext uri="{FF2B5EF4-FFF2-40B4-BE49-F238E27FC236}">
                    <a16:creationId xmlns:a16="http://schemas.microsoft.com/office/drawing/2014/main" id="{8BCBDBB3-C8F1-5DED-4B30-213098CBB9F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81" name="Freeform 58">
                <a:extLst>
                  <a:ext uri="{FF2B5EF4-FFF2-40B4-BE49-F238E27FC236}">
                    <a16:creationId xmlns:a16="http://schemas.microsoft.com/office/drawing/2014/main" id="{9A3D0B61-C7CE-7D5C-C48B-C558DC649DA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2" name="Graphic 4">
              <a:extLst>
                <a:ext uri="{FF2B5EF4-FFF2-40B4-BE49-F238E27FC236}">
                  <a16:creationId xmlns:a16="http://schemas.microsoft.com/office/drawing/2014/main" id="{0A428571-AF17-00BC-2ECF-3A21E0DFA062}"/>
                </a:ext>
              </a:extLst>
            </p:cNvPr>
            <p:cNvGrpSpPr/>
            <p:nvPr/>
          </p:nvGrpSpPr>
          <p:grpSpPr>
            <a:xfrm>
              <a:off x="9129274" y="2893887"/>
              <a:ext cx="717139" cy="1211724"/>
              <a:chOff x="9129274" y="2893887"/>
              <a:chExt cx="717139" cy="1211724"/>
            </a:xfrm>
            <a:grpFill/>
          </p:grpSpPr>
          <p:sp>
            <p:nvSpPr>
              <p:cNvPr id="73" name="Freeform 50">
                <a:extLst>
                  <a:ext uri="{FF2B5EF4-FFF2-40B4-BE49-F238E27FC236}">
                    <a16:creationId xmlns:a16="http://schemas.microsoft.com/office/drawing/2014/main" id="{E1A2AA4D-3484-7EE0-F0E5-B09E4EF4CDB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4" name="Freeform 51">
                <a:extLst>
                  <a:ext uri="{FF2B5EF4-FFF2-40B4-BE49-F238E27FC236}">
                    <a16:creationId xmlns:a16="http://schemas.microsoft.com/office/drawing/2014/main" id="{D4FB5577-9BC9-036B-95C6-FFCA7FC54E2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75" name="Freeform 52">
                <a:extLst>
                  <a:ext uri="{FF2B5EF4-FFF2-40B4-BE49-F238E27FC236}">
                    <a16:creationId xmlns:a16="http://schemas.microsoft.com/office/drawing/2014/main" id="{C76A0BDF-086F-C0F9-9E04-C85123B2588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76" name="Freeform 53">
                <a:extLst>
                  <a:ext uri="{FF2B5EF4-FFF2-40B4-BE49-F238E27FC236}">
                    <a16:creationId xmlns:a16="http://schemas.microsoft.com/office/drawing/2014/main" id="{C27428BE-34F8-1443-8EE9-002638CD226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77" name="Freeform 54">
                <a:extLst>
                  <a:ext uri="{FF2B5EF4-FFF2-40B4-BE49-F238E27FC236}">
                    <a16:creationId xmlns:a16="http://schemas.microsoft.com/office/drawing/2014/main" id="{6FF128D4-E217-AAA9-3D66-73C3108009C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78" name="Freeform 55">
                <a:extLst>
                  <a:ext uri="{FF2B5EF4-FFF2-40B4-BE49-F238E27FC236}">
                    <a16:creationId xmlns:a16="http://schemas.microsoft.com/office/drawing/2014/main" id="{32F31D2D-1AE1-89D7-A702-28669D16A9A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79" name="Freeform 56">
                <a:extLst>
                  <a:ext uri="{FF2B5EF4-FFF2-40B4-BE49-F238E27FC236}">
                    <a16:creationId xmlns:a16="http://schemas.microsoft.com/office/drawing/2014/main" id="{27499C79-5052-BCDE-5EA5-CCFE036AF63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82" name="Graphic 4">
            <a:extLst>
              <a:ext uri="{FF2B5EF4-FFF2-40B4-BE49-F238E27FC236}">
                <a16:creationId xmlns:a16="http://schemas.microsoft.com/office/drawing/2014/main" id="{0DE6B77C-4EB9-0C74-40BC-CEF6CD3F468B}"/>
              </a:ext>
            </a:extLst>
          </p:cNvPr>
          <p:cNvGrpSpPr/>
          <p:nvPr/>
        </p:nvGrpSpPr>
        <p:grpSpPr>
          <a:xfrm rot="19582332">
            <a:off x="10799120" y="3054299"/>
            <a:ext cx="403667" cy="780438"/>
            <a:chOff x="9129274" y="2719113"/>
            <a:chExt cx="717139" cy="1386497"/>
          </a:xfrm>
          <a:solidFill>
            <a:srgbClr val="09465E"/>
          </a:solidFill>
        </p:grpSpPr>
        <p:grpSp>
          <p:nvGrpSpPr>
            <p:cNvPr id="83" name="Graphic 4">
              <a:extLst>
                <a:ext uri="{FF2B5EF4-FFF2-40B4-BE49-F238E27FC236}">
                  <a16:creationId xmlns:a16="http://schemas.microsoft.com/office/drawing/2014/main" id="{BD400CD9-44E5-414D-09A2-E6A5241F687B}"/>
                </a:ext>
              </a:extLst>
            </p:cNvPr>
            <p:cNvGrpSpPr/>
            <p:nvPr/>
          </p:nvGrpSpPr>
          <p:grpSpPr>
            <a:xfrm>
              <a:off x="9159507" y="2719113"/>
              <a:ext cx="446280" cy="440141"/>
              <a:chOff x="9159507" y="2719113"/>
              <a:chExt cx="446280" cy="440141"/>
            </a:xfrm>
            <a:grpFill/>
          </p:grpSpPr>
          <p:sp>
            <p:nvSpPr>
              <p:cNvPr id="92" name="Freeform 57">
                <a:extLst>
                  <a:ext uri="{FF2B5EF4-FFF2-40B4-BE49-F238E27FC236}">
                    <a16:creationId xmlns:a16="http://schemas.microsoft.com/office/drawing/2014/main" id="{629B43D4-2BBE-ECA4-3C7D-BFEDF5F0E0B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93" name="Freeform 58">
                <a:extLst>
                  <a:ext uri="{FF2B5EF4-FFF2-40B4-BE49-F238E27FC236}">
                    <a16:creationId xmlns:a16="http://schemas.microsoft.com/office/drawing/2014/main" id="{5D362B72-2230-4F56-1D50-680723D297C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4" name="Graphic 4">
              <a:extLst>
                <a:ext uri="{FF2B5EF4-FFF2-40B4-BE49-F238E27FC236}">
                  <a16:creationId xmlns:a16="http://schemas.microsoft.com/office/drawing/2014/main" id="{2F7B3CD6-231B-1FF0-145F-278385F2BD78}"/>
                </a:ext>
              </a:extLst>
            </p:cNvPr>
            <p:cNvGrpSpPr/>
            <p:nvPr/>
          </p:nvGrpSpPr>
          <p:grpSpPr>
            <a:xfrm>
              <a:off x="9129274" y="2893887"/>
              <a:ext cx="717139" cy="1211724"/>
              <a:chOff x="9129274" y="2893887"/>
              <a:chExt cx="717139" cy="1211724"/>
            </a:xfrm>
            <a:grpFill/>
          </p:grpSpPr>
          <p:sp>
            <p:nvSpPr>
              <p:cNvPr id="85" name="Freeform 50">
                <a:extLst>
                  <a:ext uri="{FF2B5EF4-FFF2-40B4-BE49-F238E27FC236}">
                    <a16:creationId xmlns:a16="http://schemas.microsoft.com/office/drawing/2014/main" id="{6816263C-7D19-1B7A-DE23-0B9C88B19EA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86" name="Freeform 51">
                <a:extLst>
                  <a:ext uri="{FF2B5EF4-FFF2-40B4-BE49-F238E27FC236}">
                    <a16:creationId xmlns:a16="http://schemas.microsoft.com/office/drawing/2014/main" id="{A7DDE42C-8BF1-49D4-DC81-9C07ACDC40D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87" name="Freeform 52">
                <a:extLst>
                  <a:ext uri="{FF2B5EF4-FFF2-40B4-BE49-F238E27FC236}">
                    <a16:creationId xmlns:a16="http://schemas.microsoft.com/office/drawing/2014/main" id="{B17FC872-8DFF-DC24-23F2-31819D1F83C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88" name="Freeform 53">
                <a:extLst>
                  <a:ext uri="{FF2B5EF4-FFF2-40B4-BE49-F238E27FC236}">
                    <a16:creationId xmlns:a16="http://schemas.microsoft.com/office/drawing/2014/main" id="{650C07A4-2CFF-8551-F08C-0EC48F04B32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89" name="Freeform 54">
                <a:extLst>
                  <a:ext uri="{FF2B5EF4-FFF2-40B4-BE49-F238E27FC236}">
                    <a16:creationId xmlns:a16="http://schemas.microsoft.com/office/drawing/2014/main" id="{93878B6D-F2EC-372A-AAF5-B321EC2A8AA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90" name="Freeform 55">
                <a:extLst>
                  <a:ext uri="{FF2B5EF4-FFF2-40B4-BE49-F238E27FC236}">
                    <a16:creationId xmlns:a16="http://schemas.microsoft.com/office/drawing/2014/main" id="{431CF7D0-DF58-2C39-0EF0-A6A201E58B4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91" name="Freeform 56">
                <a:extLst>
                  <a:ext uri="{FF2B5EF4-FFF2-40B4-BE49-F238E27FC236}">
                    <a16:creationId xmlns:a16="http://schemas.microsoft.com/office/drawing/2014/main" id="{F9190DE7-AA3E-660E-7D1B-FAACECE0EAB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94" name="Graphic 4">
            <a:extLst>
              <a:ext uri="{FF2B5EF4-FFF2-40B4-BE49-F238E27FC236}">
                <a16:creationId xmlns:a16="http://schemas.microsoft.com/office/drawing/2014/main" id="{2CF757EB-1D30-4834-9E0A-6BFE1F025326}"/>
              </a:ext>
            </a:extLst>
          </p:cNvPr>
          <p:cNvGrpSpPr/>
          <p:nvPr/>
        </p:nvGrpSpPr>
        <p:grpSpPr>
          <a:xfrm rot="2879611">
            <a:off x="644835" y="5034808"/>
            <a:ext cx="403667" cy="780438"/>
            <a:chOff x="9129274" y="2719113"/>
            <a:chExt cx="717139" cy="1386497"/>
          </a:xfrm>
          <a:solidFill>
            <a:srgbClr val="09465E"/>
          </a:solidFill>
        </p:grpSpPr>
        <p:grpSp>
          <p:nvGrpSpPr>
            <p:cNvPr id="95" name="Graphic 4">
              <a:extLst>
                <a:ext uri="{FF2B5EF4-FFF2-40B4-BE49-F238E27FC236}">
                  <a16:creationId xmlns:a16="http://schemas.microsoft.com/office/drawing/2014/main" id="{9A34B975-9EC8-BFFE-4C0C-1B7214C53FE6}"/>
                </a:ext>
              </a:extLst>
            </p:cNvPr>
            <p:cNvGrpSpPr/>
            <p:nvPr/>
          </p:nvGrpSpPr>
          <p:grpSpPr>
            <a:xfrm>
              <a:off x="9159507" y="2719113"/>
              <a:ext cx="446280" cy="440141"/>
              <a:chOff x="9159507" y="2719113"/>
              <a:chExt cx="446280" cy="440141"/>
            </a:xfrm>
            <a:grpFill/>
          </p:grpSpPr>
          <p:sp>
            <p:nvSpPr>
              <p:cNvPr id="104" name="Freeform 57">
                <a:extLst>
                  <a:ext uri="{FF2B5EF4-FFF2-40B4-BE49-F238E27FC236}">
                    <a16:creationId xmlns:a16="http://schemas.microsoft.com/office/drawing/2014/main" id="{32B81D18-16F0-7788-EF4E-898484228E6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05" name="Freeform 58">
                <a:extLst>
                  <a:ext uri="{FF2B5EF4-FFF2-40B4-BE49-F238E27FC236}">
                    <a16:creationId xmlns:a16="http://schemas.microsoft.com/office/drawing/2014/main" id="{529F3011-FF5A-ED6A-CB27-154EFFB7938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6" name="Graphic 4">
              <a:extLst>
                <a:ext uri="{FF2B5EF4-FFF2-40B4-BE49-F238E27FC236}">
                  <a16:creationId xmlns:a16="http://schemas.microsoft.com/office/drawing/2014/main" id="{4EEED55A-8E5B-A813-38E0-8DB8434C5D9B}"/>
                </a:ext>
              </a:extLst>
            </p:cNvPr>
            <p:cNvGrpSpPr/>
            <p:nvPr/>
          </p:nvGrpSpPr>
          <p:grpSpPr>
            <a:xfrm>
              <a:off x="9129274" y="2893887"/>
              <a:ext cx="717139" cy="1211724"/>
              <a:chOff x="9129274" y="2893887"/>
              <a:chExt cx="717139" cy="1211724"/>
            </a:xfrm>
            <a:grpFill/>
          </p:grpSpPr>
          <p:sp>
            <p:nvSpPr>
              <p:cNvPr id="97" name="Freeform 50">
                <a:extLst>
                  <a:ext uri="{FF2B5EF4-FFF2-40B4-BE49-F238E27FC236}">
                    <a16:creationId xmlns:a16="http://schemas.microsoft.com/office/drawing/2014/main" id="{111EBE07-BA6D-2A7F-6016-566B02A4E1A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8" name="Freeform 51">
                <a:extLst>
                  <a:ext uri="{FF2B5EF4-FFF2-40B4-BE49-F238E27FC236}">
                    <a16:creationId xmlns:a16="http://schemas.microsoft.com/office/drawing/2014/main" id="{245C1BB3-0CFA-A2E9-E995-79FE44D8034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9" name="Freeform 52">
                <a:extLst>
                  <a:ext uri="{FF2B5EF4-FFF2-40B4-BE49-F238E27FC236}">
                    <a16:creationId xmlns:a16="http://schemas.microsoft.com/office/drawing/2014/main" id="{2710CC40-6918-A5F3-227D-5A59CB6D370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00" name="Freeform 53">
                <a:extLst>
                  <a:ext uri="{FF2B5EF4-FFF2-40B4-BE49-F238E27FC236}">
                    <a16:creationId xmlns:a16="http://schemas.microsoft.com/office/drawing/2014/main" id="{C6C52220-BF1E-8A19-957C-BC3EFB622E6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01" name="Freeform 54">
                <a:extLst>
                  <a:ext uri="{FF2B5EF4-FFF2-40B4-BE49-F238E27FC236}">
                    <a16:creationId xmlns:a16="http://schemas.microsoft.com/office/drawing/2014/main" id="{3C014C3D-E86E-9DC0-F6B6-3CA4F3399A9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02" name="Freeform 55">
                <a:extLst>
                  <a:ext uri="{FF2B5EF4-FFF2-40B4-BE49-F238E27FC236}">
                    <a16:creationId xmlns:a16="http://schemas.microsoft.com/office/drawing/2014/main" id="{3D03C428-3DDD-7153-E7ED-79B69A5ED82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03" name="Freeform 56">
                <a:extLst>
                  <a:ext uri="{FF2B5EF4-FFF2-40B4-BE49-F238E27FC236}">
                    <a16:creationId xmlns:a16="http://schemas.microsoft.com/office/drawing/2014/main" id="{B5D9ECD1-7288-1BC4-26DF-A23C8844EA2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106" name="Graphic 4">
            <a:extLst>
              <a:ext uri="{FF2B5EF4-FFF2-40B4-BE49-F238E27FC236}">
                <a16:creationId xmlns:a16="http://schemas.microsoft.com/office/drawing/2014/main" id="{B8B76851-207F-C933-3AA0-77F583E5BE9C}"/>
              </a:ext>
            </a:extLst>
          </p:cNvPr>
          <p:cNvGrpSpPr/>
          <p:nvPr/>
        </p:nvGrpSpPr>
        <p:grpSpPr>
          <a:xfrm rot="7573208">
            <a:off x="5628931" y="1595137"/>
            <a:ext cx="403667" cy="780438"/>
            <a:chOff x="9129274" y="2719113"/>
            <a:chExt cx="717139" cy="1386497"/>
          </a:xfrm>
          <a:solidFill>
            <a:srgbClr val="09465E"/>
          </a:solidFill>
        </p:grpSpPr>
        <p:grpSp>
          <p:nvGrpSpPr>
            <p:cNvPr id="107" name="Graphic 4">
              <a:extLst>
                <a:ext uri="{FF2B5EF4-FFF2-40B4-BE49-F238E27FC236}">
                  <a16:creationId xmlns:a16="http://schemas.microsoft.com/office/drawing/2014/main" id="{E5999A6F-D72C-7B97-1537-CDE31F76AB46}"/>
                </a:ext>
              </a:extLst>
            </p:cNvPr>
            <p:cNvGrpSpPr/>
            <p:nvPr/>
          </p:nvGrpSpPr>
          <p:grpSpPr>
            <a:xfrm>
              <a:off x="9159507" y="2719113"/>
              <a:ext cx="446280" cy="440141"/>
              <a:chOff x="9159507" y="2719113"/>
              <a:chExt cx="446280" cy="440141"/>
            </a:xfrm>
            <a:grpFill/>
          </p:grpSpPr>
          <p:sp>
            <p:nvSpPr>
              <p:cNvPr id="116" name="Freeform 57">
                <a:extLst>
                  <a:ext uri="{FF2B5EF4-FFF2-40B4-BE49-F238E27FC236}">
                    <a16:creationId xmlns:a16="http://schemas.microsoft.com/office/drawing/2014/main" id="{28EB1762-BAA4-64F2-95AE-BC15B58F19A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17" name="Freeform 58">
                <a:extLst>
                  <a:ext uri="{FF2B5EF4-FFF2-40B4-BE49-F238E27FC236}">
                    <a16:creationId xmlns:a16="http://schemas.microsoft.com/office/drawing/2014/main" id="{B7865316-CCCA-4E85-489E-1A652212AD1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8" name="Graphic 4">
              <a:extLst>
                <a:ext uri="{FF2B5EF4-FFF2-40B4-BE49-F238E27FC236}">
                  <a16:creationId xmlns:a16="http://schemas.microsoft.com/office/drawing/2014/main" id="{69622476-57B8-E1F4-75D7-2BB96505B858}"/>
                </a:ext>
              </a:extLst>
            </p:cNvPr>
            <p:cNvGrpSpPr/>
            <p:nvPr/>
          </p:nvGrpSpPr>
          <p:grpSpPr>
            <a:xfrm>
              <a:off x="9129274" y="2893887"/>
              <a:ext cx="717139" cy="1211724"/>
              <a:chOff x="9129274" y="2893887"/>
              <a:chExt cx="717139" cy="1211724"/>
            </a:xfrm>
            <a:grpFill/>
          </p:grpSpPr>
          <p:sp>
            <p:nvSpPr>
              <p:cNvPr id="109" name="Freeform 50">
                <a:extLst>
                  <a:ext uri="{FF2B5EF4-FFF2-40B4-BE49-F238E27FC236}">
                    <a16:creationId xmlns:a16="http://schemas.microsoft.com/office/drawing/2014/main" id="{8BF1B437-E506-6886-6D2E-683593CEE8B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0" name="Freeform 51">
                <a:extLst>
                  <a:ext uri="{FF2B5EF4-FFF2-40B4-BE49-F238E27FC236}">
                    <a16:creationId xmlns:a16="http://schemas.microsoft.com/office/drawing/2014/main" id="{0AFE9C72-9828-5180-0FB1-124ED4EFC42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1" name="Freeform 52">
                <a:extLst>
                  <a:ext uri="{FF2B5EF4-FFF2-40B4-BE49-F238E27FC236}">
                    <a16:creationId xmlns:a16="http://schemas.microsoft.com/office/drawing/2014/main" id="{E7CD50F9-1C50-4C49-EFC3-0C186E0315C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2" name="Freeform 53">
                <a:extLst>
                  <a:ext uri="{FF2B5EF4-FFF2-40B4-BE49-F238E27FC236}">
                    <a16:creationId xmlns:a16="http://schemas.microsoft.com/office/drawing/2014/main" id="{6B9A13C7-4B6F-B064-D704-1C0C28184BD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13" name="Freeform 54">
                <a:extLst>
                  <a:ext uri="{FF2B5EF4-FFF2-40B4-BE49-F238E27FC236}">
                    <a16:creationId xmlns:a16="http://schemas.microsoft.com/office/drawing/2014/main" id="{E19BF0FC-75F7-DF96-B4D8-08135B76C5A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14" name="Freeform 55">
                <a:extLst>
                  <a:ext uri="{FF2B5EF4-FFF2-40B4-BE49-F238E27FC236}">
                    <a16:creationId xmlns:a16="http://schemas.microsoft.com/office/drawing/2014/main" id="{46F36EAD-8485-8BE2-38FB-2C371131D9A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15" name="Freeform 56">
                <a:extLst>
                  <a:ext uri="{FF2B5EF4-FFF2-40B4-BE49-F238E27FC236}">
                    <a16:creationId xmlns:a16="http://schemas.microsoft.com/office/drawing/2014/main" id="{F229C595-034C-0881-0196-BE45D032CC7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068538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60E60-2CB4-1221-378E-538B3170044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5EC2D17-4C78-7335-8B9E-6FEECB30C27D}"/>
              </a:ext>
            </a:extLst>
          </p:cNvPr>
          <p:cNvSpPr>
            <a:spLocks noGrp="1"/>
          </p:cNvSpPr>
          <p:nvPr>
            <p:ph type="body" sz="quarter" idx="19"/>
          </p:nvPr>
        </p:nvSpPr>
        <p:spPr>
          <a:xfrm>
            <a:off x="860226" y="1404990"/>
            <a:ext cx="4511149" cy="3601328"/>
          </a:xfrm>
          <a:prstGeom prst="rect">
            <a:avLst/>
          </a:prstGeom>
        </p:spPr>
        <p:txBody>
          <a:bodyPr/>
          <a:lstStyle/>
          <a:p>
            <a:pPr marL="0" lvl="0" indent="0">
              <a:lnSpc>
                <a:spcPct val="100000"/>
              </a:lnSpc>
              <a:tabLst>
                <a:tab pos="457200" algn="l"/>
              </a:tabLst>
            </a:pPr>
            <a:endParaRPr lang="fi-FI" sz="1600" kern="100" dirty="0">
              <a:effectLst/>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600" kern="100" dirty="0">
              <a:effectLst/>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ffectLst/>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B2BCA65D-CEB9-82C6-D4C3-1EA8FBCA52D4}"/>
              </a:ext>
            </a:extLst>
          </p:cNvPr>
          <p:cNvSpPr>
            <a:spLocks noGrp="1"/>
          </p:cNvSpPr>
          <p:nvPr>
            <p:ph type="body" sz="quarter" idx="16"/>
          </p:nvPr>
        </p:nvSpPr>
        <p:spPr>
          <a:xfrm>
            <a:off x="701083" y="601335"/>
            <a:ext cx="10052954" cy="803654"/>
          </a:xfrm>
        </p:spPr>
        <p:txBody>
          <a:bodyPr/>
          <a:lstStyle/>
          <a:p>
            <a:r>
              <a:rPr lang="en-US" dirty="0"/>
              <a:t>KEY TERMS OF SUSTAINABLE BUSINESS AWARENESS</a:t>
            </a:r>
          </a:p>
          <a:p>
            <a:endParaRPr lang="en-IE" dirty="0"/>
          </a:p>
        </p:txBody>
      </p:sp>
      <p:sp>
        <p:nvSpPr>
          <p:cNvPr id="2" name="Freeform 1">
            <a:extLst>
              <a:ext uri="{FF2B5EF4-FFF2-40B4-BE49-F238E27FC236}">
                <a16:creationId xmlns:a16="http://schemas.microsoft.com/office/drawing/2014/main" id="{34C1B254-57A7-DEAE-57F0-6A8F281B08DA}"/>
              </a:ext>
            </a:extLst>
          </p:cNvPr>
          <p:cNvSpPr>
            <a:spLocks noChangeArrowheads="1"/>
          </p:cNvSpPr>
          <p:nvPr/>
        </p:nvSpPr>
        <p:spPr bwMode="auto">
          <a:xfrm>
            <a:off x="1094137" y="2065517"/>
            <a:ext cx="4041389" cy="338597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pPr marL="0" indent="0">
              <a:lnSpc>
                <a:spcPct val="100000"/>
              </a:lnSpc>
              <a:tabLst>
                <a:tab pos="457200" algn="l"/>
              </a:tabLst>
            </a:pPr>
            <a:endParaRPr lang="en-US" sz="2000" kern="100" dirty="0">
              <a:effectLst/>
              <a:ea typeface="Aptos" panose="020B0004020202020204" pitchFamily="34" charset="0"/>
              <a:cs typeface="Times New Roman" panose="02020603050405020304" pitchFamily="18" charset="0"/>
            </a:endParaRPr>
          </a:p>
          <a:p>
            <a:pPr>
              <a:lnSpc>
                <a:spcPct val="100000"/>
              </a:lnSpc>
              <a:tabLst>
                <a:tab pos="457200" algn="l"/>
              </a:tabLst>
            </a:pPr>
            <a:r>
              <a:rPr lang="en-US" sz="2000" dirty="0">
                <a:solidFill>
                  <a:srgbClr val="09465E"/>
                </a:solidFill>
                <a:latin typeface="Calibri" panose="020F0502020204030204" pitchFamily="34" charset="0"/>
                <a:cs typeface="Calibri" panose="020F0502020204030204" pitchFamily="34" charset="0"/>
              </a:rPr>
              <a:t>such as </a:t>
            </a:r>
          </a:p>
          <a:p>
            <a:pPr marL="285750" indent="-285750">
              <a:lnSpc>
                <a:spcPct val="100000"/>
              </a:lnSpc>
              <a:buFont typeface="Arial" panose="020B0604020202020204" pitchFamily="34" charset="0"/>
              <a:buChar char="•"/>
              <a:tabLst>
                <a:tab pos="457200" algn="l"/>
              </a:tabLst>
            </a:pPr>
            <a:r>
              <a:rPr lang="en-US" sz="2000" dirty="0">
                <a:solidFill>
                  <a:srgbClr val="09465E"/>
                </a:solidFill>
                <a:latin typeface="Calibri" panose="020F0502020204030204" pitchFamily="34" charset="0"/>
                <a:cs typeface="Calibri" panose="020F0502020204030204" pitchFamily="34" charset="0"/>
              </a:rPr>
              <a:t>Fair </a:t>
            </a:r>
            <a:r>
              <a:rPr lang="en-US" sz="2000" dirty="0" err="1">
                <a:solidFill>
                  <a:srgbClr val="09465E"/>
                </a:solidFill>
                <a:latin typeface="Calibri" panose="020F0502020204030204" pitchFamily="34" charset="0"/>
                <a:cs typeface="Calibri" panose="020F0502020204030204" pitchFamily="34" charset="0"/>
              </a:rPr>
              <a:t>Labour</a:t>
            </a:r>
            <a:r>
              <a:rPr lang="en-US" sz="2000" dirty="0">
                <a:solidFill>
                  <a:srgbClr val="09465E"/>
                </a:solidFill>
                <a:latin typeface="Calibri" panose="020F0502020204030204" pitchFamily="34" charset="0"/>
                <a:cs typeface="Calibri" panose="020F0502020204030204" pitchFamily="34" charset="0"/>
              </a:rPr>
              <a:t> Practices</a:t>
            </a:r>
          </a:p>
          <a:p>
            <a:pPr marL="285750" indent="-285750">
              <a:lnSpc>
                <a:spcPct val="100000"/>
              </a:lnSpc>
              <a:buFont typeface="Arial" panose="020B0604020202020204" pitchFamily="34" charset="0"/>
              <a:buChar char="•"/>
              <a:tabLst>
                <a:tab pos="457200" algn="l"/>
              </a:tabLst>
            </a:pPr>
            <a:r>
              <a:rPr lang="en-US" sz="2000" dirty="0">
                <a:solidFill>
                  <a:srgbClr val="09465E"/>
                </a:solidFill>
                <a:latin typeface="Calibri" panose="020F0502020204030204" pitchFamily="34" charset="0"/>
                <a:cs typeface="Calibri" panose="020F0502020204030204" pitchFamily="34" charset="0"/>
              </a:rPr>
              <a:t>Community Engagement</a:t>
            </a:r>
          </a:p>
          <a:p>
            <a:pPr marL="285750" indent="-285750">
              <a:lnSpc>
                <a:spcPct val="100000"/>
              </a:lnSpc>
              <a:buFont typeface="Arial" panose="020B0604020202020204" pitchFamily="34" charset="0"/>
              <a:buChar char="•"/>
              <a:tabLst>
                <a:tab pos="457200" algn="l"/>
              </a:tabLst>
            </a:pPr>
            <a:r>
              <a:rPr lang="en-US" sz="2000" dirty="0">
                <a:solidFill>
                  <a:srgbClr val="09465E"/>
                </a:solidFill>
                <a:latin typeface="Calibri" panose="020F0502020204030204" pitchFamily="34" charset="0"/>
                <a:cs typeface="Calibri" panose="020F0502020204030204" pitchFamily="34" charset="0"/>
              </a:rPr>
              <a:t>Diversity and Inclusion. </a:t>
            </a:r>
          </a:p>
        </p:txBody>
      </p:sp>
      <p:sp>
        <p:nvSpPr>
          <p:cNvPr id="4" name="Freeform 247">
            <a:extLst>
              <a:ext uri="{FF2B5EF4-FFF2-40B4-BE49-F238E27FC236}">
                <a16:creationId xmlns:a16="http://schemas.microsoft.com/office/drawing/2014/main" id="{24817CE1-0BFC-AE06-50EC-B59A0FAEC203}"/>
              </a:ext>
            </a:extLst>
          </p:cNvPr>
          <p:cNvSpPr>
            <a:spLocks noChangeArrowheads="1"/>
          </p:cNvSpPr>
          <p:nvPr/>
        </p:nvSpPr>
        <p:spPr bwMode="auto">
          <a:xfrm>
            <a:off x="6301750" y="1863700"/>
            <a:ext cx="4280286"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E25684"/>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tab pos="457200" algn="l"/>
              </a:tabLst>
              <a:defRPr/>
            </a:pPr>
            <a:endParaRPr kumimoji="0" lang="en-US" sz="2000" b="0" i="0" u="none" strike="noStrike" kern="100" cap="none" spc="0" normalizeH="0" baseline="0" noProof="0" dirty="0">
              <a:ln>
                <a:noFill/>
              </a:ln>
              <a:solidFill>
                <a:srgbClr val="09465E"/>
              </a:solidFill>
              <a:effectLst/>
              <a:uLnTx/>
              <a:uFillTx/>
              <a:ea typeface="Aptos" panose="020B0004020202020204" pitchFamily="34" charset="0"/>
              <a:cs typeface="Times New Roman" panose="02020603050405020304" pitchFamily="18" charset="0"/>
            </a:endParaRPr>
          </a:p>
          <a:p>
            <a:pPr marL="0" marR="0" lvl="0" indent="0" fontAlgn="auto">
              <a:lnSpc>
                <a:spcPct val="100000"/>
              </a:lnSpc>
              <a:spcBef>
                <a:spcPts val="0"/>
              </a:spcBef>
              <a:spcAft>
                <a:spcPts val="0"/>
              </a:spcAft>
              <a:buClrTx/>
              <a:buSzTx/>
              <a:buFont typeface="Arial" panose="020B0604020202020204" pitchFamily="34" charset="0"/>
              <a:buNone/>
              <a:tabLst>
                <a:tab pos="457200" algn="l"/>
              </a:tabLst>
              <a:defRPr/>
            </a:pPr>
            <a:r>
              <a:rPr lang="en-US" sz="2000" dirty="0">
                <a:solidFill>
                  <a:srgbClr val="09465E"/>
                </a:solidFill>
                <a:latin typeface="Calibri" panose="020F0502020204030204" pitchFamily="34" charset="0"/>
                <a:cs typeface="Calibri" panose="020F0502020204030204" pitchFamily="34" charset="0"/>
              </a:rPr>
              <a:t>such as </a:t>
            </a:r>
          </a:p>
          <a:p>
            <a:pPr marL="285750" marR="0" lvl="0" indent="-285750" fontAlgn="auto">
              <a:lnSpc>
                <a:spcPct val="100000"/>
              </a:lnSpc>
              <a:spcBef>
                <a:spcPts val="0"/>
              </a:spcBef>
              <a:spcAft>
                <a:spcPts val="0"/>
              </a:spcAft>
              <a:buClrTx/>
              <a:buSzTx/>
              <a:buFont typeface="Arial" panose="020B0604020202020204" pitchFamily="34" charset="0"/>
              <a:buChar char="•"/>
              <a:tabLst>
                <a:tab pos="457200" algn="l"/>
              </a:tabLst>
              <a:defRPr/>
            </a:pPr>
            <a:r>
              <a:rPr lang="en-US" sz="2000" dirty="0">
                <a:solidFill>
                  <a:srgbClr val="09465E"/>
                </a:solidFill>
                <a:latin typeface="Calibri" panose="020F0502020204030204" pitchFamily="34" charset="0"/>
                <a:cs typeface="Calibri" panose="020F0502020204030204" pitchFamily="34" charset="0"/>
              </a:rPr>
              <a:t>Adhering to Environmental Laws</a:t>
            </a:r>
          </a:p>
          <a:p>
            <a:pPr marL="285750" marR="0" lvl="0" indent="-285750" fontAlgn="auto">
              <a:lnSpc>
                <a:spcPct val="100000"/>
              </a:lnSpc>
              <a:spcBef>
                <a:spcPts val="0"/>
              </a:spcBef>
              <a:spcAft>
                <a:spcPts val="0"/>
              </a:spcAft>
              <a:buClrTx/>
              <a:buSzTx/>
              <a:buFont typeface="Arial" panose="020B0604020202020204" pitchFamily="34" charset="0"/>
              <a:buChar char="•"/>
              <a:tabLst>
                <a:tab pos="457200" algn="l"/>
              </a:tabLst>
              <a:defRPr/>
            </a:pPr>
            <a:r>
              <a:rPr lang="en-US" sz="2000" dirty="0">
                <a:solidFill>
                  <a:srgbClr val="09465E"/>
                </a:solidFill>
                <a:latin typeface="Calibri" panose="020F0502020204030204" pitchFamily="34" charset="0"/>
                <a:cs typeface="Calibri" panose="020F0502020204030204" pitchFamily="34" charset="0"/>
              </a:rPr>
              <a:t>Reporting and standards</a:t>
            </a:r>
          </a:p>
          <a:p>
            <a:pPr marL="285750" marR="0" lvl="0" indent="-285750" fontAlgn="auto">
              <a:lnSpc>
                <a:spcPct val="100000"/>
              </a:lnSpc>
              <a:spcBef>
                <a:spcPts val="0"/>
              </a:spcBef>
              <a:spcAft>
                <a:spcPts val="0"/>
              </a:spcAft>
              <a:buClrTx/>
              <a:buSzTx/>
              <a:buFont typeface="Arial" panose="020B0604020202020204" pitchFamily="34" charset="0"/>
              <a:buChar char="•"/>
              <a:tabLst>
                <a:tab pos="457200" algn="l"/>
              </a:tabLst>
              <a:defRPr/>
            </a:pPr>
            <a:r>
              <a:rPr lang="en-US" sz="2000" dirty="0">
                <a:solidFill>
                  <a:srgbClr val="09465E"/>
                </a:solidFill>
                <a:latin typeface="Calibri" panose="020F0502020204030204" pitchFamily="34" charset="0"/>
                <a:cs typeface="Calibri" panose="020F0502020204030204" pitchFamily="34" charset="0"/>
              </a:rPr>
              <a:t>GRI, UNSDGs.</a:t>
            </a:r>
          </a:p>
        </p:txBody>
      </p:sp>
      <p:grpSp>
        <p:nvGrpSpPr>
          <p:cNvPr id="7" name="Group 36">
            <a:extLst>
              <a:ext uri="{FF2B5EF4-FFF2-40B4-BE49-F238E27FC236}">
                <a16:creationId xmlns:a16="http://schemas.microsoft.com/office/drawing/2014/main" id="{C08EE766-B750-C969-8BEB-4BD06DEFA169}"/>
              </a:ext>
            </a:extLst>
          </p:cNvPr>
          <p:cNvGrpSpPr/>
          <p:nvPr/>
        </p:nvGrpSpPr>
        <p:grpSpPr>
          <a:xfrm>
            <a:off x="9739423" y="4498097"/>
            <a:ext cx="640998" cy="582633"/>
            <a:chOff x="3258209" y="1217582"/>
            <a:chExt cx="4712093" cy="4711281"/>
          </a:xfrm>
          <a:solidFill>
            <a:schemeClr val="bg1"/>
          </a:solidFill>
        </p:grpSpPr>
        <p:sp>
          <p:nvSpPr>
            <p:cNvPr id="10" name="Freeform 31">
              <a:extLst>
                <a:ext uri="{FF2B5EF4-FFF2-40B4-BE49-F238E27FC236}">
                  <a16:creationId xmlns:a16="http://schemas.microsoft.com/office/drawing/2014/main" id="{E6F268C0-FCA0-25B8-4426-DDF74E551527}"/>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12" name="Freeform 32">
              <a:extLst>
                <a:ext uri="{FF2B5EF4-FFF2-40B4-BE49-F238E27FC236}">
                  <a16:creationId xmlns:a16="http://schemas.microsoft.com/office/drawing/2014/main" id="{B0456B5E-C9E7-6757-CC95-7B1FC1898A9E}"/>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13" name="Group 39">
              <a:extLst>
                <a:ext uri="{FF2B5EF4-FFF2-40B4-BE49-F238E27FC236}">
                  <a16:creationId xmlns:a16="http://schemas.microsoft.com/office/drawing/2014/main" id="{E13C2E59-BF9A-18E2-5FA7-C5D3F1F0367A}"/>
                </a:ext>
              </a:extLst>
            </p:cNvPr>
            <p:cNvGrpSpPr/>
            <p:nvPr/>
          </p:nvGrpSpPr>
          <p:grpSpPr>
            <a:xfrm>
              <a:off x="3258209" y="1217582"/>
              <a:ext cx="4712093" cy="4711281"/>
              <a:chOff x="3258209" y="1217582"/>
              <a:chExt cx="4712093" cy="4711281"/>
            </a:xfrm>
            <a:grpFill/>
          </p:grpSpPr>
          <p:sp>
            <p:nvSpPr>
              <p:cNvPr id="14" name="Freeform 16">
                <a:extLst>
                  <a:ext uri="{FF2B5EF4-FFF2-40B4-BE49-F238E27FC236}">
                    <a16:creationId xmlns:a16="http://schemas.microsoft.com/office/drawing/2014/main" id="{FD47E597-B343-B29D-8B0E-5D5921CCC54F}"/>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15" name="Freeform 18">
                <a:extLst>
                  <a:ext uri="{FF2B5EF4-FFF2-40B4-BE49-F238E27FC236}">
                    <a16:creationId xmlns:a16="http://schemas.microsoft.com/office/drawing/2014/main" id="{0EB5AA2F-B974-A9CD-166A-0C11A2B60AD3}"/>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16" name="Freeform 19">
                <a:extLst>
                  <a:ext uri="{FF2B5EF4-FFF2-40B4-BE49-F238E27FC236}">
                    <a16:creationId xmlns:a16="http://schemas.microsoft.com/office/drawing/2014/main" id="{C09C7E78-2FC0-F77C-B6D9-4E5D55E2E490}"/>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17" name="Freeform 20">
                <a:extLst>
                  <a:ext uri="{FF2B5EF4-FFF2-40B4-BE49-F238E27FC236}">
                    <a16:creationId xmlns:a16="http://schemas.microsoft.com/office/drawing/2014/main" id="{5ED6AE6F-2710-250C-FE48-BB5FC6BC0175}"/>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18" name="Freeform 21">
                <a:extLst>
                  <a:ext uri="{FF2B5EF4-FFF2-40B4-BE49-F238E27FC236}">
                    <a16:creationId xmlns:a16="http://schemas.microsoft.com/office/drawing/2014/main" id="{3EC493DD-1BDE-373B-C768-E1A64A0FB675}"/>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dirty="0"/>
              </a:p>
            </p:txBody>
          </p:sp>
          <p:sp>
            <p:nvSpPr>
              <p:cNvPr id="19" name="Freeform 22">
                <a:extLst>
                  <a:ext uri="{FF2B5EF4-FFF2-40B4-BE49-F238E27FC236}">
                    <a16:creationId xmlns:a16="http://schemas.microsoft.com/office/drawing/2014/main" id="{EB82CA54-8F09-9E68-FF7A-69F76FD6794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20" name="Freeform 23">
                <a:extLst>
                  <a:ext uri="{FF2B5EF4-FFF2-40B4-BE49-F238E27FC236}">
                    <a16:creationId xmlns:a16="http://schemas.microsoft.com/office/drawing/2014/main" id="{BCC25B9C-58DA-4976-3E5A-BFC94F98A510}"/>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21" name="Freeform 24">
                <a:extLst>
                  <a:ext uri="{FF2B5EF4-FFF2-40B4-BE49-F238E27FC236}">
                    <a16:creationId xmlns:a16="http://schemas.microsoft.com/office/drawing/2014/main" id="{3344C242-A5AC-A716-39E4-2897B43BF9BC}"/>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22" name="Freeform 25">
                <a:extLst>
                  <a:ext uri="{FF2B5EF4-FFF2-40B4-BE49-F238E27FC236}">
                    <a16:creationId xmlns:a16="http://schemas.microsoft.com/office/drawing/2014/main" id="{BE20F866-E1A9-4F5D-8149-E6B666BD8DB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23" name="Freeform 26">
                <a:extLst>
                  <a:ext uri="{FF2B5EF4-FFF2-40B4-BE49-F238E27FC236}">
                    <a16:creationId xmlns:a16="http://schemas.microsoft.com/office/drawing/2014/main" id="{32ECC35D-130C-88F5-DDCA-D0BC84702ED6}"/>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24" name="Freeform 27">
                <a:extLst>
                  <a:ext uri="{FF2B5EF4-FFF2-40B4-BE49-F238E27FC236}">
                    <a16:creationId xmlns:a16="http://schemas.microsoft.com/office/drawing/2014/main" id="{FCA1E132-8FE2-E015-C080-AD544847A431}"/>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25" name="Freeform 28">
                <a:extLst>
                  <a:ext uri="{FF2B5EF4-FFF2-40B4-BE49-F238E27FC236}">
                    <a16:creationId xmlns:a16="http://schemas.microsoft.com/office/drawing/2014/main" id="{042A6F76-4C3F-19D5-C83D-F90E51361ED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26" name="Freeform 29">
                <a:extLst>
                  <a:ext uri="{FF2B5EF4-FFF2-40B4-BE49-F238E27FC236}">
                    <a16:creationId xmlns:a16="http://schemas.microsoft.com/office/drawing/2014/main" id="{954D7194-AC33-BDA1-8FFB-72A01DF40F28}"/>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27" name="Freeform 30">
                <a:extLst>
                  <a:ext uri="{FF2B5EF4-FFF2-40B4-BE49-F238E27FC236}">
                    <a16:creationId xmlns:a16="http://schemas.microsoft.com/office/drawing/2014/main" id="{97944B2A-A820-3B54-4031-2D582F8E4CF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28" name="Group 54">
            <a:extLst>
              <a:ext uri="{FF2B5EF4-FFF2-40B4-BE49-F238E27FC236}">
                <a16:creationId xmlns:a16="http://schemas.microsoft.com/office/drawing/2014/main" id="{73E5BFD8-933A-0614-7281-7736B201A6AB}"/>
              </a:ext>
            </a:extLst>
          </p:cNvPr>
          <p:cNvGrpSpPr/>
          <p:nvPr/>
        </p:nvGrpSpPr>
        <p:grpSpPr>
          <a:xfrm>
            <a:off x="4061637" y="4284921"/>
            <a:ext cx="738744" cy="820113"/>
            <a:chOff x="8360213" y="3458151"/>
            <a:chExt cx="853935" cy="991043"/>
          </a:xfrm>
          <a:solidFill>
            <a:schemeClr val="bg1"/>
          </a:solidFill>
        </p:grpSpPr>
        <p:grpSp>
          <p:nvGrpSpPr>
            <p:cNvPr id="29" name="Graphic 2">
              <a:extLst>
                <a:ext uri="{FF2B5EF4-FFF2-40B4-BE49-F238E27FC236}">
                  <a16:creationId xmlns:a16="http://schemas.microsoft.com/office/drawing/2014/main" id="{56D74113-3C42-188C-FD48-3FBCC20B40BF}"/>
                </a:ext>
              </a:extLst>
            </p:cNvPr>
            <p:cNvGrpSpPr/>
            <p:nvPr userDrawn="1"/>
          </p:nvGrpSpPr>
          <p:grpSpPr>
            <a:xfrm>
              <a:off x="8599192" y="3595917"/>
              <a:ext cx="375982" cy="204367"/>
              <a:chOff x="2642504" y="3763150"/>
              <a:chExt cx="375982" cy="204367"/>
            </a:xfrm>
            <a:grpFill/>
          </p:grpSpPr>
          <p:sp>
            <p:nvSpPr>
              <p:cNvPr id="35" name="Freeform 102">
                <a:extLst>
                  <a:ext uri="{FF2B5EF4-FFF2-40B4-BE49-F238E27FC236}">
                    <a16:creationId xmlns:a16="http://schemas.microsoft.com/office/drawing/2014/main" id="{D5DCE694-623C-97E6-642E-9256E1B0C9B6}"/>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36" name="Freeform 103">
                <a:extLst>
                  <a:ext uri="{FF2B5EF4-FFF2-40B4-BE49-F238E27FC236}">
                    <a16:creationId xmlns:a16="http://schemas.microsoft.com/office/drawing/2014/main" id="{17DB4D9E-2CCC-0155-47DF-AFDE8B803C91}"/>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30" name="Graphic 2">
              <a:extLst>
                <a:ext uri="{FF2B5EF4-FFF2-40B4-BE49-F238E27FC236}">
                  <a16:creationId xmlns:a16="http://schemas.microsoft.com/office/drawing/2014/main" id="{5B1F0372-E6E8-9BAA-3827-E758CFCB700E}"/>
                </a:ext>
              </a:extLst>
            </p:cNvPr>
            <p:cNvGrpSpPr/>
            <p:nvPr userDrawn="1"/>
          </p:nvGrpSpPr>
          <p:grpSpPr>
            <a:xfrm>
              <a:off x="8360213" y="3458151"/>
              <a:ext cx="853935" cy="991043"/>
              <a:chOff x="2403525" y="3625384"/>
              <a:chExt cx="853935" cy="991043"/>
            </a:xfrm>
            <a:grpFill/>
          </p:grpSpPr>
          <p:sp>
            <p:nvSpPr>
              <p:cNvPr id="31" name="Freeform 98">
                <a:extLst>
                  <a:ext uri="{FF2B5EF4-FFF2-40B4-BE49-F238E27FC236}">
                    <a16:creationId xmlns:a16="http://schemas.microsoft.com/office/drawing/2014/main" id="{F193E4B1-4660-C83F-0E0B-96BC2482A341}"/>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32" name="Freeform 99">
                <a:extLst>
                  <a:ext uri="{FF2B5EF4-FFF2-40B4-BE49-F238E27FC236}">
                    <a16:creationId xmlns:a16="http://schemas.microsoft.com/office/drawing/2014/main" id="{EC03CEDA-BBAE-8D25-9FB9-3D8DE6880F82}"/>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33" name="Freeform 100">
                <a:extLst>
                  <a:ext uri="{FF2B5EF4-FFF2-40B4-BE49-F238E27FC236}">
                    <a16:creationId xmlns:a16="http://schemas.microsoft.com/office/drawing/2014/main" id="{07A7D623-E978-0537-FFC3-431FD9A2EB29}"/>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34" name="Freeform 101">
                <a:extLst>
                  <a:ext uri="{FF2B5EF4-FFF2-40B4-BE49-F238E27FC236}">
                    <a16:creationId xmlns:a16="http://schemas.microsoft.com/office/drawing/2014/main" id="{6DB5B621-C047-696F-CF01-6AA115D4B777}"/>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grpSp>
      <p:sp>
        <p:nvSpPr>
          <p:cNvPr id="37" name="Freeform 246">
            <a:extLst>
              <a:ext uri="{FF2B5EF4-FFF2-40B4-BE49-F238E27FC236}">
                <a16:creationId xmlns:a16="http://schemas.microsoft.com/office/drawing/2014/main" id="{1DF7FE6A-6C5C-1FA5-771D-BE32E16FD3A2}"/>
              </a:ext>
            </a:extLst>
          </p:cNvPr>
          <p:cNvSpPr>
            <a:spLocks noChangeArrowheads="1"/>
          </p:cNvSpPr>
          <p:nvPr/>
        </p:nvSpPr>
        <p:spPr bwMode="auto">
          <a:xfrm>
            <a:off x="1002281" y="1816104"/>
            <a:ext cx="4133245" cy="244361"/>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US" sz="900"/>
          </a:p>
        </p:txBody>
      </p:sp>
      <p:sp>
        <p:nvSpPr>
          <p:cNvPr id="38" name="Freeform 249">
            <a:extLst>
              <a:ext uri="{FF2B5EF4-FFF2-40B4-BE49-F238E27FC236}">
                <a16:creationId xmlns:a16="http://schemas.microsoft.com/office/drawing/2014/main" id="{6999E450-FCDC-4A5C-928D-F77DD0913076}"/>
              </a:ext>
            </a:extLst>
          </p:cNvPr>
          <p:cNvSpPr>
            <a:spLocks noChangeArrowheads="1"/>
          </p:cNvSpPr>
          <p:nvPr/>
        </p:nvSpPr>
        <p:spPr bwMode="auto">
          <a:xfrm>
            <a:off x="6246802" y="5218324"/>
            <a:ext cx="4332944" cy="233173"/>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US" sz="900"/>
          </a:p>
        </p:txBody>
      </p:sp>
      <p:sp>
        <p:nvSpPr>
          <p:cNvPr id="39" name="CuadroTexto 553">
            <a:extLst>
              <a:ext uri="{FF2B5EF4-FFF2-40B4-BE49-F238E27FC236}">
                <a16:creationId xmlns:a16="http://schemas.microsoft.com/office/drawing/2014/main" id="{F1AA4163-DFCC-24D5-54F7-B8C09ED27247}"/>
              </a:ext>
            </a:extLst>
          </p:cNvPr>
          <p:cNvSpPr txBox="1"/>
          <p:nvPr/>
        </p:nvSpPr>
        <p:spPr>
          <a:xfrm>
            <a:off x="1125760" y="2261283"/>
            <a:ext cx="3674621" cy="738664"/>
          </a:xfrm>
          <a:prstGeom prst="rect">
            <a:avLst/>
          </a:prstGeom>
          <a:noFill/>
        </p:spPr>
        <p:txBody>
          <a:bodyPr wrap="square" rtlCol="0">
            <a:spAutoFit/>
          </a:bodyPr>
          <a:lstStyle/>
          <a:p>
            <a:pPr marL="0" indent="0">
              <a:lnSpc>
                <a:spcPct val="100000"/>
              </a:lnSpc>
              <a:tabLst>
                <a:tab pos="457200" algn="l"/>
              </a:tabLst>
            </a:pPr>
            <a:r>
              <a:rPr lang="en-US" sz="2200" b="1" kern="100" dirty="0">
                <a:solidFill>
                  <a:schemeClr val="bg1"/>
                </a:solidFill>
                <a:cs typeface="Times New Roman" panose="02020603050405020304" pitchFamily="18" charset="0"/>
                <a:hlinkClick r:id="rId2">
                  <a:extLst>
                    <a:ext uri="{A12FA001-AC4F-418D-AE19-62706E023703}">
                      <ahyp:hlinkClr xmlns:ahyp="http://schemas.microsoft.com/office/drawing/2018/hyperlinkcolor" val="tx"/>
                    </a:ext>
                  </a:extLst>
                </a:hlinkClick>
              </a:rPr>
              <a:t>Social Equity &amp; Responsibility </a:t>
            </a:r>
            <a:endParaRPr lang="en-US" sz="2200" b="1" kern="100" dirty="0">
              <a:solidFill>
                <a:schemeClr val="bg1"/>
              </a:solidFill>
              <a:cs typeface="Times New Roman" panose="02020603050405020304" pitchFamily="18" charset="0"/>
            </a:endParaRP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40" name="CuadroTexto 553">
            <a:extLst>
              <a:ext uri="{FF2B5EF4-FFF2-40B4-BE49-F238E27FC236}">
                <a16:creationId xmlns:a16="http://schemas.microsoft.com/office/drawing/2014/main" id="{7DF5D032-167F-ADAF-FA57-009550871DCD}"/>
              </a:ext>
            </a:extLst>
          </p:cNvPr>
          <p:cNvSpPr txBox="1"/>
          <p:nvPr/>
        </p:nvSpPr>
        <p:spPr>
          <a:xfrm>
            <a:off x="6400195" y="2226814"/>
            <a:ext cx="4179551" cy="677108"/>
          </a:xfrm>
          <a:prstGeom prst="rect">
            <a:avLst/>
          </a:prstGeom>
          <a:noFill/>
        </p:spPr>
        <p:txBody>
          <a:bodyPr wrap="square" rtlCol="0">
            <a:spAutoFit/>
          </a:bodyPr>
          <a:lstStyle/>
          <a:p>
            <a:pPr marR="0" lvl="0" fontAlgn="auto">
              <a:spcBef>
                <a:spcPts val="0"/>
              </a:spcBef>
              <a:spcAft>
                <a:spcPts val="0"/>
              </a:spcAft>
              <a:buClrTx/>
              <a:buSzTx/>
              <a:buFont typeface="Arial" panose="020B0604020202020204" pitchFamily="34" charset="0"/>
              <a:buNone/>
              <a:tabLst>
                <a:tab pos="457200" algn="l"/>
              </a:tabLst>
              <a:defRPr/>
            </a:pPr>
            <a:r>
              <a:rPr lang="en-US" sz="2200" b="1" kern="100" dirty="0">
                <a:solidFill>
                  <a:schemeClr val="bg1"/>
                </a:solidFill>
                <a:cs typeface="Times New Roman" panose="02020603050405020304" pitchFamily="18" charset="0"/>
                <a:hlinkClick r:id="rId3">
                  <a:extLst>
                    <a:ext uri="{A12FA001-AC4F-418D-AE19-62706E023703}">
                      <ahyp:hlinkClr xmlns:ahyp="http://schemas.microsoft.com/office/drawing/2018/hyperlinkcolor" val="tx"/>
                    </a:ext>
                  </a:extLst>
                </a:hlinkClick>
              </a:rPr>
              <a:t>Regulatory and Legal Compliance </a:t>
            </a:r>
            <a:endParaRPr lang="en-US" sz="2200" b="1" kern="100" dirty="0">
              <a:solidFill>
                <a:schemeClr val="bg1"/>
              </a:solidFill>
              <a:cs typeface="Times New Roman" panose="02020603050405020304" pitchFamily="18" charset="0"/>
            </a:endParaRPr>
          </a:p>
          <a:p>
            <a:pPr algn="ctr"/>
            <a:endParaRPr lang="en-US" sz="1600" kern="100" dirty="0">
              <a:cs typeface="Times New Roman" panose="02020603050405020304" pitchFamily="18" charset="0"/>
            </a:endParaRPr>
          </a:p>
        </p:txBody>
      </p:sp>
      <p:sp>
        <p:nvSpPr>
          <p:cNvPr id="44" name="Tekstiruutu 43">
            <a:extLst>
              <a:ext uri="{FF2B5EF4-FFF2-40B4-BE49-F238E27FC236}">
                <a16:creationId xmlns:a16="http://schemas.microsoft.com/office/drawing/2014/main" id="{6DE9D207-FD9C-567F-1A04-F621BDB6ECC2}"/>
              </a:ext>
            </a:extLst>
          </p:cNvPr>
          <p:cNvSpPr txBox="1"/>
          <p:nvPr/>
        </p:nvSpPr>
        <p:spPr>
          <a:xfrm>
            <a:off x="510363" y="5761068"/>
            <a:ext cx="10791621" cy="461665"/>
          </a:xfrm>
          <a:prstGeom prst="rect">
            <a:avLst/>
          </a:prstGeom>
          <a:noFill/>
        </p:spPr>
        <p:txBody>
          <a:bodyPr wrap="square">
            <a:spAutoFit/>
          </a:bodyPr>
          <a:lstStyle/>
          <a:p>
            <a:r>
              <a:rPr lang="en-US" sz="2400" b="1" kern="0" dirty="0">
                <a:solidFill>
                  <a:srgbClr val="09465E"/>
                </a:solidFill>
                <a:highlight>
                  <a:srgbClr val="F1983D"/>
                </a:highlight>
                <a:cs typeface="Times New Roman" panose="02020603050405020304" pitchFamily="18" charset="0"/>
              </a:rPr>
              <a:t>EXERCISE:</a:t>
            </a:r>
            <a:r>
              <a:rPr lang="en-US" sz="2400" b="1" kern="0" dirty="0">
                <a:solidFill>
                  <a:srgbClr val="09465E"/>
                </a:solidFill>
                <a:cs typeface="Times New Roman" panose="02020603050405020304" pitchFamily="18" charset="0"/>
              </a:rPr>
              <a:t> </a:t>
            </a:r>
            <a:r>
              <a:rPr lang="en-US" sz="2000" b="1" dirty="0">
                <a:solidFill>
                  <a:srgbClr val="09465E"/>
                </a:solidFill>
                <a:latin typeface="Calibri" panose="020F0502020204030204" pitchFamily="34" charset="0"/>
                <a:cs typeface="Calibri" panose="020F0502020204030204" pitchFamily="34" charset="0"/>
              </a:rPr>
              <a:t>Please find and study unlinked definitions for other circular economy key terms in blue.</a:t>
            </a:r>
          </a:p>
        </p:txBody>
      </p:sp>
      <p:grpSp>
        <p:nvGrpSpPr>
          <p:cNvPr id="6" name="Graphic 4">
            <a:extLst>
              <a:ext uri="{FF2B5EF4-FFF2-40B4-BE49-F238E27FC236}">
                <a16:creationId xmlns:a16="http://schemas.microsoft.com/office/drawing/2014/main" id="{0DA53075-7C2F-A583-07A2-88B0D79D4987}"/>
              </a:ext>
            </a:extLst>
          </p:cNvPr>
          <p:cNvGrpSpPr/>
          <p:nvPr/>
        </p:nvGrpSpPr>
        <p:grpSpPr>
          <a:xfrm rot="19582332">
            <a:off x="5396301" y="2611841"/>
            <a:ext cx="403667" cy="780438"/>
            <a:chOff x="9129274" y="2719113"/>
            <a:chExt cx="717139" cy="1386497"/>
          </a:xfrm>
          <a:solidFill>
            <a:srgbClr val="09465E"/>
          </a:solidFill>
        </p:grpSpPr>
        <p:grpSp>
          <p:nvGrpSpPr>
            <p:cNvPr id="8" name="Graphic 4">
              <a:extLst>
                <a:ext uri="{FF2B5EF4-FFF2-40B4-BE49-F238E27FC236}">
                  <a16:creationId xmlns:a16="http://schemas.microsoft.com/office/drawing/2014/main" id="{A7590DA6-BA8A-4189-26DB-A003C7AF04A5}"/>
                </a:ext>
              </a:extLst>
            </p:cNvPr>
            <p:cNvGrpSpPr/>
            <p:nvPr/>
          </p:nvGrpSpPr>
          <p:grpSpPr>
            <a:xfrm>
              <a:off x="9159507" y="2719113"/>
              <a:ext cx="446280" cy="440141"/>
              <a:chOff x="9159507" y="2719113"/>
              <a:chExt cx="446280" cy="440141"/>
            </a:xfrm>
            <a:grpFill/>
          </p:grpSpPr>
          <p:sp>
            <p:nvSpPr>
              <p:cNvPr id="48" name="Freeform 57">
                <a:extLst>
                  <a:ext uri="{FF2B5EF4-FFF2-40B4-BE49-F238E27FC236}">
                    <a16:creationId xmlns:a16="http://schemas.microsoft.com/office/drawing/2014/main" id="{027955B1-84A0-24CE-EE39-06CBD13B005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49" name="Freeform 58">
                <a:extLst>
                  <a:ext uri="{FF2B5EF4-FFF2-40B4-BE49-F238E27FC236}">
                    <a16:creationId xmlns:a16="http://schemas.microsoft.com/office/drawing/2014/main" id="{7DBB57D2-56B6-6E23-26A3-4EFB65E5744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EA132BEE-9B45-1640-77FA-6558DB48C9DF}"/>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5DD91945-ABC5-2732-4D8F-F4DEEF70EAD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1" name="Freeform 51">
                <a:extLst>
                  <a:ext uri="{FF2B5EF4-FFF2-40B4-BE49-F238E27FC236}">
                    <a16:creationId xmlns:a16="http://schemas.microsoft.com/office/drawing/2014/main" id="{D36C7587-30CD-205E-CAF5-E1839C7BAC8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2" name="Freeform 52">
                <a:extLst>
                  <a:ext uri="{FF2B5EF4-FFF2-40B4-BE49-F238E27FC236}">
                    <a16:creationId xmlns:a16="http://schemas.microsoft.com/office/drawing/2014/main" id="{52786F10-5624-B25F-9B7B-F0530FD3263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3" name="Freeform 53">
                <a:extLst>
                  <a:ext uri="{FF2B5EF4-FFF2-40B4-BE49-F238E27FC236}">
                    <a16:creationId xmlns:a16="http://schemas.microsoft.com/office/drawing/2014/main" id="{2C56B14B-230F-7468-783B-14A677E9353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5" name="Freeform 54">
                <a:extLst>
                  <a:ext uri="{FF2B5EF4-FFF2-40B4-BE49-F238E27FC236}">
                    <a16:creationId xmlns:a16="http://schemas.microsoft.com/office/drawing/2014/main" id="{B9487631-A901-80CA-50FD-9C4DC635DC4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6" name="Freeform 55">
                <a:extLst>
                  <a:ext uri="{FF2B5EF4-FFF2-40B4-BE49-F238E27FC236}">
                    <a16:creationId xmlns:a16="http://schemas.microsoft.com/office/drawing/2014/main" id="{B3012F95-3AB3-8328-79D5-3B0773CD1F08}"/>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7" name="Freeform 56">
                <a:extLst>
                  <a:ext uri="{FF2B5EF4-FFF2-40B4-BE49-F238E27FC236}">
                    <a16:creationId xmlns:a16="http://schemas.microsoft.com/office/drawing/2014/main" id="{29DF955C-C30F-BED1-1614-1069B5C405C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9330161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B1CF85-FD03-49DF-8D37-92E207B3E431}">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856110E-70F8-44E8-BDBE-0AE046793507}">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DFA6794-60D8-423E-89AA-F479EADCB7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4867</TotalTime>
  <Words>3726</Words>
  <Application>Microsoft Office PowerPoint</Application>
  <PresentationFormat>Widescreen</PresentationFormat>
  <Paragraphs>382</Paragraphs>
  <Slides>48</Slides>
  <Notes>8</Notes>
  <HiddenSlides>0</HiddenSlides>
  <MMClips>4</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48</vt:i4>
      </vt:variant>
    </vt:vector>
  </HeadingPairs>
  <TitlesOfParts>
    <vt:vector size="59" baseType="lpstr">
      <vt:lpstr>Aptos</vt:lpstr>
      <vt:lpstr>Arial</vt:lpstr>
      <vt:lpstr>Calibri</vt:lpstr>
      <vt:lpstr>IBM Plex Sans</vt:lpstr>
      <vt:lpstr>Lato</vt:lpstr>
      <vt:lpstr>Montserrat</vt:lpstr>
      <vt:lpstr>Montserrat Light</vt:lpstr>
      <vt:lpstr>Roboto</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181</cp:revision>
  <dcterms:created xsi:type="dcterms:W3CDTF">2020-10-14T13:32:04Z</dcterms:created>
  <dcterms:modified xsi:type="dcterms:W3CDTF">2025-05-22T10:53:21Z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