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715" r:id="rId6"/>
  </p:sldMasterIdLst>
  <p:notesMasterIdLst>
    <p:notesMasterId r:id="rId62"/>
  </p:notesMasterIdLst>
  <p:sldIdLst>
    <p:sldId id="4345" r:id="rId7"/>
    <p:sldId id="4427" r:id="rId8"/>
    <p:sldId id="4352" r:id="rId9"/>
    <p:sldId id="4428" r:id="rId10"/>
    <p:sldId id="4429" r:id="rId11"/>
    <p:sldId id="4478" r:id="rId12"/>
    <p:sldId id="4430" r:id="rId13"/>
    <p:sldId id="4402" r:id="rId14"/>
    <p:sldId id="4399" r:id="rId15"/>
    <p:sldId id="4461" r:id="rId16"/>
    <p:sldId id="4463" r:id="rId17"/>
    <p:sldId id="4375" r:id="rId18"/>
    <p:sldId id="4431" r:id="rId19"/>
    <p:sldId id="4434" r:id="rId20"/>
    <p:sldId id="4435" r:id="rId21"/>
    <p:sldId id="4479" r:id="rId22"/>
    <p:sldId id="4436" r:id="rId23"/>
    <p:sldId id="4468" r:id="rId24"/>
    <p:sldId id="4445" r:id="rId25"/>
    <p:sldId id="4415" r:id="rId26"/>
    <p:sldId id="4470" r:id="rId27"/>
    <p:sldId id="4471" r:id="rId28"/>
    <p:sldId id="4446" r:id="rId29"/>
    <p:sldId id="4469" r:id="rId30"/>
    <p:sldId id="4448" r:id="rId31"/>
    <p:sldId id="4449" r:id="rId32"/>
    <p:sldId id="4417" r:id="rId33"/>
    <p:sldId id="4472" r:id="rId34"/>
    <p:sldId id="4473" r:id="rId35"/>
    <p:sldId id="4432" r:id="rId36"/>
    <p:sldId id="4437" r:id="rId37"/>
    <p:sldId id="4439" r:id="rId38"/>
    <p:sldId id="4442" r:id="rId39"/>
    <p:sldId id="4443" r:id="rId40"/>
    <p:sldId id="4440" r:id="rId41"/>
    <p:sldId id="4441" r:id="rId42"/>
    <p:sldId id="4464" r:id="rId43"/>
    <p:sldId id="4474" r:id="rId44"/>
    <p:sldId id="4433" r:id="rId45"/>
    <p:sldId id="4426" r:id="rId46"/>
    <p:sldId id="4451" r:id="rId47"/>
    <p:sldId id="4453" r:id="rId48"/>
    <p:sldId id="4452" r:id="rId49"/>
    <p:sldId id="4454" r:id="rId50"/>
    <p:sldId id="4460" r:id="rId51"/>
    <p:sldId id="276" r:id="rId52"/>
    <p:sldId id="4457" r:id="rId53"/>
    <p:sldId id="4458" r:id="rId54"/>
    <p:sldId id="4465" r:id="rId55"/>
    <p:sldId id="4359" r:id="rId56"/>
    <p:sldId id="4475" r:id="rId57"/>
    <p:sldId id="4425" r:id="rId58"/>
    <p:sldId id="4477" r:id="rId59"/>
    <p:sldId id="4300" r:id="rId60"/>
    <p:sldId id="4263" r:id="rId6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124A7BE-E75B-5654-140B-A0CA8295EFA3}" name="Irida Tase" initials="IT" userId="S-1-5-21-2071598336-1086135306-134157935-33638" providerId="AD"/>
  <p188:author id="{7E5B26CA-5536-C2DB-0482-E606716577D6}" name="itasecebanc" initials="it" userId="S::itasecebanc_outlook.com#ext#@biainnovatorcampus.onmicrosoft.com::bb781637-8755-4d8e-9a2a-a5bf6fb428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9465E"/>
    <a:srgbClr val="F68E2B"/>
    <a:srgbClr val="2094D2"/>
    <a:srgbClr val="DB186A"/>
    <a:srgbClr val="172937"/>
    <a:srgbClr val="FBD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63A5E-CF18-D3DB-A8CA-4F74601E2CC6}" v="1" dt="2025-05-27T14:25:34.80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1D763A5E-CF18-D3DB-A8CA-4F74601E2CC6}"/>
    <pc:docChg chg="modSld">
      <pc:chgData name="Paula Whyte ( Momentum Consulting )" userId="S::paula_momentumconsulting.ie#ext#@biainnovatorcampus.onmicrosoft.com::f0db49ca-a56d-4261-b8a6-819acd09e0a3" providerId="AD" clId="Web-{1D763A5E-CF18-D3DB-A8CA-4F74601E2CC6}" dt="2025-05-27T14:25:34.805" v="0" actId="14100"/>
      <pc:docMkLst>
        <pc:docMk/>
      </pc:docMkLst>
      <pc:sldChg chg="modSp">
        <pc:chgData name="Paula Whyte ( Momentum Consulting )" userId="S::paula_momentumconsulting.ie#ext#@biainnovatorcampus.onmicrosoft.com::f0db49ca-a56d-4261-b8a6-819acd09e0a3" providerId="AD" clId="Web-{1D763A5E-CF18-D3DB-A8CA-4F74601E2CC6}" dt="2025-05-27T14:25:34.805" v="0" actId="14100"/>
        <pc:sldMkLst>
          <pc:docMk/>
          <pc:sldMk cId="184533702" sldId="4478"/>
        </pc:sldMkLst>
        <pc:spChg chg="mod">
          <ac:chgData name="Paula Whyte ( Momentum Consulting )" userId="S::paula_momentumconsulting.ie#ext#@biainnovatorcampus.onmicrosoft.com::f0db49ca-a56d-4261-b8a6-819acd09e0a3" providerId="AD" clId="Web-{1D763A5E-CF18-D3DB-A8CA-4F74601E2CC6}" dt="2025-05-27T14:25:34.805" v="0" actId="14100"/>
          <ac:spMkLst>
            <pc:docMk/>
            <pc:sldMk cId="184533702" sldId="4478"/>
            <ac:spMk id="6" creationId="{D98BF0E6-85DB-65C4-66BE-8CE42113E0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05ECADC-74C4-4F1B-B400-41E609630C4C}" type="datetimeFigureOut">
              <a:rPr lang="es-ES" smtClean="0"/>
              <a:t>27/05/2025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FFF6B20-3E6B-4E2B-86F9-4E55A2E170DE}" type="slidenum">
              <a:rPr lang="es-ES" smtClean="0"/>
              <a:t>‹#›</a:t>
            </a:fld>
            <a:endParaRPr lang="es-ES"/>
          </a:p>
        </p:txBody>
      </p:sp>
    </p:spTree>
    <p:extLst>
      <p:ext uri="{BB962C8B-B14F-4D97-AF65-F5344CB8AC3E}">
        <p14:creationId xmlns:p14="http://schemas.microsoft.com/office/powerpoint/2010/main" val="39833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F0E4-A49B-18B8-3B43-C7628D4A8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8B2CD-ADBE-C371-44B2-3A9A7141B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4840A-1F79-1737-3874-2F1FB3A205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CFAE38-C3FC-A3D7-B350-69A2CAB75116}"/>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5792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25</a:t>
            </a:fld>
            <a:endParaRPr lang="es-ES"/>
          </a:p>
        </p:txBody>
      </p:sp>
    </p:spTree>
    <p:extLst>
      <p:ext uri="{BB962C8B-B14F-4D97-AF65-F5344CB8AC3E}">
        <p14:creationId xmlns:p14="http://schemas.microsoft.com/office/powerpoint/2010/main" val="4172774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DD38-13B2-2D21-6D2E-4D3A9CC953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45A62C-24CF-60EC-602E-34E36BEC0C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F13BB80-3738-B31E-DAB7-D163BA9B6165}"/>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070B9CD-AA32-01B0-009A-7C81164BE88C}"/>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56677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36A1-2072-86AB-2388-73282C9653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01A8CE-58FA-451C-5A7F-2709C736B4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9138875-47E4-00D6-8020-41B217AB65D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45CBD15-EC7F-309C-9B97-232BAC7C57A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28</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463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028A-5FF9-964A-72BD-669B9BC1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6BDC3-5DBA-2DF3-18F9-97BFADA43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557FF-5301-7603-D766-91541DFFA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4FDF63-5B34-2E29-3FD3-EC412B5EE40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1427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37</a:t>
            </a:fld>
            <a:endParaRPr lang="es-ES"/>
          </a:p>
        </p:txBody>
      </p:sp>
    </p:spTree>
    <p:extLst>
      <p:ext uri="{BB962C8B-B14F-4D97-AF65-F5344CB8AC3E}">
        <p14:creationId xmlns:p14="http://schemas.microsoft.com/office/powerpoint/2010/main" val="1249695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A5EA-E8CB-C67A-1850-3EB1E536C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89660-103C-8D8E-6368-841FB5ED9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8BC47-4B24-2143-6397-8EE25D318E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B4A87-9B8D-3FDD-79B2-06B4E70EE98B}"/>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2281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49</a:t>
            </a:fld>
            <a:endParaRPr lang="es-ES"/>
          </a:p>
        </p:txBody>
      </p:sp>
    </p:spTree>
    <p:extLst>
      <p:ext uri="{BB962C8B-B14F-4D97-AF65-F5344CB8AC3E}">
        <p14:creationId xmlns:p14="http://schemas.microsoft.com/office/powerpoint/2010/main" val="4098466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5</a:t>
            </a:fld>
            <a:endParaRPr lang="es-ES"/>
          </a:p>
        </p:txBody>
      </p:sp>
    </p:spTree>
    <p:extLst>
      <p:ext uri="{BB962C8B-B14F-4D97-AF65-F5344CB8AC3E}">
        <p14:creationId xmlns:p14="http://schemas.microsoft.com/office/powerpoint/2010/main" val="3293055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t>8</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1EF564-8B60-79D5-BF16-D00291E54CD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9DCFAE93-E4E3-770A-7E74-0496A3C76C1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t>9</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7DE96624-722F-AEFD-491E-24FA3DA7CD7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17B75BC-35CD-F05B-BD45-8B676C67B43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192303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7FA5-E76C-928C-F32F-E291FFDB4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B120D-38D7-6D71-5331-7B2CA823C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5F954-DAD9-444D-2A3E-FDEE32E8B5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F58012-6B05-D19A-F172-B72FD1996EBF}"/>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960084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6860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5134-877F-DB68-75F1-18520C6D1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56F8-3A2F-8883-9553-A15BBE471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2FFAB-A4D5-D9B7-C683-08A5CABF7E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1CECC6-73E7-2CA6-5ECF-D4C8F4EE195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85805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19999"/>
            </a:srgbClr>
          </a:solidFill>
        </p:spPr>
        <p:txBody>
          <a:bodyPr wrap="square" lIns="0" tIns="0" rIns="0" bIns="0" rtlCol="0"/>
          <a:lstStyle/>
          <a:p>
            <a:endParaRPr/>
          </a:p>
        </p:txBody>
      </p:sp>
      <p:pic>
        <p:nvPicPr>
          <p:cNvPr id="18" name="bg object 18"/>
          <p:cNvPicPr/>
          <p:nvPr/>
        </p:nvPicPr>
        <p:blipFill>
          <a:blip r:embed="rId2" cstate="email">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19999"/>
            </a:srgbClr>
          </a:solidFill>
        </p:spPr>
        <p:txBody>
          <a:bodyPr wrap="square" lIns="0" tIns="0" rIns="0" bIns="0" rtlCol="0"/>
          <a:lstStyle/>
          <a:p>
            <a:endParaRPr/>
          </a:p>
        </p:txBody>
      </p:sp>
      <p:pic>
        <p:nvPicPr>
          <p:cNvPr id="20" name="bg object 20"/>
          <p:cNvPicPr/>
          <p:nvPr/>
        </p:nvPicPr>
        <p:blipFill>
          <a:blip r:embed="rId3" cstate="email">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19999"/>
            </a:srgbClr>
          </a:solidFill>
        </p:spPr>
        <p:txBody>
          <a:bodyPr wrap="square" lIns="0" tIns="0" rIns="0" bIns="0" rtlCol="0"/>
          <a:lstStyle/>
          <a:p>
            <a:endParaRPr/>
          </a:p>
        </p:txBody>
      </p:sp>
      <p:pic>
        <p:nvPicPr>
          <p:cNvPr id="22" name="bg object 22"/>
          <p:cNvPicPr/>
          <p:nvPr/>
        </p:nvPicPr>
        <p:blipFill>
          <a:blip r:embed="rId4" cstate="email">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19999"/>
            </a:srgbClr>
          </a:solidFill>
        </p:spPr>
        <p:txBody>
          <a:bodyPr wrap="square" lIns="0" tIns="0" rIns="0" bIns="0" rtlCol="0"/>
          <a:lstStyle/>
          <a:p>
            <a:endParaRPr/>
          </a:p>
        </p:txBody>
      </p:sp>
      <p:pic>
        <p:nvPicPr>
          <p:cNvPr id="24" name="bg object 24"/>
          <p:cNvPicPr/>
          <p:nvPr/>
        </p:nvPicPr>
        <p:blipFill>
          <a:blip r:embed="rId5" cstate="email">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19999"/>
            </a:srgbClr>
          </a:solidFill>
        </p:spPr>
        <p:txBody>
          <a:bodyPr wrap="square" lIns="0" tIns="0" rIns="0" bIns="0" rtlCol="0"/>
          <a:lstStyle/>
          <a:p>
            <a:endParaRPr/>
          </a:p>
        </p:txBody>
      </p:sp>
      <p:sp>
        <p:nvSpPr>
          <p:cNvPr id="2" name="Holder 2"/>
          <p:cNvSpPr>
            <a:spLocks noGrp="1"/>
          </p:cNvSpPr>
          <p:nvPr>
            <p:ph type="ctrTitle"/>
          </p:nvPr>
        </p:nvSpPr>
        <p:spPr>
          <a:xfrm>
            <a:off x="6908825" y="532891"/>
            <a:ext cx="1619250" cy="1915160"/>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7142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54900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16532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94326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3269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91919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51894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07809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78592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40417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1787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982012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0212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01406" y="0"/>
            <a:ext cx="445468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5468472" y="584332"/>
            <a:ext cx="607106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5468471" y="2013390"/>
            <a:ext cx="6071066"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493487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437093" y="-5437096"/>
            <a:ext cx="1317816"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82827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822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99631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71430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7207452" y="-238408"/>
            <a:ext cx="4504135" cy="6404164"/>
          </a:xfrm>
          <a:prstGeom prst="rect">
            <a:avLst/>
          </a:prstGeom>
        </p:spPr>
      </p:pic>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82874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8867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434073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529095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40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1997695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8075982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829403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888338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89425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10474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80890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287020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869271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210743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951830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806842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532582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9360384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728990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917102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80485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483686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90035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6163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64593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9264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6950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8462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571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image" Target="../media/image10.pn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heme" Target="../theme/theme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0.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977264" y="792391"/>
            <a:ext cx="8031480" cy="505459"/>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a:xfrm>
            <a:off x="1337310" y="2406722"/>
            <a:ext cx="9517379" cy="289306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0" r:id="rId6"/>
    <p:sldLayoutId id="2147483738" r:id="rId7"/>
    <p:sldLayoutId id="2147483739"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604114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714"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9369992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hyperlink" Target="https://www.edibleplanetventures.com/" TargetMode="External"/><Relationship Id="rId3" Type="http://schemas.openxmlformats.org/officeDocument/2006/relationships/hyperlink" Target="https://thespoon.tech/" TargetMode="External"/><Relationship Id="rId7" Type="http://schemas.openxmlformats.org/officeDocument/2006/relationships/image" Target="../media/image27.svg"/><Relationship Id="rId2" Type="http://schemas.openxmlformats.org/officeDocument/2006/relationships/hyperlink" Target="https://www.linkedin.com/in/michaelawolf/" TargetMode="Externa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28.jpeg"/><Relationship Id="rId4" Type="http://schemas.openxmlformats.org/officeDocument/2006/relationships/hyperlink" Target="https://thespoon.tech/the-spoon-podcast/" TargetMode="External"/><Relationship Id="rId9" Type="http://schemas.openxmlformats.org/officeDocument/2006/relationships/hyperlink" Target="https://www.edibleplanetventures.com/podcas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foodtank.com/" TargetMode="External"/><Relationship Id="rId7" Type="http://schemas.openxmlformats.org/officeDocument/2006/relationships/image" Target="../media/image30.jpeg"/><Relationship Id="rId2" Type="http://schemas.openxmlformats.org/officeDocument/2006/relationships/hyperlink" Target="https://www.linkedin.com/in/daniellenierenberg/" TargetMode="External"/><Relationship Id="rId1" Type="http://schemas.openxmlformats.org/officeDocument/2006/relationships/slideLayout" Target="../slideLayouts/slideLayout21.xml"/><Relationship Id="rId6" Type="http://schemas.openxmlformats.org/officeDocument/2006/relationships/hyperlink" Target="https://podcasts.apple.com/us/podcast/food-talk-with-dani-nierenberg-by-food-tank/id1434128568" TargetMode="External"/><Relationship Id="rId5" Type="http://schemas.openxmlformats.org/officeDocument/2006/relationships/image" Target="../media/image29.png"/><Relationship Id="rId4" Type="http://schemas.openxmlformats.org/officeDocument/2006/relationships/hyperlink" Target="https://foodtank.com/news/category/food-waste/" TargetMode="External"/><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VqMnInYJlcU&amp;ab_channel=br5" TargetMode="External"/><Relationship Id="rId2" Type="http://schemas.openxmlformats.org/officeDocument/2006/relationships/slideLayout" Target="../slideLayouts/slideLayout20.xml"/><Relationship Id="rId1" Type="http://schemas.openxmlformats.org/officeDocument/2006/relationships/video" Target="https://www.youtube.com/embed/VqMnInYJlcU?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hyperlink" Target="http://www.freshsurety.com/" TargetMode="External"/><Relationship Id="rId3" Type="http://schemas.openxmlformats.org/officeDocument/2006/relationships/image" Target="../media/image36.jpeg"/><Relationship Id="rId7" Type="http://schemas.openxmlformats.org/officeDocument/2006/relationships/hyperlink" Target="https://www.winnowsolutions.com/product/food-waste-management-software" TargetMode="External"/><Relationship Id="rId2" Type="http://schemas.openxmlformats.org/officeDocument/2006/relationships/image" Target="../media/image35.jpeg"/><Relationship Id="rId1" Type="http://schemas.openxmlformats.org/officeDocument/2006/relationships/slideLayout" Target="../slideLayouts/slideLayout28.xml"/><Relationship Id="rId6" Type="http://schemas.openxmlformats.org/officeDocument/2006/relationships/image" Target="../media/image38.jpeg"/><Relationship Id="rId11" Type="http://schemas.openxmlformats.org/officeDocument/2006/relationships/image" Target="../media/image41.sv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hyperlink" Target="https://limetrack.earth/" TargetMode="Externa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hyperlink" Target="https://www.wasteless.com/" TargetMode="External"/><Relationship Id="rId3" Type="http://schemas.openxmlformats.org/officeDocument/2006/relationships/hyperlink" Target="https://www.kitro.ch/" TargetMode="External"/><Relationship Id="rId7" Type="http://schemas.openxmlformats.org/officeDocument/2006/relationships/image" Target="../media/image43.png"/><Relationship Id="rId2" Type="http://schemas.openxmlformats.org/officeDocument/2006/relationships/hyperlink" Target="http://www.freshsurety.com/" TargetMode="External"/><Relationship Id="rId1" Type="http://schemas.openxmlformats.org/officeDocument/2006/relationships/slideLayout" Target="../slideLayouts/slideLayout28.xml"/><Relationship Id="rId6" Type="http://schemas.openxmlformats.org/officeDocument/2006/relationships/image" Target="../media/image42.png"/><Relationship Id="rId5" Type="http://schemas.openxmlformats.org/officeDocument/2006/relationships/hyperlink" Target="https://www.oscillum.com/" TargetMode="External"/><Relationship Id="rId4" Type="http://schemas.openxmlformats.org/officeDocument/2006/relationships/image" Target="../media/image37.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aste2worth.eu/good-practice-compendium/" TargetMode="External"/><Relationship Id="rId7" Type="http://schemas.openxmlformats.org/officeDocument/2006/relationships/image" Target="../media/image46.svg"/><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45.png"/><Relationship Id="rId5" Type="http://schemas.openxmlformats.org/officeDocument/2006/relationships/hyperlink" Target="https://food.cloud/foodiverse?" TargetMode="External"/><Relationship Id="rId4" Type="http://schemas.openxmlformats.org/officeDocument/2006/relationships/hyperlink" Target="https://food.cloud/foodivers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toogoodtogo.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resq-club.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olioapp.com/en/?utm" TargetMode="External"/><Relationship Id="rId1" Type="http://schemas.openxmlformats.org/officeDocument/2006/relationships/slideLayout" Target="../slideLayouts/slideLayout28.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hyperlink" Target="https://ecofeast.org/" TargetMode="External"/><Relationship Id="rId2" Type="http://schemas.openxmlformats.org/officeDocument/2006/relationships/hyperlink" Target="https://food.cloud/foodiverse?utm_source=chatgpt.com" TargetMode="External"/><Relationship Id="rId1" Type="http://schemas.openxmlformats.org/officeDocument/2006/relationships/slideLayout" Target="../slideLayouts/slideLayout28.xml"/><Relationship Id="rId6" Type="http://schemas.openxmlformats.org/officeDocument/2006/relationships/image" Target="../media/image53.png"/><Relationship Id="rId5" Type="http://schemas.openxmlformats.org/officeDocument/2006/relationships/hyperlink" Target="https://www.eitfood.eu/news/platform-get-wasted-turns-surplus-vegetables-into-soup-for-antwerp-schools" TargetMode="Externa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hyperlink" Target="https://free-barcode.com/barcode/barcode-scanner/ibm-food-trust-walmart-ensuring-food-safety-transparency.asp" TargetMode="External"/><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hyperlink" Target="https://worldline.com/en-in/home/main-navigation/resources/resources-hub/blogs/2025/January-2025/dynamic-qr-codes-revolutionizing-businesse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packmojo.com/blog/everything-you-need-to-know-about-smart-packagin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hyperlink" Target="https://www.ita.es/blog/como-optimizar-procesado-alimentos/" TargetMode="External"/><Relationship Id="rId2" Type="http://schemas.openxmlformats.org/officeDocument/2006/relationships/hyperlink" Target="chrome-extension://efaidnbmnnnibpcajpcglclefindmkaj/https:/www.ijrti.org/papers/IJRTI2504022.pdf" TargetMode="External"/><Relationship Id="rId1" Type="http://schemas.openxmlformats.org/officeDocument/2006/relationships/slideLayout" Target="../slideLayouts/slideLayout23.xml"/><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hyperlink" Target="https://ideausher.com/blog/ai-in-food-industry/" TargetMode="Externa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open.spotify.com/episode/0qYHN9ABs69w64DXtstckz" TargetMode="Externa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www.futurefoodcast.io/" TargetMode="External"/><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hyperlink" Target="https://www.futurefoodcast.io/blog/" TargetMode="External"/><Relationship Id="rId5" Type="http://schemas.openxmlformats.org/officeDocument/2006/relationships/hyperlink" Target="https://www.futurefoodcast.io/episodes/" TargetMode="External"/><Relationship Id="rId4" Type="http://schemas.openxmlformats.org/officeDocument/2006/relationships/hyperlink" Target="https://www.farmtoplate.io/" TargetMode="External"/><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hyperlink" Target="https://foodmatterslive.com/episode/biospringer-lesaffre-food-podcasts/" TargetMode="External"/><Relationship Id="rId2" Type="http://schemas.openxmlformats.org/officeDocument/2006/relationships/image" Target="../media/image69.jpeg"/><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hyperlink" Target="https://www.mdpi.com/2304-8158/13/20/3327"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pubs.rsc.org/en/content/articlehtml/2024/fb/d4fb00084f" TargetMode="External"/><Relationship Id="rId1" Type="http://schemas.openxmlformats.org/officeDocument/2006/relationships/slideLayout" Target="../slideLayouts/slideLayout2.xml"/><Relationship Id="rId4" Type="http://schemas.openxmlformats.org/officeDocument/2006/relationships/image" Target="../media/image75.gif"/></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gvpak.com/resources/blogs/sustainable-packaging-trends-2025-top-10-eco-friendly-packaging-ideas-in-2025?utm_source=chatgpt.com" TargetMode="External"/><Relationship Id="rId5" Type="http://schemas.openxmlformats.org/officeDocument/2006/relationships/image" Target="../media/image78.jpe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hyperlink" Target="https://mondo.com/insights/new-technology-transforming-food-and-beverage-industry/"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sustainability-directory.com/question/what-statistics-indicate-the-impact-of-biotechnology-on-food-waste-reduction/" TargetMode="External"/><Relationship Id="rId1" Type="http://schemas.openxmlformats.org/officeDocument/2006/relationships/slideLayout" Target="../slideLayouts/slideLayout22.xml"/><Relationship Id="rId5" Type="http://schemas.openxmlformats.org/officeDocument/2006/relationships/image" Target="../media/image82.jpeg"/><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0.xml"/><Relationship Id="rId1" Type="http://schemas.openxmlformats.org/officeDocument/2006/relationships/video" Target="https://www.youtube.com/embed/-bKPOyUSbjk?feature=oembed"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www.youtube.com/watch?v=-bKPOyUSbjk&amp;ab_channel=SunnyJazzOa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4" y="4316115"/>
            <a:ext cx="3778260"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129259" cy="1200329"/>
          </a:xfrm>
          <a:prstGeom prst="rect">
            <a:avLst/>
          </a:prstGeom>
          <a:noFill/>
        </p:spPr>
        <p:txBody>
          <a:bodyPr wrap="square" rtlCol="0">
            <a:spAutoFit/>
          </a:bodyPr>
          <a:lstStyle/>
          <a:p>
            <a:r>
              <a:rPr lang="en-IE" sz="3600" b="1">
                <a:solidFill>
                  <a:srgbClr val="60BA47"/>
                </a:solidFill>
                <a:latin typeface="Calibri" panose="020F0502020204030204" pitchFamily="34" charset="0"/>
                <a:cs typeface="Calibri" panose="020F0502020204030204" pitchFamily="34" charset="0"/>
              </a:rPr>
              <a:t>INNOVATION &amp; TECHNOLOGY</a:t>
            </a:r>
            <a:endParaRPr lang="en-US" sz="3600" b="1">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lIns="91440" tIns="45720" rIns="91440" bIns="45720" rtlCol="0" anchor="t">
            <a:spAutoFit/>
          </a:bodyPr>
          <a:lstStyle/>
          <a:p>
            <a:r>
              <a:rPr lang="pl-PL" sz="3600" b="1" spc="324">
                <a:solidFill>
                  <a:srgbClr val="60BA47"/>
                </a:solidFill>
                <a:latin typeface="Calibri"/>
                <a:ea typeface="Calibri"/>
                <a:cs typeface="Calibri"/>
              </a:rPr>
              <a:t>MODULE 8</a:t>
            </a:r>
            <a:endParaRPr lang="en-IE" sz="3600" b="1" spc="324">
              <a:solidFill>
                <a:srgbClr val="60BA47"/>
              </a:solidFill>
              <a:latin typeface="Calibri"/>
              <a:ea typeface="Calibri"/>
              <a:cs typeface="Calibri"/>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05F2-F1BF-ADA6-7E92-BA224BB1FB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DF34A78-A8D2-614D-3F14-49C26A08A085}"/>
              </a:ext>
            </a:extLst>
          </p:cNvPr>
          <p:cNvSpPr txBox="1"/>
          <p:nvPr/>
        </p:nvSpPr>
        <p:spPr>
          <a:xfrm>
            <a:off x="597928" y="2222854"/>
            <a:ext cx="4624552" cy="3683060"/>
          </a:xfrm>
          <a:prstGeom prst="rect">
            <a:avLst/>
          </a:prstGeom>
          <a:solidFill>
            <a:schemeClr val="bg1"/>
          </a:solidFill>
        </p:spPr>
        <p:txBody>
          <a:bodyPr wrap="square">
            <a:spAutoFit/>
          </a:bodyPr>
          <a:lstStyle/>
          <a:p>
            <a:pPr marL="0" marR="0" lvl="0" indent="0" algn="just" defTabSz="914400" eaLnBrk="1" fontAlgn="auto" latinLnBrk="0" hangingPunct="1">
              <a:spcBef>
                <a:spcPts val="0"/>
              </a:spcBef>
              <a:spcAft>
                <a:spcPts val="800"/>
              </a:spcAft>
              <a:buClrTx/>
              <a:buSzTx/>
              <a:buFontTx/>
              <a:buNone/>
              <a:tabLst/>
              <a:defRPr/>
            </a:pPr>
            <a:r>
              <a:rPr lang="en-US" sz="2200" kern="1200">
                <a:solidFill>
                  <a:srgbClr val="09465E"/>
                </a:solidFill>
                <a:latin typeface="Calibri" panose="020F0502020204030204"/>
                <a:ea typeface="+mn-ea"/>
                <a:cs typeface="+mn-cs"/>
              </a:rPr>
              <a:t>Hosted by </a:t>
            </a:r>
            <a:r>
              <a:rPr kumimoji="0" lang="en-US" sz="2200" b="0" i="0" u="none" strike="noStrike" kern="1200" cap="none" spc="0" normalizeH="0" baseline="0" noProof="0">
                <a:ln>
                  <a:noFill/>
                </a:ln>
                <a:solidFill>
                  <a:srgbClr val="09465E"/>
                </a:solidFill>
                <a:effectLst/>
                <a:uLnTx/>
                <a:uFillTx/>
                <a:latin typeface="Calibri" panose="020F0502020204030204"/>
                <a:ea typeface="+mn-ea"/>
                <a:cs typeface="+mn-cs"/>
                <a:hlinkClick r:id="rId2"/>
              </a:rPr>
              <a:t>Michael Wolf </a:t>
            </a:r>
            <a:r>
              <a:rPr lang="en-US" sz="2200" kern="1200">
                <a:solidFill>
                  <a:srgbClr val="09465E"/>
                </a:solidFill>
                <a:latin typeface="Calibri" panose="020F0502020204030204"/>
                <a:ea typeface="+mn-ea"/>
                <a:cs typeface="+mn-cs"/>
              </a:rPr>
              <a:t>, this podcast delves into food tech, future food, and ag tech, featuring interviews with industry leaders and discussions on emerging trends.</a:t>
            </a:r>
          </a:p>
          <a:p>
            <a:pPr algn="just">
              <a:spcAft>
                <a:spcPts val="800"/>
              </a:spcAft>
              <a:defRPr/>
            </a:pPr>
            <a:r>
              <a:rPr lang="en-US" sz="2200" kern="1200">
                <a:solidFill>
                  <a:srgbClr val="09465E"/>
                </a:solidFill>
                <a:latin typeface="Calibri" panose="020F0502020204030204"/>
                <a:ea typeface="+mn-ea"/>
                <a:cs typeface="+mn-cs"/>
              </a:rPr>
              <a:t>Join host Michael Wolf and </a:t>
            </a:r>
            <a:r>
              <a:rPr kumimoji="0" lang="en-US" sz="2200" b="0" i="0" u="none" strike="noStrike" kern="1200" cap="none" spc="0" normalizeH="0" baseline="0" noProof="0">
                <a:ln>
                  <a:noFill/>
                </a:ln>
                <a:solidFill>
                  <a:srgbClr val="09465E"/>
                </a:solidFill>
                <a:effectLst/>
                <a:uLnTx/>
                <a:uFillTx/>
                <a:latin typeface="Calibri" panose="020F0502020204030204"/>
                <a:ea typeface="+mn-ea"/>
                <a:cs typeface="+mn-cs"/>
                <a:hlinkClick r:id="rId3"/>
              </a:rPr>
              <a:t>The Spoon</a:t>
            </a:r>
            <a:r>
              <a:rPr kumimoji="0" lang="en-US" sz="2200" b="0" i="0" u="none" strike="noStrike" kern="1200" cap="none" spc="0" normalizeH="0" baseline="0" noProof="0">
                <a:ln>
                  <a:noFill/>
                </a:ln>
                <a:solidFill>
                  <a:srgbClr val="09465E"/>
                </a:solidFill>
                <a:effectLst/>
                <a:uLnTx/>
                <a:uFillTx/>
                <a:latin typeface="Calibri" panose="020F0502020204030204"/>
                <a:ea typeface="+mn-ea"/>
                <a:cs typeface="+mn-cs"/>
              </a:rPr>
              <a:t>, </a:t>
            </a:r>
            <a:r>
              <a:rPr lang="en-US" sz="2200" kern="1200">
                <a:solidFill>
                  <a:srgbClr val="09465E"/>
                </a:solidFill>
                <a:latin typeface="Calibri" panose="020F0502020204030204"/>
                <a:ea typeface="+mn-ea"/>
                <a:cs typeface="+mn-cs"/>
              </a:rPr>
              <a:t>editors as they explore the world of food tech, future food, ag tech and more!</a:t>
            </a:r>
          </a:p>
          <a:p>
            <a:pPr marL="0" marR="0" lvl="0" indent="0" algn="ctr" defTabSz="914400" eaLnBrk="1" fontAlgn="auto" latinLnBrk="0" hangingPunct="1">
              <a:spcBef>
                <a:spcPts val="0"/>
              </a:spcBef>
              <a:spcAft>
                <a:spcPts val="800"/>
              </a:spcAft>
              <a:buClrTx/>
              <a:buSzTx/>
              <a:buFontTx/>
              <a:buNone/>
              <a:tabLst/>
              <a:defRPr/>
            </a:pPr>
            <a:endParaRPr kumimoji="0" lang="es-ES" sz="2200" b="0" i="0" u="none" strike="noStrike" kern="0" cap="none" spc="0" normalizeH="0" baseline="0" noProof="0">
              <a:ln>
                <a:noFill/>
              </a:ln>
              <a:solidFill>
                <a:srgbClr val="09465E"/>
              </a:solidFill>
              <a:effectLst/>
              <a:uLnTx/>
              <a:uFillTx/>
              <a:latin typeface="Calibri" panose="020F0502020204030204"/>
            </a:endParaRPr>
          </a:p>
        </p:txBody>
      </p:sp>
      <p:pic>
        <p:nvPicPr>
          <p:cNvPr id="10" name="Imagen 9">
            <a:hlinkClick r:id="rId4"/>
            <a:extLst>
              <a:ext uri="{FF2B5EF4-FFF2-40B4-BE49-F238E27FC236}">
                <a16:creationId xmlns:a16="http://schemas.microsoft.com/office/drawing/2014/main" id="{D9610AD0-779A-F620-014B-3C088087EDC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7928" y="496614"/>
            <a:ext cx="4624552" cy="1677791"/>
          </a:xfrm>
          <a:prstGeom prst="rect">
            <a:avLst/>
          </a:prstGeom>
        </p:spPr>
      </p:pic>
      <p:pic>
        <p:nvPicPr>
          <p:cNvPr id="19" name="Grafika 13" descr="Słuchawki z wypełnieniem pełnym">
            <a:hlinkClick r:id="rId4"/>
            <a:extLst>
              <a:ext uri="{FF2B5EF4-FFF2-40B4-BE49-F238E27FC236}">
                <a16:creationId xmlns:a16="http://schemas.microsoft.com/office/drawing/2014/main" id="{9BC4EFD6-748E-9CC7-FD6A-993D29D191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65181" y="5497163"/>
            <a:ext cx="914400" cy="914400"/>
          </a:xfrm>
          <a:prstGeom prst="rect">
            <a:avLst/>
          </a:prstGeom>
        </p:spPr>
      </p:pic>
      <p:sp>
        <p:nvSpPr>
          <p:cNvPr id="6" name="CuadroTexto 5">
            <a:extLst>
              <a:ext uri="{FF2B5EF4-FFF2-40B4-BE49-F238E27FC236}">
                <a16:creationId xmlns:a16="http://schemas.microsoft.com/office/drawing/2014/main" id="{7343CD18-F67E-8D6E-A8DA-B41B112F38D7}"/>
              </a:ext>
            </a:extLst>
          </p:cNvPr>
          <p:cNvSpPr txBox="1"/>
          <p:nvPr/>
        </p:nvSpPr>
        <p:spPr>
          <a:xfrm>
            <a:off x="7062951" y="2290226"/>
            <a:ext cx="4993491" cy="3323987"/>
          </a:xfrm>
          <a:prstGeom prst="rect">
            <a:avLst/>
          </a:prstGeom>
          <a:noFill/>
        </p:spPr>
        <p:txBody>
          <a:bodyPr wrap="square">
            <a:spAutoFit/>
          </a:bodyPr>
          <a:lstStyle/>
          <a:p>
            <a:pPr algn="just" fontAlgn="base"/>
            <a:r>
              <a:rPr lang="en-US" sz="2200" kern="0">
                <a:latin typeface="Calibri"/>
                <a:cs typeface="Times New Roman" panose="02020603050405020304" pitchFamily="18" charset="0"/>
                <a:hlinkClick r:id="rId8"/>
              </a:rPr>
              <a:t>Edible Planet </a:t>
            </a:r>
            <a:r>
              <a:rPr lang="en-US" sz="2200" kern="0">
                <a:solidFill>
                  <a:srgbClr val="09465E"/>
                </a:solidFill>
                <a:latin typeface="Calibri"/>
                <a:cs typeface="Times New Roman" panose="02020603050405020304" pitchFamily="18" charset="0"/>
              </a:rPr>
              <a:t>is the ecosystem that connects voices and visions to develop the global food infrastructure we need for a resilient and productive world.</a:t>
            </a:r>
          </a:p>
          <a:p>
            <a:pPr algn="just" fontAlgn="base"/>
            <a:endParaRPr lang="en-US" sz="1200" kern="0">
              <a:latin typeface="Calibri"/>
              <a:cs typeface="Times New Roman" panose="02020603050405020304" pitchFamily="18" charset="0"/>
            </a:endParaRPr>
          </a:p>
          <a:p>
            <a:pPr algn="just" fontAlgn="base"/>
            <a:r>
              <a:rPr lang="en-US" sz="2200" b="1">
                <a:solidFill>
                  <a:srgbClr val="09465E"/>
                </a:solidFill>
                <a:latin typeface="Calibri"/>
                <a:ea typeface="+mn-ea"/>
                <a:cs typeface="Times New Roman" panose="02020603050405020304" pitchFamily="18" charset="0"/>
                <a:hlinkClick r:id="rId9"/>
              </a:rPr>
              <a:t>Foodtech Junkies </a:t>
            </a:r>
            <a:r>
              <a:rPr lang="en-US" sz="2200">
                <a:solidFill>
                  <a:srgbClr val="09465E"/>
                </a:solidFill>
                <a:latin typeface="Calibri"/>
                <a:ea typeface="+mn-ea"/>
                <a:cs typeface="Times New Roman" panose="02020603050405020304" pitchFamily="18" charset="0"/>
              </a:rPr>
              <a:t>takes a 360-degree view of the latest developments and picks the brains of entrepreneurs, investors, chefs, authors, experts , advocates, visionaries, and troublemakers. </a:t>
            </a:r>
          </a:p>
        </p:txBody>
      </p:sp>
      <p:pic>
        <p:nvPicPr>
          <p:cNvPr id="7" name="Imagen 6">
            <a:extLst>
              <a:ext uri="{FF2B5EF4-FFF2-40B4-BE49-F238E27FC236}">
                <a16:creationId xmlns:a16="http://schemas.microsoft.com/office/drawing/2014/main" id="{FED4E07C-DC5D-BAF0-C86A-5BB49CA8A67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62951" y="530436"/>
            <a:ext cx="4993491" cy="1677791"/>
          </a:xfrm>
          <a:prstGeom prst="rect">
            <a:avLst/>
          </a:prstGeom>
        </p:spPr>
      </p:pic>
      <p:pic>
        <p:nvPicPr>
          <p:cNvPr id="9" name="Grafika 13" descr="Słuchawki z wypełnieniem pełnym">
            <a:hlinkClick r:id="rId9"/>
            <a:extLst>
              <a:ext uri="{FF2B5EF4-FFF2-40B4-BE49-F238E27FC236}">
                <a16:creationId xmlns:a16="http://schemas.microsoft.com/office/drawing/2014/main" id="{1FCB543C-C351-3221-9DCF-CBFA04D9E6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02496" y="5634501"/>
            <a:ext cx="914400" cy="914400"/>
          </a:xfrm>
          <a:prstGeom prst="rect">
            <a:avLst/>
          </a:prstGeom>
        </p:spPr>
      </p:pic>
      <p:grpSp>
        <p:nvGrpSpPr>
          <p:cNvPr id="2" name="Graphic 4">
            <a:extLst>
              <a:ext uri="{FF2B5EF4-FFF2-40B4-BE49-F238E27FC236}">
                <a16:creationId xmlns:a16="http://schemas.microsoft.com/office/drawing/2014/main" id="{9B22BAF2-1BBF-43A9-C9BD-AAD2F041D1F6}"/>
              </a:ext>
            </a:extLst>
          </p:cNvPr>
          <p:cNvGrpSpPr/>
          <p:nvPr/>
        </p:nvGrpSpPr>
        <p:grpSpPr>
          <a:xfrm rot="19582332">
            <a:off x="6278325" y="5881212"/>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ABF18E03-BEBE-2E37-9AE6-93895A2DBF44}"/>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4E47A937-DFD3-F0E9-E6A8-4BA6F4173D5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58">
                <a:extLst>
                  <a:ext uri="{FF2B5EF4-FFF2-40B4-BE49-F238E27FC236}">
                    <a16:creationId xmlns:a16="http://schemas.microsoft.com/office/drawing/2014/main" id="{C2023E7A-FA06-5595-C839-BD5B9FFDF59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4" name="Graphic 4">
              <a:extLst>
                <a:ext uri="{FF2B5EF4-FFF2-40B4-BE49-F238E27FC236}">
                  <a16:creationId xmlns:a16="http://schemas.microsoft.com/office/drawing/2014/main" id="{9032E684-1CC8-074F-42C5-2C4C2DC9656B}"/>
                </a:ext>
              </a:extLst>
            </p:cNvPr>
            <p:cNvGrpSpPr/>
            <p:nvPr/>
          </p:nvGrpSpPr>
          <p:grpSpPr>
            <a:xfrm>
              <a:off x="9129274" y="2893887"/>
              <a:ext cx="717139" cy="1211724"/>
              <a:chOff x="9129274" y="2893887"/>
              <a:chExt cx="717139" cy="1211724"/>
            </a:xfrm>
            <a:grpFill/>
          </p:grpSpPr>
          <p:sp>
            <p:nvSpPr>
              <p:cNvPr id="5" name="Freeform 50">
                <a:extLst>
                  <a:ext uri="{FF2B5EF4-FFF2-40B4-BE49-F238E27FC236}">
                    <a16:creationId xmlns:a16="http://schemas.microsoft.com/office/drawing/2014/main" id="{B4F66A69-254E-23FC-D321-71B59375F2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1">
                <a:extLst>
                  <a:ext uri="{FF2B5EF4-FFF2-40B4-BE49-F238E27FC236}">
                    <a16:creationId xmlns:a16="http://schemas.microsoft.com/office/drawing/2014/main" id="{4ABB4529-7288-E7A9-EEB2-3A3588F6BE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2">
                <a:extLst>
                  <a:ext uri="{FF2B5EF4-FFF2-40B4-BE49-F238E27FC236}">
                    <a16:creationId xmlns:a16="http://schemas.microsoft.com/office/drawing/2014/main" id="{F32B751A-7FB6-D743-E0F7-9E685F5AC26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3">
                <a:extLst>
                  <a:ext uri="{FF2B5EF4-FFF2-40B4-BE49-F238E27FC236}">
                    <a16:creationId xmlns:a16="http://schemas.microsoft.com/office/drawing/2014/main" id="{039EA165-3178-2AB3-0533-6CBE93BC14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4">
                <a:extLst>
                  <a:ext uri="{FF2B5EF4-FFF2-40B4-BE49-F238E27FC236}">
                    <a16:creationId xmlns:a16="http://schemas.microsoft.com/office/drawing/2014/main" id="{CAAFE23B-AFC9-9CFE-1842-EFAE271FA24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5">
                <a:extLst>
                  <a:ext uri="{FF2B5EF4-FFF2-40B4-BE49-F238E27FC236}">
                    <a16:creationId xmlns:a16="http://schemas.microsoft.com/office/drawing/2014/main" id="{A2C801B7-0062-AAAA-FFEE-77C9DCEECA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56">
                <a:extLst>
                  <a:ext uri="{FF2B5EF4-FFF2-40B4-BE49-F238E27FC236}">
                    <a16:creationId xmlns:a16="http://schemas.microsoft.com/office/drawing/2014/main" id="{B5695548-44BF-B756-5D01-E0354BF3D6E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55473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F9D7-AE90-B4BC-A4BF-74B77EEA96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046DC7-3FEB-07ED-6FBF-1F134703A2EE}"/>
              </a:ext>
            </a:extLst>
          </p:cNvPr>
          <p:cNvSpPr>
            <a:spLocks noGrp="1"/>
          </p:cNvSpPr>
          <p:nvPr>
            <p:ph type="body" sz="quarter" idx="19"/>
          </p:nvPr>
        </p:nvSpPr>
        <p:spPr>
          <a:xfrm>
            <a:off x="5079452" y="2183262"/>
            <a:ext cx="6283873" cy="4072341"/>
          </a:xfrm>
        </p:spPr>
        <p:txBody>
          <a:bodyPr/>
          <a:lstStyle/>
          <a:p>
            <a:r>
              <a:rPr lang="en-US">
                <a:latin typeface="Calibri" panose="020F0502020204030204"/>
              </a:rPr>
              <a:t>In 2013, </a:t>
            </a:r>
            <a:r>
              <a:rPr lang="en-US">
                <a:latin typeface="Calibri" panose="020F0502020204030204"/>
                <a:hlinkClick r:id="rId2"/>
              </a:rPr>
              <a:t>Danielle Nierenberg</a:t>
            </a:r>
            <a:r>
              <a:rPr lang="en-US">
                <a:latin typeface="Calibri" panose="020F0502020204030204"/>
              </a:rPr>
              <a:t>, a world-renowned researcher, speaker, and advocate, on all issues relating to our food system and agriculture, co-founded </a:t>
            </a:r>
            <a:r>
              <a:rPr lang="en-US">
                <a:latin typeface="Calibri" panose="020F0502020204030204"/>
                <a:hlinkClick r:id="rId3"/>
              </a:rPr>
              <a:t>Food Tank </a:t>
            </a:r>
            <a:r>
              <a:rPr lang="en-US">
                <a:latin typeface="Calibri" panose="020F0502020204030204"/>
              </a:rPr>
              <a:t>with Bernard Pollack, a nonprofit </a:t>
            </a:r>
            <a:r>
              <a:rPr lang="en-US" err="1">
                <a:latin typeface="Calibri" panose="020F0502020204030204"/>
              </a:rPr>
              <a:t>organisation</a:t>
            </a:r>
            <a:r>
              <a:rPr lang="en-US">
                <a:latin typeface="Calibri" panose="020F0502020204030204"/>
              </a:rPr>
              <a:t> focused on building a global community for safe, healthy, nourished eaters. Food Tank is a global convener, thought leadership </a:t>
            </a:r>
            <a:r>
              <a:rPr lang="en-US" err="1">
                <a:latin typeface="Calibri" panose="020F0502020204030204"/>
              </a:rPr>
              <a:t>organisation</a:t>
            </a:r>
            <a:r>
              <a:rPr lang="en-US">
                <a:latin typeface="Calibri" panose="020F0502020204030204"/>
              </a:rPr>
              <a:t>, and unbiased creator of original research impacting the food system. </a:t>
            </a:r>
          </a:p>
        </p:txBody>
      </p:sp>
      <p:pic>
        <p:nvPicPr>
          <p:cNvPr id="9" name="Imagen 8">
            <a:hlinkClick r:id="rId4"/>
            <a:extLst>
              <a:ext uri="{FF2B5EF4-FFF2-40B4-BE49-F238E27FC236}">
                <a16:creationId xmlns:a16="http://schemas.microsoft.com/office/drawing/2014/main" id="{85948D94-D820-BF09-E4AD-6F0509ACC1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1603421" cy="1445133"/>
          </a:xfrm>
          <a:prstGeom prst="rect">
            <a:avLst/>
          </a:prstGeom>
        </p:spPr>
      </p:pic>
      <p:pic>
        <p:nvPicPr>
          <p:cNvPr id="4" name="Imagen 3">
            <a:hlinkClick r:id="rId6"/>
            <a:extLst>
              <a:ext uri="{FF2B5EF4-FFF2-40B4-BE49-F238E27FC236}">
                <a16:creationId xmlns:a16="http://schemas.microsoft.com/office/drawing/2014/main" id="{5F206656-5014-9CF2-761B-E07A258733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7006" y="2183262"/>
            <a:ext cx="3549229" cy="3208544"/>
          </a:xfrm>
          <a:prstGeom prst="rect">
            <a:avLst/>
          </a:prstGeom>
        </p:spPr>
      </p:pic>
      <p:pic>
        <p:nvPicPr>
          <p:cNvPr id="2" name="Grafika 13" descr="Słuchawki z wypełnieniem pełnym">
            <a:hlinkClick r:id="rId6"/>
            <a:extLst>
              <a:ext uri="{FF2B5EF4-FFF2-40B4-BE49-F238E27FC236}">
                <a16:creationId xmlns:a16="http://schemas.microsoft.com/office/drawing/2014/main" id="{3B52AF5A-066B-3CBD-7459-B7752A8D7B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4420" y="5497163"/>
            <a:ext cx="914400" cy="914400"/>
          </a:xfrm>
          <a:prstGeom prst="rect">
            <a:avLst/>
          </a:prstGeom>
        </p:spPr>
      </p:pic>
      <p:grpSp>
        <p:nvGrpSpPr>
          <p:cNvPr id="5" name="Graphic 4">
            <a:extLst>
              <a:ext uri="{FF2B5EF4-FFF2-40B4-BE49-F238E27FC236}">
                <a16:creationId xmlns:a16="http://schemas.microsoft.com/office/drawing/2014/main" id="{A1297317-44A6-2026-9735-806FAED93664}"/>
              </a:ext>
            </a:extLst>
          </p:cNvPr>
          <p:cNvGrpSpPr/>
          <p:nvPr/>
        </p:nvGrpSpPr>
        <p:grpSpPr>
          <a:xfrm rot="19582332">
            <a:off x="4738560" y="5543634"/>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45A11F-D51F-A721-4E5D-8F49A58A228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D824E4F-4F37-79A3-AFCF-CA0747A80C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637B8273-1B38-7FC4-1579-FAADF8319E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 name="Graphic 4">
              <a:extLst>
                <a:ext uri="{FF2B5EF4-FFF2-40B4-BE49-F238E27FC236}">
                  <a16:creationId xmlns:a16="http://schemas.microsoft.com/office/drawing/2014/main" id="{F6164E42-03B1-4962-3C93-CB099C62175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09A0B1C-BA76-5E3D-3DAD-85C9DB8B036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1">
                <a:extLst>
                  <a:ext uri="{FF2B5EF4-FFF2-40B4-BE49-F238E27FC236}">
                    <a16:creationId xmlns:a16="http://schemas.microsoft.com/office/drawing/2014/main" id="{560D1A9D-B84E-C3AB-1D35-63AECCE2F46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2">
                <a:extLst>
                  <a:ext uri="{FF2B5EF4-FFF2-40B4-BE49-F238E27FC236}">
                    <a16:creationId xmlns:a16="http://schemas.microsoft.com/office/drawing/2014/main" id="{1A53AB2A-FDFB-7EBC-D61F-939003F001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3">
                <a:extLst>
                  <a:ext uri="{FF2B5EF4-FFF2-40B4-BE49-F238E27FC236}">
                    <a16:creationId xmlns:a16="http://schemas.microsoft.com/office/drawing/2014/main" id="{CBF05851-0C16-4533-15B2-85B8703454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4">
                <a:extLst>
                  <a:ext uri="{FF2B5EF4-FFF2-40B4-BE49-F238E27FC236}">
                    <a16:creationId xmlns:a16="http://schemas.microsoft.com/office/drawing/2014/main" id="{57B9F06D-9D86-7421-36C3-B4CD9DF6C28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2240B6-583D-C369-99EE-DDDFD48F42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8C7D1FA4-A416-E717-B29B-3F4D5DE819C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161220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264566" y="1101438"/>
            <a:ext cx="8655144" cy="4655123"/>
          </a:xfrm>
          <a:prstGeom prst="rect">
            <a:avLst/>
          </a:prstGeom>
        </p:spPr>
        <p:txBody>
          <a:bodyPr/>
          <a:lstStyle/>
          <a:p>
            <a:pPr marL="0" indent="0">
              <a:lnSpc>
                <a:spcPct val="100000"/>
              </a:lnSpc>
            </a:pPr>
            <a:r>
              <a:rPr lang="en-US" sz="3600" b="1">
                <a:highlight>
                  <a:srgbClr val="60BA47"/>
                </a:highlight>
              </a:rPr>
              <a:t>Learners exercise</a:t>
            </a:r>
          </a:p>
          <a:p>
            <a:pPr marL="0" indent="0"/>
            <a:endParaRPr lang="en-US" b="1"/>
          </a:p>
          <a:p>
            <a:pPr marL="0" indent="0"/>
            <a:r>
              <a:rPr lang="en-US" b="1"/>
              <a:t>Task:</a:t>
            </a:r>
            <a:r>
              <a:rPr lang="en-US"/>
              <a:t> In small groups, research one major global challenge (e.g., climate change, food security, resource depletion) and present how food sector innovations can help mitigate its impact.</a:t>
            </a:r>
          </a:p>
          <a:p>
            <a:pPr marL="0" indent="0"/>
            <a:endParaRPr lang="en-US"/>
          </a:p>
          <a:p>
            <a:pPr marL="0" indent="0"/>
            <a:r>
              <a:rPr lang="en-US" b="1"/>
              <a:t>Output:</a:t>
            </a:r>
            <a:r>
              <a:rPr lang="en-US"/>
              <a:t> 5-minute presentation + 3-minute Q&amp;A from peers.</a:t>
            </a:r>
          </a:p>
          <a:p>
            <a:pPr>
              <a:buFont typeface="Arial" panose="020B0604020202020204" pitchFamily="34" charset="0"/>
              <a:buChar char="•"/>
            </a:pPr>
            <a:endParaRPr lang="en-US"/>
          </a:p>
          <a:p>
            <a:pPr marL="0" indent="0"/>
            <a:r>
              <a:rPr lang="en-US" b="1"/>
              <a:t>Debate:</a:t>
            </a:r>
            <a:r>
              <a:rPr lang="en-US"/>
              <a:t> "Traditional agriculture vs. Tech-enabled agriculture: Which is more sustainable in the long term?"</a:t>
            </a: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1588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6F845-AB60-2C7A-150C-925749DD28E4}"/>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DEBB4AF3-4ABB-1DB7-8992-6E014027FF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419"/>
          <a:stretch/>
        </p:blipFill>
        <p:spPr>
          <a:xfrm>
            <a:off x="238772" y="2626822"/>
            <a:ext cx="7708195" cy="3396829"/>
          </a:xfrm>
          <a:solidFill>
            <a:srgbClr val="172937"/>
          </a:solidFill>
        </p:spPr>
      </p:pic>
      <p:sp>
        <p:nvSpPr>
          <p:cNvPr id="5" name="Text Placeholder 4">
            <a:extLst>
              <a:ext uri="{FF2B5EF4-FFF2-40B4-BE49-F238E27FC236}">
                <a16:creationId xmlns:a16="http://schemas.microsoft.com/office/drawing/2014/main" id="{9F6F9A6B-798C-7A2A-320B-1F1B9F573F04}"/>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2E95C1BD-1BFF-5D4F-9EB5-FBAC1DB756C9}"/>
              </a:ext>
            </a:extLst>
          </p:cNvPr>
          <p:cNvSpPr/>
          <p:nvPr/>
        </p:nvSpPr>
        <p:spPr>
          <a:xfrm>
            <a:off x="4800600" y="2990849"/>
            <a:ext cx="5067300" cy="1514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DIGITAL SOLUTIONS FOR REDUCING FOOD WASTE</a:t>
            </a:r>
          </a:p>
        </p:txBody>
      </p:sp>
      <p:sp>
        <p:nvSpPr>
          <p:cNvPr id="15" name="TextBox 14">
            <a:extLst>
              <a:ext uri="{FF2B5EF4-FFF2-40B4-BE49-F238E27FC236}">
                <a16:creationId xmlns:a16="http://schemas.microsoft.com/office/drawing/2014/main" id="{8617042E-5FE3-B17E-0E7F-5E2C098BDA1A}"/>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912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5AA17A-D322-CDBC-09EA-23A6EF98B92C}"/>
              </a:ext>
            </a:extLst>
          </p:cNvPr>
          <p:cNvSpPr>
            <a:spLocks noGrp="1"/>
          </p:cNvSpPr>
          <p:nvPr>
            <p:ph type="body" sz="quarter" idx="16"/>
          </p:nvPr>
        </p:nvSpPr>
        <p:spPr>
          <a:xfrm>
            <a:off x="531084" y="424182"/>
            <a:ext cx="10479218" cy="803654"/>
          </a:xfrm>
        </p:spPr>
        <p:txBody>
          <a:bodyPr/>
          <a:lstStyle/>
          <a:p>
            <a:r>
              <a:rPr lang="en-US" sz="3600" b="1">
                <a:latin typeface="Calibri"/>
                <a:cs typeface="Calibri"/>
              </a:rPr>
              <a:t>Digital</a:t>
            </a:r>
            <a:r>
              <a:rPr lang="en-US" sz="3600" b="1" spc="-30">
                <a:latin typeface="Calibri"/>
                <a:cs typeface="Calibri"/>
              </a:rPr>
              <a:t> </a:t>
            </a:r>
            <a:r>
              <a:rPr lang="en-US" sz="3600" b="1">
                <a:latin typeface="Calibri"/>
                <a:cs typeface="Calibri"/>
              </a:rPr>
              <a:t>solutions</a:t>
            </a:r>
            <a:r>
              <a:rPr lang="en-US" sz="3600" b="1" spc="-30">
                <a:latin typeface="Calibri"/>
                <a:cs typeface="Calibri"/>
              </a:rPr>
              <a:t> </a:t>
            </a:r>
            <a:r>
              <a:rPr lang="en-US" sz="3600" b="1">
                <a:latin typeface="Calibri"/>
                <a:cs typeface="Calibri"/>
              </a:rPr>
              <a:t>for</a:t>
            </a:r>
            <a:r>
              <a:rPr lang="en-US" sz="3600" b="1" spc="-30">
                <a:latin typeface="Calibri"/>
                <a:cs typeface="Calibri"/>
              </a:rPr>
              <a:t> </a:t>
            </a:r>
            <a:r>
              <a:rPr lang="en-US" sz="3600" b="1">
                <a:latin typeface="Calibri"/>
                <a:cs typeface="Calibri"/>
              </a:rPr>
              <a:t>reducing</a:t>
            </a:r>
            <a:r>
              <a:rPr lang="en-US" sz="3600" b="1" spc="-25">
                <a:latin typeface="Calibri"/>
                <a:cs typeface="Calibri"/>
              </a:rPr>
              <a:t> </a:t>
            </a:r>
            <a:r>
              <a:rPr lang="en-US" sz="3600" b="1">
                <a:latin typeface="Calibri"/>
                <a:cs typeface="Calibri"/>
              </a:rPr>
              <a:t>food</a:t>
            </a:r>
            <a:r>
              <a:rPr lang="en-US" sz="3600" b="1" spc="-30">
                <a:latin typeface="Calibri"/>
                <a:cs typeface="Calibri"/>
              </a:rPr>
              <a:t> </a:t>
            </a:r>
            <a:r>
              <a:rPr lang="en-US" sz="3600" b="1" spc="-10">
                <a:latin typeface="Calibri"/>
                <a:cs typeface="Calibri"/>
              </a:rPr>
              <a:t>waste</a:t>
            </a:r>
            <a:endParaRPr lang="en-US" sz="3600">
              <a:latin typeface="Calibri"/>
              <a:cs typeface="Calibri"/>
            </a:endParaRPr>
          </a:p>
          <a:p>
            <a:endParaRPr lang="en-IE"/>
          </a:p>
        </p:txBody>
      </p:sp>
      <p:sp>
        <p:nvSpPr>
          <p:cNvPr id="3" name="Text Placeholder 2">
            <a:extLst>
              <a:ext uri="{FF2B5EF4-FFF2-40B4-BE49-F238E27FC236}">
                <a16:creationId xmlns:a16="http://schemas.microsoft.com/office/drawing/2014/main" id="{294F8CBD-87DC-E2D9-6298-D7855E92A0F7}"/>
              </a:ext>
            </a:extLst>
          </p:cNvPr>
          <p:cNvSpPr>
            <a:spLocks noGrp="1"/>
          </p:cNvSpPr>
          <p:nvPr>
            <p:ph type="body" sz="quarter" idx="19"/>
          </p:nvPr>
        </p:nvSpPr>
        <p:spPr>
          <a:xfrm>
            <a:off x="314325" y="1291512"/>
            <a:ext cx="11410950" cy="361955"/>
          </a:xfrm>
        </p:spPr>
        <p:txBody>
          <a:bodyPr/>
          <a:lstStyle/>
          <a:p>
            <a:pPr marL="12700" marR="41275"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400" kern="0">
                <a:effectLst/>
                <a:latin typeface="Calibri" panose="020F0502020204030204" pitchFamily="34" charset="0"/>
                <a:ea typeface="Times New Roman" panose="02020603050405020304" pitchFamily="18" charset="0"/>
              </a:rPr>
              <a:t>Digital technologies play a crucial role in reducing food waste by improving monitoring, tracking, and redistribution. The main three innovative solutions are:  </a:t>
            </a:r>
            <a:r>
              <a:rPr lang="en-US" sz="2400" b="1" kern="0">
                <a:effectLst/>
                <a:latin typeface="Calibri" panose="020F0502020204030204" pitchFamily="34" charset="0"/>
                <a:ea typeface="Times New Roman" panose="02020603050405020304" pitchFamily="18" charset="0"/>
              </a:rPr>
              <a:t>IoT-based real-time monitoring systems</a:t>
            </a:r>
            <a:r>
              <a:rPr lang="en-US" sz="2400" kern="0">
                <a:effectLst/>
                <a:latin typeface="Calibri" panose="020F0502020204030204" pitchFamily="34" charset="0"/>
                <a:ea typeface="Times New Roman" panose="02020603050405020304" pitchFamily="18" charset="0"/>
              </a:rPr>
              <a:t>, </a:t>
            </a:r>
            <a:r>
              <a:rPr lang="en-US" sz="2400" b="1" kern="0">
                <a:effectLst/>
                <a:latin typeface="Calibri" panose="020F0502020204030204" pitchFamily="34" charset="0"/>
                <a:ea typeface="Times New Roman" panose="02020603050405020304" pitchFamily="18" charset="0"/>
              </a:rPr>
              <a:t>digital platforms</a:t>
            </a:r>
            <a:r>
              <a:rPr lang="en-US" sz="2400" kern="0">
                <a:effectLst/>
                <a:latin typeface="Calibri" panose="020F0502020204030204" pitchFamily="34" charset="0"/>
                <a:ea typeface="Times New Roman" panose="02020603050405020304" pitchFamily="18" charset="0"/>
              </a:rPr>
              <a:t>, and the use of </a:t>
            </a:r>
            <a:r>
              <a:rPr lang="en-US" sz="2400" b="1" kern="0">
                <a:effectLst/>
                <a:latin typeface="Calibri" panose="020F0502020204030204" pitchFamily="34" charset="0"/>
                <a:ea typeface="Times New Roman" panose="02020603050405020304" pitchFamily="18" charset="0"/>
              </a:rPr>
              <a:t>QR codes</a:t>
            </a:r>
            <a:r>
              <a:rPr lang="en-US" sz="2400" kern="0">
                <a:effectLst/>
                <a:latin typeface="Calibri" panose="020F0502020204030204" pitchFamily="34" charset="0"/>
                <a:ea typeface="Times New Roman" panose="02020603050405020304" pitchFamily="18" charset="0"/>
              </a:rPr>
              <a:t>.</a:t>
            </a:r>
          </a:p>
          <a:p>
            <a:pPr algn="ctr">
              <a:buNone/>
            </a:pPr>
            <a:r>
              <a:rPr lang="en-US" sz="2400" kern="0">
                <a:latin typeface="Calibri" panose="020F0502020204030204" pitchFamily="34" charset="0"/>
              </a:rPr>
              <a:t>By integrating these digital solutions, stakeholders across the food supply chain can collaborate effectively to reduce food waste and create a more sustainable system as their impact and benefits are essential…</a:t>
            </a:r>
            <a:endParaRPr lang="en-IE"/>
          </a:p>
        </p:txBody>
      </p:sp>
      <p:sp>
        <p:nvSpPr>
          <p:cNvPr id="4" name="Freeform 170">
            <a:extLst>
              <a:ext uri="{FF2B5EF4-FFF2-40B4-BE49-F238E27FC236}">
                <a16:creationId xmlns:a16="http://schemas.microsoft.com/office/drawing/2014/main" id="{29BC3331-4008-A9C7-93AD-B1A9F748AAF4}"/>
              </a:ext>
            </a:extLst>
          </p:cNvPr>
          <p:cNvSpPr>
            <a:spLocks noChangeArrowheads="1"/>
          </p:cNvSpPr>
          <p:nvPr/>
        </p:nvSpPr>
        <p:spPr bwMode="auto">
          <a:xfrm>
            <a:off x="1479705" y="4644943"/>
            <a:ext cx="2489076"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5" name="Freeform 171">
            <a:extLst>
              <a:ext uri="{FF2B5EF4-FFF2-40B4-BE49-F238E27FC236}">
                <a16:creationId xmlns:a16="http://schemas.microsoft.com/office/drawing/2014/main" id="{079EE1CA-30FD-3A97-3CAF-CB289BFB8506}"/>
              </a:ext>
            </a:extLst>
          </p:cNvPr>
          <p:cNvSpPr>
            <a:spLocks noChangeArrowheads="1"/>
          </p:cNvSpPr>
          <p:nvPr/>
        </p:nvSpPr>
        <p:spPr bwMode="auto">
          <a:xfrm>
            <a:off x="1389012" y="3654053"/>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79886311-7821-4F57-DD9F-8735293FB88A}"/>
              </a:ext>
            </a:extLst>
          </p:cNvPr>
          <p:cNvSpPr>
            <a:spLocks noChangeArrowheads="1"/>
          </p:cNvSpPr>
          <p:nvPr/>
        </p:nvSpPr>
        <p:spPr bwMode="auto">
          <a:xfrm>
            <a:off x="5241991" y="4663807"/>
            <a:ext cx="2489075"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1F772B31-1180-D271-85A1-4A3A1109B2FC}"/>
              </a:ext>
            </a:extLst>
          </p:cNvPr>
          <p:cNvSpPr>
            <a:spLocks noChangeArrowheads="1"/>
          </p:cNvSpPr>
          <p:nvPr/>
        </p:nvSpPr>
        <p:spPr bwMode="auto">
          <a:xfrm>
            <a:off x="5171605" y="3641895"/>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US" sz="900"/>
          </a:p>
        </p:txBody>
      </p:sp>
      <p:sp>
        <p:nvSpPr>
          <p:cNvPr id="10" name="Freeform 324">
            <a:extLst>
              <a:ext uri="{FF2B5EF4-FFF2-40B4-BE49-F238E27FC236}">
                <a16:creationId xmlns:a16="http://schemas.microsoft.com/office/drawing/2014/main" id="{A69F13FA-9188-AE99-F3BE-E8989EF9B6FE}"/>
              </a:ext>
            </a:extLst>
          </p:cNvPr>
          <p:cNvSpPr>
            <a:spLocks noChangeArrowheads="1"/>
          </p:cNvSpPr>
          <p:nvPr/>
        </p:nvSpPr>
        <p:spPr bwMode="auto">
          <a:xfrm>
            <a:off x="8949452" y="4663807"/>
            <a:ext cx="249243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1" name="Freeform 325">
            <a:extLst>
              <a:ext uri="{FF2B5EF4-FFF2-40B4-BE49-F238E27FC236}">
                <a16:creationId xmlns:a16="http://schemas.microsoft.com/office/drawing/2014/main" id="{B90BCFA0-AA5B-3541-A2DE-26A7D14619B6}"/>
              </a:ext>
            </a:extLst>
          </p:cNvPr>
          <p:cNvSpPr>
            <a:spLocks noChangeArrowheads="1"/>
          </p:cNvSpPr>
          <p:nvPr/>
        </p:nvSpPr>
        <p:spPr bwMode="auto">
          <a:xfrm>
            <a:off x="8879066" y="3641895"/>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endParaRPr lang="en-US" sz="900"/>
          </a:p>
        </p:txBody>
      </p:sp>
      <p:sp>
        <p:nvSpPr>
          <p:cNvPr id="13" name="CuadroTexto 598">
            <a:extLst>
              <a:ext uri="{FF2B5EF4-FFF2-40B4-BE49-F238E27FC236}">
                <a16:creationId xmlns:a16="http://schemas.microsoft.com/office/drawing/2014/main" id="{E83477A6-4D98-B1F9-ECC0-A2CA36DA8DBE}"/>
              </a:ext>
            </a:extLst>
          </p:cNvPr>
          <p:cNvSpPr txBox="1"/>
          <p:nvPr/>
        </p:nvSpPr>
        <p:spPr>
          <a:xfrm>
            <a:off x="1389010" y="4067050"/>
            <a:ext cx="2579771"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Businesses </a:t>
            </a:r>
          </a:p>
        </p:txBody>
      </p:sp>
      <p:sp>
        <p:nvSpPr>
          <p:cNvPr id="14" name="CuadroTexto 599">
            <a:extLst>
              <a:ext uri="{FF2B5EF4-FFF2-40B4-BE49-F238E27FC236}">
                <a16:creationId xmlns:a16="http://schemas.microsoft.com/office/drawing/2014/main" id="{1C791BEB-9D38-3640-C724-0DDDF61DCA26}"/>
              </a:ext>
            </a:extLst>
          </p:cNvPr>
          <p:cNvSpPr txBox="1"/>
          <p:nvPr/>
        </p:nvSpPr>
        <p:spPr>
          <a:xfrm>
            <a:off x="5239385" y="4053730"/>
            <a:ext cx="2489075"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Consumers</a:t>
            </a:r>
          </a:p>
        </p:txBody>
      </p:sp>
      <p:sp>
        <p:nvSpPr>
          <p:cNvPr id="15" name="CuadroTexto 600">
            <a:extLst>
              <a:ext uri="{FF2B5EF4-FFF2-40B4-BE49-F238E27FC236}">
                <a16:creationId xmlns:a16="http://schemas.microsoft.com/office/drawing/2014/main" id="{C55C65E7-1FED-F048-1881-2BDECF36553B}"/>
              </a:ext>
            </a:extLst>
          </p:cNvPr>
          <p:cNvSpPr txBox="1"/>
          <p:nvPr/>
        </p:nvSpPr>
        <p:spPr>
          <a:xfrm>
            <a:off x="8949452" y="4053730"/>
            <a:ext cx="2492434"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Society</a:t>
            </a:r>
          </a:p>
        </p:txBody>
      </p:sp>
      <p:sp>
        <p:nvSpPr>
          <p:cNvPr id="16" name="Rectángulo 602">
            <a:extLst>
              <a:ext uri="{FF2B5EF4-FFF2-40B4-BE49-F238E27FC236}">
                <a16:creationId xmlns:a16="http://schemas.microsoft.com/office/drawing/2014/main" id="{76884803-92D2-DB26-3B04-D1250D5124A2}"/>
              </a:ext>
            </a:extLst>
          </p:cNvPr>
          <p:cNvSpPr/>
          <p:nvPr/>
        </p:nvSpPr>
        <p:spPr>
          <a:xfrm>
            <a:off x="1434398" y="4967388"/>
            <a:ext cx="2489076" cy="1077218"/>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reduces waste,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saves costs,</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enhances sustainability credentials</a:t>
            </a:r>
          </a:p>
        </p:txBody>
      </p:sp>
      <p:sp>
        <p:nvSpPr>
          <p:cNvPr id="17" name="Rectángulo 603">
            <a:extLst>
              <a:ext uri="{FF2B5EF4-FFF2-40B4-BE49-F238E27FC236}">
                <a16:creationId xmlns:a16="http://schemas.microsoft.com/office/drawing/2014/main" id="{E66410E3-086F-28DF-45D2-38664AC8679F}"/>
              </a:ext>
            </a:extLst>
          </p:cNvPr>
          <p:cNvSpPr/>
          <p:nvPr/>
        </p:nvSpPr>
        <p:spPr>
          <a:xfrm>
            <a:off x="5296815" y="4960578"/>
            <a:ext cx="2342235" cy="1323439"/>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encourages mindful consumption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provides information to reduce waste at home </a:t>
            </a:r>
          </a:p>
        </p:txBody>
      </p:sp>
      <p:sp>
        <p:nvSpPr>
          <p:cNvPr id="18" name="Rectángulo 604">
            <a:extLst>
              <a:ext uri="{FF2B5EF4-FFF2-40B4-BE49-F238E27FC236}">
                <a16:creationId xmlns:a16="http://schemas.microsoft.com/office/drawing/2014/main" id="{E6009A11-EE6E-ECB9-2EB4-1CAF04D121AA}"/>
              </a:ext>
            </a:extLst>
          </p:cNvPr>
          <p:cNvSpPr/>
          <p:nvPr/>
        </p:nvSpPr>
        <p:spPr>
          <a:xfrm>
            <a:off x="8969759" y="4973904"/>
            <a:ext cx="2472127" cy="1323439"/>
          </a:xfrm>
          <a:prstGeom prst="rect">
            <a:avLst/>
          </a:prstGeom>
        </p:spPr>
        <p:txBody>
          <a:bodyPr wrap="square">
            <a:spAutoFit/>
          </a:bodyPr>
          <a:lstStyle/>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supports food security by redistributing surplus to those in need</a:t>
            </a:r>
          </a:p>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Reduces environmental impact</a:t>
            </a:r>
          </a:p>
        </p:txBody>
      </p:sp>
      <p:grpSp>
        <p:nvGrpSpPr>
          <p:cNvPr id="59" name="Group 58">
            <a:extLst>
              <a:ext uri="{FF2B5EF4-FFF2-40B4-BE49-F238E27FC236}">
                <a16:creationId xmlns:a16="http://schemas.microsoft.com/office/drawing/2014/main" id="{C9A3B094-FF80-A1B8-0C16-ECCF8A1B6C06}"/>
              </a:ext>
            </a:extLst>
          </p:cNvPr>
          <p:cNvGrpSpPr/>
          <p:nvPr/>
        </p:nvGrpSpPr>
        <p:grpSpPr>
          <a:xfrm>
            <a:off x="8084225" y="3784408"/>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4BD8C637-9787-F649-7AFA-3198771996C9}"/>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DA02DBA1-75DE-236D-433F-8230F9AF5974}"/>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endParaRPr lang="en-US"/>
              </a:p>
            </p:txBody>
          </p:sp>
          <p:sp>
            <p:nvSpPr>
              <p:cNvPr id="72" name="Freeform 386">
                <a:extLst>
                  <a:ext uri="{FF2B5EF4-FFF2-40B4-BE49-F238E27FC236}">
                    <a16:creationId xmlns:a16="http://schemas.microsoft.com/office/drawing/2014/main" id="{AF14811B-BA49-CEB1-4BBB-3CCAA118901E}"/>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endParaRPr lang="en-US"/>
              </a:p>
            </p:txBody>
          </p:sp>
        </p:grpSp>
        <p:grpSp>
          <p:nvGrpSpPr>
            <p:cNvPr id="61" name="Graphic 2">
              <a:extLst>
                <a:ext uri="{FF2B5EF4-FFF2-40B4-BE49-F238E27FC236}">
                  <a16:creationId xmlns:a16="http://schemas.microsoft.com/office/drawing/2014/main" id="{2D027E9C-BA08-468F-5006-0D9D9EBC845E}"/>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3A8B35A7-B7BE-CE66-EFFE-6CAE42C8AF0D}"/>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3" name="Freeform 377">
                <a:extLst>
                  <a:ext uri="{FF2B5EF4-FFF2-40B4-BE49-F238E27FC236}">
                    <a16:creationId xmlns:a16="http://schemas.microsoft.com/office/drawing/2014/main" id="{781D5867-9D91-1BEC-5316-315DA443946A}"/>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64" name="Freeform 378">
                <a:extLst>
                  <a:ext uri="{FF2B5EF4-FFF2-40B4-BE49-F238E27FC236}">
                    <a16:creationId xmlns:a16="http://schemas.microsoft.com/office/drawing/2014/main" id="{0B3F851B-8BA1-14D0-0EA1-5F36F989C6F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65" name="Freeform 379">
                <a:extLst>
                  <a:ext uri="{FF2B5EF4-FFF2-40B4-BE49-F238E27FC236}">
                    <a16:creationId xmlns:a16="http://schemas.microsoft.com/office/drawing/2014/main" id="{2BDB7E6B-0A71-CBCD-3FB5-79E7A6432EE9}"/>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66" name="Freeform 380">
                <a:extLst>
                  <a:ext uri="{FF2B5EF4-FFF2-40B4-BE49-F238E27FC236}">
                    <a16:creationId xmlns:a16="http://schemas.microsoft.com/office/drawing/2014/main" id="{50054997-526E-5A3B-6453-7B020329357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67" name="Freeform 381">
                <a:extLst>
                  <a:ext uri="{FF2B5EF4-FFF2-40B4-BE49-F238E27FC236}">
                    <a16:creationId xmlns:a16="http://schemas.microsoft.com/office/drawing/2014/main" id="{5823D438-95D2-C6A4-FC9B-AFA0A53607E4}"/>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68" name="Freeform 382">
                <a:extLst>
                  <a:ext uri="{FF2B5EF4-FFF2-40B4-BE49-F238E27FC236}">
                    <a16:creationId xmlns:a16="http://schemas.microsoft.com/office/drawing/2014/main" id="{66B885E2-B64F-CD75-0C85-8DA56E51BB9A}"/>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69" name="Freeform 383">
                <a:extLst>
                  <a:ext uri="{FF2B5EF4-FFF2-40B4-BE49-F238E27FC236}">
                    <a16:creationId xmlns:a16="http://schemas.microsoft.com/office/drawing/2014/main" id="{A86096C6-3B1B-12F6-F4F4-C68CC406C1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0" name="Freeform 384">
                <a:extLst>
                  <a:ext uri="{FF2B5EF4-FFF2-40B4-BE49-F238E27FC236}">
                    <a16:creationId xmlns:a16="http://schemas.microsoft.com/office/drawing/2014/main" id="{A0AAB311-B381-18AC-2EA0-8AB13A0425DE}"/>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824E8B42-7591-8B1C-635D-3C39DFB11EF0}"/>
              </a:ext>
            </a:extLst>
          </p:cNvPr>
          <p:cNvGrpSpPr/>
          <p:nvPr/>
        </p:nvGrpSpPr>
        <p:grpSpPr>
          <a:xfrm>
            <a:off x="465502" y="3796239"/>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22AA5085-8334-6AFF-E86A-4773F1DB1FD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endParaRPr lang="en-US"/>
            </a:p>
          </p:txBody>
        </p:sp>
        <p:sp>
          <p:nvSpPr>
            <p:cNvPr id="75" name="Freeform 5">
              <a:extLst>
                <a:ext uri="{FF2B5EF4-FFF2-40B4-BE49-F238E27FC236}">
                  <a16:creationId xmlns:a16="http://schemas.microsoft.com/office/drawing/2014/main" id="{B60BA82E-E394-C1E7-5D0F-0E820D57A31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grpSp>
        <p:nvGrpSpPr>
          <p:cNvPr id="76" name="Graphic 3">
            <a:extLst>
              <a:ext uri="{FF2B5EF4-FFF2-40B4-BE49-F238E27FC236}">
                <a16:creationId xmlns:a16="http://schemas.microsoft.com/office/drawing/2014/main" id="{E6A7C81D-BEB3-1A27-3D69-C5FDD894B14E}"/>
              </a:ext>
            </a:extLst>
          </p:cNvPr>
          <p:cNvGrpSpPr/>
          <p:nvPr/>
        </p:nvGrpSpPr>
        <p:grpSpPr>
          <a:xfrm>
            <a:off x="4306710" y="3964366"/>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BDB51791-BD70-C4BB-0247-0619C3D3EC5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AC300CE1-7F36-C61C-D304-67AF880EBE34}"/>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F3F7D006-1AC1-9018-B63A-5F4AA13B6B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80" name="Freeform 1504">
                <a:extLst>
                  <a:ext uri="{FF2B5EF4-FFF2-40B4-BE49-F238E27FC236}">
                    <a16:creationId xmlns:a16="http://schemas.microsoft.com/office/drawing/2014/main" id="{9AE049C7-309F-BEF9-9A35-12E90E03808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81" name="Freeform 1505">
                <a:extLst>
                  <a:ext uri="{FF2B5EF4-FFF2-40B4-BE49-F238E27FC236}">
                    <a16:creationId xmlns:a16="http://schemas.microsoft.com/office/drawing/2014/main" id="{89A574B6-977F-8578-9C54-D687EFBFACE9}"/>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82" name="Freeform 1506">
                <a:extLst>
                  <a:ext uri="{FF2B5EF4-FFF2-40B4-BE49-F238E27FC236}">
                    <a16:creationId xmlns:a16="http://schemas.microsoft.com/office/drawing/2014/main" id="{7AB12A22-D236-975A-F505-2F53FE13CE1F}"/>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83" name="Freeform 1507">
                <a:extLst>
                  <a:ext uri="{FF2B5EF4-FFF2-40B4-BE49-F238E27FC236}">
                    <a16:creationId xmlns:a16="http://schemas.microsoft.com/office/drawing/2014/main" id="{90B779C1-F8CF-07D1-4C98-EED9416E813E}"/>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84" name="Freeform 1508">
                <a:extLst>
                  <a:ext uri="{FF2B5EF4-FFF2-40B4-BE49-F238E27FC236}">
                    <a16:creationId xmlns:a16="http://schemas.microsoft.com/office/drawing/2014/main" id="{9230E0CD-23DE-1048-203F-C9F039B1BFC0}"/>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endParaRPr lang="en-US"/>
              </a:p>
            </p:txBody>
          </p:sp>
          <p:sp>
            <p:nvSpPr>
              <p:cNvPr id="85" name="Freeform 1509">
                <a:extLst>
                  <a:ext uri="{FF2B5EF4-FFF2-40B4-BE49-F238E27FC236}">
                    <a16:creationId xmlns:a16="http://schemas.microsoft.com/office/drawing/2014/main" id="{DD2290E7-9396-EE57-D0B5-866FD64EB512}"/>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endParaRPr lang="en-US"/>
              </a:p>
            </p:txBody>
          </p:sp>
          <p:sp>
            <p:nvSpPr>
              <p:cNvPr id="86" name="Freeform 1510">
                <a:extLst>
                  <a:ext uri="{FF2B5EF4-FFF2-40B4-BE49-F238E27FC236}">
                    <a16:creationId xmlns:a16="http://schemas.microsoft.com/office/drawing/2014/main" id="{649B3E6C-152E-71AB-7DEC-FD4399FC614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20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B85E94-6F08-5881-265C-E6F12B63BDAE}"/>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C66970C-19BE-6253-12B5-CE58DA883AAB}"/>
              </a:ext>
            </a:extLst>
          </p:cNvPr>
          <p:cNvSpPr>
            <a:spLocks noGrp="1"/>
          </p:cNvSpPr>
          <p:nvPr>
            <p:ph type="body" sz="quarter" idx="21"/>
          </p:nvPr>
        </p:nvSpPr>
        <p:spPr>
          <a:xfrm>
            <a:off x="5468469" y="245347"/>
            <a:ext cx="6071068" cy="992652"/>
          </a:xfrm>
        </p:spPr>
        <p:txBody>
          <a:bodyPr/>
          <a:lstStyle/>
          <a:p>
            <a:r>
              <a:rPr lang="en-IE"/>
              <a:t>Real-Time Monitoring with IoT</a:t>
            </a:r>
          </a:p>
          <a:p>
            <a:endParaRPr lang="en-IE"/>
          </a:p>
        </p:txBody>
      </p:sp>
      <p:sp>
        <p:nvSpPr>
          <p:cNvPr id="4" name="Text Placeholder 3">
            <a:extLst>
              <a:ext uri="{FF2B5EF4-FFF2-40B4-BE49-F238E27FC236}">
                <a16:creationId xmlns:a16="http://schemas.microsoft.com/office/drawing/2014/main" id="{9A8DA407-D63B-4786-E121-2F904AF0AC12}"/>
              </a:ext>
            </a:extLst>
          </p:cNvPr>
          <p:cNvSpPr>
            <a:spLocks noGrp="1"/>
          </p:cNvSpPr>
          <p:nvPr>
            <p:ph type="body" sz="quarter" idx="22"/>
          </p:nvPr>
        </p:nvSpPr>
        <p:spPr>
          <a:xfrm>
            <a:off x="5468470" y="1000126"/>
            <a:ext cx="6723529" cy="5116202"/>
          </a:xfrm>
        </p:spPr>
        <p:txBody>
          <a:bodyPr/>
          <a:lstStyle/>
          <a:p>
            <a:pPr marL="0" indent="0"/>
            <a:r>
              <a:rPr lang="en-US" b="1"/>
              <a:t>Key Features and Benefits:</a:t>
            </a:r>
          </a:p>
          <a:p>
            <a:pPr marL="342000" indent="-342000">
              <a:buFont typeface="+mj-lt"/>
              <a:buAutoNum type="arabicPeriod"/>
            </a:pPr>
            <a:r>
              <a:rPr lang="en-US" sz="2200" b="1" u="sng">
                <a:highlight>
                  <a:srgbClr val="60BA47"/>
                </a:highlight>
              </a:rPr>
              <a:t>Temperature and Humidity Sensors: </a:t>
            </a:r>
          </a:p>
          <a:p>
            <a:pPr marL="342900" indent="-342900">
              <a:buFont typeface="Arial" panose="020B0604020202020204" pitchFamily="34" charset="0"/>
              <a:buChar char="•"/>
            </a:pPr>
            <a:r>
              <a:rPr lang="en-US" sz="2200"/>
              <a:t>Devices monitor storage conditions in real-time, ensuring optimal environments for perishable items.</a:t>
            </a:r>
          </a:p>
          <a:p>
            <a:pPr marL="342900" indent="-342900">
              <a:spcAft>
                <a:spcPts val="600"/>
              </a:spcAft>
              <a:buFont typeface="Arial" panose="020B0604020202020204" pitchFamily="34" charset="0"/>
              <a:buChar char="•"/>
            </a:pPr>
            <a:r>
              <a:rPr lang="en-US" sz="2200"/>
              <a:t>Alerts are triggered if conditions deviate, preventing spoilage. Example: IoT systems in cold storage facilities or refrigerated transport.</a:t>
            </a:r>
          </a:p>
          <a:p>
            <a:pPr marL="342000" indent="-342000">
              <a:spcAft>
                <a:spcPts val="600"/>
              </a:spcAft>
              <a:buFont typeface="+mj-lt"/>
              <a:buAutoNum type="arabicPeriod" startAt="2"/>
            </a:pPr>
            <a:r>
              <a:rPr lang="en-US" sz="2200" b="1" u="sng">
                <a:highlight>
                  <a:srgbClr val="60BA47"/>
                </a:highlight>
              </a:rPr>
              <a:t>Inventory Management:</a:t>
            </a:r>
          </a:p>
          <a:p>
            <a:pPr marL="342900" indent="-342900">
              <a:buFont typeface="Arial" panose="020B0604020202020204" pitchFamily="34" charset="0"/>
              <a:buChar char="•"/>
            </a:pPr>
            <a:r>
              <a:rPr lang="en-US" sz="2200"/>
              <a:t>IoT-enabled smart shelves and bins track inventory levels, expiration dates, and food movement.</a:t>
            </a:r>
          </a:p>
          <a:p>
            <a:pPr marL="342900" indent="-342900">
              <a:spcAft>
                <a:spcPts val="600"/>
              </a:spcAft>
              <a:buFont typeface="Arial" panose="020B0604020202020204" pitchFamily="34" charset="0"/>
              <a:buChar char="•"/>
            </a:pPr>
            <a:r>
              <a:rPr lang="en-US" sz="2200"/>
              <a:t>Automatic reordering systems optimize inventory to prevent overstocking.</a:t>
            </a:r>
          </a:p>
          <a:p>
            <a:pPr marL="342000" indent="-342000">
              <a:spcAft>
                <a:spcPts val="600"/>
              </a:spcAft>
              <a:buFont typeface="+mj-lt"/>
              <a:buAutoNum type="arabicPeriod" startAt="3"/>
            </a:pPr>
            <a:r>
              <a:rPr lang="en-US" sz="2200" b="1" u="sng">
                <a:highlight>
                  <a:srgbClr val="60BA47"/>
                </a:highlight>
              </a:rPr>
              <a:t>Data Analytics:</a:t>
            </a:r>
          </a:p>
          <a:p>
            <a:pPr marL="342900" indent="-342900">
              <a:buFont typeface="Arial" panose="020B0604020202020204" pitchFamily="34" charset="0"/>
              <a:buChar char="•"/>
            </a:pPr>
            <a:r>
              <a:rPr lang="en-US" sz="2200"/>
              <a:t>AI-driven analytics identify patterns, such as frequently wasted items, and suggest adjustments in purchasing, storage or production.</a:t>
            </a:r>
          </a:p>
          <a:p>
            <a:pPr marL="0" indent="0"/>
            <a:endParaRPr lang="en-IE"/>
          </a:p>
        </p:txBody>
      </p:sp>
      <p:sp>
        <p:nvSpPr>
          <p:cNvPr id="8" name="TextBox 7">
            <a:extLst>
              <a:ext uri="{FF2B5EF4-FFF2-40B4-BE49-F238E27FC236}">
                <a16:creationId xmlns:a16="http://schemas.microsoft.com/office/drawing/2014/main" id="{DA89E4C5-DDF1-008F-0512-886CABEDED97}"/>
              </a:ext>
            </a:extLst>
          </p:cNvPr>
          <p:cNvSpPr txBox="1"/>
          <p:nvPr/>
        </p:nvSpPr>
        <p:spPr>
          <a:xfrm>
            <a:off x="839215" y="253252"/>
            <a:ext cx="3979069" cy="2308324"/>
          </a:xfrm>
          <a:prstGeom prst="rect">
            <a:avLst/>
          </a:prstGeom>
          <a:solidFill>
            <a:schemeClr val="bg1"/>
          </a:solidFill>
        </p:spPr>
        <p:txBody>
          <a:bodyPr wrap="square">
            <a:spAutoFit/>
          </a:bodyPr>
          <a:lstStyle/>
          <a:p>
            <a:pPr marL="0" indent="0" algn="ctr"/>
            <a:r>
              <a:rPr lang="en-US" sz="2400" b="1">
                <a:solidFill>
                  <a:srgbClr val="09465E"/>
                </a:solidFill>
                <a:latin typeface="+mn-lt"/>
              </a:rPr>
              <a:t>IoT</a:t>
            </a:r>
            <a:r>
              <a:rPr lang="en-US" sz="2400">
                <a:solidFill>
                  <a:srgbClr val="09465E"/>
                </a:solidFill>
                <a:latin typeface="+mn-lt"/>
              </a:rPr>
              <a:t> (Internet of Things) solutions enable the continuous monitoring of food quality and inventory, providing data to reduce waste or loss.</a:t>
            </a:r>
          </a:p>
        </p:txBody>
      </p:sp>
    </p:spTree>
    <p:extLst>
      <p:ext uri="{BB962C8B-B14F-4D97-AF65-F5344CB8AC3E}">
        <p14:creationId xmlns:p14="http://schemas.microsoft.com/office/powerpoint/2010/main" val="3386830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7AD0-E6AB-6042-4F1A-1498EB0C354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DFB897-CFFD-C2B9-734A-B90E9FC098F9}"/>
              </a:ext>
            </a:extLst>
          </p:cNvPr>
          <p:cNvSpPr>
            <a:spLocks noGrp="1"/>
          </p:cNvSpPr>
          <p:nvPr>
            <p:ph type="body" sz="quarter" idx="19"/>
          </p:nvPr>
        </p:nvSpPr>
        <p:spPr>
          <a:xfrm>
            <a:off x="7367258" y="2202877"/>
            <a:ext cx="3382197" cy="4655123"/>
          </a:xfrm>
          <a:prstGeom prst="rect">
            <a:avLst/>
          </a:prstGeom>
        </p:spPr>
        <p:txBody>
          <a:bodyPr/>
          <a:lstStyle/>
          <a:p>
            <a:r>
              <a:rPr lang="en-US" sz="2000"/>
              <a:t>The </a:t>
            </a:r>
            <a:r>
              <a:rPr lang="en-US" sz="2000" b="1"/>
              <a:t>CIFP Escuela de </a:t>
            </a:r>
            <a:r>
              <a:rPr lang="en-US" sz="2000" b="1" err="1"/>
              <a:t>Hostelería</a:t>
            </a:r>
            <a:r>
              <a:rPr lang="en-US" sz="2000" b="1"/>
              <a:t> de </a:t>
            </a:r>
            <a:r>
              <a:rPr lang="en-US" sz="2000" b="1" err="1"/>
              <a:t>Leioa</a:t>
            </a:r>
            <a:r>
              <a:rPr lang="en-US" sz="2000"/>
              <a:t> (</a:t>
            </a:r>
            <a:r>
              <a:rPr lang="en-US" sz="2000" err="1"/>
              <a:t>Leioa</a:t>
            </a:r>
            <a:r>
              <a:rPr lang="en-US" sz="2000"/>
              <a:t> Catering School) is at the forefront of culinary innovation. In the video a  </a:t>
            </a:r>
            <a:r>
              <a:rPr lang="en-US" sz="2000" kern="1200">
                <a:solidFill>
                  <a:srgbClr val="09465E"/>
                </a:solidFill>
                <a:latin typeface="+mn-lt"/>
                <a:ea typeface="+mn-ea"/>
                <a:cs typeface="+mn-cs"/>
              </a:rPr>
              <a:t>fully autonomous </a:t>
            </a:r>
            <a:r>
              <a:rPr lang="en-US" sz="2000" kern="1200">
                <a:solidFill>
                  <a:srgbClr val="09465E"/>
                </a:solidFill>
                <a:latin typeface="+mn-lt"/>
                <a:ea typeface="+mn-ea"/>
                <a:cs typeface="+mn-cs"/>
                <a:hlinkClick r:id="rId3"/>
              </a:rPr>
              <a:t>kitchen robot</a:t>
            </a:r>
            <a:r>
              <a:rPr lang="en-US" sz="2000" kern="1200">
                <a:solidFill>
                  <a:srgbClr val="09465E"/>
                </a:solidFill>
                <a:latin typeface="+mn-lt"/>
                <a:ea typeface="+mn-ea"/>
                <a:cs typeface="+mn-cs"/>
              </a:rPr>
              <a:t> making Paella. </a:t>
            </a:r>
            <a:endParaRPr lang="en-US" sz="2000"/>
          </a:p>
        </p:txBody>
      </p:sp>
      <p:pic>
        <p:nvPicPr>
          <p:cNvPr id="2" name="Picture 1">
            <a:extLst>
              <a:ext uri="{FF2B5EF4-FFF2-40B4-BE49-F238E27FC236}">
                <a16:creationId xmlns:a16="http://schemas.microsoft.com/office/drawing/2014/main" id="{803A3E65-12DB-AD08-5B79-6228DEF2E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326" y="876301"/>
            <a:ext cx="7997237" cy="4745686"/>
          </a:xfrm>
          <a:prstGeom prst="rect">
            <a:avLst/>
          </a:prstGeom>
        </p:spPr>
      </p:pic>
      <p:pic>
        <p:nvPicPr>
          <p:cNvPr id="4" name="Online Media 3" title="BR5 Robot kitchen Leioa">
            <a:hlinkClick r:id="" action="ppaction://media"/>
            <a:extLst>
              <a:ext uri="{FF2B5EF4-FFF2-40B4-BE49-F238E27FC236}">
                <a16:creationId xmlns:a16="http://schemas.microsoft.com/office/drawing/2014/main" id="{8F93B1AD-224B-0087-AE38-58217362DDA0}"/>
              </a:ext>
            </a:extLst>
          </p:cNvPr>
          <p:cNvPicPr>
            <a:picLocks noRot="1" noChangeAspect="1"/>
          </p:cNvPicPr>
          <p:nvPr>
            <a:videoFile r:link="rId1"/>
          </p:nvPr>
        </p:nvPicPr>
        <p:blipFill>
          <a:blip r:embed="rId5"/>
          <a:stretch>
            <a:fillRect/>
          </a:stretch>
        </p:blipFill>
        <p:spPr>
          <a:xfrm>
            <a:off x="1063625" y="1547017"/>
            <a:ext cx="5680075" cy="3209242"/>
          </a:xfrm>
          <a:prstGeom prst="rect">
            <a:avLst/>
          </a:prstGeom>
        </p:spPr>
      </p:pic>
    </p:spTree>
    <p:extLst>
      <p:ext uri="{BB962C8B-B14F-4D97-AF65-F5344CB8AC3E}">
        <p14:creationId xmlns:p14="http://schemas.microsoft.com/office/powerpoint/2010/main" val="390784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4C4C89-0068-5963-8C21-B261D96E5875}"/>
              </a:ext>
            </a:extLst>
          </p:cNvPr>
          <p:cNvSpPr>
            <a:spLocks noGrp="1"/>
          </p:cNvSpPr>
          <p:nvPr>
            <p:ph type="body" sz="quarter" idx="16"/>
          </p:nvPr>
        </p:nvSpPr>
        <p:spPr>
          <a:xfrm>
            <a:off x="621644" y="502515"/>
            <a:ext cx="5881764" cy="992652"/>
          </a:xfrm>
        </p:spPr>
        <p:txBody>
          <a:bodyPr/>
          <a:lstStyle/>
          <a:p>
            <a:r>
              <a:rPr lang="en-IE"/>
              <a:t>Examples of IoT Tools:</a:t>
            </a:r>
          </a:p>
          <a:p>
            <a:endParaRPr lang="en-IE"/>
          </a:p>
        </p:txBody>
      </p:sp>
      <p:sp>
        <p:nvSpPr>
          <p:cNvPr id="4" name="Text Placeholder 3">
            <a:extLst>
              <a:ext uri="{FF2B5EF4-FFF2-40B4-BE49-F238E27FC236}">
                <a16:creationId xmlns:a16="http://schemas.microsoft.com/office/drawing/2014/main" id="{D9C6868E-CDE3-2675-09C5-DC499068CB77}"/>
              </a:ext>
            </a:extLst>
          </p:cNvPr>
          <p:cNvSpPr>
            <a:spLocks noGrp="1"/>
          </p:cNvSpPr>
          <p:nvPr>
            <p:ph type="body" sz="quarter" idx="19"/>
          </p:nvPr>
        </p:nvSpPr>
        <p:spPr>
          <a:xfrm>
            <a:off x="0" y="6253485"/>
            <a:ext cx="6096000" cy="1398669"/>
          </a:xfrm>
        </p:spPr>
        <p:txBody>
          <a:bodyPr/>
          <a:lstStyle/>
          <a:p>
            <a:pPr algn="just"/>
            <a:r>
              <a:rPr lang="en-US" sz="1800"/>
              <a:t>    </a:t>
            </a:r>
            <a:endParaRPr lang="en-IE"/>
          </a:p>
        </p:txBody>
      </p:sp>
      <p:pic>
        <p:nvPicPr>
          <p:cNvPr id="9" name="Imagen 8">
            <a:extLst>
              <a:ext uri="{FF2B5EF4-FFF2-40B4-BE49-F238E27FC236}">
                <a16:creationId xmlns:a16="http://schemas.microsoft.com/office/drawing/2014/main" id="{1B453EB6-AC80-2C82-5FAC-210FD59D1C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4918" y="1626782"/>
            <a:ext cx="4338366" cy="2052084"/>
          </a:xfrm>
          <a:prstGeom prst="rect">
            <a:avLst/>
          </a:prstGeom>
        </p:spPr>
      </p:pic>
      <p:pic>
        <p:nvPicPr>
          <p:cNvPr id="11" name="Imagen 10">
            <a:extLst>
              <a:ext uri="{FF2B5EF4-FFF2-40B4-BE49-F238E27FC236}">
                <a16:creationId xmlns:a16="http://schemas.microsoft.com/office/drawing/2014/main" id="{35D57718-361C-8AD5-710B-22749EC707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9201" y="3651249"/>
            <a:ext cx="4338366" cy="606055"/>
          </a:xfrm>
          <a:prstGeom prst="rect">
            <a:avLst/>
          </a:prstGeom>
        </p:spPr>
      </p:pic>
      <p:sp>
        <p:nvSpPr>
          <p:cNvPr id="12" name="CuadroTexto 11">
            <a:extLst>
              <a:ext uri="{FF2B5EF4-FFF2-40B4-BE49-F238E27FC236}">
                <a16:creationId xmlns:a16="http://schemas.microsoft.com/office/drawing/2014/main" id="{6AEF06B7-0FAD-6BD2-AF1E-70EE213CDECF}"/>
              </a:ext>
            </a:extLst>
          </p:cNvPr>
          <p:cNvSpPr txBox="1"/>
          <p:nvPr/>
        </p:nvSpPr>
        <p:spPr>
          <a:xfrm>
            <a:off x="6645349" y="4678325"/>
            <a:ext cx="4795283" cy="1846659"/>
          </a:xfrm>
          <a:prstGeom prst="rect">
            <a:avLst/>
          </a:prstGeom>
          <a:noFill/>
        </p:spPr>
        <p:txBody>
          <a:bodyPr wrap="square" rtlCol="0">
            <a:spAutoFit/>
          </a:bodyPr>
          <a:lstStyle/>
          <a:p>
            <a:pPr algn="just"/>
            <a:r>
              <a:rPr lang="en-US" sz="1900" b="0" i="0">
                <a:solidFill>
                  <a:srgbClr val="09465E"/>
                </a:solidFill>
                <a:effectLst/>
                <a:latin typeface="+mn-lt"/>
              </a:rPr>
              <a:t>A disruptive food waste technology company, adding value to food waste by effortlessly capturing data about it. The data is into the palm of your hand to help you make SMART decisions. save money and do something great for the planet.</a:t>
            </a:r>
            <a:endParaRPr lang="es-ES" sz="1900">
              <a:solidFill>
                <a:srgbClr val="09465E"/>
              </a:solidFill>
              <a:latin typeface="+mn-lt"/>
            </a:endParaRPr>
          </a:p>
        </p:txBody>
      </p:sp>
      <p:sp>
        <p:nvSpPr>
          <p:cNvPr id="14" name="CuadroTexto 13">
            <a:extLst>
              <a:ext uri="{FF2B5EF4-FFF2-40B4-BE49-F238E27FC236}">
                <a16:creationId xmlns:a16="http://schemas.microsoft.com/office/drawing/2014/main" id="{0D43FB88-3E8B-5AF5-5794-2682CCEA7DA5}"/>
              </a:ext>
            </a:extLst>
          </p:cNvPr>
          <p:cNvSpPr txBox="1"/>
          <p:nvPr/>
        </p:nvSpPr>
        <p:spPr>
          <a:xfrm>
            <a:off x="6593110" y="734228"/>
            <a:ext cx="5690548" cy="707886"/>
          </a:xfrm>
          <a:prstGeom prst="rect">
            <a:avLst/>
          </a:prstGeom>
          <a:noFill/>
        </p:spPr>
        <p:txBody>
          <a:bodyPr wrap="square">
            <a:spAutoFit/>
          </a:bodyPr>
          <a:lstStyle/>
          <a:p>
            <a:r>
              <a:rPr lang="es-ES" sz="2000" b="1" err="1">
                <a:solidFill>
                  <a:srgbClr val="09465E"/>
                </a:solidFill>
              </a:rPr>
              <a:t>Limetrack</a:t>
            </a:r>
            <a:endParaRPr lang="es-ES" sz="2000" b="1">
              <a:solidFill>
                <a:srgbClr val="09465E"/>
              </a:solidFill>
            </a:endParaRPr>
          </a:p>
          <a:p>
            <a:r>
              <a:rPr lang="en-US" sz="2000">
                <a:solidFill>
                  <a:srgbClr val="09465E"/>
                </a:solidFill>
                <a:latin typeface="+mn-lt"/>
              </a:rPr>
              <a:t>SMART bins weigh your deposits</a:t>
            </a:r>
            <a:endParaRPr lang="es-ES" sz="2000">
              <a:solidFill>
                <a:srgbClr val="09465E"/>
              </a:solidFill>
            </a:endParaRPr>
          </a:p>
        </p:txBody>
      </p:sp>
      <p:sp>
        <p:nvSpPr>
          <p:cNvPr id="16" name="CuadroTexto 15">
            <a:extLst>
              <a:ext uri="{FF2B5EF4-FFF2-40B4-BE49-F238E27FC236}">
                <a16:creationId xmlns:a16="http://schemas.microsoft.com/office/drawing/2014/main" id="{22818A72-FE6B-1052-939B-5966F6126F72}"/>
              </a:ext>
            </a:extLst>
          </p:cNvPr>
          <p:cNvSpPr txBox="1"/>
          <p:nvPr/>
        </p:nvSpPr>
        <p:spPr>
          <a:xfrm>
            <a:off x="8758569" y="6247985"/>
            <a:ext cx="6331688" cy="369332"/>
          </a:xfrm>
          <a:prstGeom prst="rect">
            <a:avLst/>
          </a:prstGeom>
          <a:noFill/>
        </p:spPr>
        <p:txBody>
          <a:bodyPr wrap="square">
            <a:spAutoFit/>
          </a:bodyPr>
          <a:lstStyle/>
          <a:p>
            <a:r>
              <a:rPr lang="es-ES">
                <a:latin typeface="+mn-lt"/>
                <a:hlinkClick r:id="rId4"/>
              </a:rPr>
              <a:t>https://limetrack.earth/</a:t>
            </a:r>
            <a:endParaRPr lang="es-ES">
              <a:latin typeface="+mn-lt"/>
            </a:endParaRPr>
          </a:p>
        </p:txBody>
      </p:sp>
      <p:pic>
        <p:nvPicPr>
          <p:cNvPr id="17" name="Imagen 16">
            <a:extLst>
              <a:ext uri="{FF2B5EF4-FFF2-40B4-BE49-F238E27FC236}">
                <a16:creationId xmlns:a16="http://schemas.microsoft.com/office/drawing/2014/main" id="{EE3F72FA-8645-B8D2-5E3E-EBF03A7B1F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781966">
            <a:off x="8142585" y="6243702"/>
            <a:ext cx="670618" cy="676715"/>
          </a:xfrm>
          <a:prstGeom prst="rect">
            <a:avLst/>
          </a:prstGeom>
        </p:spPr>
      </p:pic>
      <p:pic>
        <p:nvPicPr>
          <p:cNvPr id="19" name="Imagen 18">
            <a:extLst>
              <a:ext uri="{FF2B5EF4-FFF2-40B4-BE49-F238E27FC236}">
                <a16:creationId xmlns:a16="http://schemas.microsoft.com/office/drawing/2014/main" id="{DAC9DAD9-82E6-70DF-BD24-218A432057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3098" y="1495168"/>
            <a:ext cx="3448377" cy="2583710"/>
          </a:xfrm>
          <a:prstGeom prst="rect">
            <a:avLst/>
          </a:prstGeom>
        </p:spPr>
      </p:pic>
      <p:sp>
        <p:nvSpPr>
          <p:cNvPr id="21" name="CuadroTexto 20">
            <a:extLst>
              <a:ext uri="{FF2B5EF4-FFF2-40B4-BE49-F238E27FC236}">
                <a16:creationId xmlns:a16="http://schemas.microsoft.com/office/drawing/2014/main" id="{7FCB8557-35A1-CB78-28C7-DB67804C2BD5}"/>
              </a:ext>
            </a:extLst>
          </p:cNvPr>
          <p:cNvSpPr txBox="1"/>
          <p:nvPr/>
        </p:nvSpPr>
        <p:spPr>
          <a:xfrm>
            <a:off x="494247" y="4325169"/>
            <a:ext cx="5496978" cy="3056862"/>
          </a:xfrm>
          <a:prstGeom prst="rect">
            <a:avLst/>
          </a:prstGeom>
          <a:noFill/>
        </p:spPr>
        <p:txBody>
          <a:bodyPr wrap="square">
            <a:spAutoFit/>
          </a:bodyPr>
          <a:lstStyle/>
          <a:p>
            <a:pPr marL="228600" marR="0" lvl="0" indent="-22860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1900" b="1" i="0" u="none" strike="noStrike" kern="1200" cap="none" spc="0" normalizeH="0" baseline="0" noProof="0">
                <a:ln>
                  <a:noFill/>
                </a:ln>
                <a:solidFill>
                  <a:srgbClr val="09465E"/>
                </a:solidFill>
                <a:effectLst/>
                <a:uLnTx/>
                <a:uFillTx/>
                <a:latin typeface="Calibri" panose="020F0502020204030204"/>
                <a:ea typeface="+mn-ea"/>
                <a:cs typeface="+mn-cs"/>
                <a:hlinkClick r:id="rId7"/>
              </a:rPr>
              <a:t>Winnow</a:t>
            </a:r>
            <a:endParaRPr kumimoji="0" lang="en-US" sz="1900" b="1" i="0" u="none" strike="noStrike" kern="1200" cap="none" spc="0" normalizeH="0" baseline="0" noProof="0">
              <a:ln>
                <a:noFill/>
              </a:ln>
              <a:solidFill>
                <a:srgbClr val="09465E"/>
              </a:solidFill>
              <a:effectLst/>
              <a:uLnTx/>
              <a:uFillTx/>
              <a:latin typeface="Calibri" panose="020F0502020204030204"/>
              <a:ea typeface="+mn-ea"/>
              <a:cs typeface="+mn-cs"/>
            </a:endParaRPr>
          </a:p>
          <a:p>
            <a:pPr algn="l"/>
            <a:r>
              <a:rPr lang="en-US" sz="1900" kern="1200">
                <a:solidFill>
                  <a:srgbClr val="09465E"/>
                </a:solidFill>
                <a:latin typeface="+mn-lt"/>
                <a:ea typeface="+mn-ea"/>
                <a:cs typeface="+mn-cs"/>
              </a:rPr>
              <a:t>This tool uses smart scales, cameras, &amp; sensors to automatically record the type of food that is</a:t>
            </a:r>
            <a:r>
              <a:rPr lang="en-US" sz="1900">
                <a:latin typeface="+mn-lt"/>
              </a:rPr>
              <a:t> </a:t>
            </a:r>
            <a:r>
              <a:rPr lang="en-US" sz="1900" kern="1200">
                <a:solidFill>
                  <a:srgbClr val="09465E"/>
                </a:solidFill>
                <a:latin typeface="+mn-lt"/>
                <a:ea typeface="+mn-ea"/>
                <a:cs typeface="+mn-cs"/>
              </a:rPr>
              <a:t>wasted.</a:t>
            </a:r>
            <a:r>
              <a:rPr lang="en-US" sz="1900"/>
              <a:t> </a:t>
            </a:r>
            <a:r>
              <a:rPr lang="en-US" sz="1900" kern="1200">
                <a:solidFill>
                  <a:srgbClr val="09465E"/>
                </a:solidFill>
                <a:latin typeface="+mn-lt"/>
                <a:ea typeface="+mn-ea"/>
                <a:cs typeface="+mn-cs"/>
              </a:rPr>
              <a:t>The information collected by IoT is </a:t>
            </a:r>
            <a:r>
              <a:rPr lang="en-US" sz="1900" kern="1200" err="1">
                <a:solidFill>
                  <a:srgbClr val="09465E"/>
                </a:solidFill>
                <a:latin typeface="+mn-lt"/>
                <a:ea typeface="+mn-ea"/>
                <a:cs typeface="+mn-cs"/>
              </a:rPr>
              <a:t>analysed</a:t>
            </a:r>
            <a:r>
              <a:rPr lang="en-US" sz="1900" kern="1200">
                <a:solidFill>
                  <a:srgbClr val="09465E"/>
                </a:solidFill>
                <a:latin typeface="+mn-lt"/>
                <a:ea typeface="+mn-ea"/>
                <a:cs typeface="+mn-cs"/>
              </a:rPr>
              <a:t> to adjust menus, portions, and purchasing planning. In hotels in the Balearic Islands, food waste was reduced from 11% to 2.5%.</a:t>
            </a:r>
          </a:p>
          <a:p>
            <a:pPr algn="l"/>
            <a:endParaRPr lang="en-US" sz="1900" b="1" kern="0">
              <a:effectLst/>
              <a:latin typeface="+mn-lt"/>
              <a:ea typeface="Times New Roman" panose="02020603050405020304" pitchFamily="18" charset="0"/>
              <a:cs typeface="Times New Roman" panose="02020603050405020304" pitchFamily="18" charset="0"/>
              <a:hlinkClick r:id="rId8"/>
            </a:endParaRPr>
          </a:p>
          <a:p>
            <a:pPr algn="l"/>
            <a:endParaRPr lang="en-US" sz="1900" b="1" kern="0">
              <a:ea typeface="Times New Roman" panose="02020603050405020304" pitchFamily="18" charset="0"/>
              <a:cs typeface="Times New Roman" panose="02020603050405020304" pitchFamily="18" charset="0"/>
              <a:hlinkClick r:id="rId8"/>
            </a:endParaRPr>
          </a:p>
          <a:p>
            <a:pPr marL="228600" indent="-228600" algn="l" rtl="0">
              <a:lnSpc>
                <a:spcPts val="2480"/>
              </a:lnSpc>
              <a:defRPr/>
            </a:pPr>
            <a:r>
              <a:rPr lang="en-US" sz="1900" kern="1200">
                <a:solidFill>
                  <a:srgbClr val="09465E"/>
                </a:solidFill>
                <a:latin typeface="+mn-lt"/>
                <a:ea typeface="+mn-ea"/>
                <a:cs typeface="+mn-cs"/>
              </a:rPr>
              <a:t> </a:t>
            </a:r>
          </a:p>
        </p:txBody>
      </p:sp>
      <p:pic>
        <p:nvPicPr>
          <p:cNvPr id="22" name="Imagen 21">
            <a:extLst>
              <a:ext uri="{FF2B5EF4-FFF2-40B4-BE49-F238E27FC236}">
                <a16:creationId xmlns:a16="http://schemas.microsoft.com/office/drawing/2014/main" id="{0CF50079-2E13-8496-D6AA-91915A56FDD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2763083">
            <a:off x="1529876" y="3980407"/>
            <a:ext cx="944962" cy="944962"/>
          </a:xfrm>
          <a:prstGeom prst="rect">
            <a:avLst/>
          </a:prstGeom>
        </p:spPr>
      </p:pic>
      <p:pic>
        <p:nvPicPr>
          <p:cNvPr id="23" name="Graphic 8" descr="Badge Tick with solid fill">
            <a:extLst>
              <a:ext uri="{FF2B5EF4-FFF2-40B4-BE49-F238E27FC236}">
                <a16:creationId xmlns:a16="http://schemas.microsoft.com/office/drawing/2014/main" id="{FDC0092C-64FF-8BC0-7A17-19844987BD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48316" y="2634975"/>
            <a:ext cx="864402" cy="864402"/>
          </a:xfrm>
          <a:prstGeom prst="rect">
            <a:avLst/>
          </a:prstGeom>
        </p:spPr>
      </p:pic>
    </p:spTree>
    <p:extLst>
      <p:ext uri="{BB962C8B-B14F-4D97-AF65-F5344CB8AC3E}">
        <p14:creationId xmlns:p14="http://schemas.microsoft.com/office/powerpoint/2010/main" val="2889630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73D4-79CA-F8A1-022D-5CD1EBE318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957BA-9430-200E-DC3C-5CC2BAC9BD63}"/>
              </a:ext>
            </a:extLst>
          </p:cNvPr>
          <p:cNvSpPr>
            <a:spLocks noGrp="1"/>
          </p:cNvSpPr>
          <p:nvPr>
            <p:ph type="body" sz="quarter" idx="16"/>
          </p:nvPr>
        </p:nvSpPr>
        <p:spPr>
          <a:xfrm>
            <a:off x="621644" y="502515"/>
            <a:ext cx="5881764" cy="992652"/>
          </a:xfrm>
        </p:spPr>
        <p:txBody>
          <a:bodyPr/>
          <a:lstStyle/>
          <a:p>
            <a:r>
              <a:rPr lang="en-IE"/>
              <a:t>Examples of IoT Tools:</a:t>
            </a:r>
          </a:p>
          <a:p>
            <a:endParaRPr lang="en-IE"/>
          </a:p>
        </p:txBody>
      </p:sp>
      <p:sp>
        <p:nvSpPr>
          <p:cNvPr id="4" name="Text Placeholder 3">
            <a:extLst>
              <a:ext uri="{FF2B5EF4-FFF2-40B4-BE49-F238E27FC236}">
                <a16:creationId xmlns:a16="http://schemas.microsoft.com/office/drawing/2014/main" id="{FDEB3201-6FE1-DBF7-E0BA-C2F06E398069}"/>
              </a:ext>
            </a:extLst>
          </p:cNvPr>
          <p:cNvSpPr>
            <a:spLocks noGrp="1"/>
          </p:cNvSpPr>
          <p:nvPr>
            <p:ph type="body" sz="quarter" idx="19"/>
          </p:nvPr>
        </p:nvSpPr>
        <p:spPr>
          <a:xfrm>
            <a:off x="1067960" y="1029178"/>
            <a:ext cx="5284202" cy="1791586"/>
          </a:xfrm>
        </p:spPr>
        <p:txBody>
          <a:bodyPr/>
          <a:lstStyle/>
          <a:p>
            <a:endParaRPr lang="en-US" sz="2400" b="1" kern="0">
              <a:effectLst/>
              <a:latin typeface="+mn-lt"/>
              <a:ea typeface="Times New Roman" panose="02020603050405020304" pitchFamily="18" charset="0"/>
              <a:cs typeface="Times New Roman" panose="02020603050405020304" pitchFamily="18" charset="0"/>
            </a:endParaRPr>
          </a:p>
          <a:p>
            <a:pPr marL="0" indent="0"/>
            <a:endParaRPr lang="en-US" sz="2400" b="1" kern="0">
              <a:effectLst/>
              <a:latin typeface="+mn-lt"/>
              <a:ea typeface="Times New Roman" panose="02020603050405020304" pitchFamily="18" charset="0"/>
              <a:cs typeface="Times New Roman" panose="02020603050405020304" pitchFamily="18" charset="0"/>
              <a:hlinkClick r:id="rId2"/>
            </a:endParaRPr>
          </a:p>
          <a:p>
            <a:r>
              <a:rPr lang="en-US" b="1" kern="0" err="1">
                <a:ea typeface="Times New Roman" panose="02020603050405020304" pitchFamily="18" charset="0"/>
                <a:cs typeface="Times New Roman" panose="02020603050405020304" pitchFamily="18" charset="0"/>
                <a:hlinkClick r:id="rId3"/>
              </a:rPr>
              <a:t>Kitro</a:t>
            </a:r>
            <a:r>
              <a:rPr lang="en-US" b="1" kern="0">
                <a:ea typeface="Times New Roman" panose="02020603050405020304" pitchFamily="18" charset="0"/>
                <a:cs typeface="Times New Roman" panose="02020603050405020304" pitchFamily="18" charset="0"/>
                <a:hlinkClick r:id="rId3"/>
              </a:rPr>
              <a:t> </a:t>
            </a:r>
            <a:endParaRPr lang="en-US" b="1" kern="0">
              <a:ea typeface="Times New Roman" panose="02020603050405020304" pitchFamily="18" charset="0"/>
              <a:cs typeface="Times New Roman" panose="02020603050405020304" pitchFamily="18" charset="0"/>
            </a:endParaRPr>
          </a:p>
          <a:p>
            <a:r>
              <a:rPr lang="en-US" sz="2000" kern="0">
                <a:ea typeface="Times New Roman" panose="02020603050405020304" pitchFamily="18" charset="0"/>
                <a:cs typeface="Times New Roman" panose="02020603050405020304" pitchFamily="18" charset="0"/>
              </a:rPr>
              <a:t>Swiss platform that automates the collection of </a:t>
            </a:r>
          </a:p>
          <a:p>
            <a:r>
              <a:rPr lang="en-US" sz="2000" kern="0">
                <a:ea typeface="Times New Roman" panose="02020603050405020304" pitchFamily="18" charset="0"/>
                <a:cs typeface="Times New Roman" panose="02020603050405020304" pitchFamily="18" charset="0"/>
              </a:rPr>
              <a:t>data on food waste in kitchens.</a:t>
            </a:r>
            <a:endParaRPr lang="en-US" sz="2000" kern="0">
              <a:ea typeface="Times New Roman" panose="02020603050405020304" pitchFamily="18" charset="0"/>
              <a:cs typeface="Times New Roman" panose="02020603050405020304" pitchFamily="18" charset="0"/>
              <a:hlinkClick r:id="rId2"/>
            </a:endParaRPr>
          </a:p>
          <a:p>
            <a:endParaRPr lang="en-IE"/>
          </a:p>
        </p:txBody>
      </p:sp>
      <p:pic>
        <p:nvPicPr>
          <p:cNvPr id="17" name="Imagen 16">
            <a:extLst>
              <a:ext uri="{FF2B5EF4-FFF2-40B4-BE49-F238E27FC236}">
                <a16:creationId xmlns:a16="http://schemas.microsoft.com/office/drawing/2014/main" id="{638740AE-6409-DE48-E8B1-1433897EA8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53009" y="1781138"/>
            <a:ext cx="670618" cy="676715"/>
          </a:xfrm>
          <a:prstGeom prst="rect">
            <a:avLst/>
          </a:prstGeom>
        </p:spPr>
      </p:pic>
      <p:sp>
        <p:nvSpPr>
          <p:cNvPr id="3" name="CuadroTexto 2">
            <a:extLst>
              <a:ext uri="{FF2B5EF4-FFF2-40B4-BE49-F238E27FC236}">
                <a16:creationId xmlns:a16="http://schemas.microsoft.com/office/drawing/2014/main" id="{79A9B9C5-02BE-F245-30C5-5AC17037BC11}"/>
              </a:ext>
            </a:extLst>
          </p:cNvPr>
          <p:cNvSpPr txBox="1"/>
          <p:nvPr/>
        </p:nvSpPr>
        <p:spPr>
          <a:xfrm>
            <a:off x="1067960" y="2919379"/>
            <a:ext cx="5028040" cy="1661993"/>
          </a:xfrm>
          <a:prstGeom prst="rect">
            <a:avLst/>
          </a:prstGeom>
          <a:noFill/>
        </p:spPr>
        <p:txBody>
          <a:bodyPr wrap="square" rtlCol="0">
            <a:spAutoFit/>
          </a:bodyPr>
          <a:lstStyle/>
          <a:p>
            <a:r>
              <a:rPr lang="es-ES" sz="2400" b="1" err="1">
                <a:solidFill>
                  <a:srgbClr val="09465E"/>
                </a:solidFill>
                <a:latin typeface="+mn-lt"/>
                <a:hlinkClick r:id="rId5"/>
              </a:rPr>
              <a:t>Oscillum</a:t>
            </a:r>
            <a:endParaRPr lang="es-ES" sz="2400" b="1">
              <a:solidFill>
                <a:srgbClr val="09465E"/>
              </a:solidFill>
              <a:latin typeface="+mn-lt"/>
            </a:endParaRPr>
          </a:p>
          <a:p>
            <a:r>
              <a:rPr lang="en-US" sz="2000">
                <a:solidFill>
                  <a:srgbClr val="09465E"/>
                </a:solidFill>
                <a:latin typeface="+mn-lt"/>
              </a:rPr>
              <a:t>A startup from Alicante, Spain, creates biodegradable labels that change </a:t>
            </a:r>
            <a:r>
              <a:rPr lang="en-US" sz="2000" err="1">
                <a:solidFill>
                  <a:srgbClr val="09465E"/>
                </a:solidFill>
                <a:latin typeface="+mn-lt"/>
              </a:rPr>
              <a:t>colour</a:t>
            </a:r>
            <a:r>
              <a:rPr lang="en-US" sz="2000">
                <a:solidFill>
                  <a:srgbClr val="09465E"/>
                </a:solidFill>
                <a:latin typeface="+mn-lt"/>
              </a:rPr>
              <a:t> depending on the condition of the food</a:t>
            </a:r>
            <a:endParaRPr lang="es-ES" sz="2000">
              <a:solidFill>
                <a:srgbClr val="09465E"/>
              </a:solidFill>
              <a:latin typeface="+mn-lt"/>
            </a:endParaRPr>
          </a:p>
          <a:p>
            <a:r>
              <a:rPr lang="es-ES"/>
              <a:t> </a:t>
            </a:r>
          </a:p>
        </p:txBody>
      </p:sp>
      <p:pic>
        <p:nvPicPr>
          <p:cNvPr id="20" name="Imagen 19">
            <a:extLst>
              <a:ext uri="{FF2B5EF4-FFF2-40B4-BE49-F238E27FC236}">
                <a16:creationId xmlns:a16="http://schemas.microsoft.com/office/drawing/2014/main" id="{C6B558F6-DB7E-FD87-F6E4-448CFBE0D26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62037" y="1637414"/>
            <a:ext cx="4333355" cy="1791586"/>
          </a:xfrm>
          <a:prstGeom prst="rect">
            <a:avLst/>
          </a:prstGeom>
        </p:spPr>
      </p:pic>
      <p:pic>
        <p:nvPicPr>
          <p:cNvPr id="22" name="Imagen 21">
            <a:extLst>
              <a:ext uri="{FF2B5EF4-FFF2-40B4-BE49-F238E27FC236}">
                <a16:creationId xmlns:a16="http://schemas.microsoft.com/office/drawing/2014/main" id="{5B3A35ED-F733-3039-CD15-698BB3CE493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2037" y="2981352"/>
            <a:ext cx="4412512" cy="1364541"/>
          </a:xfrm>
          <a:prstGeom prst="rect">
            <a:avLst/>
          </a:prstGeom>
        </p:spPr>
      </p:pic>
      <p:sp>
        <p:nvSpPr>
          <p:cNvPr id="24" name="CuadroTexto 23">
            <a:extLst>
              <a:ext uri="{FF2B5EF4-FFF2-40B4-BE49-F238E27FC236}">
                <a16:creationId xmlns:a16="http://schemas.microsoft.com/office/drawing/2014/main" id="{F3680B8C-555C-D5E6-F962-A5D556FAC19A}"/>
              </a:ext>
            </a:extLst>
          </p:cNvPr>
          <p:cNvSpPr txBox="1"/>
          <p:nvPr/>
        </p:nvSpPr>
        <p:spPr>
          <a:xfrm>
            <a:off x="1067960" y="4662073"/>
            <a:ext cx="10568716" cy="1969770"/>
          </a:xfrm>
          <a:prstGeom prst="rect">
            <a:avLst/>
          </a:prstGeom>
          <a:noFill/>
        </p:spPr>
        <p:txBody>
          <a:bodyPr wrap="square">
            <a:spAutoFit/>
          </a:bodyPr>
          <a:lstStyle/>
          <a:p>
            <a:r>
              <a:rPr lang="es-ES" sz="2400" b="1" err="1">
                <a:latin typeface="+mn-lt"/>
                <a:hlinkClick r:id="rId8"/>
              </a:rPr>
              <a:t>Wasteless</a:t>
            </a:r>
            <a:endParaRPr lang="es-ES" sz="2400" b="1">
              <a:latin typeface="+mn-lt"/>
            </a:endParaRPr>
          </a:p>
          <a:p>
            <a:pPr>
              <a:buNone/>
            </a:pPr>
            <a:r>
              <a:rPr lang="en-US" sz="2000">
                <a:solidFill>
                  <a:srgbClr val="09465E"/>
                </a:solidFill>
                <a:latin typeface="+mn-lt"/>
              </a:rPr>
              <a:t>Offer dynamic pricing based on expiration date using connected electronic labels. It uses electronic tags and IoT sensors to offer dynamic pricing based on expiration dates.</a:t>
            </a:r>
          </a:p>
          <a:p>
            <a:r>
              <a:rPr lang="en-US" sz="2000">
                <a:solidFill>
                  <a:srgbClr val="09465E"/>
                </a:solidFill>
                <a:latin typeface="+mn-lt"/>
              </a:rPr>
              <a:t>Supermarkets could implement this technology to </a:t>
            </a:r>
            <a:r>
              <a:rPr lang="en-US" sz="2000" err="1">
                <a:solidFill>
                  <a:srgbClr val="09465E"/>
                </a:solidFill>
                <a:latin typeface="+mn-lt"/>
              </a:rPr>
              <a:t>optimise</a:t>
            </a:r>
            <a:r>
              <a:rPr lang="en-US" sz="2000">
                <a:solidFill>
                  <a:srgbClr val="09465E"/>
                </a:solidFill>
                <a:latin typeface="+mn-lt"/>
              </a:rPr>
              <a:t> the turnover of fresh products.</a:t>
            </a:r>
          </a:p>
          <a:p>
            <a:r>
              <a:rPr lang="en-US" sz="2000" b="1" i="1">
                <a:solidFill>
                  <a:srgbClr val="09465E"/>
                </a:solidFill>
                <a:latin typeface="+mn-lt"/>
              </a:rPr>
              <a:t>Impact: </a:t>
            </a:r>
            <a:r>
              <a:rPr lang="en-US" sz="2000">
                <a:solidFill>
                  <a:srgbClr val="09465E"/>
                </a:solidFill>
                <a:latin typeface="+mn-lt"/>
              </a:rPr>
              <a:t>Helps food sell before it spoils, significantly reducing waste.</a:t>
            </a:r>
          </a:p>
          <a:p>
            <a:pPr marL="0" indent="0"/>
            <a:endParaRPr lang="en-US">
              <a:latin typeface="+mn-lt"/>
            </a:endParaRPr>
          </a:p>
        </p:txBody>
      </p:sp>
      <p:pic>
        <p:nvPicPr>
          <p:cNvPr id="7" name="Imagen 6">
            <a:extLst>
              <a:ext uri="{FF2B5EF4-FFF2-40B4-BE49-F238E27FC236}">
                <a16:creationId xmlns:a16="http://schemas.microsoft.com/office/drawing/2014/main" id="{E525269B-0ED9-9467-8ECB-18E5EC02ECA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11019">
            <a:off x="311380" y="3190192"/>
            <a:ext cx="829128" cy="835224"/>
          </a:xfrm>
          <a:prstGeom prst="rect">
            <a:avLst/>
          </a:prstGeom>
        </p:spPr>
      </p:pic>
      <p:pic>
        <p:nvPicPr>
          <p:cNvPr id="8" name="Imagen 7">
            <a:extLst>
              <a:ext uri="{FF2B5EF4-FFF2-40B4-BE49-F238E27FC236}">
                <a16:creationId xmlns:a16="http://schemas.microsoft.com/office/drawing/2014/main" id="{DCDAFECD-3E00-0CAD-0BF4-ED2D49BF6C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72131">
            <a:off x="307720" y="4891016"/>
            <a:ext cx="829128" cy="835224"/>
          </a:xfrm>
          <a:prstGeom prst="rect">
            <a:avLst/>
          </a:prstGeom>
        </p:spPr>
      </p:pic>
    </p:spTree>
    <p:extLst>
      <p:ext uri="{BB962C8B-B14F-4D97-AF65-F5344CB8AC3E}">
        <p14:creationId xmlns:p14="http://schemas.microsoft.com/office/powerpoint/2010/main" val="368872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832E-4AD2-9E8D-D2DA-F430397FF4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278157-BEC0-B7D5-398A-72B15971A786}"/>
              </a:ext>
            </a:extLst>
          </p:cNvPr>
          <p:cNvSpPr>
            <a:spLocks noGrp="1"/>
          </p:cNvSpPr>
          <p:nvPr>
            <p:ph type="body" sz="quarter" idx="16"/>
          </p:nvPr>
        </p:nvSpPr>
        <p:spPr>
          <a:xfrm>
            <a:off x="531084" y="424182"/>
            <a:ext cx="10479218" cy="803654"/>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600" b="1" kern="0">
                <a:effectLst/>
                <a:latin typeface="Calibri" panose="020F0502020204030204" pitchFamily="34" charset="0"/>
                <a:ea typeface="Times New Roman" panose="02020603050405020304" pitchFamily="18" charset="0"/>
              </a:rPr>
              <a:t>Digital Platforms for Food Redistribution</a:t>
            </a:r>
            <a:endParaRPr kumimoji="0" lang="en-US" sz="3600" b="1" i="0" u="none" strike="noStrike" kern="0" cap="none" spc="0" normalizeH="0" baseline="0" noProof="0">
              <a:ln>
                <a:noFill/>
              </a:ln>
              <a:effectLst/>
              <a:uLnTx/>
              <a:uFillTx/>
              <a:latin typeface="Calibri" panose="020F0502020204030204" pitchFamily="34" charset="0"/>
              <a:ea typeface="Times New Roman" panose="02020603050405020304" pitchFamily="18" charset="0"/>
              <a:cs typeface="+mn-cs"/>
            </a:endParaRPr>
          </a:p>
          <a:p>
            <a:endParaRPr lang="en-IE"/>
          </a:p>
        </p:txBody>
      </p:sp>
      <p:sp>
        <p:nvSpPr>
          <p:cNvPr id="3" name="Text Placeholder 2">
            <a:extLst>
              <a:ext uri="{FF2B5EF4-FFF2-40B4-BE49-F238E27FC236}">
                <a16:creationId xmlns:a16="http://schemas.microsoft.com/office/drawing/2014/main" id="{00A07BDA-CE60-FA4D-7DBF-27D5D6209896}"/>
              </a:ext>
            </a:extLst>
          </p:cNvPr>
          <p:cNvSpPr>
            <a:spLocks noGrp="1"/>
          </p:cNvSpPr>
          <p:nvPr>
            <p:ph type="body" sz="quarter" idx="19"/>
          </p:nvPr>
        </p:nvSpPr>
        <p:spPr>
          <a:xfrm>
            <a:off x="510690" y="1652646"/>
            <a:ext cx="11410950" cy="1034946"/>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400" kern="0">
                <a:effectLst/>
                <a:latin typeface="Calibri" panose="020F0502020204030204" pitchFamily="34" charset="0"/>
                <a:ea typeface="Times New Roman" panose="02020603050405020304" pitchFamily="18" charset="0"/>
                <a:cs typeface="Times New Roman" panose="02020603050405020304" pitchFamily="18" charset="0"/>
              </a:rPr>
              <a:t>Digital platforms facilitate the redistribution of surplus food to those in need or allow businesses to sell surplus at reduced prices.</a:t>
            </a:r>
            <a:endParaRPr lang="es-ES" sz="40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reeform 170">
            <a:extLst>
              <a:ext uri="{FF2B5EF4-FFF2-40B4-BE49-F238E27FC236}">
                <a16:creationId xmlns:a16="http://schemas.microsoft.com/office/drawing/2014/main" id="{642CE8A6-8DCC-5FE7-29D5-9223F33C8E78}"/>
              </a:ext>
            </a:extLst>
          </p:cNvPr>
          <p:cNvSpPr>
            <a:spLocks noChangeArrowheads="1"/>
          </p:cNvSpPr>
          <p:nvPr/>
        </p:nvSpPr>
        <p:spPr bwMode="auto">
          <a:xfrm>
            <a:off x="1473937" y="4267461"/>
            <a:ext cx="2489076" cy="216635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BE0BA588-70E3-8FC9-9E9E-89F2E0B5EE65}"/>
              </a:ext>
            </a:extLst>
          </p:cNvPr>
          <p:cNvSpPr>
            <a:spLocks noChangeArrowheads="1"/>
          </p:cNvSpPr>
          <p:nvPr/>
        </p:nvSpPr>
        <p:spPr bwMode="auto">
          <a:xfrm>
            <a:off x="1373683" y="3232515"/>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7" name="Freeform 246">
            <a:extLst>
              <a:ext uri="{FF2B5EF4-FFF2-40B4-BE49-F238E27FC236}">
                <a16:creationId xmlns:a16="http://schemas.microsoft.com/office/drawing/2014/main" id="{6149C6C5-A9D1-97E8-1006-DA4486C98A89}"/>
              </a:ext>
            </a:extLst>
          </p:cNvPr>
          <p:cNvSpPr>
            <a:spLocks noChangeArrowheads="1"/>
          </p:cNvSpPr>
          <p:nvPr/>
        </p:nvSpPr>
        <p:spPr bwMode="auto">
          <a:xfrm>
            <a:off x="5193269" y="4287713"/>
            <a:ext cx="2489075" cy="214610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8" name="Freeform 247">
            <a:extLst>
              <a:ext uri="{FF2B5EF4-FFF2-40B4-BE49-F238E27FC236}">
                <a16:creationId xmlns:a16="http://schemas.microsoft.com/office/drawing/2014/main" id="{30D965D4-1AFC-BBD2-0412-C3162CD76543}"/>
              </a:ext>
            </a:extLst>
          </p:cNvPr>
          <p:cNvSpPr>
            <a:spLocks noChangeArrowheads="1"/>
          </p:cNvSpPr>
          <p:nvPr/>
        </p:nvSpPr>
        <p:spPr bwMode="auto">
          <a:xfrm>
            <a:off x="5102572" y="3277176"/>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0" name="Freeform 324">
            <a:extLst>
              <a:ext uri="{FF2B5EF4-FFF2-40B4-BE49-F238E27FC236}">
                <a16:creationId xmlns:a16="http://schemas.microsoft.com/office/drawing/2014/main" id="{0FB14A02-0C2B-C9A9-1764-B377A6D363EC}"/>
              </a:ext>
            </a:extLst>
          </p:cNvPr>
          <p:cNvSpPr>
            <a:spLocks noChangeArrowheads="1"/>
          </p:cNvSpPr>
          <p:nvPr/>
        </p:nvSpPr>
        <p:spPr bwMode="auto">
          <a:xfrm>
            <a:off x="8912600" y="4255261"/>
            <a:ext cx="2492434" cy="2146106"/>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1" name="Freeform 325">
            <a:extLst>
              <a:ext uri="{FF2B5EF4-FFF2-40B4-BE49-F238E27FC236}">
                <a16:creationId xmlns:a16="http://schemas.microsoft.com/office/drawing/2014/main" id="{8DF140C3-2317-B06C-1217-B423D44DFB07}"/>
              </a:ext>
            </a:extLst>
          </p:cNvPr>
          <p:cNvSpPr>
            <a:spLocks noChangeArrowheads="1"/>
          </p:cNvSpPr>
          <p:nvPr/>
        </p:nvSpPr>
        <p:spPr bwMode="auto">
          <a:xfrm>
            <a:off x="8821967" y="3277176"/>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3" name="CuadroTexto 598">
            <a:extLst>
              <a:ext uri="{FF2B5EF4-FFF2-40B4-BE49-F238E27FC236}">
                <a16:creationId xmlns:a16="http://schemas.microsoft.com/office/drawing/2014/main" id="{9965765D-A21D-8BBF-CFC7-D09733A2022B}"/>
              </a:ext>
            </a:extLst>
          </p:cNvPr>
          <p:cNvSpPr txBox="1"/>
          <p:nvPr/>
        </p:nvSpPr>
        <p:spPr>
          <a:xfrm>
            <a:off x="1436807" y="3622821"/>
            <a:ext cx="2579771"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200" b="1" kern="0" err="1">
                <a:solidFill>
                  <a:schemeClr val="bg1"/>
                </a:solidFill>
                <a:effectLst/>
                <a:latin typeface="+mn-lt"/>
                <a:ea typeface="Times New Roman" panose="02020603050405020304" pitchFamily="18" charset="0"/>
                <a:cs typeface="Times New Roman" panose="02020603050405020304" pitchFamily="18" charset="0"/>
              </a:rPr>
              <a:t>Food</a:t>
            </a:r>
            <a:r>
              <a:rPr lang="es-ES" sz="2200" b="1" kern="0">
                <a:solidFill>
                  <a:schemeClr val="bg1"/>
                </a:solidFill>
                <a:effectLst/>
                <a:latin typeface="+mn-lt"/>
                <a:ea typeface="Times New Roman" panose="02020603050405020304" pitchFamily="18" charset="0"/>
                <a:cs typeface="Times New Roman" panose="02020603050405020304" pitchFamily="18" charset="0"/>
              </a:rPr>
              <a:t> </a:t>
            </a:r>
            <a:r>
              <a:rPr lang="es-ES" sz="2200" b="1" kern="0" err="1">
                <a:solidFill>
                  <a:schemeClr val="bg1"/>
                </a:solidFill>
                <a:effectLst/>
                <a:latin typeface="+mn-lt"/>
                <a:ea typeface="Times New Roman" panose="02020603050405020304" pitchFamily="18" charset="0"/>
                <a:cs typeface="Times New Roman" panose="02020603050405020304" pitchFamily="18" charset="0"/>
              </a:rPr>
              <a:t>Sharing</a:t>
            </a:r>
            <a:r>
              <a:rPr kumimoji="0" lang="en-US"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rPr>
              <a:t> </a:t>
            </a:r>
          </a:p>
        </p:txBody>
      </p:sp>
      <p:sp>
        <p:nvSpPr>
          <p:cNvPr id="14" name="CuadroTexto 599">
            <a:extLst>
              <a:ext uri="{FF2B5EF4-FFF2-40B4-BE49-F238E27FC236}">
                <a16:creationId xmlns:a16="http://schemas.microsoft.com/office/drawing/2014/main" id="{4C0A0D9A-5D42-1C63-54E2-FC83B10B1066}"/>
              </a:ext>
            </a:extLst>
          </p:cNvPr>
          <p:cNvSpPr txBox="1"/>
          <p:nvPr/>
        </p:nvSpPr>
        <p:spPr>
          <a:xfrm>
            <a:off x="5165983" y="3675868"/>
            <a:ext cx="2489075" cy="430887"/>
          </a:xfrm>
          <a:prstGeom prst="rect">
            <a:avLst/>
          </a:prstGeom>
          <a:noFill/>
        </p:spPr>
        <p:txBody>
          <a:bodyPr wrap="square" rtlCol="0">
            <a:spAutoFit/>
          </a:bodyPr>
          <a:lstStyle/>
          <a:p>
            <a:pPr algn="ctr"/>
            <a:r>
              <a:rPr lang="es-ES" sz="2200" b="1">
                <a:solidFill>
                  <a:srgbClr val="FFFFFF"/>
                </a:solidFill>
                <a:latin typeface="Calibri" panose="020F0502020204030204" pitchFamily="34" charset="0"/>
                <a:ea typeface="Lato" charset="0"/>
                <a:cs typeface="Calibri" panose="020F0502020204030204" pitchFamily="34" charset="0"/>
              </a:rPr>
              <a:t>B2B </a:t>
            </a:r>
            <a:r>
              <a:rPr lang="es-ES" sz="2200" b="1" err="1">
                <a:solidFill>
                  <a:srgbClr val="FFFFFF"/>
                </a:solidFill>
                <a:latin typeface="Calibri" panose="020F0502020204030204" pitchFamily="34" charset="0"/>
                <a:ea typeface="Lato" charset="0"/>
                <a:cs typeface="Calibri" panose="020F0502020204030204" pitchFamily="34" charset="0"/>
              </a:rPr>
              <a:t>Redistribution</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5" name="CuadroTexto 600">
            <a:extLst>
              <a:ext uri="{FF2B5EF4-FFF2-40B4-BE49-F238E27FC236}">
                <a16:creationId xmlns:a16="http://schemas.microsoft.com/office/drawing/2014/main" id="{DFFFC8CB-8AA0-D376-E88D-4681556C9C91}"/>
              </a:ext>
            </a:extLst>
          </p:cNvPr>
          <p:cNvSpPr txBox="1"/>
          <p:nvPr/>
        </p:nvSpPr>
        <p:spPr>
          <a:xfrm>
            <a:off x="8846429" y="3508495"/>
            <a:ext cx="267046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200" b="1" err="1">
                <a:solidFill>
                  <a:srgbClr val="FFFFFF"/>
                </a:solidFill>
                <a:latin typeface="Calibri" panose="020F0502020204030204" pitchFamily="34" charset="0"/>
                <a:ea typeface="Lato" charset="0"/>
                <a:cs typeface="Calibri" panose="020F0502020204030204" pitchFamily="34" charset="0"/>
              </a:rPr>
              <a:t>Community</a:t>
            </a:r>
            <a:r>
              <a:rPr lang="es-ES" sz="2200" b="1">
                <a:solidFill>
                  <a:srgbClr val="FFFFFF"/>
                </a:solidFill>
                <a:latin typeface="Calibri" panose="020F0502020204030204" pitchFamily="34" charset="0"/>
                <a:ea typeface="Lato" charset="0"/>
                <a:cs typeface="Calibri" panose="020F0502020204030204" pitchFamily="34" charset="0"/>
              </a:rPr>
              <a:t> </a:t>
            </a:r>
            <a:r>
              <a:rPr lang="es-ES" sz="2200" b="1" err="1">
                <a:solidFill>
                  <a:srgbClr val="FFFFFF"/>
                </a:solidFill>
                <a:latin typeface="Calibri" panose="020F0502020204030204" pitchFamily="34" charset="0"/>
                <a:ea typeface="Lato" charset="0"/>
                <a:cs typeface="Calibri" panose="020F0502020204030204" pitchFamily="34" charset="0"/>
              </a:rPr>
              <a:t>Engagement</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DADE67DE-35E4-1E53-8684-090EC77F8FE4}"/>
              </a:ext>
            </a:extLst>
          </p:cNvPr>
          <p:cNvSpPr/>
          <p:nvPr/>
        </p:nvSpPr>
        <p:spPr>
          <a:xfrm>
            <a:off x="1126512" y="4478741"/>
            <a:ext cx="2855947" cy="1666354"/>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Platforms connect food donors (e.g., restaurants, supermarkets) with charities or individuals.</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7" name="Rectángulo 603">
            <a:extLst>
              <a:ext uri="{FF2B5EF4-FFF2-40B4-BE49-F238E27FC236}">
                <a16:creationId xmlns:a16="http://schemas.microsoft.com/office/drawing/2014/main" id="{EF412455-64DC-FB6C-0CBC-4864A84BA2F1}"/>
              </a:ext>
            </a:extLst>
          </p:cNvPr>
          <p:cNvSpPr/>
          <p:nvPr/>
        </p:nvSpPr>
        <p:spPr>
          <a:xfrm>
            <a:off x="4913569" y="4463008"/>
            <a:ext cx="2670467" cy="1029256"/>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Online marketplaces for surplus food sales between businesses.</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8" name="Rectángulo 604">
            <a:extLst>
              <a:ext uri="{FF2B5EF4-FFF2-40B4-BE49-F238E27FC236}">
                <a16:creationId xmlns:a16="http://schemas.microsoft.com/office/drawing/2014/main" id="{3126467A-A6AE-68C2-D269-2CEDA82F5418}"/>
              </a:ext>
            </a:extLst>
          </p:cNvPr>
          <p:cNvSpPr/>
          <p:nvPr/>
        </p:nvSpPr>
        <p:spPr>
          <a:xfrm>
            <a:off x="8734942" y="4470542"/>
            <a:ext cx="2670092" cy="1666354"/>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Apps allow local communities to share food resources and reduce waste collectively.</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grpSp>
        <p:nvGrpSpPr>
          <p:cNvPr id="59" name="Group 58">
            <a:extLst>
              <a:ext uri="{FF2B5EF4-FFF2-40B4-BE49-F238E27FC236}">
                <a16:creationId xmlns:a16="http://schemas.microsoft.com/office/drawing/2014/main" id="{DF755B39-EC2E-0501-EA0E-6461FFBA70D7}"/>
              </a:ext>
            </a:extLst>
          </p:cNvPr>
          <p:cNvGrpSpPr/>
          <p:nvPr/>
        </p:nvGrpSpPr>
        <p:grpSpPr>
          <a:xfrm>
            <a:off x="8010056" y="3018750"/>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F77F3D4B-F0A0-32C5-F165-3EA7A57024BC}"/>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116582E4-23D5-CA35-9609-A5A5357510D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2" name="Freeform 386">
                <a:extLst>
                  <a:ext uri="{FF2B5EF4-FFF2-40B4-BE49-F238E27FC236}">
                    <a16:creationId xmlns:a16="http://schemas.microsoft.com/office/drawing/2014/main" id="{44AECE7F-DE92-95E3-55C0-18BC99C5BEB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1" name="Graphic 2">
              <a:extLst>
                <a:ext uri="{FF2B5EF4-FFF2-40B4-BE49-F238E27FC236}">
                  <a16:creationId xmlns:a16="http://schemas.microsoft.com/office/drawing/2014/main" id="{C9CDE690-9B6E-DCE0-1961-4C285FC71064}"/>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719A2C65-7653-0CA9-C1FE-0DAD8826C6A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3" name="Freeform 377">
                <a:extLst>
                  <a:ext uri="{FF2B5EF4-FFF2-40B4-BE49-F238E27FC236}">
                    <a16:creationId xmlns:a16="http://schemas.microsoft.com/office/drawing/2014/main" id="{8C47E467-6257-07A4-4840-7ACABC47EED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4" name="Freeform 378">
                <a:extLst>
                  <a:ext uri="{FF2B5EF4-FFF2-40B4-BE49-F238E27FC236}">
                    <a16:creationId xmlns:a16="http://schemas.microsoft.com/office/drawing/2014/main" id="{6106EF2E-67C1-0B10-0997-B4D8B64C1B49}"/>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5" name="Freeform 379">
                <a:extLst>
                  <a:ext uri="{FF2B5EF4-FFF2-40B4-BE49-F238E27FC236}">
                    <a16:creationId xmlns:a16="http://schemas.microsoft.com/office/drawing/2014/main" id="{F9145245-B591-892A-90E9-5D478C36A3C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6" name="Freeform 380">
                <a:extLst>
                  <a:ext uri="{FF2B5EF4-FFF2-40B4-BE49-F238E27FC236}">
                    <a16:creationId xmlns:a16="http://schemas.microsoft.com/office/drawing/2014/main" id="{196E0436-28D5-231A-2824-140CE031833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7" name="Freeform 381">
                <a:extLst>
                  <a:ext uri="{FF2B5EF4-FFF2-40B4-BE49-F238E27FC236}">
                    <a16:creationId xmlns:a16="http://schemas.microsoft.com/office/drawing/2014/main" id="{8177D713-2D9A-AC28-25F9-B82A0935260D}"/>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8" name="Freeform 382">
                <a:extLst>
                  <a:ext uri="{FF2B5EF4-FFF2-40B4-BE49-F238E27FC236}">
                    <a16:creationId xmlns:a16="http://schemas.microsoft.com/office/drawing/2014/main" id="{8CC0AAB6-A5D8-43C0-88C0-302683D25F5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9" name="Freeform 383">
                <a:extLst>
                  <a:ext uri="{FF2B5EF4-FFF2-40B4-BE49-F238E27FC236}">
                    <a16:creationId xmlns:a16="http://schemas.microsoft.com/office/drawing/2014/main" id="{BA0B1274-6CC4-42A1-B8E2-9F5FDD7BF89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0" name="Freeform 384">
                <a:extLst>
                  <a:ext uri="{FF2B5EF4-FFF2-40B4-BE49-F238E27FC236}">
                    <a16:creationId xmlns:a16="http://schemas.microsoft.com/office/drawing/2014/main" id="{2D8D5785-F9B7-4BDA-D151-BE3108F6545A}"/>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grpSp>
        <p:nvGrpSpPr>
          <p:cNvPr id="73" name="Graphic 3">
            <a:extLst>
              <a:ext uri="{FF2B5EF4-FFF2-40B4-BE49-F238E27FC236}">
                <a16:creationId xmlns:a16="http://schemas.microsoft.com/office/drawing/2014/main" id="{4E0C65CB-F9B5-D014-8F63-7632B248FEB1}"/>
              </a:ext>
            </a:extLst>
          </p:cNvPr>
          <p:cNvGrpSpPr/>
          <p:nvPr/>
        </p:nvGrpSpPr>
        <p:grpSpPr>
          <a:xfrm>
            <a:off x="452186" y="3195504"/>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EE825627-FE5F-D4C7-CA82-0DF5D592F358}"/>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5" name="Freeform 5">
              <a:extLst>
                <a:ext uri="{FF2B5EF4-FFF2-40B4-BE49-F238E27FC236}">
                  <a16:creationId xmlns:a16="http://schemas.microsoft.com/office/drawing/2014/main" id="{3A64721A-F32B-0805-B396-7A5486B57096}"/>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6" name="Graphic 3">
            <a:extLst>
              <a:ext uri="{FF2B5EF4-FFF2-40B4-BE49-F238E27FC236}">
                <a16:creationId xmlns:a16="http://schemas.microsoft.com/office/drawing/2014/main" id="{F6D842EA-A40F-CD97-6C78-E7E26F930EB6}"/>
              </a:ext>
            </a:extLst>
          </p:cNvPr>
          <p:cNvGrpSpPr/>
          <p:nvPr/>
        </p:nvGrpSpPr>
        <p:grpSpPr>
          <a:xfrm>
            <a:off x="4177602" y="3032041"/>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DB603445-59AC-1262-C6E9-C34E85FCF0BE}"/>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78" name="Graphic 3">
              <a:extLst>
                <a:ext uri="{FF2B5EF4-FFF2-40B4-BE49-F238E27FC236}">
                  <a16:creationId xmlns:a16="http://schemas.microsoft.com/office/drawing/2014/main" id="{052E5C4D-7AA2-5C06-D886-9C0A57CD9813}"/>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14918931-E728-E698-0135-557078A98276}"/>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0" name="Freeform 1504">
                <a:extLst>
                  <a:ext uri="{FF2B5EF4-FFF2-40B4-BE49-F238E27FC236}">
                    <a16:creationId xmlns:a16="http://schemas.microsoft.com/office/drawing/2014/main" id="{F97F02E2-DC31-C364-1F2F-5FB4AB533509}"/>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1" name="Freeform 1505">
                <a:extLst>
                  <a:ext uri="{FF2B5EF4-FFF2-40B4-BE49-F238E27FC236}">
                    <a16:creationId xmlns:a16="http://schemas.microsoft.com/office/drawing/2014/main" id="{7CD424CC-C194-A178-CA68-31E26B9AE48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2" name="Freeform 1506">
                <a:extLst>
                  <a:ext uri="{FF2B5EF4-FFF2-40B4-BE49-F238E27FC236}">
                    <a16:creationId xmlns:a16="http://schemas.microsoft.com/office/drawing/2014/main" id="{A345CB8A-38C9-51CC-2F98-404231827254}"/>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3" name="Freeform 1507">
                <a:extLst>
                  <a:ext uri="{FF2B5EF4-FFF2-40B4-BE49-F238E27FC236}">
                    <a16:creationId xmlns:a16="http://schemas.microsoft.com/office/drawing/2014/main" id="{FA90C0FE-1066-7316-E623-2B941673A242}"/>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4" name="Freeform 1508">
                <a:extLst>
                  <a:ext uri="{FF2B5EF4-FFF2-40B4-BE49-F238E27FC236}">
                    <a16:creationId xmlns:a16="http://schemas.microsoft.com/office/drawing/2014/main" id="{ACB8FB5D-C290-6319-F5C1-F23D4AB1D5B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5" name="Freeform 1509">
                <a:extLst>
                  <a:ext uri="{FF2B5EF4-FFF2-40B4-BE49-F238E27FC236}">
                    <a16:creationId xmlns:a16="http://schemas.microsoft.com/office/drawing/2014/main" id="{21035D6B-F480-7367-DC41-687D9DACAF9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6" name="Freeform 1510">
                <a:extLst>
                  <a:ext uri="{FF2B5EF4-FFF2-40B4-BE49-F238E27FC236}">
                    <a16:creationId xmlns:a16="http://schemas.microsoft.com/office/drawing/2014/main" id="{F2D6B057-947F-683C-650D-B2644C34E6E4}"/>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280462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82925" y="1431823"/>
            <a:ext cx="4717725" cy="4839488"/>
          </a:xfrm>
        </p:spPr>
        <p:txBody>
          <a:bodyPr/>
          <a:lstStyle/>
          <a:p>
            <a:pPr marL="12700" marR="5080">
              <a:lnSpc>
                <a:spcPct val="90000"/>
              </a:lnSpc>
              <a:spcBef>
                <a:spcPts val="100"/>
              </a:spcBef>
            </a:pPr>
            <a:r>
              <a:rPr lang="en-US" sz="2300">
                <a:solidFill>
                  <a:srgbClr val="FFFFFF"/>
                </a:solidFill>
                <a:latin typeface="Calibri"/>
                <a:cs typeface="Calibri"/>
              </a:rPr>
              <a:t>This</a:t>
            </a:r>
            <a:r>
              <a:rPr lang="en-US" sz="2300" spc="165">
                <a:solidFill>
                  <a:srgbClr val="FFFFFF"/>
                </a:solidFill>
                <a:latin typeface="Calibri"/>
                <a:cs typeface="Calibri"/>
              </a:rPr>
              <a:t> </a:t>
            </a:r>
            <a:r>
              <a:rPr lang="en-US" sz="2300">
                <a:solidFill>
                  <a:srgbClr val="FFFFFF"/>
                </a:solidFill>
                <a:latin typeface="Calibri"/>
                <a:cs typeface="Calibri"/>
              </a:rPr>
              <a:t>module</a:t>
            </a:r>
            <a:r>
              <a:rPr lang="en-US" sz="2300" spc="170">
                <a:solidFill>
                  <a:srgbClr val="FFFFFF"/>
                </a:solidFill>
                <a:latin typeface="Calibri"/>
                <a:cs typeface="Calibri"/>
              </a:rPr>
              <a:t> </a:t>
            </a:r>
            <a:r>
              <a:rPr lang="en-US" sz="2300">
                <a:solidFill>
                  <a:srgbClr val="FFFFFF"/>
                </a:solidFill>
                <a:latin typeface="Calibri"/>
                <a:cs typeface="Calibri"/>
              </a:rPr>
              <a:t>will</a:t>
            </a:r>
            <a:r>
              <a:rPr lang="en-US" sz="2300" spc="170">
                <a:solidFill>
                  <a:srgbClr val="FFFFFF"/>
                </a:solidFill>
                <a:latin typeface="Calibri"/>
                <a:cs typeface="Calibri"/>
              </a:rPr>
              <a:t> </a:t>
            </a:r>
            <a:r>
              <a:rPr lang="en-US" sz="2300" err="1">
                <a:solidFill>
                  <a:srgbClr val="FFFFFF"/>
                </a:solidFill>
                <a:latin typeface="Calibri"/>
                <a:cs typeface="Calibri"/>
              </a:rPr>
              <a:t>analyse</a:t>
            </a:r>
            <a:r>
              <a:rPr lang="en-US" sz="2300" spc="15">
                <a:solidFill>
                  <a:srgbClr val="FFFFFF"/>
                </a:solidFill>
                <a:latin typeface="Calibri"/>
                <a:cs typeface="Calibri"/>
              </a:rPr>
              <a:t> </a:t>
            </a:r>
            <a:r>
              <a:rPr lang="en-US" sz="2300">
                <a:solidFill>
                  <a:srgbClr val="FFFFFF"/>
                </a:solidFill>
                <a:latin typeface="Calibri"/>
                <a:cs typeface="Calibri"/>
              </a:rPr>
              <a:t>and</a:t>
            </a:r>
            <a:r>
              <a:rPr lang="en-US" sz="2300" spc="20">
                <a:solidFill>
                  <a:srgbClr val="FFFFFF"/>
                </a:solidFill>
                <a:latin typeface="Calibri"/>
                <a:cs typeface="Calibri"/>
              </a:rPr>
              <a:t> </a:t>
            </a:r>
            <a:r>
              <a:rPr lang="en-US" sz="2300">
                <a:solidFill>
                  <a:srgbClr val="FFFFFF"/>
                </a:solidFill>
                <a:latin typeface="Calibri"/>
                <a:cs typeface="Calibri"/>
              </a:rPr>
              <a:t>explore</a:t>
            </a:r>
            <a:r>
              <a:rPr lang="en-US" sz="2300" spc="20">
                <a:solidFill>
                  <a:srgbClr val="FFFFFF"/>
                </a:solidFill>
                <a:latin typeface="Calibri"/>
                <a:cs typeface="Calibri"/>
              </a:rPr>
              <a:t> </a:t>
            </a:r>
            <a:r>
              <a:rPr lang="en-US" sz="2300">
                <a:solidFill>
                  <a:srgbClr val="FFFFFF"/>
                </a:solidFill>
                <a:latin typeface="Calibri"/>
                <a:cs typeface="Calibri"/>
              </a:rPr>
              <a:t>different</a:t>
            </a:r>
            <a:r>
              <a:rPr lang="en-US" sz="2300" spc="25">
                <a:solidFill>
                  <a:srgbClr val="FFFFFF"/>
                </a:solidFill>
                <a:latin typeface="Calibri"/>
                <a:cs typeface="Calibri"/>
              </a:rPr>
              <a:t> </a:t>
            </a:r>
            <a:r>
              <a:rPr lang="en-US" sz="2300">
                <a:solidFill>
                  <a:srgbClr val="FFFFFF"/>
                </a:solidFill>
                <a:latin typeface="Calibri"/>
                <a:cs typeface="Calibri"/>
              </a:rPr>
              <a:t>types</a:t>
            </a:r>
            <a:r>
              <a:rPr lang="en-US" sz="2300" spc="20">
                <a:solidFill>
                  <a:srgbClr val="FFFFFF"/>
                </a:solidFill>
                <a:latin typeface="Calibri"/>
                <a:cs typeface="Calibri"/>
              </a:rPr>
              <a:t> </a:t>
            </a:r>
            <a:r>
              <a:rPr lang="en-US" sz="2300">
                <a:solidFill>
                  <a:srgbClr val="FFFFFF"/>
                </a:solidFill>
                <a:latin typeface="Calibri"/>
                <a:cs typeface="Calibri"/>
              </a:rPr>
              <a:t>of</a:t>
            </a:r>
            <a:r>
              <a:rPr lang="en-US" sz="2300" spc="25">
                <a:solidFill>
                  <a:srgbClr val="FFFFFF"/>
                </a:solidFill>
                <a:latin typeface="Calibri"/>
                <a:cs typeface="Calibri"/>
              </a:rPr>
              <a:t> </a:t>
            </a:r>
            <a:r>
              <a:rPr lang="en-US" sz="2300">
                <a:solidFill>
                  <a:srgbClr val="FFFFFF"/>
                </a:solidFill>
                <a:latin typeface="Calibri"/>
                <a:cs typeface="Calibri"/>
              </a:rPr>
              <a:t>innovations</a:t>
            </a:r>
            <a:r>
              <a:rPr lang="en-US" sz="2300" spc="20">
                <a:solidFill>
                  <a:srgbClr val="FFFFFF"/>
                </a:solidFill>
                <a:latin typeface="Calibri"/>
                <a:cs typeface="Calibri"/>
              </a:rPr>
              <a:t> that are </a:t>
            </a:r>
            <a:r>
              <a:rPr lang="en-US" sz="2300">
                <a:solidFill>
                  <a:srgbClr val="FFFFFF"/>
                </a:solidFill>
                <a:latin typeface="Calibri"/>
                <a:cs typeface="Calibri"/>
              </a:rPr>
              <a:t>applied</a:t>
            </a:r>
            <a:r>
              <a:rPr lang="en-US" sz="2300" spc="20">
                <a:solidFill>
                  <a:srgbClr val="FFFFFF"/>
                </a:solidFill>
                <a:latin typeface="Calibri"/>
                <a:cs typeface="Calibri"/>
              </a:rPr>
              <a:t> </a:t>
            </a:r>
            <a:r>
              <a:rPr lang="en-US" sz="2300" spc="-25">
                <a:solidFill>
                  <a:srgbClr val="FFFFFF"/>
                </a:solidFill>
                <a:latin typeface="Calibri"/>
                <a:cs typeface="Calibri"/>
              </a:rPr>
              <a:t>in </a:t>
            </a:r>
            <a:r>
              <a:rPr lang="en-US" sz="2300">
                <a:solidFill>
                  <a:srgbClr val="FFFFFF"/>
                </a:solidFill>
                <a:latin typeface="Calibri"/>
                <a:cs typeface="Calibri"/>
              </a:rPr>
              <a:t>the food sector</a:t>
            </a:r>
            <a:r>
              <a:rPr lang="en-US" sz="2300" spc="-55">
                <a:solidFill>
                  <a:srgbClr val="FFFFFF"/>
                </a:solidFill>
                <a:latin typeface="Calibri"/>
                <a:cs typeface="Calibri"/>
              </a:rPr>
              <a:t> </a:t>
            </a:r>
            <a:r>
              <a:rPr lang="en-US" sz="2300">
                <a:solidFill>
                  <a:srgbClr val="FFFFFF"/>
                </a:solidFill>
                <a:latin typeface="Calibri"/>
                <a:cs typeface="Calibri"/>
              </a:rPr>
              <a:t>to</a:t>
            </a:r>
            <a:r>
              <a:rPr lang="en-US" sz="2300" spc="-60">
                <a:solidFill>
                  <a:srgbClr val="FFFFFF"/>
                </a:solidFill>
                <a:latin typeface="Calibri"/>
                <a:cs typeface="Calibri"/>
              </a:rPr>
              <a:t> </a:t>
            </a:r>
            <a:r>
              <a:rPr lang="en-US" sz="2300" err="1">
                <a:solidFill>
                  <a:srgbClr val="FFFFFF"/>
                </a:solidFill>
                <a:latin typeface="Calibri"/>
                <a:cs typeface="Calibri"/>
              </a:rPr>
              <a:t>optimise</a:t>
            </a:r>
            <a:r>
              <a:rPr lang="en-US" sz="2300" spc="-55">
                <a:solidFill>
                  <a:srgbClr val="FFFFFF"/>
                </a:solidFill>
                <a:latin typeface="Calibri"/>
                <a:cs typeface="Calibri"/>
              </a:rPr>
              <a:t> </a:t>
            </a:r>
            <a:r>
              <a:rPr lang="en-US" sz="2300">
                <a:solidFill>
                  <a:srgbClr val="FFFFFF"/>
                </a:solidFill>
                <a:latin typeface="Calibri"/>
                <a:cs typeface="Calibri"/>
              </a:rPr>
              <a:t>processes</a:t>
            </a:r>
            <a:r>
              <a:rPr lang="en-US" sz="2300" spc="-60">
                <a:solidFill>
                  <a:srgbClr val="FFFFFF"/>
                </a:solidFill>
                <a:latin typeface="Calibri"/>
                <a:cs typeface="Calibri"/>
              </a:rPr>
              <a:t> </a:t>
            </a:r>
            <a:r>
              <a:rPr lang="en-US" sz="2300">
                <a:solidFill>
                  <a:srgbClr val="FFFFFF"/>
                </a:solidFill>
                <a:latin typeface="Calibri"/>
                <a:cs typeface="Calibri"/>
              </a:rPr>
              <a:t>and</a:t>
            </a:r>
            <a:r>
              <a:rPr lang="en-US" sz="2300" spc="-60">
                <a:solidFill>
                  <a:srgbClr val="FFFFFF"/>
                </a:solidFill>
                <a:latin typeface="Calibri"/>
                <a:cs typeface="Calibri"/>
              </a:rPr>
              <a:t> </a:t>
            </a:r>
            <a:r>
              <a:rPr lang="en-US" sz="2300" err="1">
                <a:solidFill>
                  <a:srgbClr val="FFFFFF"/>
                </a:solidFill>
                <a:latin typeface="Calibri"/>
                <a:cs typeface="Calibri"/>
              </a:rPr>
              <a:t>minimise</a:t>
            </a:r>
            <a:r>
              <a:rPr lang="en-US" sz="2300" spc="-60">
                <a:solidFill>
                  <a:srgbClr val="FFFFFF"/>
                </a:solidFill>
                <a:latin typeface="Calibri"/>
                <a:cs typeface="Calibri"/>
              </a:rPr>
              <a:t> </a:t>
            </a:r>
            <a:r>
              <a:rPr lang="en-US" sz="2300" spc="-10">
                <a:solidFill>
                  <a:srgbClr val="FFFFFF"/>
                </a:solidFill>
                <a:latin typeface="Calibri"/>
                <a:cs typeface="Calibri"/>
              </a:rPr>
              <a:t>waste.</a:t>
            </a:r>
            <a:endParaRPr lang="en-US" sz="2300">
              <a:latin typeface="Calibri"/>
              <a:cs typeface="Calibri"/>
            </a:endParaRPr>
          </a:p>
          <a:p>
            <a:pPr marL="12700" marR="6350">
              <a:lnSpc>
                <a:spcPct val="90000"/>
              </a:lnSpc>
              <a:spcBef>
                <a:spcPts val="1200"/>
              </a:spcBef>
            </a:pPr>
            <a:r>
              <a:rPr lang="en-US" sz="2300">
                <a:solidFill>
                  <a:srgbClr val="FFFFFF"/>
                </a:solidFill>
                <a:latin typeface="Calibri"/>
                <a:cs typeface="Calibri"/>
              </a:rPr>
              <a:t>It</a:t>
            </a:r>
            <a:r>
              <a:rPr lang="en-US" sz="2300" spc="114">
                <a:solidFill>
                  <a:srgbClr val="FFFFFF"/>
                </a:solidFill>
                <a:latin typeface="Calibri"/>
                <a:cs typeface="Calibri"/>
              </a:rPr>
              <a:t> </a:t>
            </a:r>
            <a:r>
              <a:rPr lang="en-US" sz="2300">
                <a:solidFill>
                  <a:srgbClr val="FFFFFF"/>
                </a:solidFill>
                <a:latin typeface="Calibri"/>
                <a:cs typeface="Calibri"/>
              </a:rPr>
              <a:t>will</a:t>
            </a:r>
            <a:r>
              <a:rPr lang="en-US" sz="2300" spc="120">
                <a:solidFill>
                  <a:srgbClr val="FFFFFF"/>
                </a:solidFill>
                <a:latin typeface="Calibri"/>
                <a:cs typeface="Calibri"/>
              </a:rPr>
              <a:t> </a:t>
            </a:r>
            <a:r>
              <a:rPr lang="en-US" sz="2300">
                <a:solidFill>
                  <a:srgbClr val="FFFFFF"/>
                </a:solidFill>
                <a:latin typeface="Calibri"/>
                <a:cs typeface="Calibri"/>
              </a:rPr>
              <a:t>delve</a:t>
            </a:r>
            <a:r>
              <a:rPr lang="en-US" sz="2300" spc="120">
                <a:solidFill>
                  <a:srgbClr val="FFFFFF"/>
                </a:solidFill>
                <a:latin typeface="Calibri"/>
                <a:cs typeface="Calibri"/>
              </a:rPr>
              <a:t> </a:t>
            </a:r>
            <a:r>
              <a:rPr lang="en-US" sz="2300">
                <a:solidFill>
                  <a:srgbClr val="FFFFFF"/>
                </a:solidFill>
                <a:latin typeface="Calibri"/>
                <a:cs typeface="Calibri"/>
              </a:rPr>
              <a:t>into</a:t>
            </a:r>
            <a:r>
              <a:rPr lang="en-US" sz="2300" spc="114">
                <a:solidFill>
                  <a:srgbClr val="FFFFFF"/>
                </a:solidFill>
                <a:latin typeface="Calibri"/>
                <a:cs typeface="Calibri"/>
              </a:rPr>
              <a:t> </a:t>
            </a:r>
            <a:r>
              <a:rPr lang="en-US" sz="2300">
                <a:solidFill>
                  <a:srgbClr val="FFFFFF"/>
                </a:solidFill>
                <a:latin typeface="Calibri"/>
                <a:cs typeface="Calibri"/>
              </a:rPr>
              <a:t>digital</a:t>
            </a:r>
            <a:r>
              <a:rPr lang="en-US" sz="2300" spc="120">
                <a:solidFill>
                  <a:srgbClr val="FFFFFF"/>
                </a:solidFill>
                <a:latin typeface="Calibri"/>
                <a:cs typeface="Calibri"/>
              </a:rPr>
              <a:t> </a:t>
            </a:r>
            <a:r>
              <a:rPr lang="en-US" sz="2300">
                <a:solidFill>
                  <a:srgbClr val="FFFFFF"/>
                </a:solidFill>
                <a:latin typeface="Calibri"/>
                <a:cs typeface="Calibri"/>
              </a:rPr>
              <a:t>solutions</a:t>
            </a:r>
            <a:r>
              <a:rPr lang="en-US" sz="2300" spc="120">
                <a:solidFill>
                  <a:srgbClr val="FFFFFF"/>
                </a:solidFill>
                <a:latin typeface="Calibri"/>
                <a:cs typeface="Calibri"/>
              </a:rPr>
              <a:t> </a:t>
            </a:r>
            <a:r>
              <a:rPr lang="en-US" sz="2300">
                <a:solidFill>
                  <a:srgbClr val="FFFFFF"/>
                </a:solidFill>
                <a:latin typeface="Calibri"/>
                <a:cs typeface="Calibri"/>
              </a:rPr>
              <a:t>designed</a:t>
            </a:r>
            <a:r>
              <a:rPr lang="en-US" sz="2300" spc="114">
                <a:solidFill>
                  <a:srgbClr val="FFFFFF"/>
                </a:solidFill>
                <a:latin typeface="Calibri"/>
                <a:cs typeface="Calibri"/>
              </a:rPr>
              <a:t> </a:t>
            </a:r>
            <a:r>
              <a:rPr lang="en-US" sz="2300">
                <a:solidFill>
                  <a:srgbClr val="FFFFFF"/>
                </a:solidFill>
                <a:latin typeface="Calibri"/>
                <a:cs typeface="Calibri"/>
              </a:rPr>
              <a:t>for</a:t>
            </a:r>
            <a:r>
              <a:rPr lang="en-US" sz="2300" spc="120">
                <a:solidFill>
                  <a:srgbClr val="FFFFFF"/>
                </a:solidFill>
                <a:latin typeface="Calibri"/>
                <a:cs typeface="Calibri"/>
              </a:rPr>
              <a:t> </a:t>
            </a:r>
            <a:r>
              <a:rPr lang="en-US" sz="2300">
                <a:solidFill>
                  <a:srgbClr val="FFFFFF"/>
                </a:solidFill>
                <a:latin typeface="Calibri"/>
                <a:cs typeface="Calibri"/>
              </a:rPr>
              <a:t>food</a:t>
            </a:r>
            <a:r>
              <a:rPr lang="en-US" sz="2300" spc="120">
                <a:solidFill>
                  <a:srgbClr val="FFFFFF"/>
                </a:solidFill>
                <a:latin typeface="Calibri"/>
                <a:cs typeface="Calibri"/>
              </a:rPr>
              <a:t> </a:t>
            </a:r>
            <a:r>
              <a:rPr lang="en-US" sz="2300">
                <a:solidFill>
                  <a:srgbClr val="FFFFFF"/>
                </a:solidFill>
                <a:latin typeface="Calibri"/>
                <a:cs typeface="Calibri"/>
              </a:rPr>
              <a:t>waste avoidance,</a:t>
            </a:r>
            <a:r>
              <a:rPr lang="en-US" sz="2300" spc="114">
                <a:solidFill>
                  <a:srgbClr val="FFFFFF"/>
                </a:solidFill>
                <a:latin typeface="Calibri"/>
                <a:cs typeface="Calibri"/>
              </a:rPr>
              <a:t> </a:t>
            </a:r>
            <a:r>
              <a:rPr lang="en-US" sz="2300">
                <a:solidFill>
                  <a:srgbClr val="FFFFFF"/>
                </a:solidFill>
                <a:latin typeface="Calibri"/>
                <a:cs typeface="Calibri"/>
              </a:rPr>
              <a:t>including artificial</a:t>
            </a:r>
            <a:r>
              <a:rPr lang="en-US" sz="2300" spc="415">
                <a:solidFill>
                  <a:srgbClr val="FFFFFF"/>
                </a:solidFill>
                <a:latin typeface="Calibri"/>
                <a:cs typeface="Calibri"/>
              </a:rPr>
              <a:t> </a:t>
            </a:r>
            <a:r>
              <a:rPr lang="en-US" sz="2300">
                <a:solidFill>
                  <a:srgbClr val="FFFFFF"/>
                </a:solidFill>
                <a:latin typeface="Calibri"/>
                <a:cs typeface="Calibri"/>
              </a:rPr>
              <a:t>intelligence</a:t>
            </a:r>
            <a:r>
              <a:rPr lang="en-US" sz="2300" spc="409">
                <a:solidFill>
                  <a:srgbClr val="FFFFFF"/>
                </a:solidFill>
                <a:latin typeface="Calibri"/>
                <a:cs typeface="Calibri"/>
              </a:rPr>
              <a:t> </a:t>
            </a:r>
            <a:r>
              <a:rPr lang="en-US" sz="2300">
                <a:solidFill>
                  <a:srgbClr val="FFFFFF"/>
                </a:solidFill>
                <a:latin typeface="Calibri"/>
                <a:cs typeface="Calibri"/>
              </a:rPr>
              <a:t>and</a:t>
            </a:r>
            <a:r>
              <a:rPr lang="en-US" sz="2300" spc="415">
                <a:solidFill>
                  <a:srgbClr val="FFFFFF"/>
                </a:solidFill>
                <a:latin typeface="Calibri"/>
                <a:cs typeface="Calibri"/>
              </a:rPr>
              <a:t> </a:t>
            </a:r>
            <a:r>
              <a:rPr lang="en-US" sz="2300">
                <a:solidFill>
                  <a:srgbClr val="FFFFFF"/>
                </a:solidFill>
                <a:latin typeface="Calibri"/>
                <a:cs typeface="Calibri"/>
              </a:rPr>
              <a:t>smart</a:t>
            </a:r>
            <a:r>
              <a:rPr lang="en-US" sz="2300" spc="409">
                <a:solidFill>
                  <a:srgbClr val="FFFFFF"/>
                </a:solidFill>
                <a:latin typeface="Calibri"/>
                <a:cs typeface="Calibri"/>
              </a:rPr>
              <a:t> </a:t>
            </a:r>
            <a:r>
              <a:rPr lang="en-US" sz="2300">
                <a:solidFill>
                  <a:srgbClr val="FFFFFF"/>
                </a:solidFill>
                <a:latin typeface="Calibri"/>
                <a:cs typeface="Calibri"/>
              </a:rPr>
              <a:t>technology</a:t>
            </a:r>
            <a:r>
              <a:rPr lang="en-US" sz="2300" spc="415">
                <a:solidFill>
                  <a:srgbClr val="FFFFFF"/>
                </a:solidFill>
                <a:latin typeface="Calibri"/>
                <a:cs typeface="Calibri"/>
              </a:rPr>
              <a:t> </a:t>
            </a:r>
            <a:r>
              <a:rPr lang="en-US" sz="2300">
                <a:solidFill>
                  <a:srgbClr val="FFFFFF"/>
                </a:solidFill>
                <a:latin typeface="Calibri"/>
                <a:cs typeface="Calibri"/>
              </a:rPr>
              <a:t>to</a:t>
            </a:r>
            <a:r>
              <a:rPr lang="en-US" sz="2300" spc="409">
                <a:solidFill>
                  <a:srgbClr val="FFFFFF"/>
                </a:solidFill>
                <a:latin typeface="Calibri"/>
                <a:cs typeface="Calibri"/>
              </a:rPr>
              <a:t> </a:t>
            </a:r>
            <a:r>
              <a:rPr lang="en-US" sz="2300">
                <a:solidFill>
                  <a:srgbClr val="FFFFFF"/>
                </a:solidFill>
                <a:latin typeface="Calibri"/>
                <a:cs typeface="Calibri"/>
              </a:rPr>
              <a:t>improve</a:t>
            </a:r>
            <a:r>
              <a:rPr lang="en-US" sz="2300" spc="420">
                <a:solidFill>
                  <a:srgbClr val="FFFFFF"/>
                </a:solidFill>
                <a:latin typeface="Calibri"/>
                <a:cs typeface="Calibri"/>
              </a:rPr>
              <a:t> </a:t>
            </a:r>
            <a:r>
              <a:rPr lang="en-US" sz="2300" spc="-10">
                <a:solidFill>
                  <a:srgbClr val="FFFFFF"/>
                </a:solidFill>
                <a:latin typeface="Calibri"/>
                <a:cs typeface="Calibri"/>
              </a:rPr>
              <a:t>supply </a:t>
            </a:r>
            <a:r>
              <a:rPr lang="en-US" sz="2300">
                <a:solidFill>
                  <a:srgbClr val="FFFFFF"/>
                </a:solidFill>
                <a:latin typeface="Calibri"/>
                <a:cs typeface="Calibri"/>
              </a:rPr>
              <a:t>chain</a:t>
            </a:r>
            <a:r>
              <a:rPr lang="en-US" sz="2300" spc="-60">
                <a:solidFill>
                  <a:srgbClr val="FFFFFF"/>
                </a:solidFill>
                <a:latin typeface="Calibri"/>
                <a:cs typeface="Calibri"/>
              </a:rPr>
              <a:t> </a:t>
            </a:r>
            <a:r>
              <a:rPr lang="en-US" sz="2300">
                <a:solidFill>
                  <a:srgbClr val="FFFFFF"/>
                </a:solidFill>
                <a:latin typeface="Calibri"/>
                <a:cs typeface="Calibri"/>
              </a:rPr>
              <a:t>efficiency</a:t>
            </a:r>
            <a:r>
              <a:rPr lang="en-US" sz="2300" spc="-60">
                <a:solidFill>
                  <a:srgbClr val="FFFFFF"/>
                </a:solidFill>
                <a:latin typeface="Calibri"/>
                <a:cs typeface="Calibri"/>
              </a:rPr>
              <a:t> </a:t>
            </a:r>
            <a:r>
              <a:rPr lang="en-US" sz="2300">
                <a:solidFill>
                  <a:srgbClr val="FFFFFF"/>
                </a:solidFill>
                <a:latin typeface="Calibri"/>
                <a:cs typeface="Calibri"/>
              </a:rPr>
              <a:t>and</a:t>
            </a:r>
            <a:r>
              <a:rPr lang="en-US" sz="2300" spc="-60">
                <a:solidFill>
                  <a:srgbClr val="FFFFFF"/>
                </a:solidFill>
                <a:latin typeface="Calibri"/>
                <a:cs typeface="Calibri"/>
              </a:rPr>
              <a:t> </a:t>
            </a:r>
            <a:r>
              <a:rPr lang="en-US" sz="2300">
                <a:solidFill>
                  <a:srgbClr val="FFFFFF"/>
                </a:solidFill>
                <a:latin typeface="Calibri"/>
                <a:cs typeface="Calibri"/>
              </a:rPr>
              <a:t>resource</a:t>
            </a:r>
            <a:r>
              <a:rPr lang="en-US" sz="2300" spc="-60">
                <a:solidFill>
                  <a:srgbClr val="FFFFFF"/>
                </a:solidFill>
                <a:latin typeface="Calibri"/>
                <a:cs typeface="Calibri"/>
              </a:rPr>
              <a:t> </a:t>
            </a:r>
            <a:r>
              <a:rPr lang="en-US" sz="2300" spc="-10">
                <a:solidFill>
                  <a:srgbClr val="FFFFFF"/>
                </a:solidFill>
                <a:latin typeface="Calibri"/>
                <a:cs typeface="Calibri"/>
              </a:rPr>
              <a:t>management.</a:t>
            </a:r>
            <a:endParaRPr lang="en-US" sz="2300">
              <a:latin typeface="Calibri"/>
              <a:cs typeface="Calibri"/>
            </a:endParaRPr>
          </a:p>
          <a:p>
            <a:pPr marL="12700" marR="5080">
              <a:lnSpc>
                <a:spcPct val="90000"/>
              </a:lnSpc>
              <a:spcBef>
                <a:spcPts val="1205"/>
              </a:spcBef>
            </a:pPr>
            <a:r>
              <a:rPr lang="en-US" sz="2300">
                <a:solidFill>
                  <a:srgbClr val="FFFFFF"/>
                </a:solidFill>
                <a:latin typeface="Calibri"/>
                <a:cs typeface="Calibri"/>
              </a:rPr>
              <a:t>In</a:t>
            </a:r>
            <a:r>
              <a:rPr lang="en-US" sz="2300" spc="195">
                <a:solidFill>
                  <a:srgbClr val="FFFFFF"/>
                </a:solidFill>
                <a:latin typeface="Calibri"/>
                <a:cs typeface="Calibri"/>
              </a:rPr>
              <a:t> </a:t>
            </a:r>
            <a:r>
              <a:rPr lang="en-US" sz="2300">
                <a:solidFill>
                  <a:srgbClr val="FFFFFF"/>
                </a:solidFill>
                <a:latin typeface="Calibri"/>
                <a:cs typeface="Calibri"/>
              </a:rPr>
              <a:t>addition,</a:t>
            </a:r>
            <a:r>
              <a:rPr lang="en-US" sz="2300" spc="200">
                <a:solidFill>
                  <a:srgbClr val="FFFFFF"/>
                </a:solidFill>
                <a:latin typeface="Calibri"/>
                <a:cs typeface="Calibri"/>
              </a:rPr>
              <a:t> </a:t>
            </a:r>
            <a:r>
              <a:rPr lang="en-US" sz="2300">
                <a:solidFill>
                  <a:srgbClr val="FFFFFF"/>
                </a:solidFill>
                <a:latin typeface="Calibri"/>
                <a:cs typeface="Calibri"/>
              </a:rPr>
              <a:t>a</a:t>
            </a:r>
            <a:r>
              <a:rPr lang="en-US" sz="2300" spc="200">
                <a:solidFill>
                  <a:srgbClr val="FFFFFF"/>
                </a:solidFill>
                <a:latin typeface="Calibri"/>
                <a:cs typeface="Calibri"/>
              </a:rPr>
              <a:t> </a:t>
            </a:r>
            <a:r>
              <a:rPr lang="en-US" sz="2300">
                <a:solidFill>
                  <a:srgbClr val="FFFFFF"/>
                </a:solidFill>
                <a:latin typeface="Calibri"/>
                <a:cs typeface="Calibri"/>
              </a:rPr>
              <a:t>section</a:t>
            </a:r>
            <a:r>
              <a:rPr lang="en-US" sz="2300" spc="200">
                <a:solidFill>
                  <a:srgbClr val="FFFFFF"/>
                </a:solidFill>
                <a:latin typeface="Calibri"/>
                <a:cs typeface="Calibri"/>
              </a:rPr>
              <a:t> </a:t>
            </a:r>
            <a:r>
              <a:rPr lang="en-US" sz="2300">
                <a:solidFill>
                  <a:srgbClr val="FFFFFF"/>
                </a:solidFill>
                <a:latin typeface="Calibri"/>
                <a:cs typeface="Calibri"/>
              </a:rPr>
              <a:t>will</a:t>
            </a:r>
            <a:r>
              <a:rPr lang="en-US" sz="2300" spc="204">
                <a:solidFill>
                  <a:srgbClr val="FFFFFF"/>
                </a:solidFill>
                <a:latin typeface="Calibri"/>
                <a:cs typeface="Calibri"/>
              </a:rPr>
              <a:t> </a:t>
            </a:r>
            <a:r>
              <a:rPr lang="en-US" sz="2300">
                <a:solidFill>
                  <a:srgbClr val="FFFFFF"/>
                </a:solidFill>
                <a:latin typeface="Calibri"/>
                <a:cs typeface="Calibri"/>
              </a:rPr>
              <a:t>be</a:t>
            </a:r>
            <a:r>
              <a:rPr lang="en-US" sz="2300" spc="200">
                <a:solidFill>
                  <a:srgbClr val="FFFFFF"/>
                </a:solidFill>
                <a:latin typeface="Calibri"/>
                <a:cs typeface="Calibri"/>
              </a:rPr>
              <a:t> </a:t>
            </a:r>
            <a:r>
              <a:rPr lang="en-US" sz="2300">
                <a:solidFill>
                  <a:srgbClr val="FFFFFF"/>
                </a:solidFill>
                <a:latin typeface="Calibri"/>
                <a:cs typeface="Calibri"/>
              </a:rPr>
              <a:t>devoted</a:t>
            </a:r>
            <a:r>
              <a:rPr lang="en-US" sz="2300" spc="200">
                <a:solidFill>
                  <a:srgbClr val="FFFFFF"/>
                </a:solidFill>
                <a:latin typeface="Calibri"/>
                <a:cs typeface="Calibri"/>
              </a:rPr>
              <a:t> </a:t>
            </a:r>
            <a:r>
              <a:rPr lang="en-US" sz="2300">
                <a:solidFill>
                  <a:srgbClr val="FFFFFF"/>
                </a:solidFill>
                <a:latin typeface="Calibri"/>
                <a:cs typeface="Calibri"/>
              </a:rPr>
              <a:t>to</a:t>
            </a:r>
            <a:r>
              <a:rPr lang="en-US" sz="2300" spc="200">
                <a:solidFill>
                  <a:srgbClr val="FFFFFF"/>
                </a:solidFill>
                <a:latin typeface="Calibri"/>
                <a:cs typeface="Calibri"/>
              </a:rPr>
              <a:t> </a:t>
            </a:r>
            <a:r>
              <a:rPr lang="en-US" sz="2300">
                <a:solidFill>
                  <a:srgbClr val="FFFFFF"/>
                </a:solidFill>
                <a:latin typeface="Calibri"/>
                <a:cs typeface="Calibri"/>
              </a:rPr>
              <a:t>biotechnology,</a:t>
            </a:r>
            <a:r>
              <a:rPr lang="en-US" sz="2300" spc="200">
                <a:solidFill>
                  <a:srgbClr val="FFFFFF"/>
                </a:solidFill>
                <a:latin typeface="Calibri"/>
                <a:cs typeface="Calibri"/>
              </a:rPr>
              <a:t> </a:t>
            </a:r>
            <a:r>
              <a:rPr lang="en-US" sz="2300">
                <a:solidFill>
                  <a:srgbClr val="FFFFFF"/>
                </a:solidFill>
                <a:latin typeface="Calibri"/>
                <a:cs typeface="Calibri"/>
              </a:rPr>
              <a:t>highlighting</a:t>
            </a:r>
            <a:r>
              <a:rPr lang="en-US" sz="2300" spc="204">
                <a:solidFill>
                  <a:srgbClr val="FFFFFF"/>
                </a:solidFill>
                <a:latin typeface="Calibri"/>
                <a:cs typeface="Calibri"/>
              </a:rPr>
              <a:t> </a:t>
            </a:r>
            <a:r>
              <a:rPr lang="en-US" sz="2300" spc="-25">
                <a:solidFill>
                  <a:srgbClr val="FFFFFF"/>
                </a:solidFill>
                <a:latin typeface="Calibri"/>
                <a:cs typeface="Calibri"/>
              </a:rPr>
              <a:t>its </a:t>
            </a:r>
            <a:r>
              <a:rPr lang="en-US" sz="2300">
                <a:solidFill>
                  <a:srgbClr val="FFFFFF"/>
                </a:solidFill>
                <a:latin typeface="Calibri"/>
                <a:cs typeface="Calibri"/>
              </a:rPr>
              <a:t>impact</a:t>
            </a:r>
            <a:r>
              <a:rPr lang="en-US" sz="2300" spc="-40">
                <a:solidFill>
                  <a:srgbClr val="FFFFFF"/>
                </a:solidFill>
                <a:latin typeface="Calibri"/>
                <a:cs typeface="Calibri"/>
              </a:rPr>
              <a:t> </a:t>
            </a:r>
            <a:r>
              <a:rPr lang="en-US" sz="2300">
                <a:solidFill>
                  <a:srgbClr val="FFFFFF"/>
                </a:solidFill>
                <a:latin typeface="Calibri"/>
                <a:cs typeface="Calibri"/>
              </a:rPr>
              <a:t>on</a:t>
            </a:r>
            <a:r>
              <a:rPr lang="en-US" sz="2300" spc="-35">
                <a:solidFill>
                  <a:srgbClr val="FFFFFF"/>
                </a:solidFill>
                <a:latin typeface="Calibri"/>
                <a:cs typeface="Calibri"/>
              </a:rPr>
              <a:t> </a:t>
            </a:r>
            <a:r>
              <a:rPr lang="en-US" sz="2300">
                <a:solidFill>
                  <a:srgbClr val="FFFFFF"/>
                </a:solidFill>
                <a:latin typeface="Calibri"/>
                <a:cs typeface="Calibri"/>
              </a:rPr>
              <a:t>food</a:t>
            </a:r>
            <a:r>
              <a:rPr lang="en-US" sz="2300" spc="-35">
                <a:solidFill>
                  <a:srgbClr val="FFFFFF"/>
                </a:solidFill>
                <a:latin typeface="Calibri"/>
                <a:cs typeface="Calibri"/>
              </a:rPr>
              <a:t> </a:t>
            </a:r>
            <a:r>
              <a:rPr lang="en-US" sz="2300" spc="-10">
                <a:solidFill>
                  <a:srgbClr val="FFFFFF"/>
                </a:solidFill>
                <a:latin typeface="Calibri"/>
                <a:cs typeface="Calibri"/>
              </a:rPr>
              <a:t>production</a:t>
            </a:r>
            <a:r>
              <a:rPr lang="en-US" sz="2300" spc="-30">
                <a:solidFill>
                  <a:srgbClr val="FFFFFF"/>
                </a:solidFill>
                <a:latin typeface="Calibri"/>
                <a:cs typeface="Calibri"/>
              </a:rPr>
              <a:t> </a:t>
            </a:r>
            <a:r>
              <a:rPr lang="en-US" sz="2300">
                <a:solidFill>
                  <a:srgbClr val="FFFFFF"/>
                </a:solidFill>
                <a:latin typeface="Calibri"/>
                <a:cs typeface="Calibri"/>
              </a:rPr>
              <a:t>and</a:t>
            </a:r>
            <a:r>
              <a:rPr lang="en-US" sz="2300" spc="-30">
                <a:solidFill>
                  <a:srgbClr val="FFFFFF"/>
                </a:solidFill>
                <a:latin typeface="Calibri"/>
                <a:cs typeface="Calibri"/>
              </a:rPr>
              <a:t> </a:t>
            </a:r>
            <a:r>
              <a:rPr lang="en-US" sz="2300" spc="-10">
                <a:solidFill>
                  <a:srgbClr val="FFFFFF"/>
                </a:solidFill>
                <a:latin typeface="Calibri"/>
                <a:cs typeface="Calibri"/>
              </a:rPr>
              <a:t>preservation.</a:t>
            </a:r>
            <a:endParaRPr lang="en-US" sz="2300">
              <a:latin typeface="Calibri"/>
              <a:cs typeface="Calibri"/>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CONTENTS</a:t>
            </a:r>
          </a:p>
        </p:txBody>
      </p:sp>
      <p:sp>
        <p:nvSpPr>
          <p:cNvPr id="40" name="Text Placeholder 16">
            <a:extLst>
              <a:ext uri="{FF2B5EF4-FFF2-40B4-BE49-F238E27FC236}">
                <a16:creationId xmlns:a16="http://schemas.microsoft.com/office/drawing/2014/main" id="{354BAF75-ADEB-813C-18B1-162AF9C4BFFD}"/>
              </a:ext>
            </a:extLst>
          </p:cNvPr>
          <p:cNvSpPr>
            <a:spLocks noGrp="1"/>
          </p:cNvSpPr>
          <p:nvPr>
            <p:ph type="body" sz="quarter" idx="15"/>
          </p:nvPr>
        </p:nvSpPr>
        <p:spPr>
          <a:xfrm>
            <a:off x="5260704" y="1538829"/>
            <a:ext cx="771243" cy="566443"/>
          </a:xfrm>
        </p:spPr>
        <p:txBody>
          <a:bodyPr/>
          <a:lstStyle/>
          <a:p>
            <a:r>
              <a:rPr lang="en-US"/>
              <a:t>01</a:t>
            </a:r>
          </a:p>
        </p:txBody>
      </p:sp>
      <p:sp>
        <p:nvSpPr>
          <p:cNvPr id="41" name="Text Placeholder 14">
            <a:extLst>
              <a:ext uri="{FF2B5EF4-FFF2-40B4-BE49-F238E27FC236}">
                <a16:creationId xmlns:a16="http://schemas.microsoft.com/office/drawing/2014/main" id="{989E84C5-5AB8-3BCC-2106-0C7E0B8A1A4D}"/>
              </a:ext>
            </a:extLst>
          </p:cNvPr>
          <p:cNvSpPr>
            <a:spLocks noGrp="1"/>
          </p:cNvSpPr>
          <p:nvPr>
            <p:ph type="body" sz="quarter" idx="14"/>
          </p:nvPr>
        </p:nvSpPr>
        <p:spPr>
          <a:xfrm>
            <a:off x="6096000" y="1538828"/>
            <a:ext cx="5483234" cy="566444"/>
          </a:xfrm>
          <a:prstGeom prst="rect">
            <a:avLst/>
          </a:prstGeom>
        </p:spPr>
        <p:txBody>
          <a:bodyPr/>
          <a:lstStyle/>
          <a:p>
            <a:r>
              <a:rPr lang="en-US" b="1"/>
              <a:t>Introduction to Innovation &amp; Technology</a:t>
            </a:r>
          </a:p>
        </p:txBody>
      </p:sp>
      <p:sp>
        <p:nvSpPr>
          <p:cNvPr id="42" name="Text Placeholder 26">
            <a:extLst>
              <a:ext uri="{FF2B5EF4-FFF2-40B4-BE49-F238E27FC236}">
                <a16:creationId xmlns:a16="http://schemas.microsoft.com/office/drawing/2014/main" id="{9DA185AC-2265-6587-DBE2-1215DC73546A}"/>
              </a:ext>
            </a:extLst>
          </p:cNvPr>
          <p:cNvSpPr>
            <a:spLocks noGrp="1"/>
          </p:cNvSpPr>
          <p:nvPr>
            <p:ph type="body" sz="quarter" idx="29"/>
          </p:nvPr>
        </p:nvSpPr>
        <p:spPr>
          <a:xfrm>
            <a:off x="5238090" y="2358301"/>
            <a:ext cx="771243" cy="566443"/>
          </a:xfrm>
        </p:spPr>
        <p:txBody>
          <a:bodyPr/>
          <a:lstStyle/>
          <a:p>
            <a:r>
              <a:rPr lang="en-US"/>
              <a:t>02</a:t>
            </a:r>
          </a:p>
        </p:txBody>
      </p:sp>
      <p:sp>
        <p:nvSpPr>
          <p:cNvPr id="43" name="Text Placeholder 20">
            <a:extLst>
              <a:ext uri="{FF2B5EF4-FFF2-40B4-BE49-F238E27FC236}">
                <a16:creationId xmlns:a16="http://schemas.microsoft.com/office/drawing/2014/main" id="{C037C3CF-5367-DF80-B30B-DD69229CCDAB}"/>
              </a:ext>
            </a:extLst>
          </p:cNvPr>
          <p:cNvSpPr>
            <a:spLocks noGrp="1"/>
          </p:cNvSpPr>
          <p:nvPr>
            <p:ph type="body" sz="quarter" idx="30"/>
          </p:nvPr>
        </p:nvSpPr>
        <p:spPr>
          <a:xfrm>
            <a:off x="6095999" y="2358301"/>
            <a:ext cx="5457460" cy="566444"/>
          </a:xfrm>
          <a:prstGeom prst="rect">
            <a:avLst/>
          </a:prstGeom>
        </p:spPr>
        <p:txBody>
          <a:bodyPr/>
          <a:lstStyle/>
          <a:p>
            <a:r>
              <a:rPr lang="en-US" b="1"/>
              <a:t>Digital solutions for Food Waste reduction</a:t>
            </a:r>
          </a:p>
        </p:txBody>
      </p:sp>
      <p:sp>
        <p:nvSpPr>
          <p:cNvPr id="44" name="Text Placeholder 27">
            <a:extLst>
              <a:ext uri="{FF2B5EF4-FFF2-40B4-BE49-F238E27FC236}">
                <a16:creationId xmlns:a16="http://schemas.microsoft.com/office/drawing/2014/main" id="{7D0977BA-01A8-0DD2-B287-C329ADE23843}"/>
              </a:ext>
            </a:extLst>
          </p:cNvPr>
          <p:cNvSpPr>
            <a:spLocks noGrp="1"/>
          </p:cNvSpPr>
          <p:nvPr>
            <p:ph type="body" sz="quarter" idx="31"/>
          </p:nvPr>
        </p:nvSpPr>
        <p:spPr>
          <a:xfrm>
            <a:off x="5260704" y="3177269"/>
            <a:ext cx="771243" cy="566443"/>
          </a:xfrm>
        </p:spPr>
        <p:txBody>
          <a:bodyPr/>
          <a:lstStyle/>
          <a:p>
            <a:r>
              <a:rPr lang="en-US"/>
              <a:t>03</a:t>
            </a:r>
          </a:p>
        </p:txBody>
      </p:sp>
      <p:sp>
        <p:nvSpPr>
          <p:cNvPr id="45" name="Text Placeholder 22">
            <a:extLst>
              <a:ext uri="{FF2B5EF4-FFF2-40B4-BE49-F238E27FC236}">
                <a16:creationId xmlns:a16="http://schemas.microsoft.com/office/drawing/2014/main" id="{B01D8B70-D147-DD8A-9D97-154A72A1633A}"/>
              </a:ext>
            </a:extLst>
          </p:cNvPr>
          <p:cNvSpPr>
            <a:spLocks noGrp="1"/>
          </p:cNvSpPr>
          <p:nvPr>
            <p:ph type="body" sz="quarter" idx="32"/>
          </p:nvPr>
        </p:nvSpPr>
        <p:spPr>
          <a:xfrm>
            <a:off x="6096000" y="3177268"/>
            <a:ext cx="5457459" cy="566444"/>
          </a:xfrm>
          <a:prstGeom prst="rect">
            <a:avLst/>
          </a:prstGeom>
        </p:spPr>
        <p:txBody>
          <a:bodyPr/>
          <a:lstStyle/>
          <a:p>
            <a:r>
              <a:rPr lang="en-US" b="1"/>
              <a:t>AI - Automation and Intelligent Technology</a:t>
            </a:r>
          </a:p>
        </p:txBody>
      </p:sp>
      <p:sp>
        <p:nvSpPr>
          <p:cNvPr id="46" name="Text Placeholder 28">
            <a:extLst>
              <a:ext uri="{FF2B5EF4-FFF2-40B4-BE49-F238E27FC236}">
                <a16:creationId xmlns:a16="http://schemas.microsoft.com/office/drawing/2014/main" id="{48EE821C-3A0E-84D6-2467-D717E97A46BB}"/>
              </a:ext>
            </a:extLst>
          </p:cNvPr>
          <p:cNvSpPr>
            <a:spLocks noGrp="1"/>
          </p:cNvSpPr>
          <p:nvPr>
            <p:ph type="body" sz="quarter" idx="33"/>
          </p:nvPr>
        </p:nvSpPr>
        <p:spPr>
          <a:xfrm>
            <a:off x="5260704" y="3995226"/>
            <a:ext cx="771243" cy="566443"/>
          </a:xfrm>
        </p:spPr>
        <p:txBody>
          <a:bodyPr/>
          <a:lstStyle/>
          <a:p>
            <a:r>
              <a:rPr lang="en-US"/>
              <a:t>04</a:t>
            </a:r>
          </a:p>
        </p:txBody>
      </p:sp>
      <p:sp>
        <p:nvSpPr>
          <p:cNvPr id="47" name="Text Placeholder 24">
            <a:extLst>
              <a:ext uri="{FF2B5EF4-FFF2-40B4-BE49-F238E27FC236}">
                <a16:creationId xmlns:a16="http://schemas.microsoft.com/office/drawing/2014/main" id="{212E1300-C44C-7639-BD9C-9691757494DA}"/>
              </a:ext>
            </a:extLst>
          </p:cNvPr>
          <p:cNvSpPr>
            <a:spLocks noGrp="1"/>
          </p:cNvSpPr>
          <p:nvPr>
            <p:ph type="body" sz="quarter" idx="34"/>
          </p:nvPr>
        </p:nvSpPr>
        <p:spPr>
          <a:xfrm>
            <a:off x="6096000" y="3995225"/>
            <a:ext cx="5457459" cy="566444"/>
          </a:xfrm>
          <a:prstGeom prst="rect">
            <a:avLst/>
          </a:prstGeom>
        </p:spPr>
        <p:txBody>
          <a:bodyPr/>
          <a:lstStyle/>
          <a:p>
            <a:r>
              <a:rPr lang="en-US" b="1"/>
              <a:t>Biotechnology and Food Preservation</a:t>
            </a:r>
          </a:p>
        </p:txBody>
      </p:sp>
      <p:grpSp>
        <p:nvGrpSpPr>
          <p:cNvPr id="48" name="Group 47">
            <a:extLst>
              <a:ext uri="{FF2B5EF4-FFF2-40B4-BE49-F238E27FC236}">
                <a16:creationId xmlns:a16="http://schemas.microsoft.com/office/drawing/2014/main" id="{664DF65D-001F-862E-DDE3-465B8EA508D7}"/>
              </a:ext>
            </a:extLst>
          </p:cNvPr>
          <p:cNvGrpSpPr/>
          <p:nvPr/>
        </p:nvGrpSpPr>
        <p:grpSpPr>
          <a:xfrm>
            <a:off x="5238090" y="2224262"/>
            <a:ext cx="6094561" cy="2469219"/>
            <a:chOff x="2156220" y="3404184"/>
            <a:chExt cx="8902925" cy="2469219"/>
          </a:xfrm>
        </p:grpSpPr>
        <p:cxnSp>
          <p:nvCxnSpPr>
            <p:cNvPr id="49" name="Straight Connector 48">
              <a:extLst>
                <a:ext uri="{FF2B5EF4-FFF2-40B4-BE49-F238E27FC236}">
                  <a16:creationId xmlns:a16="http://schemas.microsoft.com/office/drawing/2014/main" id="{40859347-D7EF-C64B-314F-DC7CA791483F}"/>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EF7ACB-6A5F-3F30-18B5-6F8843E2C1E6}"/>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17DAD23-BAD1-8508-56E4-AEAF50DE96AC}"/>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E8B98F-89E4-A364-24C3-710E4A5034C7}"/>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322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4" y="1367722"/>
            <a:ext cx="6383795" cy="5440921"/>
          </a:xfrm>
          <a:prstGeom prst="rect">
            <a:avLst/>
          </a:prstGeom>
        </p:spPr>
        <p: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FoodCloud’s</a:t>
            </a:r>
            <a:r>
              <a:rPr lang="en-US">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business model is based upon an innovative platform that operates by facilitating the donation of surplus food from businesses to charities through a streamlined and efficient process.</a:t>
            </a:r>
            <a:endParaRPr lang="en-US" spc="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1200" spc="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a:solidFill>
                  <a:srgbClr val="09465E"/>
                </a:solidFill>
                <a:latin typeface="Calibri"/>
                <a:ea typeface="Open Sans"/>
                <a:cs typeface="Calibri"/>
              </a:rPr>
              <a:t>Featured in our </a:t>
            </a:r>
            <a:r>
              <a:rPr lang="en-US"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Good Practice Compendium</a:t>
            </a:r>
            <a:r>
              <a:rPr lang="en-US" spc="0">
                <a:solidFill>
                  <a:srgbClr val="09465E"/>
                </a:solidFill>
                <a:latin typeface="Calibri"/>
                <a:ea typeface="Open Sans"/>
                <a:cs typeface="Calibri"/>
              </a:rPr>
              <a:t>, </a:t>
            </a:r>
            <a:r>
              <a:rPr lang="en-US" err="1">
                <a:solidFill>
                  <a:srgbClr val="09465E"/>
                </a:solidFill>
                <a:latin typeface="Calibri" panose="020F0502020204030204" pitchFamily="34" charset="0"/>
                <a:cs typeface="Calibri" panose="020F0502020204030204" pitchFamily="34" charset="0"/>
              </a:rPr>
              <a:t>FoodCloud’s</a:t>
            </a:r>
            <a:r>
              <a:rPr lang="en-US">
                <a:solidFill>
                  <a:srgbClr val="09465E"/>
                </a:solidFill>
                <a:latin typeface="Calibri" panose="020F0502020204030204" pitchFamily="34" charset="0"/>
                <a:cs typeface="Calibri" panose="020F0502020204030204" pitchFamily="34" charset="0"/>
              </a:rPr>
              <a:t> platform leverages technology to create a simple, scalable solution that addresses both food waste and food insecurity, benefiting both businesses and communities. </a:t>
            </a:r>
            <a:r>
              <a:rPr lang="en-GB" noProof="0"/>
              <a:t>Visit their </a:t>
            </a:r>
            <a:r>
              <a:rPr lang="en-GB" noProof="0">
                <a:hlinkClick r:id="rId4"/>
              </a:rPr>
              <a:t>website</a:t>
            </a:r>
            <a:r>
              <a:rPr lang="en-GB" noProof="0"/>
              <a:t> for more information!</a:t>
            </a:r>
          </a:p>
        </p:txBody>
      </p:sp>
      <p:pic>
        <p:nvPicPr>
          <p:cNvPr id="13" name="Grafika 12" descr="Internet z wypełnieniem pełnym">
            <a:hlinkClick r:id="rId5"/>
            <a:extLst>
              <a:ext uri="{FF2B5EF4-FFF2-40B4-BE49-F238E27FC236}">
                <a16:creationId xmlns:a16="http://schemas.microsoft.com/office/drawing/2014/main" id="{459FDC35-731A-1EBC-5EFC-E3802FCF9B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32742" y="5310821"/>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6961621" y="5398309"/>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0" name="Marcador de posición de imagen 19">
            <a:extLst>
              <a:ext uri="{FF2B5EF4-FFF2-40B4-BE49-F238E27FC236}">
                <a16:creationId xmlns:a16="http://schemas.microsoft.com/office/drawing/2014/main" id="{76BAB129-4BF7-2C1F-5D4A-22B48F259A25}"/>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a:stretch/>
        </p:blipFill>
        <p:spPr>
          <a:xfrm>
            <a:off x="7823022" y="1367722"/>
            <a:ext cx="2687782" cy="4336988"/>
          </a:xfrm>
        </p:spPr>
      </p:pic>
    </p:spTree>
    <p:extLst>
      <p:ext uri="{BB962C8B-B14F-4D97-AF65-F5344CB8AC3E}">
        <p14:creationId xmlns:p14="http://schemas.microsoft.com/office/powerpoint/2010/main" val="51267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DB87-C444-C37B-15C7-2C777F150F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BC0CF8-43A7-1046-2845-DB02FE44471C}"/>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sp>
        <p:nvSpPr>
          <p:cNvPr id="2" name="Text Placeholder 1">
            <a:extLst>
              <a:ext uri="{FF2B5EF4-FFF2-40B4-BE49-F238E27FC236}">
                <a16:creationId xmlns:a16="http://schemas.microsoft.com/office/drawing/2014/main" id="{4A44CA5F-EFB7-1820-523B-8ABAA63EBAB7}"/>
              </a:ext>
            </a:extLst>
          </p:cNvPr>
          <p:cNvSpPr>
            <a:spLocks noGrp="1"/>
          </p:cNvSpPr>
          <p:nvPr>
            <p:ph type="body" sz="quarter" idx="19"/>
          </p:nvPr>
        </p:nvSpPr>
        <p:spPr>
          <a:xfrm>
            <a:off x="607555" y="1373925"/>
            <a:ext cx="6652466" cy="5440921"/>
          </a:xfrm>
          <a:prstGeom prst="rect">
            <a:avLst/>
          </a:prstGeom>
        </p:spPr>
        <p:txBody>
          <a:bodyPr/>
          <a:lstStyle/>
          <a:p>
            <a:pPr algn="just">
              <a:spcAft>
                <a:spcPts val="600"/>
              </a:spcAft>
            </a:pPr>
            <a:r>
              <a:rPr lang="en-US">
                <a:solidFill>
                  <a:srgbClr val="09465E"/>
                </a:solidFill>
                <a:effectLst/>
                <a:ea typeface="Times New Roman" panose="02020603050405020304" pitchFamily="18" charset="0"/>
                <a:cs typeface="Calibri" panose="020F0502020204030204" pitchFamily="34" charset="0"/>
              </a:rPr>
              <a:t>Too Good To Go operates in several countries and has a strong focus on sustainability and community engagement. The company is part of a broader movement to promote a circular economy by turning potential waste into a valuable resource. </a:t>
            </a:r>
          </a:p>
          <a:p>
            <a:pPr algn="just">
              <a:spcAft>
                <a:spcPts val="600"/>
              </a:spcAft>
            </a:pPr>
            <a:r>
              <a:rPr lang="en-US">
                <a:solidFill>
                  <a:srgbClr val="09465E"/>
                </a:solidFill>
                <a:effectLst/>
                <a:ea typeface="Times New Roman" panose="02020603050405020304" pitchFamily="18" charset="0"/>
                <a:cs typeface="Calibri" panose="020F0502020204030204" pitchFamily="34" charset="0"/>
              </a:rPr>
              <a:t>Through the app, users can purchase “Surprise Bags" of unsold food at a significantly reduced price, preventing it from being discarded.</a:t>
            </a:r>
            <a:endParaRPr lang="en-US" sz="1200" spc="0">
              <a:solidFill>
                <a:srgbClr val="09465E"/>
              </a:solidFill>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a:solidFill>
                  <a:srgbClr val="09465E"/>
                </a:solidFill>
                <a:ea typeface="Open Sans"/>
                <a:cs typeface="Calibri"/>
              </a:rPr>
              <a:t>Find out more in our </a:t>
            </a:r>
            <a:r>
              <a:rPr lang="en-US" spc="0">
                <a:solidFill>
                  <a:srgbClr val="09465E"/>
                </a:solidFill>
                <a:ea typeface="Open Sans"/>
                <a:cs typeface="Calibri"/>
                <a:hlinkClick r:id="rId3">
                  <a:extLst>
                    <a:ext uri="{A12FA001-AC4F-418D-AE19-62706E023703}">
                      <ahyp:hlinkClr xmlns:ahyp="http://schemas.microsoft.com/office/drawing/2018/hyperlinkcolor" val="tx"/>
                    </a:ext>
                  </a:extLst>
                </a:hlinkClick>
              </a:rPr>
              <a:t>Good Practice Compendium</a:t>
            </a:r>
            <a:r>
              <a:rPr lang="en-US" spc="0">
                <a:solidFill>
                  <a:srgbClr val="09465E"/>
                </a:solidFill>
                <a:ea typeface="Open Sans"/>
                <a:cs typeface="Calibri"/>
              </a:rPr>
              <a:t>, or </a:t>
            </a:r>
            <a:r>
              <a:rPr lang="en-GB" spc="0">
                <a:solidFill>
                  <a:srgbClr val="09465E"/>
                </a:solidFill>
                <a:ea typeface="Open Sans"/>
                <a:cs typeface="Calibri"/>
              </a:rPr>
              <a:t>v</a:t>
            </a:r>
            <a:r>
              <a:rPr lang="en-GB" noProof="0" err="1"/>
              <a:t>isit</a:t>
            </a:r>
            <a:r>
              <a:rPr lang="en-GB" noProof="0"/>
              <a:t> its </a:t>
            </a:r>
            <a:r>
              <a:rPr lang="en-GB" noProof="0">
                <a:hlinkClick r:id="rId4"/>
              </a:rPr>
              <a:t>website</a:t>
            </a:r>
            <a:r>
              <a:rPr lang="en-GB" noProof="0"/>
              <a:t>. </a:t>
            </a:r>
          </a:p>
        </p:txBody>
      </p:sp>
      <p:pic>
        <p:nvPicPr>
          <p:cNvPr id="13" name="Grafika 12" descr="Internet z wypełnieniem pełnym">
            <a:hlinkClick r:id="rId4"/>
            <a:extLst>
              <a:ext uri="{FF2B5EF4-FFF2-40B4-BE49-F238E27FC236}">
                <a16:creationId xmlns:a16="http://schemas.microsoft.com/office/drawing/2014/main" id="{228DAEC1-A044-4601-0D90-E2EDB168EB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10138" y="5183544"/>
            <a:ext cx="914400" cy="914400"/>
          </a:xfrm>
          <a:prstGeom prst="rect">
            <a:avLst/>
          </a:prstGeom>
        </p:spPr>
      </p:pic>
      <p:grpSp>
        <p:nvGrpSpPr>
          <p:cNvPr id="3" name="Graphic 4">
            <a:extLst>
              <a:ext uri="{FF2B5EF4-FFF2-40B4-BE49-F238E27FC236}">
                <a16:creationId xmlns:a16="http://schemas.microsoft.com/office/drawing/2014/main" id="{CD7AB3F2-EFB1-BDA4-7E84-509038272D82}"/>
              </a:ext>
            </a:extLst>
          </p:cNvPr>
          <p:cNvGrpSpPr/>
          <p:nvPr/>
        </p:nvGrpSpPr>
        <p:grpSpPr>
          <a:xfrm rot="19582332">
            <a:off x="7073835" y="567433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B0486F7-828C-7262-A010-A1F95F43953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C43633A-3AD4-07CB-3E1B-C1476839F34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B198BA41-C3F3-1010-041F-5A9286644C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C0E03B1C-BD39-20EA-42C6-4E1F6C9FCD59}"/>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39B7F3B-FF5F-0D95-8EFC-1E48535422C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D1B5FCCF-4819-BBC6-C566-E5A9BBB6E13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E8348A66-B1C7-4D48-30FF-4ED96209115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86C6B636-DC48-5817-2397-BC221626E4F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3F553456-7709-0211-3B99-F6192DD8427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4091A67-A68D-2C48-52F2-2E4B68186C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59527A42-9E41-55ED-F18B-D9EDECDD3A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1" name="Imagen 20">
            <a:extLst>
              <a:ext uri="{FF2B5EF4-FFF2-40B4-BE49-F238E27FC236}">
                <a16:creationId xmlns:a16="http://schemas.microsoft.com/office/drawing/2014/main" id="{241DA250-38BA-A720-8B17-EDF80A91DA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85581" y="1373925"/>
            <a:ext cx="2848260" cy="4330785"/>
          </a:xfrm>
          <a:prstGeom prst="rect">
            <a:avLst/>
          </a:prstGeom>
        </p:spPr>
      </p:pic>
    </p:spTree>
    <p:extLst>
      <p:ext uri="{BB962C8B-B14F-4D97-AF65-F5344CB8AC3E}">
        <p14:creationId xmlns:p14="http://schemas.microsoft.com/office/powerpoint/2010/main" val="3920864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3087-2F93-28F3-8053-90793E4C9AD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FBD23E-2ED7-DE2E-2979-563F3A6287A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sp>
        <p:nvSpPr>
          <p:cNvPr id="2" name="Text Placeholder 1">
            <a:extLst>
              <a:ext uri="{FF2B5EF4-FFF2-40B4-BE49-F238E27FC236}">
                <a16:creationId xmlns:a16="http://schemas.microsoft.com/office/drawing/2014/main" id="{BD5B5CBD-80CF-819D-BFDA-C2C41AF94237}"/>
              </a:ext>
            </a:extLst>
          </p:cNvPr>
          <p:cNvSpPr>
            <a:spLocks noGrp="1"/>
          </p:cNvSpPr>
          <p:nvPr>
            <p:ph type="body" sz="quarter" idx="19"/>
          </p:nvPr>
        </p:nvSpPr>
        <p:spPr>
          <a:xfrm>
            <a:off x="607555" y="1373925"/>
            <a:ext cx="6509507" cy="5440921"/>
          </a:xfrm>
          <a:prstGeom prst="rect">
            <a:avLst/>
          </a:prstGeom>
        </p:spPr>
        <p:txBody>
          <a:bodyPr/>
          <a:lstStyle/>
          <a:p>
            <a:pPr algn="just"/>
            <a:r>
              <a:rPr lang="en-US" sz="2000" err="1">
                <a:solidFill>
                  <a:srgbClr val="09465E"/>
                </a:solidFill>
                <a:latin typeface="Calibri" panose="020F0502020204030204" pitchFamily="34" charset="0"/>
                <a:cs typeface="Calibri" panose="020F0502020204030204" pitchFamily="34" charset="0"/>
              </a:rPr>
              <a:t>ResQ</a:t>
            </a:r>
            <a:r>
              <a:rPr lang="en-US" sz="2000">
                <a:solidFill>
                  <a:srgbClr val="09465E"/>
                </a:solidFill>
                <a:latin typeface="Calibri" panose="020F0502020204030204" pitchFamily="34" charset="0"/>
                <a:cs typeface="Calibri" panose="020F0502020204030204" pitchFamily="34" charset="0"/>
              </a:rPr>
              <a:t> Club uses an innovative approach to reduce food waste by connecting consumers with restaurants, cafes and grocery stores offering surplus meals at discounted prices. </a:t>
            </a:r>
          </a:p>
          <a:p>
            <a:pPr algn="just"/>
            <a:endParaRPr lang="en-US" sz="2000">
              <a:solidFill>
                <a:srgbClr val="09465E"/>
              </a:solidFill>
              <a:latin typeface="Calibri" panose="020F0502020204030204" pitchFamily="34" charset="0"/>
              <a:cs typeface="Calibri" panose="020F0502020204030204" pitchFamily="34" charset="0"/>
            </a:endParaRPr>
          </a:p>
          <a:p>
            <a:pPr algn="just"/>
            <a:r>
              <a:rPr lang="en-US" sz="2000">
                <a:solidFill>
                  <a:srgbClr val="09465E"/>
                </a:solidFill>
                <a:latin typeface="Calibri" panose="020F0502020204030204" pitchFamily="34" charset="0"/>
                <a:cs typeface="Calibri" panose="020F0502020204030204" pitchFamily="34" charset="0"/>
              </a:rPr>
              <a:t>The app's real-time updates and easy-to-use interface make it a convenient solution for both businesses and customers, promoting sustainability and responsible consumption.</a:t>
            </a:r>
          </a:p>
          <a:p>
            <a:pPr>
              <a:spcAft>
                <a:spcPts val="600"/>
              </a:spcAft>
            </a:pPr>
            <a:endParaRPr lang="en-US" sz="2000" spc="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spc="0">
                <a:solidFill>
                  <a:srgbClr val="09465E"/>
                </a:solidFill>
                <a:latin typeface="Calibri"/>
                <a:ea typeface="Open Sans"/>
                <a:cs typeface="Calibri"/>
              </a:rPr>
              <a:t>Find out more in our </a:t>
            </a:r>
            <a:r>
              <a:rPr lang="en-US" sz="2000"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Good Practice Compendium</a:t>
            </a:r>
            <a:r>
              <a:rPr lang="en-US" sz="2000" spc="0">
                <a:solidFill>
                  <a:srgbClr val="09465E"/>
                </a:solidFill>
                <a:latin typeface="Calibri"/>
                <a:ea typeface="Open Sans"/>
                <a:cs typeface="Calibri"/>
              </a:rPr>
              <a:t>, or </a:t>
            </a:r>
            <a:r>
              <a:rPr lang="en-GB" sz="2000" spc="0">
                <a:solidFill>
                  <a:srgbClr val="09465E"/>
                </a:solidFill>
                <a:latin typeface="Calibri"/>
                <a:ea typeface="Open Sans"/>
                <a:cs typeface="Calibri"/>
              </a:rPr>
              <a:t>v</a:t>
            </a:r>
            <a:r>
              <a:rPr lang="en-GB" sz="2000" noProof="0" err="1"/>
              <a:t>isit</a:t>
            </a:r>
            <a:r>
              <a:rPr lang="en-GB" sz="2000" noProof="0"/>
              <a:t> its </a:t>
            </a:r>
            <a:r>
              <a:rPr lang="en-GB" sz="2000" noProof="0">
                <a:hlinkClick r:id="rId4"/>
              </a:rPr>
              <a:t>website</a:t>
            </a:r>
            <a:r>
              <a:rPr lang="en-GB" sz="2000" noProof="0"/>
              <a:t>. </a:t>
            </a:r>
          </a:p>
        </p:txBody>
      </p:sp>
      <p:pic>
        <p:nvPicPr>
          <p:cNvPr id="13" name="Grafika 12" descr="Internet z wypełnieniem pełnym">
            <a:extLst>
              <a:ext uri="{FF2B5EF4-FFF2-40B4-BE49-F238E27FC236}">
                <a16:creationId xmlns:a16="http://schemas.microsoft.com/office/drawing/2014/main" id="{3AC838FE-184C-3B9F-54CE-B259C76795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08564" y="5189725"/>
            <a:ext cx="914400" cy="914400"/>
          </a:xfrm>
          <a:prstGeom prst="rect">
            <a:avLst/>
          </a:prstGeom>
        </p:spPr>
      </p:pic>
      <p:grpSp>
        <p:nvGrpSpPr>
          <p:cNvPr id="3" name="Graphic 4">
            <a:extLst>
              <a:ext uri="{FF2B5EF4-FFF2-40B4-BE49-F238E27FC236}">
                <a16:creationId xmlns:a16="http://schemas.microsoft.com/office/drawing/2014/main" id="{4D288346-8EA5-E308-60C2-CCB3EFBA2C70}"/>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41A3012-B4BE-AAFD-5DA9-ED31CA0EBE1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CD4873EC-7B18-1A01-35FD-7C80432315A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2D6CAF43-DB13-594E-FC79-A6DA34B1D2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2D8A3E26-E990-1E3D-F979-18665602D8A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2F23E5D-2D41-BCFD-B6F1-B7751DF1DA2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617903C7-B6B4-4512-7920-95D0B0E57E8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582CDCFD-B11E-A67B-3B22-6AE99356C41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35DAE909-E067-686A-AFD9-D4259BCF33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A833880-7106-D952-7863-4BDF8EC270B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8FD427-8368-8DE9-0F69-F1B858C3339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6CF568F7-0095-9C43-9A66-8AEF965FC8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18" name="Imagen 17">
            <a:extLst>
              <a:ext uri="{FF2B5EF4-FFF2-40B4-BE49-F238E27FC236}">
                <a16:creationId xmlns:a16="http://schemas.microsoft.com/office/drawing/2014/main" id="{95C5FBEF-F046-B935-7000-08531101CD8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08777" y="1358545"/>
            <a:ext cx="2958045" cy="4360673"/>
          </a:xfrm>
          <a:prstGeom prst="rect">
            <a:avLst/>
          </a:prstGeom>
        </p:spPr>
      </p:pic>
    </p:spTree>
    <p:extLst>
      <p:ext uri="{BB962C8B-B14F-4D97-AF65-F5344CB8AC3E}">
        <p14:creationId xmlns:p14="http://schemas.microsoft.com/office/powerpoint/2010/main" val="595361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B8D0-D834-260D-DBA1-88144F8EC1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ADDB9-A7A8-5F90-3D45-6B9BC061CF46}"/>
              </a:ext>
            </a:extLst>
          </p:cNvPr>
          <p:cNvSpPr>
            <a:spLocks noGrp="1"/>
          </p:cNvSpPr>
          <p:nvPr>
            <p:ph type="body" sz="quarter" idx="16"/>
          </p:nvPr>
        </p:nvSpPr>
        <p:spPr>
          <a:xfrm>
            <a:off x="607555" y="587575"/>
            <a:ext cx="9569086" cy="992652"/>
          </a:xfrm>
        </p:spPr>
        <p:txBody>
          <a:bodyPr/>
          <a:lstStyle/>
          <a:p>
            <a:r>
              <a:rPr lang="en-IE"/>
              <a:t>Examples of Digital Platforms for Food Sharing:</a:t>
            </a:r>
          </a:p>
        </p:txBody>
      </p:sp>
      <p:sp>
        <p:nvSpPr>
          <p:cNvPr id="4" name="Text Placeholder 3">
            <a:extLst>
              <a:ext uri="{FF2B5EF4-FFF2-40B4-BE49-F238E27FC236}">
                <a16:creationId xmlns:a16="http://schemas.microsoft.com/office/drawing/2014/main" id="{E3933EB6-8934-55B3-4598-CF4AFA9BEB26}"/>
              </a:ext>
            </a:extLst>
          </p:cNvPr>
          <p:cNvSpPr>
            <a:spLocks noGrp="1"/>
          </p:cNvSpPr>
          <p:nvPr>
            <p:ph type="body" sz="quarter" idx="19"/>
          </p:nvPr>
        </p:nvSpPr>
        <p:spPr>
          <a:xfrm>
            <a:off x="981344" y="1660795"/>
            <a:ext cx="5114656" cy="4841367"/>
          </a:xfrm>
        </p:spPr>
        <p:txBody>
          <a:bodyPr/>
          <a:lstStyle/>
          <a:p>
            <a:pPr>
              <a:lnSpc>
                <a:spcPct val="115000"/>
              </a:lnSpc>
              <a:spcAft>
                <a:spcPts val="800"/>
              </a:spcAft>
            </a:pPr>
            <a:r>
              <a:rPr lang="en-US" b="1" i="1" kern="0">
                <a:ea typeface="Times New Roman" panose="02020603050405020304" pitchFamily="18" charset="0"/>
                <a:cs typeface="Times New Roman" panose="02020603050405020304" pitchFamily="18" charset="0"/>
              </a:rPr>
              <a:t>   </a:t>
            </a:r>
            <a:r>
              <a:rPr lang="en-US" b="1" i="1" kern="0">
                <a:ea typeface="Times New Roman" panose="02020603050405020304" pitchFamily="18" charset="0"/>
                <a:cs typeface="Times New Roman" panose="02020603050405020304" pitchFamily="18" charset="0"/>
                <a:hlinkClick r:id="rId2"/>
              </a:rPr>
              <a:t> </a:t>
            </a:r>
            <a:r>
              <a:rPr lang="en-US" b="1" kern="0">
                <a:effectLst/>
                <a:ea typeface="Times New Roman" panose="02020603050405020304" pitchFamily="18" charset="0"/>
                <a:cs typeface="Times New Roman" panose="02020603050405020304" pitchFamily="18" charset="0"/>
                <a:hlinkClick r:id="rId2"/>
              </a:rPr>
              <a:t>OLIO</a:t>
            </a:r>
            <a:r>
              <a:rPr lang="en-US" kern="0">
                <a:effectLst/>
                <a:ea typeface="Times New Roman" panose="02020603050405020304" pitchFamily="18" charset="0"/>
                <a:cs typeface="Times New Roman" panose="02020603050405020304" pitchFamily="18" charset="0"/>
                <a:hlinkClick r:id="rId2"/>
              </a:rPr>
              <a:t> </a:t>
            </a:r>
            <a:r>
              <a:rPr lang="en-US" kern="0">
                <a:effectLst/>
                <a:latin typeface="+mn-lt"/>
                <a:ea typeface="Times New Roman" panose="02020603050405020304" pitchFamily="18" charset="0"/>
                <a:cs typeface="Times New Roman" panose="02020603050405020304" pitchFamily="18" charset="0"/>
              </a:rPr>
              <a:t>allows individuals and businesses to share food and other items they no longer need with people nearby. The platform promotes community connection and waste reduction and is particularly useful for redistributing food that is close to its expiration date. </a:t>
            </a:r>
          </a:p>
          <a:p>
            <a:pPr marL="342900" lvl="0" indent="-342900">
              <a:lnSpc>
                <a:spcPct val="115000"/>
              </a:lnSpc>
              <a:spcAft>
                <a:spcPts val="800"/>
              </a:spcAft>
              <a:buSzPts val="1000"/>
              <a:buFont typeface="Symbol" panose="05050102010706020507" pitchFamily="18" charset="2"/>
              <a:buChar char=""/>
              <a:tabLst>
                <a:tab pos="457200" algn="l"/>
              </a:tabLst>
            </a:pPr>
            <a:endParaRPr lang="es-ES"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50E2873B-3F80-76E7-B343-7308D3FA1DA9}"/>
              </a:ext>
            </a:extLst>
          </p:cNvPr>
          <p:cNvSpPr txBox="1"/>
          <p:nvPr/>
        </p:nvSpPr>
        <p:spPr>
          <a:xfrm rot="5400000">
            <a:off x="8130813" y="813567"/>
            <a:ext cx="2606405" cy="4300862"/>
          </a:xfrm>
          <a:prstGeom prst="rect">
            <a:avLst/>
          </a:prstGeom>
          <a:solidFill>
            <a:schemeClr val="bg1"/>
          </a:solidFill>
        </p:spPr>
        <p:txBody>
          <a:bodyPr wrap="square" rtlCol="0">
            <a:spAutoFit/>
          </a:bodyPr>
          <a:lstStyle/>
          <a:p>
            <a:endParaRPr lang="en-IE"/>
          </a:p>
        </p:txBody>
      </p:sp>
      <p:pic>
        <p:nvPicPr>
          <p:cNvPr id="14" name="Imagen 13">
            <a:hlinkClick r:id="rId2"/>
            <a:extLst>
              <a:ext uri="{FF2B5EF4-FFF2-40B4-BE49-F238E27FC236}">
                <a16:creationId xmlns:a16="http://schemas.microsoft.com/office/drawing/2014/main" id="{1EDC36C7-4ED2-A195-73D2-38ABE8CB7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3583" y="1859197"/>
            <a:ext cx="4300863" cy="2209601"/>
          </a:xfrm>
          <a:prstGeom prst="rect">
            <a:avLst/>
          </a:prstGeom>
        </p:spPr>
      </p:pic>
      <p:pic>
        <p:nvPicPr>
          <p:cNvPr id="16" name="Imagen 15">
            <a:extLst>
              <a:ext uri="{FF2B5EF4-FFF2-40B4-BE49-F238E27FC236}">
                <a16:creationId xmlns:a16="http://schemas.microsoft.com/office/drawing/2014/main" id="{4D1897FF-6B66-EC4C-7924-372DF0AB23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911347">
            <a:off x="519751" y="1157416"/>
            <a:ext cx="923185" cy="923185"/>
          </a:xfrm>
          <a:prstGeom prst="rect">
            <a:avLst/>
          </a:prstGeom>
        </p:spPr>
      </p:pic>
    </p:spTree>
    <p:extLst>
      <p:ext uri="{BB962C8B-B14F-4D97-AF65-F5344CB8AC3E}">
        <p14:creationId xmlns:p14="http://schemas.microsoft.com/office/powerpoint/2010/main" val="3536737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278A2-CFCB-596C-10BF-585C82B46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C2CC-B71C-06F1-BF65-A14D1CD07015}"/>
              </a:ext>
            </a:extLst>
          </p:cNvPr>
          <p:cNvSpPr>
            <a:spLocks noGrp="1"/>
          </p:cNvSpPr>
          <p:nvPr>
            <p:ph type="body" sz="quarter" idx="16"/>
          </p:nvPr>
        </p:nvSpPr>
        <p:spPr>
          <a:xfrm>
            <a:off x="607555" y="587575"/>
            <a:ext cx="10688438" cy="992652"/>
          </a:xfrm>
        </p:spPr>
        <p:txBody>
          <a:bodyPr/>
          <a:lstStyle/>
          <a:p>
            <a:r>
              <a:rPr lang="en-IE"/>
              <a:t>Examples of Digital Platforms for B2B </a:t>
            </a:r>
            <a:r>
              <a:rPr lang="en-IE" err="1"/>
              <a:t>Redristribution</a:t>
            </a:r>
            <a:r>
              <a:rPr lang="en-IE"/>
              <a:t>: </a:t>
            </a:r>
          </a:p>
          <a:p>
            <a:endParaRPr lang="en-IE"/>
          </a:p>
        </p:txBody>
      </p:sp>
      <p:sp>
        <p:nvSpPr>
          <p:cNvPr id="4" name="Text Placeholder 3">
            <a:extLst>
              <a:ext uri="{FF2B5EF4-FFF2-40B4-BE49-F238E27FC236}">
                <a16:creationId xmlns:a16="http://schemas.microsoft.com/office/drawing/2014/main" id="{16D0F830-5F6E-754A-9382-6C20509EFDC2}"/>
              </a:ext>
            </a:extLst>
          </p:cNvPr>
          <p:cNvSpPr>
            <a:spLocks noGrp="1"/>
          </p:cNvSpPr>
          <p:nvPr>
            <p:ph type="body" sz="quarter" idx="19"/>
          </p:nvPr>
        </p:nvSpPr>
        <p:spPr>
          <a:xfrm>
            <a:off x="607553" y="1208559"/>
            <a:ext cx="7186112" cy="4841367"/>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s-ES" sz="2400"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1B0F2EE1-E217-00C7-349F-3C4AFEB415BB}"/>
              </a:ext>
            </a:extLst>
          </p:cNvPr>
          <p:cNvSpPr txBox="1"/>
          <p:nvPr/>
        </p:nvSpPr>
        <p:spPr>
          <a:xfrm rot="5400000">
            <a:off x="8130813" y="813567"/>
            <a:ext cx="2606405" cy="4300862"/>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a:ln>
                <a:noFill/>
              </a:ln>
              <a:solidFill>
                <a:sysClr val="windowText" lastClr="000000"/>
              </a:solidFill>
              <a:effectLst/>
              <a:uLnTx/>
              <a:uFillTx/>
            </a:endParaRPr>
          </a:p>
        </p:txBody>
      </p:sp>
      <p:sp>
        <p:nvSpPr>
          <p:cNvPr id="7" name="CuadroTexto 6">
            <a:extLst>
              <a:ext uri="{FF2B5EF4-FFF2-40B4-BE49-F238E27FC236}">
                <a16:creationId xmlns:a16="http://schemas.microsoft.com/office/drawing/2014/main" id="{ADE687A0-A9F7-ADD0-1CAE-6713E0759549}"/>
              </a:ext>
            </a:extLst>
          </p:cNvPr>
          <p:cNvSpPr txBox="1"/>
          <p:nvPr/>
        </p:nvSpPr>
        <p:spPr>
          <a:xfrm>
            <a:off x="607553" y="1660019"/>
            <a:ext cx="5761716" cy="4154984"/>
          </a:xfrm>
          <a:prstGeom prst="rect">
            <a:avLst/>
          </a:prstGeom>
          <a:noFill/>
        </p:spPr>
        <p:txBody>
          <a:bodyPr wrap="square">
            <a:spAutoFit/>
          </a:bodyPr>
          <a:lstStyle/>
          <a:p>
            <a:pPr algn="just"/>
            <a:r>
              <a:rPr lang="es-ES" sz="2200" err="1">
                <a:solidFill>
                  <a:srgbClr val="09465E"/>
                </a:solidFill>
                <a:latin typeface="+mn-lt"/>
                <a:hlinkClick r:id="rId2"/>
              </a:rPr>
              <a:t>Foodiverse</a:t>
            </a:r>
            <a:r>
              <a:rPr lang="es-ES" sz="2200">
                <a:solidFill>
                  <a:srgbClr val="09465E"/>
                </a:solidFill>
                <a:latin typeface="+mn-lt"/>
              </a:rPr>
              <a:t> is a </a:t>
            </a:r>
            <a:r>
              <a:rPr lang="es-ES" sz="2200" err="1">
                <a:solidFill>
                  <a:srgbClr val="09465E"/>
                </a:solidFill>
                <a:latin typeface="+mn-lt"/>
              </a:rPr>
              <a:t>technology</a:t>
            </a:r>
            <a:r>
              <a:rPr lang="es-ES" sz="2200">
                <a:solidFill>
                  <a:srgbClr val="09465E"/>
                </a:solidFill>
                <a:latin typeface="+mn-lt"/>
              </a:rPr>
              <a:t> </a:t>
            </a:r>
            <a:r>
              <a:rPr lang="es-ES" sz="2200" err="1">
                <a:solidFill>
                  <a:srgbClr val="09465E"/>
                </a:solidFill>
                <a:latin typeface="+mn-lt"/>
              </a:rPr>
              <a:t>platform</a:t>
            </a:r>
            <a:r>
              <a:rPr lang="es-ES" sz="2200">
                <a:solidFill>
                  <a:srgbClr val="09465E"/>
                </a:solidFill>
                <a:latin typeface="+mn-lt"/>
              </a:rPr>
              <a:t> </a:t>
            </a:r>
            <a:r>
              <a:rPr lang="es-ES" sz="2200" err="1">
                <a:solidFill>
                  <a:srgbClr val="09465E"/>
                </a:solidFill>
                <a:latin typeface="+mn-lt"/>
              </a:rPr>
              <a:t>that</a:t>
            </a:r>
            <a:r>
              <a:rPr lang="es-ES" sz="2200">
                <a:solidFill>
                  <a:srgbClr val="09465E"/>
                </a:solidFill>
                <a:latin typeface="+mn-lt"/>
              </a:rPr>
              <a:t> </a:t>
            </a:r>
            <a:r>
              <a:rPr lang="es-ES" sz="2200" err="1">
                <a:solidFill>
                  <a:srgbClr val="09465E"/>
                </a:solidFill>
                <a:latin typeface="+mn-lt"/>
              </a:rPr>
              <a:t>directly</a:t>
            </a:r>
            <a:r>
              <a:rPr lang="es-ES" sz="2200">
                <a:solidFill>
                  <a:srgbClr val="09465E"/>
                </a:solidFill>
                <a:latin typeface="+mn-lt"/>
              </a:rPr>
              <a:t> </a:t>
            </a:r>
            <a:r>
              <a:rPr lang="es-ES" sz="2200" err="1">
                <a:solidFill>
                  <a:srgbClr val="09465E"/>
                </a:solidFill>
                <a:latin typeface="+mn-lt"/>
              </a:rPr>
              <a:t>connects</a:t>
            </a:r>
            <a:r>
              <a:rPr lang="es-ES" sz="2200">
                <a:solidFill>
                  <a:srgbClr val="09465E"/>
                </a:solidFill>
                <a:latin typeface="+mn-lt"/>
              </a:rPr>
              <a:t> </a:t>
            </a:r>
            <a:r>
              <a:rPr lang="es-ES" sz="2200" err="1">
                <a:solidFill>
                  <a:srgbClr val="09465E"/>
                </a:solidFill>
                <a:latin typeface="+mn-lt"/>
              </a:rPr>
              <a:t>food</a:t>
            </a:r>
            <a:r>
              <a:rPr lang="es-ES" sz="2200">
                <a:solidFill>
                  <a:srgbClr val="09465E"/>
                </a:solidFill>
                <a:latin typeface="+mn-lt"/>
              </a:rPr>
              <a:t> </a:t>
            </a:r>
            <a:r>
              <a:rPr lang="es-ES" sz="2200" err="1">
                <a:solidFill>
                  <a:srgbClr val="09465E"/>
                </a:solidFill>
                <a:latin typeface="+mn-lt"/>
              </a:rPr>
              <a:t>companies</a:t>
            </a:r>
            <a:r>
              <a:rPr lang="es-ES" sz="2200">
                <a:solidFill>
                  <a:srgbClr val="09465E"/>
                </a:solidFill>
                <a:latin typeface="+mn-lt"/>
              </a:rPr>
              <a:t> </a:t>
            </a:r>
            <a:r>
              <a:rPr lang="es-ES" sz="2200" err="1">
                <a:solidFill>
                  <a:srgbClr val="09465E"/>
                </a:solidFill>
                <a:latin typeface="+mn-lt"/>
              </a:rPr>
              <a:t>with</a:t>
            </a:r>
            <a:r>
              <a:rPr lang="es-ES" sz="2200">
                <a:solidFill>
                  <a:srgbClr val="09465E"/>
                </a:solidFill>
                <a:latin typeface="+mn-lt"/>
              </a:rPr>
              <a:t> </a:t>
            </a:r>
            <a:r>
              <a:rPr lang="es-ES" sz="2200" err="1">
                <a:solidFill>
                  <a:srgbClr val="09465E"/>
                </a:solidFill>
                <a:latin typeface="+mn-lt"/>
              </a:rPr>
              <a:t>community</a:t>
            </a:r>
            <a:r>
              <a:rPr lang="es-ES" sz="2200">
                <a:solidFill>
                  <a:srgbClr val="09465E"/>
                </a:solidFill>
                <a:latin typeface="+mn-lt"/>
              </a:rPr>
              <a:t> </a:t>
            </a:r>
            <a:r>
              <a:rPr lang="es-ES" sz="2200" err="1">
                <a:solidFill>
                  <a:srgbClr val="09465E"/>
                </a:solidFill>
                <a:latin typeface="+mn-lt"/>
              </a:rPr>
              <a:t>organizations</a:t>
            </a:r>
            <a:r>
              <a:rPr lang="es-ES" sz="2200">
                <a:solidFill>
                  <a:srgbClr val="09465E"/>
                </a:solidFill>
                <a:latin typeface="+mn-lt"/>
              </a:rPr>
              <a:t> to </a:t>
            </a:r>
            <a:r>
              <a:rPr lang="es-ES" sz="2200" err="1">
                <a:solidFill>
                  <a:srgbClr val="09465E"/>
                </a:solidFill>
                <a:latin typeface="+mn-lt"/>
              </a:rPr>
              <a:t>redistribute</a:t>
            </a:r>
            <a:r>
              <a:rPr lang="es-ES" sz="2200">
                <a:solidFill>
                  <a:srgbClr val="09465E"/>
                </a:solidFill>
                <a:latin typeface="+mn-lt"/>
              </a:rPr>
              <a:t> surplus </a:t>
            </a:r>
            <a:r>
              <a:rPr lang="es-ES" sz="2200" err="1">
                <a:solidFill>
                  <a:srgbClr val="09465E"/>
                </a:solidFill>
                <a:latin typeface="+mn-lt"/>
              </a:rPr>
              <a:t>food</a:t>
            </a:r>
            <a:r>
              <a:rPr lang="es-ES" sz="2200">
                <a:solidFill>
                  <a:srgbClr val="09465E"/>
                </a:solidFill>
                <a:latin typeface="+mn-lt"/>
              </a:rPr>
              <a:t> </a:t>
            </a:r>
            <a:r>
              <a:rPr lang="es-ES" sz="2200" err="1">
                <a:solidFill>
                  <a:srgbClr val="09465E"/>
                </a:solidFill>
                <a:latin typeface="+mn-lt"/>
              </a:rPr>
              <a:t>of</a:t>
            </a:r>
            <a:r>
              <a:rPr lang="es-ES" sz="2200">
                <a:solidFill>
                  <a:srgbClr val="09465E"/>
                </a:solidFill>
                <a:latin typeface="+mn-lt"/>
              </a:rPr>
              <a:t> </a:t>
            </a:r>
            <a:r>
              <a:rPr lang="es-ES" sz="2200" err="1">
                <a:solidFill>
                  <a:srgbClr val="09465E"/>
                </a:solidFill>
                <a:latin typeface="+mn-lt"/>
              </a:rPr>
              <a:t>good</a:t>
            </a:r>
            <a:r>
              <a:rPr lang="es-ES" sz="2200">
                <a:solidFill>
                  <a:srgbClr val="09465E"/>
                </a:solidFill>
                <a:latin typeface="+mn-lt"/>
              </a:rPr>
              <a:t> </a:t>
            </a:r>
            <a:r>
              <a:rPr lang="es-ES" sz="2200" err="1">
                <a:solidFill>
                  <a:srgbClr val="09465E"/>
                </a:solidFill>
                <a:latin typeface="+mn-lt"/>
              </a:rPr>
              <a:t>quality</a:t>
            </a:r>
            <a:r>
              <a:rPr lang="es-ES" sz="2200">
                <a:solidFill>
                  <a:srgbClr val="09465E"/>
                </a:solidFill>
                <a:latin typeface="+mn-lt"/>
              </a:rPr>
              <a:t>. </a:t>
            </a:r>
          </a:p>
          <a:p>
            <a:pPr algn="just"/>
            <a:endParaRPr lang="es-ES" sz="2200">
              <a:solidFill>
                <a:srgbClr val="09465E"/>
              </a:solidFill>
              <a:latin typeface="+mn-lt"/>
            </a:endParaRPr>
          </a:p>
          <a:p>
            <a:pPr algn="just"/>
            <a:r>
              <a:rPr lang="en-US" sz="2200">
                <a:solidFill>
                  <a:srgbClr val="09465E"/>
                </a:solidFill>
                <a:latin typeface="+mn-lt"/>
                <a:hlinkClick r:id="rId3"/>
              </a:rPr>
              <a:t>ECOFEAST </a:t>
            </a:r>
            <a:r>
              <a:rPr lang="en-US" sz="2200">
                <a:solidFill>
                  <a:srgbClr val="09465E"/>
                </a:solidFill>
                <a:latin typeface="+mn-lt"/>
              </a:rPr>
              <a:t>is a digital platform developed to provide a sustainable solution to food waste. It facilitates the redistribution of surplus food from suppliers such as hotels, restaurants, and residential communities to NGOs and community volunteers who ensure that it reaches food-insecure populations.</a:t>
            </a:r>
            <a:endParaRPr lang="es-ES" sz="2200">
              <a:solidFill>
                <a:srgbClr val="09465E"/>
              </a:solidFill>
              <a:latin typeface="+mn-lt"/>
            </a:endParaRPr>
          </a:p>
        </p:txBody>
      </p:sp>
      <p:pic>
        <p:nvPicPr>
          <p:cNvPr id="11" name="Imagen 10">
            <a:extLst>
              <a:ext uri="{FF2B5EF4-FFF2-40B4-BE49-F238E27FC236}">
                <a16:creationId xmlns:a16="http://schemas.microsoft.com/office/drawing/2014/main" id="{A722CB76-FC20-2DF5-AD21-C72981FF9C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83584" y="1671803"/>
            <a:ext cx="4300863" cy="2619211"/>
          </a:xfrm>
          <a:prstGeom prst="rect">
            <a:avLst/>
          </a:prstGeom>
        </p:spPr>
      </p:pic>
      <p:sp>
        <p:nvSpPr>
          <p:cNvPr id="15" name="CuadroTexto 14">
            <a:extLst>
              <a:ext uri="{FF2B5EF4-FFF2-40B4-BE49-F238E27FC236}">
                <a16:creationId xmlns:a16="http://schemas.microsoft.com/office/drawing/2014/main" id="{A85D04FD-8B01-F07D-1C28-E35AC9A8D51B}"/>
              </a:ext>
            </a:extLst>
          </p:cNvPr>
          <p:cNvSpPr txBox="1"/>
          <p:nvPr/>
        </p:nvSpPr>
        <p:spPr>
          <a:xfrm>
            <a:off x="7833879" y="5450704"/>
            <a:ext cx="3710353" cy="923330"/>
          </a:xfrm>
          <a:prstGeom prst="rect">
            <a:avLst/>
          </a:prstGeom>
          <a:noFill/>
        </p:spPr>
        <p:txBody>
          <a:bodyPr wrap="square">
            <a:spAutoFit/>
          </a:bodyPr>
          <a:lstStyle/>
          <a:p>
            <a:pPr algn="l"/>
            <a:r>
              <a:rPr lang="pl-PL" sz="1800" b="0" i="0" u="none" strike="noStrike">
                <a:solidFill>
                  <a:srgbClr val="09465E"/>
                </a:solidFill>
                <a:effectLst/>
                <a:latin typeface="Calibri" panose="020F0502020204030204" pitchFamily="34" charset="0"/>
              </a:rPr>
              <a:t>Be inspired by</a:t>
            </a:r>
            <a:r>
              <a:rPr lang="es-ES" sz="1800" u="none" strike="noStrike">
                <a:solidFill>
                  <a:srgbClr val="09465E"/>
                </a:solidFill>
                <a:latin typeface="+mn-lt"/>
              </a:rPr>
              <a:t> </a:t>
            </a:r>
            <a:r>
              <a:rPr lang="en-US" b="0" i="0">
                <a:solidFill>
                  <a:srgbClr val="09465E"/>
                </a:solidFill>
                <a:effectLst/>
                <a:latin typeface="Titillium Web" panose="020F0502020204030204" pitchFamily="2" charset="0"/>
                <a:hlinkClick r:id="rId5"/>
              </a:rPr>
              <a:t>Platform Get Wasted </a:t>
            </a:r>
            <a:r>
              <a:rPr lang="en-US">
                <a:solidFill>
                  <a:srgbClr val="09465E"/>
                </a:solidFill>
                <a:latin typeface="Titillium Web" panose="020F0502020204030204" pitchFamily="2" charset="0"/>
              </a:rPr>
              <a:t>f</a:t>
            </a:r>
            <a:r>
              <a:rPr lang="en-US" b="0" i="0">
                <a:solidFill>
                  <a:srgbClr val="09465E"/>
                </a:solidFill>
                <a:effectLst/>
                <a:latin typeface="Titillium Web" panose="020F0502020204030204" pitchFamily="2" charset="0"/>
              </a:rPr>
              <a:t>rom surplus vegetables into soup for Antwerp schools. </a:t>
            </a:r>
          </a:p>
        </p:txBody>
      </p:sp>
      <p:pic>
        <p:nvPicPr>
          <p:cNvPr id="19" name="Imagen 18">
            <a:extLst>
              <a:ext uri="{FF2B5EF4-FFF2-40B4-BE49-F238E27FC236}">
                <a16:creationId xmlns:a16="http://schemas.microsoft.com/office/drawing/2014/main" id="{B8EC442C-B481-0278-1873-6AC85E3E1E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64182" y="5197205"/>
            <a:ext cx="1169697" cy="1176829"/>
          </a:xfrm>
          <a:prstGeom prst="rect">
            <a:avLst/>
          </a:prstGeom>
        </p:spPr>
      </p:pic>
    </p:spTree>
    <p:extLst>
      <p:ext uri="{BB962C8B-B14F-4D97-AF65-F5344CB8AC3E}">
        <p14:creationId xmlns:p14="http://schemas.microsoft.com/office/powerpoint/2010/main" val="1721246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83A6-C85D-7A58-8445-AB445FBD9278}"/>
            </a:ext>
          </a:extLst>
        </p:cNvPr>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FF471688-6C73-0677-B65F-3AF3835F4CFD}"/>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224FCAB8-6EFE-A70B-AAAA-D0ADE76917A7}"/>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QR Codes for Traceability and Consumer Awareness</a:t>
            </a:r>
          </a:p>
          <a:p>
            <a:endParaRPr lang="en-IE"/>
          </a:p>
        </p:txBody>
      </p:sp>
      <p:sp>
        <p:nvSpPr>
          <p:cNvPr id="4" name="Text Placeholder 3">
            <a:extLst>
              <a:ext uri="{FF2B5EF4-FFF2-40B4-BE49-F238E27FC236}">
                <a16:creationId xmlns:a16="http://schemas.microsoft.com/office/drawing/2014/main" id="{3627930E-EE31-FC5E-CF5B-A565548A0CA6}"/>
              </a:ext>
            </a:extLst>
          </p:cNvPr>
          <p:cNvSpPr>
            <a:spLocks noGrp="1"/>
          </p:cNvSpPr>
          <p:nvPr>
            <p:ph type="body" sz="quarter" idx="22"/>
          </p:nvPr>
        </p:nvSpPr>
        <p:spPr>
          <a:xfrm>
            <a:off x="5468469" y="1741798"/>
            <a:ext cx="6723529" cy="5116202"/>
          </a:xfrm>
        </p:spPr>
        <p:txBody>
          <a:bodyPr/>
          <a:lstStyle/>
          <a:p>
            <a:pPr marL="457200" indent="-457200">
              <a:buFont typeface="+mj-lt"/>
              <a:buAutoNum type="arabicPeriod"/>
            </a:pPr>
            <a:r>
              <a:rPr lang="es-ES" sz="2200" u="sng" err="1"/>
              <a:t>Expiration</a:t>
            </a:r>
            <a:r>
              <a:rPr lang="es-ES" sz="2200" u="sng"/>
              <a:t> and Storage </a:t>
            </a:r>
            <a:r>
              <a:rPr lang="es-ES" sz="2200" u="sng" err="1"/>
              <a:t>Information</a:t>
            </a:r>
            <a:endParaRPr lang="en-US" sz="2200" u="sng"/>
          </a:p>
          <a:p>
            <a:pPr marL="457200" lvl="1" indent="0">
              <a:lnSpc>
                <a:spcPts val="2480"/>
              </a:lnSpc>
              <a:spcBef>
                <a:spcPts val="0"/>
              </a:spcBef>
              <a:spcAft>
                <a:spcPts val="600"/>
              </a:spcAft>
              <a:buSzPts val="1000"/>
              <a:tabLst>
                <a:tab pos="914400" algn="l"/>
              </a:tabLst>
            </a:pPr>
            <a:r>
              <a:rPr lang="en-US" sz="2200" spc="0">
                <a:solidFill>
                  <a:srgbClr val="09465E"/>
                </a:solidFill>
                <a:latin typeface="+mn-lt"/>
              </a:rPr>
              <a:t>QR codes provide clear guidance on proper storage and usage, reducing confusion over "best before" and "use by" dates.</a:t>
            </a:r>
            <a:endParaRPr lang="es-ES" sz="2200" spc="0">
              <a:solidFill>
                <a:srgbClr val="09465E"/>
              </a:solidFill>
              <a:latin typeface="+mn-lt"/>
            </a:endParaRPr>
          </a:p>
          <a:p>
            <a:pPr marL="457200" indent="-457200">
              <a:spcAft>
                <a:spcPts val="600"/>
              </a:spcAft>
              <a:buFont typeface="+mj-lt"/>
              <a:buAutoNum type="arabicPeriod"/>
            </a:pPr>
            <a:r>
              <a:rPr lang="es-ES" sz="2200" u="sng" err="1"/>
              <a:t>Supply</a:t>
            </a:r>
            <a:r>
              <a:rPr lang="es-ES" sz="2200" u="sng"/>
              <a:t> </a:t>
            </a:r>
            <a:r>
              <a:rPr lang="es-ES" sz="2200" u="sng" err="1"/>
              <a:t>Chain</a:t>
            </a:r>
            <a:r>
              <a:rPr lang="es-ES" sz="2200" u="sng"/>
              <a:t> </a:t>
            </a:r>
            <a:r>
              <a:rPr lang="es-ES" sz="2200" u="sng" err="1"/>
              <a:t>Traceability</a:t>
            </a:r>
            <a:endParaRPr lang="en-US" sz="2200" u="sng"/>
          </a:p>
          <a:p>
            <a:pPr marL="342900" indent="-342900">
              <a:spcAft>
                <a:spcPts val="600"/>
              </a:spcAft>
              <a:buFont typeface="Arial" panose="020B0604020202020204" pitchFamily="34" charset="0"/>
              <a:buChar char="•"/>
            </a:pPr>
            <a:r>
              <a:rPr lang="en-US" sz="2200" spc="0">
                <a:solidFill>
                  <a:srgbClr val="09465E"/>
                </a:solidFill>
                <a:latin typeface="+mn-lt"/>
              </a:rPr>
              <a:t>Improving traceability across the food supply chain.</a:t>
            </a:r>
            <a:endParaRPr lang="en-US" sz="2200"/>
          </a:p>
          <a:p>
            <a:pPr marL="342900" indent="-342900">
              <a:spcAft>
                <a:spcPts val="600"/>
              </a:spcAft>
              <a:buFont typeface="Arial" panose="020B0604020202020204" pitchFamily="34" charset="0"/>
              <a:buChar char="•"/>
            </a:pPr>
            <a:r>
              <a:rPr lang="en-US" sz="2200" spc="0">
                <a:solidFill>
                  <a:srgbClr val="09465E"/>
                </a:solidFill>
                <a:latin typeface="+mn-lt"/>
              </a:rPr>
              <a:t>Ensuring transparency in sourcing, production, and distribution.</a:t>
            </a:r>
            <a:endParaRPr lang="es-ES" sz="2200"/>
          </a:p>
          <a:p>
            <a:pPr marL="0" indent="0">
              <a:spcAft>
                <a:spcPts val="600"/>
              </a:spcAft>
            </a:pPr>
            <a:r>
              <a:rPr lang="es-ES" sz="2200"/>
              <a:t>3.   </a:t>
            </a:r>
            <a:r>
              <a:rPr lang="es-ES" sz="2200" u="sng" err="1"/>
              <a:t>Recipes</a:t>
            </a:r>
            <a:r>
              <a:rPr lang="es-ES" sz="2200" u="sng"/>
              <a:t> and </a:t>
            </a:r>
            <a:r>
              <a:rPr lang="es-ES" sz="2200" u="sng" err="1"/>
              <a:t>Tips</a:t>
            </a:r>
            <a:endParaRPr lang="en-US" sz="2200" u="sng"/>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a:solidFill>
                  <a:srgbClr val="09465E"/>
                </a:solidFill>
                <a:latin typeface="+mn-lt"/>
              </a:rPr>
              <a:t>Producing custom-designed food items for specialized diets.</a:t>
            </a:r>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a:solidFill>
                  <a:srgbClr val="09465E"/>
                </a:solidFill>
                <a:latin typeface="+mn-lt"/>
              </a:rPr>
              <a:t>Reducing food waste by utilizing excess ingredients.</a:t>
            </a:r>
            <a:endParaRPr lang="es-ES" sz="2200" spc="0">
              <a:solidFill>
                <a:srgbClr val="09465E"/>
              </a:solidFill>
              <a:latin typeface="+mn-lt"/>
            </a:endParaRPr>
          </a:p>
          <a:p>
            <a:pPr marL="0" indent="0"/>
            <a:endParaRPr lang="en-IE"/>
          </a:p>
        </p:txBody>
      </p:sp>
      <p:sp>
        <p:nvSpPr>
          <p:cNvPr id="8" name="TextBox 7">
            <a:extLst>
              <a:ext uri="{FF2B5EF4-FFF2-40B4-BE49-F238E27FC236}">
                <a16:creationId xmlns:a16="http://schemas.microsoft.com/office/drawing/2014/main" id="{C9B5854B-6BC8-D6DC-BC2B-25AAFFC75C77}"/>
              </a:ext>
            </a:extLst>
          </p:cNvPr>
          <p:cNvSpPr txBox="1"/>
          <p:nvPr/>
        </p:nvSpPr>
        <p:spPr>
          <a:xfrm>
            <a:off x="946298" y="253252"/>
            <a:ext cx="4008474" cy="2618858"/>
          </a:xfrm>
          <a:prstGeom prst="rect">
            <a:avLst/>
          </a:prstGeom>
          <a:solidFill>
            <a:schemeClr val="bg1"/>
          </a:solidFill>
        </p:spPr>
        <p:txBody>
          <a:bodyPr wrap="square">
            <a:spAutoFit/>
          </a:bodyPr>
          <a:lstStyle/>
          <a:p>
            <a:pPr algn="ctr">
              <a:lnSpc>
                <a:spcPct val="115000"/>
              </a:lnSpc>
              <a:spcAft>
                <a:spcPts val="800"/>
              </a:spcAft>
            </a:pPr>
            <a:r>
              <a:rPr lang="en-US" sz="2400">
                <a:solidFill>
                  <a:srgbClr val="09465E"/>
                </a:solidFill>
                <a:latin typeface="+mn-lt"/>
              </a:rPr>
              <a:t>QR codes provide instant access to information about a product, helping reduce waste by improving transparency and encouraging informed decisions.</a:t>
            </a:r>
            <a:endParaRPr lang="es-ES" sz="2400">
              <a:solidFill>
                <a:srgbClr val="09465E"/>
              </a:solidFill>
              <a:latin typeface="+mn-lt"/>
            </a:endParaRPr>
          </a:p>
        </p:txBody>
      </p:sp>
    </p:spTree>
    <p:extLst>
      <p:ext uri="{BB962C8B-B14F-4D97-AF65-F5344CB8AC3E}">
        <p14:creationId xmlns:p14="http://schemas.microsoft.com/office/powerpoint/2010/main" val="382577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9A6D-E564-1AF8-B9A3-B53FB01AEC67}"/>
            </a:ext>
          </a:extLst>
        </p:cNvPr>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23AC2E0E-B77E-EE3D-8568-0C2B64BC4B9A}"/>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D42E905D-B058-A148-1B8F-6BDF2D20129A}"/>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QR Codes for Traceability and Consumer Awareness</a:t>
            </a:r>
          </a:p>
          <a:p>
            <a:endParaRPr lang="en-IE"/>
          </a:p>
        </p:txBody>
      </p:sp>
      <p:sp>
        <p:nvSpPr>
          <p:cNvPr id="4" name="Text Placeholder 3">
            <a:extLst>
              <a:ext uri="{FF2B5EF4-FFF2-40B4-BE49-F238E27FC236}">
                <a16:creationId xmlns:a16="http://schemas.microsoft.com/office/drawing/2014/main" id="{8F204B15-0D05-9C8C-135B-D86BE3041760}"/>
              </a:ext>
            </a:extLst>
          </p:cNvPr>
          <p:cNvSpPr>
            <a:spLocks noGrp="1"/>
          </p:cNvSpPr>
          <p:nvPr>
            <p:ph type="body" sz="quarter" idx="22"/>
          </p:nvPr>
        </p:nvSpPr>
        <p:spPr>
          <a:xfrm>
            <a:off x="5468469" y="1741798"/>
            <a:ext cx="6723529" cy="5116202"/>
          </a:xfrm>
        </p:spPr>
        <p:txBody>
          <a:bodyPr/>
          <a:lstStyle/>
          <a:p>
            <a:pPr marL="0" indent="0"/>
            <a:r>
              <a:rPr lang="es-ES" sz="2200"/>
              <a:t>4. </a:t>
            </a:r>
            <a:r>
              <a:rPr lang="es-ES" sz="2200" u="sng" err="1"/>
              <a:t>Combined</a:t>
            </a:r>
            <a:r>
              <a:rPr lang="es-ES" sz="2200" u="sng"/>
              <a:t> Solutions </a:t>
            </a:r>
          </a:p>
          <a:p>
            <a:pPr algn="ctr"/>
            <a:endParaRPr lang="es-ES" sz="2200">
              <a:solidFill>
                <a:srgbClr val="002060"/>
              </a:solidFill>
            </a:endParaRPr>
          </a:p>
          <a:p>
            <a:pPr marL="342900" indent="-342900">
              <a:spcAft>
                <a:spcPts val="600"/>
              </a:spcAft>
              <a:buFont typeface="Arial" panose="020B0604020202020204" pitchFamily="34" charset="0"/>
              <a:buChar char="•"/>
            </a:pPr>
            <a:r>
              <a:rPr lang="es-ES" sz="2200" err="1"/>
              <a:t>IoT</a:t>
            </a:r>
            <a:r>
              <a:rPr lang="es-ES" sz="2200"/>
              <a:t>  + QR Codes</a:t>
            </a:r>
          </a:p>
          <a:p>
            <a:pPr marL="0" indent="0">
              <a:spcAft>
                <a:spcPts val="600"/>
              </a:spcAft>
            </a:pPr>
            <a:r>
              <a:rPr lang="en-US" sz="2200"/>
              <a:t>Smart packaging with IoT sensors tracks product freshness and updates QR code information dynamically for consumers</a:t>
            </a:r>
          </a:p>
          <a:p>
            <a:pPr marL="342900" marR="0" lvl="0" indent="-342900" fontAlgn="auto">
              <a:spcAft>
                <a:spcPts val="600"/>
              </a:spcAft>
              <a:buClrTx/>
              <a:buSzTx/>
              <a:buFont typeface="Arial" panose="020B0604020202020204" pitchFamily="34" charset="0"/>
              <a:buChar char="•"/>
              <a:tabLst/>
              <a:defRPr/>
            </a:pPr>
            <a:r>
              <a:rPr lang="es-ES" sz="2200"/>
              <a:t>Digital </a:t>
            </a:r>
            <a:r>
              <a:rPr lang="es-ES" sz="2200" err="1"/>
              <a:t>Platforms</a:t>
            </a:r>
            <a:r>
              <a:rPr lang="es-ES" sz="2200"/>
              <a:t> + </a:t>
            </a:r>
            <a:r>
              <a:rPr lang="es-ES" sz="2200" err="1"/>
              <a:t>IoT</a:t>
            </a:r>
            <a:endParaRPr lang="es-ES" sz="2200"/>
          </a:p>
          <a:p>
            <a:pPr marL="0" indent="0">
              <a:spcAft>
                <a:spcPts val="600"/>
              </a:spcAft>
              <a:defRPr/>
            </a:pPr>
            <a:r>
              <a:rPr lang="en-US" sz="2200"/>
              <a:t>Redistribution platforms use IoT to track surplus food and </a:t>
            </a:r>
            <a:r>
              <a:rPr lang="en-US" sz="2200" err="1"/>
              <a:t>optimise</a:t>
            </a:r>
            <a:r>
              <a:rPr lang="en-US" sz="2200"/>
              <a:t> logistics for redistribution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400" b="1">
              <a:solidFill>
                <a:srgbClr val="002060"/>
              </a:solidFill>
              <a:latin typeface="Calibri" panose="020F0502020204030204" pitchFamily="34" charset="0"/>
              <a:ea typeface="Lato" charset="0"/>
              <a:cs typeface="Calibri" panose="020F0502020204030204" pitchFamily="34" charset="0"/>
            </a:endParaRPr>
          </a:p>
          <a:p>
            <a:pPr marL="0" indent="0"/>
            <a:endParaRPr lang="en-IE">
              <a:solidFill>
                <a:srgbClr val="002060"/>
              </a:solidFill>
            </a:endParaRPr>
          </a:p>
        </p:txBody>
      </p:sp>
      <p:sp>
        <p:nvSpPr>
          <p:cNvPr id="8" name="TextBox 7">
            <a:extLst>
              <a:ext uri="{FF2B5EF4-FFF2-40B4-BE49-F238E27FC236}">
                <a16:creationId xmlns:a16="http://schemas.microsoft.com/office/drawing/2014/main" id="{ADFDA6E9-900E-2474-EBAB-019CAA63CF08}"/>
              </a:ext>
            </a:extLst>
          </p:cNvPr>
          <p:cNvSpPr txBox="1"/>
          <p:nvPr/>
        </p:nvSpPr>
        <p:spPr>
          <a:xfrm>
            <a:off x="946298" y="253252"/>
            <a:ext cx="4008474" cy="2618858"/>
          </a:xfrm>
          <a:prstGeom prst="rect">
            <a:avLst/>
          </a:prstGeom>
          <a:solidFill>
            <a:schemeClr val="bg1"/>
          </a:solidFill>
        </p:spPr>
        <p:txBody>
          <a:bodyPr wrap="square">
            <a:spAutoFit/>
          </a:bodyPr>
          <a:lstStyle/>
          <a:p>
            <a:pPr marL="0" marR="0" lvl="0" indent="0" algn="ctr" defTabSz="914400" eaLnBrk="1" fontAlgn="auto" latinLnBrk="0" hangingPunct="1">
              <a:lnSpc>
                <a:spcPct val="115000"/>
              </a:lnSpc>
              <a:spcBef>
                <a:spcPts val="0"/>
              </a:spcBef>
              <a:spcAft>
                <a:spcPts val="800"/>
              </a:spcAft>
              <a:buClrTx/>
              <a:buSzTx/>
              <a:buFontTx/>
              <a:buNone/>
              <a:tabLst/>
              <a:defRPr/>
            </a:pPr>
            <a:r>
              <a:rPr kumimoji="0" lang="en-US" sz="2400" b="0" i="0" u="none" strike="noStrike" kern="0" cap="none" spc="0" normalizeH="0" baseline="0" noProof="0">
                <a:ln>
                  <a:noFill/>
                </a:ln>
                <a:solidFill>
                  <a:srgbClr val="09465E"/>
                </a:solidFill>
                <a:effectLst/>
                <a:uLnTx/>
                <a:uFillTx/>
                <a:latin typeface="Calibri" panose="020F0502020204030204"/>
              </a:rPr>
              <a:t>QR codes provide instant access to information about a product, helping reduce waste by improving transparency and encouraging informed decisions.</a:t>
            </a:r>
            <a:endParaRPr kumimoji="0" lang="es-ES" sz="2400" b="0" i="0" u="none" strike="noStrike" kern="0" cap="none" spc="0" normalizeH="0" baseline="0" noProof="0">
              <a:ln>
                <a:noFill/>
              </a:ln>
              <a:solidFill>
                <a:srgbClr val="09465E"/>
              </a:solidFill>
              <a:effectLst/>
              <a:uLnTx/>
              <a:uFillTx/>
              <a:latin typeface="Calibri" panose="020F0502020204030204"/>
            </a:endParaRPr>
          </a:p>
        </p:txBody>
      </p:sp>
      <p:sp>
        <p:nvSpPr>
          <p:cNvPr id="9" name="CuadroTexto 8">
            <a:extLst>
              <a:ext uri="{FF2B5EF4-FFF2-40B4-BE49-F238E27FC236}">
                <a16:creationId xmlns:a16="http://schemas.microsoft.com/office/drawing/2014/main" id="{61802BCD-7719-4B31-1852-F98651CD9DBE}"/>
              </a:ext>
            </a:extLst>
          </p:cNvPr>
          <p:cNvSpPr txBox="1"/>
          <p:nvPr/>
        </p:nvSpPr>
        <p:spPr>
          <a:xfrm>
            <a:off x="5608307" y="5194926"/>
            <a:ext cx="6092456" cy="707886"/>
          </a:xfrm>
          <a:prstGeom prst="rect">
            <a:avLst/>
          </a:prstGeom>
          <a:noFill/>
        </p:spPr>
        <p:txBody>
          <a:bodyPr wrap="square" rtlCol="0">
            <a:spAutoFit/>
          </a:bodyPr>
          <a:lstStyle/>
          <a:p>
            <a:pPr algn="l">
              <a:spcBef>
                <a:spcPts val="375"/>
              </a:spcBef>
              <a:spcAft>
                <a:spcPts val="1350"/>
              </a:spcAft>
            </a:pPr>
            <a:r>
              <a:rPr lang="en-US" sz="2000" i="0">
                <a:solidFill>
                  <a:srgbClr val="000000"/>
                </a:solidFill>
                <a:effectLst/>
                <a:latin typeface="+mn-lt"/>
                <a:hlinkClick r:id="rId3"/>
              </a:rPr>
              <a:t>IBM Food Trust and Walmart: Ensuring Food Safety and Transparency</a:t>
            </a:r>
            <a:endParaRPr lang="en-US" sz="2000" i="0">
              <a:solidFill>
                <a:srgbClr val="000000"/>
              </a:solidFill>
              <a:effectLst/>
              <a:latin typeface="+mn-lt"/>
            </a:endParaRPr>
          </a:p>
        </p:txBody>
      </p:sp>
      <p:grpSp>
        <p:nvGrpSpPr>
          <p:cNvPr id="2" name="Graphic 4">
            <a:extLst>
              <a:ext uri="{FF2B5EF4-FFF2-40B4-BE49-F238E27FC236}">
                <a16:creationId xmlns:a16="http://schemas.microsoft.com/office/drawing/2014/main" id="{FFE550D8-68C0-C589-C478-9DB71BCB0E27}"/>
              </a:ext>
            </a:extLst>
          </p:cNvPr>
          <p:cNvGrpSpPr/>
          <p:nvPr/>
        </p:nvGrpSpPr>
        <p:grpSpPr>
          <a:xfrm rot="19582332">
            <a:off x="11522551" y="5753094"/>
            <a:ext cx="403666" cy="780439"/>
            <a:chOff x="9129274" y="2719113"/>
            <a:chExt cx="717140" cy="1386497"/>
          </a:xfrm>
          <a:solidFill>
            <a:srgbClr val="09465E"/>
          </a:solidFill>
        </p:grpSpPr>
        <p:grpSp>
          <p:nvGrpSpPr>
            <p:cNvPr id="5"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6"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384029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D9C3-4AA9-489E-ABE6-40750D7842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22EFE6-8454-70AD-22DF-16A22EAA4F9B}"/>
              </a:ext>
            </a:extLst>
          </p:cNvPr>
          <p:cNvSpPr/>
          <p:nvPr/>
        </p:nvSpPr>
        <p:spPr>
          <a:xfrm>
            <a:off x="487997" y="358457"/>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6454640-9C36-BAAF-6869-8CB464360002}"/>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7" name="CuadroTexto 6">
            <a:extLst>
              <a:ext uri="{FF2B5EF4-FFF2-40B4-BE49-F238E27FC236}">
                <a16:creationId xmlns:a16="http://schemas.microsoft.com/office/drawing/2014/main" id="{5C9A0149-4146-49C4-1599-0358774DD72F}"/>
              </a:ext>
            </a:extLst>
          </p:cNvPr>
          <p:cNvSpPr txBox="1"/>
          <p:nvPr/>
        </p:nvSpPr>
        <p:spPr>
          <a:xfrm>
            <a:off x="6096000" y="1662258"/>
            <a:ext cx="5000625" cy="4592026"/>
          </a:xfrm>
          <a:prstGeom prst="rect">
            <a:avLst/>
          </a:prstGeom>
          <a:noFill/>
        </p:spPr>
        <p:txBody>
          <a:bodyPr wrap="square" rtlCol="0">
            <a:spAutoFit/>
          </a:bodyPr>
          <a:lstStyle/>
          <a:p>
            <a:pPr lvl="0" algn="l">
              <a:lnSpc>
                <a:spcPct val="115000"/>
              </a:lnSpc>
              <a:spcAft>
                <a:spcPts val="800"/>
              </a:spcAft>
              <a:buSzPts val="1000"/>
              <a:tabLst>
                <a:tab pos="457200" algn="l"/>
              </a:tabLst>
            </a:pPr>
            <a:r>
              <a:rPr lang="es-ES" sz="2400" b="1" kern="1200">
                <a:solidFill>
                  <a:srgbClr val="09465E"/>
                </a:solidFill>
                <a:latin typeface="+mn-lt"/>
                <a:ea typeface="+mn-ea"/>
                <a:cs typeface="+mn-cs"/>
              </a:rPr>
              <a:t>Dynamic QR Codes </a:t>
            </a:r>
            <a:r>
              <a:rPr lang="en-US" sz="2400" kern="1200">
                <a:solidFill>
                  <a:srgbClr val="09465E"/>
                </a:solidFill>
                <a:latin typeface="+mn-lt"/>
                <a:ea typeface="+mn-ea"/>
                <a:cs typeface="+mn-cs"/>
              </a:rPr>
              <a:t>adjust expiration dates or storage instructions based on real-time conditions, using IoT data.</a:t>
            </a:r>
          </a:p>
          <a:p>
            <a:pPr algn="l">
              <a:lnSpc>
                <a:spcPct val="115000"/>
              </a:lnSpc>
              <a:spcAft>
                <a:spcPts val="800"/>
              </a:spcAft>
              <a:buSzPts val="1000"/>
              <a:tabLst>
                <a:tab pos="457200" algn="l"/>
              </a:tabLst>
            </a:pPr>
            <a:r>
              <a:rPr lang="en-US" sz="2400" kern="1200">
                <a:solidFill>
                  <a:srgbClr val="09465E"/>
                </a:solidFill>
                <a:latin typeface="+mn-lt"/>
                <a:ea typeface="+mn-ea"/>
                <a:cs typeface="+mn-cs"/>
              </a:rPr>
              <a:t>Explore how </a:t>
            </a:r>
            <a:r>
              <a:rPr lang="en-US" sz="2400" kern="1200">
                <a:solidFill>
                  <a:srgbClr val="09465E"/>
                </a:solidFill>
                <a:latin typeface="+mn-lt"/>
                <a:ea typeface="+mn-ea"/>
                <a:cs typeface="+mn-cs"/>
                <a:hlinkClick r:id="rId4"/>
              </a:rPr>
              <a:t>dynamic QR</a:t>
            </a:r>
            <a:r>
              <a:rPr lang="en-US" sz="2400" kern="1200">
                <a:solidFill>
                  <a:srgbClr val="09465E"/>
                </a:solidFill>
                <a:latin typeface="+mn-lt"/>
                <a:ea typeface="+mn-ea"/>
                <a:cs typeface="+mn-cs"/>
              </a:rPr>
              <a:t> codes are </a:t>
            </a:r>
            <a:r>
              <a:rPr lang="en-US" sz="2400" kern="1200" err="1">
                <a:solidFill>
                  <a:srgbClr val="09465E"/>
                </a:solidFill>
                <a:latin typeface="+mn-lt"/>
                <a:ea typeface="+mn-ea"/>
                <a:cs typeface="+mn-cs"/>
              </a:rPr>
              <a:t>revolutionising</a:t>
            </a:r>
            <a:r>
              <a:rPr lang="en-US" sz="2400" kern="1200">
                <a:solidFill>
                  <a:srgbClr val="09465E"/>
                </a:solidFill>
                <a:latin typeface="+mn-lt"/>
                <a:ea typeface="+mn-ea"/>
                <a:cs typeface="+mn-cs"/>
              </a:rPr>
              <a:t> payment solutions, improving security, and enhancing customer experience across industries like retail, hospitality etc. </a:t>
            </a:r>
            <a:endParaRPr lang="en-US" sz="2400" kern="0">
              <a:solidFill>
                <a:srgbClr val="002060"/>
              </a:solidFill>
              <a:effectLst/>
              <a:latin typeface="+mn-lt"/>
              <a:ea typeface="Times New Roman" panose="02020603050405020304" pitchFamily="18" charset="0"/>
              <a:cs typeface="Times New Roman" panose="02020603050405020304" pitchFamily="18" charset="0"/>
            </a:endParaRPr>
          </a:p>
          <a:p>
            <a:pPr marL="457200" lvl="1" algn="l">
              <a:lnSpc>
                <a:spcPct val="115000"/>
              </a:lnSpc>
              <a:spcAft>
                <a:spcPts val="800"/>
              </a:spcAft>
              <a:buSzPts val="1000"/>
              <a:tabLst>
                <a:tab pos="914400" algn="l"/>
              </a:tabLst>
            </a:pPr>
            <a:endParaRPr lang="en-US" sz="2400">
              <a:solidFill>
                <a:srgbClr val="002060"/>
              </a:solidFill>
              <a:latin typeface="+mn-lt"/>
              <a:cs typeface="Times New Roman" panose="02020603050405020304" pitchFamily="18" charset="0"/>
            </a:endParaRPr>
          </a:p>
          <a:p>
            <a:pPr algn="l"/>
            <a:endParaRPr lang="es-ES" sz="2400">
              <a:solidFill>
                <a:srgbClr val="002060"/>
              </a:solidFill>
              <a:latin typeface="+mn-lt"/>
            </a:endParaRPr>
          </a:p>
        </p:txBody>
      </p:sp>
      <p:sp>
        <p:nvSpPr>
          <p:cNvPr id="9" name="AutoShape 2">
            <a:extLst>
              <a:ext uri="{FF2B5EF4-FFF2-40B4-BE49-F238E27FC236}">
                <a16:creationId xmlns:a16="http://schemas.microsoft.com/office/drawing/2014/main" id="{4698AF10-1D54-452C-4716-30DD95436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0" name="AutoShape 4">
            <a:extLst>
              <a:ext uri="{FF2B5EF4-FFF2-40B4-BE49-F238E27FC236}">
                <a16:creationId xmlns:a16="http://schemas.microsoft.com/office/drawing/2014/main" id="{B5480D15-1B1B-4B78-D009-0B35BE67A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6" name="Imagen 15">
            <a:extLst>
              <a:ext uri="{FF2B5EF4-FFF2-40B4-BE49-F238E27FC236}">
                <a16:creationId xmlns:a16="http://schemas.microsoft.com/office/drawing/2014/main" id="{AAFC0E71-1C84-5D56-5808-65BFFC067FC5}"/>
              </a:ext>
            </a:extLst>
          </p:cNvPr>
          <p:cNvPicPr>
            <a:picLocks noChangeAspect="1"/>
          </p:cNvPicPr>
          <p:nvPr/>
        </p:nvPicPr>
        <p:blipFill>
          <a:blip r:embed="rId5"/>
          <a:stretch>
            <a:fillRect/>
          </a:stretch>
        </p:blipFill>
        <p:spPr>
          <a:xfrm>
            <a:off x="5543" y="358456"/>
            <a:ext cx="5839156" cy="6141085"/>
          </a:xfrm>
          <a:prstGeom prst="rect">
            <a:avLst/>
          </a:prstGeom>
        </p:spPr>
      </p:pic>
      <p:sp>
        <p:nvSpPr>
          <p:cNvPr id="5" name="Text Placeholder 1">
            <a:extLst>
              <a:ext uri="{FF2B5EF4-FFF2-40B4-BE49-F238E27FC236}">
                <a16:creationId xmlns:a16="http://schemas.microsoft.com/office/drawing/2014/main" id="{DBA0370B-1441-C7E4-F4AB-00252BA67FDB}"/>
              </a:ext>
            </a:extLst>
          </p:cNvPr>
          <p:cNvSpPr txBox="1">
            <a:spLocks/>
          </p:cNvSpPr>
          <p:nvPr/>
        </p:nvSpPr>
        <p:spPr>
          <a:xfrm>
            <a:off x="685800" y="498378"/>
            <a:ext cx="10602310"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000" b="1" kern="0">
                <a:solidFill>
                  <a:srgbClr val="002060"/>
                </a:solidFill>
                <a:effectLst/>
                <a:latin typeface="Calibri" panose="020F0502020204030204" pitchFamily="34" charset="0"/>
                <a:ea typeface="Times New Roman" panose="02020603050405020304" pitchFamily="18" charset="0"/>
              </a:rPr>
              <a:t>Examples w QR Codes for Traceability and Consumer Awareness </a:t>
            </a:r>
            <a:endParaRPr kumimoji="0" lang="en-US" sz="3000" b="1" i="0" u="none" strike="noStrike" kern="0" cap="none" spc="0" normalizeH="0" baseline="0" noProof="0">
              <a:ln>
                <a:noFill/>
              </a:ln>
              <a:solidFill>
                <a:srgbClr val="002060"/>
              </a:solidFill>
              <a:effectLst/>
              <a:uLnTx/>
              <a:uFillTx/>
              <a:latin typeface="Calibri" panose="020F050202020403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4015474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3273-7E2A-E7C1-5A31-34B717DED4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31130-59BB-1221-3F7F-D262DCCEA7D9}"/>
              </a:ext>
            </a:extLst>
          </p:cNvPr>
          <p:cNvSpPr/>
          <p:nvPr/>
        </p:nvSpPr>
        <p:spPr>
          <a:xfrm>
            <a:off x="487998" y="358457"/>
            <a:ext cx="1091120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3B4AD58-122F-0EA7-28E9-E1ACCE92856F}"/>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9" name="AutoShape 2">
            <a:extLst>
              <a:ext uri="{FF2B5EF4-FFF2-40B4-BE49-F238E27FC236}">
                <a16:creationId xmlns:a16="http://schemas.microsoft.com/office/drawing/2014/main" id="{F2C0B36F-B1EE-7F91-3BF1-25AF37BD1E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10" name="AutoShape 4">
            <a:extLst>
              <a:ext uri="{FF2B5EF4-FFF2-40B4-BE49-F238E27FC236}">
                <a16:creationId xmlns:a16="http://schemas.microsoft.com/office/drawing/2014/main" id="{7C094CED-E5D7-E567-F837-630682D0ED4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CuadroTexto 2">
            <a:extLst>
              <a:ext uri="{FF2B5EF4-FFF2-40B4-BE49-F238E27FC236}">
                <a16:creationId xmlns:a16="http://schemas.microsoft.com/office/drawing/2014/main" id="{ED5345CE-1D43-590E-1ADC-9744D82B4D1C}"/>
              </a:ext>
            </a:extLst>
          </p:cNvPr>
          <p:cNvSpPr txBox="1"/>
          <p:nvPr/>
        </p:nvSpPr>
        <p:spPr>
          <a:xfrm>
            <a:off x="6095999" y="1959169"/>
            <a:ext cx="5192110" cy="3639971"/>
          </a:xfrm>
          <a:prstGeom prst="rect">
            <a:avLst/>
          </a:prstGeom>
          <a:noFill/>
        </p:spPr>
        <p:txBody>
          <a:bodyPr wrap="square" rtlCol="0">
            <a:spAutoFit/>
          </a:bodyPr>
          <a:lstStyle/>
          <a:p>
            <a:pPr algn="just">
              <a:lnSpc>
                <a:spcPct val="115000"/>
              </a:lnSpc>
              <a:spcAft>
                <a:spcPts val="800"/>
              </a:spcAft>
              <a:buSzPts val="1000"/>
              <a:tabLst>
                <a:tab pos="457200" algn="l"/>
              </a:tabLst>
            </a:pPr>
            <a:r>
              <a:rPr lang="en-US" sz="2400" b="1" kern="1200">
                <a:solidFill>
                  <a:srgbClr val="09465E"/>
                </a:solidFill>
                <a:latin typeface="+mn-lt"/>
                <a:ea typeface="+mn-ea"/>
                <a:cs typeface="+mn-cs"/>
              </a:rPr>
              <a:t>Smart packaging </a:t>
            </a:r>
            <a:r>
              <a:rPr lang="en-US" sz="2400" kern="1200">
                <a:solidFill>
                  <a:srgbClr val="09465E"/>
                </a:solidFill>
                <a:latin typeface="+mn-lt"/>
                <a:ea typeface="+mn-ea"/>
                <a:cs typeface="+mn-cs"/>
              </a:rPr>
              <a:t>is </a:t>
            </a:r>
            <a:r>
              <a:rPr lang="en-US" sz="2400" kern="1200" err="1">
                <a:solidFill>
                  <a:srgbClr val="09465E"/>
                </a:solidFill>
                <a:latin typeface="+mn-lt"/>
                <a:ea typeface="+mn-ea"/>
                <a:cs typeface="+mn-cs"/>
              </a:rPr>
              <a:t>revolutionising</a:t>
            </a:r>
            <a:r>
              <a:rPr lang="en-US" sz="2400" kern="1200">
                <a:solidFill>
                  <a:srgbClr val="09465E"/>
                </a:solidFill>
                <a:latin typeface="+mn-lt"/>
                <a:ea typeface="+mn-ea"/>
                <a:cs typeface="+mn-cs"/>
              </a:rPr>
              <a:t> the way brands and customers interact. It integrates QR codes to provide freshness indicators or suggestions for optimal usage.</a:t>
            </a:r>
          </a:p>
          <a:p>
            <a:pPr marL="0" marR="0" lvl="0" indent="0" algn="just" defTabSz="914400" eaLnBrk="1" fontAlgn="auto" latinLnBrk="0" hangingPunct="1">
              <a:lnSpc>
                <a:spcPct val="115000"/>
              </a:lnSpc>
              <a:spcBef>
                <a:spcPts val="0"/>
              </a:spcBef>
              <a:spcAft>
                <a:spcPts val="800"/>
              </a:spcAft>
              <a:buClrTx/>
              <a:buSzPts val="1000"/>
              <a:buFontTx/>
              <a:buNone/>
              <a:tabLst>
                <a:tab pos="457200" algn="l"/>
              </a:tabLst>
              <a:defRPr/>
            </a:pPr>
            <a:r>
              <a:rPr lang="en-US" sz="2400" kern="1200">
                <a:solidFill>
                  <a:srgbClr val="09465E"/>
                </a:solidFill>
                <a:latin typeface="+mn-lt"/>
                <a:ea typeface="+mn-ea"/>
                <a:cs typeface="+mn-cs"/>
              </a:rPr>
              <a:t>Explore the benefits and future potential of smart packaging </a:t>
            </a:r>
            <a:r>
              <a:rPr lang="en-US" sz="2400" kern="1200">
                <a:solidFill>
                  <a:srgbClr val="09465E"/>
                </a:solidFill>
                <a:latin typeface="+mn-lt"/>
                <a:ea typeface="+mn-ea"/>
                <a:cs typeface="+mn-cs"/>
                <a:hlinkClick r:id="rId4"/>
              </a:rPr>
              <a:t>here</a:t>
            </a:r>
            <a:r>
              <a:rPr lang="en-US" sz="2400" kern="1200">
                <a:solidFill>
                  <a:srgbClr val="09465E"/>
                </a:solidFill>
                <a:latin typeface="+mn-lt"/>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a:ln>
                <a:noFill/>
              </a:ln>
              <a:solidFill>
                <a:sysClr val="windowText" lastClr="000000"/>
              </a:solidFill>
              <a:effectLst/>
              <a:uLnTx/>
              <a:uFillTx/>
            </a:endParaRPr>
          </a:p>
        </p:txBody>
      </p:sp>
      <p:pic>
        <p:nvPicPr>
          <p:cNvPr id="16" name="Imagen 15">
            <a:extLst>
              <a:ext uri="{FF2B5EF4-FFF2-40B4-BE49-F238E27FC236}">
                <a16:creationId xmlns:a16="http://schemas.microsoft.com/office/drawing/2014/main" id="{55133480-FD21-71AF-6147-264AF3A3C64C}"/>
              </a:ext>
            </a:extLst>
          </p:cNvPr>
          <p:cNvPicPr>
            <a:picLocks noChangeAspect="1"/>
          </p:cNvPicPr>
          <p:nvPr/>
        </p:nvPicPr>
        <p:blipFill>
          <a:blip r:embed="rId5"/>
          <a:stretch>
            <a:fillRect/>
          </a:stretch>
        </p:blipFill>
        <p:spPr>
          <a:xfrm>
            <a:off x="487998" y="358457"/>
            <a:ext cx="4834802" cy="6141085"/>
          </a:xfrm>
          <a:prstGeom prst="rect">
            <a:avLst/>
          </a:prstGeom>
        </p:spPr>
      </p:pic>
      <p:pic>
        <p:nvPicPr>
          <p:cNvPr id="19" name="Imagen 18">
            <a:extLst>
              <a:ext uri="{FF2B5EF4-FFF2-40B4-BE49-F238E27FC236}">
                <a16:creationId xmlns:a16="http://schemas.microsoft.com/office/drawing/2014/main" id="{EB02A387-DA3E-6C8F-C3D7-50B72B8B3B20}"/>
              </a:ext>
            </a:extLst>
          </p:cNvPr>
          <p:cNvPicPr>
            <a:picLocks noChangeAspect="1"/>
          </p:cNvPicPr>
          <p:nvPr/>
        </p:nvPicPr>
        <p:blipFill>
          <a:blip r:embed="rId6"/>
          <a:stretch>
            <a:fillRect/>
          </a:stretch>
        </p:blipFill>
        <p:spPr>
          <a:xfrm>
            <a:off x="0" y="358457"/>
            <a:ext cx="5839155" cy="6192778"/>
          </a:xfrm>
          <a:prstGeom prst="rect">
            <a:avLst/>
          </a:prstGeom>
        </p:spPr>
      </p:pic>
      <p:sp>
        <p:nvSpPr>
          <p:cNvPr id="5" name="Text Placeholder 1">
            <a:extLst>
              <a:ext uri="{FF2B5EF4-FFF2-40B4-BE49-F238E27FC236}">
                <a16:creationId xmlns:a16="http://schemas.microsoft.com/office/drawing/2014/main" id="{BADDA5DA-67F8-6642-3A27-665A8623FB78}"/>
              </a:ext>
            </a:extLst>
          </p:cNvPr>
          <p:cNvSpPr txBox="1">
            <a:spLocks/>
          </p:cNvSpPr>
          <p:nvPr/>
        </p:nvSpPr>
        <p:spPr>
          <a:xfrm>
            <a:off x="6096000" y="498378"/>
            <a:ext cx="5192110"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spcBef>
                <a:spcPts val="0"/>
              </a:spcBef>
              <a:spcAft>
                <a:spcPts val="800"/>
              </a:spcAft>
              <a:buClrTx/>
              <a:buSzPts val="1000"/>
              <a:buFontTx/>
              <a:buNone/>
              <a:tabLst>
                <a:tab pos="457200" algn="l"/>
              </a:tabLst>
              <a:defRPr/>
            </a:pPr>
            <a:r>
              <a:rPr kumimoji="0" lang="en-US" sz="3000" b="1"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mn-cs"/>
              </a:rPr>
              <a:t>Examples w QR Codes for Traceability and Consumer Awareness </a:t>
            </a:r>
          </a:p>
        </p:txBody>
      </p:sp>
      <p:grpSp>
        <p:nvGrpSpPr>
          <p:cNvPr id="6" name="Graphic 4">
            <a:extLst>
              <a:ext uri="{FF2B5EF4-FFF2-40B4-BE49-F238E27FC236}">
                <a16:creationId xmlns:a16="http://schemas.microsoft.com/office/drawing/2014/main" id="{0ECE572B-4F65-E27F-321B-BBEA846EE11B}"/>
              </a:ext>
            </a:extLst>
          </p:cNvPr>
          <p:cNvGrpSpPr/>
          <p:nvPr/>
        </p:nvGrpSpPr>
        <p:grpSpPr>
          <a:xfrm>
            <a:off x="10395786" y="5121074"/>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8961367E-AE91-FAFE-D56C-A27E9F0800BC}"/>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35CA1C46-95F1-906B-1538-7DC1E2D053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8">
                <a:extLst>
                  <a:ext uri="{FF2B5EF4-FFF2-40B4-BE49-F238E27FC236}">
                    <a16:creationId xmlns:a16="http://schemas.microsoft.com/office/drawing/2014/main" id="{C9716A6C-B76E-AFEE-EE91-5374481319F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11" name="Graphic 4">
              <a:extLst>
                <a:ext uri="{FF2B5EF4-FFF2-40B4-BE49-F238E27FC236}">
                  <a16:creationId xmlns:a16="http://schemas.microsoft.com/office/drawing/2014/main" id="{3DBA166B-5DEF-3898-52FA-91A40428467D}"/>
                </a:ext>
              </a:extLst>
            </p:cNvPr>
            <p:cNvGrpSpPr/>
            <p:nvPr/>
          </p:nvGrpSpPr>
          <p:grpSpPr>
            <a:xfrm>
              <a:off x="9129274" y="2893887"/>
              <a:ext cx="717140" cy="1211723"/>
              <a:chOff x="9129274" y="2893887"/>
              <a:chExt cx="717140" cy="1211723"/>
            </a:xfrm>
            <a:grpFill/>
          </p:grpSpPr>
          <p:sp>
            <p:nvSpPr>
              <p:cNvPr id="12" name="Freeform 50">
                <a:extLst>
                  <a:ext uri="{FF2B5EF4-FFF2-40B4-BE49-F238E27FC236}">
                    <a16:creationId xmlns:a16="http://schemas.microsoft.com/office/drawing/2014/main" id="{DDABB280-FEC3-4D7A-E3FC-725BE741EC1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1">
                <a:extLst>
                  <a:ext uri="{FF2B5EF4-FFF2-40B4-BE49-F238E27FC236}">
                    <a16:creationId xmlns:a16="http://schemas.microsoft.com/office/drawing/2014/main" id="{C2B01A4E-07E5-5E88-6084-9FE9A11501D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2">
                <a:extLst>
                  <a:ext uri="{FF2B5EF4-FFF2-40B4-BE49-F238E27FC236}">
                    <a16:creationId xmlns:a16="http://schemas.microsoft.com/office/drawing/2014/main" id="{1714D158-B6CE-7C3D-524D-5254B7C524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3">
                <a:extLst>
                  <a:ext uri="{FF2B5EF4-FFF2-40B4-BE49-F238E27FC236}">
                    <a16:creationId xmlns:a16="http://schemas.microsoft.com/office/drawing/2014/main" id="{706DE392-552F-7446-676B-3C24155964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7" name="Freeform 54">
                <a:extLst>
                  <a:ext uri="{FF2B5EF4-FFF2-40B4-BE49-F238E27FC236}">
                    <a16:creationId xmlns:a16="http://schemas.microsoft.com/office/drawing/2014/main" id="{A1596AE4-AF13-D42C-F815-F5B15DA2A2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5">
                <a:extLst>
                  <a:ext uri="{FF2B5EF4-FFF2-40B4-BE49-F238E27FC236}">
                    <a16:creationId xmlns:a16="http://schemas.microsoft.com/office/drawing/2014/main" id="{6E0FF142-2400-1E57-7C2D-EF67FA6194B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6">
                <a:extLst>
                  <a:ext uri="{FF2B5EF4-FFF2-40B4-BE49-F238E27FC236}">
                    <a16:creationId xmlns:a16="http://schemas.microsoft.com/office/drawing/2014/main" id="{F02D66ED-8817-4396-953B-3DC21415CEA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730157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3" y="1101438"/>
            <a:ext cx="7261976" cy="4402295"/>
          </a:xfrm>
          <a:prstGeom prst="rect">
            <a:avLst/>
          </a:prstGeom>
        </p:spPr>
        <p:txBody>
          <a:bodyPr/>
          <a:lstStyle/>
          <a:p>
            <a:pPr marL="0" indent="0">
              <a:lnSpc>
                <a:spcPct val="100000"/>
              </a:lnSpc>
            </a:pPr>
            <a:r>
              <a:rPr lang="en-US" sz="3600" b="1"/>
              <a:t>Learners exercise</a:t>
            </a:r>
          </a:p>
          <a:p>
            <a:pPr>
              <a:buNone/>
            </a:pPr>
            <a:endParaRPr lang="en-US" b="1"/>
          </a:p>
          <a:p>
            <a:r>
              <a:rPr lang="en-US" b="1"/>
              <a:t>Task:</a:t>
            </a:r>
            <a:r>
              <a:rPr lang="en-US"/>
              <a:t> Each group selects one digital solution from the presentation (e.g., IoT, QR codes, or digital food redistribution platforms like Too Good To Go).</a:t>
            </a:r>
          </a:p>
          <a:p>
            <a:endParaRPr lang="en-US"/>
          </a:p>
          <a:p>
            <a:r>
              <a:rPr lang="en-US" b="1"/>
              <a:t>Deliverable:</a:t>
            </a:r>
            <a:r>
              <a:rPr lang="en-US"/>
              <a:t> Create a poster or infographic explaining how it works, its impact, and suggest improvements.</a:t>
            </a:r>
          </a:p>
          <a:p>
            <a:endParaRPr lang="en-US"/>
          </a:p>
          <a:p>
            <a:r>
              <a:rPr lang="en-US" b="1"/>
              <a:t>Extension:</a:t>
            </a:r>
            <a:r>
              <a:rPr lang="en-US"/>
              <a:t> Invite learners to download and test one of the apps (e.g., OLIO, </a:t>
            </a:r>
            <a:r>
              <a:rPr lang="en-US" err="1"/>
              <a:t>ResQ</a:t>
            </a:r>
            <a:r>
              <a:rPr lang="en-US"/>
              <a:t> Club), then reflect on the experience in a short blog entry or video diary.</a:t>
            </a: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67417" y="50439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519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Businessperson pointing to digital tablet in meeting">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676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INNOVATION</a:t>
            </a:r>
            <a:r>
              <a:rPr lang="en-US" sz="3600" b="1" spc="-25">
                <a:solidFill>
                  <a:srgbClr val="60BA47"/>
                </a:solidFill>
                <a:latin typeface="Calibri"/>
                <a:cs typeface="Calibri"/>
              </a:rPr>
              <a:t> </a:t>
            </a:r>
            <a:r>
              <a:rPr lang="en-US" sz="3600" b="1">
                <a:solidFill>
                  <a:srgbClr val="60BA47"/>
                </a:solidFill>
                <a:latin typeface="Calibri"/>
                <a:cs typeface="Calibri"/>
              </a:rPr>
              <a:t>AND</a:t>
            </a:r>
            <a:r>
              <a:rPr lang="en-US" sz="3600" b="1" spc="-10">
                <a:solidFill>
                  <a:srgbClr val="60BA47"/>
                </a:solidFill>
                <a:latin typeface="Calibri"/>
                <a:cs typeface="Calibri"/>
              </a:rPr>
              <a:t> TECHNOLOGY </a:t>
            </a:r>
            <a:r>
              <a:rPr lang="en-US" sz="3600" b="1">
                <a:solidFill>
                  <a:srgbClr val="60BA47"/>
                </a:solidFill>
                <a:latin typeface="Calibri"/>
                <a:cs typeface="Calibri"/>
              </a:rPr>
              <a:t>IN</a:t>
            </a:r>
            <a:r>
              <a:rPr lang="en-US" sz="3600" b="1" spc="-30">
                <a:solidFill>
                  <a:srgbClr val="60BA47"/>
                </a:solidFill>
                <a:latin typeface="Calibri"/>
                <a:cs typeface="Calibri"/>
              </a:rPr>
              <a:t> </a:t>
            </a:r>
            <a:r>
              <a:rPr lang="en-US" sz="3600" b="1">
                <a:solidFill>
                  <a:srgbClr val="60BA47"/>
                </a:solidFill>
                <a:latin typeface="Calibri"/>
                <a:cs typeface="Calibri"/>
              </a:rPr>
              <a:t>THE</a:t>
            </a:r>
            <a:r>
              <a:rPr lang="en-US" sz="3600" b="1" spc="-25">
                <a:solidFill>
                  <a:srgbClr val="60BA47"/>
                </a:solidFill>
                <a:latin typeface="Calibri"/>
                <a:cs typeface="Calibri"/>
              </a:rPr>
              <a:t> </a:t>
            </a:r>
            <a:r>
              <a:rPr lang="en-US" sz="3600" b="1">
                <a:solidFill>
                  <a:srgbClr val="60BA47"/>
                </a:solidFill>
                <a:latin typeface="Calibri"/>
                <a:cs typeface="Calibri"/>
              </a:rPr>
              <a:t>FOOD</a:t>
            </a:r>
            <a:r>
              <a:rPr lang="en-US" sz="3600" b="1" spc="-40">
                <a:solidFill>
                  <a:srgbClr val="60BA47"/>
                </a:solidFill>
                <a:latin typeface="Calibri"/>
                <a:cs typeface="Calibri"/>
              </a:rPr>
              <a:t> </a:t>
            </a:r>
            <a:r>
              <a:rPr lang="en-US" sz="3600" b="1" spc="-10">
                <a:solidFill>
                  <a:srgbClr val="60BA47"/>
                </a:solidFill>
                <a:latin typeface="Calibri"/>
                <a:cs typeface="Calibri"/>
              </a:rPr>
              <a:t>SECTOR</a:t>
            </a:r>
            <a:endParaRPr lang="en-US" sz="3600">
              <a:latin typeface="Calibri"/>
              <a:cs typeface="Calibri"/>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07D3-3361-94B6-15EA-6EF3D404DD30}"/>
            </a:ext>
          </a:extLst>
        </p:cNvPr>
        <p:cNvGrpSpPr/>
        <p:nvPr/>
      </p:nvGrpSpPr>
      <p:grpSpPr>
        <a:xfrm>
          <a:off x="0" y="0"/>
          <a:ext cx="0" cy="0"/>
          <a:chOff x="0" y="0"/>
          <a:chExt cx="0" cy="0"/>
        </a:xfrm>
      </p:grpSpPr>
      <p:pic>
        <p:nvPicPr>
          <p:cNvPr id="6" name="Imagen 5" descr="Una tienda de fruta&#10;&#10;El contenido generado por IA puede ser incorrecto.">
            <a:extLst>
              <a:ext uri="{FF2B5EF4-FFF2-40B4-BE49-F238E27FC236}">
                <a16:creationId xmlns:a16="http://schemas.microsoft.com/office/drawing/2014/main" id="{4EE80A94-E6F5-6B33-8EAC-415F3D4F2B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54912"/>
            <a:ext cx="8053950" cy="3376786"/>
          </a:xfrm>
          <a:prstGeom prst="rect">
            <a:avLst/>
          </a:prstGeom>
        </p:spPr>
      </p:pic>
      <p:sp>
        <p:nvSpPr>
          <p:cNvPr id="5" name="Text Placeholder 4">
            <a:extLst>
              <a:ext uri="{FF2B5EF4-FFF2-40B4-BE49-F238E27FC236}">
                <a16:creationId xmlns:a16="http://schemas.microsoft.com/office/drawing/2014/main" id="{9F0430C3-EB12-80D7-FCC0-F2BDAB463196}"/>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C929B2-BD4D-4E94-08EC-937E9F1E2D53}"/>
              </a:ext>
            </a:extLst>
          </p:cNvPr>
          <p:cNvSpPr/>
          <p:nvPr/>
        </p:nvSpPr>
        <p:spPr>
          <a:xfrm>
            <a:off x="5906320" y="2907663"/>
            <a:ext cx="5067300" cy="2228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AI - AUTOMATION AND INTELLIGENT TECHNOLOGY FOOD PROCESSING</a:t>
            </a:r>
          </a:p>
        </p:txBody>
      </p:sp>
      <p:sp>
        <p:nvSpPr>
          <p:cNvPr id="15" name="TextBox 14">
            <a:extLst>
              <a:ext uri="{FF2B5EF4-FFF2-40B4-BE49-F238E27FC236}">
                <a16:creationId xmlns:a16="http://schemas.microsoft.com/office/drawing/2014/main" id="{CB9A2993-DA25-2715-48B5-DF384453BA19}"/>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6747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356D67-AFC6-2AE7-1A36-64D2054A53DE}"/>
              </a:ext>
            </a:extLst>
          </p:cNvPr>
          <p:cNvSpPr>
            <a:spLocks noGrp="1"/>
          </p:cNvSpPr>
          <p:nvPr>
            <p:ph type="body" sz="quarter" idx="21"/>
          </p:nvPr>
        </p:nvSpPr>
        <p:spPr>
          <a:xfrm>
            <a:off x="5468469" y="245347"/>
            <a:ext cx="6071068" cy="992652"/>
          </a:xfrm>
        </p:spPr>
        <p:txBody>
          <a:bodyPr/>
          <a:lstStyle/>
          <a:p>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AI, Automation, and Smart Technology (Blockchain) </a:t>
            </a:r>
          </a:p>
          <a:p>
            <a:endParaRPr lang="en-IE"/>
          </a:p>
        </p:txBody>
      </p:sp>
      <p:sp>
        <p:nvSpPr>
          <p:cNvPr id="4" name="Text Placeholder 3">
            <a:extLst>
              <a:ext uri="{FF2B5EF4-FFF2-40B4-BE49-F238E27FC236}">
                <a16:creationId xmlns:a16="http://schemas.microsoft.com/office/drawing/2014/main" id="{476AC00B-B34C-44B7-14D5-4B9DA4501994}"/>
              </a:ext>
            </a:extLst>
          </p:cNvPr>
          <p:cNvSpPr>
            <a:spLocks noGrp="1"/>
          </p:cNvSpPr>
          <p:nvPr>
            <p:ph type="body" sz="quarter" idx="22"/>
          </p:nvPr>
        </p:nvSpPr>
        <p:spPr>
          <a:xfrm>
            <a:off x="5468469" y="1409787"/>
            <a:ext cx="6561604" cy="3878446"/>
          </a:xfrm>
        </p:spPr>
        <p:txBody>
          <a:bodyPr/>
          <a:lstStyle/>
          <a:p>
            <a:pPr marL="0" indent="0">
              <a:lnSpc>
                <a:spcPct val="115000"/>
              </a:lnSpc>
              <a:spcAft>
                <a:spcPts val="600"/>
              </a:spcAft>
            </a:pPr>
            <a:r>
              <a:rPr lang="en-US" sz="2100" kern="0">
                <a:effectLst/>
                <a:latin typeface="Calibri" panose="020F0502020204030204" pitchFamily="34" charset="0"/>
                <a:ea typeface="Times New Roman" panose="02020603050405020304" pitchFamily="18" charset="0"/>
                <a:cs typeface="Times New Roman" panose="02020603050405020304" pitchFamily="18" charset="0"/>
              </a:rPr>
              <a:t>The integration of  </a:t>
            </a:r>
            <a:r>
              <a:rPr lang="en-US" sz="2100" b="1" kern="0">
                <a:effectLst/>
                <a:latin typeface="Calibri" panose="020F0502020204030204" pitchFamily="34" charset="0"/>
                <a:ea typeface="Times New Roman" panose="02020603050405020304" pitchFamily="18" charset="0"/>
                <a:cs typeface="Times New Roman" panose="02020603050405020304" pitchFamily="18" charset="0"/>
              </a:rPr>
              <a:t>AI, Automation, and Blockchain</a:t>
            </a:r>
            <a:r>
              <a:rPr lang="en-US" sz="2100" kern="0">
                <a:effectLst/>
                <a:latin typeface="Calibri" panose="020F0502020204030204" pitchFamily="34" charset="0"/>
                <a:ea typeface="Times New Roman" panose="02020603050405020304" pitchFamily="18" charset="0"/>
                <a:cs typeface="Times New Roman" panose="02020603050405020304" pitchFamily="18" charset="0"/>
              </a:rPr>
              <a:t> in the food processing industry is </a:t>
            </a:r>
            <a:r>
              <a:rPr lang="en-US" sz="2100" kern="0" err="1">
                <a:effectLst/>
                <a:latin typeface="Calibri" panose="020F0502020204030204" pitchFamily="34" charset="0"/>
                <a:ea typeface="Times New Roman" panose="02020603050405020304" pitchFamily="18" charset="0"/>
                <a:cs typeface="Times New Roman" panose="02020603050405020304" pitchFamily="18" charset="0"/>
              </a:rPr>
              <a:t>revolutionising</a:t>
            </a:r>
            <a:r>
              <a:rPr lang="en-US" sz="2100" kern="0">
                <a:effectLst/>
                <a:latin typeface="Calibri" panose="020F0502020204030204" pitchFamily="34" charset="0"/>
                <a:ea typeface="Times New Roman" panose="02020603050405020304" pitchFamily="18" charset="0"/>
                <a:cs typeface="Times New Roman" panose="02020603050405020304" pitchFamily="18" charset="0"/>
              </a:rPr>
              <a:t> operations, enhancing efficiency, ensuring food safety, and meeting sustainability goals. These technologies are transforming the food processing industry by </a:t>
            </a:r>
            <a:r>
              <a:rPr lang="en-US" sz="2100" b="1" kern="0" err="1">
                <a:effectLst/>
                <a:latin typeface="Calibri" panose="020F0502020204030204" pitchFamily="34" charset="0"/>
                <a:ea typeface="Times New Roman" panose="02020603050405020304" pitchFamily="18" charset="0"/>
                <a:cs typeface="Times New Roman" panose="02020603050405020304" pitchFamily="18" charset="0"/>
              </a:rPr>
              <a:t>optimising</a:t>
            </a:r>
            <a:r>
              <a:rPr lang="en-US" sz="2100" b="1" kern="0">
                <a:effectLst/>
                <a:latin typeface="Calibri" panose="020F0502020204030204" pitchFamily="34" charset="0"/>
                <a:ea typeface="Times New Roman" panose="02020603050405020304" pitchFamily="18" charset="0"/>
                <a:cs typeface="Times New Roman" panose="02020603050405020304" pitchFamily="18" charset="0"/>
              </a:rPr>
              <a:t> processes, ensuring quality, and fostering transparency. </a:t>
            </a:r>
          </a:p>
          <a:p>
            <a:pPr marL="0" indent="0">
              <a:lnSpc>
                <a:spcPct val="115000"/>
              </a:lnSpc>
              <a:spcAft>
                <a:spcPts val="600"/>
              </a:spcAft>
            </a:pPr>
            <a:r>
              <a:rPr lang="en-US" sz="2100" kern="0">
                <a:effectLst/>
                <a:latin typeface="Calibri" panose="020F0502020204030204" pitchFamily="34" charset="0"/>
                <a:ea typeface="Times New Roman" panose="02020603050405020304" pitchFamily="18" charset="0"/>
                <a:cs typeface="Times New Roman" panose="02020603050405020304" pitchFamily="18" charset="0"/>
              </a:rPr>
              <a:t>Their adoption helps businesses meet regulatory requirements, enhance consumer trust, and achieve sustainability goals, making them essential for the future of food processing.</a:t>
            </a:r>
            <a:endParaRPr lang="es-ES" sz="2100" kern="100">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600"/>
              </a:spcAft>
            </a:pPr>
            <a:endParaRPr lang="en-IE" sz="2100"/>
          </a:p>
        </p:txBody>
      </p:sp>
      <p:sp>
        <p:nvSpPr>
          <p:cNvPr id="2" name="CuadroTexto 1">
            <a:extLst>
              <a:ext uri="{FF2B5EF4-FFF2-40B4-BE49-F238E27FC236}">
                <a16:creationId xmlns:a16="http://schemas.microsoft.com/office/drawing/2014/main" id="{B648D8E0-C47E-3DAB-592E-11161C2E1B61}"/>
              </a:ext>
            </a:extLst>
          </p:cNvPr>
          <p:cNvSpPr txBox="1"/>
          <p:nvPr/>
        </p:nvSpPr>
        <p:spPr>
          <a:xfrm>
            <a:off x="5454988" y="5306353"/>
            <a:ext cx="5861751" cy="646331"/>
          </a:xfrm>
          <a:prstGeom prst="rect">
            <a:avLst/>
          </a:prstGeom>
          <a:noFill/>
        </p:spPr>
        <p:txBody>
          <a:bodyPr wrap="square" rtlCol="0">
            <a:spAutoFit/>
          </a:bodyPr>
          <a:lstStyle/>
          <a:p>
            <a:r>
              <a:rPr lang="en-US">
                <a:latin typeface="+mn-lt"/>
                <a:hlinkClick r:id="rId2"/>
              </a:rPr>
              <a:t>An Advanced Inventory Management System Powered by IoT and AI for Real-Time Tracking and Optimization </a:t>
            </a:r>
            <a:endParaRPr lang="es-ES">
              <a:latin typeface="+mn-lt"/>
            </a:endParaRPr>
          </a:p>
        </p:txBody>
      </p:sp>
      <p:sp>
        <p:nvSpPr>
          <p:cNvPr id="5" name="CuadroTexto 4">
            <a:extLst>
              <a:ext uri="{FF2B5EF4-FFF2-40B4-BE49-F238E27FC236}">
                <a16:creationId xmlns:a16="http://schemas.microsoft.com/office/drawing/2014/main" id="{68D3EF92-3EDE-E271-6930-6A934D6280CD}"/>
              </a:ext>
            </a:extLst>
          </p:cNvPr>
          <p:cNvSpPr txBox="1"/>
          <p:nvPr/>
        </p:nvSpPr>
        <p:spPr>
          <a:xfrm>
            <a:off x="5468469" y="6037574"/>
            <a:ext cx="5906281" cy="646331"/>
          </a:xfrm>
          <a:prstGeom prst="rect">
            <a:avLst/>
          </a:prstGeom>
          <a:noFill/>
        </p:spPr>
        <p:txBody>
          <a:bodyPr wrap="square" rtlCol="0">
            <a:spAutoFit/>
          </a:bodyPr>
          <a:lstStyle/>
          <a:p>
            <a:r>
              <a:rPr lang="en-US">
                <a:latin typeface="+mn-lt"/>
                <a:hlinkClick r:id="rId3"/>
              </a:rPr>
              <a:t>Technologies for automating and optimizing food processing</a:t>
            </a:r>
            <a:endParaRPr lang="en-US">
              <a:latin typeface="+mn-lt"/>
            </a:endParaRPr>
          </a:p>
          <a:p>
            <a:endParaRPr lang="es-ES"/>
          </a:p>
        </p:txBody>
      </p:sp>
      <p:grpSp>
        <p:nvGrpSpPr>
          <p:cNvPr id="7" name="Graphic 4">
            <a:extLst>
              <a:ext uri="{FF2B5EF4-FFF2-40B4-BE49-F238E27FC236}">
                <a16:creationId xmlns:a16="http://schemas.microsoft.com/office/drawing/2014/main" id="{FFE550D8-68C0-C589-C478-9DB71BCB0E27}"/>
              </a:ext>
            </a:extLst>
          </p:cNvPr>
          <p:cNvGrpSpPr/>
          <p:nvPr/>
        </p:nvGrpSpPr>
        <p:grpSpPr>
          <a:xfrm rot="19582332">
            <a:off x="11518638" y="5605559"/>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9"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pic>
        <p:nvPicPr>
          <p:cNvPr id="26" name="Marcador de posición de imagen 25">
            <a:extLst>
              <a:ext uri="{FF2B5EF4-FFF2-40B4-BE49-F238E27FC236}">
                <a16:creationId xmlns:a16="http://schemas.microsoft.com/office/drawing/2014/main" id="{75B6EFB7-5924-3225-70D9-7AF1F2C93CD8}"/>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5392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89610" y="205637"/>
            <a:ext cx="8031480" cy="166199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IE" sz="3600" b="1" i="0" u="none" strike="noStrike" kern="0" cap="none" spc="0" normalizeH="0" baseline="0" noProof="0">
                <a:ln>
                  <a:noFill/>
                </a:ln>
                <a:solidFill>
                  <a:srgbClr val="09465E"/>
                </a:solidFill>
                <a:effectLst/>
                <a:uLnTx/>
                <a:uFillTx/>
                <a:latin typeface="Calibri"/>
                <a:ea typeface="+mj-ea"/>
                <a:cs typeface="Calibri"/>
              </a:rPr>
              <a:t>AI in Food Processing</a:t>
            </a: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364035" y="844725"/>
            <a:ext cx="10332729" cy="5539978"/>
          </a:xfrm>
          <a:prstGeom prst="rect">
            <a:avLst/>
          </a:prstGeom>
          <a:noFill/>
        </p:spPr>
        <p:txBody>
          <a:bodyPr wrap="square">
            <a:spAutoFit/>
          </a:bodyPr>
          <a:lstStyle/>
          <a:p>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AI technologies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analyse</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data, automate decision-making, and improve production efficiency in food processing...leading to:</a:t>
            </a:r>
          </a:p>
          <a:p>
            <a:pPr>
              <a:buSzPts val="1000"/>
              <a:tabLst>
                <a:tab pos="457200" algn="l"/>
              </a:tabLst>
            </a:pPr>
            <a:endParaRPr lang="en-US" sz="20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sz="8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r>
              <a:rPr lang="en-US" sz="2000" b="1">
                <a:solidFill>
                  <a:srgbClr val="09465E"/>
                </a:solidFill>
                <a:latin typeface="Calibri" panose="020F0502020204030204" pitchFamily="34" charset="0"/>
                <a:ea typeface="Aptos" panose="020B0004020202020204" pitchFamily="34" charset="0"/>
                <a:cs typeface="Times New Roman" panose="02020603050405020304" pitchFamily="18" charset="0"/>
              </a:rPr>
              <a:t>Applications:</a:t>
            </a:r>
          </a:p>
          <a:p>
            <a:pPr marL="342900" indent="-342900">
              <a:spcAft>
                <a:spcPts val="800"/>
              </a:spcAft>
              <a:tabLst>
                <a:tab pos="457200" algn="l"/>
              </a:tabLst>
            </a:pP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Quality</a:t>
            </a:r>
            <a:r>
              <a:rPr lang="es-ES" sz="2200"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 Control</a:t>
            </a:r>
            <a:r>
              <a:rPr lang="es-ES" sz="220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AI-powered image recognition systems detect defects in food products (e.g., discoloration, shape irregularities) on production lines.</a:t>
            </a:r>
            <a:r>
              <a:rPr lang="es-ES" sz="2200" kern="100">
                <a:solidFill>
                  <a:srgbClr val="09465E"/>
                </a:solidFill>
                <a:latin typeface="Aptos" panose="020B0004020202020204" pitchFamily="34" charset="0"/>
                <a:ea typeface="Times New Roman" panose="02020603050405020304" pitchFamily="18" charset="0"/>
                <a:cs typeface="Times New Roman" panose="02020603050405020304" pitchFamily="18" charset="0"/>
              </a:rPr>
              <a:t>  </a:t>
            </a:r>
            <a:r>
              <a:rPr lang="en-US" sz="2200" i="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Eg</a:t>
            </a:r>
            <a:r>
              <a:rPr lang="en-US" sz="2200" i="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AI can identify spoiled produce in real-time, reducing further waste and ensuring high-quality output.</a:t>
            </a:r>
          </a:p>
          <a:p>
            <a:pPr marL="342900" indent="-342900">
              <a:spcAft>
                <a:spcPts val="800"/>
              </a:spcAft>
              <a:tabLst>
                <a:tab pos="457200" algn="l"/>
              </a:tabLst>
            </a:pPr>
            <a:r>
              <a:rPr lang="es-ES" sz="2200"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Predictive </a:t>
            </a: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Maintenance</a:t>
            </a:r>
            <a:r>
              <a:rPr lang="es-ES" sz="220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AI monitors machinery performance and predicts maintenance needs, reducing downtime and improving efficiency. </a:t>
            </a:r>
            <a:r>
              <a:rPr lang="en-US" sz="2200" i="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Eg</a:t>
            </a:r>
            <a:r>
              <a:rPr lang="en-US" sz="2200" i="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Sensors collect data on temperature, vibration, and pressure to alert operators of potential failures.</a:t>
            </a:r>
          </a:p>
          <a:p>
            <a:pPr marL="342900" indent="-342900">
              <a:spcAft>
                <a:spcPts val="800"/>
              </a:spcAft>
              <a:tabLst>
                <a:tab pos="457200" algn="l"/>
              </a:tabLst>
            </a:pP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Demand</a:t>
            </a:r>
            <a:r>
              <a:rPr lang="es-ES" sz="2200"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Forecasting</a:t>
            </a:r>
            <a:r>
              <a:rPr lang="es-ES" sz="220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AI analyses market trends, weather patterns, and historical sales data to predict demand, optimizing production schedules and inventory management.</a:t>
            </a:r>
            <a:endParaRPr lang="es-ES" sz="2200"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spcAft>
                <a:spcPts val="800"/>
              </a:spcAft>
              <a:tabLst>
                <a:tab pos="457200" algn="l"/>
              </a:tabLst>
            </a:pP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Recipe</a:t>
            </a:r>
            <a:r>
              <a:rPr lang="es-ES" sz="2200"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s-ES" sz="2200"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Optimisation</a:t>
            </a:r>
            <a:r>
              <a:rPr lang="es-ES" sz="220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Machine learning models adjust recipes to improve nutritional content,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flavour</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or shelf life based on consumer preferences and regulatory requirements.</a:t>
            </a:r>
            <a:endParaRPr lang="es-ES" sz="2200"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69693F5-7432-F72D-F2A1-3F5A64753B36}"/>
              </a:ext>
            </a:extLst>
          </p:cNvPr>
          <p:cNvSpPr txBox="1"/>
          <p:nvPr/>
        </p:nvSpPr>
        <p:spPr>
          <a:xfrm>
            <a:off x="6172200" y="1203957"/>
            <a:ext cx="6096000" cy="923330"/>
          </a:xfrm>
          <a:prstGeom prst="rect">
            <a:avLst/>
          </a:prstGeom>
          <a:noFill/>
        </p:spPr>
        <p:txBody>
          <a:bodyPr wrap="square">
            <a:spAutoFit/>
          </a:bodyPr>
          <a:lstStyle/>
          <a:p>
            <a:pPr marL="342900" indent="-342900">
              <a:buSzPts val="1000"/>
              <a:buFont typeface="Symbol" panose="05050102010706020507" pitchFamily="18" charset="2"/>
              <a:buChar char=""/>
              <a:tabLst>
                <a:tab pos="457200" algn="l"/>
              </a:tabLst>
            </a:pPr>
            <a:r>
              <a:rPr lang="es-E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Increased</a:t>
            </a:r>
            <a:r>
              <a:rPr lang="es-E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s-E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production</a:t>
            </a:r>
            <a:r>
              <a:rPr lang="es-E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s-E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efficiency</a:t>
            </a:r>
            <a:r>
              <a:rPr lang="es-E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b="1"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Reduction in waste and operational costs.</a:t>
            </a:r>
            <a:endParaRPr lang="es-ES" b="1"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Enhanced food quality and safety.</a:t>
            </a:r>
          </a:p>
        </p:txBody>
      </p:sp>
      <p:grpSp>
        <p:nvGrpSpPr>
          <p:cNvPr id="9" name="Graphic 250">
            <a:extLst>
              <a:ext uri="{FF2B5EF4-FFF2-40B4-BE49-F238E27FC236}">
                <a16:creationId xmlns:a16="http://schemas.microsoft.com/office/drawing/2014/main" id="{A69A1F4E-195C-1A6D-4DCF-79C8B7B6685C}"/>
              </a:ext>
            </a:extLst>
          </p:cNvPr>
          <p:cNvGrpSpPr/>
          <p:nvPr/>
        </p:nvGrpSpPr>
        <p:grpSpPr>
          <a:xfrm>
            <a:off x="256396" y="219790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CBAA4637-F0E5-5D34-239F-0B253FF5F3DE}"/>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2C0A1E1B-73E1-1EE8-59B5-35809AB75D25}"/>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1CED9472-78B4-E073-9958-660D7DD0F88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7880B29A-9038-4985-37CE-9A3B10B23FCE}"/>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C39FE453-6E90-52CE-C67B-2DA1BFEAD73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6F418DD1-A468-B4F4-A449-51CE3F4EC583}"/>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C8ECFBFD-7190-250A-4DB4-146D58855B29}"/>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09BADBD2-5A9F-3481-246C-77FBEF50F17A}"/>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6852A19-B101-1D7C-40C1-D4E670D49C52}"/>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grpSp>
        <p:nvGrpSpPr>
          <p:cNvPr id="19" name="Graphic 250">
            <a:extLst>
              <a:ext uri="{FF2B5EF4-FFF2-40B4-BE49-F238E27FC236}">
                <a16:creationId xmlns:a16="http://schemas.microsoft.com/office/drawing/2014/main" id="{2443FC4E-DED2-047E-B3BF-9CE58F3A680D}"/>
              </a:ext>
            </a:extLst>
          </p:cNvPr>
          <p:cNvGrpSpPr/>
          <p:nvPr/>
        </p:nvGrpSpPr>
        <p:grpSpPr>
          <a:xfrm>
            <a:off x="281657" y="5450436"/>
            <a:ext cx="926128" cy="854658"/>
            <a:chOff x="3113244" y="3215603"/>
            <a:chExt cx="250920" cy="254935"/>
          </a:xfrm>
          <a:solidFill>
            <a:srgbClr val="2094D2"/>
          </a:solidFill>
        </p:grpSpPr>
        <p:sp>
          <p:nvSpPr>
            <p:cNvPr id="20" name="Freeform 275">
              <a:extLst>
                <a:ext uri="{FF2B5EF4-FFF2-40B4-BE49-F238E27FC236}">
                  <a16:creationId xmlns:a16="http://schemas.microsoft.com/office/drawing/2014/main" id="{4E188F60-875D-C141-322A-0369E2AC2EAE}"/>
                </a:ext>
              </a:extLst>
            </p:cNvPr>
            <p:cNvSpPr/>
            <p:nvPr/>
          </p:nvSpPr>
          <p:spPr>
            <a:xfrm>
              <a:off x="3187379" y="3390718"/>
              <a:ext cx="10590" cy="9773"/>
            </a:xfrm>
            <a:custGeom>
              <a:avLst/>
              <a:gdLst>
                <a:gd name="connsiteX0" fmla="*/ 8147 w 10590"/>
                <a:gd name="connsiteY0" fmla="*/ 0 h 9773"/>
                <a:gd name="connsiteX1" fmla="*/ 0 w 10590"/>
                <a:gd name="connsiteY1" fmla="*/ 2444 h 9773"/>
                <a:gd name="connsiteX2" fmla="*/ 3259 w 10590"/>
                <a:gd name="connsiteY2" fmla="*/ 9774 h 9773"/>
                <a:gd name="connsiteX3" fmla="*/ 10591 w 10590"/>
                <a:gd name="connsiteY3" fmla="*/ 5702 h 9773"/>
                <a:gd name="connsiteX4" fmla="*/ 8147 w 10590"/>
                <a:gd name="connsiteY4" fmla="*/ 0 h 9773"/>
                <a:gd name="connsiteX5" fmla="*/ 8147 w 10590"/>
                <a:gd name="connsiteY5" fmla="*/ 0 h 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0" h="9773">
                  <a:moveTo>
                    <a:pt x="8147" y="0"/>
                  </a:moveTo>
                  <a:lnTo>
                    <a:pt x="0" y="2444"/>
                  </a:lnTo>
                  <a:cubicBezTo>
                    <a:pt x="815" y="4887"/>
                    <a:pt x="1629" y="7331"/>
                    <a:pt x="3259" y="9774"/>
                  </a:cubicBezTo>
                  <a:lnTo>
                    <a:pt x="10591" y="5702"/>
                  </a:lnTo>
                  <a:cubicBezTo>
                    <a:pt x="9776" y="4887"/>
                    <a:pt x="8961" y="2444"/>
                    <a:pt x="8147" y="0"/>
                  </a:cubicBezTo>
                  <a:lnTo>
                    <a:pt x="8147" y="0"/>
                  </a:lnTo>
                  <a:close/>
                </a:path>
              </a:pathLst>
            </a:custGeom>
            <a:grpFill/>
            <a:ln w="8132" cap="flat">
              <a:noFill/>
              <a:prstDash val="solid"/>
              <a:miter/>
            </a:ln>
          </p:spPr>
          <p:txBody>
            <a:bodyPr rtlCol="0" anchor="ctr"/>
            <a:lstStyle/>
            <a:p>
              <a:endParaRPr lang="en-US"/>
            </a:p>
          </p:txBody>
        </p:sp>
        <p:sp>
          <p:nvSpPr>
            <p:cNvPr id="21" name="Freeform 276">
              <a:extLst>
                <a:ext uri="{FF2B5EF4-FFF2-40B4-BE49-F238E27FC236}">
                  <a16:creationId xmlns:a16="http://schemas.microsoft.com/office/drawing/2014/main" id="{639F6314-1606-FB01-9244-FF3D4630EBFD}"/>
                </a:ext>
              </a:extLst>
            </p:cNvPr>
            <p:cNvSpPr/>
            <p:nvPr/>
          </p:nvSpPr>
          <p:spPr>
            <a:xfrm>
              <a:off x="3195526" y="3347551"/>
              <a:ext cx="96131" cy="82263"/>
            </a:xfrm>
            <a:custGeom>
              <a:avLst/>
              <a:gdLst>
                <a:gd name="connsiteX0" fmla="*/ 80653 w 96131"/>
                <a:gd name="connsiteY0" fmla="*/ 4072 h 82263"/>
                <a:gd name="connsiteX1" fmla="*/ 87985 w 96131"/>
                <a:gd name="connsiteY1" fmla="*/ 29322 h 82263"/>
                <a:gd name="connsiteX2" fmla="*/ 43178 w 96131"/>
                <a:gd name="connsiteY2" fmla="*/ 74119 h 82263"/>
                <a:gd name="connsiteX3" fmla="*/ 6517 w 96131"/>
                <a:gd name="connsiteY3" fmla="*/ 55385 h 82263"/>
                <a:gd name="connsiteX4" fmla="*/ 0 w 96131"/>
                <a:gd name="connsiteY4" fmla="*/ 60272 h 82263"/>
                <a:gd name="connsiteX5" fmla="*/ 43178 w 96131"/>
                <a:gd name="connsiteY5" fmla="*/ 82263 h 82263"/>
                <a:gd name="connsiteX6" fmla="*/ 96132 w 96131"/>
                <a:gd name="connsiteY6" fmla="*/ 29322 h 82263"/>
                <a:gd name="connsiteX7" fmla="*/ 87171 w 96131"/>
                <a:gd name="connsiteY7" fmla="*/ 0 h 82263"/>
                <a:gd name="connsiteX8" fmla="*/ 80653 w 96131"/>
                <a:gd name="connsiteY8" fmla="*/ 4072 h 8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131" h="82263">
                  <a:moveTo>
                    <a:pt x="80653" y="4072"/>
                  </a:moveTo>
                  <a:cubicBezTo>
                    <a:pt x="85541" y="11403"/>
                    <a:pt x="87985" y="20362"/>
                    <a:pt x="87985" y="29322"/>
                  </a:cubicBezTo>
                  <a:cubicBezTo>
                    <a:pt x="87985" y="54571"/>
                    <a:pt x="67618" y="74119"/>
                    <a:pt x="43178" y="74119"/>
                  </a:cubicBezTo>
                  <a:cubicBezTo>
                    <a:pt x="28514" y="74119"/>
                    <a:pt x="14664" y="66788"/>
                    <a:pt x="6517" y="55385"/>
                  </a:cubicBezTo>
                  <a:lnTo>
                    <a:pt x="0" y="60272"/>
                  </a:lnTo>
                  <a:cubicBezTo>
                    <a:pt x="9776" y="74119"/>
                    <a:pt x="26070" y="82263"/>
                    <a:pt x="43178" y="82263"/>
                  </a:cubicBezTo>
                  <a:cubicBezTo>
                    <a:pt x="72506" y="82263"/>
                    <a:pt x="96132" y="58643"/>
                    <a:pt x="96132" y="29322"/>
                  </a:cubicBezTo>
                  <a:cubicBezTo>
                    <a:pt x="96132" y="18733"/>
                    <a:pt x="92873" y="8959"/>
                    <a:pt x="87171" y="0"/>
                  </a:cubicBezTo>
                  <a:lnTo>
                    <a:pt x="80653" y="4072"/>
                  </a:lnTo>
                  <a:close/>
                </a:path>
              </a:pathLst>
            </a:custGeom>
            <a:grpFill/>
            <a:ln w="8132" cap="flat">
              <a:noFill/>
              <a:prstDash val="solid"/>
              <a:miter/>
            </a:ln>
          </p:spPr>
          <p:txBody>
            <a:bodyPr rtlCol="0" anchor="ctr"/>
            <a:lstStyle/>
            <a:p>
              <a:endParaRPr lang="en-US"/>
            </a:p>
          </p:txBody>
        </p:sp>
        <p:sp>
          <p:nvSpPr>
            <p:cNvPr id="22" name="Freeform 277">
              <a:extLst>
                <a:ext uri="{FF2B5EF4-FFF2-40B4-BE49-F238E27FC236}">
                  <a16:creationId xmlns:a16="http://schemas.microsoft.com/office/drawing/2014/main" id="{0B429019-9842-A305-F8A1-9DB8FA1925EF}"/>
                </a:ext>
              </a:extLst>
            </p:cNvPr>
            <p:cNvSpPr/>
            <p:nvPr/>
          </p:nvSpPr>
          <p:spPr>
            <a:xfrm>
              <a:off x="3113244" y="3274247"/>
              <a:ext cx="250920" cy="196291"/>
            </a:xfrm>
            <a:custGeom>
              <a:avLst/>
              <a:gdLst>
                <a:gd name="connsiteX0" fmla="*/ 240330 w 250920"/>
                <a:gd name="connsiteY0" fmla="*/ 0 h 196291"/>
                <a:gd name="connsiteX1" fmla="*/ 228110 w 250920"/>
                <a:gd name="connsiteY1" fmla="*/ 12217 h 196291"/>
                <a:gd name="connsiteX2" fmla="*/ 229739 w 250920"/>
                <a:gd name="connsiteY2" fmla="*/ 18733 h 196291"/>
                <a:gd name="connsiteX3" fmla="*/ 207743 w 250920"/>
                <a:gd name="connsiteY3" fmla="*/ 45611 h 196291"/>
                <a:gd name="connsiteX4" fmla="*/ 203670 w 250920"/>
                <a:gd name="connsiteY4" fmla="*/ 44797 h 196291"/>
                <a:gd name="connsiteX5" fmla="*/ 202040 w 250920"/>
                <a:gd name="connsiteY5" fmla="*/ 44797 h 196291"/>
                <a:gd name="connsiteX6" fmla="*/ 178414 w 250920"/>
                <a:gd name="connsiteY6" fmla="*/ 21177 h 196291"/>
                <a:gd name="connsiteX7" fmla="*/ 156418 w 250920"/>
                <a:gd name="connsiteY7" fmla="*/ 38281 h 196291"/>
                <a:gd name="connsiteX8" fmla="*/ 149901 w 250920"/>
                <a:gd name="connsiteY8" fmla="*/ 36652 h 196291"/>
                <a:gd name="connsiteX9" fmla="*/ 149086 w 250920"/>
                <a:gd name="connsiteY9" fmla="*/ 36652 h 196291"/>
                <a:gd name="connsiteX10" fmla="*/ 149086 w 250920"/>
                <a:gd name="connsiteY10" fmla="*/ 36652 h 196291"/>
                <a:gd name="connsiteX11" fmla="*/ 145827 w 250920"/>
                <a:gd name="connsiteY11" fmla="*/ 8145 h 196291"/>
                <a:gd name="connsiteX12" fmla="*/ 105908 w 250920"/>
                <a:gd name="connsiteY12" fmla="*/ 8145 h 196291"/>
                <a:gd name="connsiteX13" fmla="*/ 102649 w 250920"/>
                <a:gd name="connsiteY13" fmla="*/ 36652 h 196291"/>
                <a:gd name="connsiteX14" fmla="*/ 96947 w 250920"/>
                <a:gd name="connsiteY14" fmla="*/ 39095 h 196291"/>
                <a:gd name="connsiteX15" fmla="*/ 74136 w 250920"/>
                <a:gd name="connsiteY15" fmla="*/ 21177 h 196291"/>
                <a:gd name="connsiteX16" fmla="*/ 45622 w 250920"/>
                <a:gd name="connsiteY16" fmla="*/ 49684 h 196291"/>
                <a:gd name="connsiteX17" fmla="*/ 63545 w 250920"/>
                <a:gd name="connsiteY17" fmla="*/ 72490 h 196291"/>
                <a:gd name="connsiteX18" fmla="*/ 63545 w 250920"/>
                <a:gd name="connsiteY18" fmla="*/ 73304 h 196291"/>
                <a:gd name="connsiteX19" fmla="*/ 24440 w 250920"/>
                <a:gd name="connsiteY19" fmla="*/ 57829 h 196291"/>
                <a:gd name="connsiteX20" fmla="*/ 24440 w 250920"/>
                <a:gd name="connsiteY20" fmla="*/ 57014 h 196291"/>
                <a:gd name="connsiteX21" fmla="*/ 12220 w 250920"/>
                <a:gd name="connsiteY21" fmla="*/ 44797 h 196291"/>
                <a:gd name="connsiteX22" fmla="*/ 0 w 250920"/>
                <a:gd name="connsiteY22" fmla="*/ 57014 h 196291"/>
                <a:gd name="connsiteX23" fmla="*/ 12220 w 250920"/>
                <a:gd name="connsiteY23" fmla="*/ 69232 h 196291"/>
                <a:gd name="connsiteX24" fmla="*/ 21182 w 250920"/>
                <a:gd name="connsiteY24" fmla="*/ 65159 h 196291"/>
                <a:gd name="connsiteX25" fmla="*/ 56213 w 250920"/>
                <a:gd name="connsiteY25" fmla="*/ 79006 h 196291"/>
                <a:gd name="connsiteX26" fmla="*/ 32587 w 250920"/>
                <a:gd name="connsiteY26" fmla="*/ 82263 h 196291"/>
                <a:gd name="connsiteX27" fmla="*/ 32587 w 250920"/>
                <a:gd name="connsiteY27" fmla="*/ 122173 h 196291"/>
                <a:gd name="connsiteX28" fmla="*/ 61101 w 250920"/>
                <a:gd name="connsiteY28" fmla="*/ 125431 h 196291"/>
                <a:gd name="connsiteX29" fmla="*/ 63545 w 250920"/>
                <a:gd name="connsiteY29" fmla="*/ 131133 h 196291"/>
                <a:gd name="connsiteX30" fmla="*/ 44807 w 250920"/>
                <a:gd name="connsiteY30" fmla="*/ 154753 h 196291"/>
                <a:gd name="connsiteX31" fmla="*/ 73321 w 250920"/>
                <a:gd name="connsiteY31" fmla="*/ 183260 h 196291"/>
                <a:gd name="connsiteX32" fmla="*/ 96132 w 250920"/>
                <a:gd name="connsiteY32" fmla="*/ 165341 h 196291"/>
                <a:gd name="connsiteX33" fmla="*/ 101835 w 250920"/>
                <a:gd name="connsiteY33" fmla="*/ 167785 h 196291"/>
                <a:gd name="connsiteX34" fmla="*/ 105093 w 250920"/>
                <a:gd name="connsiteY34" fmla="*/ 196292 h 196291"/>
                <a:gd name="connsiteX35" fmla="*/ 145013 w 250920"/>
                <a:gd name="connsiteY35" fmla="*/ 196292 h 196291"/>
                <a:gd name="connsiteX36" fmla="*/ 148271 w 250920"/>
                <a:gd name="connsiteY36" fmla="*/ 167785 h 196291"/>
                <a:gd name="connsiteX37" fmla="*/ 153974 w 250920"/>
                <a:gd name="connsiteY37" fmla="*/ 165341 h 196291"/>
                <a:gd name="connsiteX38" fmla="*/ 176785 w 250920"/>
                <a:gd name="connsiteY38" fmla="*/ 183260 h 196291"/>
                <a:gd name="connsiteX39" fmla="*/ 205299 w 250920"/>
                <a:gd name="connsiteY39" fmla="*/ 154753 h 196291"/>
                <a:gd name="connsiteX40" fmla="*/ 187376 w 250920"/>
                <a:gd name="connsiteY40" fmla="*/ 131947 h 196291"/>
                <a:gd name="connsiteX41" fmla="*/ 189820 w 250920"/>
                <a:gd name="connsiteY41" fmla="*/ 126246 h 196291"/>
                <a:gd name="connsiteX42" fmla="*/ 218334 w 250920"/>
                <a:gd name="connsiteY42" fmla="*/ 122988 h 196291"/>
                <a:gd name="connsiteX43" fmla="*/ 218334 w 250920"/>
                <a:gd name="connsiteY43" fmla="*/ 83078 h 196291"/>
                <a:gd name="connsiteX44" fmla="*/ 189820 w 250920"/>
                <a:gd name="connsiteY44" fmla="*/ 79820 h 196291"/>
                <a:gd name="connsiteX45" fmla="*/ 187376 w 250920"/>
                <a:gd name="connsiteY45" fmla="*/ 74119 h 196291"/>
                <a:gd name="connsiteX46" fmla="*/ 193079 w 250920"/>
                <a:gd name="connsiteY46" fmla="*/ 66788 h 196291"/>
                <a:gd name="connsiteX47" fmla="*/ 202040 w 250920"/>
                <a:gd name="connsiteY47" fmla="*/ 70861 h 196291"/>
                <a:gd name="connsiteX48" fmla="*/ 214260 w 250920"/>
                <a:gd name="connsiteY48" fmla="*/ 58643 h 196291"/>
                <a:gd name="connsiteX49" fmla="*/ 212631 w 250920"/>
                <a:gd name="connsiteY49" fmla="*/ 52127 h 196291"/>
                <a:gd name="connsiteX50" fmla="*/ 234627 w 250920"/>
                <a:gd name="connsiteY50" fmla="*/ 25249 h 196291"/>
                <a:gd name="connsiteX51" fmla="*/ 238701 w 250920"/>
                <a:gd name="connsiteY51" fmla="*/ 26064 h 196291"/>
                <a:gd name="connsiteX52" fmla="*/ 250921 w 250920"/>
                <a:gd name="connsiteY52" fmla="*/ 13846 h 196291"/>
                <a:gd name="connsiteX53" fmla="*/ 240330 w 250920"/>
                <a:gd name="connsiteY53" fmla="*/ 0 h 196291"/>
                <a:gd name="connsiteX54" fmla="*/ 240330 w 250920"/>
                <a:gd name="connsiteY54" fmla="*/ 0 h 196291"/>
                <a:gd name="connsiteX55" fmla="*/ 10591 w 250920"/>
                <a:gd name="connsiteY55" fmla="*/ 61901 h 196291"/>
                <a:gd name="connsiteX56" fmla="*/ 6517 w 250920"/>
                <a:gd name="connsiteY56" fmla="*/ 57829 h 196291"/>
                <a:gd name="connsiteX57" fmla="*/ 10591 w 250920"/>
                <a:gd name="connsiteY57" fmla="*/ 53756 h 196291"/>
                <a:gd name="connsiteX58" fmla="*/ 14664 w 250920"/>
                <a:gd name="connsiteY58" fmla="*/ 57829 h 196291"/>
                <a:gd name="connsiteX59" fmla="*/ 10591 w 250920"/>
                <a:gd name="connsiteY59" fmla="*/ 61901 h 196291"/>
                <a:gd name="connsiteX60" fmla="*/ 10591 w 250920"/>
                <a:gd name="connsiteY60" fmla="*/ 61901 h 196291"/>
                <a:gd name="connsiteX61" fmla="*/ 193893 w 250920"/>
                <a:gd name="connsiteY61" fmla="*/ 49684 h 196291"/>
                <a:gd name="connsiteX62" fmla="*/ 192264 w 250920"/>
                <a:gd name="connsiteY62" fmla="*/ 52127 h 196291"/>
                <a:gd name="connsiteX63" fmla="*/ 162121 w 250920"/>
                <a:gd name="connsiteY63" fmla="*/ 47240 h 196291"/>
                <a:gd name="connsiteX64" fmla="*/ 161306 w 250920"/>
                <a:gd name="connsiteY64" fmla="*/ 44797 h 196291"/>
                <a:gd name="connsiteX65" fmla="*/ 176785 w 250920"/>
                <a:gd name="connsiteY65" fmla="*/ 32580 h 196291"/>
                <a:gd name="connsiteX66" fmla="*/ 193893 w 250920"/>
                <a:gd name="connsiteY66" fmla="*/ 49684 h 196291"/>
                <a:gd name="connsiteX67" fmla="*/ 153974 w 250920"/>
                <a:gd name="connsiteY67" fmla="*/ 49684 h 196291"/>
                <a:gd name="connsiteX68" fmla="*/ 149901 w 250920"/>
                <a:gd name="connsiteY68" fmla="*/ 53756 h 196291"/>
                <a:gd name="connsiteX69" fmla="*/ 145827 w 250920"/>
                <a:gd name="connsiteY69" fmla="*/ 49684 h 196291"/>
                <a:gd name="connsiteX70" fmla="*/ 149901 w 250920"/>
                <a:gd name="connsiteY70" fmla="*/ 45611 h 196291"/>
                <a:gd name="connsiteX71" fmla="*/ 153974 w 250920"/>
                <a:gd name="connsiteY71" fmla="*/ 49684 h 196291"/>
                <a:gd name="connsiteX72" fmla="*/ 153974 w 250920"/>
                <a:gd name="connsiteY72" fmla="*/ 49684 h 196291"/>
                <a:gd name="connsiteX73" fmla="*/ 55398 w 250920"/>
                <a:gd name="connsiteY73" fmla="*/ 50498 h 196291"/>
                <a:gd name="connsiteX74" fmla="*/ 73321 w 250920"/>
                <a:gd name="connsiteY74" fmla="*/ 32580 h 196291"/>
                <a:gd name="connsiteX75" fmla="*/ 94503 w 250920"/>
                <a:gd name="connsiteY75" fmla="*/ 48869 h 196291"/>
                <a:gd name="connsiteX76" fmla="*/ 96947 w 250920"/>
                <a:gd name="connsiteY76" fmla="*/ 48055 h 196291"/>
                <a:gd name="connsiteX77" fmla="*/ 106723 w 250920"/>
                <a:gd name="connsiteY77" fmla="*/ 43982 h 196291"/>
                <a:gd name="connsiteX78" fmla="*/ 109167 w 250920"/>
                <a:gd name="connsiteY78" fmla="*/ 43168 h 196291"/>
                <a:gd name="connsiteX79" fmla="*/ 112426 w 250920"/>
                <a:gd name="connsiteY79" fmla="*/ 16290 h 196291"/>
                <a:gd name="connsiteX80" fmla="*/ 137681 w 250920"/>
                <a:gd name="connsiteY80" fmla="*/ 16290 h 196291"/>
                <a:gd name="connsiteX81" fmla="*/ 140939 w 250920"/>
                <a:gd name="connsiteY81" fmla="*/ 40724 h 196291"/>
                <a:gd name="connsiteX82" fmla="*/ 137681 w 250920"/>
                <a:gd name="connsiteY82" fmla="*/ 49684 h 196291"/>
                <a:gd name="connsiteX83" fmla="*/ 141754 w 250920"/>
                <a:gd name="connsiteY83" fmla="*/ 58643 h 196291"/>
                <a:gd name="connsiteX84" fmla="*/ 137681 w 250920"/>
                <a:gd name="connsiteY84" fmla="*/ 68417 h 196291"/>
                <a:gd name="connsiteX85" fmla="*/ 126275 w 250920"/>
                <a:gd name="connsiteY85" fmla="*/ 66788 h 196291"/>
                <a:gd name="connsiteX86" fmla="*/ 93688 w 250920"/>
                <a:gd name="connsiteY86" fmla="*/ 86336 h 196291"/>
                <a:gd name="connsiteX87" fmla="*/ 85541 w 250920"/>
                <a:gd name="connsiteY87" fmla="*/ 83078 h 196291"/>
                <a:gd name="connsiteX88" fmla="*/ 85541 w 250920"/>
                <a:gd name="connsiteY88" fmla="*/ 83078 h 196291"/>
                <a:gd name="connsiteX89" fmla="*/ 73321 w 250920"/>
                <a:gd name="connsiteY89" fmla="*/ 70861 h 196291"/>
                <a:gd name="connsiteX90" fmla="*/ 71692 w 250920"/>
                <a:gd name="connsiteY90" fmla="*/ 70861 h 196291"/>
                <a:gd name="connsiteX91" fmla="*/ 55398 w 250920"/>
                <a:gd name="connsiteY91" fmla="*/ 50498 h 196291"/>
                <a:gd name="connsiteX92" fmla="*/ 97761 w 250920"/>
                <a:gd name="connsiteY92" fmla="*/ 96110 h 196291"/>
                <a:gd name="connsiteX93" fmla="*/ 113240 w 250920"/>
                <a:gd name="connsiteY93" fmla="*/ 101811 h 196291"/>
                <a:gd name="connsiteX94" fmla="*/ 113240 w 250920"/>
                <a:gd name="connsiteY94" fmla="*/ 101811 h 196291"/>
                <a:gd name="connsiteX95" fmla="*/ 125460 w 250920"/>
                <a:gd name="connsiteY95" fmla="*/ 114029 h 196291"/>
                <a:gd name="connsiteX96" fmla="*/ 137681 w 250920"/>
                <a:gd name="connsiteY96" fmla="*/ 101811 h 196291"/>
                <a:gd name="connsiteX97" fmla="*/ 133607 w 250920"/>
                <a:gd name="connsiteY97" fmla="*/ 92852 h 196291"/>
                <a:gd name="connsiteX98" fmla="*/ 140939 w 250920"/>
                <a:gd name="connsiteY98" fmla="*/ 77376 h 196291"/>
                <a:gd name="connsiteX99" fmla="*/ 153974 w 250920"/>
                <a:gd name="connsiteY99" fmla="*/ 100997 h 196291"/>
                <a:gd name="connsiteX100" fmla="*/ 125460 w 250920"/>
                <a:gd name="connsiteY100" fmla="*/ 129504 h 196291"/>
                <a:gd name="connsiteX101" fmla="*/ 96947 w 250920"/>
                <a:gd name="connsiteY101" fmla="*/ 100997 h 196291"/>
                <a:gd name="connsiteX102" fmla="*/ 97761 w 250920"/>
                <a:gd name="connsiteY102" fmla="*/ 96110 h 196291"/>
                <a:gd name="connsiteX103" fmla="*/ 97761 w 250920"/>
                <a:gd name="connsiteY103" fmla="*/ 96110 h 196291"/>
                <a:gd name="connsiteX104" fmla="*/ 125460 w 250920"/>
                <a:gd name="connsiteY104" fmla="*/ 98553 h 196291"/>
                <a:gd name="connsiteX105" fmla="*/ 129534 w 250920"/>
                <a:gd name="connsiteY105" fmla="*/ 102626 h 196291"/>
                <a:gd name="connsiteX106" fmla="*/ 125460 w 250920"/>
                <a:gd name="connsiteY106" fmla="*/ 106698 h 196291"/>
                <a:gd name="connsiteX107" fmla="*/ 121387 w 250920"/>
                <a:gd name="connsiteY107" fmla="*/ 102626 h 196291"/>
                <a:gd name="connsiteX108" fmla="*/ 125460 w 250920"/>
                <a:gd name="connsiteY108" fmla="*/ 98553 h 196291"/>
                <a:gd name="connsiteX109" fmla="*/ 125460 w 250920"/>
                <a:gd name="connsiteY109" fmla="*/ 98553 h 196291"/>
                <a:gd name="connsiteX110" fmla="*/ 126275 w 250920"/>
                <a:gd name="connsiteY110" fmla="*/ 90408 h 196291"/>
                <a:gd name="connsiteX111" fmla="*/ 125460 w 250920"/>
                <a:gd name="connsiteY111" fmla="*/ 90408 h 196291"/>
                <a:gd name="connsiteX112" fmla="*/ 116499 w 250920"/>
                <a:gd name="connsiteY112" fmla="*/ 94481 h 196291"/>
                <a:gd name="connsiteX113" fmla="*/ 101020 w 250920"/>
                <a:gd name="connsiteY113" fmla="*/ 88779 h 196291"/>
                <a:gd name="connsiteX114" fmla="*/ 126275 w 250920"/>
                <a:gd name="connsiteY114" fmla="*/ 74119 h 196291"/>
                <a:gd name="connsiteX115" fmla="*/ 134422 w 250920"/>
                <a:gd name="connsiteY115" fmla="*/ 74933 h 196291"/>
                <a:gd name="connsiteX116" fmla="*/ 126275 w 250920"/>
                <a:gd name="connsiteY116" fmla="*/ 90408 h 196291"/>
                <a:gd name="connsiteX117" fmla="*/ 72506 w 250920"/>
                <a:gd name="connsiteY117" fmla="*/ 78191 h 196291"/>
                <a:gd name="connsiteX118" fmla="*/ 76580 w 250920"/>
                <a:gd name="connsiteY118" fmla="*/ 82263 h 196291"/>
                <a:gd name="connsiteX119" fmla="*/ 72506 w 250920"/>
                <a:gd name="connsiteY119" fmla="*/ 86336 h 196291"/>
                <a:gd name="connsiteX120" fmla="*/ 68433 w 250920"/>
                <a:gd name="connsiteY120" fmla="*/ 82263 h 196291"/>
                <a:gd name="connsiteX121" fmla="*/ 72506 w 250920"/>
                <a:gd name="connsiteY121" fmla="*/ 78191 h 196291"/>
                <a:gd name="connsiteX122" fmla="*/ 72506 w 250920"/>
                <a:gd name="connsiteY122" fmla="*/ 78191 h 196291"/>
                <a:gd name="connsiteX123" fmla="*/ 180044 w 250920"/>
                <a:gd name="connsiteY123" fmla="*/ 74119 h 196291"/>
                <a:gd name="connsiteX124" fmla="*/ 184117 w 250920"/>
                <a:gd name="connsiteY124" fmla="*/ 83892 h 196291"/>
                <a:gd name="connsiteX125" fmla="*/ 184932 w 250920"/>
                <a:gd name="connsiteY125" fmla="*/ 86336 h 196291"/>
                <a:gd name="connsiteX126" fmla="*/ 211816 w 250920"/>
                <a:gd name="connsiteY126" fmla="*/ 89594 h 196291"/>
                <a:gd name="connsiteX127" fmla="*/ 211816 w 250920"/>
                <a:gd name="connsiteY127" fmla="*/ 114843 h 196291"/>
                <a:gd name="connsiteX128" fmla="*/ 184932 w 250920"/>
                <a:gd name="connsiteY128" fmla="*/ 118101 h 196291"/>
                <a:gd name="connsiteX129" fmla="*/ 184117 w 250920"/>
                <a:gd name="connsiteY129" fmla="*/ 120544 h 196291"/>
                <a:gd name="connsiteX130" fmla="*/ 180044 w 250920"/>
                <a:gd name="connsiteY130" fmla="*/ 130318 h 196291"/>
                <a:gd name="connsiteX131" fmla="*/ 179229 w 250920"/>
                <a:gd name="connsiteY131" fmla="*/ 132762 h 196291"/>
                <a:gd name="connsiteX132" fmla="*/ 195523 w 250920"/>
                <a:gd name="connsiteY132" fmla="*/ 153938 h 196291"/>
                <a:gd name="connsiteX133" fmla="*/ 177600 w 250920"/>
                <a:gd name="connsiteY133" fmla="*/ 171857 h 196291"/>
                <a:gd name="connsiteX134" fmla="*/ 156418 w 250920"/>
                <a:gd name="connsiteY134" fmla="*/ 155568 h 196291"/>
                <a:gd name="connsiteX135" fmla="*/ 153974 w 250920"/>
                <a:gd name="connsiteY135" fmla="*/ 156382 h 196291"/>
                <a:gd name="connsiteX136" fmla="*/ 144198 w 250920"/>
                <a:gd name="connsiteY136" fmla="*/ 160455 h 196291"/>
                <a:gd name="connsiteX137" fmla="*/ 141754 w 250920"/>
                <a:gd name="connsiteY137" fmla="*/ 161269 h 196291"/>
                <a:gd name="connsiteX138" fmla="*/ 138495 w 250920"/>
                <a:gd name="connsiteY138" fmla="*/ 188147 h 196291"/>
                <a:gd name="connsiteX139" fmla="*/ 113240 w 250920"/>
                <a:gd name="connsiteY139" fmla="*/ 188147 h 196291"/>
                <a:gd name="connsiteX140" fmla="*/ 109982 w 250920"/>
                <a:gd name="connsiteY140" fmla="*/ 161269 h 196291"/>
                <a:gd name="connsiteX141" fmla="*/ 107537 w 250920"/>
                <a:gd name="connsiteY141" fmla="*/ 160455 h 196291"/>
                <a:gd name="connsiteX142" fmla="*/ 97761 w 250920"/>
                <a:gd name="connsiteY142" fmla="*/ 156382 h 196291"/>
                <a:gd name="connsiteX143" fmla="*/ 95317 w 250920"/>
                <a:gd name="connsiteY143" fmla="*/ 155568 h 196291"/>
                <a:gd name="connsiteX144" fmla="*/ 74136 w 250920"/>
                <a:gd name="connsiteY144" fmla="*/ 171857 h 196291"/>
                <a:gd name="connsiteX145" fmla="*/ 56213 w 250920"/>
                <a:gd name="connsiteY145" fmla="*/ 153938 h 196291"/>
                <a:gd name="connsiteX146" fmla="*/ 72506 w 250920"/>
                <a:gd name="connsiteY146" fmla="*/ 132762 h 196291"/>
                <a:gd name="connsiteX147" fmla="*/ 71692 w 250920"/>
                <a:gd name="connsiteY147" fmla="*/ 130318 h 196291"/>
                <a:gd name="connsiteX148" fmla="*/ 67618 w 250920"/>
                <a:gd name="connsiteY148" fmla="*/ 120544 h 196291"/>
                <a:gd name="connsiteX149" fmla="*/ 66804 w 250920"/>
                <a:gd name="connsiteY149" fmla="*/ 118101 h 196291"/>
                <a:gd name="connsiteX150" fmla="*/ 39919 w 250920"/>
                <a:gd name="connsiteY150" fmla="*/ 114843 h 196291"/>
                <a:gd name="connsiteX151" fmla="*/ 39919 w 250920"/>
                <a:gd name="connsiteY151" fmla="*/ 89594 h 196291"/>
                <a:gd name="connsiteX152" fmla="*/ 61101 w 250920"/>
                <a:gd name="connsiteY152" fmla="*/ 87150 h 196291"/>
                <a:gd name="connsiteX153" fmla="*/ 72506 w 250920"/>
                <a:gd name="connsiteY153" fmla="*/ 94481 h 196291"/>
                <a:gd name="connsiteX154" fmla="*/ 81468 w 250920"/>
                <a:gd name="connsiteY154" fmla="*/ 90408 h 196291"/>
                <a:gd name="connsiteX155" fmla="*/ 89615 w 250920"/>
                <a:gd name="connsiteY155" fmla="*/ 93666 h 196291"/>
                <a:gd name="connsiteX156" fmla="*/ 87985 w 250920"/>
                <a:gd name="connsiteY156" fmla="*/ 102626 h 196291"/>
                <a:gd name="connsiteX157" fmla="*/ 124646 w 250920"/>
                <a:gd name="connsiteY157" fmla="*/ 139278 h 196291"/>
                <a:gd name="connsiteX158" fmla="*/ 161306 w 250920"/>
                <a:gd name="connsiteY158" fmla="*/ 102626 h 196291"/>
                <a:gd name="connsiteX159" fmla="*/ 143383 w 250920"/>
                <a:gd name="connsiteY159" fmla="*/ 70861 h 196291"/>
                <a:gd name="connsiteX160" fmla="*/ 147457 w 250920"/>
                <a:gd name="connsiteY160" fmla="*/ 61087 h 196291"/>
                <a:gd name="connsiteX161" fmla="*/ 148271 w 250920"/>
                <a:gd name="connsiteY161" fmla="*/ 61087 h 196291"/>
                <a:gd name="connsiteX162" fmla="*/ 158862 w 250920"/>
                <a:gd name="connsiteY162" fmla="*/ 54571 h 196291"/>
                <a:gd name="connsiteX163" fmla="*/ 186561 w 250920"/>
                <a:gd name="connsiteY163" fmla="*/ 58643 h 196291"/>
                <a:gd name="connsiteX164" fmla="*/ 176785 w 250920"/>
                <a:gd name="connsiteY164" fmla="*/ 70861 h 196291"/>
                <a:gd name="connsiteX165" fmla="*/ 180044 w 250920"/>
                <a:gd name="connsiteY165" fmla="*/ 74119 h 196291"/>
                <a:gd name="connsiteX166" fmla="*/ 202855 w 250920"/>
                <a:gd name="connsiteY166" fmla="*/ 61901 h 196291"/>
                <a:gd name="connsiteX167" fmla="*/ 198781 w 250920"/>
                <a:gd name="connsiteY167" fmla="*/ 57829 h 196291"/>
                <a:gd name="connsiteX168" fmla="*/ 202855 w 250920"/>
                <a:gd name="connsiteY168" fmla="*/ 53756 h 196291"/>
                <a:gd name="connsiteX169" fmla="*/ 206928 w 250920"/>
                <a:gd name="connsiteY169" fmla="*/ 57829 h 196291"/>
                <a:gd name="connsiteX170" fmla="*/ 202855 w 250920"/>
                <a:gd name="connsiteY170" fmla="*/ 61901 h 196291"/>
                <a:gd name="connsiteX171" fmla="*/ 202855 w 250920"/>
                <a:gd name="connsiteY171" fmla="*/ 61901 h 196291"/>
                <a:gd name="connsiteX172" fmla="*/ 240330 w 250920"/>
                <a:gd name="connsiteY172" fmla="*/ 16290 h 196291"/>
                <a:gd name="connsiteX173" fmla="*/ 236257 w 250920"/>
                <a:gd name="connsiteY173" fmla="*/ 12217 h 196291"/>
                <a:gd name="connsiteX174" fmla="*/ 240330 w 250920"/>
                <a:gd name="connsiteY174" fmla="*/ 8145 h 196291"/>
                <a:gd name="connsiteX175" fmla="*/ 244403 w 250920"/>
                <a:gd name="connsiteY175" fmla="*/ 12217 h 196291"/>
                <a:gd name="connsiteX176" fmla="*/ 240330 w 250920"/>
                <a:gd name="connsiteY176" fmla="*/ 16290 h 196291"/>
                <a:gd name="connsiteX177" fmla="*/ 240330 w 250920"/>
                <a:gd name="connsiteY177" fmla="*/ 16290 h 19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250920" h="196291">
                  <a:moveTo>
                    <a:pt x="240330" y="0"/>
                  </a:moveTo>
                  <a:cubicBezTo>
                    <a:pt x="233813" y="0"/>
                    <a:pt x="228110" y="5702"/>
                    <a:pt x="228110" y="12217"/>
                  </a:cubicBezTo>
                  <a:cubicBezTo>
                    <a:pt x="228110" y="14661"/>
                    <a:pt x="228925" y="17104"/>
                    <a:pt x="229739" y="18733"/>
                  </a:cubicBezTo>
                  <a:lnTo>
                    <a:pt x="207743" y="45611"/>
                  </a:lnTo>
                  <a:cubicBezTo>
                    <a:pt x="206114" y="44797"/>
                    <a:pt x="205299" y="44797"/>
                    <a:pt x="203670" y="44797"/>
                  </a:cubicBezTo>
                  <a:cubicBezTo>
                    <a:pt x="202855" y="44797"/>
                    <a:pt x="202855" y="44797"/>
                    <a:pt x="202040" y="44797"/>
                  </a:cubicBezTo>
                  <a:lnTo>
                    <a:pt x="178414" y="21177"/>
                  </a:lnTo>
                  <a:lnTo>
                    <a:pt x="156418" y="38281"/>
                  </a:lnTo>
                  <a:cubicBezTo>
                    <a:pt x="154789" y="37467"/>
                    <a:pt x="152345" y="36652"/>
                    <a:pt x="149901" y="36652"/>
                  </a:cubicBezTo>
                  <a:cubicBezTo>
                    <a:pt x="149901" y="36652"/>
                    <a:pt x="149086" y="36652"/>
                    <a:pt x="149086" y="36652"/>
                  </a:cubicBezTo>
                  <a:cubicBezTo>
                    <a:pt x="149086" y="36652"/>
                    <a:pt x="149086" y="36652"/>
                    <a:pt x="149086" y="36652"/>
                  </a:cubicBezTo>
                  <a:lnTo>
                    <a:pt x="145827" y="8145"/>
                  </a:lnTo>
                  <a:lnTo>
                    <a:pt x="105908" y="8145"/>
                  </a:lnTo>
                  <a:lnTo>
                    <a:pt x="102649" y="36652"/>
                  </a:lnTo>
                  <a:cubicBezTo>
                    <a:pt x="101020" y="37467"/>
                    <a:pt x="98576" y="38281"/>
                    <a:pt x="96947" y="39095"/>
                  </a:cubicBezTo>
                  <a:lnTo>
                    <a:pt x="74136" y="21177"/>
                  </a:lnTo>
                  <a:lnTo>
                    <a:pt x="45622" y="49684"/>
                  </a:lnTo>
                  <a:lnTo>
                    <a:pt x="63545" y="72490"/>
                  </a:lnTo>
                  <a:cubicBezTo>
                    <a:pt x="63545" y="72490"/>
                    <a:pt x="63545" y="73304"/>
                    <a:pt x="63545" y="73304"/>
                  </a:cubicBezTo>
                  <a:lnTo>
                    <a:pt x="24440" y="57829"/>
                  </a:lnTo>
                  <a:cubicBezTo>
                    <a:pt x="24440" y="57829"/>
                    <a:pt x="24440" y="57829"/>
                    <a:pt x="24440" y="57014"/>
                  </a:cubicBezTo>
                  <a:cubicBezTo>
                    <a:pt x="24440" y="50498"/>
                    <a:pt x="18738" y="44797"/>
                    <a:pt x="12220" y="44797"/>
                  </a:cubicBezTo>
                  <a:cubicBezTo>
                    <a:pt x="5703" y="44797"/>
                    <a:pt x="0" y="50498"/>
                    <a:pt x="0" y="57014"/>
                  </a:cubicBezTo>
                  <a:cubicBezTo>
                    <a:pt x="0" y="63530"/>
                    <a:pt x="5703" y="69232"/>
                    <a:pt x="12220" y="69232"/>
                  </a:cubicBezTo>
                  <a:cubicBezTo>
                    <a:pt x="16294" y="69232"/>
                    <a:pt x="19552" y="67603"/>
                    <a:pt x="21182" y="65159"/>
                  </a:cubicBezTo>
                  <a:lnTo>
                    <a:pt x="56213" y="79006"/>
                  </a:lnTo>
                  <a:lnTo>
                    <a:pt x="32587" y="82263"/>
                  </a:lnTo>
                  <a:lnTo>
                    <a:pt x="32587" y="122173"/>
                  </a:lnTo>
                  <a:lnTo>
                    <a:pt x="61101" y="125431"/>
                  </a:lnTo>
                  <a:cubicBezTo>
                    <a:pt x="61916" y="127060"/>
                    <a:pt x="62730" y="129504"/>
                    <a:pt x="63545" y="131133"/>
                  </a:cubicBezTo>
                  <a:lnTo>
                    <a:pt x="44807" y="154753"/>
                  </a:lnTo>
                  <a:lnTo>
                    <a:pt x="73321" y="183260"/>
                  </a:lnTo>
                  <a:lnTo>
                    <a:pt x="96132" y="165341"/>
                  </a:lnTo>
                  <a:cubicBezTo>
                    <a:pt x="97761" y="166156"/>
                    <a:pt x="100205" y="166970"/>
                    <a:pt x="101835" y="167785"/>
                  </a:cubicBezTo>
                  <a:lnTo>
                    <a:pt x="105093" y="196292"/>
                  </a:lnTo>
                  <a:lnTo>
                    <a:pt x="145013" y="196292"/>
                  </a:lnTo>
                  <a:lnTo>
                    <a:pt x="148271" y="167785"/>
                  </a:lnTo>
                  <a:cubicBezTo>
                    <a:pt x="149901" y="166970"/>
                    <a:pt x="152345" y="166156"/>
                    <a:pt x="153974" y="165341"/>
                  </a:cubicBezTo>
                  <a:lnTo>
                    <a:pt x="176785" y="183260"/>
                  </a:lnTo>
                  <a:lnTo>
                    <a:pt x="205299" y="154753"/>
                  </a:lnTo>
                  <a:lnTo>
                    <a:pt x="187376" y="131947"/>
                  </a:lnTo>
                  <a:cubicBezTo>
                    <a:pt x="188191" y="130318"/>
                    <a:pt x="189005" y="127875"/>
                    <a:pt x="189820" y="126246"/>
                  </a:cubicBezTo>
                  <a:lnTo>
                    <a:pt x="218334" y="122988"/>
                  </a:lnTo>
                  <a:lnTo>
                    <a:pt x="218334" y="83078"/>
                  </a:lnTo>
                  <a:lnTo>
                    <a:pt x="189820" y="79820"/>
                  </a:lnTo>
                  <a:cubicBezTo>
                    <a:pt x="189005" y="78191"/>
                    <a:pt x="188191" y="75747"/>
                    <a:pt x="187376" y="74119"/>
                  </a:cubicBezTo>
                  <a:lnTo>
                    <a:pt x="193079" y="66788"/>
                  </a:lnTo>
                  <a:cubicBezTo>
                    <a:pt x="195523" y="69232"/>
                    <a:pt x="198781" y="70861"/>
                    <a:pt x="202040" y="70861"/>
                  </a:cubicBezTo>
                  <a:cubicBezTo>
                    <a:pt x="208558" y="70861"/>
                    <a:pt x="214260" y="65159"/>
                    <a:pt x="214260" y="58643"/>
                  </a:cubicBezTo>
                  <a:cubicBezTo>
                    <a:pt x="214260" y="56200"/>
                    <a:pt x="213446" y="53756"/>
                    <a:pt x="212631" y="52127"/>
                  </a:cubicBezTo>
                  <a:lnTo>
                    <a:pt x="234627" y="25249"/>
                  </a:lnTo>
                  <a:cubicBezTo>
                    <a:pt x="236257" y="26064"/>
                    <a:pt x="237071" y="26064"/>
                    <a:pt x="238701" y="26064"/>
                  </a:cubicBezTo>
                  <a:cubicBezTo>
                    <a:pt x="245218" y="26064"/>
                    <a:pt x="250921" y="20362"/>
                    <a:pt x="250921" y="13846"/>
                  </a:cubicBezTo>
                  <a:cubicBezTo>
                    <a:pt x="250921" y="7330"/>
                    <a:pt x="246847" y="0"/>
                    <a:pt x="240330" y="0"/>
                  </a:cubicBezTo>
                  <a:lnTo>
                    <a:pt x="240330" y="0"/>
                  </a:lnTo>
                  <a:close/>
                  <a:moveTo>
                    <a:pt x="10591" y="61901"/>
                  </a:moveTo>
                  <a:cubicBezTo>
                    <a:pt x="8147" y="61901"/>
                    <a:pt x="6517" y="60272"/>
                    <a:pt x="6517" y="57829"/>
                  </a:cubicBezTo>
                  <a:cubicBezTo>
                    <a:pt x="6517" y="55385"/>
                    <a:pt x="8147" y="53756"/>
                    <a:pt x="10591" y="53756"/>
                  </a:cubicBezTo>
                  <a:cubicBezTo>
                    <a:pt x="13035" y="53756"/>
                    <a:pt x="14664" y="55385"/>
                    <a:pt x="14664" y="57829"/>
                  </a:cubicBezTo>
                  <a:cubicBezTo>
                    <a:pt x="14664" y="60272"/>
                    <a:pt x="13035" y="61901"/>
                    <a:pt x="10591" y="61901"/>
                  </a:cubicBezTo>
                  <a:lnTo>
                    <a:pt x="10591" y="61901"/>
                  </a:lnTo>
                  <a:close/>
                  <a:moveTo>
                    <a:pt x="193893" y="49684"/>
                  </a:moveTo>
                  <a:cubicBezTo>
                    <a:pt x="193079" y="50498"/>
                    <a:pt x="193079" y="51313"/>
                    <a:pt x="192264" y="52127"/>
                  </a:cubicBezTo>
                  <a:lnTo>
                    <a:pt x="162121" y="47240"/>
                  </a:lnTo>
                  <a:cubicBezTo>
                    <a:pt x="162121" y="46426"/>
                    <a:pt x="162121" y="45611"/>
                    <a:pt x="161306" y="44797"/>
                  </a:cubicBezTo>
                  <a:lnTo>
                    <a:pt x="176785" y="32580"/>
                  </a:lnTo>
                  <a:lnTo>
                    <a:pt x="193893" y="49684"/>
                  </a:lnTo>
                  <a:close/>
                  <a:moveTo>
                    <a:pt x="153974" y="49684"/>
                  </a:moveTo>
                  <a:cubicBezTo>
                    <a:pt x="153974" y="52127"/>
                    <a:pt x="152345" y="53756"/>
                    <a:pt x="149901" y="53756"/>
                  </a:cubicBezTo>
                  <a:cubicBezTo>
                    <a:pt x="147457" y="53756"/>
                    <a:pt x="145827" y="52127"/>
                    <a:pt x="145827" y="49684"/>
                  </a:cubicBezTo>
                  <a:cubicBezTo>
                    <a:pt x="145827" y="47240"/>
                    <a:pt x="147457" y="45611"/>
                    <a:pt x="149901" y="45611"/>
                  </a:cubicBezTo>
                  <a:cubicBezTo>
                    <a:pt x="152345" y="45611"/>
                    <a:pt x="153974" y="47240"/>
                    <a:pt x="153974" y="49684"/>
                  </a:cubicBezTo>
                  <a:lnTo>
                    <a:pt x="153974" y="49684"/>
                  </a:lnTo>
                  <a:close/>
                  <a:moveTo>
                    <a:pt x="55398" y="50498"/>
                  </a:moveTo>
                  <a:lnTo>
                    <a:pt x="73321" y="32580"/>
                  </a:lnTo>
                  <a:lnTo>
                    <a:pt x="94503" y="48869"/>
                  </a:lnTo>
                  <a:lnTo>
                    <a:pt x="96947" y="48055"/>
                  </a:lnTo>
                  <a:cubicBezTo>
                    <a:pt x="100205" y="46426"/>
                    <a:pt x="103464" y="44797"/>
                    <a:pt x="106723" y="43982"/>
                  </a:cubicBezTo>
                  <a:lnTo>
                    <a:pt x="109167" y="43168"/>
                  </a:lnTo>
                  <a:lnTo>
                    <a:pt x="112426" y="16290"/>
                  </a:lnTo>
                  <a:lnTo>
                    <a:pt x="137681" y="16290"/>
                  </a:lnTo>
                  <a:lnTo>
                    <a:pt x="140939" y="40724"/>
                  </a:lnTo>
                  <a:cubicBezTo>
                    <a:pt x="138495" y="43168"/>
                    <a:pt x="137681" y="45611"/>
                    <a:pt x="137681" y="49684"/>
                  </a:cubicBezTo>
                  <a:cubicBezTo>
                    <a:pt x="137681" y="52942"/>
                    <a:pt x="139310" y="56200"/>
                    <a:pt x="141754" y="58643"/>
                  </a:cubicBezTo>
                  <a:lnTo>
                    <a:pt x="137681" y="68417"/>
                  </a:lnTo>
                  <a:cubicBezTo>
                    <a:pt x="134422" y="67603"/>
                    <a:pt x="130348" y="66788"/>
                    <a:pt x="126275" y="66788"/>
                  </a:cubicBezTo>
                  <a:cubicBezTo>
                    <a:pt x="112426" y="66788"/>
                    <a:pt x="99391" y="74933"/>
                    <a:pt x="93688" y="86336"/>
                  </a:cubicBezTo>
                  <a:lnTo>
                    <a:pt x="85541" y="83078"/>
                  </a:lnTo>
                  <a:cubicBezTo>
                    <a:pt x="85541" y="83078"/>
                    <a:pt x="85541" y="83078"/>
                    <a:pt x="85541" y="83078"/>
                  </a:cubicBezTo>
                  <a:cubicBezTo>
                    <a:pt x="85541" y="76562"/>
                    <a:pt x="79838" y="70861"/>
                    <a:pt x="73321" y="70861"/>
                  </a:cubicBezTo>
                  <a:cubicBezTo>
                    <a:pt x="72506" y="70861"/>
                    <a:pt x="72506" y="70861"/>
                    <a:pt x="71692" y="70861"/>
                  </a:cubicBezTo>
                  <a:lnTo>
                    <a:pt x="55398" y="50498"/>
                  </a:lnTo>
                  <a:close/>
                  <a:moveTo>
                    <a:pt x="97761" y="96110"/>
                  </a:moveTo>
                  <a:lnTo>
                    <a:pt x="113240" y="101811"/>
                  </a:lnTo>
                  <a:cubicBezTo>
                    <a:pt x="113240" y="101811"/>
                    <a:pt x="113240" y="101811"/>
                    <a:pt x="113240" y="101811"/>
                  </a:cubicBezTo>
                  <a:cubicBezTo>
                    <a:pt x="113240" y="108327"/>
                    <a:pt x="118943" y="114029"/>
                    <a:pt x="125460" y="114029"/>
                  </a:cubicBezTo>
                  <a:cubicBezTo>
                    <a:pt x="131978" y="114029"/>
                    <a:pt x="137681" y="108327"/>
                    <a:pt x="137681" y="101811"/>
                  </a:cubicBezTo>
                  <a:cubicBezTo>
                    <a:pt x="137681" y="98553"/>
                    <a:pt x="136051" y="95295"/>
                    <a:pt x="133607" y="92852"/>
                  </a:cubicBezTo>
                  <a:lnTo>
                    <a:pt x="140939" y="77376"/>
                  </a:lnTo>
                  <a:cubicBezTo>
                    <a:pt x="149086" y="82263"/>
                    <a:pt x="153974" y="91223"/>
                    <a:pt x="153974" y="100997"/>
                  </a:cubicBezTo>
                  <a:cubicBezTo>
                    <a:pt x="153974" y="116472"/>
                    <a:pt x="140939" y="129504"/>
                    <a:pt x="125460" y="129504"/>
                  </a:cubicBezTo>
                  <a:cubicBezTo>
                    <a:pt x="109982" y="129504"/>
                    <a:pt x="96947" y="116472"/>
                    <a:pt x="96947" y="100997"/>
                  </a:cubicBezTo>
                  <a:cubicBezTo>
                    <a:pt x="96947" y="100182"/>
                    <a:pt x="96947" y="98553"/>
                    <a:pt x="97761" y="96110"/>
                  </a:cubicBezTo>
                  <a:lnTo>
                    <a:pt x="97761" y="96110"/>
                  </a:lnTo>
                  <a:close/>
                  <a:moveTo>
                    <a:pt x="125460" y="98553"/>
                  </a:moveTo>
                  <a:cubicBezTo>
                    <a:pt x="127904" y="98553"/>
                    <a:pt x="129534" y="100182"/>
                    <a:pt x="129534" y="102626"/>
                  </a:cubicBezTo>
                  <a:cubicBezTo>
                    <a:pt x="129534" y="105069"/>
                    <a:pt x="127904" y="106698"/>
                    <a:pt x="125460" y="106698"/>
                  </a:cubicBezTo>
                  <a:cubicBezTo>
                    <a:pt x="123016" y="106698"/>
                    <a:pt x="121387" y="105069"/>
                    <a:pt x="121387" y="102626"/>
                  </a:cubicBezTo>
                  <a:cubicBezTo>
                    <a:pt x="121387" y="100182"/>
                    <a:pt x="123016" y="98553"/>
                    <a:pt x="125460" y="98553"/>
                  </a:cubicBezTo>
                  <a:lnTo>
                    <a:pt x="125460" y="98553"/>
                  </a:lnTo>
                  <a:close/>
                  <a:moveTo>
                    <a:pt x="126275" y="90408"/>
                  </a:moveTo>
                  <a:cubicBezTo>
                    <a:pt x="126275" y="90408"/>
                    <a:pt x="125460" y="90408"/>
                    <a:pt x="125460" y="90408"/>
                  </a:cubicBezTo>
                  <a:cubicBezTo>
                    <a:pt x="121387" y="90408"/>
                    <a:pt x="118128" y="92037"/>
                    <a:pt x="116499" y="94481"/>
                  </a:cubicBezTo>
                  <a:lnTo>
                    <a:pt x="101020" y="88779"/>
                  </a:lnTo>
                  <a:cubicBezTo>
                    <a:pt x="105908" y="79820"/>
                    <a:pt x="115684" y="74119"/>
                    <a:pt x="126275" y="74119"/>
                  </a:cubicBezTo>
                  <a:cubicBezTo>
                    <a:pt x="128719" y="74119"/>
                    <a:pt x="131978" y="74933"/>
                    <a:pt x="134422" y="74933"/>
                  </a:cubicBezTo>
                  <a:lnTo>
                    <a:pt x="126275" y="90408"/>
                  </a:lnTo>
                  <a:close/>
                  <a:moveTo>
                    <a:pt x="72506" y="78191"/>
                  </a:moveTo>
                  <a:cubicBezTo>
                    <a:pt x="74950" y="78191"/>
                    <a:pt x="76580" y="79820"/>
                    <a:pt x="76580" y="82263"/>
                  </a:cubicBezTo>
                  <a:cubicBezTo>
                    <a:pt x="76580" y="84707"/>
                    <a:pt x="74950" y="86336"/>
                    <a:pt x="72506" y="86336"/>
                  </a:cubicBezTo>
                  <a:cubicBezTo>
                    <a:pt x="70062" y="86336"/>
                    <a:pt x="68433" y="84707"/>
                    <a:pt x="68433" y="82263"/>
                  </a:cubicBezTo>
                  <a:cubicBezTo>
                    <a:pt x="68433" y="79820"/>
                    <a:pt x="70062" y="78191"/>
                    <a:pt x="72506" y="78191"/>
                  </a:cubicBezTo>
                  <a:lnTo>
                    <a:pt x="72506" y="78191"/>
                  </a:lnTo>
                  <a:close/>
                  <a:moveTo>
                    <a:pt x="180044" y="74119"/>
                  </a:moveTo>
                  <a:cubicBezTo>
                    <a:pt x="181673" y="77376"/>
                    <a:pt x="183303" y="80634"/>
                    <a:pt x="184117" y="83892"/>
                  </a:cubicBezTo>
                  <a:lnTo>
                    <a:pt x="184932" y="86336"/>
                  </a:lnTo>
                  <a:lnTo>
                    <a:pt x="211816" y="89594"/>
                  </a:lnTo>
                  <a:lnTo>
                    <a:pt x="211816" y="114843"/>
                  </a:lnTo>
                  <a:lnTo>
                    <a:pt x="184932" y="118101"/>
                  </a:lnTo>
                  <a:lnTo>
                    <a:pt x="184117" y="120544"/>
                  </a:lnTo>
                  <a:cubicBezTo>
                    <a:pt x="183303" y="123802"/>
                    <a:pt x="181673" y="127060"/>
                    <a:pt x="180044" y="130318"/>
                  </a:cubicBezTo>
                  <a:lnTo>
                    <a:pt x="179229" y="132762"/>
                  </a:lnTo>
                  <a:lnTo>
                    <a:pt x="195523" y="153938"/>
                  </a:lnTo>
                  <a:lnTo>
                    <a:pt x="177600" y="171857"/>
                  </a:lnTo>
                  <a:lnTo>
                    <a:pt x="156418" y="155568"/>
                  </a:lnTo>
                  <a:lnTo>
                    <a:pt x="153974" y="156382"/>
                  </a:lnTo>
                  <a:cubicBezTo>
                    <a:pt x="150715" y="158011"/>
                    <a:pt x="147457" y="159640"/>
                    <a:pt x="144198" y="160455"/>
                  </a:cubicBezTo>
                  <a:lnTo>
                    <a:pt x="141754" y="161269"/>
                  </a:lnTo>
                  <a:lnTo>
                    <a:pt x="138495" y="188147"/>
                  </a:lnTo>
                  <a:lnTo>
                    <a:pt x="113240" y="188147"/>
                  </a:lnTo>
                  <a:lnTo>
                    <a:pt x="109982" y="161269"/>
                  </a:lnTo>
                  <a:lnTo>
                    <a:pt x="107537" y="160455"/>
                  </a:lnTo>
                  <a:cubicBezTo>
                    <a:pt x="104279" y="159640"/>
                    <a:pt x="101020" y="158011"/>
                    <a:pt x="97761" y="156382"/>
                  </a:cubicBezTo>
                  <a:lnTo>
                    <a:pt x="95317" y="155568"/>
                  </a:lnTo>
                  <a:lnTo>
                    <a:pt x="74136" y="171857"/>
                  </a:lnTo>
                  <a:lnTo>
                    <a:pt x="56213" y="153938"/>
                  </a:lnTo>
                  <a:lnTo>
                    <a:pt x="72506" y="132762"/>
                  </a:lnTo>
                  <a:lnTo>
                    <a:pt x="71692" y="130318"/>
                  </a:lnTo>
                  <a:cubicBezTo>
                    <a:pt x="70062" y="127060"/>
                    <a:pt x="68433" y="123802"/>
                    <a:pt x="67618" y="120544"/>
                  </a:cubicBezTo>
                  <a:lnTo>
                    <a:pt x="66804" y="118101"/>
                  </a:lnTo>
                  <a:lnTo>
                    <a:pt x="39919" y="114843"/>
                  </a:lnTo>
                  <a:lnTo>
                    <a:pt x="39919" y="89594"/>
                  </a:lnTo>
                  <a:lnTo>
                    <a:pt x="61101" y="87150"/>
                  </a:lnTo>
                  <a:cubicBezTo>
                    <a:pt x="62730" y="91223"/>
                    <a:pt x="67618" y="94481"/>
                    <a:pt x="72506" y="94481"/>
                  </a:cubicBezTo>
                  <a:cubicBezTo>
                    <a:pt x="76580" y="94481"/>
                    <a:pt x="79838" y="92852"/>
                    <a:pt x="81468" y="90408"/>
                  </a:cubicBezTo>
                  <a:lnTo>
                    <a:pt x="89615" y="93666"/>
                  </a:lnTo>
                  <a:cubicBezTo>
                    <a:pt x="88800" y="96924"/>
                    <a:pt x="87985" y="99368"/>
                    <a:pt x="87985" y="102626"/>
                  </a:cubicBezTo>
                  <a:cubicBezTo>
                    <a:pt x="87985" y="122988"/>
                    <a:pt x="104279" y="139278"/>
                    <a:pt x="124646" y="139278"/>
                  </a:cubicBezTo>
                  <a:cubicBezTo>
                    <a:pt x="145013" y="139278"/>
                    <a:pt x="161306" y="122988"/>
                    <a:pt x="161306" y="102626"/>
                  </a:cubicBezTo>
                  <a:cubicBezTo>
                    <a:pt x="161306" y="89594"/>
                    <a:pt x="153974" y="77376"/>
                    <a:pt x="143383" y="70861"/>
                  </a:cubicBezTo>
                  <a:lnTo>
                    <a:pt x="147457" y="61087"/>
                  </a:lnTo>
                  <a:cubicBezTo>
                    <a:pt x="147457" y="61087"/>
                    <a:pt x="148271" y="61087"/>
                    <a:pt x="148271" y="61087"/>
                  </a:cubicBezTo>
                  <a:cubicBezTo>
                    <a:pt x="153159" y="61087"/>
                    <a:pt x="157233" y="58643"/>
                    <a:pt x="158862" y="54571"/>
                  </a:cubicBezTo>
                  <a:lnTo>
                    <a:pt x="186561" y="58643"/>
                  </a:lnTo>
                  <a:lnTo>
                    <a:pt x="176785" y="70861"/>
                  </a:lnTo>
                  <a:lnTo>
                    <a:pt x="180044" y="74119"/>
                  </a:lnTo>
                  <a:close/>
                  <a:moveTo>
                    <a:pt x="202855" y="61901"/>
                  </a:moveTo>
                  <a:cubicBezTo>
                    <a:pt x="200411" y="61901"/>
                    <a:pt x="198781" y="60272"/>
                    <a:pt x="198781" y="57829"/>
                  </a:cubicBezTo>
                  <a:cubicBezTo>
                    <a:pt x="198781" y="55385"/>
                    <a:pt x="200411" y="53756"/>
                    <a:pt x="202855" y="53756"/>
                  </a:cubicBezTo>
                  <a:cubicBezTo>
                    <a:pt x="205299" y="53756"/>
                    <a:pt x="206928" y="55385"/>
                    <a:pt x="206928" y="57829"/>
                  </a:cubicBezTo>
                  <a:cubicBezTo>
                    <a:pt x="206928" y="60272"/>
                    <a:pt x="205299" y="61901"/>
                    <a:pt x="202855" y="61901"/>
                  </a:cubicBezTo>
                  <a:lnTo>
                    <a:pt x="202855" y="61901"/>
                  </a:lnTo>
                  <a:close/>
                  <a:moveTo>
                    <a:pt x="240330" y="16290"/>
                  </a:moveTo>
                  <a:cubicBezTo>
                    <a:pt x="237886" y="16290"/>
                    <a:pt x="236257" y="14661"/>
                    <a:pt x="236257" y="12217"/>
                  </a:cubicBezTo>
                  <a:cubicBezTo>
                    <a:pt x="236257" y="9774"/>
                    <a:pt x="237886" y="8145"/>
                    <a:pt x="240330" y="8145"/>
                  </a:cubicBezTo>
                  <a:cubicBezTo>
                    <a:pt x="242774" y="8145"/>
                    <a:pt x="244403" y="9774"/>
                    <a:pt x="244403" y="12217"/>
                  </a:cubicBezTo>
                  <a:cubicBezTo>
                    <a:pt x="244403" y="14661"/>
                    <a:pt x="242774" y="16290"/>
                    <a:pt x="240330" y="16290"/>
                  </a:cubicBezTo>
                  <a:lnTo>
                    <a:pt x="240330" y="16290"/>
                  </a:lnTo>
                  <a:close/>
                </a:path>
              </a:pathLst>
            </a:custGeom>
            <a:grpFill/>
            <a:ln w="8132" cap="flat">
              <a:noFill/>
              <a:prstDash val="solid"/>
              <a:miter/>
            </a:ln>
          </p:spPr>
          <p:txBody>
            <a:bodyPr rtlCol="0" anchor="ctr"/>
            <a:lstStyle/>
            <a:p>
              <a:endParaRPr lang="en-US"/>
            </a:p>
          </p:txBody>
        </p:sp>
        <p:sp>
          <p:nvSpPr>
            <p:cNvPr id="23" name="Freeform 278">
              <a:extLst>
                <a:ext uri="{FF2B5EF4-FFF2-40B4-BE49-F238E27FC236}">
                  <a16:creationId xmlns:a16="http://schemas.microsoft.com/office/drawing/2014/main" id="{C728BEBF-9F60-FF86-1408-449AAD585E34}"/>
                </a:ext>
              </a:extLst>
            </p:cNvPr>
            <p:cNvSpPr/>
            <p:nvPr/>
          </p:nvSpPr>
          <p:spPr>
            <a:xfrm>
              <a:off x="3127093" y="3217232"/>
              <a:ext cx="84726" cy="83078"/>
            </a:xfrm>
            <a:custGeom>
              <a:avLst/>
              <a:gdLst>
                <a:gd name="connsiteX0" fmla="*/ 84727 w 84726"/>
                <a:gd name="connsiteY0" fmla="*/ 40724 h 83078"/>
                <a:gd name="connsiteX1" fmla="*/ 66804 w 84726"/>
                <a:gd name="connsiteY1" fmla="*/ 40724 h 83078"/>
                <a:gd name="connsiteX2" fmla="*/ 66804 w 84726"/>
                <a:gd name="connsiteY2" fmla="*/ 0 h 83078"/>
                <a:gd name="connsiteX3" fmla="*/ 58657 w 84726"/>
                <a:gd name="connsiteY3" fmla="*/ 0 h 83078"/>
                <a:gd name="connsiteX4" fmla="*/ 58657 w 84726"/>
                <a:gd name="connsiteY4" fmla="*/ 48869 h 83078"/>
                <a:gd name="connsiteX5" fmla="*/ 65174 w 84726"/>
                <a:gd name="connsiteY5" fmla="*/ 48869 h 83078"/>
                <a:gd name="connsiteX6" fmla="*/ 42363 w 84726"/>
                <a:gd name="connsiteY6" fmla="*/ 71675 h 83078"/>
                <a:gd name="connsiteX7" fmla="*/ 19552 w 84726"/>
                <a:gd name="connsiteY7" fmla="*/ 48869 h 83078"/>
                <a:gd name="connsiteX8" fmla="*/ 26070 w 84726"/>
                <a:gd name="connsiteY8" fmla="*/ 48869 h 83078"/>
                <a:gd name="connsiteX9" fmla="*/ 26070 w 84726"/>
                <a:gd name="connsiteY9" fmla="*/ 16290 h 83078"/>
                <a:gd name="connsiteX10" fmla="*/ 17923 w 84726"/>
                <a:gd name="connsiteY10" fmla="*/ 16290 h 83078"/>
                <a:gd name="connsiteX11" fmla="*/ 17923 w 84726"/>
                <a:gd name="connsiteY11" fmla="*/ 40724 h 83078"/>
                <a:gd name="connsiteX12" fmla="*/ 0 w 84726"/>
                <a:gd name="connsiteY12" fmla="*/ 40724 h 83078"/>
                <a:gd name="connsiteX13" fmla="*/ 42363 w 84726"/>
                <a:gd name="connsiteY13" fmla="*/ 83078 h 83078"/>
                <a:gd name="connsiteX14" fmla="*/ 84727 w 84726"/>
                <a:gd name="connsiteY14" fmla="*/ 40724 h 8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83078">
                  <a:moveTo>
                    <a:pt x="84727" y="40724"/>
                  </a:moveTo>
                  <a:lnTo>
                    <a:pt x="66804" y="40724"/>
                  </a:lnTo>
                  <a:lnTo>
                    <a:pt x="66804" y="0"/>
                  </a:lnTo>
                  <a:lnTo>
                    <a:pt x="58657" y="0"/>
                  </a:lnTo>
                  <a:lnTo>
                    <a:pt x="58657" y="48869"/>
                  </a:lnTo>
                  <a:lnTo>
                    <a:pt x="65174" y="48869"/>
                  </a:lnTo>
                  <a:lnTo>
                    <a:pt x="42363" y="71675"/>
                  </a:lnTo>
                  <a:lnTo>
                    <a:pt x="19552" y="48869"/>
                  </a:lnTo>
                  <a:lnTo>
                    <a:pt x="26070" y="48869"/>
                  </a:lnTo>
                  <a:lnTo>
                    <a:pt x="26070" y="16290"/>
                  </a:lnTo>
                  <a:lnTo>
                    <a:pt x="17923" y="16290"/>
                  </a:lnTo>
                  <a:lnTo>
                    <a:pt x="17923" y="40724"/>
                  </a:lnTo>
                  <a:lnTo>
                    <a:pt x="0" y="40724"/>
                  </a:lnTo>
                  <a:lnTo>
                    <a:pt x="42363" y="83078"/>
                  </a:lnTo>
                  <a:lnTo>
                    <a:pt x="84727" y="40724"/>
                  </a:lnTo>
                  <a:close/>
                </a:path>
              </a:pathLst>
            </a:custGeom>
            <a:grpFill/>
            <a:ln w="8132" cap="flat">
              <a:noFill/>
              <a:prstDash val="solid"/>
              <a:miter/>
            </a:ln>
          </p:spPr>
          <p:txBody>
            <a:bodyPr rtlCol="0" anchor="ctr"/>
            <a:lstStyle/>
            <a:p>
              <a:endParaRPr lang="en-US"/>
            </a:p>
          </p:txBody>
        </p:sp>
        <p:sp>
          <p:nvSpPr>
            <p:cNvPr id="24" name="Freeform 279">
              <a:extLst>
                <a:ext uri="{FF2B5EF4-FFF2-40B4-BE49-F238E27FC236}">
                  <a16:creationId xmlns:a16="http://schemas.microsoft.com/office/drawing/2014/main" id="{A1EE47B8-D8CC-9E20-AFA0-6F3D36F3ECF3}"/>
                </a:ext>
              </a:extLst>
            </p:cNvPr>
            <p:cNvSpPr/>
            <p:nvPr/>
          </p:nvSpPr>
          <p:spPr>
            <a:xfrm>
              <a:off x="3144201" y="3217232"/>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sp>
          <p:nvSpPr>
            <p:cNvPr id="25" name="Freeform 280">
              <a:extLst>
                <a:ext uri="{FF2B5EF4-FFF2-40B4-BE49-F238E27FC236}">
                  <a16:creationId xmlns:a16="http://schemas.microsoft.com/office/drawing/2014/main" id="{7948E21F-9EE1-5947-8FE8-7516C31DE595}"/>
                </a:ext>
              </a:extLst>
            </p:cNvPr>
            <p:cNvSpPr/>
            <p:nvPr/>
          </p:nvSpPr>
          <p:spPr>
            <a:xfrm>
              <a:off x="3265588" y="3215603"/>
              <a:ext cx="84726" cy="74933"/>
            </a:xfrm>
            <a:custGeom>
              <a:avLst/>
              <a:gdLst>
                <a:gd name="connsiteX0" fmla="*/ 17923 w 84726"/>
                <a:gd name="connsiteY0" fmla="*/ 74933 h 74933"/>
                <a:gd name="connsiteX1" fmla="*/ 26070 w 84726"/>
                <a:gd name="connsiteY1" fmla="*/ 74933 h 74933"/>
                <a:gd name="connsiteX2" fmla="*/ 26070 w 84726"/>
                <a:gd name="connsiteY2" fmla="*/ 34209 h 74933"/>
                <a:gd name="connsiteX3" fmla="*/ 19552 w 84726"/>
                <a:gd name="connsiteY3" fmla="*/ 34209 h 74933"/>
                <a:gd name="connsiteX4" fmla="*/ 42363 w 84726"/>
                <a:gd name="connsiteY4" fmla="*/ 11403 h 74933"/>
                <a:gd name="connsiteX5" fmla="*/ 65174 w 84726"/>
                <a:gd name="connsiteY5" fmla="*/ 34209 h 74933"/>
                <a:gd name="connsiteX6" fmla="*/ 58657 w 84726"/>
                <a:gd name="connsiteY6" fmla="*/ 34209 h 74933"/>
                <a:gd name="connsiteX7" fmla="*/ 58657 w 84726"/>
                <a:gd name="connsiteY7" fmla="*/ 58643 h 74933"/>
                <a:gd name="connsiteX8" fmla="*/ 66804 w 84726"/>
                <a:gd name="connsiteY8" fmla="*/ 58643 h 74933"/>
                <a:gd name="connsiteX9" fmla="*/ 66804 w 84726"/>
                <a:gd name="connsiteY9" fmla="*/ 42354 h 74933"/>
                <a:gd name="connsiteX10" fmla="*/ 84727 w 84726"/>
                <a:gd name="connsiteY10" fmla="*/ 42354 h 74933"/>
                <a:gd name="connsiteX11" fmla="*/ 42363 w 84726"/>
                <a:gd name="connsiteY11" fmla="*/ 0 h 74933"/>
                <a:gd name="connsiteX12" fmla="*/ 0 w 84726"/>
                <a:gd name="connsiteY12" fmla="*/ 42354 h 74933"/>
                <a:gd name="connsiteX13" fmla="*/ 17923 w 84726"/>
                <a:gd name="connsiteY13" fmla="*/ 42354 h 74933"/>
                <a:gd name="connsiteX14" fmla="*/ 17923 w 84726"/>
                <a:gd name="connsiteY14" fmla="*/ 74933 h 7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74933">
                  <a:moveTo>
                    <a:pt x="17923" y="74933"/>
                  </a:moveTo>
                  <a:lnTo>
                    <a:pt x="26070" y="74933"/>
                  </a:lnTo>
                  <a:lnTo>
                    <a:pt x="26070" y="34209"/>
                  </a:lnTo>
                  <a:lnTo>
                    <a:pt x="19552" y="34209"/>
                  </a:lnTo>
                  <a:lnTo>
                    <a:pt x="42363" y="11403"/>
                  </a:lnTo>
                  <a:lnTo>
                    <a:pt x="65174" y="34209"/>
                  </a:lnTo>
                  <a:lnTo>
                    <a:pt x="58657" y="34209"/>
                  </a:lnTo>
                  <a:lnTo>
                    <a:pt x="58657" y="58643"/>
                  </a:lnTo>
                  <a:lnTo>
                    <a:pt x="66804" y="58643"/>
                  </a:lnTo>
                  <a:lnTo>
                    <a:pt x="66804" y="42354"/>
                  </a:lnTo>
                  <a:lnTo>
                    <a:pt x="84727" y="42354"/>
                  </a:lnTo>
                  <a:lnTo>
                    <a:pt x="42363" y="0"/>
                  </a:lnTo>
                  <a:lnTo>
                    <a:pt x="0" y="42354"/>
                  </a:lnTo>
                  <a:lnTo>
                    <a:pt x="17923" y="42354"/>
                  </a:lnTo>
                  <a:lnTo>
                    <a:pt x="17923" y="74933"/>
                  </a:lnTo>
                  <a:close/>
                </a:path>
              </a:pathLst>
            </a:custGeom>
            <a:grpFill/>
            <a:ln w="8132" cap="flat">
              <a:noFill/>
              <a:prstDash val="solid"/>
              <a:miter/>
            </a:ln>
          </p:spPr>
          <p:txBody>
            <a:bodyPr rtlCol="0" anchor="ctr"/>
            <a:lstStyle/>
            <a:p>
              <a:endParaRPr lang="en-US"/>
            </a:p>
          </p:txBody>
        </p:sp>
        <p:sp>
          <p:nvSpPr>
            <p:cNvPr id="26" name="Freeform 281">
              <a:extLst>
                <a:ext uri="{FF2B5EF4-FFF2-40B4-BE49-F238E27FC236}">
                  <a16:creationId xmlns:a16="http://schemas.microsoft.com/office/drawing/2014/main" id="{D7AB5168-C964-AF8E-317A-844F12B2D215}"/>
                </a:ext>
              </a:extLst>
            </p:cNvPr>
            <p:cNvSpPr/>
            <p:nvPr/>
          </p:nvSpPr>
          <p:spPr>
            <a:xfrm>
              <a:off x="3325060" y="3282391"/>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059ACFE-9F83-DAC8-FD7B-766336761466}"/>
              </a:ext>
            </a:extLst>
          </p:cNvPr>
          <p:cNvGrpSpPr/>
          <p:nvPr/>
        </p:nvGrpSpPr>
        <p:grpSpPr>
          <a:xfrm>
            <a:off x="358203" y="4439394"/>
            <a:ext cx="773634" cy="741672"/>
            <a:chOff x="2477798" y="452519"/>
            <a:chExt cx="1221622" cy="1219140"/>
          </a:xfrm>
          <a:solidFill>
            <a:srgbClr val="2094D2"/>
          </a:solidFill>
        </p:grpSpPr>
        <p:sp>
          <p:nvSpPr>
            <p:cNvPr id="28" name="Freeform 968">
              <a:extLst>
                <a:ext uri="{FF2B5EF4-FFF2-40B4-BE49-F238E27FC236}">
                  <a16:creationId xmlns:a16="http://schemas.microsoft.com/office/drawing/2014/main" id="{071F4409-8EF0-C009-B8B8-BBBDCF2DDA17}"/>
                </a:ext>
              </a:extLst>
            </p:cNvPr>
            <p:cNvSpPr/>
            <p:nvPr/>
          </p:nvSpPr>
          <p:spPr>
            <a:xfrm>
              <a:off x="3125040" y="958061"/>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29" name="Freeform 969">
              <a:extLst>
                <a:ext uri="{FF2B5EF4-FFF2-40B4-BE49-F238E27FC236}">
                  <a16:creationId xmlns:a16="http://schemas.microsoft.com/office/drawing/2014/main" id="{48029CE1-D525-539D-1B07-052C30ED7FCC}"/>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30" name="Freeform 970">
              <a:extLst>
                <a:ext uri="{FF2B5EF4-FFF2-40B4-BE49-F238E27FC236}">
                  <a16:creationId xmlns:a16="http://schemas.microsoft.com/office/drawing/2014/main" id="{9E9D6B18-1F9C-D903-3CB0-73CECD83FA28}"/>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31" name="Freeform 971">
              <a:extLst>
                <a:ext uri="{FF2B5EF4-FFF2-40B4-BE49-F238E27FC236}">
                  <a16:creationId xmlns:a16="http://schemas.microsoft.com/office/drawing/2014/main" id="{8D72DB69-6782-9D5D-5D35-BB56924D8765}"/>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32" name="Freeform 972">
              <a:extLst>
                <a:ext uri="{FF2B5EF4-FFF2-40B4-BE49-F238E27FC236}">
                  <a16:creationId xmlns:a16="http://schemas.microsoft.com/office/drawing/2014/main" id="{959DD45D-4104-E687-A0A3-E237AFB8495E}"/>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33" name="Freeform 973">
              <a:extLst>
                <a:ext uri="{FF2B5EF4-FFF2-40B4-BE49-F238E27FC236}">
                  <a16:creationId xmlns:a16="http://schemas.microsoft.com/office/drawing/2014/main" id="{1AEADC1B-8C91-AC91-6FC3-74CCC0BC18E0}"/>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34" name="Freeform 974">
              <a:extLst>
                <a:ext uri="{FF2B5EF4-FFF2-40B4-BE49-F238E27FC236}">
                  <a16:creationId xmlns:a16="http://schemas.microsoft.com/office/drawing/2014/main" id="{14B53207-B4BC-34D5-B143-E9B9514BC22F}"/>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35" name="Freeform 975">
              <a:extLst>
                <a:ext uri="{FF2B5EF4-FFF2-40B4-BE49-F238E27FC236}">
                  <a16:creationId xmlns:a16="http://schemas.microsoft.com/office/drawing/2014/main" id="{06E75300-ADD8-15D3-D0D2-8554C35636E3}"/>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36" name="Freeform 976">
              <a:extLst>
                <a:ext uri="{FF2B5EF4-FFF2-40B4-BE49-F238E27FC236}">
                  <a16:creationId xmlns:a16="http://schemas.microsoft.com/office/drawing/2014/main" id="{15989615-A184-A9C6-483E-514F585C53A1}"/>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37" name="Freeform 977">
              <a:extLst>
                <a:ext uri="{FF2B5EF4-FFF2-40B4-BE49-F238E27FC236}">
                  <a16:creationId xmlns:a16="http://schemas.microsoft.com/office/drawing/2014/main" id="{47A2FDFD-028D-B7DA-C84D-3415C0642749}"/>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38" name="Freeform 978">
              <a:extLst>
                <a:ext uri="{FF2B5EF4-FFF2-40B4-BE49-F238E27FC236}">
                  <a16:creationId xmlns:a16="http://schemas.microsoft.com/office/drawing/2014/main" id="{2FF140B5-E0F9-CE1C-4329-06959EC3846A}"/>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grpSp>
        <p:nvGrpSpPr>
          <p:cNvPr id="2" name="Graphic 232">
            <a:extLst>
              <a:ext uri="{FF2B5EF4-FFF2-40B4-BE49-F238E27FC236}">
                <a16:creationId xmlns:a16="http://schemas.microsoft.com/office/drawing/2014/main" id="{EEDAB8EF-CACD-6635-2A19-EBFD29867647}"/>
              </a:ext>
            </a:extLst>
          </p:cNvPr>
          <p:cNvGrpSpPr/>
          <p:nvPr/>
        </p:nvGrpSpPr>
        <p:grpSpPr>
          <a:xfrm>
            <a:off x="290295" y="3429000"/>
            <a:ext cx="746625" cy="619245"/>
            <a:chOff x="7104969" y="2034902"/>
            <a:chExt cx="799918" cy="879928"/>
          </a:xfrm>
          <a:noFill/>
        </p:grpSpPr>
        <p:sp>
          <p:nvSpPr>
            <p:cNvPr id="3" name="Freeform 1042">
              <a:extLst>
                <a:ext uri="{FF2B5EF4-FFF2-40B4-BE49-F238E27FC236}">
                  <a16:creationId xmlns:a16="http://schemas.microsoft.com/office/drawing/2014/main" id="{8CD747E9-D0D9-2912-0132-AE45E4DEF2E0}"/>
                </a:ext>
              </a:extLst>
            </p:cNvPr>
            <p:cNvSpPr/>
            <p:nvPr/>
          </p:nvSpPr>
          <p:spPr>
            <a:xfrm>
              <a:off x="7440249" y="2632528"/>
              <a:ext cx="31024" cy="269058"/>
            </a:xfrm>
            <a:custGeom>
              <a:avLst/>
              <a:gdLst>
                <a:gd name="connsiteX0" fmla="*/ 0 w 31024"/>
                <a:gd name="connsiteY0" fmla="*/ 269059 h 269058"/>
                <a:gd name="connsiteX1" fmla="*/ 31024 w 31024"/>
                <a:gd name="connsiteY1" fmla="*/ 218440 h 269058"/>
                <a:gd name="connsiteX2" fmla="*/ 31024 w 31024"/>
                <a:gd name="connsiteY2" fmla="*/ 0 h 269058"/>
              </a:gdLst>
              <a:ahLst/>
              <a:cxnLst>
                <a:cxn ang="0">
                  <a:pos x="connsiteX0" y="connsiteY0"/>
                </a:cxn>
                <a:cxn ang="0">
                  <a:pos x="connsiteX1" y="connsiteY1"/>
                </a:cxn>
                <a:cxn ang="0">
                  <a:pos x="connsiteX2" y="connsiteY2"/>
                </a:cxn>
              </a:cxnLst>
              <a:rect l="l" t="t" r="r" b="b"/>
              <a:pathLst>
                <a:path w="31024" h="269058">
                  <a:moveTo>
                    <a:pt x="0" y="269059"/>
                  </a:moveTo>
                  <a:lnTo>
                    <a:pt x="31024" y="218440"/>
                  </a:lnTo>
                  <a:lnTo>
                    <a:pt x="31024" y="0"/>
                  </a:lnTo>
                </a:path>
              </a:pathLst>
            </a:custGeom>
            <a:noFill/>
            <a:ln w="28575" cap="rnd">
              <a:solidFill>
                <a:srgbClr val="2094D2"/>
              </a:solidFill>
              <a:prstDash val="solid"/>
              <a:round/>
            </a:ln>
          </p:spPr>
          <p:txBody>
            <a:bodyPr rtlCol="0" anchor="ctr"/>
            <a:lstStyle/>
            <a:p>
              <a:endParaRPr lang="en-US"/>
            </a:p>
          </p:txBody>
        </p:sp>
        <p:sp>
          <p:nvSpPr>
            <p:cNvPr id="4" name="Freeform 1043">
              <a:extLst>
                <a:ext uri="{FF2B5EF4-FFF2-40B4-BE49-F238E27FC236}">
                  <a16:creationId xmlns:a16="http://schemas.microsoft.com/office/drawing/2014/main" id="{299243A5-5673-7659-4336-8DD4EB87B645}"/>
                </a:ext>
              </a:extLst>
            </p:cNvPr>
            <p:cNvSpPr/>
            <p:nvPr/>
          </p:nvSpPr>
          <p:spPr>
            <a:xfrm>
              <a:off x="7470910"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5" name="Freeform 1044">
              <a:extLst>
                <a:ext uri="{FF2B5EF4-FFF2-40B4-BE49-F238E27FC236}">
                  <a16:creationId xmlns:a16="http://schemas.microsoft.com/office/drawing/2014/main" id="{ACEDE95B-9845-733F-7A74-66676092B716}"/>
                </a:ext>
              </a:extLst>
            </p:cNvPr>
            <p:cNvSpPr/>
            <p:nvPr/>
          </p:nvSpPr>
          <p:spPr>
            <a:xfrm>
              <a:off x="7470910"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45" name="Graphic 232">
              <a:extLst>
                <a:ext uri="{FF2B5EF4-FFF2-40B4-BE49-F238E27FC236}">
                  <a16:creationId xmlns:a16="http://schemas.microsoft.com/office/drawing/2014/main" id="{92296A06-7338-FECA-517B-26AC8FC76690}"/>
                </a:ext>
              </a:extLst>
            </p:cNvPr>
            <p:cNvGrpSpPr/>
            <p:nvPr/>
          </p:nvGrpSpPr>
          <p:grpSpPr>
            <a:xfrm>
              <a:off x="7137444" y="2547982"/>
              <a:ext cx="173627" cy="129721"/>
              <a:chOff x="7137444" y="2547982"/>
              <a:chExt cx="173627" cy="129721"/>
            </a:xfrm>
            <a:noFill/>
          </p:grpSpPr>
          <p:grpSp>
            <p:nvGrpSpPr>
              <p:cNvPr id="130" name="Graphic 232">
                <a:extLst>
                  <a:ext uri="{FF2B5EF4-FFF2-40B4-BE49-F238E27FC236}">
                    <a16:creationId xmlns:a16="http://schemas.microsoft.com/office/drawing/2014/main" id="{B31BBF2B-17F6-28BC-A32B-C90736315E11}"/>
                  </a:ext>
                </a:extLst>
              </p:cNvPr>
              <p:cNvGrpSpPr/>
              <p:nvPr/>
            </p:nvGrpSpPr>
            <p:grpSpPr>
              <a:xfrm>
                <a:off x="7158490" y="2547982"/>
                <a:ext cx="152581" cy="108131"/>
                <a:chOff x="7158490" y="2547982"/>
                <a:chExt cx="152581" cy="108131"/>
              </a:xfrm>
              <a:noFill/>
            </p:grpSpPr>
            <p:sp>
              <p:nvSpPr>
                <p:cNvPr id="133" name="Freeform 1133">
                  <a:extLst>
                    <a:ext uri="{FF2B5EF4-FFF2-40B4-BE49-F238E27FC236}">
                      <a16:creationId xmlns:a16="http://schemas.microsoft.com/office/drawing/2014/main" id="{097877BB-9C39-B7D8-2F17-1572F5B5FFE9}"/>
                    </a:ext>
                  </a:extLst>
                </p:cNvPr>
                <p:cNvSpPr/>
                <p:nvPr/>
              </p:nvSpPr>
              <p:spPr>
                <a:xfrm>
                  <a:off x="7158490" y="2547982"/>
                  <a:ext cx="152581" cy="77107"/>
                </a:xfrm>
                <a:custGeom>
                  <a:avLst/>
                  <a:gdLst>
                    <a:gd name="connsiteX0" fmla="*/ 152582 w 152581"/>
                    <a:gd name="connsiteY0" fmla="*/ 0 h 77107"/>
                    <a:gd name="connsiteX1" fmla="*/ 76382 w 152581"/>
                    <a:gd name="connsiteY1" fmla="*/ 77107 h 77107"/>
                    <a:gd name="connsiteX2" fmla="*/ 31568 w 152581"/>
                    <a:gd name="connsiteY2" fmla="*/ 77107 h 77107"/>
                    <a:gd name="connsiteX3" fmla="*/ 0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152582" y="0"/>
                      </a:moveTo>
                      <a:lnTo>
                        <a:pt x="76382" y="77107"/>
                      </a:lnTo>
                      <a:lnTo>
                        <a:pt x="31568" y="77107"/>
                      </a:lnTo>
                      <a:lnTo>
                        <a:pt x="0" y="34108"/>
                      </a:lnTo>
                    </a:path>
                  </a:pathLst>
                </a:custGeom>
                <a:noFill/>
                <a:ln w="28575" cap="rnd">
                  <a:solidFill>
                    <a:srgbClr val="2094D2"/>
                  </a:solidFill>
                  <a:prstDash val="solid"/>
                  <a:round/>
                </a:ln>
              </p:spPr>
              <p:txBody>
                <a:bodyPr rtlCol="0" anchor="ctr"/>
                <a:lstStyle/>
                <a:p>
                  <a:endParaRPr lang="en-US"/>
                </a:p>
              </p:txBody>
            </p:sp>
            <p:sp>
              <p:nvSpPr>
                <p:cNvPr id="134" name="Freeform 1134">
                  <a:extLst>
                    <a:ext uri="{FF2B5EF4-FFF2-40B4-BE49-F238E27FC236}">
                      <a16:creationId xmlns:a16="http://schemas.microsoft.com/office/drawing/2014/main" id="{61B145CF-2E3F-0686-4931-125C6D0DCC7C}"/>
                    </a:ext>
                  </a:extLst>
                </p:cNvPr>
                <p:cNvSpPr/>
                <p:nvPr/>
              </p:nvSpPr>
              <p:spPr>
                <a:xfrm>
                  <a:off x="7159216" y="2625090"/>
                  <a:ext cx="30842" cy="31024"/>
                </a:xfrm>
                <a:custGeom>
                  <a:avLst/>
                  <a:gdLst>
                    <a:gd name="connsiteX0" fmla="*/ 30843 w 30842"/>
                    <a:gd name="connsiteY0" fmla="*/ 0 h 31024"/>
                    <a:gd name="connsiteX1" fmla="*/ 0 w 30842"/>
                    <a:gd name="connsiteY1" fmla="*/ 31024 h 31024"/>
                  </a:gdLst>
                  <a:ahLst/>
                  <a:cxnLst>
                    <a:cxn ang="0">
                      <a:pos x="connsiteX0" y="connsiteY0"/>
                    </a:cxn>
                    <a:cxn ang="0">
                      <a:pos x="connsiteX1" y="connsiteY1"/>
                    </a:cxn>
                  </a:cxnLst>
                  <a:rect l="l" t="t" r="r" b="b"/>
                  <a:pathLst>
                    <a:path w="30842" h="31024">
                      <a:moveTo>
                        <a:pt x="30843" y="0"/>
                      </a:moveTo>
                      <a:lnTo>
                        <a:pt x="0" y="31024"/>
                      </a:lnTo>
                    </a:path>
                  </a:pathLst>
                </a:custGeom>
                <a:ln w="28575" cap="rnd">
                  <a:solidFill>
                    <a:srgbClr val="2094D2"/>
                  </a:solidFill>
                  <a:prstDash val="solid"/>
                  <a:round/>
                </a:ln>
              </p:spPr>
              <p:txBody>
                <a:bodyPr rtlCol="0" anchor="ctr"/>
                <a:lstStyle/>
                <a:p>
                  <a:endParaRPr lang="en-US"/>
                </a:p>
              </p:txBody>
            </p:sp>
          </p:grpSp>
          <p:sp>
            <p:nvSpPr>
              <p:cNvPr id="131" name="Freeform 1131">
                <a:extLst>
                  <a:ext uri="{FF2B5EF4-FFF2-40B4-BE49-F238E27FC236}">
                    <a16:creationId xmlns:a16="http://schemas.microsoft.com/office/drawing/2014/main" id="{9FD649A9-1A13-7013-B39B-C8E0383F6344}"/>
                  </a:ext>
                </a:extLst>
              </p:cNvPr>
              <p:cNvSpPr/>
              <p:nvPr/>
            </p:nvSpPr>
            <p:spPr>
              <a:xfrm>
                <a:off x="7141617" y="255959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32" name="Freeform 1132">
                <a:extLst>
                  <a:ext uri="{FF2B5EF4-FFF2-40B4-BE49-F238E27FC236}">
                    <a16:creationId xmlns:a16="http://schemas.microsoft.com/office/drawing/2014/main" id="{63ED3A5E-0DC5-B29D-1874-73068B57023B}"/>
                  </a:ext>
                </a:extLst>
              </p:cNvPr>
              <p:cNvSpPr/>
              <p:nvPr/>
            </p:nvSpPr>
            <p:spPr>
              <a:xfrm>
                <a:off x="7137444"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46" name="Graphic 232">
              <a:extLst>
                <a:ext uri="{FF2B5EF4-FFF2-40B4-BE49-F238E27FC236}">
                  <a16:creationId xmlns:a16="http://schemas.microsoft.com/office/drawing/2014/main" id="{E2062139-9442-4D4F-7FC9-E68EAD5C7905}"/>
                </a:ext>
              </a:extLst>
            </p:cNvPr>
            <p:cNvGrpSpPr/>
            <p:nvPr/>
          </p:nvGrpSpPr>
          <p:grpSpPr>
            <a:xfrm>
              <a:off x="7218180" y="2632528"/>
              <a:ext cx="245472" cy="174352"/>
              <a:chOff x="7218180" y="2632528"/>
              <a:chExt cx="245472" cy="174352"/>
            </a:xfrm>
            <a:noFill/>
          </p:grpSpPr>
          <p:sp>
            <p:nvSpPr>
              <p:cNvPr id="128" name="Freeform 1128">
                <a:extLst>
                  <a:ext uri="{FF2B5EF4-FFF2-40B4-BE49-F238E27FC236}">
                    <a16:creationId xmlns:a16="http://schemas.microsoft.com/office/drawing/2014/main" id="{E73446B7-B41E-02CA-E18B-AC6EA1DF8E93}"/>
                  </a:ext>
                </a:extLst>
              </p:cNvPr>
              <p:cNvSpPr/>
              <p:nvPr/>
            </p:nvSpPr>
            <p:spPr>
              <a:xfrm>
                <a:off x="7236867" y="2632528"/>
                <a:ext cx="226785" cy="155847"/>
              </a:xfrm>
              <a:custGeom>
                <a:avLst/>
                <a:gdLst>
                  <a:gd name="connsiteX0" fmla="*/ 226786 w 226785"/>
                  <a:gd name="connsiteY0" fmla="*/ 0 h 155847"/>
                  <a:gd name="connsiteX1" fmla="*/ 122646 w 226785"/>
                  <a:gd name="connsiteY1" fmla="*/ 0 h 155847"/>
                  <a:gd name="connsiteX2" fmla="*/ 52977 w 226785"/>
                  <a:gd name="connsiteY2" fmla="*/ 69669 h 155847"/>
                  <a:gd name="connsiteX3" fmla="*/ 52977 w 226785"/>
                  <a:gd name="connsiteY3" fmla="*/ 102870 h 155847"/>
                  <a:gd name="connsiteX4" fmla="*/ 0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226786" y="0"/>
                    </a:moveTo>
                    <a:lnTo>
                      <a:pt x="122646" y="0"/>
                    </a:lnTo>
                    <a:lnTo>
                      <a:pt x="52977" y="69669"/>
                    </a:lnTo>
                    <a:lnTo>
                      <a:pt x="52977" y="102870"/>
                    </a:lnTo>
                    <a:lnTo>
                      <a:pt x="0" y="155847"/>
                    </a:lnTo>
                  </a:path>
                </a:pathLst>
              </a:custGeom>
              <a:noFill/>
              <a:ln w="28575" cap="rnd">
                <a:solidFill>
                  <a:srgbClr val="2094D2"/>
                </a:solidFill>
                <a:prstDash val="solid"/>
                <a:round/>
              </a:ln>
            </p:spPr>
            <p:txBody>
              <a:bodyPr rtlCol="0" anchor="ctr"/>
              <a:lstStyle/>
              <a:p>
                <a:endParaRPr lang="en-US"/>
              </a:p>
            </p:txBody>
          </p:sp>
          <p:sp>
            <p:nvSpPr>
              <p:cNvPr id="129" name="Freeform 1129">
                <a:extLst>
                  <a:ext uri="{FF2B5EF4-FFF2-40B4-BE49-F238E27FC236}">
                    <a16:creationId xmlns:a16="http://schemas.microsoft.com/office/drawing/2014/main" id="{C013A797-EF81-28B4-1455-1854958213B9}"/>
                  </a:ext>
                </a:extLst>
              </p:cNvPr>
              <p:cNvSpPr/>
              <p:nvPr/>
            </p:nvSpPr>
            <p:spPr>
              <a:xfrm>
                <a:off x="7218180" y="278039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sp>
          <p:nvSpPr>
            <p:cNvPr id="47" name="Freeform 1047">
              <a:extLst>
                <a:ext uri="{FF2B5EF4-FFF2-40B4-BE49-F238E27FC236}">
                  <a16:creationId xmlns:a16="http://schemas.microsoft.com/office/drawing/2014/main" id="{9D94FE51-9E49-E7DE-E06A-69D738748F8A}"/>
                </a:ext>
              </a:extLst>
            </p:cNvPr>
            <p:cNvSpPr/>
            <p:nvPr/>
          </p:nvSpPr>
          <p:spPr>
            <a:xfrm>
              <a:off x="7312886" y="2698205"/>
              <a:ext cx="158024" cy="139700"/>
            </a:xfrm>
            <a:custGeom>
              <a:avLst/>
              <a:gdLst>
                <a:gd name="connsiteX0" fmla="*/ 158024 w 158024"/>
                <a:gd name="connsiteY0" fmla="*/ 0 h 139700"/>
                <a:gd name="connsiteX1" fmla="*/ 91440 w 158024"/>
                <a:gd name="connsiteY1" fmla="*/ 0 h 139700"/>
                <a:gd name="connsiteX2" fmla="*/ 55880 w 158024"/>
                <a:gd name="connsiteY2" fmla="*/ 35560 h 139700"/>
                <a:gd name="connsiteX3" fmla="*/ 55880 w 158024"/>
                <a:gd name="connsiteY3" fmla="*/ 83820 h 139700"/>
                <a:gd name="connsiteX4" fmla="*/ 0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158024" y="0"/>
                  </a:moveTo>
                  <a:lnTo>
                    <a:pt x="91440" y="0"/>
                  </a:lnTo>
                  <a:lnTo>
                    <a:pt x="55880" y="35560"/>
                  </a:lnTo>
                  <a:lnTo>
                    <a:pt x="55880" y="83820"/>
                  </a:lnTo>
                  <a:lnTo>
                    <a:pt x="0" y="139700"/>
                  </a:lnTo>
                </a:path>
              </a:pathLst>
            </a:custGeom>
            <a:noFill/>
            <a:ln w="28575" cap="rnd">
              <a:solidFill>
                <a:srgbClr val="2094D2"/>
              </a:solidFill>
              <a:prstDash val="solid"/>
              <a:round/>
            </a:ln>
          </p:spPr>
          <p:txBody>
            <a:bodyPr rtlCol="0" anchor="ctr"/>
            <a:lstStyle/>
            <a:p>
              <a:endParaRPr lang="en-US"/>
            </a:p>
          </p:txBody>
        </p:sp>
        <p:sp>
          <p:nvSpPr>
            <p:cNvPr id="48" name="Freeform 1048">
              <a:extLst>
                <a:ext uri="{FF2B5EF4-FFF2-40B4-BE49-F238E27FC236}">
                  <a16:creationId xmlns:a16="http://schemas.microsoft.com/office/drawing/2014/main" id="{444F39C0-06E5-AEF2-DDF5-A01A9C4E4BC8}"/>
                </a:ext>
              </a:extLst>
            </p:cNvPr>
            <p:cNvSpPr/>
            <p:nvPr/>
          </p:nvSpPr>
          <p:spPr>
            <a:xfrm>
              <a:off x="7368766"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49" name="Freeform 1049">
              <a:extLst>
                <a:ext uri="{FF2B5EF4-FFF2-40B4-BE49-F238E27FC236}">
                  <a16:creationId xmlns:a16="http://schemas.microsoft.com/office/drawing/2014/main" id="{884E3B42-4B68-2683-737A-35C45837C63C}"/>
                </a:ext>
              </a:extLst>
            </p:cNvPr>
            <p:cNvSpPr/>
            <p:nvPr/>
          </p:nvSpPr>
          <p:spPr>
            <a:xfrm>
              <a:off x="7287667" y="283282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0" name="Freeform 1050">
              <a:extLst>
                <a:ext uri="{FF2B5EF4-FFF2-40B4-BE49-F238E27FC236}">
                  <a16:creationId xmlns:a16="http://schemas.microsoft.com/office/drawing/2014/main" id="{8E66FD31-6F8D-FD5F-D424-7993424E1BD8}"/>
                </a:ext>
              </a:extLst>
            </p:cNvPr>
            <p:cNvSpPr/>
            <p:nvPr/>
          </p:nvSpPr>
          <p:spPr>
            <a:xfrm>
              <a:off x="7427004"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1" name="Freeform 1051">
              <a:extLst>
                <a:ext uri="{FF2B5EF4-FFF2-40B4-BE49-F238E27FC236}">
                  <a16:creationId xmlns:a16="http://schemas.microsoft.com/office/drawing/2014/main" id="{2545AD20-12E5-6312-0F6F-225E5BCEE2DC}"/>
                </a:ext>
              </a:extLst>
            </p:cNvPr>
            <p:cNvSpPr/>
            <p:nvPr/>
          </p:nvSpPr>
          <p:spPr>
            <a:xfrm>
              <a:off x="7556726"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nvGrpSpPr>
            <p:cNvPr id="52" name="Graphic 232">
              <a:extLst>
                <a:ext uri="{FF2B5EF4-FFF2-40B4-BE49-F238E27FC236}">
                  <a16:creationId xmlns:a16="http://schemas.microsoft.com/office/drawing/2014/main" id="{AD006188-8E56-7F0B-4542-0A7309994B81}"/>
                </a:ext>
              </a:extLst>
            </p:cNvPr>
            <p:cNvGrpSpPr/>
            <p:nvPr/>
          </p:nvGrpSpPr>
          <p:grpSpPr>
            <a:xfrm>
              <a:off x="7162663" y="2312488"/>
              <a:ext cx="144416" cy="85089"/>
              <a:chOff x="7162663" y="2312488"/>
              <a:chExt cx="144416" cy="85089"/>
            </a:xfrm>
            <a:noFill/>
          </p:grpSpPr>
          <p:sp>
            <p:nvSpPr>
              <p:cNvPr id="126" name="Freeform 1126">
                <a:extLst>
                  <a:ext uri="{FF2B5EF4-FFF2-40B4-BE49-F238E27FC236}">
                    <a16:creationId xmlns:a16="http://schemas.microsoft.com/office/drawing/2014/main" id="{94A4F2BE-317F-90D2-93CD-F7A8405B180D}"/>
                  </a:ext>
                </a:extLst>
              </p:cNvPr>
              <p:cNvSpPr/>
              <p:nvPr/>
            </p:nvSpPr>
            <p:spPr>
              <a:xfrm>
                <a:off x="7182076" y="2325732"/>
                <a:ext cx="125004" cy="71845"/>
              </a:xfrm>
              <a:custGeom>
                <a:avLst/>
                <a:gdLst>
                  <a:gd name="connsiteX0" fmla="*/ 125004 w 125004"/>
                  <a:gd name="connsiteY0" fmla="*/ 71846 h 71845"/>
                  <a:gd name="connsiteX1" fmla="*/ 115389 w 125004"/>
                  <a:gd name="connsiteY1" fmla="*/ 71846 h 71845"/>
                  <a:gd name="connsiteX2" fmla="*/ 64407 w 125004"/>
                  <a:gd name="connsiteY2" fmla="*/ 0 h 71845"/>
                  <a:gd name="connsiteX3" fmla="*/ 0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125004" y="71846"/>
                    </a:moveTo>
                    <a:lnTo>
                      <a:pt x="115389" y="71846"/>
                    </a:lnTo>
                    <a:lnTo>
                      <a:pt x="64407" y="0"/>
                    </a:lnTo>
                    <a:lnTo>
                      <a:pt x="0" y="0"/>
                    </a:lnTo>
                  </a:path>
                </a:pathLst>
              </a:custGeom>
              <a:noFill/>
              <a:ln w="28575" cap="rnd">
                <a:solidFill>
                  <a:srgbClr val="2094D2"/>
                </a:solidFill>
                <a:prstDash val="solid"/>
                <a:round/>
              </a:ln>
            </p:spPr>
            <p:txBody>
              <a:bodyPr rtlCol="0" anchor="ctr"/>
              <a:lstStyle/>
              <a:p>
                <a:endParaRPr lang="en-US"/>
              </a:p>
            </p:txBody>
          </p:sp>
          <p:sp>
            <p:nvSpPr>
              <p:cNvPr id="127" name="Freeform 1127">
                <a:extLst>
                  <a:ext uri="{FF2B5EF4-FFF2-40B4-BE49-F238E27FC236}">
                    <a16:creationId xmlns:a16="http://schemas.microsoft.com/office/drawing/2014/main" id="{06C4514E-AD93-8BB6-0398-7FC22C7FE3E9}"/>
                  </a:ext>
                </a:extLst>
              </p:cNvPr>
              <p:cNvSpPr/>
              <p:nvPr/>
            </p:nvSpPr>
            <p:spPr>
              <a:xfrm>
                <a:off x="7162663" y="2312488"/>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3" name="Graphic 232">
              <a:extLst>
                <a:ext uri="{FF2B5EF4-FFF2-40B4-BE49-F238E27FC236}">
                  <a16:creationId xmlns:a16="http://schemas.microsoft.com/office/drawing/2014/main" id="{DA029A59-3563-2540-8C46-82C66694CA1C}"/>
                </a:ext>
              </a:extLst>
            </p:cNvPr>
            <p:cNvGrpSpPr/>
            <p:nvPr/>
          </p:nvGrpSpPr>
          <p:grpSpPr>
            <a:xfrm>
              <a:off x="7104969" y="2378709"/>
              <a:ext cx="202111" cy="116477"/>
              <a:chOff x="7104969" y="2378709"/>
              <a:chExt cx="202111" cy="116477"/>
            </a:xfrm>
            <a:noFill/>
          </p:grpSpPr>
          <p:sp>
            <p:nvSpPr>
              <p:cNvPr id="121" name="Freeform 1121">
                <a:extLst>
                  <a:ext uri="{FF2B5EF4-FFF2-40B4-BE49-F238E27FC236}">
                    <a16:creationId xmlns:a16="http://schemas.microsoft.com/office/drawing/2014/main" id="{321427D3-FBD8-10E9-4C48-B0EE6B52C545}"/>
                  </a:ext>
                </a:extLst>
              </p:cNvPr>
              <p:cNvSpPr/>
              <p:nvPr/>
            </p:nvSpPr>
            <p:spPr>
              <a:xfrm>
                <a:off x="7133090" y="2378709"/>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22" name="Freeform 1122">
                <a:extLst>
                  <a:ext uri="{FF2B5EF4-FFF2-40B4-BE49-F238E27FC236}">
                    <a16:creationId xmlns:a16="http://schemas.microsoft.com/office/drawing/2014/main" id="{5C1ACA2B-E320-0D0A-20AE-2F4EA61C6FA2}"/>
                  </a:ext>
                </a:extLst>
              </p:cNvPr>
              <p:cNvSpPr/>
              <p:nvPr/>
            </p:nvSpPr>
            <p:spPr>
              <a:xfrm>
                <a:off x="7104969" y="245436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123" name="Graphic 232">
                <a:extLst>
                  <a:ext uri="{FF2B5EF4-FFF2-40B4-BE49-F238E27FC236}">
                    <a16:creationId xmlns:a16="http://schemas.microsoft.com/office/drawing/2014/main" id="{76CF554A-2A65-13CF-2623-FCBB9CAA9BBF}"/>
                  </a:ext>
                </a:extLst>
              </p:cNvPr>
              <p:cNvGrpSpPr/>
              <p:nvPr/>
            </p:nvGrpSpPr>
            <p:grpSpPr>
              <a:xfrm>
                <a:off x="7131457" y="2413362"/>
                <a:ext cx="175622" cy="81824"/>
                <a:chOff x="7131457" y="2413362"/>
                <a:chExt cx="175622" cy="81824"/>
              </a:xfrm>
              <a:noFill/>
            </p:grpSpPr>
            <p:sp>
              <p:nvSpPr>
                <p:cNvPr id="124" name="Freeform 1124">
                  <a:extLst>
                    <a:ext uri="{FF2B5EF4-FFF2-40B4-BE49-F238E27FC236}">
                      <a16:creationId xmlns:a16="http://schemas.microsoft.com/office/drawing/2014/main" id="{8C1F351B-1FC7-81CD-7873-E7C6A91DFF62}"/>
                    </a:ext>
                  </a:extLst>
                </p:cNvPr>
                <p:cNvSpPr/>
                <p:nvPr/>
              </p:nvSpPr>
              <p:spPr>
                <a:xfrm>
                  <a:off x="7131457" y="2442754"/>
                  <a:ext cx="49167" cy="15965"/>
                </a:xfrm>
                <a:custGeom>
                  <a:avLst/>
                  <a:gdLst>
                    <a:gd name="connsiteX0" fmla="*/ 49167 w 49167"/>
                    <a:gd name="connsiteY0" fmla="*/ 0 h 15965"/>
                    <a:gd name="connsiteX1" fmla="*/ 0 w 49167"/>
                    <a:gd name="connsiteY1" fmla="*/ 15966 h 15965"/>
                  </a:gdLst>
                  <a:ahLst/>
                  <a:cxnLst>
                    <a:cxn ang="0">
                      <a:pos x="connsiteX0" y="connsiteY0"/>
                    </a:cxn>
                    <a:cxn ang="0">
                      <a:pos x="connsiteX1" y="connsiteY1"/>
                    </a:cxn>
                  </a:cxnLst>
                  <a:rect l="l" t="t" r="r" b="b"/>
                  <a:pathLst>
                    <a:path w="49167" h="15965">
                      <a:moveTo>
                        <a:pt x="49167" y="0"/>
                      </a:moveTo>
                      <a:lnTo>
                        <a:pt x="0" y="15966"/>
                      </a:lnTo>
                    </a:path>
                  </a:pathLst>
                </a:custGeom>
                <a:ln w="28575" cap="rnd">
                  <a:solidFill>
                    <a:srgbClr val="2094D2"/>
                  </a:solidFill>
                  <a:prstDash val="solid"/>
                  <a:round/>
                </a:ln>
              </p:spPr>
              <p:txBody>
                <a:bodyPr rtlCol="0" anchor="ctr"/>
                <a:lstStyle/>
                <a:p>
                  <a:endParaRPr lang="en-US"/>
                </a:p>
              </p:txBody>
            </p:sp>
            <p:sp>
              <p:nvSpPr>
                <p:cNvPr id="125" name="Freeform 1125">
                  <a:extLst>
                    <a:ext uri="{FF2B5EF4-FFF2-40B4-BE49-F238E27FC236}">
                      <a16:creationId xmlns:a16="http://schemas.microsoft.com/office/drawing/2014/main" id="{39F798B9-0E1F-15BA-7899-607DC0D911BD}"/>
                    </a:ext>
                  </a:extLst>
                </p:cNvPr>
                <p:cNvSpPr/>
                <p:nvPr/>
              </p:nvSpPr>
              <p:spPr>
                <a:xfrm>
                  <a:off x="7160667" y="2413362"/>
                  <a:ext cx="146412" cy="81824"/>
                </a:xfrm>
                <a:custGeom>
                  <a:avLst/>
                  <a:gdLst>
                    <a:gd name="connsiteX0" fmla="*/ 146413 w 146412"/>
                    <a:gd name="connsiteY0" fmla="*/ 51344 h 81824"/>
                    <a:gd name="connsiteX1" fmla="*/ 136797 w 146412"/>
                    <a:gd name="connsiteY1" fmla="*/ 51344 h 81824"/>
                    <a:gd name="connsiteX2" fmla="*/ 104866 w 146412"/>
                    <a:gd name="connsiteY2" fmla="*/ 81824 h 81824"/>
                    <a:gd name="connsiteX3" fmla="*/ 66947 w 146412"/>
                    <a:gd name="connsiteY3" fmla="*/ 81824 h 81824"/>
                    <a:gd name="connsiteX4" fmla="*/ 0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146413" y="51344"/>
                      </a:moveTo>
                      <a:lnTo>
                        <a:pt x="136797" y="51344"/>
                      </a:lnTo>
                      <a:lnTo>
                        <a:pt x="104866" y="81824"/>
                      </a:lnTo>
                      <a:lnTo>
                        <a:pt x="66947" y="81824"/>
                      </a:lnTo>
                      <a:lnTo>
                        <a:pt x="0" y="0"/>
                      </a:lnTo>
                    </a:path>
                  </a:pathLst>
                </a:custGeom>
                <a:noFill/>
                <a:ln w="28575" cap="rnd">
                  <a:solidFill>
                    <a:srgbClr val="2094D2"/>
                  </a:solidFill>
                  <a:prstDash val="solid"/>
                  <a:round/>
                </a:ln>
              </p:spPr>
              <p:txBody>
                <a:bodyPr rtlCol="0" anchor="ctr"/>
                <a:lstStyle/>
                <a:p>
                  <a:endParaRPr lang="en-US"/>
                </a:p>
              </p:txBody>
            </p:sp>
          </p:grpSp>
        </p:grpSp>
        <p:sp>
          <p:nvSpPr>
            <p:cNvPr id="54" name="Freeform 1054">
              <a:extLst>
                <a:ext uri="{FF2B5EF4-FFF2-40B4-BE49-F238E27FC236}">
                  <a16:creationId xmlns:a16="http://schemas.microsoft.com/office/drawing/2014/main" id="{E6B2D92E-CA81-8C96-A0A7-C83789342EE2}"/>
                </a:ext>
              </a:extLst>
            </p:cNvPr>
            <p:cNvSpPr/>
            <p:nvPr/>
          </p:nvSpPr>
          <p:spPr>
            <a:xfrm>
              <a:off x="7225256" y="2186032"/>
              <a:ext cx="158387" cy="52432"/>
            </a:xfrm>
            <a:custGeom>
              <a:avLst/>
              <a:gdLst>
                <a:gd name="connsiteX0" fmla="*/ 158387 w 158387"/>
                <a:gd name="connsiteY0" fmla="*/ 52433 h 52432"/>
                <a:gd name="connsiteX1" fmla="*/ 105773 w 158387"/>
                <a:gd name="connsiteY1" fmla="*/ 0 h 52432"/>
                <a:gd name="connsiteX2" fmla="*/ 45176 w 158387"/>
                <a:gd name="connsiteY2" fmla="*/ 45357 h 52432"/>
                <a:gd name="connsiteX3" fmla="*/ 0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158387" y="52433"/>
                  </a:moveTo>
                  <a:lnTo>
                    <a:pt x="105773" y="0"/>
                  </a:lnTo>
                  <a:lnTo>
                    <a:pt x="45176" y="45357"/>
                  </a:lnTo>
                  <a:lnTo>
                    <a:pt x="0" y="45357"/>
                  </a:lnTo>
                </a:path>
              </a:pathLst>
            </a:custGeom>
            <a:noFill/>
            <a:ln w="28575" cap="rnd">
              <a:solidFill>
                <a:srgbClr val="2094D2"/>
              </a:solidFill>
              <a:prstDash val="solid"/>
              <a:round/>
            </a:ln>
          </p:spPr>
          <p:txBody>
            <a:bodyPr rtlCol="0" anchor="ctr"/>
            <a:lstStyle/>
            <a:p>
              <a:endParaRPr lang="en-US"/>
            </a:p>
          </p:txBody>
        </p:sp>
        <p:sp>
          <p:nvSpPr>
            <p:cNvPr id="55" name="Freeform 1055">
              <a:extLst>
                <a:ext uri="{FF2B5EF4-FFF2-40B4-BE49-F238E27FC236}">
                  <a16:creationId xmlns:a16="http://schemas.microsoft.com/office/drawing/2014/main" id="{77C80004-732E-AAE2-8A62-A80159B4D539}"/>
                </a:ext>
              </a:extLst>
            </p:cNvPr>
            <p:cNvSpPr/>
            <p:nvPr/>
          </p:nvSpPr>
          <p:spPr>
            <a:xfrm>
              <a:off x="7209653" y="2214880"/>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6" name="Freeform 1056">
              <a:extLst>
                <a:ext uri="{FF2B5EF4-FFF2-40B4-BE49-F238E27FC236}">
                  <a16:creationId xmlns:a16="http://schemas.microsoft.com/office/drawing/2014/main" id="{095C8A0D-ADB6-10A7-02DD-0D011C73AA5C}"/>
                </a:ext>
              </a:extLst>
            </p:cNvPr>
            <p:cNvSpPr/>
            <p:nvPr/>
          </p:nvSpPr>
          <p:spPr>
            <a:xfrm>
              <a:off x="7261904" y="211745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57" name="Graphic 232">
              <a:extLst>
                <a:ext uri="{FF2B5EF4-FFF2-40B4-BE49-F238E27FC236}">
                  <a16:creationId xmlns:a16="http://schemas.microsoft.com/office/drawing/2014/main" id="{7E040D6C-F2A3-69BB-CD0C-0341C121B585}"/>
                </a:ext>
              </a:extLst>
            </p:cNvPr>
            <p:cNvGrpSpPr/>
            <p:nvPr/>
          </p:nvGrpSpPr>
          <p:grpSpPr>
            <a:xfrm>
              <a:off x="7365137" y="2034902"/>
              <a:ext cx="105772" cy="190318"/>
              <a:chOff x="7365137" y="2034902"/>
              <a:chExt cx="105772" cy="190318"/>
            </a:xfrm>
            <a:noFill/>
          </p:grpSpPr>
          <p:sp>
            <p:nvSpPr>
              <p:cNvPr id="119" name="Freeform 1119">
                <a:extLst>
                  <a:ext uri="{FF2B5EF4-FFF2-40B4-BE49-F238E27FC236}">
                    <a16:creationId xmlns:a16="http://schemas.microsoft.com/office/drawing/2014/main" id="{A10BE046-CE12-E0E4-3A4A-63BA7116E2B8}"/>
                  </a:ext>
                </a:extLst>
              </p:cNvPr>
              <p:cNvSpPr/>
              <p:nvPr/>
            </p:nvSpPr>
            <p:spPr>
              <a:xfrm>
                <a:off x="7365137" y="2059395"/>
                <a:ext cx="105772" cy="165825"/>
              </a:xfrm>
              <a:custGeom>
                <a:avLst/>
                <a:gdLst>
                  <a:gd name="connsiteX0" fmla="*/ 105773 w 105772"/>
                  <a:gd name="connsiteY0" fmla="*/ 165826 h 165825"/>
                  <a:gd name="connsiteX1" fmla="*/ 103596 w 105772"/>
                  <a:gd name="connsiteY1" fmla="*/ 165826 h 165825"/>
                  <a:gd name="connsiteX2" fmla="*/ 43180 w 105772"/>
                  <a:gd name="connsiteY2" fmla="*/ 105410 h 165825"/>
                  <a:gd name="connsiteX3" fmla="*/ 43180 w 105772"/>
                  <a:gd name="connsiteY3" fmla="*/ 65314 h 165825"/>
                  <a:gd name="connsiteX4" fmla="*/ 0 w 105772"/>
                  <a:gd name="connsiteY4" fmla="*/ 65314 h 165825"/>
                  <a:gd name="connsiteX5" fmla="*/ 39914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105773" y="165826"/>
                    </a:moveTo>
                    <a:lnTo>
                      <a:pt x="103596" y="165826"/>
                    </a:lnTo>
                    <a:lnTo>
                      <a:pt x="43180" y="105410"/>
                    </a:lnTo>
                    <a:lnTo>
                      <a:pt x="43180" y="65314"/>
                    </a:lnTo>
                    <a:lnTo>
                      <a:pt x="0" y="65314"/>
                    </a:lnTo>
                    <a:lnTo>
                      <a:pt x="39914" y="0"/>
                    </a:lnTo>
                  </a:path>
                </a:pathLst>
              </a:custGeom>
              <a:noFill/>
              <a:ln w="28575" cap="rnd">
                <a:solidFill>
                  <a:srgbClr val="2094D2"/>
                </a:solidFill>
                <a:prstDash val="solid"/>
                <a:round/>
              </a:ln>
            </p:spPr>
            <p:txBody>
              <a:bodyPr rtlCol="0" anchor="ctr"/>
              <a:lstStyle/>
              <a:p>
                <a:endParaRPr lang="en-US"/>
              </a:p>
            </p:txBody>
          </p:sp>
          <p:sp>
            <p:nvSpPr>
              <p:cNvPr id="120" name="Freeform 1120">
                <a:extLst>
                  <a:ext uri="{FF2B5EF4-FFF2-40B4-BE49-F238E27FC236}">
                    <a16:creationId xmlns:a16="http://schemas.microsoft.com/office/drawing/2014/main" id="{44082F01-37F4-8D7E-36BA-48903C74982E}"/>
                  </a:ext>
                </a:extLst>
              </p:cNvPr>
              <p:cNvSpPr/>
              <p:nvPr/>
            </p:nvSpPr>
            <p:spPr>
              <a:xfrm>
                <a:off x="7398157" y="2034902"/>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02"/>
                      <a:pt x="20501" y="26489"/>
                      <a:pt x="13244" y="26489"/>
                    </a:cubicBezTo>
                    <a:cubicBezTo>
                      <a:pt x="5987" y="26489"/>
                      <a:pt x="0" y="20502"/>
                      <a:pt x="0" y="13244"/>
                    </a:cubicBezTo>
                    <a:cubicBezTo>
                      <a:pt x="0" y="5987"/>
                      <a:pt x="5987" y="0"/>
                      <a:pt x="13244" y="0"/>
                    </a:cubicBezTo>
                    <a:cubicBezTo>
                      <a:pt x="20501" y="0"/>
                      <a:pt x="26488" y="5987"/>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8" name="Graphic 232">
              <a:extLst>
                <a:ext uri="{FF2B5EF4-FFF2-40B4-BE49-F238E27FC236}">
                  <a16:creationId xmlns:a16="http://schemas.microsoft.com/office/drawing/2014/main" id="{0012BCC5-A849-AC01-F8C2-4F6975288BF6}"/>
                </a:ext>
              </a:extLst>
            </p:cNvPr>
            <p:cNvGrpSpPr/>
            <p:nvPr/>
          </p:nvGrpSpPr>
          <p:grpSpPr>
            <a:xfrm>
              <a:off x="7349353" y="2275477"/>
              <a:ext cx="311512" cy="311512"/>
              <a:chOff x="7349353" y="2275477"/>
              <a:chExt cx="311512" cy="311512"/>
            </a:xfrm>
            <a:noFill/>
          </p:grpSpPr>
          <p:sp>
            <p:nvSpPr>
              <p:cNvPr id="93" name="Freeform 1093">
                <a:extLst>
                  <a:ext uri="{FF2B5EF4-FFF2-40B4-BE49-F238E27FC236}">
                    <a16:creationId xmlns:a16="http://schemas.microsoft.com/office/drawing/2014/main" id="{241EF69D-1DE0-729D-21C6-C69DF7CDCF12}"/>
                  </a:ext>
                </a:extLst>
              </p:cNvPr>
              <p:cNvSpPr/>
              <p:nvPr/>
            </p:nvSpPr>
            <p:spPr>
              <a:xfrm>
                <a:off x="7381103" y="2307227"/>
                <a:ext cx="248012" cy="248012"/>
              </a:xfrm>
              <a:custGeom>
                <a:avLst/>
                <a:gdLst>
                  <a:gd name="connsiteX0" fmla="*/ 0 w 248012"/>
                  <a:gd name="connsiteY0" fmla="*/ 0 h 248012"/>
                  <a:gd name="connsiteX1" fmla="*/ 248013 w 248012"/>
                  <a:gd name="connsiteY1" fmla="*/ 0 h 248012"/>
                  <a:gd name="connsiteX2" fmla="*/ 248013 w 248012"/>
                  <a:gd name="connsiteY2" fmla="*/ 248013 h 248012"/>
                  <a:gd name="connsiteX3" fmla="*/ 0 w 248012"/>
                  <a:gd name="connsiteY3" fmla="*/ 248013 h 248012"/>
                </a:gdLst>
                <a:ahLst/>
                <a:cxnLst>
                  <a:cxn ang="0">
                    <a:pos x="connsiteX0" y="connsiteY0"/>
                  </a:cxn>
                  <a:cxn ang="0">
                    <a:pos x="connsiteX1" y="connsiteY1"/>
                  </a:cxn>
                  <a:cxn ang="0">
                    <a:pos x="connsiteX2" y="connsiteY2"/>
                  </a:cxn>
                  <a:cxn ang="0">
                    <a:pos x="connsiteX3" y="connsiteY3"/>
                  </a:cxn>
                </a:cxnLst>
                <a:rect l="l" t="t" r="r" b="b"/>
                <a:pathLst>
                  <a:path w="248012" h="248012">
                    <a:moveTo>
                      <a:pt x="0" y="0"/>
                    </a:moveTo>
                    <a:lnTo>
                      <a:pt x="248013" y="0"/>
                    </a:lnTo>
                    <a:lnTo>
                      <a:pt x="248013" y="248013"/>
                    </a:lnTo>
                    <a:lnTo>
                      <a:pt x="0" y="248013"/>
                    </a:lnTo>
                    <a:close/>
                  </a:path>
                </a:pathLst>
              </a:custGeom>
              <a:noFill/>
              <a:ln w="2857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C3AD8FF9-3481-CCFA-8429-22A9746A7FF7}"/>
                  </a:ext>
                </a:extLst>
              </p:cNvPr>
              <p:cNvGrpSpPr/>
              <p:nvPr/>
            </p:nvGrpSpPr>
            <p:grpSpPr>
              <a:xfrm>
                <a:off x="7404326" y="2275477"/>
                <a:ext cx="201567" cy="31750"/>
                <a:chOff x="7404326" y="2275477"/>
                <a:chExt cx="201567" cy="31750"/>
              </a:xfrm>
            </p:grpSpPr>
            <p:sp>
              <p:nvSpPr>
                <p:cNvPr id="115" name="Freeform 1115">
                  <a:extLst>
                    <a:ext uri="{FF2B5EF4-FFF2-40B4-BE49-F238E27FC236}">
                      <a16:creationId xmlns:a16="http://schemas.microsoft.com/office/drawing/2014/main" id="{C1C4831A-852C-1979-FD22-EDC77C76D3A1}"/>
                    </a:ext>
                  </a:extLst>
                </p:cNvPr>
                <p:cNvSpPr/>
                <p:nvPr/>
              </p:nvSpPr>
              <p:spPr>
                <a:xfrm>
                  <a:off x="7605893"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6" name="Freeform 1116">
                  <a:extLst>
                    <a:ext uri="{FF2B5EF4-FFF2-40B4-BE49-F238E27FC236}">
                      <a16:creationId xmlns:a16="http://schemas.microsoft.com/office/drawing/2014/main" id="{90D0DCC0-B930-CE37-B5FC-9A8B99D4DFD5}"/>
                    </a:ext>
                  </a:extLst>
                </p:cNvPr>
                <p:cNvSpPr/>
                <p:nvPr/>
              </p:nvSpPr>
              <p:spPr>
                <a:xfrm>
                  <a:off x="7404326"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7" name="Freeform 1117">
                  <a:extLst>
                    <a:ext uri="{FF2B5EF4-FFF2-40B4-BE49-F238E27FC236}">
                      <a16:creationId xmlns:a16="http://schemas.microsoft.com/office/drawing/2014/main" id="{FFE8D37B-DFD8-CD13-5CC7-10BA38DF5948}"/>
                    </a:ext>
                  </a:extLst>
                </p:cNvPr>
                <p:cNvSpPr/>
                <p:nvPr/>
              </p:nvSpPr>
              <p:spPr>
                <a:xfrm>
                  <a:off x="747145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8" name="Freeform 1118">
                  <a:extLst>
                    <a:ext uri="{FF2B5EF4-FFF2-40B4-BE49-F238E27FC236}">
                      <a16:creationId xmlns:a16="http://schemas.microsoft.com/office/drawing/2014/main" id="{1A153772-FEB8-3D4B-AA95-DEC9BF7711AE}"/>
                    </a:ext>
                  </a:extLst>
                </p:cNvPr>
                <p:cNvSpPr/>
                <p:nvPr/>
              </p:nvSpPr>
              <p:spPr>
                <a:xfrm>
                  <a:off x="753876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5" name="Graphic 232">
                <a:extLst>
                  <a:ext uri="{FF2B5EF4-FFF2-40B4-BE49-F238E27FC236}">
                    <a16:creationId xmlns:a16="http://schemas.microsoft.com/office/drawing/2014/main" id="{26A4A489-0F15-29C5-1AE3-604AC4B4ADBD}"/>
                  </a:ext>
                </a:extLst>
              </p:cNvPr>
              <p:cNvGrpSpPr/>
              <p:nvPr/>
            </p:nvGrpSpPr>
            <p:grpSpPr>
              <a:xfrm>
                <a:off x="7404326" y="2555240"/>
                <a:ext cx="201567" cy="31750"/>
                <a:chOff x="7404326" y="2555240"/>
                <a:chExt cx="201567" cy="31750"/>
              </a:xfrm>
            </p:grpSpPr>
            <p:sp>
              <p:nvSpPr>
                <p:cNvPr id="111" name="Freeform 1111">
                  <a:extLst>
                    <a:ext uri="{FF2B5EF4-FFF2-40B4-BE49-F238E27FC236}">
                      <a16:creationId xmlns:a16="http://schemas.microsoft.com/office/drawing/2014/main" id="{C1B6F532-D2F4-9F25-BD37-99945EBA17E4}"/>
                    </a:ext>
                  </a:extLst>
                </p:cNvPr>
                <p:cNvSpPr/>
                <p:nvPr/>
              </p:nvSpPr>
              <p:spPr>
                <a:xfrm>
                  <a:off x="7605893"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2" name="Freeform 1112">
                  <a:extLst>
                    <a:ext uri="{FF2B5EF4-FFF2-40B4-BE49-F238E27FC236}">
                      <a16:creationId xmlns:a16="http://schemas.microsoft.com/office/drawing/2014/main" id="{B511D4A9-8479-0AA6-ECBA-513EB8CDB08B}"/>
                    </a:ext>
                  </a:extLst>
                </p:cNvPr>
                <p:cNvSpPr/>
                <p:nvPr/>
              </p:nvSpPr>
              <p:spPr>
                <a:xfrm>
                  <a:off x="7404326"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3" name="Freeform 1113">
                  <a:extLst>
                    <a:ext uri="{FF2B5EF4-FFF2-40B4-BE49-F238E27FC236}">
                      <a16:creationId xmlns:a16="http://schemas.microsoft.com/office/drawing/2014/main" id="{9C27EF7A-0AEB-7E85-F99E-4329035ACE8C}"/>
                    </a:ext>
                  </a:extLst>
                </p:cNvPr>
                <p:cNvSpPr/>
                <p:nvPr/>
              </p:nvSpPr>
              <p:spPr>
                <a:xfrm>
                  <a:off x="747145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4" name="Freeform 1114">
                  <a:extLst>
                    <a:ext uri="{FF2B5EF4-FFF2-40B4-BE49-F238E27FC236}">
                      <a16:creationId xmlns:a16="http://schemas.microsoft.com/office/drawing/2014/main" id="{E3868B15-E900-AA79-E404-B489FD648C1D}"/>
                    </a:ext>
                  </a:extLst>
                </p:cNvPr>
                <p:cNvSpPr/>
                <p:nvPr/>
              </p:nvSpPr>
              <p:spPr>
                <a:xfrm>
                  <a:off x="753876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6" name="Graphic 232">
                <a:extLst>
                  <a:ext uri="{FF2B5EF4-FFF2-40B4-BE49-F238E27FC236}">
                    <a16:creationId xmlns:a16="http://schemas.microsoft.com/office/drawing/2014/main" id="{AA80E6F2-A031-86F2-1834-7F91AC27FAC0}"/>
                  </a:ext>
                </a:extLst>
              </p:cNvPr>
              <p:cNvGrpSpPr/>
              <p:nvPr/>
            </p:nvGrpSpPr>
            <p:grpSpPr>
              <a:xfrm>
                <a:off x="7629116" y="2330450"/>
                <a:ext cx="31750" cy="201567"/>
                <a:chOff x="7629116" y="2330450"/>
                <a:chExt cx="31750" cy="201567"/>
              </a:xfrm>
            </p:grpSpPr>
            <p:sp>
              <p:nvSpPr>
                <p:cNvPr id="107" name="Freeform 1107">
                  <a:extLst>
                    <a:ext uri="{FF2B5EF4-FFF2-40B4-BE49-F238E27FC236}">
                      <a16:creationId xmlns:a16="http://schemas.microsoft.com/office/drawing/2014/main" id="{85B401A2-C218-0794-3613-217484D63BF9}"/>
                    </a:ext>
                  </a:extLst>
                </p:cNvPr>
                <p:cNvSpPr/>
                <p:nvPr/>
              </p:nvSpPr>
              <p:spPr>
                <a:xfrm>
                  <a:off x="7629116"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8" name="Freeform 1108">
                  <a:extLst>
                    <a:ext uri="{FF2B5EF4-FFF2-40B4-BE49-F238E27FC236}">
                      <a16:creationId xmlns:a16="http://schemas.microsoft.com/office/drawing/2014/main" id="{D283185D-DCC8-9421-1077-F5A5C58BA437}"/>
                    </a:ext>
                  </a:extLst>
                </p:cNvPr>
                <p:cNvSpPr/>
                <p:nvPr/>
              </p:nvSpPr>
              <p:spPr>
                <a:xfrm>
                  <a:off x="7629116"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9" name="Freeform 1109">
                  <a:extLst>
                    <a:ext uri="{FF2B5EF4-FFF2-40B4-BE49-F238E27FC236}">
                      <a16:creationId xmlns:a16="http://schemas.microsoft.com/office/drawing/2014/main" id="{F2684968-5D47-3B99-93F0-BA4FBFCFF5D2}"/>
                    </a:ext>
                  </a:extLst>
                </p:cNvPr>
                <p:cNvSpPr/>
                <p:nvPr/>
              </p:nvSpPr>
              <p:spPr>
                <a:xfrm>
                  <a:off x="7629116"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10" name="Freeform 1110">
                  <a:extLst>
                    <a:ext uri="{FF2B5EF4-FFF2-40B4-BE49-F238E27FC236}">
                      <a16:creationId xmlns:a16="http://schemas.microsoft.com/office/drawing/2014/main" id="{8DE9F30D-12BA-FA70-00FC-8712FCF31C82}"/>
                    </a:ext>
                  </a:extLst>
                </p:cNvPr>
                <p:cNvSpPr/>
                <p:nvPr/>
              </p:nvSpPr>
              <p:spPr>
                <a:xfrm>
                  <a:off x="7629116"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7" name="Graphic 232">
                <a:extLst>
                  <a:ext uri="{FF2B5EF4-FFF2-40B4-BE49-F238E27FC236}">
                    <a16:creationId xmlns:a16="http://schemas.microsoft.com/office/drawing/2014/main" id="{ACBB1AE7-A655-20B1-652C-56D543AAD032}"/>
                  </a:ext>
                </a:extLst>
              </p:cNvPr>
              <p:cNvGrpSpPr/>
              <p:nvPr/>
            </p:nvGrpSpPr>
            <p:grpSpPr>
              <a:xfrm>
                <a:off x="7349353" y="2330450"/>
                <a:ext cx="31750" cy="201567"/>
                <a:chOff x="7349353" y="2330450"/>
                <a:chExt cx="31750" cy="201567"/>
              </a:xfrm>
            </p:grpSpPr>
            <p:sp>
              <p:nvSpPr>
                <p:cNvPr id="103" name="Freeform 1103">
                  <a:extLst>
                    <a:ext uri="{FF2B5EF4-FFF2-40B4-BE49-F238E27FC236}">
                      <a16:creationId xmlns:a16="http://schemas.microsoft.com/office/drawing/2014/main" id="{8481322A-9DF1-A337-2D89-C4425B1AB34C}"/>
                    </a:ext>
                  </a:extLst>
                </p:cNvPr>
                <p:cNvSpPr/>
                <p:nvPr/>
              </p:nvSpPr>
              <p:spPr>
                <a:xfrm>
                  <a:off x="7349353"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4" name="Freeform 1104">
                  <a:extLst>
                    <a:ext uri="{FF2B5EF4-FFF2-40B4-BE49-F238E27FC236}">
                      <a16:creationId xmlns:a16="http://schemas.microsoft.com/office/drawing/2014/main" id="{4DB5F5EF-BF93-82A3-E91F-DE3F88238C9A}"/>
                    </a:ext>
                  </a:extLst>
                </p:cNvPr>
                <p:cNvSpPr/>
                <p:nvPr/>
              </p:nvSpPr>
              <p:spPr>
                <a:xfrm>
                  <a:off x="7349353"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5" name="Freeform 1105">
                  <a:extLst>
                    <a:ext uri="{FF2B5EF4-FFF2-40B4-BE49-F238E27FC236}">
                      <a16:creationId xmlns:a16="http://schemas.microsoft.com/office/drawing/2014/main" id="{EBD9A35E-F0A6-58E3-394C-EFAE31F331A0}"/>
                    </a:ext>
                  </a:extLst>
                </p:cNvPr>
                <p:cNvSpPr/>
                <p:nvPr/>
              </p:nvSpPr>
              <p:spPr>
                <a:xfrm>
                  <a:off x="7349353"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6" name="Freeform 1106">
                  <a:extLst>
                    <a:ext uri="{FF2B5EF4-FFF2-40B4-BE49-F238E27FC236}">
                      <a16:creationId xmlns:a16="http://schemas.microsoft.com/office/drawing/2014/main" id="{1796A73B-468A-E0AA-8F9E-BBDCB1977890}"/>
                    </a:ext>
                  </a:extLst>
                </p:cNvPr>
                <p:cNvSpPr/>
                <p:nvPr/>
              </p:nvSpPr>
              <p:spPr>
                <a:xfrm>
                  <a:off x="7349353"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8" name="Graphic 232">
                <a:extLst>
                  <a:ext uri="{FF2B5EF4-FFF2-40B4-BE49-F238E27FC236}">
                    <a16:creationId xmlns:a16="http://schemas.microsoft.com/office/drawing/2014/main" id="{74EFE872-6212-36C0-1C83-2697F892E8BF}"/>
                  </a:ext>
                </a:extLst>
              </p:cNvPr>
              <p:cNvGrpSpPr/>
              <p:nvPr/>
            </p:nvGrpSpPr>
            <p:grpSpPr>
              <a:xfrm>
                <a:off x="7437165" y="2385241"/>
                <a:ext cx="135889" cy="91803"/>
                <a:chOff x="7437165" y="2385241"/>
                <a:chExt cx="135889" cy="91803"/>
              </a:xfrm>
              <a:noFill/>
            </p:grpSpPr>
            <p:sp>
              <p:nvSpPr>
                <p:cNvPr id="99" name="Freeform 1099">
                  <a:extLst>
                    <a:ext uri="{FF2B5EF4-FFF2-40B4-BE49-F238E27FC236}">
                      <a16:creationId xmlns:a16="http://schemas.microsoft.com/office/drawing/2014/main" id="{C4D63174-BB39-C29F-D228-8317CB6BE8DD}"/>
                    </a:ext>
                  </a:extLst>
                </p:cNvPr>
                <p:cNvSpPr/>
                <p:nvPr/>
              </p:nvSpPr>
              <p:spPr>
                <a:xfrm>
                  <a:off x="7573054" y="2385241"/>
                  <a:ext cx="1814" cy="91802"/>
                </a:xfrm>
                <a:custGeom>
                  <a:avLst/>
                  <a:gdLst>
                    <a:gd name="connsiteX0" fmla="*/ 0 w 1814"/>
                    <a:gd name="connsiteY0" fmla="*/ 91803 h 91802"/>
                    <a:gd name="connsiteX1" fmla="*/ 0 w 1814"/>
                    <a:gd name="connsiteY1" fmla="*/ 0 h 91802"/>
                  </a:gdLst>
                  <a:ahLst/>
                  <a:cxnLst>
                    <a:cxn ang="0">
                      <a:pos x="connsiteX0" y="connsiteY0"/>
                    </a:cxn>
                    <a:cxn ang="0">
                      <a:pos x="connsiteX1" y="connsiteY1"/>
                    </a:cxn>
                  </a:cxnLst>
                  <a:rect l="l" t="t" r="r" b="b"/>
                  <a:pathLst>
                    <a:path w="1814" h="91802">
                      <a:moveTo>
                        <a:pt x="0" y="91803"/>
                      </a:moveTo>
                      <a:lnTo>
                        <a:pt x="0" y="0"/>
                      </a:lnTo>
                    </a:path>
                  </a:pathLst>
                </a:custGeom>
                <a:ln w="28575" cap="rnd">
                  <a:solidFill>
                    <a:srgbClr val="2094D2"/>
                  </a:solidFill>
                  <a:prstDash val="solid"/>
                  <a:round/>
                </a:ln>
              </p:spPr>
              <p:txBody>
                <a:bodyPr rtlCol="0" anchor="ctr"/>
                <a:lstStyle/>
                <a:p>
                  <a:endParaRPr lang="en-US"/>
                </a:p>
              </p:txBody>
            </p:sp>
            <p:grpSp>
              <p:nvGrpSpPr>
                <p:cNvPr id="100" name="Graphic 232">
                  <a:extLst>
                    <a:ext uri="{FF2B5EF4-FFF2-40B4-BE49-F238E27FC236}">
                      <a16:creationId xmlns:a16="http://schemas.microsoft.com/office/drawing/2014/main" id="{2F634328-4584-8C87-307B-A7C8190B74ED}"/>
                    </a:ext>
                  </a:extLst>
                </p:cNvPr>
                <p:cNvGrpSpPr/>
                <p:nvPr/>
              </p:nvGrpSpPr>
              <p:grpSpPr>
                <a:xfrm>
                  <a:off x="7437165" y="2385241"/>
                  <a:ext cx="79284" cy="91803"/>
                  <a:chOff x="7437165" y="2385241"/>
                  <a:chExt cx="79284" cy="91803"/>
                </a:xfrm>
                <a:noFill/>
              </p:grpSpPr>
              <p:sp>
                <p:nvSpPr>
                  <p:cNvPr id="101" name="Freeform 1101">
                    <a:extLst>
                      <a:ext uri="{FF2B5EF4-FFF2-40B4-BE49-F238E27FC236}">
                        <a16:creationId xmlns:a16="http://schemas.microsoft.com/office/drawing/2014/main" id="{212B1D55-AEE1-1C77-D59E-867DAAC27253}"/>
                      </a:ext>
                    </a:extLst>
                  </p:cNvPr>
                  <p:cNvSpPr/>
                  <p:nvPr/>
                </p:nvSpPr>
                <p:spPr>
                  <a:xfrm>
                    <a:off x="7440430" y="2440214"/>
                    <a:ext cx="76018" cy="1814"/>
                  </a:xfrm>
                  <a:custGeom>
                    <a:avLst/>
                    <a:gdLst>
                      <a:gd name="connsiteX0" fmla="*/ 0 w 76018"/>
                      <a:gd name="connsiteY0" fmla="*/ 0 h 1814"/>
                      <a:gd name="connsiteX1" fmla="*/ 76019 w 76018"/>
                      <a:gd name="connsiteY1" fmla="*/ 0 h 1814"/>
                    </a:gdLst>
                    <a:ahLst/>
                    <a:cxnLst>
                      <a:cxn ang="0">
                        <a:pos x="connsiteX0" y="connsiteY0"/>
                      </a:cxn>
                      <a:cxn ang="0">
                        <a:pos x="connsiteX1" y="connsiteY1"/>
                      </a:cxn>
                    </a:cxnLst>
                    <a:rect l="l" t="t" r="r" b="b"/>
                    <a:pathLst>
                      <a:path w="76018" h="1814">
                        <a:moveTo>
                          <a:pt x="0" y="0"/>
                        </a:moveTo>
                        <a:lnTo>
                          <a:pt x="76019" y="0"/>
                        </a:lnTo>
                      </a:path>
                    </a:pathLst>
                  </a:custGeom>
                  <a:ln w="28575" cap="rnd">
                    <a:solidFill>
                      <a:srgbClr val="2094D2"/>
                    </a:solidFill>
                    <a:prstDash val="solid"/>
                    <a:round/>
                  </a:ln>
                </p:spPr>
                <p:txBody>
                  <a:bodyPr rtlCol="0" anchor="ctr"/>
                  <a:lstStyle/>
                  <a:p>
                    <a:endParaRPr lang="en-US"/>
                  </a:p>
                </p:txBody>
              </p:sp>
              <p:sp>
                <p:nvSpPr>
                  <p:cNvPr id="102" name="Freeform 1102">
                    <a:extLst>
                      <a:ext uri="{FF2B5EF4-FFF2-40B4-BE49-F238E27FC236}">
                        <a16:creationId xmlns:a16="http://schemas.microsoft.com/office/drawing/2014/main" id="{8CC293CA-5A1F-B73C-1C88-366302506601}"/>
                      </a:ext>
                    </a:extLst>
                  </p:cNvPr>
                  <p:cNvSpPr/>
                  <p:nvPr/>
                </p:nvSpPr>
                <p:spPr>
                  <a:xfrm>
                    <a:off x="7437165" y="2385241"/>
                    <a:ext cx="79284" cy="91803"/>
                  </a:xfrm>
                  <a:custGeom>
                    <a:avLst/>
                    <a:gdLst>
                      <a:gd name="connsiteX0" fmla="*/ 0 w 79284"/>
                      <a:gd name="connsiteY0" fmla="*/ 91803 h 91803"/>
                      <a:gd name="connsiteX1" fmla="*/ 0 w 79284"/>
                      <a:gd name="connsiteY1" fmla="*/ 0 h 91803"/>
                      <a:gd name="connsiteX2" fmla="*/ 79284 w 79284"/>
                      <a:gd name="connsiteY2" fmla="*/ 0 h 91803"/>
                      <a:gd name="connsiteX3" fmla="*/ 79284 w 79284"/>
                      <a:gd name="connsiteY3" fmla="*/ 91803 h 91803"/>
                    </a:gdLst>
                    <a:ahLst/>
                    <a:cxnLst>
                      <a:cxn ang="0">
                        <a:pos x="connsiteX0" y="connsiteY0"/>
                      </a:cxn>
                      <a:cxn ang="0">
                        <a:pos x="connsiteX1" y="connsiteY1"/>
                      </a:cxn>
                      <a:cxn ang="0">
                        <a:pos x="connsiteX2" y="connsiteY2"/>
                      </a:cxn>
                      <a:cxn ang="0">
                        <a:pos x="connsiteX3" y="connsiteY3"/>
                      </a:cxn>
                    </a:cxnLst>
                    <a:rect l="l" t="t" r="r" b="b"/>
                    <a:pathLst>
                      <a:path w="79284" h="91803">
                        <a:moveTo>
                          <a:pt x="0" y="91803"/>
                        </a:moveTo>
                        <a:lnTo>
                          <a:pt x="0" y="0"/>
                        </a:lnTo>
                        <a:lnTo>
                          <a:pt x="79284" y="0"/>
                        </a:lnTo>
                        <a:lnTo>
                          <a:pt x="79284" y="91803"/>
                        </a:lnTo>
                      </a:path>
                    </a:pathLst>
                  </a:custGeom>
                  <a:noFill/>
                  <a:ln w="28575" cap="rnd">
                    <a:solidFill>
                      <a:srgbClr val="2094D2"/>
                    </a:solidFill>
                    <a:prstDash val="solid"/>
                    <a:round/>
                  </a:ln>
                </p:spPr>
                <p:txBody>
                  <a:bodyPr rtlCol="0" anchor="ctr"/>
                  <a:lstStyle/>
                  <a:p>
                    <a:endParaRPr lang="en-US"/>
                  </a:p>
                </p:txBody>
              </p:sp>
            </p:grpSp>
          </p:grpSp>
        </p:grpSp>
        <p:sp>
          <p:nvSpPr>
            <p:cNvPr id="59" name="Freeform 1059">
              <a:extLst>
                <a:ext uri="{FF2B5EF4-FFF2-40B4-BE49-F238E27FC236}">
                  <a16:creationId xmlns:a16="http://schemas.microsoft.com/office/drawing/2014/main" id="{A8E48A27-5DA0-D6A6-1E9D-8F24279380F9}"/>
                </a:ext>
              </a:extLst>
            </p:cNvPr>
            <p:cNvSpPr/>
            <p:nvPr/>
          </p:nvSpPr>
          <p:spPr>
            <a:xfrm>
              <a:off x="7291840" y="2147207"/>
              <a:ext cx="44631" cy="44812"/>
            </a:xfrm>
            <a:custGeom>
              <a:avLst/>
              <a:gdLst>
                <a:gd name="connsiteX0" fmla="*/ 44632 w 44631"/>
                <a:gd name="connsiteY0" fmla="*/ 44813 h 44812"/>
                <a:gd name="connsiteX1" fmla="*/ 0 w 44631"/>
                <a:gd name="connsiteY1" fmla="*/ 0 h 44812"/>
              </a:gdLst>
              <a:ahLst/>
              <a:cxnLst>
                <a:cxn ang="0">
                  <a:pos x="connsiteX0" y="connsiteY0"/>
                </a:cxn>
                <a:cxn ang="0">
                  <a:pos x="connsiteX1" y="connsiteY1"/>
                </a:cxn>
              </a:cxnLst>
              <a:rect l="l" t="t" r="r" b="b"/>
              <a:pathLst>
                <a:path w="44631" h="44812">
                  <a:moveTo>
                    <a:pt x="44632" y="44813"/>
                  </a:moveTo>
                  <a:lnTo>
                    <a:pt x="0" y="0"/>
                  </a:lnTo>
                </a:path>
              </a:pathLst>
            </a:custGeom>
            <a:ln w="28575" cap="rnd">
              <a:solidFill>
                <a:srgbClr val="2094D2"/>
              </a:solidFill>
              <a:prstDash val="solid"/>
              <a:round/>
            </a:ln>
          </p:spPr>
          <p:txBody>
            <a:bodyPr rtlCol="0" anchor="ctr"/>
            <a:lstStyle/>
            <a:p>
              <a:endParaRPr lang="en-US"/>
            </a:p>
          </p:txBody>
        </p:sp>
        <p:sp>
          <p:nvSpPr>
            <p:cNvPr id="60" name="Freeform 1060">
              <a:extLst>
                <a:ext uri="{FF2B5EF4-FFF2-40B4-BE49-F238E27FC236}">
                  <a16:creationId xmlns:a16="http://schemas.microsoft.com/office/drawing/2014/main" id="{9DD2D381-3D66-5841-2BD6-AEBC81D60B6D}"/>
                </a:ext>
              </a:extLst>
            </p:cNvPr>
            <p:cNvSpPr/>
            <p:nvPr/>
          </p:nvSpPr>
          <p:spPr>
            <a:xfrm>
              <a:off x="7538765" y="2632528"/>
              <a:ext cx="31205" cy="269058"/>
            </a:xfrm>
            <a:custGeom>
              <a:avLst/>
              <a:gdLst>
                <a:gd name="connsiteX0" fmla="*/ 31206 w 31205"/>
                <a:gd name="connsiteY0" fmla="*/ 269059 h 269058"/>
                <a:gd name="connsiteX1" fmla="*/ 181 w 31205"/>
                <a:gd name="connsiteY1" fmla="*/ 218440 h 269058"/>
                <a:gd name="connsiteX2" fmla="*/ 0 w 31205"/>
                <a:gd name="connsiteY2" fmla="*/ 218440 h 269058"/>
                <a:gd name="connsiteX3" fmla="*/ 0 w 31205"/>
                <a:gd name="connsiteY3" fmla="*/ 0 h 269058"/>
              </a:gdLst>
              <a:ahLst/>
              <a:cxnLst>
                <a:cxn ang="0">
                  <a:pos x="connsiteX0" y="connsiteY0"/>
                </a:cxn>
                <a:cxn ang="0">
                  <a:pos x="connsiteX1" y="connsiteY1"/>
                </a:cxn>
                <a:cxn ang="0">
                  <a:pos x="connsiteX2" y="connsiteY2"/>
                </a:cxn>
                <a:cxn ang="0">
                  <a:pos x="connsiteX3" y="connsiteY3"/>
                </a:cxn>
              </a:cxnLst>
              <a:rect l="l" t="t" r="r" b="b"/>
              <a:pathLst>
                <a:path w="31205" h="269058">
                  <a:moveTo>
                    <a:pt x="31206" y="269059"/>
                  </a:moveTo>
                  <a:lnTo>
                    <a:pt x="181" y="218440"/>
                  </a:lnTo>
                  <a:lnTo>
                    <a:pt x="0" y="218440"/>
                  </a:lnTo>
                  <a:lnTo>
                    <a:pt x="0" y="0"/>
                  </a:lnTo>
                </a:path>
              </a:pathLst>
            </a:custGeom>
            <a:noFill/>
            <a:ln w="28575" cap="rnd">
              <a:solidFill>
                <a:srgbClr val="2094D2"/>
              </a:solidFill>
              <a:prstDash val="solid"/>
              <a:round/>
            </a:ln>
          </p:spPr>
          <p:txBody>
            <a:bodyPr rtlCol="0" anchor="ctr"/>
            <a:lstStyle/>
            <a:p>
              <a:endParaRPr lang="en-US"/>
            </a:p>
          </p:txBody>
        </p:sp>
        <p:sp>
          <p:nvSpPr>
            <p:cNvPr id="61" name="Freeform 1061">
              <a:extLst>
                <a:ext uri="{FF2B5EF4-FFF2-40B4-BE49-F238E27FC236}">
                  <a16:creationId xmlns:a16="http://schemas.microsoft.com/office/drawing/2014/main" id="{A0BFA551-1C8E-69A1-BBE8-B1C8F7A3FB4D}"/>
                </a:ext>
              </a:extLst>
            </p:cNvPr>
            <p:cNvSpPr/>
            <p:nvPr/>
          </p:nvSpPr>
          <p:spPr>
            <a:xfrm>
              <a:off x="7538946"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62" name="Freeform 1062">
              <a:extLst>
                <a:ext uri="{FF2B5EF4-FFF2-40B4-BE49-F238E27FC236}">
                  <a16:creationId xmlns:a16="http://schemas.microsoft.com/office/drawing/2014/main" id="{A5A75008-FE2E-2C9E-8B8A-35108A20482B}"/>
                </a:ext>
              </a:extLst>
            </p:cNvPr>
            <p:cNvSpPr/>
            <p:nvPr/>
          </p:nvSpPr>
          <p:spPr>
            <a:xfrm>
              <a:off x="7538946"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63" name="Graphic 232">
              <a:extLst>
                <a:ext uri="{FF2B5EF4-FFF2-40B4-BE49-F238E27FC236}">
                  <a16:creationId xmlns:a16="http://schemas.microsoft.com/office/drawing/2014/main" id="{D5BFF974-47B2-EEDC-3D57-82CD91B0A240}"/>
                </a:ext>
              </a:extLst>
            </p:cNvPr>
            <p:cNvGrpSpPr/>
            <p:nvPr/>
          </p:nvGrpSpPr>
          <p:grpSpPr>
            <a:xfrm>
              <a:off x="7698784" y="2547982"/>
              <a:ext cx="173627" cy="129721"/>
              <a:chOff x="7698784" y="2547982"/>
              <a:chExt cx="173627" cy="129721"/>
            </a:xfrm>
            <a:noFill/>
          </p:grpSpPr>
          <p:grpSp>
            <p:nvGrpSpPr>
              <p:cNvPr id="88" name="Graphic 232">
                <a:extLst>
                  <a:ext uri="{FF2B5EF4-FFF2-40B4-BE49-F238E27FC236}">
                    <a16:creationId xmlns:a16="http://schemas.microsoft.com/office/drawing/2014/main" id="{49AC70C8-7CDE-788C-9469-3AA7C7968E80}"/>
                  </a:ext>
                </a:extLst>
              </p:cNvPr>
              <p:cNvGrpSpPr/>
              <p:nvPr/>
            </p:nvGrpSpPr>
            <p:grpSpPr>
              <a:xfrm>
                <a:off x="7698784" y="2547982"/>
                <a:ext cx="152581" cy="108131"/>
                <a:chOff x="7698784" y="2547982"/>
                <a:chExt cx="152581" cy="108131"/>
              </a:xfrm>
              <a:noFill/>
            </p:grpSpPr>
            <p:sp>
              <p:nvSpPr>
                <p:cNvPr id="91" name="Freeform 1091">
                  <a:extLst>
                    <a:ext uri="{FF2B5EF4-FFF2-40B4-BE49-F238E27FC236}">
                      <a16:creationId xmlns:a16="http://schemas.microsoft.com/office/drawing/2014/main" id="{7EB43C88-87DC-61A1-10E9-B0CEE3D1FA83}"/>
                    </a:ext>
                  </a:extLst>
                </p:cNvPr>
                <p:cNvSpPr/>
                <p:nvPr/>
              </p:nvSpPr>
              <p:spPr>
                <a:xfrm>
                  <a:off x="7698784" y="2547982"/>
                  <a:ext cx="152581" cy="77107"/>
                </a:xfrm>
                <a:custGeom>
                  <a:avLst/>
                  <a:gdLst>
                    <a:gd name="connsiteX0" fmla="*/ 0 w 152581"/>
                    <a:gd name="connsiteY0" fmla="*/ 0 h 77107"/>
                    <a:gd name="connsiteX1" fmla="*/ 76200 w 152581"/>
                    <a:gd name="connsiteY1" fmla="*/ 77107 h 77107"/>
                    <a:gd name="connsiteX2" fmla="*/ 121013 w 152581"/>
                    <a:gd name="connsiteY2" fmla="*/ 77107 h 77107"/>
                    <a:gd name="connsiteX3" fmla="*/ 152581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0" y="0"/>
                      </a:moveTo>
                      <a:lnTo>
                        <a:pt x="76200" y="77107"/>
                      </a:lnTo>
                      <a:lnTo>
                        <a:pt x="121013" y="77107"/>
                      </a:lnTo>
                      <a:lnTo>
                        <a:pt x="152581" y="34108"/>
                      </a:lnTo>
                    </a:path>
                  </a:pathLst>
                </a:custGeom>
                <a:noFill/>
                <a:ln w="28575" cap="rnd">
                  <a:solidFill>
                    <a:srgbClr val="2094D2"/>
                  </a:solidFill>
                  <a:prstDash val="solid"/>
                  <a:round/>
                </a:ln>
              </p:spPr>
              <p:txBody>
                <a:bodyPr rtlCol="0" anchor="ctr"/>
                <a:lstStyle/>
                <a:p>
                  <a:endParaRPr lang="en-US"/>
                </a:p>
              </p:txBody>
            </p:sp>
            <p:sp>
              <p:nvSpPr>
                <p:cNvPr id="92" name="Freeform 1092">
                  <a:extLst>
                    <a:ext uri="{FF2B5EF4-FFF2-40B4-BE49-F238E27FC236}">
                      <a16:creationId xmlns:a16="http://schemas.microsoft.com/office/drawing/2014/main" id="{530705B8-E554-690D-12AD-13AF0EE650A7}"/>
                    </a:ext>
                  </a:extLst>
                </p:cNvPr>
                <p:cNvSpPr/>
                <p:nvPr/>
              </p:nvSpPr>
              <p:spPr>
                <a:xfrm>
                  <a:off x="7819797" y="2625090"/>
                  <a:ext cx="30842" cy="31024"/>
                </a:xfrm>
                <a:custGeom>
                  <a:avLst/>
                  <a:gdLst>
                    <a:gd name="connsiteX0" fmla="*/ 0 w 30842"/>
                    <a:gd name="connsiteY0" fmla="*/ 0 h 31024"/>
                    <a:gd name="connsiteX1" fmla="*/ 30843 w 30842"/>
                    <a:gd name="connsiteY1" fmla="*/ 31024 h 31024"/>
                  </a:gdLst>
                  <a:ahLst/>
                  <a:cxnLst>
                    <a:cxn ang="0">
                      <a:pos x="connsiteX0" y="connsiteY0"/>
                    </a:cxn>
                    <a:cxn ang="0">
                      <a:pos x="connsiteX1" y="connsiteY1"/>
                    </a:cxn>
                  </a:cxnLst>
                  <a:rect l="l" t="t" r="r" b="b"/>
                  <a:pathLst>
                    <a:path w="30842" h="31024">
                      <a:moveTo>
                        <a:pt x="0" y="0"/>
                      </a:moveTo>
                      <a:lnTo>
                        <a:pt x="30843" y="31024"/>
                      </a:lnTo>
                    </a:path>
                  </a:pathLst>
                </a:custGeom>
                <a:ln w="28575" cap="rnd">
                  <a:solidFill>
                    <a:srgbClr val="2094D2"/>
                  </a:solidFill>
                  <a:prstDash val="solid"/>
                  <a:round/>
                </a:ln>
              </p:spPr>
              <p:txBody>
                <a:bodyPr rtlCol="0" anchor="ctr"/>
                <a:lstStyle/>
                <a:p>
                  <a:endParaRPr lang="en-US"/>
                </a:p>
              </p:txBody>
            </p:sp>
          </p:grpSp>
          <p:sp>
            <p:nvSpPr>
              <p:cNvPr id="89" name="Freeform 1089">
                <a:extLst>
                  <a:ext uri="{FF2B5EF4-FFF2-40B4-BE49-F238E27FC236}">
                    <a16:creationId xmlns:a16="http://schemas.microsoft.com/office/drawing/2014/main" id="{07E55E7A-41D2-4AA3-5C3C-F100A69E7A3D}"/>
                  </a:ext>
                </a:extLst>
              </p:cNvPr>
              <p:cNvSpPr/>
              <p:nvPr/>
            </p:nvSpPr>
            <p:spPr>
              <a:xfrm>
                <a:off x="7841750" y="2559594"/>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90" name="Freeform 1090">
                <a:extLst>
                  <a:ext uri="{FF2B5EF4-FFF2-40B4-BE49-F238E27FC236}">
                    <a16:creationId xmlns:a16="http://schemas.microsoft.com/office/drawing/2014/main" id="{F7E0DA96-C22A-FB0F-E57E-F5300C9DB1F0}"/>
                  </a:ext>
                </a:extLst>
              </p:cNvPr>
              <p:cNvSpPr/>
              <p:nvPr/>
            </p:nvSpPr>
            <p:spPr>
              <a:xfrm>
                <a:off x="7845923"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4" name="Graphic 232">
              <a:extLst>
                <a:ext uri="{FF2B5EF4-FFF2-40B4-BE49-F238E27FC236}">
                  <a16:creationId xmlns:a16="http://schemas.microsoft.com/office/drawing/2014/main" id="{2FCD16F2-5A3D-D124-4CB3-EFF623D56093}"/>
                </a:ext>
              </a:extLst>
            </p:cNvPr>
            <p:cNvGrpSpPr/>
            <p:nvPr/>
          </p:nvGrpSpPr>
          <p:grpSpPr>
            <a:xfrm>
              <a:off x="7546203" y="2632528"/>
              <a:ext cx="245472" cy="174352"/>
              <a:chOff x="7546203" y="2632528"/>
              <a:chExt cx="245472" cy="174352"/>
            </a:xfrm>
            <a:noFill/>
          </p:grpSpPr>
          <p:sp>
            <p:nvSpPr>
              <p:cNvPr id="86" name="Freeform 1086">
                <a:extLst>
                  <a:ext uri="{FF2B5EF4-FFF2-40B4-BE49-F238E27FC236}">
                    <a16:creationId xmlns:a16="http://schemas.microsoft.com/office/drawing/2014/main" id="{815FE72C-E5A0-2A06-6178-E7F0F6B98BA4}"/>
                  </a:ext>
                </a:extLst>
              </p:cNvPr>
              <p:cNvSpPr/>
              <p:nvPr/>
            </p:nvSpPr>
            <p:spPr>
              <a:xfrm>
                <a:off x="7546203" y="2632528"/>
                <a:ext cx="226785" cy="155847"/>
              </a:xfrm>
              <a:custGeom>
                <a:avLst/>
                <a:gdLst>
                  <a:gd name="connsiteX0" fmla="*/ 0 w 226785"/>
                  <a:gd name="connsiteY0" fmla="*/ 0 h 155847"/>
                  <a:gd name="connsiteX1" fmla="*/ 104140 w 226785"/>
                  <a:gd name="connsiteY1" fmla="*/ 0 h 155847"/>
                  <a:gd name="connsiteX2" fmla="*/ 173809 w 226785"/>
                  <a:gd name="connsiteY2" fmla="*/ 69669 h 155847"/>
                  <a:gd name="connsiteX3" fmla="*/ 173809 w 226785"/>
                  <a:gd name="connsiteY3" fmla="*/ 102870 h 155847"/>
                  <a:gd name="connsiteX4" fmla="*/ 226786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0" y="0"/>
                    </a:moveTo>
                    <a:lnTo>
                      <a:pt x="104140" y="0"/>
                    </a:lnTo>
                    <a:lnTo>
                      <a:pt x="173809" y="69669"/>
                    </a:lnTo>
                    <a:lnTo>
                      <a:pt x="173809" y="102870"/>
                    </a:lnTo>
                    <a:lnTo>
                      <a:pt x="226786" y="155847"/>
                    </a:lnTo>
                  </a:path>
                </a:pathLst>
              </a:custGeom>
              <a:noFill/>
              <a:ln w="28575" cap="rnd">
                <a:solidFill>
                  <a:srgbClr val="2094D2"/>
                </a:solidFill>
                <a:prstDash val="solid"/>
                <a:round/>
              </a:ln>
            </p:spPr>
            <p:txBody>
              <a:bodyPr rtlCol="0" anchor="ctr"/>
              <a:lstStyle/>
              <a:p>
                <a:endParaRPr lang="en-US"/>
              </a:p>
            </p:txBody>
          </p:sp>
          <p:sp>
            <p:nvSpPr>
              <p:cNvPr id="87" name="Freeform 1087">
                <a:extLst>
                  <a:ext uri="{FF2B5EF4-FFF2-40B4-BE49-F238E27FC236}">
                    <a16:creationId xmlns:a16="http://schemas.microsoft.com/office/drawing/2014/main" id="{3D9F3C2C-88D6-5172-BECF-F6ECF2DF9FE8}"/>
                  </a:ext>
                </a:extLst>
              </p:cNvPr>
              <p:cNvSpPr/>
              <p:nvPr/>
            </p:nvSpPr>
            <p:spPr>
              <a:xfrm>
                <a:off x="7765187" y="278039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5" name="Graphic 232">
              <a:extLst>
                <a:ext uri="{FF2B5EF4-FFF2-40B4-BE49-F238E27FC236}">
                  <a16:creationId xmlns:a16="http://schemas.microsoft.com/office/drawing/2014/main" id="{EAEC8DED-73F4-36E7-AB68-F182DC342186}"/>
                </a:ext>
              </a:extLst>
            </p:cNvPr>
            <p:cNvGrpSpPr/>
            <p:nvPr/>
          </p:nvGrpSpPr>
          <p:grpSpPr>
            <a:xfrm>
              <a:off x="7538946" y="2698205"/>
              <a:ext cx="183242" cy="161108"/>
              <a:chOff x="7538946" y="2698205"/>
              <a:chExt cx="183242" cy="161108"/>
            </a:xfrm>
            <a:noFill/>
          </p:grpSpPr>
          <p:sp>
            <p:nvSpPr>
              <p:cNvPr id="83" name="Freeform 1083">
                <a:extLst>
                  <a:ext uri="{FF2B5EF4-FFF2-40B4-BE49-F238E27FC236}">
                    <a16:creationId xmlns:a16="http://schemas.microsoft.com/office/drawing/2014/main" id="{FC6CA4B4-E6D0-7262-E83C-FA682CFA9840}"/>
                  </a:ext>
                </a:extLst>
              </p:cNvPr>
              <p:cNvSpPr/>
              <p:nvPr/>
            </p:nvSpPr>
            <p:spPr>
              <a:xfrm>
                <a:off x="7538946" y="2698205"/>
                <a:ext cx="158024" cy="139700"/>
              </a:xfrm>
              <a:custGeom>
                <a:avLst/>
                <a:gdLst>
                  <a:gd name="connsiteX0" fmla="*/ 0 w 158024"/>
                  <a:gd name="connsiteY0" fmla="*/ 0 h 139700"/>
                  <a:gd name="connsiteX1" fmla="*/ 66584 w 158024"/>
                  <a:gd name="connsiteY1" fmla="*/ 0 h 139700"/>
                  <a:gd name="connsiteX2" fmla="*/ 102326 w 158024"/>
                  <a:gd name="connsiteY2" fmla="*/ 35560 h 139700"/>
                  <a:gd name="connsiteX3" fmla="*/ 102326 w 158024"/>
                  <a:gd name="connsiteY3" fmla="*/ 83820 h 139700"/>
                  <a:gd name="connsiteX4" fmla="*/ 158024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0" y="0"/>
                    </a:moveTo>
                    <a:lnTo>
                      <a:pt x="66584" y="0"/>
                    </a:lnTo>
                    <a:lnTo>
                      <a:pt x="102326" y="35560"/>
                    </a:lnTo>
                    <a:lnTo>
                      <a:pt x="102326" y="83820"/>
                    </a:lnTo>
                    <a:lnTo>
                      <a:pt x="158024" y="139700"/>
                    </a:lnTo>
                  </a:path>
                </a:pathLst>
              </a:custGeom>
              <a:noFill/>
              <a:ln w="28575" cap="rnd">
                <a:solidFill>
                  <a:srgbClr val="2094D2"/>
                </a:solidFill>
                <a:prstDash val="solid"/>
                <a:round/>
              </a:ln>
            </p:spPr>
            <p:txBody>
              <a:bodyPr rtlCol="0" anchor="ctr"/>
              <a:lstStyle/>
              <a:p>
                <a:endParaRPr lang="en-US"/>
              </a:p>
            </p:txBody>
          </p:sp>
          <p:sp>
            <p:nvSpPr>
              <p:cNvPr id="84" name="Freeform 1084">
                <a:extLst>
                  <a:ext uri="{FF2B5EF4-FFF2-40B4-BE49-F238E27FC236}">
                    <a16:creationId xmlns:a16="http://schemas.microsoft.com/office/drawing/2014/main" id="{977BC3A1-CF6B-4827-E1A8-4B0A49FA953F}"/>
                  </a:ext>
                </a:extLst>
              </p:cNvPr>
              <p:cNvSpPr/>
              <p:nvPr/>
            </p:nvSpPr>
            <p:spPr>
              <a:xfrm>
                <a:off x="7641272"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85" name="Freeform 1085">
                <a:extLst>
                  <a:ext uri="{FF2B5EF4-FFF2-40B4-BE49-F238E27FC236}">
                    <a16:creationId xmlns:a16="http://schemas.microsoft.com/office/drawing/2014/main" id="{8B37DC41-66AE-0C17-C296-669FD37DF496}"/>
                  </a:ext>
                </a:extLst>
              </p:cNvPr>
              <p:cNvSpPr/>
              <p:nvPr/>
            </p:nvSpPr>
            <p:spPr>
              <a:xfrm>
                <a:off x="7695700" y="283282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6" name="Graphic 232">
              <a:extLst>
                <a:ext uri="{FF2B5EF4-FFF2-40B4-BE49-F238E27FC236}">
                  <a16:creationId xmlns:a16="http://schemas.microsoft.com/office/drawing/2014/main" id="{D59CBDB9-795B-1D63-C218-86E0DADA7F23}"/>
                </a:ext>
              </a:extLst>
            </p:cNvPr>
            <p:cNvGrpSpPr/>
            <p:nvPr/>
          </p:nvGrpSpPr>
          <p:grpSpPr>
            <a:xfrm>
              <a:off x="7702776" y="2312488"/>
              <a:ext cx="144417" cy="85089"/>
              <a:chOff x="7702776" y="2312488"/>
              <a:chExt cx="144417" cy="85089"/>
            </a:xfrm>
            <a:noFill/>
          </p:grpSpPr>
          <p:sp>
            <p:nvSpPr>
              <p:cNvPr id="81" name="Freeform 1081">
                <a:extLst>
                  <a:ext uri="{FF2B5EF4-FFF2-40B4-BE49-F238E27FC236}">
                    <a16:creationId xmlns:a16="http://schemas.microsoft.com/office/drawing/2014/main" id="{830B3405-0BA7-EBB7-D700-BB7338E2DABF}"/>
                  </a:ext>
                </a:extLst>
              </p:cNvPr>
              <p:cNvSpPr/>
              <p:nvPr/>
            </p:nvSpPr>
            <p:spPr>
              <a:xfrm>
                <a:off x="7702776" y="2325732"/>
                <a:ext cx="125004" cy="71845"/>
              </a:xfrm>
              <a:custGeom>
                <a:avLst/>
                <a:gdLst>
                  <a:gd name="connsiteX0" fmla="*/ 0 w 125004"/>
                  <a:gd name="connsiteY0" fmla="*/ 71846 h 71845"/>
                  <a:gd name="connsiteX1" fmla="*/ 9616 w 125004"/>
                  <a:gd name="connsiteY1" fmla="*/ 71846 h 71845"/>
                  <a:gd name="connsiteX2" fmla="*/ 60597 w 125004"/>
                  <a:gd name="connsiteY2" fmla="*/ 0 h 71845"/>
                  <a:gd name="connsiteX3" fmla="*/ 125004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0" y="71846"/>
                    </a:moveTo>
                    <a:lnTo>
                      <a:pt x="9616" y="71846"/>
                    </a:lnTo>
                    <a:lnTo>
                      <a:pt x="60597" y="0"/>
                    </a:lnTo>
                    <a:lnTo>
                      <a:pt x="125004" y="0"/>
                    </a:lnTo>
                  </a:path>
                </a:pathLst>
              </a:custGeom>
              <a:noFill/>
              <a:ln w="28575" cap="rnd">
                <a:solidFill>
                  <a:srgbClr val="2094D2"/>
                </a:solidFill>
                <a:prstDash val="solid"/>
                <a:round/>
              </a:ln>
            </p:spPr>
            <p:txBody>
              <a:bodyPr rtlCol="0" anchor="ctr"/>
              <a:lstStyle/>
              <a:p>
                <a:endParaRPr lang="en-US"/>
              </a:p>
            </p:txBody>
          </p:sp>
          <p:sp>
            <p:nvSpPr>
              <p:cNvPr id="82" name="Freeform 1082">
                <a:extLst>
                  <a:ext uri="{FF2B5EF4-FFF2-40B4-BE49-F238E27FC236}">
                    <a16:creationId xmlns:a16="http://schemas.microsoft.com/office/drawing/2014/main" id="{BE299D04-1A80-97DB-5AA7-AEC22CF7E51E}"/>
                  </a:ext>
                </a:extLst>
              </p:cNvPr>
              <p:cNvSpPr/>
              <p:nvPr/>
            </p:nvSpPr>
            <p:spPr>
              <a:xfrm>
                <a:off x="7820704" y="2312488"/>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7" name="Graphic 232">
              <a:extLst>
                <a:ext uri="{FF2B5EF4-FFF2-40B4-BE49-F238E27FC236}">
                  <a16:creationId xmlns:a16="http://schemas.microsoft.com/office/drawing/2014/main" id="{73F01817-028A-EDDD-B042-27F66E316298}"/>
                </a:ext>
              </a:extLst>
            </p:cNvPr>
            <p:cNvGrpSpPr/>
            <p:nvPr/>
          </p:nvGrpSpPr>
          <p:grpSpPr>
            <a:xfrm>
              <a:off x="7702776" y="2378709"/>
              <a:ext cx="202111" cy="116477"/>
              <a:chOff x="7702776" y="2378709"/>
              <a:chExt cx="202111" cy="116477"/>
            </a:xfrm>
            <a:noFill/>
          </p:grpSpPr>
          <p:sp>
            <p:nvSpPr>
              <p:cNvPr id="76" name="Freeform 1076">
                <a:extLst>
                  <a:ext uri="{FF2B5EF4-FFF2-40B4-BE49-F238E27FC236}">
                    <a16:creationId xmlns:a16="http://schemas.microsoft.com/office/drawing/2014/main" id="{535A321B-8A43-3C9E-741C-442D123665D0}"/>
                  </a:ext>
                </a:extLst>
              </p:cNvPr>
              <p:cNvSpPr/>
              <p:nvPr/>
            </p:nvSpPr>
            <p:spPr>
              <a:xfrm>
                <a:off x="7850277" y="2378709"/>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7" name="Freeform 1077">
                <a:extLst>
                  <a:ext uri="{FF2B5EF4-FFF2-40B4-BE49-F238E27FC236}">
                    <a16:creationId xmlns:a16="http://schemas.microsoft.com/office/drawing/2014/main" id="{D9D9D375-52D6-C7F5-0F33-E4FDF862FF23}"/>
                  </a:ext>
                </a:extLst>
              </p:cNvPr>
              <p:cNvSpPr/>
              <p:nvPr/>
            </p:nvSpPr>
            <p:spPr>
              <a:xfrm>
                <a:off x="7878399" y="245436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2" y="26489"/>
                      <a:pt x="26488" y="20501"/>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nvGrpSpPr>
              <p:cNvPr id="78" name="Graphic 232">
                <a:extLst>
                  <a:ext uri="{FF2B5EF4-FFF2-40B4-BE49-F238E27FC236}">
                    <a16:creationId xmlns:a16="http://schemas.microsoft.com/office/drawing/2014/main" id="{116A62E1-C358-2592-C391-F538AB77F98D}"/>
                  </a:ext>
                </a:extLst>
              </p:cNvPr>
              <p:cNvGrpSpPr/>
              <p:nvPr/>
            </p:nvGrpSpPr>
            <p:grpSpPr>
              <a:xfrm>
                <a:off x="7702776" y="2413362"/>
                <a:ext cx="175622" cy="81824"/>
                <a:chOff x="7702776" y="2413362"/>
                <a:chExt cx="175622" cy="81824"/>
              </a:xfrm>
              <a:noFill/>
            </p:grpSpPr>
            <p:sp>
              <p:nvSpPr>
                <p:cNvPr id="79" name="Freeform 1079">
                  <a:extLst>
                    <a:ext uri="{FF2B5EF4-FFF2-40B4-BE49-F238E27FC236}">
                      <a16:creationId xmlns:a16="http://schemas.microsoft.com/office/drawing/2014/main" id="{06A03A5E-BD42-356C-E347-F1F89B53E88D}"/>
                    </a:ext>
                  </a:extLst>
                </p:cNvPr>
                <p:cNvSpPr/>
                <p:nvPr/>
              </p:nvSpPr>
              <p:spPr>
                <a:xfrm>
                  <a:off x="7829231" y="2442754"/>
                  <a:ext cx="49167" cy="15965"/>
                </a:xfrm>
                <a:custGeom>
                  <a:avLst/>
                  <a:gdLst>
                    <a:gd name="connsiteX0" fmla="*/ 0 w 49167"/>
                    <a:gd name="connsiteY0" fmla="*/ 0 h 15965"/>
                    <a:gd name="connsiteX1" fmla="*/ 49167 w 49167"/>
                    <a:gd name="connsiteY1" fmla="*/ 15966 h 15965"/>
                  </a:gdLst>
                  <a:ahLst/>
                  <a:cxnLst>
                    <a:cxn ang="0">
                      <a:pos x="connsiteX0" y="connsiteY0"/>
                    </a:cxn>
                    <a:cxn ang="0">
                      <a:pos x="connsiteX1" y="connsiteY1"/>
                    </a:cxn>
                  </a:cxnLst>
                  <a:rect l="l" t="t" r="r" b="b"/>
                  <a:pathLst>
                    <a:path w="49167" h="15965">
                      <a:moveTo>
                        <a:pt x="0" y="0"/>
                      </a:moveTo>
                      <a:lnTo>
                        <a:pt x="49167" y="15966"/>
                      </a:lnTo>
                    </a:path>
                  </a:pathLst>
                </a:custGeom>
                <a:ln w="28575" cap="rnd">
                  <a:solidFill>
                    <a:srgbClr val="2094D2"/>
                  </a:solidFill>
                  <a:prstDash val="solid"/>
                  <a:round/>
                </a:ln>
              </p:spPr>
              <p:txBody>
                <a:bodyPr rtlCol="0" anchor="ctr"/>
                <a:lstStyle/>
                <a:p>
                  <a:endParaRPr lang="en-US"/>
                </a:p>
              </p:txBody>
            </p:sp>
            <p:sp>
              <p:nvSpPr>
                <p:cNvPr id="80" name="Freeform 1080">
                  <a:extLst>
                    <a:ext uri="{FF2B5EF4-FFF2-40B4-BE49-F238E27FC236}">
                      <a16:creationId xmlns:a16="http://schemas.microsoft.com/office/drawing/2014/main" id="{C49B565F-4E0C-C1F1-93D2-7CE7A63D5713}"/>
                    </a:ext>
                  </a:extLst>
                </p:cNvPr>
                <p:cNvSpPr/>
                <p:nvPr/>
              </p:nvSpPr>
              <p:spPr>
                <a:xfrm>
                  <a:off x="7702776" y="2413362"/>
                  <a:ext cx="146412" cy="81824"/>
                </a:xfrm>
                <a:custGeom>
                  <a:avLst/>
                  <a:gdLst>
                    <a:gd name="connsiteX0" fmla="*/ 0 w 146412"/>
                    <a:gd name="connsiteY0" fmla="*/ 51344 h 81824"/>
                    <a:gd name="connsiteX1" fmla="*/ 9616 w 146412"/>
                    <a:gd name="connsiteY1" fmla="*/ 51344 h 81824"/>
                    <a:gd name="connsiteX2" fmla="*/ 41547 w 146412"/>
                    <a:gd name="connsiteY2" fmla="*/ 81824 h 81824"/>
                    <a:gd name="connsiteX3" fmla="*/ 79466 w 146412"/>
                    <a:gd name="connsiteY3" fmla="*/ 81824 h 81824"/>
                    <a:gd name="connsiteX4" fmla="*/ 146413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0" y="51344"/>
                      </a:moveTo>
                      <a:lnTo>
                        <a:pt x="9616" y="51344"/>
                      </a:lnTo>
                      <a:lnTo>
                        <a:pt x="41547" y="81824"/>
                      </a:lnTo>
                      <a:lnTo>
                        <a:pt x="79466" y="81824"/>
                      </a:lnTo>
                      <a:lnTo>
                        <a:pt x="146413" y="0"/>
                      </a:lnTo>
                    </a:path>
                  </a:pathLst>
                </a:custGeom>
                <a:noFill/>
                <a:ln w="28575" cap="rnd">
                  <a:solidFill>
                    <a:srgbClr val="2094D2"/>
                  </a:solidFill>
                  <a:prstDash val="solid"/>
                  <a:round/>
                </a:ln>
              </p:spPr>
              <p:txBody>
                <a:bodyPr rtlCol="0" anchor="ctr"/>
                <a:lstStyle/>
                <a:p>
                  <a:endParaRPr lang="en-US"/>
                </a:p>
              </p:txBody>
            </p:sp>
          </p:grpSp>
        </p:grpSp>
        <p:sp>
          <p:nvSpPr>
            <p:cNvPr id="68" name="Freeform 1068">
              <a:extLst>
                <a:ext uri="{FF2B5EF4-FFF2-40B4-BE49-F238E27FC236}">
                  <a16:creationId xmlns:a16="http://schemas.microsoft.com/office/drawing/2014/main" id="{0DCC1462-AD29-B13B-8387-B99A1577ECE8}"/>
                </a:ext>
              </a:extLst>
            </p:cNvPr>
            <p:cNvSpPr/>
            <p:nvPr/>
          </p:nvSpPr>
          <p:spPr>
            <a:xfrm>
              <a:off x="7626213" y="2186032"/>
              <a:ext cx="158387" cy="52432"/>
            </a:xfrm>
            <a:custGeom>
              <a:avLst/>
              <a:gdLst>
                <a:gd name="connsiteX0" fmla="*/ 0 w 158387"/>
                <a:gd name="connsiteY0" fmla="*/ 52433 h 52432"/>
                <a:gd name="connsiteX1" fmla="*/ 52614 w 158387"/>
                <a:gd name="connsiteY1" fmla="*/ 0 h 52432"/>
                <a:gd name="connsiteX2" fmla="*/ 113393 w 158387"/>
                <a:gd name="connsiteY2" fmla="*/ 45357 h 52432"/>
                <a:gd name="connsiteX3" fmla="*/ 158387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0" y="52433"/>
                  </a:moveTo>
                  <a:lnTo>
                    <a:pt x="52614" y="0"/>
                  </a:lnTo>
                  <a:lnTo>
                    <a:pt x="113393" y="45357"/>
                  </a:lnTo>
                  <a:lnTo>
                    <a:pt x="158387" y="45357"/>
                  </a:lnTo>
                </a:path>
              </a:pathLst>
            </a:custGeom>
            <a:noFill/>
            <a:ln w="28575" cap="rnd">
              <a:solidFill>
                <a:srgbClr val="2094D2"/>
              </a:solidFill>
              <a:prstDash val="solid"/>
              <a:round/>
            </a:ln>
          </p:spPr>
          <p:txBody>
            <a:bodyPr rtlCol="0" anchor="ctr"/>
            <a:lstStyle/>
            <a:p>
              <a:endParaRPr lang="en-US"/>
            </a:p>
          </p:txBody>
        </p:sp>
        <p:sp>
          <p:nvSpPr>
            <p:cNvPr id="69" name="Freeform 1069">
              <a:extLst>
                <a:ext uri="{FF2B5EF4-FFF2-40B4-BE49-F238E27FC236}">
                  <a16:creationId xmlns:a16="http://schemas.microsoft.com/office/drawing/2014/main" id="{6A7C8D20-6F95-CA92-7159-69BA83A1A097}"/>
                </a:ext>
              </a:extLst>
            </p:cNvPr>
            <p:cNvSpPr/>
            <p:nvPr/>
          </p:nvSpPr>
          <p:spPr>
            <a:xfrm>
              <a:off x="7773714" y="2214880"/>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sp>
          <p:nvSpPr>
            <p:cNvPr id="70" name="Freeform 1070">
              <a:extLst>
                <a:ext uri="{FF2B5EF4-FFF2-40B4-BE49-F238E27FC236}">
                  <a16:creationId xmlns:a16="http://schemas.microsoft.com/office/drawing/2014/main" id="{DBD0A64A-522E-98F3-BC03-EB9420FB90CC}"/>
                </a:ext>
              </a:extLst>
            </p:cNvPr>
            <p:cNvSpPr/>
            <p:nvPr/>
          </p:nvSpPr>
          <p:spPr>
            <a:xfrm>
              <a:off x="7721463" y="2117452"/>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1" name="Freeform 1071">
              <a:extLst>
                <a:ext uri="{FF2B5EF4-FFF2-40B4-BE49-F238E27FC236}">
                  <a16:creationId xmlns:a16="http://schemas.microsoft.com/office/drawing/2014/main" id="{6D9FC7CC-96A7-A208-5402-96E12EF8B953}"/>
                </a:ext>
              </a:extLst>
            </p:cNvPr>
            <p:cNvSpPr/>
            <p:nvPr/>
          </p:nvSpPr>
          <p:spPr>
            <a:xfrm>
              <a:off x="7538946" y="2059395"/>
              <a:ext cx="105772" cy="165825"/>
            </a:xfrm>
            <a:custGeom>
              <a:avLst/>
              <a:gdLst>
                <a:gd name="connsiteX0" fmla="*/ 0 w 105772"/>
                <a:gd name="connsiteY0" fmla="*/ 165826 h 165825"/>
                <a:gd name="connsiteX1" fmla="*/ 2177 w 105772"/>
                <a:gd name="connsiteY1" fmla="*/ 165826 h 165825"/>
                <a:gd name="connsiteX2" fmla="*/ 62593 w 105772"/>
                <a:gd name="connsiteY2" fmla="*/ 105410 h 165825"/>
                <a:gd name="connsiteX3" fmla="*/ 62593 w 105772"/>
                <a:gd name="connsiteY3" fmla="*/ 65314 h 165825"/>
                <a:gd name="connsiteX4" fmla="*/ 105773 w 105772"/>
                <a:gd name="connsiteY4" fmla="*/ 65314 h 165825"/>
                <a:gd name="connsiteX5" fmla="*/ 66040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0" y="165826"/>
                  </a:moveTo>
                  <a:lnTo>
                    <a:pt x="2177" y="165826"/>
                  </a:lnTo>
                  <a:lnTo>
                    <a:pt x="62593" y="105410"/>
                  </a:lnTo>
                  <a:lnTo>
                    <a:pt x="62593" y="65314"/>
                  </a:lnTo>
                  <a:lnTo>
                    <a:pt x="105773" y="65314"/>
                  </a:lnTo>
                  <a:lnTo>
                    <a:pt x="66040" y="0"/>
                  </a:lnTo>
                </a:path>
              </a:pathLst>
            </a:custGeom>
            <a:noFill/>
            <a:ln w="28575" cap="rnd">
              <a:solidFill>
                <a:srgbClr val="2094D2"/>
              </a:solidFill>
              <a:prstDash val="solid"/>
              <a:round/>
            </a:ln>
          </p:spPr>
          <p:txBody>
            <a:bodyPr rtlCol="0" anchor="ctr"/>
            <a:lstStyle/>
            <a:p>
              <a:endParaRPr lang="en-US"/>
            </a:p>
          </p:txBody>
        </p:sp>
        <p:sp>
          <p:nvSpPr>
            <p:cNvPr id="72" name="Freeform 1072">
              <a:extLst>
                <a:ext uri="{FF2B5EF4-FFF2-40B4-BE49-F238E27FC236}">
                  <a16:creationId xmlns:a16="http://schemas.microsoft.com/office/drawing/2014/main" id="{6A090644-6730-13F9-6B34-CBA5325E0CE9}"/>
                </a:ext>
              </a:extLst>
            </p:cNvPr>
            <p:cNvSpPr/>
            <p:nvPr/>
          </p:nvSpPr>
          <p:spPr>
            <a:xfrm>
              <a:off x="7585210" y="203490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3" name="Freeform 1073">
              <a:extLst>
                <a:ext uri="{FF2B5EF4-FFF2-40B4-BE49-F238E27FC236}">
                  <a16:creationId xmlns:a16="http://schemas.microsoft.com/office/drawing/2014/main" id="{448C150B-B582-2C45-DC03-A149F22D3172}"/>
                </a:ext>
              </a:extLst>
            </p:cNvPr>
            <p:cNvSpPr/>
            <p:nvPr/>
          </p:nvSpPr>
          <p:spPr>
            <a:xfrm>
              <a:off x="7525701"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4" name="Freeform 1074">
              <a:extLst>
                <a:ext uri="{FF2B5EF4-FFF2-40B4-BE49-F238E27FC236}">
                  <a16:creationId xmlns:a16="http://schemas.microsoft.com/office/drawing/2014/main" id="{E6544EAA-28B2-FE83-B710-6CCCEFCFFE66}"/>
                </a:ext>
              </a:extLst>
            </p:cNvPr>
            <p:cNvSpPr/>
            <p:nvPr/>
          </p:nvSpPr>
          <p:spPr>
            <a:xfrm>
              <a:off x="7457666"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5" name="Freeform 1075">
              <a:extLst>
                <a:ext uri="{FF2B5EF4-FFF2-40B4-BE49-F238E27FC236}">
                  <a16:creationId xmlns:a16="http://schemas.microsoft.com/office/drawing/2014/main" id="{A24DE459-9505-C354-173A-307B0379F5F5}"/>
                </a:ext>
              </a:extLst>
            </p:cNvPr>
            <p:cNvSpPr/>
            <p:nvPr/>
          </p:nvSpPr>
          <p:spPr>
            <a:xfrm>
              <a:off x="7673384" y="2147207"/>
              <a:ext cx="44631" cy="44812"/>
            </a:xfrm>
            <a:custGeom>
              <a:avLst/>
              <a:gdLst>
                <a:gd name="connsiteX0" fmla="*/ 0 w 44631"/>
                <a:gd name="connsiteY0" fmla="*/ 44813 h 44812"/>
                <a:gd name="connsiteX1" fmla="*/ 44631 w 44631"/>
                <a:gd name="connsiteY1" fmla="*/ 0 h 44812"/>
              </a:gdLst>
              <a:ahLst/>
              <a:cxnLst>
                <a:cxn ang="0">
                  <a:pos x="connsiteX0" y="connsiteY0"/>
                </a:cxn>
                <a:cxn ang="0">
                  <a:pos x="connsiteX1" y="connsiteY1"/>
                </a:cxn>
              </a:cxnLst>
              <a:rect l="l" t="t" r="r" b="b"/>
              <a:pathLst>
                <a:path w="44631" h="44812">
                  <a:moveTo>
                    <a:pt x="0" y="44813"/>
                  </a:moveTo>
                  <a:lnTo>
                    <a:pt x="44631" y="0"/>
                  </a:lnTo>
                </a:path>
              </a:pathLst>
            </a:custGeom>
            <a:ln w="28575" cap="rnd">
              <a:solidFill>
                <a:srgbClr val="2094D2"/>
              </a:solidFill>
              <a:prstDash val="solid"/>
              <a:round/>
            </a:ln>
          </p:spPr>
          <p:txBody>
            <a:bodyPr rtlCol="0" anchor="ctr"/>
            <a:lstStyle/>
            <a:p>
              <a:endParaRPr lang="en-US"/>
            </a:p>
          </p:txBody>
        </p:sp>
      </p:grpSp>
    </p:spTree>
    <p:extLst>
      <p:ext uri="{BB962C8B-B14F-4D97-AF65-F5344CB8AC3E}">
        <p14:creationId xmlns:p14="http://schemas.microsoft.com/office/powerpoint/2010/main" val="35064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C827-525F-EDBE-8691-22F9DC2C8BB8}"/>
            </a:ext>
          </a:extLst>
        </p:cNvPr>
        <p:cNvGrpSpPr/>
        <p:nvPr/>
      </p:nvGrpSpPr>
      <p:grpSpPr>
        <a:xfrm>
          <a:off x="0" y="0"/>
          <a:ext cx="0" cy="0"/>
          <a:chOff x="0" y="0"/>
          <a:chExt cx="0" cy="0"/>
        </a:xfrm>
      </p:grpSpPr>
      <p:sp>
        <p:nvSpPr>
          <p:cNvPr id="132" name="Freeform 968">
            <a:extLst>
              <a:ext uri="{FF2B5EF4-FFF2-40B4-BE49-F238E27FC236}">
                <a16:creationId xmlns:a16="http://schemas.microsoft.com/office/drawing/2014/main" id="{15604969-665D-AF1B-264C-4D0EC8573008}"/>
              </a:ext>
            </a:extLst>
          </p:cNvPr>
          <p:cNvSpPr/>
          <p:nvPr/>
        </p:nvSpPr>
        <p:spPr>
          <a:xfrm>
            <a:off x="644630" y="296816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1" name="Freeform 968">
            <a:extLst>
              <a:ext uri="{FF2B5EF4-FFF2-40B4-BE49-F238E27FC236}">
                <a16:creationId xmlns:a16="http://schemas.microsoft.com/office/drawing/2014/main" id="{E66E4917-D952-E33D-0CB0-9FE8AE3152A5}"/>
              </a:ext>
            </a:extLst>
          </p:cNvPr>
          <p:cNvSpPr/>
          <p:nvPr/>
        </p:nvSpPr>
        <p:spPr>
          <a:xfrm>
            <a:off x="1110913" y="4520684"/>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0" name="Freeform 968">
            <a:extLst>
              <a:ext uri="{FF2B5EF4-FFF2-40B4-BE49-F238E27FC236}">
                <a16:creationId xmlns:a16="http://schemas.microsoft.com/office/drawing/2014/main" id="{A6C7B903-56F7-E81C-F8E8-20E223E0A8EC}"/>
              </a:ext>
            </a:extLst>
          </p:cNvPr>
          <p:cNvSpPr/>
          <p:nvPr/>
        </p:nvSpPr>
        <p:spPr>
          <a:xfrm>
            <a:off x="1062949" y="435764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29" name="Freeform 968">
            <a:extLst>
              <a:ext uri="{FF2B5EF4-FFF2-40B4-BE49-F238E27FC236}">
                <a16:creationId xmlns:a16="http://schemas.microsoft.com/office/drawing/2014/main" id="{BABD966E-6853-5610-3C3D-8CE9416051B2}"/>
              </a:ext>
            </a:extLst>
          </p:cNvPr>
          <p:cNvSpPr/>
          <p:nvPr/>
        </p:nvSpPr>
        <p:spPr>
          <a:xfrm>
            <a:off x="1120107" y="4149543"/>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141214AD-D49E-2A9E-D2DD-4F3B4B85699A}"/>
              </a:ext>
            </a:extLst>
          </p:cNvPr>
          <p:cNvSpPr txBox="1">
            <a:spLocks/>
          </p:cNvSpPr>
          <p:nvPr/>
        </p:nvSpPr>
        <p:spPr>
          <a:xfrm>
            <a:off x="689610" y="205637"/>
            <a:ext cx="8031480"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a:t>Automation in Food Processing</a:t>
            </a: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effectLst/>
                <a:uLnTx/>
                <a:uFillTx/>
                <a:latin typeface="Calibri"/>
                <a:ea typeface="+mj-ea"/>
                <a:cs typeface="Calibri"/>
              </a:rPr>
            </a:br>
            <a:br>
              <a:rPr kumimoji="0" lang="es-ES" sz="3600" b="1" i="0" u="none" strike="noStrike" kern="1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effectLst/>
              <a:uLnTx/>
              <a:uFillTx/>
              <a:latin typeface="Calibri"/>
              <a:ea typeface="+mj-ea"/>
              <a:cs typeface="Calibri"/>
            </a:endParaRPr>
          </a:p>
        </p:txBody>
      </p:sp>
      <p:sp>
        <p:nvSpPr>
          <p:cNvPr id="7" name="TextBox 6">
            <a:extLst>
              <a:ext uri="{FF2B5EF4-FFF2-40B4-BE49-F238E27FC236}">
                <a16:creationId xmlns:a16="http://schemas.microsoft.com/office/drawing/2014/main" id="{9F7F4C3F-D28A-2F06-0A8E-A8A50DF9B582}"/>
              </a:ext>
            </a:extLst>
          </p:cNvPr>
          <p:cNvSpPr txBox="1"/>
          <p:nvPr/>
        </p:nvSpPr>
        <p:spPr>
          <a:xfrm>
            <a:off x="1364035" y="844725"/>
            <a:ext cx="10332729" cy="520142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200">
                <a:solidFill>
                  <a:srgbClr val="09465E"/>
                </a:solidFill>
                <a:latin typeface="Calibri" panose="020F0502020204030204" pitchFamily="34" charset="0"/>
                <a:cs typeface="Times New Roman" panose="02020603050405020304" pitchFamily="18" charset="0"/>
              </a:rPr>
              <a:t>Automation technologies streamline operations, reduce human intervention, and increase productivity</a:t>
            </a:r>
            <a:r>
              <a:rPr kumimoji="0" lang="en-US" sz="2200"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...leading to:</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Applications:</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r>
              <a:rPr kumimoji="0" lang="es-ES" sz="2200" b="1" i="0" u="none" strike="noStrike" kern="0" cap="none" spc="0" normalizeH="0" baseline="0" noProof="0" err="1">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Robotics</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Robotic arms automate repetitive tasks such as sorting, packaging, and </a:t>
            </a:r>
            <a:r>
              <a:rPr lang="en-US" sz="2200" err="1">
                <a:solidFill>
                  <a:srgbClr val="09465E"/>
                </a:solidFill>
                <a:latin typeface="Calibri" panose="020F0502020204030204" pitchFamily="34" charset="0"/>
                <a:cs typeface="Times New Roman" panose="02020603050405020304" pitchFamily="18" charset="0"/>
              </a:rPr>
              <a:t>palletising</a:t>
            </a:r>
            <a:r>
              <a:rPr lang="en-US" sz="2200">
                <a:solidFill>
                  <a:srgbClr val="09465E"/>
                </a:solidFill>
                <a:latin typeface="Calibri" panose="020F0502020204030204" pitchFamily="34" charset="0"/>
                <a:cs typeface="Times New Roman" panose="02020603050405020304" pitchFamily="18" charset="0"/>
              </a:rPr>
              <a:t>.</a:t>
            </a:r>
            <a:r>
              <a:rPr lang="es-ES" sz="2200" i="1">
                <a:solidFill>
                  <a:srgbClr val="09465E"/>
                </a:solidFill>
                <a:latin typeface="Calibri" panose="020F0502020204030204" pitchFamily="34" charset="0"/>
                <a:cs typeface="Times New Roman" panose="02020603050405020304" pitchFamily="18" charset="0"/>
              </a:rPr>
              <a:t> </a:t>
            </a:r>
            <a:r>
              <a:rPr lang="en-US" sz="2200" i="1" err="1">
                <a:solidFill>
                  <a:srgbClr val="09465E"/>
                </a:solidFill>
                <a:latin typeface="Calibri" panose="020F0502020204030204" pitchFamily="34" charset="0"/>
                <a:cs typeface="Times New Roman" panose="02020603050405020304" pitchFamily="18" charset="0"/>
              </a:rPr>
              <a:t>Eg</a:t>
            </a:r>
            <a:r>
              <a:rPr lang="en-US" sz="2200" i="1">
                <a:solidFill>
                  <a:srgbClr val="09465E"/>
                </a:solidFill>
                <a:latin typeface="Calibri" panose="020F0502020204030204" pitchFamily="34"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High-speed robotic systems can package and label products faster than manual processes.</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endParaRPr lang="en-US" sz="220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sz="2200" b="1" err="1">
                <a:solidFill>
                  <a:srgbClr val="2094D2"/>
                </a:solidFill>
                <a:latin typeface="Calibri" panose="020F0502020204030204" pitchFamily="34" charset="0"/>
                <a:cs typeface="Times New Roman" panose="02020603050405020304" pitchFamily="18" charset="0"/>
              </a:rPr>
              <a:t>IoT-Enabled</a:t>
            </a:r>
            <a:r>
              <a:rPr lang="es-ES" sz="2200" b="1">
                <a:solidFill>
                  <a:srgbClr val="2094D2"/>
                </a:solidFill>
                <a:latin typeface="Calibri" panose="020F0502020204030204" pitchFamily="34" charset="0"/>
                <a:cs typeface="Times New Roman" panose="02020603050405020304" pitchFamily="18" charset="0"/>
              </a:rPr>
              <a:t> </a:t>
            </a:r>
            <a:r>
              <a:rPr lang="es-ES" sz="2200" b="1" err="1">
                <a:solidFill>
                  <a:srgbClr val="2094D2"/>
                </a:solidFill>
                <a:latin typeface="Calibri" panose="020F0502020204030204" pitchFamily="34" charset="0"/>
                <a:cs typeface="Times New Roman" panose="02020603050405020304" pitchFamily="18" charset="0"/>
              </a:rPr>
              <a:t>Sensors</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IoT devices monitor conditions like temperature, humidity, and pressure during food processing and storage. </a:t>
            </a:r>
            <a:r>
              <a:rPr lang="en-US" sz="2200" i="1" err="1">
                <a:solidFill>
                  <a:srgbClr val="09465E"/>
                </a:solidFill>
                <a:latin typeface="Calibri" panose="020F0502020204030204" pitchFamily="34" charset="0"/>
                <a:cs typeface="Times New Roman" panose="02020603050405020304" pitchFamily="18" charset="0"/>
              </a:rPr>
              <a:t>Eg</a:t>
            </a:r>
            <a:r>
              <a:rPr lang="en-US" sz="2200" i="1">
                <a:solidFill>
                  <a:srgbClr val="09465E"/>
                </a:solidFill>
                <a:latin typeface="Calibri" panose="020F0502020204030204" pitchFamily="34" charset="0"/>
                <a:cs typeface="Times New Roman" panose="02020603050405020304" pitchFamily="18" charset="0"/>
              </a:rPr>
              <a:t>:</a:t>
            </a:r>
            <a:r>
              <a:rPr lang="en-US" sz="2200">
                <a:solidFill>
                  <a:srgbClr val="09465E"/>
                </a:solidFill>
                <a:latin typeface="Calibri" panose="020F0502020204030204" pitchFamily="34" charset="0"/>
                <a:cs typeface="Times New Roman" panose="02020603050405020304" pitchFamily="18" charset="0"/>
              </a:rPr>
              <a:t> Real-time monitoring ensures optimal conditions, preserving food quality.</a:t>
            </a:r>
          </a:p>
          <a:p>
            <a:pPr marL="360000" indent="-457200">
              <a:buSzPts val="1000"/>
              <a:tabLst>
                <a:tab pos="457200" algn="l"/>
              </a:tabLst>
            </a:pPr>
            <a:endParaRPr lang="en-US" sz="220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sz="2200" b="1" err="1">
                <a:solidFill>
                  <a:srgbClr val="2094D2"/>
                </a:solidFill>
                <a:latin typeface="Calibri" panose="020F0502020204030204" pitchFamily="34" charset="0"/>
                <a:cs typeface="Times New Roman" panose="02020603050405020304" pitchFamily="18" charset="0"/>
              </a:rPr>
              <a:t>End-to-End</a:t>
            </a:r>
            <a:r>
              <a:rPr lang="es-ES" sz="2200" b="1">
                <a:solidFill>
                  <a:srgbClr val="2094D2"/>
                </a:solidFill>
                <a:latin typeface="Calibri" panose="020F0502020204030204" pitchFamily="34" charset="0"/>
                <a:cs typeface="Times New Roman" panose="02020603050405020304" pitchFamily="18" charset="0"/>
              </a:rPr>
              <a:t> </a:t>
            </a:r>
            <a:r>
              <a:rPr lang="es-ES" sz="2200" b="1" err="1">
                <a:solidFill>
                  <a:srgbClr val="2094D2"/>
                </a:solidFill>
                <a:latin typeface="Calibri" panose="020F0502020204030204" pitchFamily="34" charset="0"/>
                <a:cs typeface="Times New Roman" panose="02020603050405020304" pitchFamily="18" charset="0"/>
              </a:rPr>
              <a:t>Automation</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From raw material handling to final product packaging, automation creates seamless workflows, reducing errors and </a:t>
            </a:r>
            <a:r>
              <a:rPr lang="en-US" sz="2200" err="1">
                <a:solidFill>
                  <a:srgbClr val="09465E"/>
                </a:solidFill>
                <a:latin typeface="Calibri" panose="020F0502020204030204" pitchFamily="34" charset="0"/>
                <a:cs typeface="Times New Roman" panose="02020603050405020304" pitchFamily="18" charset="0"/>
              </a:rPr>
              <a:t>labour</a:t>
            </a:r>
            <a:r>
              <a:rPr lang="en-US" sz="2200">
                <a:solidFill>
                  <a:srgbClr val="09465E"/>
                </a:solidFill>
                <a:latin typeface="Calibri" panose="020F0502020204030204" pitchFamily="34" charset="0"/>
                <a:cs typeface="Times New Roman" panose="02020603050405020304" pitchFamily="18" charset="0"/>
              </a:rPr>
              <a:t> costs.</a:t>
            </a:r>
            <a:endParaRPr lang="es-ES" sz="2200">
              <a:solidFill>
                <a:srgbClr val="09465E"/>
              </a:solidFill>
              <a:latin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7879FC5-BC88-D742-CC32-B597E1A5907F}"/>
              </a:ext>
            </a:extLst>
          </p:cNvPr>
          <p:cNvSpPr txBox="1"/>
          <p:nvPr/>
        </p:nvSpPr>
        <p:spPr>
          <a:xfrm>
            <a:off x="5393466" y="1335408"/>
            <a:ext cx="60960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Enhanced production</a:t>
            </a:r>
            <a:r>
              <a:rPr lang="es-ES" b="1">
                <a:solidFill>
                  <a:srgbClr val="09465E"/>
                </a:solidFill>
                <a:latin typeface="Calibri" panose="020F0502020204030204" pitchFamily="34" charset="0"/>
                <a:cs typeface="Times New Roman" panose="02020603050405020304" pitchFamily="18" charset="0"/>
              </a:rPr>
              <a:t> </a:t>
            </a:r>
            <a:r>
              <a:rPr lang="en-US" b="1">
                <a:solidFill>
                  <a:srgbClr val="09465E"/>
                </a:solidFill>
                <a:latin typeface="Calibri" panose="020F0502020204030204" pitchFamily="34" charset="0"/>
                <a:cs typeface="Times New Roman" panose="02020603050405020304" pitchFamily="18" charset="0"/>
              </a:rPr>
              <a:t>speed and accuracy</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Lower labor costs </a:t>
            </a:r>
            <a:r>
              <a:rPr lang="en-US" sz="1800" kern="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a:solidFill>
                  <a:srgbClr val="09465E"/>
                </a:solidFill>
                <a:latin typeface="Calibri" panose="020F0502020204030204" pitchFamily="34" charset="0"/>
                <a:cs typeface="Times New Roman" panose="02020603050405020304" pitchFamily="18" charset="0"/>
              </a:rPr>
              <a:t>and reduced human error</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Consistent product quality &amp; compliance with regulations.</a:t>
            </a:r>
          </a:p>
        </p:txBody>
      </p:sp>
      <p:sp>
        <p:nvSpPr>
          <p:cNvPr id="2" name="CuadroTexto 1">
            <a:extLst>
              <a:ext uri="{FF2B5EF4-FFF2-40B4-BE49-F238E27FC236}">
                <a16:creationId xmlns:a16="http://schemas.microsoft.com/office/drawing/2014/main" id="{A7F20B89-8B35-B127-D20C-FBA6E3A97C06}"/>
              </a:ext>
            </a:extLst>
          </p:cNvPr>
          <p:cNvSpPr txBox="1"/>
          <p:nvPr/>
        </p:nvSpPr>
        <p:spPr>
          <a:xfrm>
            <a:off x="2841268" y="6090079"/>
            <a:ext cx="7693572" cy="677108"/>
          </a:xfrm>
          <a:prstGeom prst="rect">
            <a:avLst/>
          </a:prstGeom>
          <a:noFill/>
        </p:spPr>
        <p:txBody>
          <a:bodyPr wrap="square" rtlCol="0">
            <a:spAutoFit/>
          </a:bodyPr>
          <a:lstStyle/>
          <a:p>
            <a:pPr algn="l"/>
            <a:r>
              <a:rPr lang="en-US" sz="2000" i="0">
                <a:solidFill>
                  <a:srgbClr val="000000"/>
                </a:solidFill>
                <a:effectLst/>
                <a:latin typeface="+mn-lt"/>
                <a:hlinkClick r:id="rId2"/>
              </a:rPr>
              <a:t>How AI Is Transforming The Food Industry With Automation?</a:t>
            </a:r>
            <a:endParaRPr lang="en-US" sz="2000" i="0">
              <a:solidFill>
                <a:srgbClr val="000000"/>
              </a:solidFill>
              <a:effectLst/>
              <a:latin typeface="+mn-lt"/>
            </a:endParaRPr>
          </a:p>
          <a:p>
            <a:endParaRPr lang="es-ES"/>
          </a:p>
        </p:txBody>
      </p:sp>
      <p:grpSp>
        <p:nvGrpSpPr>
          <p:cNvPr id="3" name="Graphic 4">
            <a:extLst>
              <a:ext uri="{FF2B5EF4-FFF2-40B4-BE49-F238E27FC236}">
                <a16:creationId xmlns:a16="http://schemas.microsoft.com/office/drawing/2014/main" id="{87DEAC33-A0D2-31B7-CB38-07B86C47BFAC}"/>
              </a:ext>
            </a:extLst>
          </p:cNvPr>
          <p:cNvGrpSpPr/>
          <p:nvPr/>
        </p:nvGrpSpPr>
        <p:grpSpPr>
          <a:xfrm rot="17968124">
            <a:off x="9639038" y="5972022"/>
            <a:ext cx="403666" cy="780439"/>
            <a:chOff x="9129274" y="2719113"/>
            <a:chExt cx="717140" cy="1386497"/>
          </a:xfrm>
          <a:solidFill>
            <a:srgbClr val="09465E"/>
          </a:solidFill>
        </p:grpSpPr>
        <p:grpSp>
          <p:nvGrpSpPr>
            <p:cNvPr id="4" name="Graphic 4">
              <a:extLst>
                <a:ext uri="{FF2B5EF4-FFF2-40B4-BE49-F238E27FC236}">
                  <a16:creationId xmlns:a16="http://schemas.microsoft.com/office/drawing/2014/main" id="{B023022F-A048-BEC6-B7BF-96C4C9C8B528}"/>
                </a:ext>
              </a:extLst>
            </p:cNvPr>
            <p:cNvGrpSpPr/>
            <p:nvPr/>
          </p:nvGrpSpPr>
          <p:grpSpPr>
            <a:xfrm>
              <a:off x="9159507" y="2719113"/>
              <a:ext cx="446280" cy="440141"/>
              <a:chOff x="9159507" y="2719113"/>
              <a:chExt cx="446280" cy="440141"/>
            </a:xfrm>
            <a:grpFill/>
          </p:grpSpPr>
          <p:sp>
            <p:nvSpPr>
              <p:cNvPr id="26" name="Freeform 57">
                <a:extLst>
                  <a:ext uri="{FF2B5EF4-FFF2-40B4-BE49-F238E27FC236}">
                    <a16:creationId xmlns:a16="http://schemas.microsoft.com/office/drawing/2014/main" id="{FB7C57C9-3794-3724-EA62-90D50D2B34D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45" name="Freeform 58">
                <a:extLst>
                  <a:ext uri="{FF2B5EF4-FFF2-40B4-BE49-F238E27FC236}">
                    <a16:creationId xmlns:a16="http://schemas.microsoft.com/office/drawing/2014/main" id="{4ACE554D-133A-8063-DA2E-80DE0C48FE9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5" name="Graphic 4">
              <a:extLst>
                <a:ext uri="{FF2B5EF4-FFF2-40B4-BE49-F238E27FC236}">
                  <a16:creationId xmlns:a16="http://schemas.microsoft.com/office/drawing/2014/main" id="{19C01B49-ADBC-4D36-424A-2F95DAFC165E}"/>
                </a:ext>
              </a:extLst>
            </p:cNvPr>
            <p:cNvGrpSpPr/>
            <p:nvPr/>
          </p:nvGrpSpPr>
          <p:grpSpPr>
            <a:xfrm>
              <a:off x="9129274" y="2893887"/>
              <a:ext cx="717140" cy="1211723"/>
              <a:chOff x="9129274" y="2893887"/>
              <a:chExt cx="717140" cy="1211723"/>
            </a:xfrm>
            <a:grpFill/>
          </p:grpSpPr>
          <p:sp>
            <p:nvSpPr>
              <p:cNvPr id="19" name="Freeform 50">
                <a:extLst>
                  <a:ext uri="{FF2B5EF4-FFF2-40B4-BE49-F238E27FC236}">
                    <a16:creationId xmlns:a16="http://schemas.microsoft.com/office/drawing/2014/main" id="{11B3C79D-CFC1-B9CF-F28D-44BFBBF780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1">
                <a:extLst>
                  <a:ext uri="{FF2B5EF4-FFF2-40B4-BE49-F238E27FC236}">
                    <a16:creationId xmlns:a16="http://schemas.microsoft.com/office/drawing/2014/main" id="{931B78F1-4C5E-3C5F-52CB-E4453537E2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1" name="Freeform 52">
                <a:extLst>
                  <a:ext uri="{FF2B5EF4-FFF2-40B4-BE49-F238E27FC236}">
                    <a16:creationId xmlns:a16="http://schemas.microsoft.com/office/drawing/2014/main" id="{D9A91E61-0AA8-8174-9713-3B671F3D23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3">
                <a:extLst>
                  <a:ext uri="{FF2B5EF4-FFF2-40B4-BE49-F238E27FC236}">
                    <a16:creationId xmlns:a16="http://schemas.microsoft.com/office/drawing/2014/main" id="{4873A124-BE3C-BF7A-C305-B23C79EB15D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3" name="Freeform 54">
                <a:extLst>
                  <a:ext uri="{FF2B5EF4-FFF2-40B4-BE49-F238E27FC236}">
                    <a16:creationId xmlns:a16="http://schemas.microsoft.com/office/drawing/2014/main" id="{D38C61A8-13F7-08C6-C6CF-307ABBCE7A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4" name="Freeform 55">
                <a:extLst>
                  <a:ext uri="{FF2B5EF4-FFF2-40B4-BE49-F238E27FC236}">
                    <a16:creationId xmlns:a16="http://schemas.microsoft.com/office/drawing/2014/main" id="{BB6819A3-DF1A-7613-B32E-07C7BD16BD2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5" name="Freeform 56">
                <a:extLst>
                  <a:ext uri="{FF2B5EF4-FFF2-40B4-BE49-F238E27FC236}">
                    <a16:creationId xmlns:a16="http://schemas.microsoft.com/office/drawing/2014/main" id="{84EA4A1C-7359-A421-B36C-897FBFA5CE2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grpSp>
        <p:nvGrpSpPr>
          <p:cNvPr id="46" name="Group 45">
            <a:extLst>
              <a:ext uri="{FF2B5EF4-FFF2-40B4-BE49-F238E27FC236}">
                <a16:creationId xmlns:a16="http://schemas.microsoft.com/office/drawing/2014/main" id="{9C2B091B-338D-D9AD-B817-71CC94785C41}"/>
              </a:ext>
            </a:extLst>
          </p:cNvPr>
          <p:cNvGrpSpPr/>
          <p:nvPr/>
        </p:nvGrpSpPr>
        <p:grpSpPr>
          <a:xfrm>
            <a:off x="330372" y="5397817"/>
            <a:ext cx="813707" cy="825189"/>
            <a:chOff x="7257599" y="768348"/>
            <a:chExt cx="868457" cy="867509"/>
          </a:xfrm>
          <a:solidFill>
            <a:srgbClr val="2094D2"/>
          </a:solidFill>
        </p:grpSpPr>
        <p:sp>
          <p:nvSpPr>
            <p:cNvPr id="47" name="Freeform 314">
              <a:extLst>
                <a:ext uri="{FF2B5EF4-FFF2-40B4-BE49-F238E27FC236}">
                  <a16:creationId xmlns:a16="http://schemas.microsoft.com/office/drawing/2014/main" id="{162D382E-9DB0-04D3-31A4-F882F2DC55C2}"/>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68E2B"/>
            </a:solidFill>
            <a:ln w="9028" cap="flat">
              <a:noFill/>
              <a:prstDash val="solid"/>
              <a:miter/>
            </a:ln>
          </p:spPr>
          <p:txBody>
            <a:bodyPr rtlCol="0" anchor="ctr"/>
            <a:lstStyle/>
            <a:p>
              <a:endParaRPr lang="en-US"/>
            </a:p>
          </p:txBody>
        </p:sp>
        <p:grpSp>
          <p:nvGrpSpPr>
            <p:cNvPr id="48" name="Graphic 2">
              <a:extLst>
                <a:ext uri="{FF2B5EF4-FFF2-40B4-BE49-F238E27FC236}">
                  <a16:creationId xmlns:a16="http://schemas.microsoft.com/office/drawing/2014/main" id="{4B6EA48B-4305-5E25-A8A1-3A7CDFDA2A39}"/>
                </a:ext>
              </a:extLst>
            </p:cNvPr>
            <p:cNvGrpSpPr/>
            <p:nvPr/>
          </p:nvGrpSpPr>
          <p:grpSpPr>
            <a:xfrm>
              <a:off x="7257599" y="768348"/>
              <a:ext cx="868457" cy="867509"/>
              <a:chOff x="7257599" y="768348"/>
              <a:chExt cx="868457" cy="867509"/>
            </a:xfrm>
            <a:grpFill/>
          </p:grpSpPr>
          <p:sp>
            <p:nvSpPr>
              <p:cNvPr id="49" name="Freeform 316">
                <a:extLst>
                  <a:ext uri="{FF2B5EF4-FFF2-40B4-BE49-F238E27FC236}">
                    <a16:creationId xmlns:a16="http://schemas.microsoft.com/office/drawing/2014/main" id="{54C061FB-7F07-D580-D901-B838E89FCDF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50" name="Freeform 317">
                <a:extLst>
                  <a:ext uri="{FF2B5EF4-FFF2-40B4-BE49-F238E27FC236}">
                    <a16:creationId xmlns:a16="http://schemas.microsoft.com/office/drawing/2014/main" id="{03159CA9-88C4-1C12-8A3F-4A177026900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51" name="Freeform 318">
                <a:extLst>
                  <a:ext uri="{FF2B5EF4-FFF2-40B4-BE49-F238E27FC236}">
                    <a16:creationId xmlns:a16="http://schemas.microsoft.com/office/drawing/2014/main" id="{62E25EAD-E0DD-369D-A8CF-6772F082AB2D}"/>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52" name="Freeform 319">
                <a:extLst>
                  <a:ext uri="{FF2B5EF4-FFF2-40B4-BE49-F238E27FC236}">
                    <a16:creationId xmlns:a16="http://schemas.microsoft.com/office/drawing/2014/main" id="{7A79CEE7-ACFF-038F-7E4C-2B7CBEBFEA4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53" name="Freeform 320">
                <a:extLst>
                  <a:ext uri="{FF2B5EF4-FFF2-40B4-BE49-F238E27FC236}">
                    <a16:creationId xmlns:a16="http://schemas.microsoft.com/office/drawing/2014/main" id="{95C0747D-EB5C-AB44-CB99-EFB989E79C9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82" name="Graphic 232">
            <a:extLst>
              <a:ext uri="{FF2B5EF4-FFF2-40B4-BE49-F238E27FC236}">
                <a16:creationId xmlns:a16="http://schemas.microsoft.com/office/drawing/2014/main" id="{DDE3AEE4-4684-A81C-0D23-5249DF15524A}"/>
              </a:ext>
            </a:extLst>
          </p:cNvPr>
          <p:cNvGrpSpPr/>
          <p:nvPr/>
        </p:nvGrpSpPr>
        <p:grpSpPr>
          <a:xfrm>
            <a:off x="325757" y="2504116"/>
            <a:ext cx="788600" cy="807983"/>
            <a:chOff x="10270353" y="1999308"/>
            <a:chExt cx="820057" cy="951082"/>
          </a:xfrm>
          <a:noFill/>
        </p:grpSpPr>
        <p:sp>
          <p:nvSpPr>
            <p:cNvPr id="83" name="Freeform 1194">
              <a:extLst>
                <a:ext uri="{FF2B5EF4-FFF2-40B4-BE49-F238E27FC236}">
                  <a16:creationId xmlns:a16="http://schemas.microsoft.com/office/drawing/2014/main" id="{9EC4CFD8-0FEE-D47A-46D3-36A77414A851}"/>
                </a:ext>
              </a:extLst>
            </p:cNvPr>
            <p:cNvSpPr/>
            <p:nvPr/>
          </p:nvSpPr>
          <p:spPr>
            <a:xfrm>
              <a:off x="10521350" y="2474948"/>
              <a:ext cx="285949" cy="285949"/>
            </a:xfrm>
            <a:custGeom>
              <a:avLst/>
              <a:gdLst>
                <a:gd name="connsiteX0" fmla="*/ 250834 w 285949"/>
                <a:gd name="connsiteY0" fmla="*/ 50900 h 285949"/>
                <a:gd name="connsiteX1" fmla="*/ 235050 w 285949"/>
                <a:gd name="connsiteY1" fmla="*/ 250834 h 285949"/>
                <a:gd name="connsiteX2" fmla="*/ 35115 w 285949"/>
                <a:gd name="connsiteY2" fmla="*/ 235050 h 285949"/>
                <a:gd name="connsiteX3" fmla="*/ 50900 w 285949"/>
                <a:gd name="connsiteY3" fmla="*/ 35115 h 285949"/>
                <a:gd name="connsiteX4" fmla="*/ 250834 w 285949"/>
                <a:gd name="connsiteY4" fmla="*/ 50900 h 28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949" h="285949">
                  <a:moveTo>
                    <a:pt x="250834" y="50900"/>
                  </a:moveTo>
                  <a:cubicBezTo>
                    <a:pt x="303086" y="112223"/>
                    <a:pt x="296373" y="198583"/>
                    <a:pt x="235050" y="250834"/>
                  </a:cubicBezTo>
                  <a:cubicBezTo>
                    <a:pt x="173727" y="303085"/>
                    <a:pt x="87367" y="296373"/>
                    <a:pt x="35115" y="235050"/>
                  </a:cubicBezTo>
                  <a:cubicBezTo>
                    <a:pt x="-17136" y="173727"/>
                    <a:pt x="-10423" y="87367"/>
                    <a:pt x="50900" y="35115"/>
                  </a:cubicBezTo>
                  <a:cubicBezTo>
                    <a:pt x="112222" y="-17136"/>
                    <a:pt x="198583" y="-10423"/>
                    <a:pt x="250834" y="50900"/>
                  </a:cubicBezTo>
                  <a:close/>
                </a:path>
              </a:pathLst>
            </a:custGeom>
            <a:grpFill/>
            <a:ln w="25385" cap="rnd">
              <a:solidFill>
                <a:srgbClr val="2094D2"/>
              </a:solidFill>
              <a:prstDash val="solid"/>
              <a:round/>
            </a:ln>
          </p:spPr>
          <p:txBody>
            <a:bodyPr rtlCol="0" anchor="ctr"/>
            <a:lstStyle/>
            <a:p>
              <a:endParaRPr lang="en-US"/>
            </a:p>
          </p:txBody>
        </p:sp>
        <p:sp>
          <p:nvSpPr>
            <p:cNvPr id="84" name="Freeform 1195">
              <a:extLst>
                <a:ext uri="{FF2B5EF4-FFF2-40B4-BE49-F238E27FC236}">
                  <a16:creationId xmlns:a16="http://schemas.microsoft.com/office/drawing/2014/main" id="{B5B8F599-3802-0A7D-3F51-F583E65AFB73}"/>
                </a:ext>
              </a:extLst>
            </p:cNvPr>
            <p:cNvSpPr/>
            <p:nvPr/>
          </p:nvSpPr>
          <p:spPr>
            <a:xfrm>
              <a:off x="10594230" y="2548026"/>
              <a:ext cx="139992" cy="139810"/>
            </a:xfrm>
            <a:custGeom>
              <a:avLst/>
              <a:gdLst>
                <a:gd name="connsiteX0" fmla="*/ 122800 w 139992"/>
                <a:gd name="connsiteY0" fmla="*/ 24812 h 139810"/>
                <a:gd name="connsiteX1" fmla="*/ 114999 w 139992"/>
                <a:gd name="connsiteY1" fmla="*/ 122602 h 139810"/>
                <a:gd name="connsiteX2" fmla="*/ 17209 w 139992"/>
                <a:gd name="connsiteY2" fmla="*/ 114982 h 139810"/>
                <a:gd name="connsiteX3" fmla="*/ 24829 w 139992"/>
                <a:gd name="connsiteY3" fmla="*/ 17192 h 139810"/>
                <a:gd name="connsiteX4" fmla="*/ 122618 w 139992"/>
                <a:gd name="connsiteY4" fmla="*/ 24993 h 13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92" h="139810">
                  <a:moveTo>
                    <a:pt x="122800" y="24812"/>
                  </a:moveTo>
                  <a:cubicBezTo>
                    <a:pt x="148382" y="54748"/>
                    <a:pt x="145116" y="97021"/>
                    <a:pt x="114999" y="122602"/>
                  </a:cubicBezTo>
                  <a:cubicBezTo>
                    <a:pt x="85063" y="148184"/>
                    <a:pt x="42790" y="144918"/>
                    <a:pt x="17209" y="114982"/>
                  </a:cubicBezTo>
                  <a:cubicBezTo>
                    <a:pt x="-8373" y="85047"/>
                    <a:pt x="-5107" y="42774"/>
                    <a:pt x="24829" y="17192"/>
                  </a:cubicBezTo>
                  <a:cubicBezTo>
                    <a:pt x="54764" y="-8389"/>
                    <a:pt x="97038" y="-5124"/>
                    <a:pt x="122618" y="24993"/>
                  </a:cubicBezTo>
                  <a:close/>
                </a:path>
              </a:pathLst>
            </a:custGeom>
            <a:grpFill/>
            <a:ln w="25385" cap="rnd">
              <a:solidFill>
                <a:srgbClr val="2094D2"/>
              </a:solidFill>
              <a:prstDash val="solid"/>
              <a:round/>
            </a:ln>
          </p:spPr>
          <p:txBody>
            <a:bodyPr rtlCol="0" anchor="ctr"/>
            <a:lstStyle/>
            <a:p>
              <a:endParaRPr lang="en-US"/>
            </a:p>
          </p:txBody>
        </p:sp>
        <p:sp>
          <p:nvSpPr>
            <p:cNvPr id="85" name="Freeform 1196">
              <a:extLst>
                <a:ext uri="{FF2B5EF4-FFF2-40B4-BE49-F238E27FC236}">
                  <a16:creationId xmlns:a16="http://schemas.microsoft.com/office/drawing/2014/main" id="{6A023D0A-9C64-6612-6BEE-9690CD7344FA}"/>
                </a:ext>
              </a:extLst>
            </p:cNvPr>
            <p:cNvSpPr/>
            <p:nvPr/>
          </p:nvSpPr>
          <p:spPr>
            <a:xfrm>
              <a:off x="10349897" y="2084873"/>
              <a:ext cx="67516" cy="67516"/>
            </a:xfrm>
            <a:custGeom>
              <a:avLst/>
              <a:gdLst>
                <a:gd name="connsiteX0" fmla="*/ 59249 w 67516"/>
                <a:gd name="connsiteY0" fmla="*/ 12078 h 67516"/>
                <a:gd name="connsiteX1" fmla="*/ 55439 w 67516"/>
                <a:gd name="connsiteY1" fmla="*/ 59249 h 67516"/>
                <a:gd name="connsiteX2" fmla="*/ 8268 w 67516"/>
                <a:gd name="connsiteY2" fmla="*/ 55439 h 67516"/>
                <a:gd name="connsiteX3" fmla="*/ 12078 w 67516"/>
                <a:gd name="connsiteY3" fmla="*/ 8267 h 67516"/>
                <a:gd name="connsiteX4" fmla="*/ 59249 w 67516"/>
                <a:gd name="connsiteY4" fmla="*/ 12078 h 67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6" h="67516">
                  <a:moveTo>
                    <a:pt x="59249" y="12078"/>
                  </a:moveTo>
                  <a:cubicBezTo>
                    <a:pt x="71586" y="26592"/>
                    <a:pt x="69953" y="46912"/>
                    <a:pt x="55439" y="59249"/>
                  </a:cubicBezTo>
                  <a:cubicBezTo>
                    <a:pt x="40925" y="71586"/>
                    <a:pt x="20605" y="69953"/>
                    <a:pt x="8268" y="55439"/>
                  </a:cubicBezTo>
                  <a:cubicBezTo>
                    <a:pt x="-4070" y="40925"/>
                    <a:pt x="-2436" y="20605"/>
                    <a:pt x="12078" y="8267"/>
                  </a:cubicBezTo>
                  <a:cubicBezTo>
                    <a:pt x="26592" y="-4070"/>
                    <a:pt x="46912" y="-2437"/>
                    <a:pt x="59249" y="12078"/>
                  </a:cubicBezTo>
                  <a:close/>
                </a:path>
              </a:pathLst>
            </a:custGeom>
            <a:grpFill/>
            <a:ln w="25385" cap="rnd">
              <a:solidFill>
                <a:srgbClr val="2094D2"/>
              </a:solidFill>
              <a:prstDash val="solid"/>
              <a:round/>
            </a:ln>
          </p:spPr>
          <p:txBody>
            <a:bodyPr rtlCol="0" anchor="ctr"/>
            <a:lstStyle/>
            <a:p>
              <a:endParaRPr lang="en-US"/>
            </a:p>
          </p:txBody>
        </p:sp>
        <p:sp>
          <p:nvSpPr>
            <p:cNvPr id="86" name="Freeform 1197">
              <a:extLst>
                <a:ext uri="{FF2B5EF4-FFF2-40B4-BE49-F238E27FC236}">
                  <a16:creationId xmlns:a16="http://schemas.microsoft.com/office/drawing/2014/main" id="{2DFEC11E-E84E-A372-46B3-6D449C6C209B}"/>
                </a:ext>
              </a:extLst>
            </p:cNvPr>
            <p:cNvSpPr/>
            <p:nvPr/>
          </p:nvSpPr>
          <p:spPr>
            <a:xfrm>
              <a:off x="10978752" y="2065484"/>
              <a:ext cx="22655" cy="22655"/>
            </a:xfrm>
            <a:custGeom>
              <a:avLst/>
              <a:gdLst>
                <a:gd name="connsiteX0" fmla="*/ 19855 w 22655"/>
                <a:gd name="connsiteY0" fmla="*/ 4071 h 22655"/>
                <a:gd name="connsiteX1" fmla="*/ 18585 w 22655"/>
                <a:gd name="connsiteY1" fmla="*/ 19855 h 22655"/>
                <a:gd name="connsiteX2" fmla="*/ 2801 w 22655"/>
                <a:gd name="connsiteY2" fmla="*/ 18585 h 22655"/>
                <a:gd name="connsiteX3" fmla="*/ 4070 w 22655"/>
                <a:gd name="connsiteY3" fmla="*/ 2801 h 22655"/>
                <a:gd name="connsiteX4" fmla="*/ 19855 w 22655"/>
                <a:gd name="connsiteY4" fmla="*/ 4071 h 22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5" h="22655">
                  <a:moveTo>
                    <a:pt x="19855" y="4071"/>
                  </a:moveTo>
                  <a:cubicBezTo>
                    <a:pt x="24028" y="8969"/>
                    <a:pt x="23484" y="15682"/>
                    <a:pt x="18585" y="19855"/>
                  </a:cubicBezTo>
                  <a:cubicBezTo>
                    <a:pt x="13687" y="24028"/>
                    <a:pt x="6974" y="23484"/>
                    <a:pt x="2801" y="18585"/>
                  </a:cubicBezTo>
                  <a:cubicBezTo>
                    <a:pt x="-1372" y="13687"/>
                    <a:pt x="-828" y="6974"/>
                    <a:pt x="4070" y="2801"/>
                  </a:cubicBezTo>
                  <a:cubicBezTo>
                    <a:pt x="8969" y="-1372"/>
                    <a:pt x="15682" y="-828"/>
                    <a:pt x="19855" y="4071"/>
                  </a:cubicBezTo>
                  <a:close/>
                </a:path>
              </a:pathLst>
            </a:custGeom>
            <a:grpFill/>
            <a:ln w="25385" cap="rnd">
              <a:solidFill>
                <a:srgbClr val="2094D2"/>
              </a:solidFill>
              <a:prstDash val="solid"/>
              <a:round/>
            </a:ln>
          </p:spPr>
          <p:txBody>
            <a:bodyPr rtlCol="0" anchor="ctr"/>
            <a:lstStyle/>
            <a:p>
              <a:endParaRPr lang="en-US"/>
            </a:p>
          </p:txBody>
        </p:sp>
        <p:sp>
          <p:nvSpPr>
            <p:cNvPr id="87" name="Freeform 1198">
              <a:extLst>
                <a:ext uri="{FF2B5EF4-FFF2-40B4-BE49-F238E27FC236}">
                  <a16:creationId xmlns:a16="http://schemas.microsoft.com/office/drawing/2014/main" id="{6CCAC5C2-A8E6-C1FC-5190-A8C5DCFC6AD8}"/>
                </a:ext>
              </a:extLst>
            </p:cNvPr>
            <p:cNvSpPr/>
            <p:nvPr/>
          </p:nvSpPr>
          <p:spPr>
            <a:xfrm>
              <a:off x="10474823" y="2159725"/>
              <a:ext cx="268514" cy="339997"/>
            </a:xfrm>
            <a:custGeom>
              <a:avLst/>
              <a:gdLst>
                <a:gd name="connsiteX0" fmla="*/ 268514 w 268514"/>
                <a:gd name="connsiteY0" fmla="*/ 339997 h 339997"/>
                <a:gd name="connsiteX1" fmla="*/ 0 w 268514"/>
                <a:gd name="connsiteY1" fmla="*/ 0 h 339997"/>
              </a:gdLst>
              <a:ahLst/>
              <a:cxnLst>
                <a:cxn ang="0">
                  <a:pos x="connsiteX0" y="connsiteY0"/>
                </a:cxn>
                <a:cxn ang="0">
                  <a:pos x="connsiteX1" y="connsiteY1"/>
                </a:cxn>
              </a:cxnLst>
              <a:rect l="l" t="t" r="r" b="b"/>
              <a:pathLst>
                <a:path w="268514" h="339997">
                  <a:moveTo>
                    <a:pt x="268514" y="339997"/>
                  </a:moveTo>
                  <a:cubicBezTo>
                    <a:pt x="184876" y="228056"/>
                    <a:pt x="90714" y="111034"/>
                    <a:pt x="0" y="0"/>
                  </a:cubicBezTo>
                </a:path>
              </a:pathLst>
            </a:custGeom>
            <a:grpFill/>
            <a:ln w="25385" cap="rnd">
              <a:solidFill>
                <a:srgbClr val="2094D2"/>
              </a:solidFill>
              <a:prstDash val="solid"/>
              <a:round/>
            </a:ln>
          </p:spPr>
          <p:txBody>
            <a:bodyPr rtlCol="0" anchor="ctr"/>
            <a:lstStyle/>
            <a:p>
              <a:endParaRPr lang="en-US"/>
            </a:p>
          </p:txBody>
        </p:sp>
        <p:sp>
          <p:nvSpPr>
            <p:cNvPr id="88" name="Freeform 1199">
              <a:extLst>
                <a:ext uri="{FF2B5EF4-FFF2-40B4-BE49-F238E27FC236}">
                  <a16:creationId xmlns:a16="http://schemas.microsoft.com/office/drawing/2014/main" id="{C6A8BABF-81B7-7B4B-0B52-2ED45072FDB6}"/>
                </a:ext>
              </a:extLst>
            </p:cNvPr>
            <p:cNvSpPr/>
            <p:nvPr/>
          </p:nvSpPr>
          <p:spPr>
            <a:xfrm>
              <a:off x="10356169" y="2217782"/>
              <a:ext cx="134982" cy="297724"/>
            </a:xfrm>
            <a:custGeom>
              <a:avLst/>
              <a:gdLst>
                <a:gd name="connsiteX0" fmla="*/ 0 w 134982"/>
                <a:gd name="connsiteY0" fmla="*/ 0 h 297724"/>
                <a:gd name="connsiteX1" fmla="*/ 134983 w 134982"/>
                <a:gd name="connsiteY1" fmla="*/ 297724 h 297724"/>
              </a:gdLst>
              <a:ahLst/>
              <a:cxnLst>
                <a:cxn ang="0">
                  <a:pos x="connsiteX0" y="connsiteY0"/>
                </a:cxn>
                <a:cxn ang="0">
                  <a:pos x="connsiteX1" y="connsiteY1"/>
                </a:cxn>
              </a:cxnLst>
              <a:rect l="l" t="t" r="r" b="b"/>
              <a:pathLst>
                <a:path w="134982" h="297724">
                  <a:moveTo>
                    <a:pt x="0" y="0"/>
                  </a:moveTo>
                  <a:cubicBezTo>
                    <a:pt x="54973" y="122646"/>
                    <a:pt x="80010" y="175079"/>
                    <a:pt x="134983" y="297724"/>
                  </a:cubicBezTo>
                </a:path>
              </a:pathLst>
            </a:custGeom>
            <a:grpFill/>
            <a:ln w="25385" cap="rnd">
              <a:solidFill>
                <a:srgbClr val="2094D2"/>
              </a:solidFill>
              <a:prstDash val="solid"/>
              <a:round/>
            </a:ln>
          </p:spPr>
          <p:txBody>
            <a:bodyPr rtlCol="0" anchor="ctr"/>
            <a:lstStyle/>
            <a:p>
              <a:endParaRPr lang="en-US"/>
            </a:p>
          </p:txBody>
        </p:sp>
        <p:sp>
          <p:nvSpPr>
            <p:cNvPr id="89" name="Freeform 1200">
              <a:extLst>
                <a:ext uri="{FF2B5EF4-FFF2-40B4-BE49-F238E27FC236}">
                  <a16:creationId xmlns:a16="http://schemas.microsoft.com/office/drawing/2014/main" id="{749E5E12-7D59-3A43-429B-3639C898512C}"/>
                </a:ext>
              </a:extLst>
            </p:cNvPr>
            <p:cNvSpPr/>
            <p:nvPr/>
          </p:nvSpPr>
          <p:spPr>
            <a:xfrm>
              <a:off x="10282929" y="2017724"/>
              <a:ext cx="201634" cy="201633"/>
            </a:xfrm>
            <a:custGeom>
              <a:avLst/>
              <a:gdLst>
                <a:gd name="connsiteX0" fmla="*/ 183911 w 201634"/>
                <a:gd name="connsiteY0" fmla="*/ 156516 h 201633"/>
                <a:gd name="connsiteX1" fmla="*/ 45119 w 201634"/>
                <a:gd name="connsiteY1" fmla="*/ 183911 h 201633"/>
                <a:gd name="connsiteX2" fmla="*/ 17723 w 201634"/>
                <a:gd name="connsiteY2" fmla="*/ 45118 h 201633"/>
                <a:gd name="connsiteX3" fmla="*/ 156515 w 201634"/>
                <a:gd name="connsiteY3" fmla="*/ 17723 h 201633"/>
                <a:gd name="connsiteX4" fmla="*/ 183911 w 201634"/>
                <a:gd name="connsiteY4" fmla="*/ 156516 h 201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34" h="201633">
                  <a:moveTo>
                    <a:pt x="183911" y="156516"/>
                  </a:moveTo>
                  <a:cubicBezTo>
                    <a:pt x="152343" y="203687"/>
                    <a:pt x="92290" y="215661"/>
                    <a:pt x="45119" y="183911"/>
                  </a:cubicBezTo>
                  <a:cubicBezTo>
                    <a:pt x="-2053" y="152343"/>
                    <a:pt x="-14027" y="92290"/>
                    <a:pt x="17723" y="45118"/>
                  </a:cubicBezTo>
                  <a:cubicBezTo>
                    <a:pt x="49291" y="-2053"/>
                    <a:pt x="109344" y="-14027"/>
                    <a:pt x="156515" y="17723"/>
                  </a:cubicBezTo>
                  <a:cubicBezTo>
                    <a:pt x="203687" y="49291"/>
                    <a:pt x="215661" y="109344"/>
                    <a:pt x="183911" y="156516"/>
                  </a:cubicBezTo>
                  <a:close/>
                </a:path>
              </a:pathLst>
            </a:custGeom>
            <a:grpFill/>
            <a:ln w="25385" cap="rnd">
              <a:solidFill>
                <a:srgbClr val="2094D2"/>
              </a:solidFill>
              <a:prstDash val="solid"/>
              <a:round/>
            </a:ln>
          </p:spPr>
          <p:txBody>
            <a:bodyPr rtlCol="0" anchor="ctr"/>
            <a:lstStyle/>
            <a:p>
              <a:endParaRPr lang="en-US"/>
            </a:p>
          </p:txBody>
        </p:sp>
        <p:sp>
          <p:nvSpPr>
            <p:cNvPr id="90" name="Freeform 1201">
              <a:extLst>
                <a:ext uri="{FF2B5EF4-FFF2-40B4-BE49-F238E27FC236}">
                  <a16:creationId xmlns:a16="http://schemas.microsoft.com/office/drawing/2014/main" id="{F87DF5E0-B937-B264-0AC8-C7515D7DD412}"/>
                </a:ext>
              </a:extLst>
            </p:cNvPr>
            <p:cNvSpPr/>
            <p:nvPr/>
          </p:nvSpPr>
          <p:spPr>
            <a:xfrm>
              <a:off x="10912576" y="1999308"/>
              <a:ext cx="155008" cy="155008"/>
            </a:xfrm>
            <a:custGeom>
              <a:avLst/>
              <a:gdLst>
                <a:gd name="connsiteX0" fmla="*/ 146084 w 155008"/>
                <a:gd name="connsiteY0" fmla="*/ 112520 h 155008"/>
                <a:gd name="connsiteX1" fmla="*/ 42489 w 155008"/>
                <a:gd name="connsiteY1" fmla="*/ 146084 h 155008"/>
                <a:gd name="connsiteX2" fmla="*/ 8924 w 155008"/>
                <a:gd name="connsiteY2" fmla="*/ 42489 h 155008"/>
                <a:gd name="connsiteX3" fmla="*/ 112520 w 155008"/>
                <a:gd name="connsiteY3" fmla="*/ 8924 h 155008"/>
                <a:gd name="connsiteX4" fmla="*/ 146084 w 155008"/>
                <a:gd name="connsiteY4" fmla="*/ 112520 h 15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08" h="155008">
                  <a:moveTo>
                    <a:pt x="146084" y="112520"/>
                  </a:moveTo>
                  <a:cubicBezTo>
                    <a:pt x="126127" y="151527"/>
                    <a:pt x="81496" y="166041"/>
                    <a:pt x="42489" y="146084"/>
                  </a:cubicBezTo>
                  <a:cubicBezTo>
                    <a:pt x="3481" y="126127"/>
                    <a:pt x="-11033" y="81496"/>
                    <a:pt x="8924" y="42489"/>
                  </a:cubicBezTo>
                  <a:cubicBezTo>
                    <a:pt x="28881" y="3481"/>
                    <a:pt x="73513" y="-11033"/>
                    <a:pt x="112520" y="8924"/>
                  </a:cubicBezTo>
                  <a:cubicBezTo>
                    <a:pt x="151527" y="28881"/>
                    <a:pt x="166042" y="73513"/>
                    <a:pt x="146084" y="112520"/>
                  </a:cubicBezTo>
                  <a:close/>
                </a:path>
              </a:pathLst>
            </a:custGeom>
            <a:grpFill/>
            <a:ln w="25385" cap="rnd">
              <a:solidFill>
                <a:srgbClr val="2094D2"/>
              </a:solidFill>
              <a:prstDash val="solid"/>
              <a:round/>
            </a:ln>
          </p:spPr>
          <p:txBody>
            <a:bodyPr rtlCol="0" anchor="ctr"/>
            <a:lstStyle/>
            <a:p>
              <a:endParaRPr lang="en-US"/>
            </a:p>
          </p:txBody>
        </p:sp>
        <p:sp>
          <p:nvSpPr>
            <p:cNvPr id="91" name="Freeform 1202">
              <a:extLst>
                <a:ext uri="{FF2B5EF4-FFF2-40B4-BE49-F238E27FC236}">
                  <a16:creationId xmlns:a16="http://schemas.microsoft.com/office/drawing/2014/main" id="{D9CEAD90-9F30-31E2-86B6-8B50798A223D}"/>
                </a:ext>
              </a:extLst>
            </p:cNvPr>
            <p:cNvSpPr/>
            <p:nvPr/>
          </p:nvSpPr>
          <p:spPr>
            <a:xfrm>
              <a:off x="10436360" y="2029459"/>
              <a:ext cx="479878" cy="5805"/>
            </a:xfrm>
            <a:custGeom>
              <a:avLst/>
              <a:gdLst>
                <a:gd name="connsiteX0" fmla="*/ 479879 w 479878"/>
                <a:gd name="connsiteY0" fmla="*/ 5806 h 5805"/>
                <a:gd name="connsiteX1" fmla="*/ 0 w 479878"/>
                <a:gd name="connsiteY1" fmla="*/ 0 h 5805"/>
              </a:gdLst>
              <a:ahLst/>
              <a:cxnLst>
                <a:cxn ang="0">
                  <a:pos x="connsiteX0" y="connsiteY0"/>
                </a:cxn>
                <a:cxn ang="0">
                  <a:pos x="connsiteX1" y="connsiteY1"/>
                </a:cxn>
              </a:cxnLst>
              <a:rect l="l" t="t" r="r" b="b"/>
              <a:pathLst>
                <a:path w="479878" h="5805">
                  <a:moveTo>
                    <a:pt x="479879" y="5806"/>
                  </a:moveTo>
                  <a:lnTo>
                    <a:pt x="0" y="0"/>
                  </a:lnTo>
                </a:path>
              </a:pathLst>
            </a:custGeom>
            <a:grpFill/>
            <a:ln w="25385" cap="rnd">
              <a:solidFill>
                <a:srgbClr val="2094D2"/>
              </a:solidFill>
              <a:prstDash val="solid"/>
              <a:round/>
            </a:ln>
          </p:spPr>
          <p:txBody>
            <a:bodyPr rtlCol="0" anchor="ctr"/>
            <a:lstStyle/>
            <a:p>
              <a:endParaRPr lang="en-US"/>
            </a:p>
          </p:txBody>
        </p:sp>
        <p:sp>
          <p:nvSpPr>
            <p:cNvPr id="92" name="Freeform 1203">
              <a:extLst>
                <a:ext uri="{FF2B5EF4-FFF2-40B4-BE49-F238E27FC236}">
                  <a16:creationId xmlns:a16="http://schemas.microsoft.com/office/drawing/2014/main" id="{F0CC355B-F427-5BC0-B52F-C70C9E6A4525}"/>
                </a:ext>
              </a:extLst>
            </p:cNvPr>
            <p:cNvSpPr/>
            <p:nvPr/>
          </p:nvSpPr>
          <p:spPr>
            <a:xfrm>
              <a:off x="10543766" y="2121262"/>
              <a:ext cx="383177" cy="32112"/>
            </a:xfrm>
            <a:custGeom>
              <a:avLst/>
              <a:gdLst>
                <a:gd name="connsiteX0" fmla="*/ 0 w 383177"/>
                <a:gd name="connsiteY0" fmla="*/ 32113 h 32112"/>
                <a:gd name="connsiteX1" fmla="*/ 383177 w 383177"/>
                <a:gd name="connsiteY1" fmla="*/ 0 h 32112"/>
              </a:gdLst>
              <a:ahLst/>
              <a:cxnLst>
                <a:cxn ang="0">
                  <a:pos x="connsiteX0" y="connsiteY0"/>
                </a:cxn>
                <a:cxn ang="0">
                  <a:pos x="connsiteX1" y="connsiteY1"/>
                </a:cxn>
              </a:cxnLst>
              <a:rect l="l" t="t" r="r" b="b"/>
              <a:pathLst>
                <a:path w="383177" h="32112">
                  <a:moveTo>
                    <a:pt x="0" y="32113"/>
                  </a:moveTo>
                  <a:lnTo>
                    <a:pt x="383177" y="0"/>
                  </a:lnTo>
                </a:path>
              </a:pathLst>
            </a:custGeom>
            <a:grpFill/>
            <a:ln w="25385" cap="rnd">
              <a:solidFill>
                <a:srgbClr val="2094D2"/>
              </a:solidFill>
              <a:prstDash val="solid"/>
              <a:round/>
            </a:ln>
          </p:spPr>
          <p:txBody>
            <a:bodyPr rtlCol="0" anchor="ctr"/>
            <a:lstStyle/>
            <a:p>
              <a:endParaRPr lang="en-US"/>
            </a:p>
          </p:txBody>
        </p:sp>
        <p:sp>
          <p:nvSpPr>
            <p:cNvPr id="93" name="Freeform 1204">
              <a:extLst>
                <a:ext uri="{FF2B5EF4-FFF2-40B4-BE49-F238E27FC236}">
                  <a16:creationId xmlns:a16="http://schemas.microsoft.com/office/drawing/2014/main" id="{67B89971-6109-CB57-1607-1EF55A0C47B4}"/>
                </a:ext>
              </a:extLst>
            </p:cNvPr>
            <p:cNvSpPr/>
            <p:nvPr/>
          </p:nvSpPr>
          <p:spPr>
            <a:xfrm>
              <a:off x="10954157" y="2143578"/>
              <a:ext cx="89081" cy="117747"/>
            </a:xfrm>
            <a:custGeom>
              <a:avLst/>
              <a:gdLst>
                <a:gd name="connsiteX0" fmla="*/ 85997 w 89081"/>
                <a:gd name="connsiteY0" fmla="*/ 0 h 117747"/>
                <a:gd name="connsiteX1" fmla="*/ 89082 w 89081"/>
                <a:gd name="connsiteY1" fmla="*/ 115389 h 117747"/>
                <a:gd name="connsiteX2" fmla="*/ 1814 w 89081"/>
                <a:gd name="connsiteY2" fmla="*/ 117747 h 117747"/>
                <a:gd name="connsiteX3" fmla="*/ 0 w 89081"/>
                <a:gd name="connsiteY3" fmla="*/ 58964 h 117747"/>
              </a:gdLst>
              <a:ahLst/>
              <a:cxnLst>
                <a:cxn ang="0">
                  <a:pos x="connsiteX0" y="connsiteY0"/>
                </a:cxn>
                <a:cxn ang="0">
                  <a:pos x="connsiteX1" y="connsiteY1"/>
                </a:cxn>
                <a:cxn ang="0">
                  <a:pos x="connsiteX2" y="connsiteY2"/>
                </a:cxn>
                <a:cxn ang="0">
                  <a:pos x="connsiteX3" y="connsiteY3"/>
                </a:cxn>
              </a:cxnLst>
              <a:rect l="l" t="t" r="r" b="b"/>
              <a:pathLst>
                <a:path w="89081" h="117747">
                  <a:moveTo>
                    <a:pt x="85997" y="0"/>
                  </a:moveTo>
                  <a:cubicBezTo>
                    <a:pt x="87086" y="38463"/>
                    <a:pt x="87993" y="76926"/>
                    <a:pt x="89082" y="115389"/>
                  </a:cubicBezTo>
                  <a:cubicBezTo>
                    <a:pt x="60053" y="116114"/>
                    <a:pt x="31024" y="117021"/>
                    <a:pt x="1814" y="117747"/>
                  </a:cubicBezTo>
                  <a:cubicBezTo>
                    <a:pt x="726" y="79284"/>
                    <a:pt x="907" y="97427"/>
                    <a:pt x="0" y="58964"/>
                  </a:cubicBezTo>
                </a:path>
              </a:pathLst>
            </a:custGeom>
            <a:grpFill/>
            <a:ln w="2538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393A5A6B-1EF6-0598-76D5-31EB0413EB03}"/>
                </a:ext>
              </a:extLst>
            </p:cNvPr>
            <p:cNvGrpSpPr/>
            <p:nvPr/>
          </p:nvGrpSpPr>
          <p:grpSpPr>
            <a:xfrm>
              <a:off x="10913698" y="2260962"/>
              <a:ext cx="176712" cy="139155"/>
              <a:chOff x="10913698" y="2260962"/>
              <a:chExt cx="176712" cy="139155"/>
            </a:xfrm>
            <a:grpFill/>
          </p:grpSpPr>
          <p:sp>
            <p:nvSpPr>
              <p:cNvPr id="98" name="Freeform 1206">
                <a:extLst>
                  <a:ext uri="{FF2B5EF4-FFF2-40B4-BE49-F238E27FC236}">
                    <a16:creationId xmlns:a16="http://schemas.microsoft.com/office/drawing/2014/main" id="{E6088538-F70C-6742-0040-33E3DAD31CCA}"/>
                  </a:ext>
                </a:extLst>
              </p:cNvPr>
              <p:cNvSpPr/>
              <p:nvPr/>
            </p:nvSpPr>
            <p:spPr>
              <a:xfrm>
                <a:off x="10913698" y="2260962"/>
                <a:ext cx="65133" cy="139155"/>
              </a:xfrm>
              <a:custGeom>
                <a:avLst/>
                <a:gdLst>
                  <a:gd name="connsiteX0" fmla="*/ 65134 w 65133"/>
                  <a:gd name="connsiteY0" fmla="*/ 0 h 139155"/>
                  <a:gd name="connsiteX1" fmla="*/ 0 w 65133"/>
                  <a:gd name="connsiteY1" fmla="*/ 87449 h 139155"/>
                  <a:gd name="connsiteX2" fmla="*/ 42999 w 65133"/>
                  <a:gd name="connsiteY2" fmla="*/ 139156 h 139155"/>
                  <a:gd name="connsiteX3" fmla="*/ 34835 w 65133"/>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65133" h="139155">
                    <a:moveTo>
                      <a:pt x="65134" y="0"/>
                    </a:moveTo>
                    <a:lnTo>
                      <a:pt x="0" y="87449"/>
                    </a:lnTo>
                    <a:lnTo>
                      <a:pt x="42999" y="139156"/>
                    </a:lnTo>
                    <a:lnTo>
                      <a:pt x="34835" y="100511"/>
                    </a:lnTo>
                  </a:path>
                </a:pathLst>
              </a:custGeom>
              <a:grpFill/>
              <a:ln w="25385" cap="rnd">
                <a:solidFill>
                  <a:srgbClr val="2094D2"/>
                </a:solidFill>
                <a:prstDash val="solid"/>
                <a:round/>
              </a:ln>
            </p:spPr>
            <p:txBody>
              <a:bodyPr rtlCol="0" anchor="ctr"/>
              <a:lstStyle/>
              <a:p>
                <a:endParaRPr lang="en-US"/>
              </a:p>
            </p:txBody>
          </p:sp>
          <p:sp>
            <p:nvSpPr>
              <p:cNvPr id="99" name="Freeform 1207">
                <a:extLst>
                  <a:ext uri="{FF2B5EF4-FFF2-40B4-BE49-F238E27FC236}">
                    <a16:creationId xmlns:a16="http://schemas.microsoft.com/office/drawing/2014/main" id="{22DF2475-97A8-F36A-6D41-1D8DC60389CA}"/>
                  </a:ext>
                </a:extLst>
              </p:cNvPr>
              <p:cNvSpPr/>
              <p:nvPr/>
            </p:nvSpPr>
            <p:spPr>
              <a:xfrm>
                <a:off x="11030901" y="2260962"/>
                <a:ext cx="59509" cy="139155"/>
              </a:xfrm>
              <a:custGeom>
                <a:avLst/>
                <a:gdLst>
                  <a:gd name="connsiteX0" fmla="*/ 0 w 59509"/>
                  <a:gd name="connsiteY0" fmla="*/ 0 h 139155"/>
                  <a:gd name="connsiteX1" fmla="*/ 59509 w 59509"/>
                  <a:gd name="connsiteY1" fmla="*/ 85997 h 139155"/>
                  <a:gd name="connsiteX2" fmla="*/ 9979 w 59509"/>
                  <a:gd name="connsiteY2" fmla="*/ 139156 h 139155"/>
                  <a:gd name="connsiteX3" fmla="*/ 18143 w 59509"/>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59509" h="139155">
                    <a:moveTo>
                      <a:pt x="0" y="0"/>
                    </a:moveTo>
                    <a:lnTo>
                      <a:pt x="59509" y="85997"/>
                    </a:lnTo>
                    <a:lnTo>
                      <a:pt x="9979" y="139156"/>
                    </a:lnTo>
                    <a:lnTo>
                      <a:pt x="18143" y="100511"/>
                    </a:lnTo>
                  </a:path>
                </a:pathLst>
              </a:custGeom>
              <a:grpFill/>
              <a:ln w="25385" cap="rnd">
                <a:solidFill>
                  <a:srgbClr val="2094D2"/>
                </a:solidFill>
                <a:prstDash val="solid"/>
                <a:round/>
              </a:ln>
            </p:spPr>
            <p:txBody>
              <a:bodyPr rtlCol="0" anchor="ctr"/>
              <a:lstStyle/>
              <a:p>
                <a:endParaRPr lang="en-US"/>
              </a:p>
            </p:txBody>
          </p:sp>
        </p:grpSp>
        <p:sp>
          <p:nvSpPr>
            <p:cNvPr id="95" name="Freeform 1208">
              <a:extLst>
                <a:ext uri="{FF2B5EF4-FFF2-40B4-BE49-F238E27FC236}">
                  <a16:creationId xmlns:a16="http://schemas.microsoft.com/office/drawing/2014/main" id="{6C7BFB38-188E-BACE-A093-ACEA7ED8EE70}"/>
                </a:ext>
              </a:extLst>
            </p:cNvPr>
            <p:cNvSpPr/>
            <p:nvPr/>
          </p:nvSpPr>
          <p:spPr>
            <a:xfrm>
              <a:off x="10488430" y="2689134"/>
              <a:ext cx="351609" cy="166551"/>
            </a:xfrm>
            <a:custGeom>
              <a:avLst/>
              <a:gdLst>
                <a:gd name="connsiteX0" fmla="*/ 46446 w 351609"/>
                <a:gd name="connsiteY0" fmla="*/ 0 h 166551"/>
                <a:gd name="connsiteX1" fmla="*/ 46446 w 351609"/>
                <a:gd name="connsiteY1" fmla="*/ 65859 h 166551"/>
                <a:gd name="connsiteX2" fmla="*/ 0 w 351609"/>
                <a:gd name="connsiteY2" fmla="*/ 166552 h 166551"/>
                <a:gd name="connsiteX3" fmla="*/ 351609 w 351609"/>
                <a:gd name="connsiteY3" fmla="*/ 166552 h 166551"/>
                <a:gd name="connsiteX4" fmla="*/ 303893 w 351609"/>
                <a:gd name="connsiteY4" fmla="*/ 60779 h 166551"/>
                <a:gd name="connsiteX5" fmla="*/ 303893 w 35160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609" h="166551">
                  <a:moveTo>
                    <a:pt x="46446" y="0"/>
                  </a:moveTo>
                  <a:lnTo>
                    <a:pt x="46446" y="65859"/>
                  </a:lnTo>
                  <a:cubicBezTo>
                    <a:pt x="33927" y="93254"/>
                    <a:pt x="19050" y="124279"/>
                    <a:pt x="0" y="166552"/>
                  </a:cubicBezTo>
                  <a:lnTo>
                    <a:pt x="351609" y="166552"/>
                  </a:lnTo>
                  <a:cubicBezTo>
                    <a:pt x="332196" y="123553"/>
                    <a:pt x="316774" y="89082"/>
                    <a:pt x="303893" y="60779"/>
                  </a:cubicBezTo>
                  <a:lnTo>
                    <a:pt x="303893" y="0"/>
                  </a:lnTo>
                </a:path>
              </a:pathLst>
            </a:custGeom>
            <a:grpFill/>
            <a:ln w="25385" cap="rnd">
              <a:solidFill>
                <a:srgbClr val="2094D2"/>
              </a:solidFill>
              <a:prstDash val="solid"/>
              <a:round/>
            </a:ln>
          </p:spPr>
          <p:txBody>
            <a:bodyPr rtlCol="0" anchor="ctr"/>
            <a:lstStyle/>
            <a:p>
              <a:endParaRPr lang="en-US"/>
            </a:p>
          </p:txBody>
        </p:sp>
        <p:sp>
          <p:nvSpPr>
            <p:cNvPr id="96" name="Freeform 1209">
              <a:extLst>
                <a:ext uri="{FF2B5EF4-FFF2-40B4-BE49-F238E27FC236}">
                  <a16:creationId xmlns:a16="http://schemas.microsoft.com/office/drawing/2014/main" id="{59CF3935-CE92-11B2-A916-40019E3F5459}"/>
                </a:ext>
              </a:extLst>
            </p:cNvPr>
            <p:cNvSpPr/>
            <p:nvPr/>
          </p:nvSpPr>
          <p:spPr>
            <a:xfrm>
              <a:off x="10329499" y="2855685"/>
              <a:ext cx="669652" cy="94705"/>
            </a:xfrm>
            <a:custGeom>
              <a:avLst/>
              <a:gdLst>
                <a:gd name="connsiteX0" fmla="*/ 0 w 669652"/>
                <a:gd name="connsiteY0" fmla="*/ 0 h 94705"/>
                <a:gd name="connsiteX1" fmla="*/ 669653 w 669652"/>
                <a:gd name="connsiteY1" fmla="*/ 0 h 94705"/>
                <a:gd name="connsiteX2" fmla="*/ 669653 w 669652"/>
                <a:gd name="connsiteY2" fmla="*/ 94706 h 94705"/>
                <a:gd name="connsiteX3" fmla="*/ 0 w 669652"/>
                <a:gd name="connsiteY3" fmla="*/ 94706 h 94705"/>
              </a:gdLst>
              <a:ahLst/>
              <a:cxnLst>
                <a:cxn ang="0">
                  <a:pos x="connsiteX0" y="connsiteY0"/>
                </a:cxn>
                <a:cxn ang="0">
                  <a:pos x="connsiteX1" y="connsiteY1"/>
                </a:cxn>
                <a:cxn ang="0">
                  <a:pos x="connsiteX2" y="connsiteY2"/>
                </a:cxn>
                <a:cxn ang="0">
                  <a:pos x="connsiteX3" y="connsiteY3"/>
                </a:cxn>
              </a:cxnLst>
              <a:rect l="l" t="t" r="r" b="b"/>
              <a:pathLst>
                <a:path w="669652" h="94705">
                  <a:moveTo>
                    <a:pt x="0" y="0"/>
                  </a:moveTo>
                  <a:lnTo>
                    <a:pt x="669653" y="0"/>
                  </a:lnTo>
                  <a:lnTo>
                    <a:pt x="669653" y="94706"/>
                  </a:lnTo>
                  <a:lnTo>
                    <a:pt x="0" y="94706"/>
                  </a:lnTo>
                  <a:close/>
                </a:path>
              </a:pathLst>
            </a:custGeom>
            <a:grpFill/>
            <a:ln w="25385" cap="rnd">
              <a:solidFill>
                <a:srgbClr val="2094D2"/>
              </a:solidFill>
              <a:prstDash val="solid"/>
              <a:round/>
            </a:ln>
          </p:spPr>
          <p:txBody>
            <a:bodyPr rtlCol="0" anchor="ctr"/>
            <a:lstStyle/>
            <a:p>
              <a:endParaRPr lang="en-US"/>
            </a:p>
          </p:txBody>
        </p:sp>
        <p:sp>
          <p:nvSpPr>
            <p:cNvPr id="97" name="Freeform 1210">
              <a:extLst>
                <a:ext uri="{FF2B5EF4-FFF2-40B4-BE49-F238E27FC236}">
                  <a16:creationId xmlns:a16="http://schemas.microsoft.com/office/drawing/2014/main" id="{CAC79E37-C631-A13D-1DDA-82D32F012CDD}"/>
                </a:ext>
              </a:extLst>
            </p:cNvPr>
            <p:cNvSpPr/>
            <p:nvPr/>
          </p:nvSpPr>
          <p:spPr>
            <a:xfrm>
              <a:off x="10270353" y="2950209"/>
              <a:ext cx="778872" cy="1814"/>
            </a:xfrm>
            <a:custGeom>
              <a:avLst/>
              <a:gdLst>
                <a:gd name="connsiteX0" fmla="*/ 0 w 778872"/>
                <a:gd name="connsiteY0" fmla="*/ 0 h 1814"/>
                <a:gd name="connsiteX1" fmla="*/ 778873 w 778872"/>
                <a:gd name="connsiteY1" fmla="*/ 0 h 1814"/>
              </a:gdLst>
              <a:ahLst/>
              <a:cxnLst>
                <a:cxn ang="0">
                  <a:pos x="connsiteX0" y="connsiteY0"/>
                </a:cxn>
                <a:cxn ang="0">
                  <a:pos x="connsiteX1" y="connsiteY1"/>
                </a:cxn>
              </a:cxnLst>
              <a:rect l="l" t="t" r="r" b="b"/>
              <a:pathLst>
                <a:path w="778872" h="1814">
                  <a:moveTo>
                    <a:pt x="0" y="0"/>
                  </a:moveTo>
                  <a:lnTo>
                    <a:pt x="778873" y="0"/>
                  </a:lnTo>
                </a:path>
              </a:pathLst>
            </a:custGeom>
            <a:grpFill/>
            <a:ln w="25385" cap="rnd">
              <a:solidFill>
                <a:srgbClr val="2094D2"/>
              </a:solidFill>
              <a:prstDash val="solid"/>
              <a:round/>
            </a:ln>
          </p:spPr>
          <p:txBody>
            <a:bodyPr rtlCol="0" anchor="ctr"/>
            <a:lstStyle/>
            <a:p>
              <a:endParaRPr lang="en-US"/>
            </a:p>
          </p:txBody>
        </p:sp>
      </p:grpSp>
      <p:grpSp>
        <p:nvGrpSpPr>
          <p:cNvPr id="100" name="Graphic 2">
            <a:extLst>
              <a:ext uri="{FF2B5EF4-FFF2-40B4-BE49-F238E27FC236}">
                <a16:creationId xmlns:a16="http://schemas.microsoft.com/office/drawing/2014/main" id="{21A1BAC3-52D6-EF49-04E5-A92ED2DECE5A}"/>
              </a:ext>
            </a:extLst>
          </p:cNvPr>
          <p:cNvGrpSpPr/>
          <p:nvPr/>
        </p:nvGrpSpPr>
        <p:grpSpPr>
          <a:xfrm>
            <a:off x="359388" y="3907940"/>
            <a:ext cx="869082" cy="1013306"/>
            <a:chOff x="-8701647" y="6693422"/>
            <a:chExt cx="1211919" cy="1261934"/>
          </a:xfrm>
          <a:solidFill>
            <a:srgbClr val="2094D2"/>
          </a:solidFill>
        </p:grpSpPr>
        <p:grpSp>
          <p:nvGrpSpPr>
            <p:cNvPr id="101" name="Graphic 2">
              <a:extLst>
                <a:ext uri="{FF2B5EF4-FFF2-40B4-BE49-F238E27FC236}">
                  <a16:creationId xmlns:a16="http://schemas.microsoft.com/office/drawing/2014/main" id="{F1A7F479-C480-DACC-279E-72F58BF8AD5A}"/>
                </a:ext>
              </a:extLst>
            </p:cNvPr>
            <p:cNvGrpSpPr/>
            <p:nvPr/>
          </p:nvGrpSpPr>
          <p:grpSpPr>
            <a:xfrm>
              <a:off x="-8642976" y="6981355"/>
              <a:ext cx="1153248" cy="645008"/>
              <a:chOff x="-8642976" y="6981355"/>
              <a:chExt cx="1153248" cy="645008"/>
            </a:xfrm>
            <a:grpFill/>
          </p:grpSpPr>
          <p:grpSp>
            <p:nvGrpSpPr>
              <p:cNvPr id="107" name="Graphic 2">
                <a:extLst>
                  <a:ext uri="{FF2B5EF4-FFF2-40B4-BE49-F238E27FC236}">
                    <a16:creationId xmlns:a16="http://schemas.microsoft.com/office/drawing/2014/main" id="{42E4A64C-338F-CEB0-DB56-908D52B14531}"/>
                  </a:ext>
                </a:extLst>
              </p:cNvPr>
              <p:cNvGrpSpPr/>
              <p:nvPr/>
            </p:nvGrpSpPr>
            <p:grpSpPr>
              <a:xfrm>
                <a:off x="-8494439" y="6991966"/>
                <a:ext cx="1004711" cy="634397"/>
                <a:chOff x="-8494439" y="6991966"/>
                <a:chExt cx="1004711" cy="634397"/>
              </a:xfrm>
              <a:grpFill/>
            </p:grpSpPr>
            <p:grpSp>
              <p:nvGrpSpPr>
                <p:cNvPr id="120" name="Graphic 2">
                  <a:extLst>
                    <a:ext uri="{FF2B5EF4-FFF2-40B4-BE49-F238E27FC236}">
                      <a16:creationId xmlns:a16="http://schemas.microsoft.com/office/drawing/2014/main" id="{381E69BB-6816-D96A-8680-1E6A63CBC78D}"/>
                    </a:ext>
                  </a:extLst>
                </p:cNvPr>
                <p:cNvGrpSpPr/>
                <p:nvPr/>
              </p:nvGrpSpPr>
              <p:grpSpPr>
                <a:xfrm>
                  <a:off x="-8494439" y="7130407"/>
                  <a:ext cx="411057" cy="333998"/>
                  <a:chOff x="-8494439" y="7130407"/>
                  <a:chExt cx="411057" cy="333998"/>
                </a:xfrm>
                <a:grpFill/>
              </p:grpSpPr>
              <p:sp>
                <p:nvSpPr>
                  <p:cNvPr id="127" name="Freeform 1431">
                    <a:extLst>
                      <a:ext uri="{FF2B5EF4-FFF2-40B4-BE49-F238E27FC236}">
                        <a16:creationId xmlns:a16="http://schemas.microsoft.com/office/drawing/2014/main" id="{09F2B0E4-C8F3-9E2A-A9F6-E7BA2062B937}"/>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solidFill>
                      <a:srgbClr val="2094D2"/>
                    </a:solidFill>
                    <a:prstDash val="solid"/>
                    <a:miter/>
                  </a:ln>
                </p:spPr>
                <p:txBody>
                  <a:bodyPr rtlCol="0" anchor="ctr"/>
                  <a:lstStyle/>
                  <a:p>
                    <a:endParaRPr lang="en-US"/>
                  </a:p>
                </p:txBody>
              </p:sp>
              <p:sp>
                <p:nvSpPr>
                  <p:cNvPr id="128" name="Freeform 1432">
                    <a:extLst>
                      <a:ext uri="{FF2B5EF4-FFF2-40B4-BE49-F238E27FC236}">
                        <a16:creationId xmlns:a16="http://schemas.microsoft.com/office/drawing/2014/main" id="{54B7CA6D-70EF-8B07-EBF0-D7EECDFB6191}"/>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solidFill>
                      <a:srgbClr val="2094D2"/>
                    </a:solidFill>
                    <a:prstDash val="solid"/>
                    <a:miter/>
                  </a:ln>
                </p:spPr>
                <p:txBody>
                  <a:bodyPr rtlCol="0" anchor="ctr"/>
                  <a:lstStyle/>
                  <a:p>
                    <a:endParaRPr lang="en-US"/>
                  </a:p>
                </p:txBody>
              </p:sp>
            </p:grpSp>
            <p:sp>
              <p:nvSpPr>
                <p:cNvPr id="121" name="Freeform 1425">
                  <a:extLst>
                    <a:ext uri="{FF2B5EF4-FFF2-40B4-BE49-F238E27FC236}">
                      <a16:creationId xmlns:a16="http://schemas.microsoft.com/office/drawing/2014/main" id="{1406073F-3E18-2D78-B22C-805D05974098}"/>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2" name="Freeform 1426">
                  <a:extLst>
                    <a:ext uri="{FF2B5EF4-FFF2-40B4-BE49-F238E27FC236}">
                      <a16:creationId xmlns:a16="http://schemas.microsoft.com/office/drawing/2014/main" id="{8C2EF273-006E-28A5-38B2-CEFBB460127C}"/>
                    </a:ext>
                  </a:extLst>
                </p:cNvPr>
                <p:cNvSpPr/>
                <p:nvPr/>
              </p:nvSpPr>
              <p:spPr>
                <a:xfrm>
                  <a:off x="-7642017" y="6991966"/>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3" name="Freeform 1427">
                  <a:extLst>
                    <a:ext uri="{FF2B5EF4-FFF2-40B4-BE49-F238E27FC236}">
                      <a16:creationId xmlns:a16="http://schemas.microsoft.com/office/drawing/2014/main" id="{12A169AE-66C0-B24E-0550-2870A7A40CC3}"/>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solidFill>
                    <a:srgbClr val="2094D2"/>
                  </a:solidFill>
                  <a:prstDash val="solid"/>
                  <a:miter/>
                </a:ln>
              </p:spPr>
              <p:txBody>
                <a:bodyPr rtlCol="0" anchor="ctr"/>
                <a:lstStyle/>
                <a:p>
                  <a:endParaRPr lang="en-US"/>
                </a:p>
              </p:txBody>
            </p:sp>
            <p:sp>
              <p:nvSpPr>
                <p:cNvPr id="124" name="Freeform 1428">
                  <a:extLst>
                    <a:ext uri="{FF2B5EF4-FFF2-40B4-BE49-F238E27FC236}">
                      <a16:creationId xmlns:a16="http://schemas.microsoft.com/office/drawing/2014/main" id="{74EC6F19-AECE-DB87-9B7E-7795E698827A}"/>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solidFill>
                    <a:srgbClr val="2094D2"/>
                  </a:solidFill>
                  <a:prstDash val="solid"/>
                  <a:miter/>
                </a:ln>
              </p:spPr>
              <p:txBody>
                <a:bodyPr rtlCol="0" anchor="ctr"/>
                <a:lstStyle/>
                <a:p>
                  <a:endParaRPr lang="en-US"/>
                </a:p>
              </p:txBody>
            </p:sp>
            <p:sp>
              <p:nvSpPr>
                <p:cNvPr id="125" name="Freeform 1429">
                  <a:extLst>
                    <a:ext uri="{FF2B5EF4-FFF2-40B4-BE49-F238E27FC236}">
                      <a16:creationId xmlns:a16="http://schemas.microsoft.com/office/drawing/2014/main" id="{580A4F8E-8ABA-D94F-BDA2-6E2613E61226}"/>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solidFill>
                    <a:srgbClr val="2094D2"/>
                  </a:solidFill>
                  <a:prstDash val="solid"/>
                  <a:miter/>
                </a:ln>
              </p:spPr>
              <p:txBody>
                <a:bodyPr rtlCol="0" anchor="ctr"/>
                <a:lstStyle/>
                <a:p>
                  <a:endParaRPr lang="en-US"/>
                </a:p>
              </p:txBody>
            </p:sp>
            <p:sp>
              <p:nvSpPr>
                <p:cNvPr id="126" name="Freeform 1430">
                  <a:extLst>
                    <a:ext uri="{FF2B5EF4-FFF2-40B4-BE49-F238E27FC236}">
                      <a16:creationId xmlns:a16="http://schemas.microsoft.com/office/drawing/2014/main" id="{E19D9995-FD8F-5458-9508-0CD9059A8521}"/>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BEB13D74-DF7F-2FFD-9052-8295E5675AEF}"/>
                  </a:ext>
                </a:extLst>
              </p:cNvPr>
              <p:cNvGrpSpPr/>
              <p:nvPr/>
            </p:nvGrpSpPr>
            <p:grpSpPr>
              <a:xfrm>
                <a:off x="-8380023" y="6981355"/>
                <a:ext cx="183645" cy="97706"/>
                <a:chOff x="-8380023" y="6981355"/>
                <a:chExt cx="183645" cy="97706"/>
              </a:xfrm>
              <a:grpFill/>
            </p:grpSpPr>
            <p:sp>
              <p:nvSpPr>
                <p:cNvPr id="117" name="Freeform 1421">
                  <a:extLst>
                    <a:ext uri="{FF2B5EF4-FFF2-40B4-BE49-F238E27FC236}">
                      <a16:creationId xmlns:a16="http://schemas.microsoft.com/office/drawing/2014/main" id="{838BBBB7-6892-1049-175B-307F9A5C3289}"/>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8" name="Freeform 1422">
                  <a:extLst>
                    <a:ext uri="{FF2B5EF4-FFF2-40B4-BE49-F238E27FC236}">
                      <a16:creationId xmlns:a16="http://schemas.microsoft.com/office/drawing/2014/main" id="{7BD6809C-BDB4-C9A1-0B94-A6370E44EBA7}"/>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9" name="Freeform 1423">
                  <a:extLst>
                    <a:ext uri="{FF2B5EF4-FFF2-40B4-BE49-F238E27FC236}">
                      <a16:creationId xmlns:a16="http://schemas.microsoft.com/office/drawing/2014/main" id="{C5D07ED2-E3AD-FCA4-52AB-407805A1E9F9}"/>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6CAA5D7-21E9-9C8A-F53B-3DD11E18BA5B}"/>
                  </a:ext>
                </a:extLst>
              </p:cNvPr>
              <p:cNvGrpSpPr/>
              <p:nvPr/>
            </p:nvGrpSpPr>
            <p:grpSpPr>
              <a:xfrm>
                <a:off x="-8380023" y="7515680"/>
                <a:ext cx="183645" cy="97706"/>
                <a:chOff x="-8380023" y="7515680"/>
                <a:chExt cx="183645" cy="97706"/>
              </a:xfrm>
              <a:grpFill/>
            </p:grpSpPr>
            <p:sp>
              <p:nvSpPr>
                <p:cNvPr id="114" name="Freeform 1418">
                  <a:extLst>
                    <a:ext uri="{FF2B5EF4-FFF2-40B4-BE49-F238E27FC236}">
                      <a16:creationId xmlns:a16="http://schemas.microsoft.com/office/drawing/2014/main" id="{9027DE71-D5B3-36DF-CBC2-5309C3DFFC57}"/>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5" name="Freeform 1419">
                  <a:extLst>
                    <a:ext uri="{FF2B5EF4-FFF2-40B4-BE49-F238E27FC236}">
                      <a16:creationId xmlns:a16="http://schemas.microsoft.com/office/drawing/2014/main" id="{0978F0F8-8158-0052-CA6E-0913877B03B6}"/>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6" name="Freeform 1420">
                  <a:extLst>
                    <a:ext uri="{FF2B5EF4-FFF2-40B4-BE49-F238E27FC236}">
                      <a16:creationId xmlns:a16="http://schemas.microsoft.com/office/drawing/2014/main" id="{8BB86066-D17B-8DEE-E4D4-4BA50AD21BA7}"/>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grpSp>
          <p:grpSp>
            <p:nvGrpSpPr>
              <p:cNvPr id="110" name="Graphic 2">
                <a:extLst>
                  <a:ext uri="{FF2B5EF4-FFF2-40B4-BE49-F238E27FC236}">
                    <a16:creationId xmlns:a16="http://schemas.microsoft.com/office/drawing/2014/main" id="{EBF90DA4-1577-89FC-C99F-D4C7FC3EAD5D}"/>
                  </a:ext>
                </a:extLst>
              </p:cNvPr>
              <p:cNvGrpSpPr/>
              <p:nvPr/>
            </p:nvGrpSpPr>
            <p:grpSpPr>
              <a:xfrm>
                <a:off x="-8642976" y="7205548"/>
                <a:ext cx="97706" cy="183645"/>
                <a:chOff x="-8642976" y="7205548"/>
                <a:chExt cx="97706" cy="183645"/>
              </a:xfrm>
              <a:grpFill/>
            </p:grpSpPr>
            <p:sp>
              <p:nvSpPr>
                <p:cNvPr id="111" name="Freeform 1415">
                  <a:extLst>
                    <a:ext uri="{FF2B5EF4-FFF2-40B4-BE49-F238E27FC236}">
                      <a16:creationId xmlns:a16="http://schemas.microsoft.com/office/drawing/2014/main" id="{BF561352-C3E3-A3F2-0203-6A6E6A6FDCD6}"/>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2" name="Freeform 1416">
                  <a:extLst>
                    <a:ext uri="{FF2B5EF4-FFF2-40B4-BE49-F238E27FC236}">
                      <a16:creationId xmlns:a16="http://schemas.microsoft.com/office/drawing/2014/main" id="{B280DA67-A5CE-BE15-A60B-6343F734898E}"/>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3" name="Freeform 1417">
                  <a:extLst>
                    <a:ext uri="{FF2B5EF4-FFF2-40B4-BE49-F238E27FC236}">
                      <a16:creationId xmlns:a16="http://schemas.microsoft.com/office/drawing/2014/main" id="{28B75914-157E-8386-ACCD-F080259F77AD}"/>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D45C19F4-57C5-9127-0A8F-7031ED71CB66}"/>
                </a:ext>
              </a:extLst>
            </p:cNvPr>
            <p:cNvGrpSpPr/>
            <p:nvPr/>
          </p:nvGrpSpPr>
          <p:grpSpPr>
            <a:xfrm>
              <a:off x="-8701647" y="6693422"/>
              <a:ext cx="756994" cy="1261934"/>
              <a:chOff x="-8701647" y="6693422"/>
              <a:chExt cx="756994" cy="1261934"/>
            </a:xfrm>
            <a:grpFill/>
          </p:grpSpPr>
          <p:sp>
            <p:nvSpPr>
              <p:cNvPr id="103" name="Freeform 1407">
                <a:extLst>
                  <a:ext uri="{FF2B5EF4-FFF2-40B4-BE49-F238E27FC236}">
                    <a16:creationId xmlns:a16="http://schemas.microsoft.com/office/drawing/2014/main" id="{6EFC8902-0582-1166-3F16-22FBAF970970}"/>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solidFill>
                  <a:srgbClr val="2094D2"/>
                </a:solidFill>
                <a:prstDash val="solid"/>
                <a:miter/>
              </a:ln>
            </p:spPr>
            <p:txBody>
              <a:bodyPr rtlCol="0" anchor="ctr"/>
              <a:lstStyle/>
              <a:p>
                <a:endParaRPr lang="en-US"/>
              </a:p>
            </p:txBody>
          </p:sp>
          <p:sp>
            <p:nvSpPr>
              <p:cNvPr id="104" name="Freeform 1408">
                <a:extLst>
                  <a:ext uri="{FF2B5EF4-FFF2-40B4-BE49-F238E27FC236}">
                    <a16:creationId xmlns:a16="http://schemas.microsoft.com/office/drawing/2014/main" id="{71F4137E-83CF-BD71-A51B-7A5CCDC9A27B}"/>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sp>
            <p:nvSpPr>
              <p:cNvPr id="105" name="Freeform 1409">
                <a:extLst>
                  <a:ext uri="{FF2B5EF4-FFF2-40B4-BE49-F238E27FC236}">
                    <a16:creationId xmlns:a16="http://schemas.microsoft.com/office/drawing/2014/main" id="{99EFB3D0-AE23-CB0A-ED9E-9FE076CB4DFE}"/>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solidFill>
                  <a:srgbClr val="2094D2"/>
                </a:solidFill>
                <a:prstDash val="solid"/>
                <a:miter/>
              </a:ln>
            </p:spPr>
            <p:txBody>
              <a:bodyPr rtlCol="0" anchor="ctr"/>
              <a:lstStyle/>
              <a:p>
                <a:endParaRPr lang="en-US"/>
              </a:p>
            </p:txBody>
          </p:sp>
          <p:sp>
            <p:nvSpPr>
              <p:cNvPr id="106" name="Freeform 1410">
                <a:extLst>
                  <a:ext uri="{FF2B5EF4-FFF2-40B4-BE49-F238E27FC236}">
                    <a16:creationId xmlns:a16="http://schemas.microsoft.com/office/drawing/2014/main" id="{DA062406-C950-E584-4133-ED86BE86E2A5}"/>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solidFill>
                  <a:srgbClr val="2094D2"/>
                </a:solidFill>
                <a:prstDash val="solid"/>
                <a:miter/>
              </a:ln>
            </p:spPr>
            <p:txBody>
              <a:bodyPr rtlCol="0" anchor="ctr"/>
              <a:lstStyle/>
              <a:p>
                <a:endParaRPr lang="en-US"/>
              </a:p>
            </p:txBody>
          </p:sp>
        </p:grpSp>
      </p:grpSp>
    </p:spTree>
    <p:extLst>
      <p:ext uri="{BB962C8B-B14F-4D97-AF65-F5344CB8AC3E}">
        <p14:creationId xmlns:p14="http://schemas.microsoft.com/office/powerpoint/2010/main" val="3125083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B6A5-F065-02F6-BBC3-B7F9AC19AA4B}"/>
            </a:ext>
          </a:extLst>
        </p:cNvPr>
        <p:cNvGrpSpPr/>
        <p:nvPr/>
      </p:nvGrpSpPr>
      <p:grpSpPr>
        <a:xfrm>
          <a:off x="0" y="0"/>
          <a:ext cx="0" cy="0"/>
          <a:chOff x="0" y="0"/>
          <a:chExt cx="0" cy="0"/>
        </a:xfrm>
      </p:grpSpPr>
      <p:sp>
        <p:nvSpPr>
          <p:cNvPr id="66" name="Freeform 968">
            <a:extLst>
              <a:ext uri="{FF2B5EF4-FFF2-40B4-BE49-F238E27FC236}">
                <a16:creationId xmlns:a16="http://schemas.microsoft.com/office/drawing/2014/main" id="{EF160896-A7C4-03FE-B228-7336452891D3}"/>
              </a:ext>
            </a:extLst>
          </p:cNvPr>
          <p:cNvSpPr/>
          <p:nvPr/>
        </p:nvSpPr>
        <p:spPr>
          <a:xfrm>
            <a:off x="871008" y="4510505"/>
            <a:ext cx="144364" cy="149433"/>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CCFD2FF3-6E84-3A5D-AECA-63FCBB608AC2}"/>
              </a:ext>
            </a:extLst>
          </p:cNvPr>
          <p:cNvSpPr txBox="1">
            <a:spLocks/>
          </p:cNvSpPr>
          <p:nvPr/>
        </p:nvSpPr>
        <p:spPr>
          <a:xfrm>
            <a:off x="689610" y="205637"/>
            <a:ext cx="8031480"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b="1" kern="0">
                <a:effectLst/>
                <a:latin typeface="Calibri" panose="020F0502020204030204" pitchFamily="34" charset="0"/>
                <a:ea typeface="Times New Roman" panose="02020603050405020304" pitchFamily="18" charset="0"/>
              </a:rPr>
              <a:t>Blockchain in Food Processing</a:t>
            </a:r>
            <a:endParaRPr kumimoji="0" lang="en-US" sz="3600" b="1" i="0" u="none" strike="noStrike" kern="0" cap="none" spc="0" normalizeH="0" baseline="0" noProof="0">
              <a:ln>
                <a:noFill/>
              </a:ln>
              <a:solidFill>
                <a:sysClr val="windowText" lastClr="000000"/>
              </a:solidFill>
              <a:effectLst/>
              <a:uLnTx/>
              <a:uFillTx/>
              <a:latin typeface="Calibri" panose="020F0502020204030204" pitchFamily="34" charset="0"/>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016966A-D03C-E1FE-FA5E-D8B095CCBF76}"/>
              </a:ext>
            </a:extLst>
          </p:cNvPr>
          <p:cNvSpPr txBox="1"/>
          <p:nvPr/>
        </p:nvSpPr>
        <p:spPr>
          <a:xfrm>
            <a:off x="1334077" y="850603"/>
            <a:ext cx="10509524" cy="584775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200">
                <a:solidFill>
                  <a:srgbClr val="09465E"/>
                </a:solidFill>
                <a:latin typeface="Calibri" panose="020F0502020204030204" pitchFamily="34" charset="0"/>
                <a:cs typeface="Times New Roman" panose="02020603050405020304" pitchFamily="18" charset="0"/>
              </a:rPr>
              <a:t>Blockchain technology provides transparency, traceability, and security in the food supply chain...</a:t>
            </a:r>
            <a:r>
              <a:rPr kumimoji="0" lang="en-US" sz="2200"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leading to:</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14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Applications:</a:t>
            </a:r>
          </a:p>
          <a:p>
            <a:pPr marL="360000" marR="0" lvl="0" indent="-457200" defTabSz="914400" eaLnBrk="1" fontAlgn="auto" latinLnBrk="0" hangingPunct="1">
              <a:lnSpc>
                <a:spcPct val="100000"/>
              </a:lnSpc>
              <a:spcBef>
                <a:spcPts val="0"/>
              </a:spcBef>
              <a:spcAft>
                <a:spcPts val="600"/>
              </a:spcAft>
              <a:buClrTx/>
              <a:buSzPts val="1000"/>
              <a:buFontTx/>
              <a:buNone/>
              <a:tabLst>
                <a:tab pos="457200" algn="l"/>
              </a:tabLst>
              <a:defRPr/>
            </a:pPr>
            <a:r>
              <a:rPr lang="es-ES" sz="2200" b="1" err="1">
                <a:solidFill>
                  <a:srgbClr val="2094D2"/>
                </a:solidFill>
                <a:latin typeface="Calibri" panose="020F0502020204030204" pitchFamily="34" charset="0"/>
                <a:cs typeface="Times New Roman" panose="02020603050405020304" pitchFamily="18" charset="0"/>
              </a:rPr>
              <a:t>Traceability</a:t>
            </a:r>
            <a:r>
              <a:rPr lang="es-ES" sz="2200" b="1">
                <a:solidFill>
                  <a:srgbClr val="2094D2"/>
                </a:solidFill>
                <a:latin typeface="Calibri" panose="020F0502020204030204" pitchFamily="34"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Blockchain records every step of the food production and supply chain, from farm to table.</a:t>
            </a:r>
            <a:r>
              <a:rPr lang="es-ES" sz="2200">
                <a:solidFill>
                  <a:srgbClr val="09465E"/>
                </a:solidFill>
                <a:latin typeface="Calibri" panose="020F0502020204030204" pitchFamily="34" charset="0"/>
                <a:cs typeface="Times New Roman" panose="02020603050405020304" pitchFamily="18" charset="0"/>
              </a:rPr>
              <a:t> </a:t>
            </a:r>
            <a:r>
              <a:rPr lang="en-US" sz="2200" i="1" err="1">
                <a:solidFill>
                  <a:srgbClr val="09465E"/>
                </a:solidFill>
                <a:latin typeface="Calibri" panose="020F0502020204030204" pitchFamily="34" charset="0"/>
                <a:cs typeface="Times New Roman" panose="02020603050405020304" pitchFamily="18" charset="0"/>
              </a:rPr>
              <a:t>Eg</a:t>
            </a:r>
            <a:r>
              <a:rPr lang="en-US" sz="2200" i="1">
                <a:solidFill>
                  <a:srgbClr val="09465E"/>
                </a:solidFill>
                <a:latin typeface="Calibri" panose="020F0502020204030204" pitchFamily="34"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Consumers can scan QR codes on products to view details about sourcing, processing, and transportation.</a:t>
            </a:r>
            <a:endParaRPr kumimoji="0" lang="en-US" sz="2200"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60000" indent="-457200">
              <a:spcAft>
                <a:spcPts val="600"/>
              </a:spcAft>
              <a:buSzPts val="1000"/>
              <a:tabLst>
                <a:tab pos="457200" algn="l"/>
              </a:tabLst>
            </a:pPr>
            <a:r>
              <a:rPr lang="es-ES" sz="2200" b="1">
                <a:solidFill>
                  <a:srgbClr val="2094D2"/>
                </a:solidFill>
                <a:latin typeface="Calibri" panose="020F0502020204030204" pitchFamily="34" charset="0"/>
                <a:cs typeface="Times New Roman" panose="02020603050405020304" pitchFamily="18" charset="0"/>
              </a:rPr>
              <a:t>Food Safety: </a:t>
            </a:r>
            <a:r>
              <a:rPr lang="en-US" sz="2200">
                <a:solidFill>
                  <a:srgbClr val="09465E"/>
                </a:solidFill>
                <a:latin typeface="Calibri" panose="020F0502020204030204" pitchFamily="34" charset="0"/>
                <a:cs typeface="Times New Roman" panose="02020603050405020304" pitchFamily="18" charset="0"/>
              </a:rPr>
              <a:t>Blockchain identifies contamination sources quickly during food recalls, minimizing health risks and financial losses.</a:t>
            </a:r>
          </a:p>
          <a:p>
            <a:pPr marL="360000" indent="-457200">
              <a:spcAft>
                <a:spcPts val="600"/>
              </a:spcAft>
              <a:buSzPts val="1000"/>
              <a:tabLst>
                <a:tab pos="457200" algn="l"/>
              </a:tabLst>
            </a:pPr>
            <a:r>
              <a:rPr lang="es-ES" sz="2200" b="1">
                <a:solidFill>
                  <a:srgbClr val="2094D2"/>
                </a:solidFill>
                <a:latin typeface="Calibri" panose="020F0502020204030204" pitchFamily="34" charset="0"/>
                <a:cs typeface="Times New Roman" panose="02020603050405020304" pitchFamily="18" charset="0"/>
              </a:rPr>
              <a:t>Smart </a:t>
            </a:r>
            <a:r>
              <a:rPr lang="es-ES" sz="2200" b="1" err="1">
                <a:solidFill>
                  <a:srgbClr val="2094D2"/>
                </a:solidFill>
                <a:latin typeface="Calibri" panose="020F0502020204030204" pitchFamily="34" charset="0"/>
                <a:cs typeface="Times New Roman" panose="02020603050405020304" pitchFamily="18" charset="0"/>
              </a:rPr>
              <a:t>Contracts</a:t>
            </a:r>
            <a:r>
              <a:rPr lang="es-ES" sz="2200" b="1">
                <a:solidFill>
                  <a:srgbClr val="2094D2"/>
                </a:solidFill>
                <a:latin typeface="Calibri" panose="020F0502020204030204" pitchFamily="34"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Automates transactions between suppliers and buyers, ensuring payments are made only when agreed conditions are met.</a:t>
            </a:r>
            <a:r>
              <a:rPr lang="es-ES" sz="2200">
                <a:solidFill>
                  <a:srgbClr val="09465E"/>
                </a:solidFill>
                <a:latin typeface="Calibri" panose="020F0502020204030204" pitchFamily="34" charset="0"/>
                <a:cs typeface="Times New Roman" panose="02020603050405020304" pitchFamily="18" charset="0"/>
              </a:rPr>
              <a:t> </a:t>
            </a:r>
            <a:r>
              <a:rPr lang="en-US" sz="2200" err="1">
                <a:solidFill>
                  <a:srgbClr val="09465E"/>
                </a:solidFill>
                <a:latin typeface="Calibri" panose="020F0502020204030204" pitchFamily="34" charset="0"/>
                <a:cs typeface="Times New Roman" panose="02020603050405020304" pitchFamily="18" charset="0"/>
              </a:rPr>
              <a:t>Eg</a:t>
            </a:r>
            <a:r>
              <a:rPr lang="en-US" sz="2200">
                <a:solidFill>
                  <a:srgbClr val="09465E"/>
                </a:solidFill>
                <a:latin typeface="Calibri" panose="020F0502020204030204" pitchFamily="34" charset="0"/>
                <a:cs typeface="Times New Roman" panose="02020603050405020304" pitchFamily="18" charset="0"/>
              </a:rPr>
              <a:t>: Blockchain-powered contracts in food supply chains ensure fair trade and timely payments.</a:t>
            </a:r>
            <a:endParaRPr lang="es-ES" sz="2200">
              <a:solidFill>
                <a:srgbClr val="09465E"/>
              </a:solidFill>
              <a:latin typeface="Calibri" panose="020F0502020204030204" pitchFamily="34" charset="0"/>
              <a:cs typeface="Times New Roman" panose="02020603050405020304" pitchFamily="18" charset="0"/>
            </a:endParaRPr>
          </a:p>
          <a:p>
            <a:pPr marL="360000" indent="-457200">
              <a:spcAft>
                <a:spcPts val="600"/>
              </a:spcAft>
              <a:buSzPts val="1000"/>
              <a:tabLst>
                <a:tab pos="457200" algn="l"/>
              </a:tabLst>
            </a:pPr>
            <a:r>
              <a:rPr lang="es-ES" sz="2200" b="1" err="1">
                <a:solidFill>
                  <a:srgbClr val="2094D2"/>
                </a:solidFill>
                <a:latin typeface="Calibri" panose="020F0502020204030204" pitchFamily="34" charset="0"/>
                <a:cs typeface="Times New Roman" panose="02020603050405020304" pitchFamily="18" charset="0"/>
              </a:rPr>
              <a:t>Sustainability</a:t>
            </a:r>
            <a:r>
              <a:rPr lang="es-ES" sz="2200" b="1">
                <a:solidFill>
                  <a:srgbClr val="2094D2"/>
                </a:solidFill>
                <a:latin typeface="Calibri" panose="020F0502020204030204" pitchFamily="34" charset="0"/>
                <a:cs typeface="Times New Roman" panose="02020603050405020304" pitchFamily="18" charset="0"/>
              </a:rPr>
              <a:t> </a:t>
            </a:r>
            <a:r>
              <a:rPr lang="es-ES" sz="2200" b="1" err="1">
                <a:solidFill>
                  <a:srgbClr val="2094D2"/>
                </a:solidFill>
                <a:latin typeface="Calibri" panose="020F0502020204030204" pitchFamily="34" charset="0"/>
                <a:cs typeface="Times New Roman" panose="02020603050405020304" pitchFamily="18" charset="0"/>
              </a:rPr>
              <a:t>Certification</a:t>
            </a:r>
            <a:r>
              <a:rPr lang="es-ES" sz="2200" b="1">
                <a:solidFill>
                  <a:srgbClr val="2094D2"/>
                </a:solidFill>
                <a:latin typeface="Calibri" panose="020F0502020204030204" pitchFamily="34"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Tracks and verifies adherence to sustainability practices, such as organic farming or fair trade.</a:t>
            </a:r>
            <a:endParaRPr lang="es-ES" sz="220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800"/>
              </a:spcAft>
              <a:buClrTx/>
              <a:buSzTx/>
              <a:buFontTx/>
              <a:buNone/>
              <a:tabLst>
                <a:tab pos="457200" algn="l"/>
              </a:tabLst>
              <a:defRPr/>
            </a:pPr>
            <a:endParaRPr kumimoji="0" lang="es-ES" sz="2200" b="0" i="0" u="none" strike="noStrike" kern="100" cap="none" spc="0" normalizeH="0" baseline="0" noProof="0">
              <a:ln>
                <a:noFill/>
              </a:ln>
              <a:solidFill>
                <a:srgbClr val="09465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E63E2E4-E963-7CE5-A2AA-2CE651C96123}"/>
              </a:ext>
            </a:extLst>
          </p:cNvPr>
          <p:cNvSpPr txBox="1"/>
          <p:nvPr/>
        </p:nvSpPr>
        <p:spPr>
          <a:xfrm>
            <a:off x="6172200" y="1203957"/>
            <a:ext cx="60960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Enhanced trust and transparency</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Improved compliance with safety regulations</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Reduced fraud and food mislabeling.</a:t>
            </a:r>
          </a:p>
        </p:txBody>
      </p:sp>
      <p:grpSp>
        <p:nvGrpSpPr>
          <p:cNvPr id="9" name="Graphic 250">
            <a:extLst>
              <a:ext uri="{FF2B5EF4-FFF2-40B4-BE49-F238E27FC236}">
                <a16:creationId xmlns:a16="http://schemas.microsoft.com/office/drawing/2014/main" id="{8C8C6CB1-1BCF-77EE-1D52-5D47712557D1}"/>
              </a:ext>
            </a:extLst>
          </p:cNvPr>
          <p:cNvGrpSpPr/>
          <p:nvPr/>
        </p:nvGrpSpPr>
        <p:grpSpPr>
          <a:xfrm>
            <a:off x="280339" y="237861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62F83854-3CCF-7F0E-CA35-0B2A3E1B6614}"/>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266">
              <a:extLst>
                <a:ext uri="{FF2B5EF4-FFF2-40B4-BE49-F238E27FC236}">
                  <a16:creationId xmlns:a16="http://schemas.microsoft.com/office/drawing/2014/main" id="{03B0B55E-E03F-D15D-0DB2-CAC1D4B308F8}"/>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267">
              <a:extLst>
                <a:ext uri="{FF2B5EF4-FFF2-40B4-BE49-F238E27FC236}">
                  <a16:creationId xmlns:a16="http://schemas.microsoft.com/office/drawing/2014/main" id="{9937A721-26A3-3095-E2B9-442002F8D56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268">
              <a:extLst>
                <a:ext uri="{FF2B5EF4-FFF2-40B4-BE49-F238E27FC236}">
                  <a16:creationId xmlns:a16="http://schemas.microsoft.com/office/drawing/2014/main" id="{DD33AC89-A10A-2F1D-7AB7-27FFB54ABFFA}"/>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269">
              <a:extLst>
                <a:ext uri="{FF2B5EF4-FFF2-40B4-BE49-F238E27FC236}">
                  <a16:creationId xmlns:a16="http://schemas.microsoft.com/office/drawing/2014/main" id="{AA950AB5-8F8C-C120-9FA0-10ABBBC7925B}"/>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270">
              <a:extLst>
                <a:ext uri="{FF2B5EF4-FFF2-40B4-BE49-F238E27FC236}">
                  <a16:creationId xmlns:a16="http://schemas.microsoft.com/office/drawing/2014/main" id="{470127E2-59DF-9D39-299A-B4E5A0669820}"/>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271">
              <a:extLst>
                <a:ext uri="{FF2B5EF4-FFF2-40B4-BE49-F238E27FC236}">
                  <a16:creationId xmlns:a16="http://schemas.microsoft.com/office/drawing/2014/main" id="{67B81F76-F764-AB67-516D-636174BD6B6F}"/>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272">
              <a:extLst>
                <a:ext uri="{FF2B5EF4-FFF2-40B4-BE49-F238E27FC236}">
                  <a16:creationId xmlns:a16="http://schemas.microsoft.com/office/drawing/2014/main" id="{EC21EBAB-7917-7E41-C374-F5313F5FF84B}"/>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273">
              <a:extLst>
                <a:ext uri="{FF2B5EF4-FFF2-40B4-BE49-F238E27FC236}">
                  <a16:creationId xmlns:a16="http://schemas.microsoft.com/office/drawing/2014/main" id="{DCB2D241-1B0E-7925-11FB-0A619C2275F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2" name="CuadroTexto 1">
            <a:extLst>
              <a:ext uri="{FF2B5EF4-FFF2-40B4-BE49-F238E27FC236}">
                <a16:creationId xmlns:a16="http://schemas.microsoft.com/office/drawing/2014/main" id="{F9333B3A-0AF7-ABF0-2E12-4885423A0495}"/>
              </a:ext>
            </a:extLst>
          </p:cNvPr>
          <p:cNvSpPr txBox="1"/>
          <p:nvPr/>
        </p:nvSpPr>
        <p:spPr>
          <a:xfrm>
            <a:off x="1679944" y="6166884"/>
            <a:ext cx="9505507" cy="400110"/>
          </a:xfrm>
          <a:prstGeom prst="rect">
            <a:avLst/>
          </a:prstGeom>
          <a:noFill/>
        </p:spPr>
        <p:txBody>
          <a:bodyPr wrap="square" rtlCol="0">
            <a:spAutoFit/>
          </a:bodyPr>
          <a:lstStyle/>
          <a:p>
            <a:pPr algn="ctr"/>
            <a:r>
              <a:rPr lang="en-US" sz="2000">
                <a:effectLst/>
                <a:latin typeface="+mn-lt"/>
                <a:ea typeface="Aptos" panose="020B0004020202020204" pitchFamily="34" charset="0"/>
                <a:cs typeface="Times New Roman" panose="02020603050405020304" pitchFamily="18" charset="0"/>
                <a:hlinkClick r:id="rId2"/>
              </a:rPr>
              <a:t>EATABLE ADVENTURES: Startups and innovations like blockchain in food traceability.</a:t>
            </a:r>
            <a:endParaRPr lang="es-ES" sz="2000">
              <a:latin typeface="+mn-lt"/>
            </a:endParaRPr>
          </a:p>
        </p:txBody>
      </p:sp>
      <p:pic>
        <p:nvPicPr>
          <p:cNvPr id="3" name="Imagen 2">
            <a:extLst>
              <a:ext uri="{FF2B5EF4-FFF2-40B4-BE49-F238E27FC236}">
                <a16:creationId xmlns:a16="http://schemas.microsoft.com/office/drawing/2014/main" id="{6789DDE9-D722-35C6-77F8-18E52A40E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320409">
            <a:off x="1208043" y="6057883"/>
            <a:ext cx="652329" cy="695004"/>
          </a:xfrm>
          <a:prstGeom prst="rect">
            <a:avLst/>
          </a:prstGeom>
        </p:spPr>
      </p:pic>
      <p:grpSp>
        <p:nvGrpSpPr>
          <p:cNvPr id="49" name="Graphic 232">
            <a:extLst>
              <a:ext uri="{FF2B5EF4-FFF2-40B4-BE49-F238E27FC236}">
                <a16:creationId xmlns:a16="http://schemas.microsoft.com/office/drawing/2014/main" id="{B1F90233-6AA3-4C81-F1DB-A1D198D1DB7D}"/>
              </a:ext>
            </a:extLst>
          </p:cNvPr>
          <p:cNvGrpSpPr/>
          <p:nvPr/>
        </p:nvGrpSpPr>
        <p:grpSpPr>
          <a:xfrm>
            <a:off x="348400" y="4432359"/>
            <a:ext cx="791639" cy="785407"/>
            <a:chOff x="5554480" y="3604259"/>
            <a:chExt cx="899885" cy="979532"/>
          </a:xfrm>
          <a:noFill/>
        </p:grpSpPr>
        <p:sp>
          <p:nvSpPr>
            <p:cNvPr id="50" name="Freeform 1137">
              <a:extLst>
                <a:ext uri="{FF2B5EF4-FFF2-40B4-BE49-F238E27FC236}">
                  <a16:creationId xmlns:a16="http://schemas.microsoft.com/office/drawing/2014/main" id="{951F017B-DD19-D4A9-6CE7-BBD8B3ED66D7}"/>
                </a:ext>
              </a:extLst>
            </p:cNvPr>
            <p:cNvSpPr/>
            <p:nvPr/>
          </p:nvSpPr>
          <p:spPr>
            <a:xfrm>
              <a:off x="5554480" y="3892187"/>
              <a:ext cx="420914" cy="538298"/>
            </a:xfrm>
            <a:custGeom>
              <a:avLst/>
              <a:gdLst>
                <a:gd name="connsiteX0" fmla="*/ 300083 w 420914"/>
                <a:gd name="connsiteY0" fmla="*/ 413113 h 538298"/>
                <a:gd name="connsiteX1" fmla="*/ 187053 w 420914"/>
                <a:gd name="connsiteY1" fmla="*/ 413113 h 538298"/>
                <a:gd name="connsiteX2" fmla="*/ 35197 w 420914"/>
                <a:gd name="connsiteY2" fmla="*/ 538299 h 538298"/>
                <a:gd name="connsiteX3" fmla="*/ 35197 w 420914"/>
                <a:gd name="connsiteY3" fmla="*/ 413113 h 538298"/>
                <a:gd name="connsiteX4" fmla="*/ 0 w 420914"/>
                <a:gd name="connsiteY4" fmla="*/ 413113 h 538298"/>
                <a:gd name="connsiteX5" fmla="*/ 0 w 420914"/>
                <a:gd name="connsiteY5" fmla="*/ 0 h 538298"/>
                <a:gd name="connsiteX6" fmla="*/ 420914 w 420914"/>
                <a:gd name="connsiteY6" fmla="*/ 0 h 538298"/>
                <a:gd name="connsiteX7" fmla="*/ 420914 w 420914"/>
                <a:gd name="connsiteY7" fmla="*/ 72390 h 53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914" h="538298">
                  <a:moveTo>
                    <a:pt x="300083" y="413113"/>
                  </a:moveTo>
                  <a:lnTo>
                    <a:pt x="187053" y="413113"/>
                  </a:lnTo>
                  <a:lnTo>
                    <a:pt x="35197" y="538299"/>
                  </a:lnTo>
                  <a:lnTo>
                    <a:pt x="35197" y="413113"/>
                  </a:lnTo>
                  <a:lnTo>
                    <a:pt x="0" y="413113"/>
                  </a:lnTo>
                  <a:lnTo>
                    <a:pt x="0" y="0"/>
                  </a:lnTo>
                  <a:lnTo>
                    <a:pt x="420914" y="0"/>
                  </a:lnTo>
                  <a:lnTo>
                    <a:pt x="420914" y="72390"/>
                  </a:lnTo>
                </a:path>
              </a:pathLst>
            </a:custGeom>
            <a:noFill/>
            <a:ln w="28575" cap="rnd">
              <a:solidFill>
                <a:srgbClr val="2094D2"/>
              </a:solidFill>
              <a:prstDash val="solid"/>
              <a:round/>
            </a:ln>
          </p:spPr>
          <p:txBody>
            <a:bodyPr rtlCol="0" anchor="ctr"/>
            <a:lstStyle/>
            <a:p>
              <a:endParaRPr lang="en-US"/>
            </a:p>
          </p:txBody>
        </p:sp>
        <p:sp>
          <p:nvSpPr>
            <p:cNvPr id="51" name="Freeform 1138">
              <a:extLst>
                <a:ext uri="{FF2B5EF4-FFF2-40B4-BE49-F238E27FC236}">
                  <a16:creationId xmlns:a16="http://schemas.microsoft.com/office/drawing/2014/main" id="{085C3562-C9C0-A9F2-86AF-1BB992873B8C}"/>
                </a:ext>
              </a:extLst>
            </p:cNvPr>
            <p:cNvSpPr/>
            <p:nvPr/>
          </p:nvSpPr>
          <p:spPr>
            <a:xfrm>
              <a:off x="5988094" y="4045494"/>
              <a:ext cx="339634" cy="538298"/>
            </a:xfrm>
            <a:custGeom>
              <a:avLst/>
              <a:gdLst>
                <a:gd name="connsiteX0" fmla="*/ 0 w 339634"/>
                <a:gd name="connsiteY0" fmla="*/ 0 h 538298"/>
                <a:gd name="connsiteX1" fmla="*/ 339635 w 339634"/>
                <a:gd name="connsiteY1" fmla="*/ 0 h 538298"/>
                <a:gd name="connsiteX2" fmla="*/ 339635 w 339634"/>
                <a:gd name="connsiteY2" fmla="*/ 413113 h 538298"/>
                <a:gd name="connsiteX3" fmla="*/ 304437 w 339634"/>
                <a:gd name="connsiteY3" fmla="*/ 413113 h 538298"/>
                <a:gd name="connsiteX4" fmla="*/ 304437 w 339634"/>
                <a:gd name="connsiteY4" fmla="*/ 538299 h 538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34" h="538298">
                  <a:moveTo>
                    <a:pt x="0" y="0"/>
                  </a:moveTo>
                  <a:lnTo>
                    <a:pt x="339635" y="0"/>
                  </a:lnTo>
                  <a:lnTo>
                    <a:pt x="339635" y="413113"/>
                  </a:lnTo>
                  <a:lnTo>
                    <a:pt x="304437" y="413113"/>
                  </a:lnTo>
                  <a:lnTo>
                    <a:pt x="304437" y="538299"/>
                  </a:lnTo>
                </a:path>
              </a:pathLst>
            </a:custGeom>
            <a:noFill/>
            <a:ln w="28575" cap="rnd">
              <a:solidFill>
                <a:srgbClr val="2094D2"/>
              </a:solidFill>
              <a:prstDash val="solid"/>
              <a:round/>
            </a:ln>
          </p:spPr>
          <p:txBody>
            <a:bodyPr rtlCol="0" anchor="ctr"/>
            <a:lstStyle/>
            <a:p>
              <a:endParaRPr lang="en-US"/>
            </a:p>
          </p:txBody>
        </p:sp>
        <p:sp>
          <p:nvSpPr>
            <p:cNvPr id="52" name="Freeform 1139">
              <a:extLst>
                <a:ext uri="{FF2B5EF4-FFF2-40B4-BE49-F238E27FC236}">
                  <a16:creationId xmlns:a16="http://schemas.microsoft.com/office/drawing/2014/main" id="{5F4A29D1-BB90-8634-D017-BBFC45E90874}"/>
                </a:ext>
              </a:extLst>
            </p:cNvPr>
            <p:cNvSpPr/>
            <p:nvPr/>
          </p:nvSpPr>
          <p:spPr>
            <a:xfrm>
              <a:off x="5841863" y="4384765"/>
              <a:ext cx="450668" cy="199027"/>
            </a:xfrm>
            <a:custGeom>
              <a:avLst/>
              <a:gdLst>
                <a:gd name="connsiteX0" fmla="*/ 450668 w 450668"/>
                <a:gd name="connsiteY0" fmla="*/ 199027 h 199027"/>
                <a:gd name="connsiteX1" fmla="*/ 298994 w 450668"/>
                <a:gd name="connsiteY1" fmla="*/ 73841 h 199027"/>
                <a:gd name="connsiteX2" fmla="*/ 0 w 450668"/>
                <a:gd name="connsiteY2" fmla="*/ 73841 h 199027"/>
                <a:gd name="connsiteX3" fmla="*/ 0 w 450668"/>
                <a:gd name="connsiteY3" fmla="*/ 0 h 199027"/>
              </a:gdLst>
              <a:ahLst/>
              <a:cxnLst>
                <a:cxn ang="0">
                  <a:pos x="connsiteX0" y="connsiteY0"/>
                </a:cxn>
                <a:cxn ang="0">
                  <a:pos x="connsiteX1" y="connsiteY1"/>
                </a:cxn>
                <a:cxn ang="0">
                  <a:pos x="connsiteX2" y="connsiteY2"/>
                </a:cxn>
                <a:cxn ang="0">
                  <a:pos x="connsiteX3" y="connsiteY3"/>
                </a:cxn>
              </a:cxnLst>
              <a:rect l="l" t="t" r="r" b="b"/>
              <a:pathLst>
                <a:path w="450668" h="199027">
                  <a:moveTo>
                    <a:pt x="450668" y="199027"/>
                  </a:moveTo>
                  <a:lnTo>
                    <a:pt x="298994" y="73841"/>
                  </a:lnTo>
                  <a:lnTo>
                    <a:pt x="0" y="73841"/>
                  </a:lnTo>
                  <a:lnTo>
                    <a:pt x="0" y="0"/>
                  </a:lnTo>
                </a:path>
              </a:pathLst>
            </a:custGeom>
            <a:noFill/>
            <a:ln w="28575" cap="rnd">
              <a:solidFill>
                <a:srgbClr val="2094D2"/>
              </a:solidFill>
              <a:prstDash val="solid"/>
              <a:round/>
            </a:ln>
          </p:spPr>
          <p:txBody>
            <a:bodyPr rtlCol="0" anchor="ctr"/>
            <a:lstStyle/>
            <a:p>
              <a:endParaRPr lang="en-US"/>
            </a:p>
          </p:txBody>
        </p:sp>
        <p:sp>
          <p:nvSpPr>
            <p:cNvPr id="53" name="Freeform 1140">
              <a:extLst>
                <a:ext uri="{FF2B5EF4-FFF2-40B4-BE49-F238E27FC236}">
                  <a16:creationId xmlns:a16="http://schemas.microsoft.com/office/drawing/2014/main" id="{212EDBDE-0C4C-69A7-A5E5-77A6BF6AC845}"/>
                </a:ext>
              </a:extLst>
            </p:cNvPr>
            <p:cNvSpPr/>
            <p:nvPr/>
          </p:nvSpPr>
          <p:spPr>
            <a:xfrm>
              <a:off x="5962331" y="3965484"/>
              <a:ext cx="25762" cy="25762"/>
            </a:xfrm>
            <a:custGeom>
              <a:avLst/>
              <a:gdLst>
                <a:gd name="connsiteX0" fmla="*/ 25763 w 25762"/>
                <a:gd name="connsiteY0" fmla="*/ 12882 h 25762"/>
                <a:gd name="connsiteX1" fmla="*/ 12882 w 25762"/>
                <a:gd name="connsiteY1" fmla="*/ 25763 h 25762"/>
                <a:gd name="connsiteX2" fmla="*/ 0 w 25762"/>
                <a:gd name="connsiteY2" fmla="*/ 12882 h 25762"/>
                <a:gd name="connsiteX3" fmla="*/ 12882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57"/>
                    <a:pt x="19957" y="25763"/>
                    <a:pt x="12882" y="25763"/>
                  </a:cubicBezTo>
                  <a:cubicBezTo>
                    <a:pt x="5806" y="25763"/>
                    <a:pt x="0" y="19957"/>
                    <a:pt x="0" y="12882"/>
                  </a:cubicBezTo>
                  <a:cubicBezTo>
                    <a:pt x="0" y="5806"/>
                    <a:pt x="5806" y="0"/>
                    <a:pt x="12882" y="0"/>
                  </a:cubicBezTo>
                  <a:cubicBezTo>
                    <a:pt x="19957" y="0"/>
                    <a:pt x="25763" y="5806"/>
                    <a:pt x="25763" y="12882"/>
                  </a:cubicBezTo>
                  <a:close/>
                </a:path>
              </a:pathLst>
            </a:custGeom>
            <a:noFill/>
            <a:ln w="28575" cap="rnd">
              <a:solidFill>
                <a:srgbClr val="2094D2"/>
              </a:solidFill>
              <a:prstDash val="solid"/>
              <a:round/>
            </a:ln>
          </p:spPr>
          <p:txBody>
            <a:bodyPr rtlCol="0" anchor="ctr"/>
            <a:lstStyle/>
            <a:p>
              <a:endParaRPr lang="en-US"/>
            </a:p>
          </p:txBody>
        </p:sp>
        <p:sp>
          <p:nvSpPr>
            <p:cNvPr id="54" name="Freeform 1141">
              <a:extLst>
                <a:ext uri="{FF2B5EF4-FFF2-40B4-BE49-F238E27FC236}">
                  <a16:creationId xmlns:a16="http://schemas.microsoft.com/office/drawing/2014/main" id="{4CFDE862-B109-4C23-9A53-134A6F13AD0C}"/>
                </a:ext>
              </a:extLst>
            </p:cNvPr>
            <p:cNvSpPr/>
            <p:nvPr/>
          </p:nvSpPr>
          <p:spPr>
            <a:xfrm>
              <a:off x="5828982" y="4363720"/>
              <a:ext cx="25762" cy="25762"/>
            </a:xfrm>
            <a:custGeom>
              <a:avLst/>
              <a:gdLst>
                <a:gd name="connsiteX0" fmla="*/ 25763 w 25762"/>
                <a:gd name="connsiteY0" fmla="*/ 12882 h 25762"/>
                <a:gd name="connsiteX1" fmla="*/ 12881 w 25762"/>
                <a:gd name="connsiteY1" fmla="*/ 25763 h 25762"/>
                <a:gd name="connsiteX2" fmla="*/ -1 w 25762"/>
                <a:gd name="connsiteY2" fmla="*/ 12882 h 25762"/>
                <a:gd name="connsiteX3" fmla="*/ 12881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96"/>
                    <a:pt x="19996" y="25763"/>
                    <a:pt x="12881" y="25763"/>
                  </a:cubicBezTo>
                  <a:cubicBezTo>
                    <a:pt x="5767" y="25763"/>
                    <a:pt x="-1" y="19996"/>
                    <a:pt x="-1" y="12882"/>
                  </a:cubicBezTo>
                  <a:cubicBezTo>
                    <a:pt x="-1" y="5767"/>
                    <a:pt x="5767" y="0"/>
                    <a:pt x="12881" y="0"/>
                  </a:cubicBezTo>
                  <a:cubicBezTo>
                    <a:pt x="19995" y="0"/>
                    <a:pt x="25763" y="5767"/>
                    <a:pt x="25763" y="12882"/>
                  </a:cubicBezTo>
                  <a:close/>
                </a:path>
              </a:pathLst>
            </a:custGeom>
            <a:noFill/>
            <a:ln w="28575" cap="rnd">
              <a:solidFill>
                <a:srgbClr val="2094D2"/>
              </a:solidFill>
              <a:prstDash val="solid"/>
              <a:round/>
            </a:ln>
          </p:spPr>
          <p:txBody>
            <a:bodyPr rtlCol="0" anchor="ctr"/>
            <a:lstStyle/>
            <a:p>
              <a:endParaRPr lang="en-US"/>
            </a:p>
          </p:txBody>
        </p:sp>
        <p:grpSp>
          <p:nvGrpSpPr>
            <p:cNvPr id="55" name="Graphic 232">
              <a:extLst>
                <a:ext uri="{FF2B5EF4-FFF2-40B4-BE49-F238E27FC236}">
                  <a16:creationId xmlns:a16="http://schemas.microsoft.com/office/drawing/2014/main" id="{4CF71C3D-1C56-89A2-F3E1-862C05B30F1F}"/>
                </a:ext>
              </a:extLst>
            </p:cNvPr>
            <p:cNvGrpSpPr/>
            <p:nvPr/>
          </p:nvGrpSpPr>
          <p:grpSpPr>
            <a:xfrm>
              <a:off x="6023473" y="3604259"/>
              <a:ext cx="430892" cy="392793"/>
              <a:chOff x="6023473" y="3604259"/>
              <a:chExt cx="430892" cy="392793"/>
            </a:xfrm>
            <a:noFill/>
          </p:grpSpPr>
          <p:sp>
            <p:nvSpPr>
              <p:cNvPr id="64" name="Freeform 1151">
                <a:extLst>
                  <a:ext uri="{FF2B5EF4-FFF2-40B4-BE49-F238E27FC236}">
                    <a16:creationId xmlns:a16="http://schemas.microsoft.com/office/drawing/2014/main" id="{EA0F23BE-8817-D2BE-15A4-890C34082FA9}"/>
                  </a:ext>
                </a:extLst>
              </p:cNvPr>
              <p:cNvSpPr/>
              <p:nvPr/>
            </p:nvSpPr>
            <p:spPr>
              <a:xfrm rot="16998001">
                <a:off x="6151778" y="3732517"/>
                <a:ext cx="177436" cy="177438"/>
              </a:xfrm>
              <a:custGeom>
                <a:avLst/>
                <a:gdLst>
                  <a:gd name="connsiteX0" fmla="*/ 177438 w 177437"/>
                  <a:gd name="connsiteY0" fmla="*/ 88720 h 177437"/>
                  <a:gd name="connsiteX1" fmla="*/ 88720 w 177437"/>
                  <a:gd name="connsiteY1" fmla="*/ 177438 h 177437"/>
                  <a:gd name="connsiteX2" fmla="*/ 1 w 177437"/>
                  <a:gd name="connsiteY2" fmla="*/ 88720 h 177437"/>
                  <a:gd name="connsiteX3" fmla="*/ 88720 w 177437"/>
                  <a:gd name="connsiteY3" fmla="*/ 1 h 177437"/>
                  <a:gd name="connsiteX4" fmla="*/ 177438 w 177437"/>
                  <a:gd name="connsiteY4" fmla="*/ 88720 h 177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7" h="177437">
                    <a:moveTo>
                      <a:pt x="177438" y="88720"/>
                    </a:moveTo>
                    <a:cubicBezTo>
                      <a:pt x="177438" y="137718"/>
                      <a:pt x="137717" y="177438"/>
                      <a:pt x="88720" y="177438"/>
                    </a:cubicBezTo>
                    <a:cubicBezTo>
                      <a:pt x="39722" y="177438"/>
                      <a:pt x="1" y="137717"/>
                      <a:pt x="1" y="88720"/>
                    </a:cubicBezTo>
                    <a:cubicBezTo>
                      <a:pt x="1" y="39721"/>
                      <a:pt x="39722" y="1"/>
                      <a:pt x="88720" y="1"/>
                    </a:cubicBezTo>
                    <a:cubicBezTo>
                      <a:pt x="137718" y="1"/>
                      <a:pt x="177438" y="39722"/>
                      <a:pt x="177438" y="88720"/>
                    </a:cubicBezTo>
                    <a:close/>
                  </a:path>
                </a:pathLst>
              </a:custGeom>
              <a:noFill/>
              <a:ln w="28575" cap="rnd">
                <a:solidFill>
                  <a:srgbClr val="2094D2"/>
                </a:solidFill>
                <a:prstDash val="solid"/>
                <a:round/>
              </a:ln>
            </p:spPr>
            <p:txBody>
              <a:bodyPr rtlCol="0" anchor="ctr"/>
              <a:lstStyle/>
              <a:p>
                <a:endParaRPr lang="en-US"/>
              </a:p>
            </p:txBody>
          </p:sp>
          <p:sp>
            <p:nvSpPr>
              <p:cNvPr id="65" name="Freeform 1152">
                <a:extLst>
                  <a:ext uri="{FF2B5EF4-FFF2-40B4-BE49-F238E27FC236}">
                    <a16:creationId xmlns:a16="http://schemas.microsoft.com/office/drawing/2014/main" id="{6B9ED3B0-006D-D173-21A6-D2A0B475D4BC}"/>
                  </a:ext>
                </a:extLst>
              </p:cNvPr>
              <p:cNvSpPr/>
              <p:nvPr/>
            </p:nvSpPr>
            <p:spPr>
              <a:xfrm>
                <a:off x="6023473" y="3604259"/>
                <a:ext cx="430892" cy="392793"/>
              </a:xfrm>
              <a:custGeom>
                <a:avLst/>
                <a:gdLst>
                  <a:gd name="connsiteX0" fmla="*/ 251823 w 430892"/>
                  <a:gd name="connsiteY0" fmla="*/ 392793 h 392793"/>
                  <a:gd name="connsiteX1" fmla="*/ 254544 w 430892"/>
                  <a:gd name="connsiteY1" fmla="*/ 373561 h 392793"/>
                  <a:gd name="connsiteX2" fmla="*/ 299720 w 430892"/>
                  <a:gd name="connsiteY2" fmla="*/ 354874 h 392793"/>
                  <a:gd name="connsiteX3" fmla="*/ 346166 w 430892"/>
                  <a:gd name="connsiteY3" fmla="*/ 389527 h 392793"/>
                  <a:gd name="connsiteX4" fmla="*/ 389528 w 430892"/>
                  <a:gd name="connsiteY4" fmla="*/ 346166 h 392793"/>
                  <a:gd name="connsiteX5" fmla="*/ 354874 w 430892"/>
                  <a:gd name="connsiteY5" fmla="*/ 299720 h 392793"/>
                  <a:gd name="connsiteX6" fmla="*/ 373562 w 430892"/>
                  <a:gd name="connsiteY6" fmla="*/ 254544 h 392793"/>
                  <a:gd name="connsiteX7" fmla="*/ 430893 w 430892"/>
                  <a:gd name="connsiteY7" fmla="*/ 246199 h 392793"/>
                  <a:gd name="connsiteX8" fmla="*/ 430893 w 430892"/>
                  <a:gd name="connsiteY8" fmla="*/ 184694 h 392793"/>
                  <a:gd name="connsiteX9" fmla="*/ 373562 w 430892"/>
                  <a:gd name="connsiteY9" fmla="*/ 176349 h 392793"/>
                  <a:gd name="connsiteX10" fmla="*/ 354874 w 430892"/>
                  <a:gd name="connsiteY10" fmla="*/ 131173 h 392793"/>
                  <a:gd name="connsiteX11" fmla="*/ 389528 w 430892"/>
                  <a:gd name="connsiteY11" fmla="*/ 84727 h 392793"/>
                  <a:gd name="connsiteX12" fmla="*/ 346166 w 430892"/>
                  <a:gd name="connsiteY12" fmla="*/ 41366 h 392793"/>
                  <a:gd name="connsiteX13" fmla="*/ 299720 w 430892"/>
                  <a:gd name="connsiteY13" fmla="*/ 76019 h 392793"/>
                  <a:gd name="connsiteX14" fmla="*/ 254544 w 430892"/>
                  <a:gd name="connsiteY14" fmla="*/ 57331 h 392793"/>
                  <a:gd name="connsiteX15" fmla="*/ 246199 w 430892"/>
                  <a:gd name="connsiteY15" fmla="*/ 0 h 392793"/>
                  <a:gd name="connsiteX16" fmla="*/ 184694 w 430892"/>
                  <a:gd name="connsiteY16" fmla="*/ 0 h 392793"/>
                  <a:gd name="connsiteX17" fmla="*/ 176349 w 430892"/>
                  <a:gd name="connsiteY17" fmla="*/ 57331 h 392793"/>
                  <a:gd name="connsiteX18" fmla="*/ 131173 w 430892"/>
                  <a:gd name="connsiteY18" fmla="*/ 76019 h 392793"/>
                  <a:gd name="connsiteX19" fmla="*/ 84728 w 430892"/>
                  <a:gd name="connsiteY19" fmla="*/ 41366 h 392793"/>
                  <a:gd name="connsiteX20" fmla="*/ 41366 w 430892"/>
                  <a:gd name="connsiteY20" fmla="*/ 84727 h 392793"/>
                  <a:gd name="connsiteX21" fmla="*/ 76019 w 430892"/>
                  <a:gd name="connsiteY21" fmla="*/ 131173 h 392793"/>
                  <a:gd name="connsiteX22" fmla="*/ 57332 w 430892"/>
                  <a:gd name="connsiteY22" fmla="*/ 176349 h 392793"/>
                  <a:gd name="connsiteX23" fmla="*/ 0 w 430892"/>
                  <a:gd name="connsiteY23" fmla="*/ 184694 h 392793"/>
                  <a:gd name="connsiteX24" fmla="*/ 0 w 430892"/>
                  <a:gd name="connsiteY24" fmla="*/ 246199 h 392793"/>
                  <a:gd name="connsiteX25" fmla="*/ 57332 w 430892"/>
                  <a:gd name="connsiteY25" fmla="*/ 254544 h 392793"/>
                  <a:gd name="connsiteX26" fmla="*/ 76019 w 430892"/>
                  <a:gd name="connsiteY26" fmla="*/ 299720 h 392793"/>
                  <a:gd name="connsiteX27" fmla="*/ 41366 w 430892"/>
                  <a:gd name="connsiteY27" fmla="*/ 346166 h 392793"/>
                  <a:gd name="connsiteX28" fmla="*/ 84728 w 430892"/>
                  <a:gd name="connsiteY28" fmla="*/ 389527 h 392793"/>
                  <a:gd name="connsiteX29" fmla="*/ 131173 w 430892"/>
                  <a:gd name="connsiteY29" fmla="*/ 354874 h 392793"/>
                  <a:gd name="connsiteX30" fmla="*/ 176349 w 430892"/>
                  <a:gd name="connsiteY30" fmla="*/ 373561 h 392793"/>
                  <a:gd name="connsiteX31" fmla="*/ 179070 w 430892"/>
                  <a:gd name="connsiteY31" fmla="*/ 392793 h 3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0892" h="392793">
                    <a:moveTo>
                      <a:pt x="251823" y="392793"/>
                    </a:moveTo>
                    <a:lnTo>
                      <a:pt x="254544" y="373561"/>
                    </a:lnTo>
                    <a:cubicBezTo>
                      <a:pt x="270692" y="369570"/>
                      <a:pt x="285932" y="363220"/>
                      <a:pt x="299720" y="354874"/>
                    </a:cubicBezTo>
                    <a:lnTo>
                      <a:pt x="346166" y="389527"/>
                    </a:lnTo>
                    <a:lnTo>
                      <a:pt x="389528" y="346166"/>
                    </a:lnTo>
                    <a:lnTo>
                      <a:pt x="354874" y="299720"/>
                    </a:lnTo>
                    <a:cubicBezTo>
                      <a:pt x="363220" y="285931"/>
                      <a:pt x="369570" y="270692"/>
                      <a:pt x="373562" y="254544"/>
                    </a:cubicBezTo>
                    <a:lnTo>
                      <a:pt x="430893" y="246199"/>
                    </a:lnTo>
                    <a:lnTo>
                      <a:pt x="430893" y="184694"/>
                    </a:lnTo>
                    <a:lnTo>
                      <a:pt x="373562" y="176349"/>
                    </a:lnTo>
                    <a:cubicBezTo>
                      <a:pt x="369570" y="160201"/>
                      <a:pt x="363220" y="144961"/>
                      <a:pt x="354874" y="131173"/>
                    </a:cubicBezTo>
                    <a:lnTo>
                      <a:pt x="389528" y="84727"/>
                    </a:lnTo>
                    <a:lnTo>
                      <a:pt x="346166" y="41366"/>
                    </a:lnTo>
                    <a:lnTo>
                      <a:pt x="299720" y="76019"/>
                    </a:lnTo>
                    <a:cubicBezTo>
                      <a:pt x="285932" y="67673"/>
                      <a:pt x="270692" y="61323"/>
                      <a:pt x="254544" y="57331"/>
                    </a:cubicBezTo>
                    <a:lnTo>
                      <a:pt x="246199" y="0"/>
                    </a:lnTo>
                    <a:lnTo>
                      <a:pt x="184694" y="0"/>
                    </a:lnTo>
                    <a:lnTo>
                      <a:pt x="176349" y="57331"/>
                    </a:lnTo>
                    <a:cubicBezTo>
                      <a:pt x="160202" y="61323"/>
                      <a:pt x="144962" y="67673"/>
                      <a:pt x="131173" y="76019"/>
                    </a:cubicBezTo>
                    <a:lnTo>
                      <a:pt x="84728" y="41366"/>
                    </a:lnTo>
                    <a:lnTo>
                      <a:pt x="41366" y="84727"/>
                    </a:lnTo>
                    <a:lnTo>
                      <a:pt x="76019" y="131173"/>
                    </a:lnTo>
                    <a:cubicBezTo>
                      <a:pt x="67673" y="144961"/>
                      <a:pt x="61323" y="160201"/>
                      <a:pt x="57332" y="176349"/>
                    </a:cubicBezTo>
                    <a:lnTo>
                      <a:pt x="0" y="184694"/>
                    </a:lnTo>
                    <a:lnTo>
                      <a:pt x="0" y="246199"/>
                    </a:lnTo>
                    <a:lnTo>
                      <a:pt x="57332" y="254544"/>
                    </a:lnTo>
                    <a:cubicBezTo>
                      <a:pt x="61323" y="270692"/>
                      <a:pt x="67673" y="285931"/>
                      <a:pt x="76019" y="299720"/>
                    </a:cubicBezTo>
                    <a:lnTo>
                      <a:pt x="41366" y="346166"/>
                    </a:lnTo>
                    <a:lnTo>
                      <a:pt x="84728" y="389527"/>
                    </a:lnTo>
                    <a:lnTo>
                      <a:pt x="131173" y="354874"/>
                    </a:lnTo>
                    <a:cubicBezTo>
                      <a:pt x="144962" y="363220"/>
                      <a:pt x="160202" y="369570"/>
                      <a:pt x="176349" y="373561"/>
                    </a:cubicBezTo>
                    <a:lnTo>
                      <a:pt x="179070" y="392793"/>
                    </a:lnTo>
                  </a:path>
                </a:pathLst>
              </a:custGeom>
              <a:noFill/>
              <a:ln w="28575" cap="rnd">
                <a:solidFill>
                  <a:srgbClr val="2094D2"/>
                </a:solidFill>
                <a:prstDash val="solid"/>
                <a:round/>
              </a:ln>
            </p:spPr>
            <p:txBody>
              <a:bodyPr rtlCol="0" anchor="ctr"/>
              <a:lstStyle/>
              <a:p>
                <a:endParaRPr lang="en-US"/>
              </a:p>
            </p:txBody>
          </p:sp>
        </p:grpSp>
        <p:grpSp>
          <p:nvGrpSpPr>
            <p:cNvPr id="56" name="Graphic 232">
              <a:extLst>
                <a:ext uri="{FF2B5EF4-FFF2-40B4-BE49-F238E27FC236}">
                  <a16:creationId xmlns:a16="http://schemas.microsoft.com/office/drawing/2014/main" id="{3F8824BF-74EB-2ABA-390A-D6CC8683FE58}"/>
                </a:ext>
              </a:extLst>
            </p:cNvPr>
            <p:cNvGrpSpPr/>
            <p:nvPr/>
          </p:nvGrpSpPr>
          <p:grpSpPr>
            <a:xfrm>
              <a:off x="5754566" y="4105154"/>
              <a:ext cx="270388" cy="274742"/>
              <a:chOff x="5754566" y="4105154"/>
              <a:chExt cx="270388" cy="274742"/>
            </a:xfrm>
            <a:noFill/>
          </p:grpSpPr>
          <p:sp>
            <p:nvSpPr>
              <p:cNvPr id="61" name="Freeform 1148">
                <a:extLst>
                  <a:ext uri="{FF2B5EF4-FFF2-40B4-BE49-F238E27FC236}">
                    <a16:creationId xmlns:a16="http://schemas.microsoft.com/office/drawing/2014/main" id="{B2FCD95C-D5D4-7388-4836-9FDC3C84DCC9}"/>
                  </a:ext>
                </a:extLst>
              </p:cNvPr>
              <p:cNvSpPr/>
              <p:nvPr/>
            </p:nvSpPr>
            <p:spPr>
              <a:xfrm>
                <a:off x="5754566" y="4105154"/>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2"/>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2" name="Freeform 1149">
                <a:extLst>
                  <a:ext uri="{FF2B5EF4-FFF2-40B4-BE49-F238E27FC236}">
                    <a16:creationId xmlns:a16="http://schemas.microsoft.com/office/drawing/2014/main" id="{3620EB1F-DB31-6D96-F93B-61BA7C5062F3}"/>
                  </a:ext>
                </a:extLst>
              </p:cNvPr>
              <p:cNvSpPr/>
              <p:nvPr/>
            </p:nvSpPr>
            <p:spPr>
              <a:xfrm>
                <a:off x="5966838" y="4321780"/>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3"/>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3" name="Freeform 1150">
                <a:extLst>
                  <a:ext uri="{FF2B5EF4-FFF2-40B4-BE49-F238E27FC236}">
                    <a16:creationId xmlns:a16="http://schemas.microsoft.com/office/drawing/2014/main" id="{DED0EF63-55E8-51BB-548C-D3A4635DB8FD}"/>
                  </a:ext>
                </a:extLst>
              </p:cNvPr>
              <p:cNvSpPr/>
              <p:nvPr/>
            </p:nvSpPr>
            <p:spPr>
              <a:xfrm>
                <a:off x="5807936" y="4162878"/>
                <a:ext cx="158387" cy="158387"/>
              </a:xfrm>
              <a:custGeom>
                <a:avLst/>
                <a:gdLst>
                  <a:gd name="connsiteX0" fmla="*/ 0 w 158387"/>
                  <a:gd name="connsiteY0" fmla="*/ 0 h 158387"/>
                  <a:gd name="connsiteX1" fmla="*/ 158387 w 158387"/>
                  <a:gd name="connsiteY1" fmla="*/ 158387 h 158387"/>
                </a:gdLst>
                <a:ahLst/>
                <a:cxnLst>
                  <a:cxn ang="0">
                    <a:pos x="connsiteX0" y="connsiteY0"/>
                  </a:cxn>
                  <a:cxn ang="0">
                    <a:pos x="connsiteX1" y="connsiteY1"/>
                  </a:cxn>
                </a:cxnLst>
                <a:rect l="l" t="t" r="r" b="b"/>
                <a:pathLst>
                  <a:path w="158387" h="158387">
                    <a:moveTo>
                      <a:pt x="0" y="0"/>
                    </a:moveTo>
                    <a:lnTo>
                      <a:pt x="158387" y="158387"/>
                    </a:lnTo>
                  </a:path>
                </a:pathLst>
              </a:custGeom>
              <a:ln w="28575" cap="rnd">
                <a:solidFill>
                  <a:srgbClr val="2094D2"/>
                </a:solidFill>
                <a:prstDash val="solid"/>
                <a:round/>
              </a:ln>
            </p:spPr>
            <p:txBody>
              <a:bodyPr rtlCol="0" anchor="ctr"/>
              <a:lstStyle/>
              <a:p>
                <a:endParaRPr lang="en-US"/>
              </a:p>
            </p:txBody>
          </p:sp>
        </p:grpSp>
        <p:grpSp>
          <p:nvGrpSpPr>
            <p:cNvPr id="57" name="Graphic 232">
              <a:extLst>
                <a:ext uri="{FF2B5EF4-FFF2-40B4-BE49-F238E27FC236}">
                  <a16:creationId xmlns:a16="http://schemas.microsoft.com/office/drawing/2014/main" id="{AECF87F6-AD25-A69D-0452-50518F6AB8CB}"/>
                </a:ext>
              </a:extLst>
            </p:cNvPr>
            <p:cNvGrpSpPr/>
            <p:nvPr/>
          </p:nvGrpSpPr>
          <p:grpSpPr>
            <a:xfrm>
              <a:off x="5805910" y="3967994"/>
              <a:ext cx="252789" cy="241541"/>
              <a:chOff x="5805910" y="3967994"/>
              <a:chExt cx="252789" cy="241541"/>
            </a:xfrm>
            <a:noFill/>
          </p:grpSpPr>
          <p:sp>
            <p:nvSpPr>
              <p:cNvPr id="58" name="Freeform 1145">
                <a:extLst>
                  <a:ext uri="{FF2B5EF4-FFF2-40B4-BE49-F238E27FC236}">
                    <a16:creationId xmlns:a16="http://schemas.microsoft.com/office/drawing/2014/main" id="{A3899BB2-E0A5-FE47-23EA-CE5BC7CE86AD}"/>
                  </a:ext>
                </a:extLst>
              </p:cNvPr>
              <p:cNvSpPr/>
              <p:nvPr/>
            </p:nvSpPr>
            <p:spPr>
              <a:xfrm>
                <a:off x="5805910" y="3967994"/>
                <a:ext cx="58117" cy="58116"/>
              </a:xfrm>
              <a:custGeom>
                <a:avLst/>
                <a:gdLst>
                  <a:gd name="connsiteX0" fmla="*/ 57362 w 58117"/>
                  <a:gd name="connsiteY0" fmla="*/ 22527 h 58116"/>
                  <a:gd name="connsiteX1" fmla="*/ 35590 w 58117"/>
                  <a:gd name="connsiteY1" fmla="*/ 57361 h 58116"/>
                  <a:gd name="connsiteX2" fmla="*/ 755 w 58117"/>
                  <a:gd name="connsiteY2" fmla="*/ 35590 h 58116"/>
                  <a:gd name="connsiteX3" fmla="*/ 22527 w 58117"/>
                  <a:gd name="connsiteY3" fmla="*/ 756 h 58116"/>
                  <a:gd name="connsiteX4" fmla="*/ 57362 w 58117"/>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7" h="58116">
                    <a:moveTo>
                      <a:pt x="57362" y="22527"/>
                    </a:moveTo>
                    <a:cubicBezTo>
                      <a:pt x="60990" y="38130"/>
                      <a:pt x="51193" y="53733"/>
                      <a:pt x="35590" y="57361"/>
                    </a:cubicBezTo>
                    <a:cubicBezTo>
                      <a:pt x="19987" y="60990"/>
                      <a:pt x="4384" y="51193"/>
                      <a:pt x="755" y="35590"/>
                    </a:cubicBezTo>
                    <a:cubicBezTo>
                      <a:pt x="-2873" y="19987"/>
                      <a:pt x="6924" y="4384"/>
                      <a:pt x="22527" y="756"/>
                    </a:cubicBezTo>
                    <a:cubicBezTo>
                      <a:pt x="38130" y="-2873"/>
                      <a:pt x="53733" y="6924"/>
                      <a:pt x="57362" y="22527"/>
                    </a:cubicBezTo>
                    <a:close/>
                  </a:path>
                </a:pathLst>
              </a:custGeom>
              <a:noFill/>
              <a:ln w="28575" cap="rnd">
                <a:solidFill>
                  <a:srgbClr val="2094D2"/>
                </a:solidFill>
                <a:prstDash val="solid"/>
                <a:round/>
              </a:ln>
            </p:spPr>
            <p:txBody>
              <a:bodyPr rtlCol="0" anchor="ctr"/>
              <a:lstStyle/>
              <a:p>
                <a:endParaRPr lang="en-US"/>
              </a:p>
            </p:txBody>
          </p:sp>
          <p:sp>
            <p:nvSpPr>
              <p:cNvPr id="59" name="Freeform 1146">
                <a:extLst>
                  <a:ext uri="{FF2B5EF4-FFF2-40B4-BE49-F238E27FC236}">
                    <a16:creationId xmlns:a16="http://schemas.microsoft.com/office/drawing/2014/main" id="{2502EBD7-1718-B6E8-DB7D-6FF03BD07105}"/>
                  </a:ext>
                </a:extLst>
              </p:cNvPr>
              <p:cNvSpPr/>
              <p:nvPr/>
            </p:nvSpPr>
            <p:spPr>
              <a:xfrm>
                <a:off x="6000583" y="4151418"/>
                <a:ext cx="58116" cy="58116"/>
              </a:xfrm>
              <a:custGeom>
                <a:avLst/>
                <a:gdLst>
                  <a:gd name="connsiteX0" fmla="*/ 57361 w 58116"/>
                  <a:gd name="connsiteY0" fmla="*/ 22527 h 58116"/>
                  <a:gd name="connsiteX1" fmla="*/ 35590 w 58116"/>
                  <a:gd name="connsiteY1" fmla="*/ 57361 h 58116"/>
                  <a:gd name="connsiteX2" fmla="*/ 755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3" y="53733"/>
                      <a:pt x="35590" y="57361"/>
                    </a:cubicBezTo>
                    <a:cubicBezTo>
                      <a:pt x="19987" y="60990"/>
                      <a:pt x="4384" y="51192"/>
                      <a:pt x="755"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0" name="Freeform 1147">
                <a:extLst>
                  <a:ext uri="{FF2B5EF4-FFF2-40B4-BE49-F238E27FC236}">
                    <a16:creationId xmlns:a16="http://schemas.microsoft.com/office/drawing/2014/main" id="{2AB38929-AFD0-BF94-0F3D-5AA3E35F166F}"/>
                  </a:ext>
                </a:extLst>
              </p:cNvPr>
              <p:cNvSpPr/>
              <p:nvPr/>
            </p:nvSpPr>
            <p:spPr>
              <a:xfrm>
                <a:off x="5858192" y="4020275"/>
                <a:ext cx="140788" cy="140788"/>
              </a:xfrm>
              <a:custGeom>
                <a:avLst/>
                <a:gdLst>
                  <a:gd name="connsiteX0" fmla="*/ 0 w 140788"/>
                  <a:gd name="connsiteY0" fmla="*/ 0 h 140788"/>
                  <a:gd name="connsiteX1" fmla="*/ 140788 w 140788"/>
                  <a:gd name="connsiteY1" fmla="*/ 140789 h 140788"/>
                </a:gdLst>
                <a:ahLst/>
                <a:cxnLst>
                  <a:cxn ang="0">
                    <a:pos x="connsiteX0" y="connsiteY0"/>
                  </a:cxn>
                  <a:cxn ang="0">
                    <a:pos x="connsiteX1" y="connsiteY1"/>
                  </a:cxn>
                </a:cxnLst>
                <a:rect l="l" t="t" r="r" b="b"/>
                <a:pathLst>
                  <a:path w="140788" h="140788">
                    <a:moveTo>
                      <a:pt x="0" y="0"/>
                    </a:moveTo>
                    <a:lnTo>
                      <a:pt x="140788" y="140789"/>
                    </a:lnTo>
                  </a:path>
                </a:pathLst>
              </a:custGeom>
              <a:ln w="28575" cap="rnd">
                <a:solidFill>
                  <a:srgbClr val="2094D2"/>
                </a:solidFill>
                <a:prstDash val="solid"/>
                <a:round/>
              </a:ln>
            </p:spPr>
            <p:txBody>
              <a:bodyPr rtlCol="0" anchor="ctr"/>
              <a:lstStyle/>
              <a:p>
                <a:endParaRPr lang="en-US"/>
              </a:p>
            </p:txBody>
          </p:sp>
        </p:grpSp>
      </p:grpSp>
      <p:grpSp>
        <p:nvGrpSpPr>
          <p:cNvPr id="67" name="Group 66">
            <a:extLst>
              <a:ext uri="{FF2B5EF4-FFF2-40B4-BE49-F238E27FC236}">
                <a16:creationId xmlns:a16="http://schemas.microsoft.com/office/drawing/2014/main" id="{BA6BBBAB-54E7-3D81-D36D-89B70E64D17B}"/>
              </a:ext>
            </a:extLst>
          </p:cNvPr>
          <p:cNvGrpSpPr/>
          <p:nvPr/>
        </p:nvGrpSpPr>
        <p:grpSpPr>
          <a:xfrm>
            <a:off x="367049" y="3393757"/>
            <a:ext cx="797772" cy="824910"/>
            <a:chOff x="6298198" y="4900718"/>
            <a:chExt cx="1449436" cy="1440000"/>
          </a:xfrm>
          <a:solidFill>
            <a:srgbClr val="2094D2"/>
          </a:solidFill>
        </p:grpSpPr>
        <p:grpSp>
          <p:nvGrpSpPr>
            <p:cNvPr id="68" name="Graphic 2">
              <a:extLst>
                <a:ext uri="{FF2B5EF4-FFF2-40B4-BE49-F238E27FC236}">
                  <a16:creationId xmlns:a16="http://schemas.microsoft.com/office/drawing/2014/main" id="{55DDA19E-4DB8-55C3-8E8D-E6797CF45A5D}"/>
                </a:ext>
              </a:extLst>
            </p:cNvPr>
            <p:cNvGrpSpPr/>
            <p:nvPr/>
          </p:nvGrpSpPr>
          <p:grpSpPr>
            <a:xfrm>
              <a:off x="6348614" y="4990298"/>
              <a:ext cx="1399020" cy="1350420"/>
              <a:chOff x="4593193" y="3962101"/>
              <a:chExt cx="2123345" cy="2049583"/>
            </a:xfrm>
            <a:grpFill/>
          </p:grpSpPr>
          <p:sp>
            <p:nvSpPr>
              <p:cNvPr id="91" name="Freeform 163">
                <a:extLst>
                  <a:ext uri="{FF2B5EF4-FFF2-40B4-BE49-F238E27FC236}">
                    <a16:creationId xmlns:a16="http://schemas.microsoft.com/office/drawing/2014/main" id="{8C54CA18-537F-5A2B-1079-5C2F83D5110B}"/>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2" name="Freeform 164">
                <a:extLst>
                  <a:ext uri="{FF2B5EF4-FFF2-40B4-BE49-F238E27FC236}">
                    <a16:creationId xmlns:a16="http://schemas.microsoft.com/office/drawing/2014/main" id="{66C83B78-8D18-19D6-6023-AAF368B7D73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3" name="Freeform 165">
                <a:extLst>
                  <a:ext uri="{FF2B5EF4-FFF2-40B4-BE49-F238E27FC236}">
                    <a16:creationId xmlns:a16="http://schemas.microsoft.com/office/drawing/2014/main" id="{0295C107-CC49-AB3E-4000-EB002C823CBC}"/>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F68E2B"/>
              </a:solidFill>
              <a:ln w="9514" cap="flat">
                <a:no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02D7487-0253-1D98-3787-F42D844B33C5}"/>
                </a:ext>
              </a:extLst>
            </p:cNvPr>
            <p:cNvGrpSpPr/>
            <p:nvPr/>
          </p:nvGrpSpPr>
          <p:grpSpPr>
            <a:xfrm>
              <a:off x="6298198" y="4900718"/>
              <a:ext cx="1439780" cy="1404262"/>
              <a:chOff x="4560834" y="3923992"/>
              <a:chExt cx="2185208" cy="2131302"/>
            </a:xfrm>
            <a:grpFill/>
          </p:grpSpPr>
          <p:sp>
            <p:nvSpPr>
              <p:cNvPr id="70" name="Freeform 142">
                <a:extLst>
                  <a:ext uri="{FF2B5EF4-FFF2-40B4-BE49-F238E27FC236}">
                    <a16:creationId xmlns:a16="http://schemas.microsoft.com/office/drawing/2014/main" id="{6264088C-70F6-96E3-D2C5-35EEB1015417}"/>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1" name="Freeform 143">
                <a:extLst>
                  <a:ext uri="{FF2B5EF4-FFF2-40B4-BE49-F238E27FC236}">
                    <a16:creationId xmlns:a16="http://schemas.microsoft.com/office/drawing/2014/main" id="{0F52F297-A12B-3836-069B-6341557C02A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72" name="Freeform 144">
                <a:extLst>
                  <a:ext uri="{FF2B5EF4-FFF2-40B4-BE49-F238E27FC236}">
                    <a16:creationId xmlns:a16="http://schemas.microsoft.com/office/drawing/2014/main" id="{4567DF34-F480-B82C-1A31-C74698DC7F20}"/>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73" name="Freeform 145">
                <a:extLst>
                  <a:ext uri="{FF2B5EF4-FFF2-40B4-BE49-F238E27FC236}">
                    <a16:creationId xmlns:a16="http://schemas.microsoft.com/office/drawing/2014/main" id="{633231DC-F937-4E95-DEFC-D6E6CDC1F1ED}"/>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74" name="Freeform 146">
                <a:extLst>
                  <a:ext uri="{FF2B5EF4-FFF2-40B4-BE49-F238E27FC236}">
                    <a16:creationId xmlns:a16="http://schemas.microsoft.com/office/drawing/2014/main" id="{E828FF2D-D1DB-08A3-D06B-611E338A7B2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75" name="Freeform 147">
                <a:extLst>
                  <a:ext uri="{FF2B5EF4-FFF2-40B4-BE49-F238E27FC236}">
                    <a16:creationId xmlns:a16="http://schemas.microsoft.com/office/drawing/2014/main" id="{6F48F5DA-20AC-50B4-0980-543F8DC256E7}"/>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76" name="Freeform 148">
                <a:extLst>
                  <a:ext uri="{FF2B5EF4-FFF2-40B4-BE49-F238E27FC236}">
                    <a16:creationId xmlns:a16="http://schemas.microsoft.com/office/drawing/2014/main" id="{36EC18D9-7EBF-2A48-CF34-C5A24F52FB66}"/>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77" name="Freeform 149">
                <a:extLst>
                  <a:ext uri="{FF2B5EF4-FFF2-40B4-BE49-F238E27FC236}">
                    <a16:creationId xmlns:a16="http://schemas.microsoft.com/office/drawing/2014/main" id="{C60A023D-56E9-98E2-152C-0EFC56E2D0CF}"/>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78" name="Freeform 150">
                <a:extLst>
                  <a:ext uri="{FF2B5EF4-FFF2-40B4-BE49-F238E27FC236}">
                    <a16:creationId xmlns:a16="http://schemas.microsoft.com/office/drawing/2014/main" id="{1AD2C993-233B-E92B-09FD-B936A6A5A1E6}"/>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79" name="Freeform 151">
                <a:extLst>
                  <a:ext uri="{FF2B5EF4-FFF2-40B4-BE49-F238E27FC236}">
                    <a16:creationId xmlns:a16="http://schemas.microsoft.com/office/drawing/2014/main" id="{D8B8F1B1-1F74-169E-9AAB-33A1A009CEB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80" name="Freeform 152">
                <a:extLst>
                  <a:ext uri="{FF2B5EF4-FFF2-40B4-BE49-F238E27FC236}">
                    <a16:creationId xmlns:a16="http://schemas.microsoft.com/office/drawing/2014/main" id="{5A28BED9-0E30-4440-D0D2-B61636A43A4C}"/>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81" name="Freeform 153">
                <a:extLst>
                  <a:ext uri="{FF2B5EF4-FFF2-40B4-BE49-F238E27FC236}">
                    <a16:creationId xmlns:a16="http://schemas.microsoft.com/office/drawing/2014/main" id="{E114A711-E621-0C08-B6C3-E73BD8E1ABF8}"/>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82" name="Freeform 154">
                <a:extLst>
                  <a:ext uri="{FF2B5EF4-FFF2-40B4-BE49-F238E27FC236}">
                    <a16:creationId xmlns:a16="http://schemas.microsoft.com/office/drawing/2014/main" id="{7D301E30-6A50-E95B-D11F-FE40017120A2}"/>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83" name="Freeform 155">
                <a:extLst>
                  <a:ext uri="{FF2B5EF4-FFF2-40B4-BE49-F238E27FC236}">
                    <a16:creationId xmlns:a16="http://schemas.microsoft.com/office/drawing/2014/main" id="{9812DF72-400E-9810-6B0D-83B4BE63ADA4}"/>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84" name="Freeform 156">
                <a:extLst>
                  <a:ext uri="{FF2B5EF4-FFF2-40B4-BE49-F238E27FC236}">
                    <a16:creationId xmlns:a16="http://schemas.microsoft.com/office/drawing/2014/main" id="{B76E6A19-13D9-3D09-839C-734A0A417222}"/>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85" name="Freeform 157">
                <a:extLst>
                  <a:ext uri="{FF2B5EF4-FFF2-40B4-BE49-F238E27FC236}">
                    <a16:creationId xmlns:a16="http://schemas.microsoft.com/office/drawing/2014/main" id="{C57CAEA0-72FF-4DBD-E612-6773912CC565}"/>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86" name="Freeform 158">
                <a:extLst>
                  <a:ext uri="{FF2B5EF4-FFF2-40B4-BE49-F238E27FC236}">
                    <a16:creationId xmlns:a16="http://schemas.microsoft.com/office/drawing/2014/main" id="{BB3718E9-B281-ACAD-3D20-D292CBC07F0F}"/>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87" name="Freeform 159">
                <a:extLst>
                  <a:ext uri="{FF2B5EF4-FFF2-40B4-BE49-F238E27FC236}">
                    <a16:creationId xmlns:a16="http://schemas.microsoft.com/office/drawing/2014/main" id="{5C7035C4-C8E2-E5CA-BA4E-A71ED874D6C7}"/>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88" name="Freeform 160">
                <a:extLst>
                  <a:ext uri="{FF2B5EF4-FFF2-40B4-BE49-F238E27FC236}">
                    <a16:creationId xmlns:a16="http://schemas.microsoft.com/office/drawing/2014/main" id="{A8B5109B-F308-E5AD-3B46-90197A4CF59F}"/>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89" name="Freeform 161">
                <a:extLst>
                  <a:ext uri="{FF2B5EF4-FFF2-40B4-BE49-F238E27FC236}">
                    <a16:creationId xmlns:a16="http://schemas.microsoft.com/office/drawing/2014/main" id="{7B4780B9-7ED2-301F-4A7B-93EDFC242BDF}"/>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90" name="Freeform 162">
                <a:extLst>
                  <a:ext uri="{FF2B5EF4-FFF2-40B4-BE49-F238E27FC236}">
                    <a16:creationId xmlns:a16="http://schemas.microsoft.com/office/drawing/2014/main" id="{1F53717E-E8B1-1D21-C58B-86D5DB567694}"/>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577977E3-E155-C737-045F-B9D02974BE52}"/>
              </a:ext>
            </a:extLst>
          </p:cNvPr>
          <p:cNvGrpSpPr/>
          <p:nvPr/>
        </p:nvGrpSpPr>
        <p:grpSpPr>
          <a:xfrm>
            <a:off x="406097" y="5459055"/>
            <a:ext cx="733942" cy="907884"/>
            <a:chOff x="10062484" y="2171152"/>
            <a:chExt cx="1347604" cy="1333642"/>
          </a:xfrm>
          <a:solidFill>
            <a:srgbClr val="2094D2"/>
          </a:solidFill>
        </p:grpSpPr>
        <p:sp>
          <p:nvSpPr>
            <p:cNvPr id="95" name="Freeform 317">
              <a:extLst>
                <a:ext uri="{FF2B5EF4-FFF2-40B4-BE49-F238E27FC236}">
                  <a16:creationId xmlns:a16="http://schemas.microsoft.com/office/drawing/2014/main" id="{C369A95D-5AC7-528D-FB83-A5CCA02DA774}"/>
                </a:ext>
              </a:extLst>
            </p:cNvPr>
            <p:cNvSpPr/>
            <p:nvPr/>
          </p:nvSpPr>
          <p:spPr>
            <a:xfrm>
              <a:off x="10062484" y="2171152"/>
              <a:ext cx="1347604" cy="1333642"/>
            </a:xfrm>
            <a:custGeom>
              <a:avLst/>
              <a:gdLst>
                <a:gd name="connsiteX0" fmla="*/ 1178914 w 1347604"/>
                <a:gd name="connsiteY0" fmla="*/ 1038737 h 1333642"/>
                <a:gd name="connsiteX1" fmla="*/ 1155911 w 1347604"/>
                <a:gd name="connsiteY1" fmla="*/ 1061735 h 1333642"/>
                <a:gd name="connsiteX2" fmla="*/ 1155911 w 1347604"/>
                <a:gd name="connsiteY2" fmla="*/ 1197805 h 1333642"/>
                <a:gd name="connsiteX3" fmla="*/ 1129073 w 1347604"/>
                <a:gd name="connsiteY3" fmla="*/ 1224637 h 1333642"/>
                <a:gd name="connsiteX4" fmla="*/ 925879 w 1347604"/>
                <a:gd name="connsiteY4" fmla="*/ 1224637 h 1333642"/>
                <a:gd name="connsiteX5" fmla="*/ 908626 w 1347604"/>
                <a:gd name="connsiteY5" fmla="*/ 1232303 h 1333642"/>
                <a:gd name="connsiteX6" fmla="*/ 853035 w 1347604"/>
                <a:gd name="connsiteY6" fmla="*/ 1251467 h 1333642"/>
                <a:gd name="connsiteX7" fmla="*/ 843451 w 1347604"/>
                <a:gd name="connsiteY7" fmla="*/ 1249551 h 1333642"/>
                <a:gd name="connsiteX8" fmla="*/ 749521 w 1347604"/>
                <a:gd name="connsiteY8" fmla="*/ 1285964 h 1333642"/>
                <a:gd name="connsiteX9" fmla="*/ 722684 w 1347604"/>
                <a:gd name="connsiteY9" fmla="*/ 1314711 h 1333642"/>
                <a:gd name="connsiteX10" fmla="*/ 642173 w 1347604"/>
                <a:gd name="connsiteY10" fmla="*/ 1310879 h 1333642"/>
                <a:gd name="connsiteX11" fmla="*/ 611502 w 1347604"/>
                <a:gd name="connsiteY11" fmla="*/ 1297463 h 1333642"/>
                <a:gd name="connsiteX12" fmla="*/ 561662 w 1347604"/>
                <a:gd name="connsiteY12" fmla="*/ 1266799 h 1333642"/>
                <a:gd name="connsiteX13" fmla="*/ 544409 w 1347604"/>
                <a:gd name="connsiteY13" fmla="*/ 1257217 h 1333642"/>
                <a:gd name="connsiteX14" fmla="*/ 492652 w 1347604"/>
                <a:gd name="connsiteY14" fmla="*/ 1228469 h 1333642"/>
                <a:gd name="connsiteX15" fmla="*/ 479233 w 1347604"/>
                <a:gd name="connsiteY15" fmla="*/ 1222720 h 1333642"/>
                <a:gd name="connsiteX16" fmla="*/ 247284 w 1347604"/>
                <a:gd name="connsiteY16" fmla="*/ 1222720 h 1333642"/>
                <a:gd name="connsiteX17" fmla="*/ 220447 w 1347604"/>
                <a:gd name="connsiteY17" fmla="*/ 1195889 h 1333642"/>
                <a:gd name="connsiteX18" fmla="*/ 220447 w 1347604"/>
                <a:gd name="connsiteY18" fmla="*/ 1096232 h 1333642"/>
                <a:gd name="connsiteX19" fmla="*/ 101598 w 1347604"/>
                <a:gd name="connsiteY19" fmla="*/ 1073234 h 1333642"/>
                <a:gd name="connsiteX20" fmla="*/ 17252 w 1347604"/>
                <a:gd name="connsiteY20" fmla="*/ 1057902 h 1333642"/>
                <a:gd name="connsiteX21" fmla="*/ 0 w 1347604"/>
                <a:gd name="connsiteY21" fmla="*/ 1036820 h 1333642"/>
                <a:gd name="connsiteX22" fmla="*/ 0 w 1347604"/>
                <a:gd name="connsiteY22" fmla="*/ 705268 h 1333642"/>
                <a:gd name="connsiteX23" fmla="*/ 24920 w 1347604"/>
                <a:gd name="connsiteY23" fmla="*/ 686103 h 1333642"/>
                <a:gd name="connsiteX24" fmla="*/ 170607 w 1347604"/>
                <a:gd name="connsiteY24" fmla="*/ 709101 h 1333642"/>
                <a:gd name="connsiteX25" fmla="*/ 218530 w 1347604"/>
                <a:gd name="connsiteY25" fmla="*/ 716767 h 1333642"/>
                <a:gd name="connsiteX26" fmla="*/ 218530 w 1347604"/>
                <a:gd name="connsiteY26" fmla="*/ 699518 h 1333642"/>
                <a:gd name="connsiteX27" fmla="*/ 218530 w 1347604"/>
                <a:gd name="connsiteY27" fmla="*/ 28747 h 1333642"/>
                <a:gd name="connsiteX28" fmla="*/ 247284 w 1347604"/>
                <a:gd name="connsiteY28" fmla="*/ 0 h 1333642"/>
                <a:gd name="connsiteX29" fmla="*/ 1123323 w 1347604"/>
                <a:gd name="connsiteY29" fmla="*/ 0 h 1333642"/>
                <a:gd name="connsiteX30" fmla="*/ 1152077 w 1347604"/>
                <a:gd name="connsiteY30" fmla="*/ 28747 h 1333642"/>
                <a:gd name="connsiteX31" fmla="*/ 1152077 w 1347604"/>
                <a:gd name="connsiteY31" fmla="*/ 684187 h 1333642"/>
                <a:gd name="connsiteX32" fmla="*/ 1152077 w 1347604"/>
                <a:gd name="connsiteY32" fmla="*/ 703351 h 1333642"/>
                <a:gd name="connsiteX33" fmla="*/ 1213419 w 1347604"/>
                <a:gd name="connsiteY33" fmla="*/ 689936 h 1333642"/>
                <a:gd name="connsiteX34" fmla="*/ 1322684 w 1347604"/>
                <a:gd name="connsiteY34" fmla="*/ 666938 h 1333642"/>
                <a:gd name="connsiteX35" fmla="*/ 1347604 w 1347604"/>
                <a:gd name="connsiteY35" fmla="*/ 686103 h 1333642"/>
                <a:gd name="connsiteX36" fmla="*/ 1347604 w 1347604"/>
                <a:gd name="connsiteY36" fmla="*/ 1025321 h 1333642"/>
                <a:gd name="connsiteX37" fmla="*/ 1328435 w 1347604"/>
                <a:gd name="connsiteY37" fmla="*/ 1048319 h 1333642"/>
                <a:gd name="connsiteX38" fmla="*/ 1211502 w 1347604"/>
                <a:gd name="connsiteY38" fmla="*/ 1073234 h 1333642"/>
                <a:gd name="connsiteX39" fmla="*/ 1180831 w 1347604"/>
                <a:gd name="connsiteY39" fmla="*/ 1054069 h 1333642"/>
                <a:gd name="connsiteX40" fmla="*/ 1178914 w 1347604"/>
                <a:gd name="connsiteY40" fmla="*/ 1038737 h 1333642"/>
                <a:gd name="connsiteX41" fmla="*/ 322045 w 1347604"/>
                <a:gd name="connsiteY41" fmla="*/ 109240 h 1333642"/>
                <a:gd name="connsiteX42" fmla="*/ 322045 w 1347604"/>
                <a:gd name="connsiteY42" fmla="*/ 335386 h 1333642"/>
                <a:gd name="connsiteX43" fmla="*/ 322045 w 1347604"/>
                <a:gd name="connsiteY43" fmla="*/ 559615 h 1333642"/>
                <a:gd name="connsiteX44" fmla="*/ 327796 w 1347604"/>
                <a:gd name="connsiteY44" fmla="*/ 783844 h 1333642"/>
                <a:gd name="connsiteX45" fmla="*/ 465815 w 1347604"/>
                <a:gd name="connsiteY45" fmla="*/ 789593 h 1333642"/>
                <a:gd name="connsiteX46" fmla="*/ 615336 w 1347604"/>
                <a:gd name="connsiteY46" fmla="*/ 770429 h 1333642"/>
                <a:gd name="connsiteX47" fmla="*/ 624920 w 1347604"/>
                <a:gd name="connsiteY47" fmla="*/ 764679 h 1333642"/>
                <a:gd name="connsiteX48" fmla="*/ 670927 w 1347604"/>
                <a:gd name="connsiteY48" fmla="*/ 741681 h 1333642"/>
                <a:gd name="connsiteX49" fmla="*/ 705432 w 1347604"/>
                <a:gd name="connsiteY49" fmla="*/ 735932 h 1333642"/>
                <a:gd name="connsiteX50" fmla="*/ 847285 w 1347604"/>
                <a:gd name="connsiteY50" fmla="*/ 757013 h 1333642"/>
                <a:gd name="connsiteX51" fmla="*/ 933547 w 1347604"/>
                <a:gd name="connsiteY51" fmla="*/ 806842 h 1333642"/>
                <a:gd name="connsiteX52" fmla="*/ 964218 w 1347604"/>
                <a:gd name="connsiteY52" fmla="*/ 814508 h 1333642"/>
                <a:gd name="connsiteX53" fmla="*/ 1052396 w 1347604"/>
                <a:gd name="connsiteY53" fmla="*/ 801092 h 1333642"/>
                <a:gd name="connsiteX54" fmla="*/ 1052396 w 1347604"/>
                <a:gd name="connsiteY54" fmla="*/ 109240 h 1333642"/>
                <a:gd name="connsiteX55" fmla="*/ 322045 w 1347604"/>
                <a:gd name="connsiteY55" fmla="*/ 109240 h 1333642"/>
                <a:gd name="connsiteX56" fmla="*/ 667093 w 1347604"/>
                <a:gd name="connsiteY56" fmla="*/ 1119230 h 1333642"/>
                <a:gd name="connsiteX57" fmla="*/ 743770 w 1347604"/>
                <a:gd name="connsiteY57" fmla="*/ 1140311 h 1333642"/>
                <a:gd name="connsiteX58" fmla="*/ 745687 w 1347604"/>
                <a:gd name="connsiteY58" fmla="*/ 1144144 h 1333642"/>
                <a:gd name="connsiteX59" fmla="*/ 849202 w 1347604"/>
                <a:gd name="connsiteY59" fmla="*/ 1218887 h 1333642"/>
                <a:gd name="connsiteX60" fmla="*/ 887540 w 1347604"/>
                <a:gd name="connsiteY60" fmla="*/ 1197805 h 1333642"/>
                <a:gd name="connsiteX61" fmla="*/ 874122 w 1347604"/>
                <a:gd name="connsiteY61" fmla="*/ 1172891 h 1333642"/>
                <a:gd name="connsiteX62" fmla="*/ 789777 w 1347604"/>
                <a:gd name="connsiteY62" fmla="*/ 1113480 h 1333642"/>
                <a:gd name="connsiteX63" fmla="*/ 782109 w 1347604"/>
                <a:gd name="connsiteY63" fmla="*/ 1094315 h 1333642"/>
                <a:gd name="connsiteX64" fmla="*/ 793610 w 1347604"/>
                <a:gd name="connsiteY64" fmla="*/ 1082816 h 1333642"/>
                <a:gd name="connsiteX65" fmla="*/ 810863 w 1347604"/>
                <a:gd name="connsiteY65" fmla="*/ 1088566 h 1333642"/>
                <a:gd name="connsiteX66" fmla="*/ 925879 w 1347604"/>
                <a:gd name="connsiteY66" fmla="*/ 1167142 h 1333642"/>
                <a:gd name="connsiteX67" fmla="*/ 948882 w 1347604"/>
                <a:gd name="connsiteY67" fmla="*/ 1174808 h 1333642"/>
                <a:gd name="connsiteX68" fmla="*/ 969968 w 1347604"/>
                <a:gd name="connsiteY68" fmla="*/ 1157560 h 1333642"/>
                <a:gd name="connsiteX69" fmla="*/ 956549 w 1347604"/>
                <a:gd name="connsiteY69" fmla="*/ 1128812 h 1333642"/>
                <a:gd name="connsiteX70" fmla="*/ 824281 w 1347604"/>
                <a:gd name="connsiteY70" fmla="*/ 1040654 h 1333642"/>
                <a:gd name="connsiteX71" fmla="*/ 814697 w 1347604"/>
                <a:gd name="connsiteY71" fmla="*/ 1032988 h 1333642"/>
                <a:gd name="connsiteX72" fmla="*/ 812779 w 1347604"/>
                <a:gd name="connsiteY72" fmla="*/ 1011906 h 1333642"/>
                <a:gd name="connsiteX73" fmla="*/ 831949 w 1347604"/>
                <a:gd name="connsiteY73" fmla="*/ 1006156 h 1333642"/>
                <a:gd name="connsiteX74" fmla="*/ 843451 w 1347604"/>
                <a:gd name="connsiteY74" fmla="*/ 1011906 h 1333642"/>
                <a:gd name="connsiteX75" fmla="*/ 985303 w 1347604"/>
                <a:gd name="connsiteY75" fmla="*/ 1103898 h 1333642"/>
                <a:gd name="connsiteX76" fmla="*/ 1021726 w 1347604"/>
                <a:gd name="connsiteY76" fmla="*/ 1098148 h 1333642"/>
                <a:gd name="connsiteX77" fmla="*/ 1014057 w 1347604"/>
                <a:gd name="connsiteY77" fmla="*/ 1061735 h 1333642"/>
                <a:gd name="connsiteX78" fmla="*/ 973802 w 1347604"/>
                <a:gd name="connsiteY78" fmla="*/ 1029155 h 1333642"/>
                <a:gd name="connsiteX79" fmla="*/ 778275 w 1347604"/>
                <a:gd name="connsiteY79" fmla="*/ 883501 h 1333642"/>
                <a:gd name="connsiteX80" fmla="*/ 724601 w 1347604"/>
                <a:gd name="connsiteY80" fmla="*/ 852837 h 1333642"/>
                <a:gd name="connsiteX81" fmla="*/ 720767 w 1347604"/>
                <a:gd name="connsiteY81" fmla="*/ 856671 h 1333642"/>
                <a:gd name="connsiteX82" fmla="*/ 598083 w 1347604"/>
                <a:gd name="connsiteY82" fmla="*/ 904583 h 1333642"/>
                <a:gd name="connsiteX83" fmla="*/ 575080 w 1347604"/>
                <a:gd name="connsiteY83" fmla="*/ 850921 h 1333642"/>
                <a:gd name="connsiteX84" fmla="*/ 596166 w 1347604"/>
                <a:gd name="connsiteY84" fmla="*/ 820257 h 1333642"/>
                <a:gd name="connsiteX85" fmla="*/ 605751 w 1347604"/>
                <a:gd name="connsiteY85" fmla="*/ 803009 h 1333642"/>
                <a:gd name="connsiteX86" fmla="*/ 553994 w 1347604"/>
                <a:gd name="connsiteY86" fmla="*/ 808758 h 1333642"/>
                <a:gd name="connsiteX87" fmla="*/ 398722 w 1347604"/>
                <a:gd name="connsiteY87" fmla="*/ 826007 h 1333642"/>
                <a:gd name="connsiteX88" fmla="*/ 389138 w 1347604"/>
                <a:gd name="connsiteY88" fmla="*/ 835589 h 1333642"/>
                <a:gd name="connsiteX89" fmla="*/ 366134 w 1347604"/>
                <a:gd name="connsiteY89" fmla="*/ 983159 h 1333642"/>
                <a:gd name="connsiteX90" fmla="*/ 354633 w 1347604"/>
                <a:gd name="connsiteY90" fmla="*/ 1054069 h 1333642"/>
                <a:gd name="connsiteX91" fmla="*/ 448562 w 1347604"/>
                <a:gd name="connsiteY91" fmla="*/ 1088566 h 1333642"/>
                <a:gd name="connsiteX92" fmla="*/ 538658 w 1347604"/>
                <a:gd name="connsiteY92" fmla="*/ 1130728 h 1333642"/>
                <a:gd name="connsiteX93" fmla="*/ 561662 w 1347604"/>
                <a:gd name="connsiteY93" fmla="*/ 1105814 h 1333642"/>
                <a:gd name="connsiteX94" fmla="*/ 578914 w 1347604"/>
                <a:gd name="connsiteY94" fmla="*/ 1090482 h 1333642"/>
                <a:gd name="connsiteX95" fmla="*/ 667093 w 1347604"/>
                <a:gd name="connsiteY95" fmla="*/ 1119230 h 1333642"/>
                <a:gd name="connsiteX96" fmla="*/ 289457 w 1347604"/>
                <a:gd name="connsiteY96" fmla="*/ 732099 h 1333642"/>
                <a:gd name="connsiteX97" fmla="*/ 289457 w 1347604"/>
                <a:gd name="connsiteY97" fmla="*/ 714850 h 1333642"/>
                <a:gd name="connsiteX98" fmla="*/ 289457 w 1347604"/>
                <a:gd name="connsiteY98" fmla="*/ 103490 h 1333642"/>
                <a:gd name="connsiteX99" fmla="*/ 316294 w 1347604"/>
                <a:gd name="connsiteY99" fmla="*/ 76660 h 1333642"/>
                <a:gd name="connsiteX100" fmla="*/ 1060064 w 1347604"/>
                <a:gd name="connsiteY100" fmla="*/ 76660 h 1333642"/>
                <a:gd name="connsiteX101" fmla="*/ 1086901 w 1347604"/>
                <a:gd name="connsiteY101" fmla="*/ 103490 h 1333642"/>
                <a:gd name="connsiteX102" fmla="*/ 1086901 w 1347604"/>
                <a:gd name="connsiteY102" fmla="*/ 772345 h 1333642"/>
                <a:gd name="connsiteX103" fmla="*/ 1086901 w 1347604"/>
                <a:gd name="connsiteY103" fmla="*/ 791510 h 1333642"/>
                <a:gd name="connsiteX104" fmla="*/ 1123323 w 1347604"/>
                <a:gd name="connsiteY104" fmla="*/ 781928 h 1333642"/>
                <a:gd name="connsiteX105" fmla="*/ 1115655 w 1347604"/>
                <a:gd name="connsiteY105" fmla="*/ 741681 h 1333642"/>
                <a:gd name="connsiteX106" fmla="*/ 1117572 w 1347604"/>
                <a:gd name="connsiteY106" fmla="*/ 722516 h 1333642"/>
                <a:gd name="connsiteX107" fmla="*/ 1123323 w 1347604"/>
                <a:gd name="connsiteY107" fmla="*/ 701435 h 1333642"/>
                <a:gd name="connsiteX108" fmla="*/ 1123323 w 1347604"/>
                <a:gd name="connsiteY108" fmla="*/ 53662 h 1333642"/>
                <a:gd name="connsiteX109" fmla="*/ 1123323 w 1347604"/>
                <a:gd name="connsiteY109" fmla="*/ 38330 h 1333642"/>
                <a:gd name="connsiteX110" fmla="*/ 256869 w 1347604"/>
                <a:gd name="connsiteY110" fmla="*/ 38330 h 1333642"/>
                <a:gd name="connsiteX111" fmla="*/ 256869 w 1347604"/>
                <a:gd name="connsiteY111" fmla="*/ 728266 h 1333642"/>
                <a:gd name="connsiteX112" fmla="*/ 289457 w 1347604"/>
                <a:gd name="connsiteY112" fmla="*/ 732099 h 1333642"/>
                <a:gd name="connsiteX113" fmla="*/ 1058147 w 1347604"/>
                <a:gd name="connsiteY113" fmla="*/ 831756 h 1333642"/>
                <a:gd name="connsiteX114" fmla="*/ 1048563 w 1347604"/>
                <a:gd name="connsiteY114" fmla="*/ 833672 h 1333642"/>
                <a:gd name="connsiteX115" fmla="*/ 1031310 w 1347604"/>
                <a:gd name="connsiteY115" fmla="*/ 837506 h 1333642"/>
                <a:gd name="connsiteX116" fmla="*/ 879872 w 1347604"/>
                <a:gd name="connsiteY116" fmla="*/ 814508 h 1333642"/>
                <a:gd name="connsiteX117" fmla="*/ 814697 w 1347604"/>
                <a:gd name="connsiteY117" fmla="*/ 776178 h 1333642"/>
                <a:gd name="connsiteX118" fmla="*/ 757189 w 1347604"/>
                <a:gd name="connsiteY118" fmla="*/ 764679 h 1333642"/>
                <a:gd name="connsiteX119" fmla="*/ 676678 w 1347604"/>
                <a:gd name="connsiteY119" fmla="*/ 776178 h 1333642"/>
                <a:gd name="connsiteX120" fmla="*/ 634505 w 1347604"/>
                <a:gd name="connsiteY120" fmla="*/ 812592 h 1333642"/>
                <a:gd name="connsiteX121" fmla="*/ 617253 w 1347604"/>
                <a:gd name="connsiteY121" fmla="*/ 845171 h 1333642"/>
                <a:gd name="connsiteX122" fmla="*/ 600000 w 1347604"/>
                <a:gd name="connsiteY122" fmla="*/ 870086 h 1333642"/>
                <a:gd name="connsiteX123" fmla="*/ 693930 w 1347604"/>
                <a:gd name="connsiteY123" fmla="*/ 820257 h 1333642"/>
                <a:gd name="connsiteX124" fmla="*/ 693930 w 1347604"/>
                <a:gd name="connsiteY124" fmla="*/ 812592 h 1333642"/>
                <a:gd name="connsiteX125" fmla="*/ 711182 w 1347604"/>
                <a:gd name="connsiteY125" fmla="*/ 793427 h 1333642"/>
                <a:gd name="connsiteX126" fmla="*/ 728435 w 1347604"/>
                <a:gd name="connsiteY126" fmla="*/ 812592 h 1333642"/>
                <a:gd name="connsiteX127" fmla="*/ 738019 w 1347604"/>
                <a:gd name="connsiteY127" fmla="*/ 826007 h 1333642"/>
                <a:gd name="connsiteX128" fmla="*/ 839617 w 1347604"/>
                <a:gd name="connsiteY128" fmla="*/ 885418 h 1333642"/>
                <a:gd name="connsiteX129" fmla="*/ 1029393 w 1347604"/>
                <a:gd name="connsiteY129" fmla="*/ 1031071 h 1333642"/>
                <a:gd name="connsiteX130" fmla="*/ 1042811 w 1347604"/>
                <a:gd name="connsiteY130" fmla="*/ 1036820 h 1333642"/>
                <a:gd name="connsiteX131" fmla="*/ 1100319 w 1347604"/>
                <a:gd name="connsiteY131" fmla="*/ 1023405 h 1333642"/>
                <a:gd name="connsiteX132" fmla="*/ 1058147 w 1347604"/>
                <a:gd name="connsiteY132" fmla="*/ 831756 h 1333642"/>
                <a:gd name="connsiteX133" fmla="*/ 161022 w 1347604"/>
                <a:gd name="connsiteY133" fmla="*/ 1055985 h 1333642"/>
                <a:gd name="connsiteX134" fmla="*/ 208946 w 1347604"/>
                <a:gd name="connsiteY134" fmla="*/ 753180 h 1333642"/>
                <a:gd name="connsiteX135" fmla="*/ 36422 w 1347604"/>
                <a:gd name="connsiteY135" fmla="*/ 726349 h 1333642"/>
                <a:gd name="connsiteX136" fmla="*/ 36422 w 1347604"/>
                <a:gd name="connsiteY136" fmla="*/ 1031071 h 1333642"/>
                <a:gd name="connsiteX137" fmla="*/ 161022 w 1347604"/>
                <a:gd name="connsiteY137" fmla="*/ 1055985 h 1333642"/>
                <a:gd name="connsiteX138" fmla="*/ 1316933 w 1347604"/>
                <a:gd name="connsiteY138" fmla="*/ 705268 h 1333642"/>
                <a:gd name="connsiteX139" fmla="*/ 1148243 w 1347604"/>
                <a:gd name="connsiteY139" fmla="*/ 741681 h 1333642"/>
                <a:gd name="connsiteX140" fmla="*/ 1213419 w 1347604"/>
                <a:gd name="connsiteY140" fmla="*/ 1044486 h 1333642"/>
                <a:gd name="connsiteX141" fmla="*/ 1315016 w 1347604"/>
                <a:gd name="connsiteY141" fmla="*/ 1021489 h 1333642"/>
                <a:gd name="connsiteX142" fmla="*/ 1316933 w 1347604"/>
                <a:gd name="connsiteY142" fmla="*/ 705268 h 1333642"/>
                <a:gd name="connsiteX143" fmla="*/ 245368 w 1347604"/>
                <a:gd name="connsiteY143" fmla="*/ 1071318 h 1333642"/>
                <a:gd name="connsiteX144" fmla="*/ 293291 w 1347604"/>
                <a:gd name="connsiteY144" fmla="*/ 766595 h 1333642"/>
                <a:gd name="connsiteX145" fmla="*/ 241534 w 1347604"/>
                <a:gd name="connsiteY145" fmla="*/ 758929 h 1333642"/>
                <a:gd name="connsiteX146" fmla="*/ 193610 w 1347604"/>
                <a:gd name="connsiteY146" fmla="*/ 1061735 h 1333642"/>
                <a:gd name="connsiteX147" fmla="*/ 245368 w 1347604"/>
                <a:gd name="connsiteY147" fmla="*/ 1071318 h 1333642"/>
                <a:gd name="connsiteX148" fmla="*/ 991055 w 1347604"/>
                <a:gd name="connsiteY148" fmla="*/ 1192056 h 1333642"/>
                <a:gd name="connsiteX149" fmla="*/ 1121406 w 1347604"/>
                <a:gd name="connsiteY149" fmla="*/ 1192056 h 1333642"/>
                <a:gd name="connsiteX150" fmla="*/ 1121406 w 1347604"/>
                <a:gd name="connsiteY150" fmla="*/ 1052153 h 1333642"/>
                <a:gd name="connsiteX151" fmla="*/ 1058147 w 1347604"/>
                <a:gd name="connsiteY151" fmla="*/ 1069401 h 1333642"/>
                <a:gd name="connsiteX152" fmla="*/ 1010224 w 1347604"/>
                <a:gd name="connsiteY152" fmla="*/ 1142227 h 1333642"/>
                <a:gd name="connsiteX153" fmla="*/ 991055 w 1347604"/>
                <a:gd name="connsiteY153" fmla="*/ 1192056 h 1333642"/>
                <a:gd name="connsiteX154" fmla="*/ 318211 w 1347604"/>
                <a:gd name="connsiteY154" fmla="*/ 818341 h 1333642"/>
                <a:gd name="connsiteX155" fmla="*/ 281789 w 1347604"/>
                <a:gd name="connsiteY155" fmla="*/ 1044486 h 1333642"/>
                <a:gd name="connsiteX156" fmla="*/ 320128 w 1347604"/>
                <a:gd name="connsiteY156" fmla="*/ 1052153 h 1333642"/>
                <a:gd name="connsiteX157" fmla="*/ 356550 w 1347604"/>
                <a:gd name="connsiteY157" fmla="*/ 824090 h 1333642"/>
                <a:gd name="connsiteX158" fmla="*/ 318211 w 1347604"/>
                <a:gd name="connsiteY158" fmla="*/ 818341 h 1333642"/>
                <a:gd name="connsiteX159" fmla="*/ 254952 w 1347604"/>
                <a:gd name="connsiteY159" fmla="*/ 1192056 h 1333642"/>
                <a:gd name="connsiteX160" fmla="*/ 431310 w 1347604"/>
                <a:gd name="connsiteY160" fmla="*/ 1192056 h 1333642"/>
                <a:gd name="connsiteX161" fmla="*/ 392971 w 1347604"/>
                <a:gd name="connsiteY161" fmla="*/ 1161392 h 1333642"/>
                <a:gd name="connsiteX162" fmla="*/ 377636 w 1347604"/>
                <a:gd name="connsiteY162" fmla="*/ 1153726 h 1333642"/>
                <a:gd name="connsiteX163" fmla="*/ 308626 w 1347604"/>
                <a:gd name="connsiteY163" fmla="*/ 1153726 h 1333642"/>
                <a:gd name="connsiteX164" fmla="*/ 287540 w 1347604"/>
                <a:gd name="connsiteY164" fmla="*/ 1132645 h 1333642"/>
                <a:gd name="connsiteX165" fmla="*/ 287540 w 1347604"/>
                <a:gd name="connsiteY165" fmla="*/ 1086649 h 1333642"/>
                <a:gd name="connsiteX166" fmla="*/ 279872 w 1347604"/>
                <a:gd name="connsiteY166" fmla="*/ 1071318 h 1333642"/>
                <a:gd name="connsiteX167" fmla="*/ 253035 w 1347604"/>
                <a:gd name="connsiteY167" fmla="*/ 1107731 h 1333642"/>
                <a:gd name="connsiteX168" fmla="*/ 254952 w 1347604"/>
                <a:gd name="connsiteY168" fmla="*/ 1192056 h 1333642"/>
                <a:gd name="connsiteX169" fmla="*/ 1088818 w 1347604"/>
                <a:gd name="connsiteY169" fmla="*/ 824090 h 1333642"/>
                <a:gd name="connsiteX170" fmla="*/ 1130990 w 1347604"/>
                <a:gd name="connsiteY170" fmla="*/ 1015739 h 1333642"/>
                <a:gd name="connsiteX171" fmla="*/ 1165496 w 1347604"/>
                <a:gd name="connsiteY171" fmla="*/ 1006156 h 1333642"/>
                <a:gd name="connsiteX172" fmla="*/ 1123323 w 1347604"/>
                <a:gd name="connsiteY172" fmla="*/ 814508 h 1333642"/>
                <a:gd name="connsiteX173" fmla="*/ 1088818 w 1347604"/>
                <a:gd name="connsiteY173" fmla="*/ 824090 h 1333642"/>
                <a:gd name="connsiteX174" fmla="*/ 609585 w 1347604"/>
                <a:gd name="connsiteY174" fmla="*/ 1272549 h 1333642"/>
                <a:gd name="connsiteX175" fmla="*/ 630671 w 1347604"/>
                <a:gd name="connsiteY175" fmla="*/ 1262966 h 1333642"/>
                <a:gd name="connsiteX176" fmla="*/ 711182 w 1347604"/>
                <a:gd name="connsiteY176" fmla="*/ 1184390 h 1333642"/>
                <a:gd name="connsiteX177" fmla="*/ 711182 w 1347604"/>
                <a:gd name="connsiteY177" fmla="*/ 1151810 h 1333642"/>
                <a:gd name="connsiteX178" fmla="*/ 678594 w 1347604"/>
                <a:gd name="connsiteY178" fmla="*/ 1153726 h 1333642"/>
                <a:gd name="connsiteX179" fmla="*/ 592332 w 1347604"/>
                <a:gd name="connsiteY179" fmla="*/ 1243802 h 1333642"/>
                <a:gd name="connsiteX180" fmla="*/ 590416 w 1347604"/>
                <a:gd name="connsiteY180" fmla="*/ 1257217 h 1333642"/>
                <a:gd name="connsiteX181" fmla="*/ 609585 w 1347604"/>
                <a:gd name="connsiteY181" fmla="*/ 1272549 h 1333642"/>
                <a:gd name="connsiteX182" fmla="*/ 548243 w 1347604"/>
                <a:gd name="connsiteY182" fmla="*/ 1230386 h 1333642"/>
                <a:gd name="connsiteX183" fmla="*/ 565495 w 1347604"/>
                <a:gd name="connsiteY183" fmla="*/ 1220803 h 1333642"/>
                <a:gd name="connsiteX184" fmla="*/ 630671 w 1347604"/>
                <a:gd name="connsiteY184" fmla="*/ 1153726 h 1333642"/>
                <a:gd name="connsiteX185" fmla="*/ 636422 w 1347604"/>
                <a:gd name="connsiteY185" fmla="*/ 1140311 h 1333642"/>
                <a:gd name="connsiteX186" fmla="*/ 623003 w 1347604"/>
                <a:gd name="connsiteY186" fmla="*/ 1113480 h 1333642"/>
                <a:gd name="connsiteX187" fmla="*/ 592332 w 1347604"/>
                <a:gd name="connsiteY187" fmla="*/ 1119230 h 1333642"/>
                <a:gd name="connsiteX188" fmla="*/ 529074 w 1347604"/>
                <a:gd name="connsiteY188" fmla="*/ 1184390 h 1333642"/>
                <a:gd name="connsiteX189" fmla="*/ 523323 w 1347604"/>
                <a:gd name="connsiteY189" fmla="*/ 1211221 h 1333642"/>
                <a:gd name="connsiteX190" fmla="*/ 548243 w 1347604"/>
                <a:gd name="connsiteY190" fmla="*/ 1230386 h 1333642"/>
                <a:gd name="connsiteX191" fmla="*/ 657508 w 1347604"/>
                <a:gd name="connsiteY191" fmla="*/ 1289797 h 1333642"/>
                <a:gd name="connsiteX192" fmla="*/ 672844 w 1347604"/>
                <a:gd name="connsiteY192" fmla="*/ 1301296 h 1333642"/>
                <a:gd name="connsiteX193" fmla="*/ 690096 w 1347604"/>
                <a:gd name="connsiteY193" fmla="*/ 1301296 h 1333642"/>
                <a:gd name="connsiteX194" fmla="*/ 739936 w 1347604"/>
                <a:gd name="connsiteY194" fmla="*/ 1251467 h 1333642"/>
                <a:gd name="connsiteX195" fmla="*/ 738019 w 1347604"/>
                <a:gd name="connsiteY195" fmla="*/ 1228469 h 1333642"/>
                <a:gd name="connsiteX196" fmla="*/ 715016 w 1347604"/>
                <a:gd name="connsiteY196" fmla="*/ 1228469 h 1333642"/>
                <a:gd name="connsiteX197" fmla="*/ 657508 w 1347604"/>
                <a:gd name="connsiteY197" fmla="*/ 1289797 h 1333642"/>
                <a:gd name="connsiteX198" fmla="*/ 394888 w 1347604"/>
                <a:gd name="connsiteY198" fmla="*/ 1101981 h 1333642"/>
                <a:gd name="connsiteX199" fmla="*/ 323962 w 1347604"/>
                <a:gd name="connsiteY199" fmla="*/ 1084733 h 1333642"/>
                <a:gd name="connsiteX200" fmla="*/ 323962 w 1347604"/>
                <a:gd name="connsiteY200" fmla="*/ 1121146 h 1333642"/>
                <a:gd name="connsiteX201" fmla="*/ 387221 w 1347604"/>
                <a:gd name="connsiteY201" fmla="*/ 1121146 h 1333642"/>
                <a:gd name="connsiteX202" fmla="*/ 394888 w 1347604"/>
                <a:gd name="connsiteY202" fmla="*/ 1101981 h 1333642"/>
                <a:gd name="connsiteX203" fmla="*/ 747604 w 1347604"/>
                <a:gd name="connsiteY203" fmla="*/ 1186307 h 1333642"/>
                <a:gd name="connsiteX204" fmla="*/ 745687 w 1347604"/>
                <a:gd name="connsiteY204" fmla="*/ 1188223 h 1333642"/>
                <a:gd name="connsiteX205" fmla="*/ 772524 w 1347604"/>
                <a:gd name="connsiteY205" fmla="*/ 1220803 h 1333642"/>
                <a:gd name="connsiteX206" fmla="*/ 776358 w 1347604"/>
                <a:gd name="connsiteY206" fmla="*/ 1266799 h 1333642"/>
                <a:gd name="connsiteX207" fmla="*/ 805112 w 1347604"/>
                <a:gd name="connsiteY207" fmla="*/ 1257217 h 1333642"/>
                <a:gd name="connsiteX208" fmla="*/ 801278 w 1347604"/>
                <a:gd name="connsiteY208" fmla="*/ 1226553 h 1333642"/>
                <a:gd name="connsiteX209" fmla="*/ 747604 w 1347604"/>
                <a:gd name="connsiteY209" fmla="*/ 1186307 h 1333642"/>
                <a:gd name="connsiteX210" fmla="*/ 423642 w 1347604"/>
                <a:gd name="connsiteY210" fmla="*/ 1115397 h 1333642"/>
                <a:gd name="connsiteX211" fmla="*/ 417892 w 1347604"/>
                <a:gd name="connsiteY211" fmla="*/ 1134561 h 1333642"/>
                <a:gd name="connsiteX212" fmla="*/ 440895 w 1347604"/>
                <a:gd name="connsiteY212" fmla="*/ 1157560 h 1333642"/>
                <a:gd name="connsiteX213" fmla="*/ 456230 w 1347604"/>
                <a:gd name="connsiteY213" fmla="*/ 1144144 h 1333642"/>
                <a:gd name="connsiteX214" fmla="*/ 442812 w 1347604"/>
                <a:gd name="connsiteY214" fmla="*/ 1123062 h 1333642"/>
                <a:gd name="connsiteX215" fmla="*/ 423642 w 1347604"/>
                <a:gd name="connsiteY215" fmla="*/ 1115397 h 1333642"/>
                <a:gd name="connsiteX216" fmla="*/ 492652 w 1347604"/>
                <a:gd name="connsiteY216" fmla="*/ 1146061 h 1333642"/>
                <a:gd name="connsiteX217" fmla="*/ 456230 w 1347604"/>
                <a:gd name="connsiteY217" fmla="*/ 1192056 h 1333642"/>
                <a:gd name="connsiteX218" fmla="*/ 481150 w 1347604"/>
                <a:gd name="connsiteY218" fmla="*/ 1192056 h 1333642"/>
                <a:gd name="connsiteX219" fmla="*/ 488818 w 1347604"/>
                <a:gd name="connsiteY219" fmla="*/ 1188223 h 1333642"/>
                <a:gd name="connsiteX220" fmla="*/ 511821 w 1347604"/>
                <a:gd name="connsiteY220" fmla="*/ 1153726 h 1333642"/>
                <a:gd name="connsiteX221" fmla="*/ 492652 w 1347604"/>
                <a:gd name="connsiteY221" fmla="*/ 1146061 h 133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347604" h="1333642">
                  <a:moveTo>
                    <a:pt x="1178914" y="1038737"/>
                  </a:moveTo>
                  <a:cubicBezTo>
                    <a:pt x="1155911" y="1040654"/>
                    <a:pt x="1155911" y="1040654"/>
                    <a:pt x="1155911" y="1061735"/>
                  </a:cubicBezTo>
                  <a:cubicBezTo>
                    <a:pt x="1155911" y="1107731"/>
                    <a:pt x="1155911" y="1153726"/>
                    <a:pt x="1155911" y="1197805"/>
                  </a:cubicBezTo>
                  <a:cubicBezTo>
                    <a:pt x="1155911" y="1220803"/>
                    <a:pt x="1152077" y="1224637"/>
                    <a:pt x="1129073" y="1224637"/>
                  </a:cubicBezTo>
                  <a:cubicBezTo>
                    <a:pt x="1061981" y="1224637"/>
                    <a:pt x="992972" y="1224637"/>
                    <a:pt x="925879" y="1224637"/>
                  </a:cubicBezTo>
                  <a:cubicBezTo>
                    <a:pt x="918211" y="1224637"/>
                    <a:pt x="912460" y="1226553"/>
                    <a:pt x="908626" y="1232303"/>
                  </a:cubicBezTo>
                  <a:cubicBezTo>
                    <a:pt x="893291" y="1249551"/>
                    <a:pt x="874122" y="1257217"/>
                    <a:pt x="853035" y="1251467"/>
                  </a:cubicBezTo>
                  <a:cubicBezTo>
                    <a:pt x="849202" y="1251467"/>
                    <a:pt x="847285" y="1251467"/>
                    <a:pt x="843451" y="1249551"/>
                  </a:cubicBezTo>
                  <a:cubicBezTo>
                    <a:pt x="830032" y="1291714"/>
                    <a:pt x="789777" y="1310879"/>
                    <a:pt x="749521" y="1285964"/>
                  </a:cubicBezTo>
                  <a:cubicBezTo>
                    <a:pt x="741853" y="1295546"/>
                    <a:pt x="732269" y="1305129"/>
                    <a:pt x="722684" y="1314711"/>
                  </a:cubicBezTo>
                  <a:cubicBezTo>
                    <a:pt x="703515" y="1339626"/>
                    <a:pt x="665176" y="1341542"/>
                    <a:pt x="642173" y="1310879"/>
                  </a:cubicBezTo>
                  <a:cubicBezTo>
                    <a:pt x="632588" y="1299380"/>
                    <a:pt x="624920" y="1295546"/>
                    <a:pt x="611502" y="1297463"/>
                  </a:cubicBezTo>
                  <a:cubicBezTo>
                    <a:pt x="588499" y="1299380"/>
                    <a:pt x="573163" y="1285964"/>
                    <a:pt x="561662" y="1266799"/>
                  </a:cubicBezTo>
                  <a:cubicBezTo>
                    <a:pt x="557828" y="1259133"/>
                    <a:pt x="553994" y="1257217"/>
                    <a:pt x="544409" y="1257217"/>
                  </a:cubicBezTo>
                  <a:cubicBezTo>
                    <a:pt x="521406" y="1257217"/>
                    <a:pt x="504154" y="1247634"/>
                    <a:pt x="492652" y="1228469"/>
                  </a:cubicBezTo>
                  <a:cubicBezTo>
                    <a:pt x="490735" y="1224637"/>
                    <a:pt x="483067" y="1222720"/>
                    <a:pt x="479233" y="1222720"/>
                  </a:cubicBezTo>
                  <a:cubicBezTo>
                    <a:pt x="402556" y="1222720"/>
                    <a:pt x="323962" y="1222720"/>
                    <a:pt x="247284" y="1222720"/>
                  </a:cubicBezTo>
                  <a:cubicBezTo>
                    <a:pt x="224281" y="1222720"/>
                    <a:pt x="220447" y="1218887"/>
                    <a:pt x="220447" y="1195889"/>
                  </a:cubicBezTo>
                  <a:cubicBezTo>
                    <a:pt x="220447" y="1163309"/>
                    <a:pt x="220447" y="1130728"/>
                    <a:pt x="220447" y="1096232"/>
                  </a:cubicBezTo>
                  <a:cubicBezTo>
                    <a:pt x="180192" y="1088566"/>
                    <a:pt x="141853" y="1080900"/>
                    <a:pt x="101598" y="1073234"/>
                  </a:cubicBezTo>
                  <a:cubicBezTo>
                    <a:pt x="72844" y="1067484"/>
                    <a:pt x="46006" y="1061735"/>
                    <a:pt x="17252" y="1057902"/>
                  </a:cubicBezTo>
                  <a:cubicBezTo>
                    <a:pt x="5751" y="1055985"/>
                    <a:pt x="0" y="1050236"/>
                    <a:pt x="0" y="1036820"/>
                  </a:cubicBezTo>
                  <a:cubicBezTo>
                    <a:pt x="0" y="925664"/>
                    <a:pt x="0" y="816424"/>
                    <a:pt x="0" y="705268"/>
                  </a:cubicBezTo>
                  <a:cubicBezTo>
                    <a:pt x="0" y="689936"/>
                    <a:pt x="7668" y="684187"/>
                    <a:pt x="24920" y="686103"/>
                  </a:cubicBezTo>
                  <a:cubicBezTo>
                    <a:pt x="72844" y="693769"/>
                    <a:pt x="122684" y="701435"/>
                    <a:pt x="170607" y="709101"/>
                  </a:cubicBezTo>
                  <a:cubicBezTo>
                    <a:pt x="185943" y="711017"/>
                    <a:pt x="201278" y="712934"/>
                    <a:pt x="218530" y="716767"/>
                  </a:cubicBezTo>
                  <a:cubicBezTo>
                    <a:pt x="218530" y="709101"/>
                    <a:pt x="218530" y="703351"/>
                    <a:pt x="218530" y="699518"/>
                  </a:cubicBezTo>
                  <a:cubicBezTo>
                    <a:pt x="218530" y="475289"/>
                    <a:pt x="218530" y="252976"/>
                    <a:pt x="218530" y="28747"/>
                  </a:cubicBezTo>
                  <a:cubicBezTo>
                    <a:pt x="218530" y="1916"/>
                    <a:pt x="220447" y="0"/>
                    <a:pt x="247284" y="0"/>
                  </a:cubicBezTo>
                  <a:cubicBezTo>
                    <a:pt x="538658" y="0"/>
                    <a:pt x="831949" y="0"/>
                    <a:pt x="1123323" y="0"/>
                  </a:cubicBezTo>
                  <a:cubicBezTo>
                    <a:pt x="1148243" y="0"/>
                    <a:pt x="1152077" y="1916"/>
                    <a:pt x="1152077" y="28747"/>
                  </a:cubicBezTo>
                  <a:cubicBezTo>
                    <a:pt x="1152077" y="247227"/>
                    <a:pt x="1152077" y="465707"/>
                    <a:pt x="1152077" y="684187"/>
                  </a:cubicBezTo>
                  <a:cubicBezTo>
                    <a:pt x="1152077" y="689936"/>
                    <a:pt x="1152077" y="695686"/>
                    <a:pt x="1152077" y="703351"/>
                  </a:cubicBezTo>
                  <a:cubicBezTo>
                    <a:pt x="1173163" y="699518"/>
                    <a:pt x="1194250" y="693769"/>
                    <a:pt x="1213419" y="689936"/>
                  </a:cubicBezTo>
                  <a:cubicBezTo>
                    <a:pt x="1249841" y="682270"/>
                    <a:pt x="1286262" y="674604"/>
                    <a:pt x="1322684" y="666938"/>
                  </a:cubicBezTo>
                  <a:cubicBezTo>
                    <a:pt x="1339936" y="663105"/>
                    <a:pt x="1347604" y="668855"/>
                    <a:pt x="1347604" y="686103"/>
                  </a:cubicBezTo>
                  <a:cubicBezTo>
                    <a:pt x="1347604" y="799176"/>
                    <a:pt x="1347604" y="912249"/>
                    <a:pt x="1347604" y="1025321"/>
                  </a:cubicBezTo>
                  <a:cubicBezTo>
                    <a:pt x="1347604" y="1038737"/>
                    <a:pt x="1341853" y="1046403"/>
                    <a:pt x="1328435" y="1048319"/>
                  </a:cubicBezTo>
                  <a:cubicBezTo>
                    <a:pt x="1288179" y="1055985"/>
                    <a:pt x="1249841" y="1065568"/>
                    <a:pt x="1211502" y="1073234"/>
                  </a:cubicBezTo>
                  <a:cubicBezTo>
                    <a:pt x="1192333" y="1077067"/>
                    <a:pt x="1186581" y="1073234"/>
                    <a:pt x="1180831" y="1054069"/>
                  </a:cubicBezTo>
                  <a:cubicBezTo>
                    <a:pt x="1182748" y="1052153"/>
                    <a:pt x="1180831" y="1046403"/>
                    <a:pt x="1178914" y="1038737"/>
                  </a:cubicBezTo>
                  <a:close/>
                  <a:moveTo>
                    <a:pt x="322045" y="109240"/>
                  </a:moveTo>
                  <a:cubicBezTo>
                    <a:pt x="322045" y="185899"/>
                    <a:pt x="322045" y="260642"/>
                    <a:pt x="322045" y="335386"/>
                  </a:cubicBezTo>
                  <a:cubicBezTo>
                    <a:pt x="322045" y="410129"/>
                    <a:pt x="322045" y="484872"/>
                    <a:pt x="322045" y="559615"/>
                  </a:cubicBezTo>
                  <a:cubicBezTo>
                    <a:pt x="322045" y="634358"/>
                    <a:pt x="320128" y="709101"/>
                    <a:pt x="327796" y="783844"/>
                  </a:cubicBezTo>
                  <a:cubicBezTo>
                    <a:pt x="371885" y="789593"/>
                    <a:pt x="417892" y="797259"/>
                    <a:pt x="465815" y="789593"/>
                  </a:cubicBezTo>
                  <a:cubicBezTo>
                    <a:pt x="515655" y="781928"/>
                    <a:pt x="565495" y="768512"/>
                    <a:pt x="615336" y="770429"/>
                  </a:cubicBezTo>
                  <a:cubicBezTo>
                    <a:pt x="619170" y="770429"/>
                    <a:pt x="623003" y="766595"/>
                    <a:pt x="624920" y="764679"/>
                  </a:cubicBezTo>
                  <a:cubicBezTo>
                    <a:pt x="638339" y="751264"/>
                    <a:pt x="651757" y="743598"/>
                    <a:pt x="670927" y="741681"/>
                  </a:cubicBezTo>
                  <a:cubicBezTo>
                    <a:pt x="682428" y="739765"/>
                    <a:pt x="693930" y="737848"/>
                    <a:pt x="705432" y="735932"/>
                  </a:cubicBezTo>
                  <a:cubicBezTo>
                    <a:pt x="755271" y="726349"/>
                    <a:pt x="803195" y="726349"/>
                    <a:pt x="847285" y="757013"/>
                  </a:cubicBezTo>
                  <a:cubicBezTo>
                    <a:pt x="874122" y="776178"/>
                    <a:pt x="904793" y="791510"/>
                    <a:pt x="933547" y="806842"/>
                  </a:cubicBezTo>
                  <a:cubicBezTo>
                    <a:pt x="943131" y="812592"/>
                    <a:pt x="954633" y="816424"/>
                    <a:pt x="964218" y="814508"/>
                  </a:cubicBezTo>
                  <a:cubicBezTo>
                    <a:pt x="994888" y="810675"/>
                    <a:pt x="1023642" y="804925"/>
                    <a:pt x="1052396" y="801092"/>
                  </a:cubicBezTo>
                  <a:cubicBezTo>
                    <a:pt x="1052396" y="569197"/>
                    <a:pt x="1052396" y="339219"/>
                    <a:pt x="1052396" y="109240"/>
                  </a:cubicBezTo>
                  <a:cubicBezTo>
                    <a:pt x="808946" y="109240"/>
                    <a:pt x="565495" y="109240"/>
                    <a:pt x="322045" y="109240"/>
                  </a:cubicBezTo>
                  <a:close/>
                  <a:moveTo>
                    <a:pt x="667093" y="1119230"/>
                  </a:moveTo>
                  <a:cubicBezTo>
                    <a:pt x="701598" y="1107731"/>
                    <a:pt x="718850" y="1111563"/>
                    <a:pt x="743770" y="1140311"/>
                  </a:cubicBezTo>
                  <a:cubicBezTo>
                    <a:pt x="743770" y="1142227"/>
                    <a:pt x="745687" y="1142227"/>
                    <a:pt x="745687" y="1144144"/>
                  </a:cubicBezTo>
                  <a:cubicBezTo>
                    <a:pt x="780192" y="1169058"/>
                    <a:pt x="814697" y="1195889"/>
                    <a:pt x="849202" y="1218887"/>
                  </a:cubicBezTo>
                  <a:cubicBezTo>
                    <a:pt x="866454" y="1230386"/>
                    <a:pt x="889457" y="1216970"/>
                    <a:pt x="887540" y="1197805"/>
                  </a:cubicBezTo>
                  <a:cubicBezTo>
                    <a:pt x="887540" y="1190140"/>
                    <a:pt x="881789" y="1178640"/>
                    <a:pt x="874122" y="1172891"/>
                  </a:cubicBezTo>
                  <a:cubicBezTo>
                    <a:pt x="847285" y="1151810"/>
                    <a:pt x="818531" y="1132645"/>
                    <a:pt x="789777" y="1113480"/>
                  </a:cubicBezTo>
                  <a:cubicBezTo>
                    <a:pt x="784025" y="1109647"/>
                    <a:pt x="782109" y="1101981"/>
                    <a:pt x="782109" y="1094315"/>
                  </a:cubicBezTo>
                  <a:cubicBezTo>
                    <a:pt x="782109" y="1090482"/>
                    <a:pt x="789777" y="1084733"/>
                    <a:pt x="793610" y="1082816"/>
                  </a:cubicBezTo>
                  <a:cubicBezTo>
                    <a:pt x="799361" y="1080900"/>
                    <a:pt x="805112" y="1084733"/>
                    <a:pt x="810863" y="1088566"/>
                  </a:cubicBezTo>
                  <a:cubicBezTo>
                    <a:pt x="849202" y="1115397"/>
                    <a:pt x="887540" y="1142227"/>
                    <a:pt x="925879" y="1167142"/>
                  </a:cubicBezTo>
                  <a:cubicBezTo>
                    <a:pt x="931630" y="1170975"/>
                    <a:pt x="941214" y="1174808"/>
                    <a:pt x="948882" y="1174808"/>
                  </a:cubicBezTo>
                  <a:cubicBezTo>
                    <a:pt x="958467" y="1174808"/>
                    <a:pt x="966134" y="1167142"/>
                    <a:pt x="969968" y="1157560"/>
                  </a:cubicBezTo>
                  <a:cubicBezTo>
                    <a:pt x="973802" y="1144144"/>
                    <a:pt x="968051" y="1134561"/>
                    <a:pt x="956549" y="1128812"/>
                  </a:cubicBezTo>
                  <a:cubicBezTo>
                    <a:pt x="912460" y="1100065"/>
                    <a:pt x="868371" y="1069401"/>
                    <a:pt x="824281" y="1040654"/>
                  </a:cubicBezTo>
                  <a:cubicBezTo>
                    <a:pt x="820448" y="1038737"/>
                    <a:pt x="814697" y="1036820"/>
                    <a:pt x="814697" y="1032988"/>
                  </a:cubicBezTo>
                  <a:cubicBezTo>
                    <a:pt x="812779" y="1027238"/>
                    <a:pt x="810863" y="1017655"/>
                    <a:pt x="812779" y="1011906"/>
                  </a:cubicBezTo>
                  <a:cubicBezTo>
                    <a:pt x="814697" y="1008073"/>
                    <a:pt x="824281" y="1006156"/>
                    <a:pt x="831949" y="1006156"/>
                  </a:cubicBezTo>
                  <a:cubicBezTo>
                    <a:pt x="835783" y="1006156"/>
                    <a:pt x="839617" y="1009990"/>
                    <a:pt x="843451" y="1011906"/>
                  </a:cubicBezTo>
                  <a:cubicBezTo>
                    <a:pt x="891374" y="1042570"/>
                    <a:pt x="937380" y="1073234"/>
                    <a:pt x="985303" y="1103898"/>
                  </a:cubicBezTo>
                  <a:cubicBezTo>
                    <a:pt x="998722" y="1113480"/>
                    <a:pt x="1014057" y="1109647"/>
                    <a:pt x="1021726" y="1098148"/>
                  </a:cubicBezTo>
                  <a:cubicBezTo>
                    <a:pt x="1029393" y="1086649"/>
                    <a:pt x="1027476" y="1073234"/>
                    <a:pt x="1014057" y="1061735"/>
                  </a:cubicBezTo>
                  <a:cubicBezTo>
                    <a:pt x="1000639" y="1050236"/>
                    <a:pt x="987220" y="1038737"/>
                    <a:pt x="973802" y="1029155"/>
                  </a:cubicBezTo>
                  <a:cubicBezTo>
                    <a:pt x="908626" y="981242"/>
                    <a:pt x="845368" y="931413"/>
                    <a:pt x="778275" y="883501"/>
                  </a:cubicBezTo>
                  <a:cubicBezTo>
                    <a:pt x="761023" y="872002"/>
                    <a:pt x="741853" y="862420"/>
                    <a:pt x="724601" y="852837"/>
                  </a:cubicBezTo>
                  <a:cubicBezTo>
                    <a:pt x="720767" y="856671"/>
                    <a:pt x="720767" y="856671"/>
                    <a:pt x="720767" y="856671"/>
                  </a:cubicBezTo>
                  <a:cubicBezTo>
                    <a:pt x="697764" y="910332"/>
                    <a:pt x="642173" y="917998"/>
                    <a:pt x="598083" y="904583"/>
                  </a:cubicBezTo>
                  <a:cubicBezTo>
                    <a:pt x="571246" y="896917"/>
                    <a:pt x="563578" y="873919"/>
                    <a:pt x="575080" y="850921"/>
                  </a:cubicBezTo>
                  <a:cubicBezTo>
                    <a:pt x="580831" y="839422"/>
                    <a:pt x="588499" y="829840"/>
                    <a:pt x="596166" y="820257"/>
                  </a:cubicBezTo>
                  <a:cubicBezTo>
                    <a:pt x="600000" y="816424"/>
                    <a:pt x="601917" y="810675"/>
                    <a:pt x="605751" y="803009"/>
                  </a:cubicBezTo>
                  <a:cubicBezTo>
                    <a:pt x="584665" y="804925"/>
                    <a:pt x="569329" y="806842"/>
                    <a:pt x="553994" y="808758"/>
                  </a:cubicBezTo>
                  <a:cubicBezTo>
                    <a:pt x="502237" y="816424"/>
                    <a:pt x="452396" y="831756"/>
                    <a:pt x="398722" y="826007"/>
                  </a:cubicBezTo>
                  <a:cubicBezTo>
                    <a:pt x="391054" y="826007"/>
                    <a:pt x="389138" y="829840"/>
                    <a:pt x="389138" y="835589"/>
                  </a:cubicBezTo>
                  <a:cubicBezTo>
                    <a:pt x="381470" y="885418"/>
                    <a:pt x="373802" y="933330"/>
                    <a:pt x="366134" y="983159"/>
                  </a:cubicBezTo>
                  <a:cubicBezTo>
                    <a:pt x="362300" y="1008073"/>
                    <a:pt x="358467" y="1032988"/>
                    <a:pt x="354633" y="1054069"/>
                  </a:cubicBezTo>
                  <a:cubicBezTo>
                    <a:pt x="387221" y="1065568"/>
                    <a:pt x="417892" y="1075150"/>
                    <a:pt x="448562" y="1088566"/>
                  </a:cubicBezTo>
                  <a:cubicBezTo>
                    <a:pt x="479233" y="1101981"/>
                    <a:pt x="507987" y="1117313"/>
                    <a:pt x="538658" y="1130728"/>
                  </a:cubicBezTo>
                  <a:cubicBezTo>
                    <a:pt x="546326" y="1123062"/>
                    <a:pt x="553994" y="1115397"/>
                    <a:pt x="561662" y="1105814"/>
                  </a:cubicBezTo>
                  <a:cubicBezTo>
                    <a:pt x="567412" y="1100065"/>
                    <a:pt x="571246" y="1094315"/>
                    <a:pt x="578914" y="1090482"/>
                  </a:cubicBezTo>
                  <a:cubicBezTo>
                    <a:pt x="607668" y="1069401"/>
                    <a:pt x="644090" y="1080900"/>
                    <a:pt x="667093" y="1119230"/>
                  </a:cubicBezTo>
                  <a:close/>
                  <a:moveTo>
                    <a:pt x="289457" y="732099"/>
                  </a:moveTo>
                  <a:cubicBezTo>
                    <a:pt x="289457" y="726349"/>
                    <a:pt x="289457" y="720600"/>
                    <a:pt x="289457" y="714850"/>
                  </a:cubicBezTo>
                  <a:cubicBezTo>
                    <a:pt x="289457" y="511703"/>
                    <a:pt x="289457" y="306638"/>
                    <a:pt x="289457" y="103490"/>
                  </a:cubicBezTo>
                  <a:cubicBezTo>
                    <a:pt x="289457" y="78576"/>
                    <a:pt x="293291" y="76660"/>
                    <a:pt x="316294" y="76660"/>
                  </a:cubicBezTo>
                  <a:cubicBezTo>
                    <a:pt x="563578" y="76660"/>
                    <a:pt x="812779" y="76660"/>
                    <a:pt x="1060064" y="76660"/>
                  </a:cubicBezTo>
                  <a:cubicBezTo>
                    <a:pt x="1084984" y="76660"/>
                    <a:pt x="1086901" y="78576"/>
                    <a:pt x="1086901" y="103490"/>
                  </a:cubicBezTo>
                  <a:cubicBezTo>
                    <a:pt x="1086901" y="325803"/>
                    <a:pt x="1086901" y="550032"/>
                    <a:pt x="1086901" y="772345"/>
                  </a:cubicBezTo>
                  <a:cubicBezTo>
                    <a:pt x="1086901" y="778094"/>
                    <a:pt x="1086901" y="783844"/>
                    <a:pt x="1086901" y="791510"/>
                  </a:cubicBezTo>
                  <a:cubicBezTo>
                    <a:pt x="1100319" y="787677"/>
                    <a:pt x="1111821" y="783844"/>
                    <a:pt x="1123323" y="781928"/>
                  </a:cubicBezTo>
                  <a:cubicBezTo>
                    <a:pt x="1119489" y="766595"/>
                    <a:pt x="1117572" y="755097"/>
                    <a:pt x="1115655" y="741681"/>
                  </a:cubicBezTo>
                  <a:cubicBezTo>
                    <a:pt x="1113738" y="735932"/>
                    <a:pt x="1115655" y="728266"/>
                    <a:pt x="1117572" y="722516"/>
                  </a:cubicBezTo>
                  <a:cubicBezTo>
                    <a:pt x="1119489" y="714850"/>
                    <a:pt x="1123323" y="709101"/>
                    <a:pt x="1123323" y="701435"/>
                  </a:cubicBezTo>
                  <a:cubicBezTo>
                    <a:pt x="1123323" y="484872"/>
                    <a:pt x="1123323" y="270225"/>
                    <a:pt x="1123323" y="53662"/>
                  </a:cubicBezTo>
                  <a:cubicBezTo>
                    <a:pt x="1123323" y="49829"/>
                    <a:pt x="1123323" y="44079"/>
                    <a:pt x="1123323" y="38330"/>
                  </a:cubicBezTo>
                  <a:cubicBezTo>
                    <a:pt x="833866" y="38330"/>
                    <a:pt x="544409" y="38330"/>
                    <a:pt x="256869" y="38330"/>
                  </a:cubicBezTo>
                  <a:cubicBezTo>
                    <a:pt x="256869" y="268308"/>
                    <a:pt x="256869" y="498287"/>
                    <a:pt x="256869" y="728266"/>
                  </a:cubicBezTo>
                  <a:cubicBezTo>
                    <a:pt x="266454" y="728266"/>
                    <a:pt x="276038" y="730182"/>
                    <a:pt x="289457" y="732099"/>
                  </a:cubicBezTo>
                  <a:close/>
                  <a:moveTo>
                    <a:pt x="1058147" y="831756"/>
                  </a:moveTo>
                  <a:cubicBezTo>
                    <a:pt x="1054313" y="831756"/>
                    <a:pt x="1050480" y="833672"/>
                    <a:pt x="1048563" y="833672"/>
                  </a:cubicBezTo>
                  <a:cubicBezTo>
                    <a:pt x="1042811" y="835589"/>
                    <a:pt x="1037061" y="835589"/>
                    <a:pt x="1031310" y="837506"/>
                  </a:cubicBezTo>
                  <a:cubicBezTo>
                    <a:pt x="977636" y="854754"/>
                    <a:pt x="927795" y="847088"/>
                    <a:pt x="879872" y="814508"/>
                  </a:cubicBezTo>
                  <a:cubicBezTo>
                    <a:pt x="858786" y="799176"/>
                    <a:pt x="835783" y="787677"/>
                    <a:pt x="814697" y="776178"/>
                  </a:cubicBezTo>
                  <a:cubicBezTo>
                    <a:pt x="797444" y="766595"/>
                    <a:pt x="778275" y="760846"/>
                    <a:pt x="757189" y="764679"/>
                  </a:cubicBezTo>
                  <a:cubicBezTo>
                    <a:pt x="730352" y="768512"/>
                    <a:pt x="703515" y="772345"/>
                    <a:pt x="676678" y="776178"/>
                  </a:cubicBezTo>
                  <a:cubicBezTo>
                    <a:pt x="653674" y="778094"/>
                    <a:pt x="644090" y="795343"/>
                    <a:pt x="634505" y="812592"/>
                  </a:cubicBezTo>
                  <a:cubicBezTo>
                    <a:pt x="628754" y="824090"/>
                    <a:pt x="623003" y="833672"/>
                    <a:pt x="617253" y="845171"/>
                  </a:cubicBezTo>
                  <a:cubicBezTo>
                    <a:pt x="611502" y="852837"/>
                    <a:pt x="605751" y="862420"/>
                    <a:pt x="600000" y="870086"/>
                  </a:cubicBezTo>
                  <a:cubicBezTo>
                    <a:pt x="647924" y="893084"/>
                    <a:pt x="692013" y="868170"/>
                    <a:pt x="693930" y="820257"/>
                  </a:cubicBezTo>
                  <a:cubicBezTo>
                    <a:pt x="693930" y="818341"/>
                    <a:pt x="693930" y="814508"/>
                    <a:pt x="693930" y="812592"/>
                  </a:cubicBezTo>
                  <a:cubicBezTo>
                    <a:pt x="693930" y="801092"/>
                    <a:pt x="697764" y="793427"/>
                    <a:pt x="711182" y="793427"/>
                  </a:cubicBezTo>
                  <a:cubicBezTo>
                    <a:pt x="724601" y="793427"/>
                    <a:pt x="728435" y="803009"/>
                    <a:pt x="728435" y="812592"/>
                  </a:cubicBezTo>
                  <a:cubicBezTo>
                    <a:pt x="728435" y="820257"/>
                    <a:pt x="730352" y="822174"/>
                    <a:pt x="738019" y="826007"/>
                  </a:cubicBezTo>
                  <a:cubicBezTo>
                    <a:pt x="772524" y="845171"/>
                    <a:pt x="807029" y="862420"/>
                    <a:pt x="839617" y="885418"/>
                  </a:cubicBezTo>
                  <a:cubicBezTo>
                    <a:pt x="904793" y="933330"/>
                    <a:pt x="966134" y="983159"/>
                    <a:pt x="1029393" y="1031071"/>
                  </a:cubicBezTo>
                  <a:cubicBezTo>
                    <a:pt x="1033227" y="1034904"/>
                    <a:pt x="1038978" y="1038737"/>
                    <a:pt x="1042811" y="1036820"/>
                  </a:cubicBezTo>
                  <a:cubicBezTo>
                    <a:pt x="1061981" y="1032988"/>
                    <a:pt x="1081150" y="1027238"/>
                    <a:pt x="1100319" y="1023405"/>
                  </a:cubicBezTo>
                  <a:cubicBezTo>
                    <a:pt x="1084984" y="958244"/>
                    <a:pt x="1071565" y="896917"/>
                    <a:pt x="1058147" y="831756"/>
                  </a:cubicBezTo>
                  <a:close/>
                  <a:moveTo>
                    <a:pt x="161022" y="1055985"/>
                  </a:moveTo>
                  <a:cubicBezTo>
                    <a:pt x="176358" y="954412"/>
                    <a:pt x="191693" y="854754"/>
                    <a:pt x="208946" y="753180"/>
                  </a:cubicBezTo>
                  <a:cubicBezTo>
                    <a:pt x="151438" y="743598"/>
                    <a:pt x="93930" y="735932"/>
                    <a:pt x="36422" y="726349"/>
                  </a:cubicBezTo>
                  <a:cubicBezTo>
                    <a:pt x="36422" y="827923"/>
                    <a:pt x="36422" y="929497"/>
                    <a:pt x="36422" y="1031071"/>
                  </a:cubicBezTo>
                  <a:cubicBezTo>
                    <a:pt x="76677" y="1040654"/>
                    <a:pt x="118850" y="1048319"/>
                    <a:pt x="161022" y="1055985"/>
                  </a:cubicBezTo>
                  <a:close/>
                  <a:moveTo>
                    <a:pt x="1316933" y="705268"/>
                  </a:moveTo>
                  <a:cubicBezTo>
                    <a:pt x="1259425" y="716767"/>
                    <a:pt x="1205751" y="730182"/>
                    <a:pt x="1148243" y="741681"/>
                  </a:cubicBezTo>
                  <a:cubicBezTo>
                    <a:pt x="1169329" y="843255"/>
                    <a:pt x="1192333" y="942913"/>
                    <a:pt x="1213419" y="1044486"/>
                  </a:cubicBezTo>
                  <a:cubicBezTo>
                    <a:pt x="1247924" y="1036820"/>
                    <a:pt x="1282428" y="1029155"/>
                    <a:pt x="1315016" y="1021489"/>
                  </a:cubicBezTo>
                  <a:cubicBezTo>
                    <a:pt x="1316933" y="916082"/>
                    <a:pt x="1316933" y="812592"/>
                    <a:pt x="1316933" y="705268"/>
                  </a:cubicBezTo>
                  <a:close/>
                  <a:moveTo>
                    <a:pt x="245368" y="1071318"/>
                  </a:moveTo>
                  <a:cubicBezTo>
                    <a:pt x="260703" y="969743"/>
                    <a:pt x="277955" y="868170"/>
                    <a:pt x="293291" y="766595"/>
                  </a:cubicBezTo>
                  <a:cubicBezTo>
                    <a:pt x="274122" y="764679"/>
                    <a:pt x="258786" y="760846"/>
                    <a:pt x="241534" y="758929"/>
                  </a:cubicBezTo>
                  <a:cubicBezTo>
                    <a:pt x="226198" y="860504"/>
                    <a:pt x="210863" y="962077"/>
                    <a:pt x="193610" y="1061735"/>
                  </a:cubicBezTo>
                  <a:cubicBezTo>
                    <a:pt x="212780" y="1065568"/>
                    <a:pt x="228115" y="1067484"/>
                    <a:pt x="245368" y="1071318"/>
                  </a:cubicBezTo>
                  <a:close/>
                  <a:moveTo>
                    <a:pt x="991055" y="1192056"/>
                  </a:moveTo>
                  <a:cubicBezTo>
                    <a:pt x="1033227" y="1192056"/>
                    <a:pt x="1077317" y="1192056"/>
                    <a:pt x="1121406" y="1192056"/>
                  </a:cubicBezTo>
                  <a:cubicBezTo>
                    <a:pt x="1121406" y="1144144"/>
                    <a:pt x="1121406" y="1098148"/>
                    <a:pt x="1121406" y="1052153"/>
                  </a:cubicBezTo>
                  <a:cubicBezTo>
                    <a:pt x="1098403" y="1057902"/>
                    <a:pt x="1079234" y="1063651"/>
                    <a:pt x="1058147" y="1069401"/>
                  </a:cubicBezTo>
                  <a:cubicBezTo>
                    <a:pt x="1061981" y="1109647"/>
                    <a:pt x="1046646" y="1130728"/>
                    <a:pt x="1010224" y="1142227"/>
                  </a:cubicBezTo>
                  <a:cubicBezTo>
                    <a:pt x="1002556" y="1159476"/>
                    <a:pt x="996805" y="1174808"/>
                    <a:pt x="991055" y="1192056"/>
                  </a:cubicBezTo>
                  <a:close/>
                  <a:moveTo>
                    <a:pt x="318211" y="818341"/>
                  </a:moveTo>
                  <a:cubicBezTo>
                    <a:pt x="306709" y="895000"/>
                    <a:pt x="295208" y="969743"/>
                    <a:pt x="281789" y="1044486"/>
                  </a:cubicBezTo>
                  <a:cubicBezTo>
                    <a:pt x="295208" y="1046403"/>
                    <a:pt x="306709" y="1048319"/>
                    <a:pt x="320128" y="1052153"/>
                  </a:cubicBezTo>
                  <a:cubicBezTo>
                    <a:pt x="331630" y="975493"/>
                    <a:pt x="345048" y="898834"/>
                    <a:pt x="356550" y="824090"/>
                  </a:cubicBezTo>
                  <a:cubicBezTo>
                    <a:pt x="343131" y="820257"/>
                    <a:pt x="331630" y="818341"/>
                    <a:pt x="318211" y="818341"/>
                  </a:cubicBezTo>
                  <a:close/>
                  <a:moveTo>
                    <a:pt x="254952" y="1192056"/>
                  </a:moveTo>
                  <a:cubicBezTo>
                    <a:pt x="316294" y="1192056"/>
                    <a:pt x="375719" y="1192056"/>
                    <a:pt x="431310" y="1192056"/>
                  </a:cubicBezTo>
                  <a:cubicBezTo>
                    <a:pt x="419808" y="1182474"/>
                    <a:pt x="406390" y="1170975"/>
                    <a:pt x="392971" y="1161392"/>
                  </a:cubicBezTo>
                  <a:cubicBezTo>
                    <a:pt x="389138" y="1157560"/>
                    <a:pt x="383387" y="1153726"/>
                    <a:pt x="377636" y="1153726"/>
                  </a:cubicBezTo>
                  <a:cubicBezTo>
                    <a:pt x="354633" y="1153726"/>
                    <a:pt x="331630" y="1153726"/>
                    <a:pt x="308626" y="1153726"/>
                  </a:cubicBezTo>
                  <a:cubicBezTo>
                    <a:pt x="293291" y="1153726"/>
                    <a:pt x="287540" y="1147977"/>
                    <a:pt x="287540" y="1132645"/>
                  </a:cubicBezTo>
                  <a:cubicBezTo>
                    <a:pt x="287540" y="1117313"/>
                    <a:pt x="287540" y="1101981"/>
                    <a:pt x="287540" y="1086649"/>
                  </a:cubicBezTo>
                  <a:cubicBezTo>
                    <a:pt x="287540" y="1082816"/>
                    <a:pt x="283706" y="1078983"/>
                    <a:pt x="279872" y="1071318"/>
                  </a:cubicBezTo>
                  <a:cubicBezTo>
                    <a:pt x="268371" y="1101981"/>
                    <a:pt x="268371" y="1101981"/>
                    <a:pt x="253035" y="1107731"/>
                  </a:cubicBezTo>
                  <a:cubicBezTo>
                    <a:pt x="254952" y="1136478"/>
                    <a:pt x="254952" y="1165225"/>
                    <a:pt x="254952" y="1192056"/>
                  </a:cubicBezTo>
                  <a:close/>
                  <a:moveTo>
                    <a:pt x="1088818" y="824090"/>
                  </a:moveTo>
                  <a:cubicBezTo>
                    <a:pt x="1104154" y="889251"/>
                    <a:pt x="1117572" y="952495"/>
                    <a:pt x="1130990" y="1015739"/>
                  </a:cubicBezTo>
                  <a:cubicBezTo>
                    <a:pt x="1144409" y="1011906"/>
                    <a:pt x="1153994" y="1009990"/>
                    <a:pt x="1165496" y="1006156"/>
                  </a:cubicBezTo>
                  <a:cubicBezTo>
                    <a:pt x="1152077" y="942913"/>
                    <a:pt x="1136742" y="879669"/>
                    <a:pt x="1123323" y="814508"/>
                  </a:cubicBezTo>
                  <a:cubicBezTo>
                    <a:pt x="1111821" y="818341"/>
                    <a:pt x="1102237" y="820257"/>
                    <a:pt x="1088818" y="824090"/>
                  </a:cubicBezTo>
                  <a:close/>
                  <a:moveTo>
                    <a:pt x="609585" y="1272549"/>
                  </a:moveTo>
                  <a:cubicBezTo>
                    <a:pt x="619170" y="1268716"/>
                    <a:pt x="624920" y="1268716"/>
                    <a:pt x="630671" y="1262966"/>
                  </a:cubicBezTo>
                  <a:cubicBezTo>
                    <a:pt x="657508" y="1236135"/>
                    <a:pt x="684345" y="1211221"/>
                    <a:pt x="711182" y="1184390"/>
                  </a:cubicBezTo>
                  <a:cubicBezTo>
                    <a:pt x="720767" y="1174808"/>
                    <a:pt x="720767" y="1161392"/>
                    <a:pt x="711182" y="1151810"/>
                  </a:cubicBezTo>
                  <a:cubicBezTo>
                    <a:pt x="701598" y="1142227"/>
                    <a:pt x="688179" y="1144144"/>
                    <a:pt x="678594" y="1153726"/>
                  </a:cubicBezTo>
                  <a:cubicBezTo>
                    <a:pt x="649840" y="1182474"/>
                    <a:pt x="621086" y="1213138"/>
                    <a:pt x="592332" y="1243802"/>
                  </a:cubicBezTo>
                  <a:cubicBezTo>
                    <a:pt x="590416" y="1245718"/>
                    <a:pt x="588499" y="1255300"/>
                    <a:pt x="590416" y="1257217"/>
                  </a:cubicBezTo>
                  <a:cubicBezTo>
                    <a:pt x="596166" y="1262966"/>
                    <a:pt x="603834" y="1266799"/>
                    <a:pt x="609585" y="1272549"/>
                  </a:cubicBezTo>
                  <a:close/>
                  <a:moveTo>
                    <a:pt x="548243" y="1230386"/>
                  </a:moveTo>
                  <a:cubicBezTo>
                    <a:pt x="553994" y="1226553"/>
                    <a:pt x="559745" y="1224637"/>
                    <a:pt x="565495" y="1220803"/>
                  </a:cubicBezTo>
                  <a:cubicBezTo>
                    <a:pt x="586582" y="1199722"/>
                    <a:pt x="609585" y="1176724"/>
                    <a:pt x="630671" y="1153726"/>
                  </a:cubicBezTo>
                  <a:cubicBezTo>
                    <a:pt x="634505" y="1149893"/>
                    <a:pt x="636422" y="1146061"/>
                    <a:pt x="636422" y="1140311"/>
                  </a:cubicBezTo>
                  <a:cubicBezTo>
                    <a:pt x="638339" y="1128812"/>
                    <a:pt x="634505" y="1119230"/>
                    <a:pt x="623003" y="1113480"/>
                  </a:cubicBezTo>
                  <a:cubicBezTo>
                    <a:pt x="611502" y="1107731"/>
                    <a:pt x="601917" y="1111563"/>
                    <a:pt x="592332" y="1119230"/>
                  </a:cubicBezTo>
                  <a:cubicBezTo>
                    <a:pt x="571246" y="1140311"/>
                    <a:pt x="550160" y="1163309"/>
                    <a:pt x="529074" y="1184390"/>
                  </a:cubicBezTo>
                  <a:cubicBezTo>
                    <a:pt x="521406" y="1192056"/>
                    <a:pt x="517572" y="1201639"/>
                    <a:pt x="523323" y="1211221"/>
                  </a:cubicBezTo>
                  <a:cubicBezTo>
                    <a:pt x="527157" y="1226553"/>
                    <a:pt x="536741" y="1228469"/>
                    <a:pt x="548243" y="1230386"/>
                  </a:cubicBezTo>
                  <a:close/>
                  <a:moveTo>
                    <a:pt x="657508" y="1289797"/>
                  </a:moveTo>
                  <a:cubicBezTo>
                    <a:pt x="661342" y="1291714"/>
                    <a:pt x="667093" y="1297463"/>
                    <a:pt x="672844" y="1301296"/>
                  </a:cubicBezTo>
                  <a:cubicBezTo>
                    <a:pt x="678594" y="1303212"/>
                    <a:pt x="688179" y="1305129"/>
                    <a:pt x="690096" y="1301296"/>
                  </a:cubicBezTo>
                  <a:cubicBezTo>
                    <a:pt x="707348" y="1285964"/>
                    <a:pt x="722684" y="1268716"/>
                    <a:pt x="739936" y="1251467"/>
                  </a:cubicBezTo>
                  <a:cubicBezTo>
                    <a:pt x="747604" y="1243802"/>
                    <a:pt x="745687" y="1236135"/>
                    <a:pt x="738019" y="1228469"/>
                  </a:cubicBezTo>
                  <a:cubicBezTo>
                    <a:pt x="730352" y="1220803"/>
                    <a:pt x="722684" y="1220803"/>
                    <a:pt x="715016" y="1228469"/>
                  </a:cubicBezTo>
                  <a:cubicBezTo>
                    <a:pt x="697764" y="1245718"/>
                    <a:pt x="680511" y="1266799"/>
                    <a:pt x="657508" y="1289797"/>
                  </a:cubicBezTo>
                  <a:close/>
                  <a:moveTo>
                    <a:pt x="394888" y="1101981"/>
                  </a:moveTo>
                  <a:cubicBezTo>
                    <a:pt x="369968" y="1096232"/>
                    <a:pt x="346965" y="1090482"/>
                    <a:pt x="323962" y="1084733"/>
                  </a:cubicBezTo>
                  <a:cubicBezTo>
                    <a:pt x="323962" y="1098148"/>
                    <a:pt x="323962" y="1109647"/>
                    <a:pt x="323962" y="1121146"/>
                  </a:cubicBezTo>
                  <a:cubicBezTo>
                    <a:pt x="345048" y="1121146"/>
                    <a:pt x="366134" y="1121146"/>
                    <a:pt x="387221" y="1121146"/>
                  </a:cubicBezTo>
                  <a:cubicBezTo>
                    <a:pt x="389138" y="1115397"/>
                    <a:pt x="391054" y="1109647"/>
                    <a:pt x="394888" y="1101981"/>
                  </a:cubicBezTo>
                  <a:close/>
                  <a:moveTo>
                    <a:pt x="747604" y="1186307"/>
                  </a:moveTo>
                  <a:cubicBezTo>
                    <a:pt x="747604" y="1186307"/>
                    <a:pt x="745687" y="1188223"/>
                    <a:pt x="745687" y="1188223"/>
                  </a:cubicBezTo>
                  <a:cubicBezTo>
                    <a:pt x="755271" y="1197805"/>
                    <a:pt x="766773" y="1207388"/>
                    <a:pt x="772524" y="1220803"/>
                  </a:cubicBezTo>
                  <a:cubicBezTo>
                    <a:pt x="778275" y="1234219"/>
                    <a:pt x="776358" y="1251467"/>
                    <a:pt x="776358" y="1266799"/>
                  </a:cubicBezTo>
                  <a:cubicBezTo>
                    <a:pt x="787860" y="1270632"/>
                    <a:pt x="797444" y="1266799"/>
                    <a:pt x="805112" y="1257217"/>
                  </a:cubicBezTo>
                  <a:cubicBezTo>
                    <a:pt x="810863" y="1245718"/>
                    <a:pt x="810863" y="1234219"/>
                    <a:pt x="801278" y="1226553"/>
                  </a:cubicBezTo>
                  <a:cubicBezTo>
                    <a:pt x="784025" y="1211221"/>
                    <a:pt x="766773" y="1199722"/>
                    <a:pt x="747604" y="1186307"/>
                  </a:cubicBezTo>
                  <a:close/>
                  <a:moveTo>
                    <a:pt x="423642" y="1115397"/>
                  </a:moveTo>
                  <a:cubicBezTo>
                    <a:pt x="421725" y="1123062"/>
                    <a:pt x="417892" y="1128812"/>
                    <a:pt x="417892" y="1134561"/>
                  </a:cubicBezTo>
                  <a:cubicBezTo>
                    <a:pt x="415975" y="1144144"/>
                    <a:pt x="427476" y="1155643"/>
                    <a:pt x="440895" y="1157560"/>
                  </a:cubicBezTo>
                  <a:cubicBezTo>
                    <a:pt x="452396" y="1159476"/>
                    <a:pt x="454313" y="1149893"/>
                    <a:pt x="456230" y="1144144"/>
                  </a:cubicBezTo>
                  <a:cubicBezTo>
                    <a:pt x="461981" y="1130728"/>
                    <a:pt x="452396" y="1126896"/>
                    <a:pt x="442812" y="1123062"/>
                  </a:cubicBezTo>
                  <a:cubicBezTo>
                    <a:pt x="438978" y="1121146"/>
                    <a:pt x="433227" y="1119230"/>
                    <a:pt x="423642" y="1115397"/>
                  </a:cubicBezTo>
                  <a:close/>
                  <a:moveTo>
                    <a:pt x="492652" y="1146061"/>
                  </a:moveTo>
                  <a:cubicBezTo>
                    <a:pt x="486901" y="1169058"/>
                    <a:pt x="477316" y="1184390"/>
                    <a:pt x="456230" y="1192056"/>
                  </a:cubicBezTo>
                  <a:cubicBezTo>
                    <a:pt x="465815" y="1192056"/>
                    <a:pt x="473483" y="1193973"/>
                    <a:pt x="481150" y="1192056"/>
                  </a:cubicBezTo>
                  <a:cubicBezTo>
                    <a:pt x="483067" y="1192056"/>
                    <a:pt x="486901" y="1190140"/>
                    <a:pt x="488818" y="1188223"/>
                  </a:cubicBezTo>
                  <a:cubicBezTo>
                    <a:pt x="496486" y="1176724"/>
                    <a:pt x="504154" y="1167142"/>
                    <a:pt x="511821" y="1153726"/>
                  </a:cubicBezTo>
                  <a:cubicBezTo>
                    <a:pt x="506070" y="1153726"/>
                    <a:pt x="500320" y="1149893"/>
                    <a:pt x="492652" y="1146061"/>
                  </a:cubicBezTo>
                  <a:close/>
                </a:path>
              </a:pathLst>
            </a:custGeom>
            <a:grpFill/>
            <a:ln w="19162" cap="flat">
              <a:noFill/>
              <a:prstDash val="solid"/>
              <a:miter/>
            </a:ln>
          </p:spPr>
          <p:txBody>
            <a:bodyPr rtlCol="0" anchor="ctr"/>
            <a:lstStyle/>
            <a:p>
              <a:endParaRPr lang="en-US"/>
            </a:p>
          </p:txBody>
        </p:sp>
        <p:sp>
          <p:nvSpPr>
            <p:cNvPr id="96" name="Freeform 318">
              <a:extLst>
                <a:ext uri="{FF2B5EF4-FFF2-40B4-BE49-F238E27FC236}">
                  <a16:creationId xmlns:a16="http://schemas.microsoft.com/office/drawing/2014/main" id="{B606DCF4-CF33-797A-0984-F94673111109}"/>
                </a:ext>
              </a:extLst>
            </p:cNvPr>
            <p:cNvSpPr/>
            <p:nvPr/>
          </p:nvSpPr>
          <p:spPr>
            <a:xfrm>
              <a:off x="10456399" y="2275219"/>
              <a:ext cx="348181" cy="369687"/>
            </a:xfrm>
            <a:custGeom>
              <a:avLst/>
              <a:gdLst>
                <a:gd name="connsiteX0" fmla="*/ 274873 w 348181"/>
                <a:gd name="connsiteY0" fmla="*/ 235035 h 369687"/>
                <a:gd name="connsiteX1" fmla="*/ 340049 w 348181"/>
                <a:gd name="connsiteY1" fmla="*/ 309778 h 369687"/>
                <a:gd name="connsiteX2" fmla="*/ 345800 w 348181"/>
                <a:gd name="connsiteY2" fmla="*/ 332776 h 369687"/>
                <a:gd name="connsiteX3" fmla="*/ 322797 w 348181"/>
                <a:gd name="connsiteY3" fmla="*/ 340442 h 369687"/>
                <a:gd name="connsiteX4" fmla="*/ 313212 w 348181"/>
                <a:gd name="connsiteY4" fmla="*/ 338525 h 369687"/>
                <a:gd name="connsiteX5" fmla="*/ 257621 w 348181"/>
                <a:gd name="connsiteY5" fmla="*/ 361523 h 369687"/>
                <a:gd name="connsiteX6" fmla="*/ 238452 w 348181"/>
                <a:gd name="connsiteY6" fmla="*/ 369189 h 369687"/>
                <a:gd name="connsiteX7" fmla="*/ 225033 w 348181"/>
                <a:gd name="connsiteY7" fmla="*/ 353857 h 369687"/>
                <a:gd name="connsiteX8" fmla="*/ 203947 w 348181"/>
                <a:gd name="connsiteY8" fmla="*/ 282947 h 369687"/>
                <a:gd name="connsiteX9" fmla="*/ 177110 w 348181"/>
                <a:gd name="connsiteY9" fmla="*/ 259949 h 369687"/>
                <a:gd name="connsiteX10" fmla="*/ 142605 w 348181"/>
                <a:gd name="connsiteY10" fmla="*/ 282947 h 369687"/>
                <a:gd name="connsiteX11" fmla="*/ 119602 w 348181"/>
                <a:gd name="connsiteY11" fmla="*/ 353857 h 369687"/>
                <a:gd name="connsiteX12" fmla="*/ 104266 w 348181"/>
                <a:gd name="connsiteY12" fmla="*/ 369189 h 369687"/>
                <a:gd name="connsiteX13" fmla="*/ 87014 w 348181"/>
                <a:gd name="connsiteY13" fmla="*/ 359607 h 369687"/>
                <a:gd name="connsiteX14" fmla="*/ 35257 w 348181"/>
                <a:gd name="connsiteY14" fmla="*/ 338525 h 369687"/>
                <a:gd name="connsiteX15" fmla="*/ 19921 w 348181"/>
                <a:gd name="connsiteY15" fmla="*/ 340442 h 369687"/>
                <a:gd name="connsiteX16" fmla="*/ 752 w 348181"/>
                <a:gd name="connsiteY16" fmla="*/ 332776 h 369687"/>
                <a:gd name="connsiteX17" fmla="*/ 4586 w 348181"/>
                <a:gd name="connsiteY17" fmla="*/ 311694 h 369687"/>
                <a:gd name="connsiteX18" fmla="*/ 65928 w 348181"/>
                <a:gd name="connsiteY18" fmla="*/ 242701 h 369687"/>
                <a:gd name="connsiteX19" fmla="*/ 71679 w 348181"/>
                <a:gd name="connsiteY19" fmla="*/ 235035 h 369687"/>
                <a:gd name="connsiteX20" fmla="*/ 64011 w 348181"/>
                <a:gd name="connsiteY20" fmla="*/ 208204 h 369687"/>
                <a:gd name="connsiteX21" fmla="*/ 46758 w 348181"/>
                <a:gd name="connsiteY21" fmla="*/ 171791 h 369687"/>
                <a:gd name="connsiteX22" fmla="*/ 41008 w 348181"/>
                <a:gd name="connsiteY22" fmla="*/ 141127 h 369687"/>
                <a:gd name="connsiteX23" fmla="*/ 46758 w 348181"/>
                <a:gd name="connsiteY23" fmla="*/ 95131 h 369687"/>
                <a:gd name="connsiteX24" fmla="*/ 58260 w 348181"/>
                <a:gd name="connsiteY24" fmla="*/ 70217 h 369687"/>
                <a:gd name="connsiteX25" fmla="*/ 88931 w 348181"/>
                <a:gd name="connsiteY25" fmla="*/ 33803 h 369687"/>
                <a:gd name="connsiteX26" fmla="*/ 111934 w 348181"/>
                <a:gd name="connsiteY26" fmla="*/ 18472 h 369687"/>
                <a:gd name="connsiteX27" fmla="*/ 157941 w 348181"/>
                <a:gd name="connsiteY27" fmla="*/ 5056 h 369687"/>
                <a:gd name="connsiteX28" fmla="*/ 184778 w 348181"/>
                <a:gd name="connsiteY28" fmla="*/ 5056 h 369687"/>
                <a:gd name="connsiteX29" fmla="*/ 230784 w 348181"/>
                <a:gd name="connsiteY29" fmla="*/ 18472 h 369687"/>
                <a:gd name="connsiteX30" fmla="*/ 253787 w 348181"/>
                <a:gd name="connsiteY30" fmla="*/ 33803 h 369687"/>
                <a:gd name="connsiteX31" fmla="*/ 284458 w 348181"/>
                <a:gd name="connsiteY31" fmla="*/ 68300 h 369687"/>
                <a:gd name="connsiteX32" fmla="*/ 295960 w 348181"/>
                <a:gd name="connsiteY32" fmla="*/ 93215 h 369687"/>
                <a:gd name="connsiteX33" fmla="*/ 301711 w 348181"/>
                <a:gd name="connsiteY33" fmla="*/ 139210 h 369687"/>
                <a:gd name="connsiteX34" fmla="*/ 297877 w 348181"/>
                <a:gd name="connsiteY34" fmla="*/ 167958 h 369687"/>
                <a:gd name="connsiteX35" fmla="*/ 278707 w 348181"/>
                <a:gd name="connsiteY35" fmla="*/ 208204 h 369687"/>
                <a:gd name="connsiteX36" fmla="*/ 274873 w 348181"/>
                <a:gd name="connsiteY36" fmla="*/ 235035 h 369687"/>
                <a:gd name="connsiteX37" fmla="*/ 261455 w 348181"/>
                <a:gd name="connsiteY37" fmla="*/ 104714 h 369687"/>
                <a:gd name="connsiteX38" fmla="*/ 267206 w 348181"/>
                <a:gd name="connsiteY38" fmla="*/ 102797 h 369687"/>
                <a:gd name="connsiteX39" fmla="*/ 257621 w 348181"/>
                <a:gd name="connsiteY39" fmla="*/ 91298 h 369687"/>
                <a:gd name="connsiteX40" fmla="*/ 232701 w 348181"/>
                <a:gd name="connsiteY40" fmla="*/ 62551 h 369687"/>
                <a:gd name="connsiteX41" fmla="*/ 217365 w 348181"/>
                <a:gd name="connsiteY41" fmla="*/ 52968 h 369687"/>
                <a:gd name="connsiteX42" fmla="*/ 180944 w 348181"/>
                <a:gd name="connsiteY42" fmla="*/ 41470 h 369687"/>
                <a:gd name="connsiteX43" fmla="*/ 165608 w 348181"/>
                <a:gd name="connsiteY43" fmla="*/ 41470 h 369687"/>
                <a:gd name="connsiteX44" fmla="*/ 127270 w 348181"/>
                <a:gd name="connsiteY44" fmla="*/ 52968 h 369687"/>
                <a:gd name="connsiteX45" fmla="*/ 113851 w 348181"/>
                <a:gd name="connsiteY45" fmla="*/ 62551 h 369687"/>
                <a:gd name="connsiteX46" fmla="*/ 88931 w 348181"/>
                <a:gd name="connsiteY46" fmla="*/ 91298 h 369687"/>
                <a:gd name="connsiteX47" fmla="*/ 81263 w 348181"/>
                <a:gd name="connsiteY47" fmla="*/ 106630 h 369687"/>
                <a:gd name="connsiteX48" fmla="*/ 75512 w 348181"/>
                <a:gd name="connsiteY48" fmla="*/ 144960 h 369687"/>
                <a:gd name="connsiteX49" fmla="*/ 77429 w 348181"/>
                <a:gd name="connsiteY49" fmla="*/ 160292 h 369687"/>
                <a:gd name="connsiteX50" fmla="*/ 94682 w 348181"/>
                <a:gd name="connsiteY50" fmla="*/ 196705 h 369687"/>
                <a:gd name="connsiteX51" fmla="*/ 104266 w 348181"/>
                <a:gd name="connsiteY51" fmla="*/ 208204 h 369687"/>
                <a:gd name="connsiteX52" fmla="*/ 136854 w 348181"/>
                <a:gd name="connsiteY52" fmla="*/ 229286 h 369687"/>
                <a:gd name="connsiteX53" fmla="*/ 152190 w 348181"/>
                <a:gd name="connsiteY53" fmla="*/ 233118 h 369687"/>
                <a:gd name="connsiteX54" fmla="*/ 192445 w 348181"/>
                <a:gd name="connsiteY54" fmla="*/ 233118 h 369687"/>
                <a:gd name="connsiteX55" fmla="*/ 205864 w 348181"/>
                <a:gd name="connsiteY55" fmla="*/ 229286 h 369687"/>
                <a:gd name="connsiteX56" fmla="*/ 240369 w 348181"/>
                <a:gd name="connsiteY56" fmla="*/ 208204 h 369687"/>
                <a:gd name="connsiteX57" fmla="*/ 249953 w 348181"/>
                <a:gd name="connsiteY57" fmla="*/ 196705 h 369687"/>
                <a:gd name="connsiteX58" fmla="*/ 267206 w 348181"/>
                <a:gd name="connsiteY58" fmla="*/ 160292 h 369687"/>
                <a:gd name="connsiteX59" fmla="*/ 269123 w 348181"/>
                <a:gd name="connsiteY59" fmla="*/ 146876 h 369687"/>
                <a:gd name="connsiteX60" fmla="*/ 261455 w 348181"/>
                <a:gd name="connsiteY60" fmla="*/ 104714 h 369687"/>
                <a:gd name="connsiteX61" fmla="*/ 113851 w 348181"/>
                <a:gd name="connsiteY61" fmla="*/ 246534 h 369687"/>
                <a:gd name="connsiteX62" fmla="*/ 110017 w 348181"/>
                <a:gd name="connsiteY62" fmla="*/ 246534 h 369687"/>
                <a:gd name="connsiteX63" fmla="*/ 60177 w 348181"/>
                <a:gd name="connsiteY63" fmla="*/ 304028 h 369687"/>
                <a:gd name="connsiteX64" fmla="*/ 98516 w 348181"/>
                <a:gd name="connsiteY64" fmla="*/ 323193 h 369687"/>
                <a:gd name="connsiteX65" fmla="*/ 117685 w 348181"/>
                <a:gd name="connsiteY65" fmla="*/ 261866 h 369687"/>
                <a:gd name="connsiteX66" fmla="*/ 113851 w 348181"/>
                <a:gd name="connsiteY66" fmla="*/ 246534 h 369687"/>
                <a:gd name="connsiteX67" fmla="*/ 290209 w 348181"/>
                <a:gd name="connsiteY67" fmla="*/ 302112 h 369687"/>
                <a:gd name="connsiteX68" fmla="*/ 238452 w 348181"/>
                <a:gd name="connsiteY68" fmla="*/ 244617 h 369687"/>
                <a:gd name="connsiteX69" fmla="*/ 230784 w 348181"/>
                <a:gd name="connsiteY69" fmla="*/ 258033 h 369687"/>
                <a:gd name="connsiteX70" fmla="*/ 249953 w 348181"/>
                <a:gd name="connsiteY70" fmla="*/ 323193 h 369687"/>
                <a:gd name="connsiteX71" fmla="*/ 290209 w 348181"/>
                <a:gd name="connsiteY71" fmla="*/ 302112 h 36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8181" h="369687">
                  <a:moveTo>
                    <a:pt x="274873" y="235035"/>
                  </a:moveTo>
                  <a:cubicBezTo>
                    <a:pt x="295960" y="259949"/>
                    <a:pt x="318963" y="284864"/>
                    <a:pt x="340049" y="309778"/>
                  </a:cubicBezTo>
                  <a:cubicBezTo>
                    <a:pt x="345800" y="317444"/>
                    <a:pt x="351551" y="325110"/>
                    <a:pt x="345800" y="332776"/>
                  </a:cubicBezTo>
                  <a:cubicBezTo>
                    <a:pt x="340049" y="342358"/>
                    <a:pt x="332381" y="342358"/>
                    <a:pt x="322797" y="340442"/>
                  </a:cubicBezTo>
                  <a:cubicBezTo>
                    <a:pt x="318963" y="340442"/>
                    <a:pt x="317046" y="340442"/>
                    <a:pt x="313212" y="338525"/>
                  </a:cubicBezTo>
                  <a:cubicBezTo>
                    <a:pt x="288292" y="330859"/>
                    <a:pt x="271040" y="338525"/>
                    <a:pt x="257621" y="361523"/>
                  </a:cubicBezTo>
                  <a:cubicBezTo>
                    <a:pt x="255704" y="367273"/>
                    <a:pt x="244203" y="371106"/>
                    <a:pt x="238452" y="369189"/>
                  </a:cubicBezTo>
                  <a:cubicBezTo>
                    <a:pt x="232701" y="369189"/>
                    <a:pt x="226950" y="361523"/>
                    <a:pt x="225033" y="353857"/>
                  </a:cubicBezTo>
                  <a:cubicBezTo>
                    <a:pt x="217365" y="330859"/>
                    <a:pt x="209698" y="305945"/>
                    <a:pt x="203947" y="282947"/>
                  </a:cubicBezTo>
                  <a:cubicBezTo>
                    <a:pt x="200113" y="267615"/>
                    <a:pt x="190528" y="261866"/>
                    <a:pt x="177110" y="259949"/>
                  </a:cubicBezTo>
                  <a:cubicBezTo>
                    <a:pt x="159857" y="258033"/>
                    <a:pt x="148356" y="265699"/>
                    <a:pt x="142605" y="282947"/>
                  </a:cubicBezTo>
                  <a:cubicBezTo>
                    <a:pt x="134937" y="305945"/>
                    <a:pt x="129187" y="330859"/>
                    <a:pt x="119602" y="353857"/>
                  </a:cubicBezTo>
                  <a:cubicBezTo>
                    <a:pt x="117685" y="359607"/>
                    <a:pt x="110017" y="369189"/>
                    <a:pt x="104266" y="369189"/>
                  </a:cubicBezTo>
                  <a:cubicBezTo>
                    <a:pt x="98516" y="371106"/>
                    <a:pt x="88931" y="365356"/>
                    <a:pt x="87014" y="359607"/>
                  </a:cubicBezTo>
                  <a:cubicBezTo>
                    <a:pt x="75512" y="338525"/>
                    <a:pt x="58260" y="330859"/>
                    <a:pt x="35257" y="338525"/>
                  </a:cubicBezTo>
                  <a:cubicBezTo>
                    <a:pt x="31423" y="340442"/>
                    <a:pt x="25672" y="340442"/>
                    <a:pt x="19921" y="340442"/>
                  </a:cubicBezTo>
                  <a:cubicBezTo>
                    <a:pt x="12254" y="338525"/>
                    <a:pt x="2669" y="336609"/>
                    <a:pt x="752" y="332776"/>
                  </a:cubicBezTo>
                  <a:cubicBezTo>
                    <a:pt x="-1165" y="327026"/>
                    <a:pt x="752" y="317444"/>
                    <a:pt x="4586" y="311694"/>
                  </a:cubicBezTo>
                  <a:cubicBezTo>
                    <a:pt x="23755" y="288697"/>
                    <a:pt x="44841" y="265699"/>
                    <a:pt x="65928" y="242701"/>
                  </a:cubicBezTo>
                  <a:cubicBezTo>
                    <a:pt x="67845" y="238868"/>
                    <a:pt x="71679" y="236951"/>
                    <a:pt x="71679" y="235035"/>
                  </a:cubicBezTo>
                  <a:cubicBezTo>
                    <a:pt x="67845" y="225452"/>
                    <a:pt x="64011" y="217786"/>
                    <a:pt x="64011" y="208204"/>
                  </a:cubicBezTo>
                  <a:cubicBezTo>
                    <a:pt x="62094" y="192872"/>
                    <a:pt x="56343" y="181373"/>
                    <a:pt x="46758" y="171791"/>
                  </a:cubicBezTo>
                  <a:cubicBezTo>
                    <a:pt x="37174" y="162208"/>
                    <a:pt x="35257" y="152626"/>
                    <a:pt x="41008" y="141127"/>
                  </a:cubicBezTo>
                  <a:cubicBezTo>
                    <a:pt x="48675" y="127712"/>
                    <a:pt x="50592" y="112380"/>
                    <a:pt x="46758" y="95131"/>
                  </a:cubicBezTo>
                  <a:cubicBezTo>
                    <a:pt x="44841" y="83632"/>
                    <a:pt x="48675" y="75966"/>
                    <a:pt x="58260" y="70217"/>
                  </a:cubicBezTo>
                  <a:cubicBezTo>
                    <a:pt x="73595" y="62551"/>
                    <a:pt x="85097" y="51052"/>
                    <a:pt x="88931" y="33803"/>
                  </a:cubicBezTo>
                  <a:cubicBezTo>
                    <a:pt x="92765" y="22305"/>
                    <a:pt x="100433" y="18472"/>
                    <a:pt x="111934" y="18472"/>
                  </a:cubicBezTo>
                  <a:cubicBezTo>
                    <a:pt x="129187" y="20388"/>
                    <a:pt x="144522" y="14639"/>
                    <a:pt x="157941" y="5056"/>
                  </a:cubicBezTo>
                  <a:cubicBezTo>
                    <a:pt x="165608" y="-2610"/>
                    <a:pt x="175193" y="-693"/>
                    <a:pt x="184778" y="5056"/>
                  </a:cubicBezTo>
                  <a:cubicBezTo>
                    <a:pt x="198196" y="14639"/>
                    <a:pt x="213532" y="20388"/>
                    <a:pt x="230784" y="18472"/>
                  </a:cubicBezTo>
                  <a:cubicBezTo>
                    <a:pt x="242286" y="16555"/>
                    <a:pt x="249953" y="22305"/>
                    <a:pt x="253787" y="33803"/>
                  </a:cubicBezTo>
                  <a:cubicBezTo>
                    <a:pt x="259538" y="49135"/>
                    <a:pt x="269123" y="60634"/>
                    <a:pt x="284458" y="68300"/>
                  </a:cubicBezTo>
                  <a:cubicBezTo>
                    <a:pt x="294043" y="74050"/>
                    <a:pt x="299794" y="81716"/>
                    <a:pt x="295960" y="93215"/>
                  </a:cubicBezTo>
                  <a:cubicBezTo>
                    <a:pt x="292126" y="110463"/>
                    <a:pt x="294043" y="125795"/>
                    <a:pt x="301711" y="139210"/>
                  </a:cubicBezTo>
                  <a:cubicBezTo>
                    <a:pt x="307461" y="148793"/>
                    <a:pt x="305544" y="158375"/>
                    <a:pt x="297877" y="167958"/>
                  </a:cubicBezTo>
                  <a:cubicBezTo>
                    <a:pt x="286375" y="179457"/>
                    <a:pt x="278707" y="192872"/>
                    <a:pt x="278707" y="208204"/>
                  </a:cubicBezTo>
                  <a:cubicBezTo>
                    <a:pt x="282541" y="219703"/>
                    <a:pt x="278707" y="227369"/>
                    <a:pt x="274873" y="235035"/>
                  </a:cubicBezTo>
                  <a:close/>
                  <a:moveTo>
                    <a:pt x="261455" y="104714"/>
                  </a:moveTo>
                  <a:cubicBezTo>
                    <a:pt x="263372" y="104714"/>
                    <a:pt x="265289" y="102797"/>
                    <a:pt x="267206" y="102797"/>
                  </a:cubicBezTo>
                  <a:cubicBezTo>
                    <a:pt x="263372" y="98964"/>
                    <a:pt x="261455" y="95131"/>
                    <a:pt x="257621" y="91298"/>
                  </a:cubicBezTo>
                  <a:cubicBezTo>
                    <a:pt x="246119" y="83632"/>
                    <a:pt x="236535" y="75966"/>
                    <a:pt x="232701" y="62551"/>
                  </a:cubicBezTo>
                  <a:cubicBezTo>
                    <a:pt x="230784" y="54885"/>
                    <a:pt x="225033" y="52968"/>
                    <a:pt x="217365" y="52968"/>
                  </a:cubicBezTo>
                  <a:cubicBezTo>
                    <a:pt x="203947" y="54885"/>
                    <a:pt x="192445" y="49135"/>
                    <a:pt x="180944" y="41470"/>
                  </a:cubicBezTo>
                  <a:cubicBezTo>
                    <a:pt x="177110" y="39553"/>
                    <a:pt x="169442" y="39553"/>
                    <a:pt x="165608" y="41470"/>
                  </a:cubicBezTo>
                  <a:cubicBezTo>
                    <a:pt x="154107" y="49135"/>
                    <a:pt x="142605" y="52968"/>
                    <a:pt x="127270" y="52968"/>
                  </a:cubicBezTo>
                  <a:cubicBezTo>
                    <a:pt x="123436" y="52968"/>
                    <a:pt x="115768" y="56802"/>
                    <a:pt x="113851" y="62551"/>
                  </a:cubicBezTo>
                  <a:cubicBezTo>
                    <a:pt x="108100" y="74050"/>
                    <a:pt x="100433" y="83632"/>
                    <a:pt x="88931" y="91298"/>
                  </a:cubicBezTo>
                  <a:cubicBezTo>
                    <a:pt x="85097" y="93215"/>
                    <a:pt x="81263" y="100881"/>
                    <a:pt x="81263" y="106630"/>
                  </a:cubicBezTo>
                  <a:cubicBezTo>
                    <a:pt x="83180" y="120045"/>
                    <a:pt x="81263" y="133461"/>
                    <a:pt x="75512" y="144960"/>
                  </a:cubicBezTo>
                  <a:cubicBezTo>
                    <a:pt x="73595" y="148793"/>
                    <a:pt x="75512" y="156459"/>
                    <a:pt x="77429" y="160292"/>
                  </a:cubicBezTo>
                  <a:cubicBezTo>
                    <a:pt x="87014" y="169874"/>
                    <a:pt x="92765" y="181373"/>
                    <a:pt x="94682" y="196705"/>
                  </a:cubicBezTo>
                  <a:cubicBezTo>
                    <a:pt x="94682" y="200538"/>
                    <a:pt x="100433" y="206287"/>
                    <a:pt x="104266" y="208204"/>
                  </a:cubicBezTo>
                  <a:cubicBezTo>
                    <a:pt x="117685" y="212037"/>
                    <a:pt x="129187" y="217786"/>
                    <a:pt x="136854" y="229286"/>
                  </a:cubicBezTo>
                  <a:cubicBezTo>
                    <a:pt x="140688" y="233118"/>
                    <a:pt x="146439" y="235035"/>
                    <a:pt x="152190" y="233118"/>
                  </a:cubicBezTo>
                  <a:cubicBezTo>
                    <a:pt x="165608" y="229286"/>
                    <a:pt x="179027" y="229286"/>
                    <a:pt x="192445" y="233118"/>
                  </a:cubicBezTo>
                  <a:cubicBezTo>
                    <a:pt x="196279" y="235035"/>
                    <a:pt x="203947" y="231202"/>
                    <a:pt x="205864" y="229286"/>
                  </a:cubicBezTo>
                  <a:cubicBezTo>
                    <a:pt x="215449" y="217786"/>
                    <a:pt x="226950" y="212037"/>
                    <a:pt x="240369" y="208204"/>
                  </a:cubicBezTo>
                  <a:cubicBezTo>
                    <a:pt x="244203" y="206287"/>
                    <a:pt x="248036" y="202454"/>
                    <a:pt x="249953" y="196705"/>
                  </a:cubicBezTo>
                  <a:cubicBezTo>
                    <a:pt x="251870" y="183290"/>
                    <a:pt x="257621" y="169874"/>
                    <a:pt x="267206" y="160292"/>
                  </a:cubicBezTo>
                  <a:cubicBezTo>
                    <a:pt x="269123" y="158375"/>
                    <a:pt x="271040" y="150709"/>
                    <a:pt x="269123" y="146876"/>
                  </a:cubicBezTo>
                  <a:cubicBezTo>
                    <a:pt x="269123" y="133461"/>
                    <a:pt x="265289" y="120045"/>
                    <a:pt x="261455" y="104714"/>
                  </a:cubicBezTo>
                  <a:close/>
                  <a:moveTo>
                    <a:pt x="113851" y="246534"/>
                  </a:moveTo>
                  <a:cubicBezTo>
                    <a:pt x="111934" y="246534"/>
                    <a:pt x="110017" y="246534"/>
                    <a:pt x="110017" y="246534"/>
                  </a:cubicBezTo>
                  <a:cubicBezTo>
                    <a:pt x="92765" y="265699"/>
                    <a:pt x="77429" y="284864"/>
                    <a:pt x="60177" y="304028"/>
                  </a:cubicBezTo>
                  <a:cubicBezTo>
                    <a:pt x="77429" y="302112"/>
                    <a:pt x="90848" y="305945"/>
                    <a:pt x="98516" y="323193"/>
                  </a:cubicBezTo>
                  <a:cubicBezTo>
                    <a:pt x="106183" y="300196"/>
                    <a:pt x="111934" y="281031"/>
                    <a:pt x="117685" y="261866"/>
                  </a:cubicBezTo>
                  <a:cubicBezTo>
                    <a:pt x="117685" y="256116"/>
                    <a:pt x="113851" y="252283"/>
                    <a:pt x="113851" y="246534"/>
                  </a:cubicBezTo>
                  <a:close/>
                  <a:moveTo>
                    <a:pt x="290209" y="302112"/>
                  </a:moveTo>
                  <a:cubicBezTo>
                    <a:pt x="272957" y="282947"/>
                    <a:pt x="257621" y="265699"/>
                    <a:pt x="238452" y="244617"/>
                  </a:cubicBezTo>
                  <a:cubicBezTo>
                    <a:pt x="234618" y="250367"/>
                    <a:pt x="230784" y="254200"/>
                    <a:pt x="230784" y="258033"/>
                  </a:cubicBezTo>
                  <a:cubicBezTo>
                    <a:pt x="236535" y="279114"/>
                    <a:pt x="242286" y="298279"/>
                    <a:pt x="249953" y="323193"/>
                  </a:cubicBezTo>
                  <a:cubicBezTo>
                    <a:pt x="259538" y="304028"/>
                    <a:pt x="272957" y="302112"/>
                    <a:pt x="290209" y="302112"/>
                  </a:cubicBezTo>
                  <a:close/>
                </a:path>
              </a:pathLst>
            </a:custGeom>
            <a:grpFill/>
            <a:ln w="19162" cap="flat">
              <a:noFill/>
              <a:prstDash val="solid"/>
              <a:miter/>
            </a:ln>
          </p:spPr>
          <p:txBody>
            <a:bodyPr rtlCol="0" anchor="ctr"/>
            <a:lstStyle/>
            <a:p>
              <a:endParaRPr lang="en-US"/>
            </a:p>
          </p:txBody>
        </p:sp>
        <p:sp>
          <p:nvSpPr>
            <p:cNvPr id="97" name="Freeform 319">
              <a:extLst>
                <a:ext uri="{FF2B5EF4-FFF2-40B4-BE49-F238E27FC236}">
                  <a16:creationId xmlns:a16="http://schemas.microsoft.com/office/drawing/2014/main" id="{D82AFE23-F5DD-5EE8-447E-F14EA762AFBA}"/>
                </a:ext>
              </a:extLst>
            </p:cNvPr>
            <p:cNvSpPr/>
            <p:nvPr/>
          </p:nvSpPr>
          <p:spPr>
            <a:xfrm>
              <a:off x="10468652" y="2820725"/>
              <a:ext cx="561661" cy="34496"/>
            </a:xfrm>
            <a:custGeom>
              <a:avLst/>
              <a:gdLst>
                <a:gd name="connsiteX0" fmla="*/ 279872 w 561661"/>
                <a:gd name="connsiteY0" fmla="*/ 34497 h 34496"/>
                <a:gd name="connsiteX1" fmla="*/ 32588 w 561661"/>
                <a:gd name="connsiteY1" fmla="*/ 34497 h 34496"/>
                <a:gd name="connsiteX2" fmla="*/ 23003 w 561661"/>
                <a:gd name="connsiteY2" fmla="*/ 34497 h 34496"/>
                <a:gd name="connsiteX3" fmla="*/ 0 w 561661"/>
                <a:gd name="connsiteY3" fmla="*/ 17248 h 34496"/>
                <a:gd name="connsiteX4" fmla="*/ 23003 w 561661"/>
                <a:gd name="connsiteY4" fmla="*/ 0 h 34496"/>
                <a:gd name="connsiteX5" fmla="*/ 538658 w 561661"/>
                <a:gd name="connsiteY5" fmla="*/ 0 h 34496"/>
                <a:gd name="connsiteX6" fmla="*/ 561661 w 561661"/>
                <a:gd name="connsiteY6" fmla="*/ 17248 h 34496"/>
                <a:gd name="connsiteX7" fmla="*/ 538658 w 561661"/>
                <a:gd name="connsiteY7" fmla="*/ 34497 h 34496"/>
                <a:gd name="connsiteX8" fmla="*/ 529074 w 561661"/>
                <a:gd name="connsiteY8" fmla="*/ 34497 h 34496"/>
                <a:gd name="connsiteX9" fmla="*/ 308626 w 561661"/>
                <a:gd name="connsiteY9" fmla="*/ 34497 h 34496"/>
                <a:gd name="connsiteX10" fmla="*/ 279872 w 561661"/>
                <a:gd name="connsiteY10"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1661" h="34496">
                  <a:moveTo>
                    <a:pt x="279872" y="34497"/>
                  </a:moveTo>
                  <a:cubicBezTo>
                    <a:pt x="197444" y="34497"/>
                    <a:pt x="115016" y="34497"/>
                    <a:pt x="32588" y="34497"/>
                  </a:cubicBezTo>
                  <a:cubicBezTo>
                    <a:pt x="28754" y="34497"/>
                    <a:pt x="26837" y="34497"/>
                    <a:pt x="23003" y="34497"/>
                  </a:cubicBezTo>
                  <a:cubicBezTo>
                    <a:pt x="7668" y="34497"/>
                    <a:pt x="0" y="28747"/>
                    <a:pt x="0" y="17248"/>
                  </a:cubicBezTo>
                  <a:cubicBezTo>
                    <a:pt x="0" y="5749"/>
                    <a:pt x="7668" y="0"/>
                    <a:pt x="23003" y="0"/>
                  </a:cubicBezTo>
                  <a:cubicBezTo>
                    <a:pt x="195527" y="0"/>
                    <a:pt x="366134" y="0"/>
                    <a:pt x="538658" y="0"/>
                  </a:cubicBezTo>
                  <a:cubicBezTo>
                    <a:pt x="553994" y="0"/>
                    <a:pt x="561661" y="5749"/>
                    <a:pt x="561661" y="17248"/>
                  </a:cubicBezTo>
                  <a:cubicBezTo>
                    <a:pt x="561661" y="28747"/>
                    <a:pt x="553994" y="32580"/>
                    <a:pt x="538658" y="34497"/>
                  </a:cubicBezTo>
                  <a:cubicBezTo>
                    <a:pt x="534824" y="34497"/>
                    <a:pt x="532907" y="34497"/>
                    <a:pt x="529074" y="34497"/>
                  </a:cubicBezTo>
                  <a:cubicBezTo>
                    <a:pt x="456230" y="34497"/>
                    <a:pt x="381470" y="34497"/>
                    <a:pt x="308626" y="34497"/>
                  </a:cubicBezTo>
                  <a:cubicBezTo>
                    <a:pt x="299042" y="34497"/>
                    <a:pt x="289457" y="34497"/>
                    <a:pt x="279872" y="34497"/>
                  </a:cubicBezTo>
                  <a:close/>
                </a:path>
              </a:pathLst>
            </a:custGeom>
            <a:grpFill/>
            <a:ln w="19162" cap="flat">
              <a:noFill/>
              <a:prstDash val="solid"/>
              <a:miter/>
            </a:ln>
          </p:spPr>
          <p:txBody>
            <a:bodyPr rtlCol="0" anchor="ctr"/>
            <a:lstStyle/>
            <a:p>
              <a:endParaRPr lang="en-US"/>
            </a:p>
          </p:txBody>
        </p:sp>
        <p:sp>
          <p:nvSpPr>
            <p:cNvPr id="98" name="Freeform 320">
              <a:extLst>
                <a:ext uri="{FF2B5EF4-FFF2-40B4-BE49-F238E27FC236}">
                  <a16:creationId xmlns:a16="http://schemas.microsoft.com/office/drawing/2014/main" id="{ABB6EE5A-D6E2-C989-1479-C82389C9A899}"/>
                </a:ext>
              </a:extLst>
            </p:cNvPr>
            <p:cNvSpPr/>
            <p:nvPr/>
          </p:nvSpPr>
          <p:spPr>
            <a:xfrm>
              <a:off x="10472119" y="2701051"/>
              <a:ext cx="558194" cy="34283"/>
            </a:xfrm>
            <a:custGeom>
              <a:avLst/>
              <a:gdLst>
                <a:gd name="connsiteX0" fmla="*/ 278322 w 558194"/>
                <a:gd name="connsiteY0" fmla="*/ 852 h 34283"/>
                <a:gd name="connsiteX1" fmla="*/ 531358 w 558194"/>
                <a:gd name="connsiteY1" fmla="*/ 852 h 34283"/>
                <a:gd name="connsiteX2" fmla="*/ 544777 w 558194"/>
                <a:gd name="connsiteY2" fmla="*/ 852 h 34283"/>
                <a:gd name="connsiteX3" fmla="*/ 558195 w 558194"/>
                <a:gd name="connsiteY3" fmla="*/ 16184 h 34283"/>
                <a:gd name="connsiteX4" fmla="*/ 546693 w 558194"/>
                <a:gd name="connsiteY4" fmla="*/ 33432 h 34283"/>
                <a:gd name="connsiteX5" fmla="*/ 533275 w 558194"/>
                <a:gd name="connsiteY5" fmla="*/ 33432 h 34283"/>
                <a:gd name="connsiteX6" fmla="*/ 25288 w 558194"/>
                <a:gd name="connsiteY6" fmla="*/ 33432 h 34283"/>
                <a:gd name="connsiteX7" fmla="*/ 13786 w 558194"/>
                <a:gd name="connsiteY7" fmla="*/ 33432 h 34283"/>
                <a:gd name="connsiteX8" fmla="*/ 367 w 558194"/>
                <a:gd name="connsiteY8" fmla="*/ 16184 h 34283"/>
                <a:gd name="connsiteX9" fmla="*/ 15703 w 558194"/>
                <a:gd name="connsiteY9" fmla="*/ 852 h 34283"/>
                <a:gd name="connsiteX10" fmla="*/ 27205 w 558194"/>
                <a:gd name="connsiteY10" fmla="*/ 852 h 34283"/>
                <a:gd name="connsiteX11" fmla="*/ 278322 w 558194"/>
                <a:gd name="connsiteY11" fmla="*/ 852 h 3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8194" h="34283">
                  <a:moveTo>
                    <a:pt x="278322" y="852"/>
                  </a:moveTo>
                  <a:cubicBezTo>
                    <a:pt x="362668" y="852"/>
                    <a:pt x="447013" y="852"/>
                    <a:pt x="531358" y="852"/>
                  </a:cubicBezTo>
                  <a:cubicBezTo>
                    <a:pt x="535192" y="852"/>
                    <a:pt x="540942" y="-1065"/>
                    <a:pt x="544777" y="852"/>
                  </a:cubicBezTo>
                  <a:cubicBezTo>
                    <a:pt x="550527" y="4685"/>
                    <a:pt x="558195" y="10434"/>
                    <a:pt x="558195" y="16184"/>
                  </a:cubicBezTo>
                  <a:cubicBezTo>
                    <a:pt x="558195" y="21933"/>
                    <a:pt x="550527" y="27683"/>
                    <a:pt x="546693" y="33432"/>
                  </a:cubicBezTo>
                  <a:cubicBezTo>
                    <a:pt x="544777" y="35349"/>
                    <a:pt x="539025" y="33432"/>
                    <a:pt x="533275" y="33432"/>
                  </a:cubicBezTo>
                  <a:cubicBezTo>
                    <a:pt x="364584" y="33432"/>
                    <a:pt x="193977" y="33432"/>
                    <a:pt x="25288" y="33432"/>
                  </a:cubicBezTo>
                  <a:cubicBezTo>
                    <a:pt x="21454" y="33432"/>
                    <a:pt x="17620" y="33432"/>
                    <a:pt x="13786" y="33432"/>
                  </a:cubicBezTo>
                  <a:cubicBezTo>
                    <a:pt x="4201" y="31516"/>
                    <a:pt x="-1549" y="25766"/>
                    <a:pt x="367" y="16184"/>
                  </a:cubicBezTo>
                  <a:cubicBezTo>
                    <a:pt x="367" y="6601"/>
                    <a:pt x="6118" y="852"/>
                    <a:pt x="15703" y="852"/>
                  </a:cubicBezTo>
                  <a:cubicBezTo>
                    <a:pt x="19536" y="852"/>
                    <a:pt x="23371" y="852"/>
                    <a:pt x="27205" y="852"/>
                  </a:cubicBezTo>
                  <a:cubicBezTo>
                    <a:pt x="109633" y="852"/>
                    <a:pt x="193977" y="852"/>
                    <a:pt x="278322" y="852"/>
                  </a:cubicBezTo>
                  <a:close/>
                </a:path>
              </a:pathLst>
            </a:custGeom>
            <a:grpFill/>
            <a:ln w="19162" cap="flat">
              <a:noFill/>
              <a:prstDash val="solid"/>
              <a:miter/>
            </a:ln>
          </p:spPr>
          <p:txBody>
            <a:bodyPr rtlCol="0" anchor="ctr"/>
            <a:lstStyle/>
            <a:p>
              <a:endParaRPr lang="en-US"/>
            </a:p>
          </p:txBody>
        </p:sp>
        <p:sp>
          <p:nvSpPr>
            <p:cNvPr id="99" name="Freeform 321">
              <a:extLst>
                <a:ext uri="{FF2B5EF4-FFF2-40B4-BE49-F238E27FC236}">
                  <a16:creationId xmlns:a16="http://schemas.microsoft.com/office/drawing/2014/main" id="{BBDB90B7-F4B1-0AB5-4BE2-670E05D166DF}"/>
                </a:ext>
              </a:extLst>
            </p:cNvPr>
            <p:cNvSpPr/>
            <p:nvPr/>
          </p:nvSpPr>
          <p:spPr>
            <a:xfrm>
              <a:off x="10834787" y="2456592"/>
              <a:ext cx="208945" cy="32580"/>
            </a:xfrm>
            <a:custGeom>
              <a:avLst/>
              <a:gdLst>
                <a:gd name="connsiteX0" fmla="*/ 103514 w 208945"/>
                <a:gd name="connsiteY0" fmla="*/ 0 h 32580"/>
                <a:gd name="connsiteX1" fmla="*/ 187859 w 208945"/>
                <a:gd name="connsiteY1" fmla="*/ 0 h 32580"/>
                <a:gd name="connsiteX2" fmla="*/ 208946 w 208945"/>
                <a:gd name="connsiteY2" fmla="*/ 15332 h 32580"/>
                <a:gd name="connsiteX3" fmla="*/ 187859 w 208945"/>
                <a:gd name="connsiteY3" fmla="*/ 32580 h 32580"/>
                <a:gd name="connsiteX4" fmla="*/ 21086 w 208945"/>
                <a:gd name="connsiteY4" fmla="*/ 32580 h 32580"/>
                <a:gd name="connsiteX5" fmla="*/ 0 w 208945"/>
                <a:gd name="connsiteY5" fmla="*/ 15332 h 32580"/>
                <a:gd name="connsiteX6" fmla="*/ 21086 w 208945"/>
                <a:gd name="connsiteY6" fmla="*/ 0 h 32580"/>
                <a:gd name="connsiteX7" fmla="*/ 103514 w 208945"/>
                <a:gd name="connsiteY7" fmla="*/ 0 h 3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945" h="32580">
                  <a:moveTo>
                    <a:pt x="103514" y="0"/>
                  </a:moveTo>
                  <a:cubicBezTo>
                    <a:pt x="132268" y="0"/>
                    <a:pt x="159105" y="0"/>
                    <a:pt x="187859" y="0"/>
                  </a:cubicBezTo>
                  <a:cubicBezTo>
                    <a:pt x="201278" y="0"/>
                    <a:pt x="208946" y="5749"/>
                    <a:pt x="208946" y="15332"/>
                  </a:cubicBezTo>
                  <a:cubicBezTo>
                    <a:pt x="208946" y="24914"/>
                    <a:pt x="201278" y="32580"/>
                    <a:pt x="187859" y="32580"/>
                  </a:cubicBezTo>
                  <a:cubicBezTo>
                    <a:pt x="132268" y="32580"/>
                    <a:pt x="76677" y="32580"/>
                    <a:pt x="21086" y="32580"/>
                  </a:cubicBezTo>
                  <a:cubicBezTo>
                    <a:pt x="7668" y="32580"/>
                    <a:pt x="0" y="26831"/>
                    <a:pt x="0" y="15332"/>
                  </a:cubicBezTo>
                  <a:cubicBezTo>
                    <a:pt x="0" y="1916"/>
                    <a:pt x="9585" y="0"/>
                    <a:pt x="21086" y="0"/>
                  </a:cubicBezTo>
                  <a:cubicBezTo>
                    <a:pt x="47923" y="0"/>
                    <a:pt x="74760" y="0"/>
                    <a:pt x="103514" y="0"/>
                  </a:cubicBezTo>
                  <a:close/>
                </a:path>
              </a:pathLst>
            </a:custGeom>
            <a:grpFill/>
            <a:ln w="19162" cap="flat">
              <a:noFill/>
              <a:prstDash val="solid"/>
              <a:miter/>
            </a:ln>
          </p:spPr>
          <p:txBody>
            <a:bodyPr rtlCol="0" anchor="ctr"/>
            <a:lstStyle/>
            <a:p>
              <a:endParaRPr lang="en-US"/>
            </a:p>
          </p:txBody>
        </p:sp>
        <p:sp>
          <p:nvSpPr>
            <p:cNvPr id="100" name="Freeform 322">
              <a:extLst>
                <a:ext uri="{FF2B5EF4-FFF2-40B4-BE49-F238E27FC236}">
                  <a16:creationId xmlns:a16="http://schemas.microsoft.com/office/drawing/2014/main" id="{93CF3CD8-9751-9591-FF3E-9D101F0B8D27}"/>
                </a:ext>
              </a:extLst>
            </p:cNvPr>
            <p:cNvSpPr/>
            <p:nvPr/>
          </p:nvSpPr>
          <p:spPr>
            <a:xfrm>
              <a:off x="10834787" y="2571582"/>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7248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7668" y="34497"/>
                    <a:pt x="0" y="28747"/>
                    <a:pt x="0" y="17248"/>
                  </a:cubicBezTo>
                  <a:cubicBezTo>
                    <a:pt x="0" y="5749"/>
                    <a:pt x="7668" y="0"/>
                    <a:pt x="21086" y="0"/>
                  </a:cubicBezTo>
                  <a:cubicBezTo>
                    <a:pt x="76677" y="0"/>
                    <a:pt x="132268" y="0"/>
                    <a:pt x="187859" y="0"/>
                  </a:cubicBezTo>
                  <a:cubicBezTo>
                    <a:pt x="203194" y="0"/>
                    <a:pt x="210863" y="5749"/>
                    <a:pt x="210863" y="17248"/>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1" name="Freeform 323">
              <a:extLst>
                <a:ext uri="{FF2B5EF4-FFF2-40B4-BE49-F238E27FC236}">
                  <a16:creationId xmlns:a16="http://schemas.microsoft.com/office/drawing/2014/main" id="{652E9D2F-E734-595B-4CB2-9F0BDE9075A6}"/>
                </a:ext>
              </a:extLst>
            </p:cNvPr>
            <p:cNvSpPr/>
            <p:nvPr/>
          </p:nvSpPr>
          <p:spPr>
            <a:xfrm>
              <a:off x="10834787" y="2322438"/>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5332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5751" y="34497"/>
                    <a:pt x="0" y="28747"/>
                    <a:pt x="0" y="17248"/>
                  </a:cubicBezTo>
                  <a:cubicBezTo>
                    <a:pt x="0" y="5749"/>
                    <a:pt x="7668" y="0"/>
                    <a:pt x="21086" y="0"/>
                  </a:cubicBezTo>
                  <a:cubicBezTo>
                    <a:pt x="76677" y="0"/>
                    <a:pt x="132268" y="0"/>
                    <a:pt x="187859" y="0"/>
                  </a:cubicBezTo>
                  <a:cubicBezTo>
                    <a:pt x="201278" y="0"/>
                    <a:pt x="208946" y="5749"/>
                    <a:pt x="210863" y="15332"/>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2" name="Freeform 324">
              <a:extLst>
                <a:ext uri="{FF2B5EF4-FFF2-40B4-BE49-F238E27FC236}">
                  <a16:creationId xmlns:a16="http://schemas.microsoft.com/office/drawing/2014/main" id="{25F777C2-3017-D926-6685-35F87B28F90B}"/>
                </a:ext>
              </a:extLst>
            </p:cNvPr>
            <p:cNvSpPr/>
            <p:nvPr/>
          </p:nvSpPr>
          <p:spPr>
            <a:xfrm>
              <a:off x="10576001" y="2362684"/>
              <a:ext cx="109264" cy="107323"/>
            </a:xfrm>
            <a:custGeom>
              <a:avLst/>
              <a:gdLst>
                <a:gd name="connsiteX0" fmla="*/ 109265 w 109264"/>
                <a:gd name="connsiteY0" fmla="*/ 53662 h 107323"/>
                <a:gd name="connsiteX1" fmla="*/ 55591 w 109264"/>
                <a:gd name="connsiteY1" fmla="*/ 107324 h 107323"/>
                <a:gd name="connsiteX2" fmla="*/ 0 w 109264"/>
                <a:gd name="connsiteY2" fmla="*/ 53662 h 107323"/>
                <a:gd name="connsiteX3" fmla="*/ 53674 w 109264"/>
                <a:gd name="connsiteY3" fmla="*/ 0 h 107323"/>
                <a:gd name="connsiteX4" fmla="*/ 109265 w 109264"/>
                <a:gd name="connsiteY4" fmla="*/ 53662 h 107323"/>
                <a:gd name="connsiteX5" fmla="*/ 76677 w 109264"/>
                <a:gd name="connsiteY5" fmla="*/ 53662 h 107323"/>
                <a:gd name="connsiteX6" fmla="*/ 55591 w 109264"/>
                <a:gd name="connsiteY6" fmla="*/ 34497 h 107323"/>
                <a:gd name="connsiteX7" fmla="*/ 34505 w 109264"/>
                <a:gd name="connsiteY7" fmla="*/ 55578 h 107323"/>
                <a:gd name="connsiteX8" fmla="*/ 55591 w 109264"/>
                <a:gd name="connsiteY8" fmla="*/ 74743 h 107323"/>
                <a:gd name="connsiteX9" fmla="*/ 76677 w 109264"/>
                <a:gd name="connsiteY9" fmla="*/ 53662 h 10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64" h="107323">
                  <a:moveTo>
                    <a:pt x="109265" y="53662"/>
                  </a:moveTo>
                  <a:cubicBezTo>
                    <a:pt x="109265" y="84326"/>
                    <a:pt x="86262" y="107324"/>
                    <a:pt x="55591" y="107324"/>
                  </a:cubicBezTo>
                  <a:cubicBezTo>
                    <a:pt x="24920" y="107324"/>
                    <a:pt x="0" y="82409"/>
                    <a:pt x="0" y="53662"/>
                  </a:cubicBezTo>
                  <a:cubicBezTo>
                    <a:pt x="0" y="24914"/>
                    <a:pt x="24920" y="0"/>
                    <a:pt x="53674" y="0"/>
                  </a:cubicBezTo>
                  <a:cubicBezTo>
                    <a:pt x="84345" y="0"/>
                    <a:pt x="109265" y="22998"/>
                    <a:pt x="109265" y="53662"/>
                  </a:cubicBezTo>
                  <a:close/>
                  <a:moveTo>
                    <a:pt x="76677" y="53662"/>
                  </a:moveTo>
                  <a:cubicBezTo>
                    <a:pt x="76677" y="42163"/>
                    <a:pt x="67093" y="34497"/>
                    <a:pt x="55591" y="34497"/>
                  </a:cubicBezTo>
                  <a:cubicBezTo>
                    <a:pt x="44089" y="34497"/>
                    <a:pt x="34505" y="44079"/>
                    <a:pt x="34505" y="55578"/>
                  </a:cubicBezTo>
                  <a:cubicBezTo>
                    <a:pt x="34505" y="67077"/>
                    <a:pt x="44089" y="74743"/>
                    <a:pt x="55591" y="74743"/>
                  </a:cubicBezTo>
                  <a:cubicBezTo>
                    <a:pt x="67093" y="74743"/>
                    <a:pt x="76677" y="65161"/>
                    <a:pt x="76677" y="53662"/>
                  </a:cubicBezTo>
                  <a:close/>
                </a:path>
              </a:pathLst>
            </a:custGeom>
            <a:solidFill>
              <a:srgbClr val="F68E2B"/>
            </a:solidFill>
            <a:ln w="19162" cap="flat">
              <a:noFill/>
              <a:prstDash val="solid"/>
              <a:miter/>
            </a:ln>
          </p:spPr>
          <p:txBody>
            <a:bodyPr rtlCol="0" anchor="ctr"/>
            <a:lstStyle/>
            <a:p>
              <a:endParaRPr lang="en-US"/>
            </a:p>
          </p:txBody>
        </p:sp>
      </p:grpSp>
    </p:spTree>
    <p:extLst>
      <p:ext uri="{BB962C8B-B14F-4D97-AF65-F5344CB8AC3E}">
        <p14:creationId xmlns:p14="http://schemas.microsoft.com/office/powerpoint/2010/main" val="2827624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F84D2B-B809-B869-1F82-77C291D6FEB9}"/>
              </a:ext>
            </a:extLst>
          </p:cNvPr>
          <p:cNvSpPr>
            <a:spLocks noGrp="1"/>
          </p:cNvSpPr>
          <p:nvPr>
            <p:ph type="body" sz="quarter" idx="16"/>
          </p:nvPr>
        </p:nvSpPr>
        <p:spPr>
          <a:xfrm>
            <a:off x="405566" y="568525"/>
            <a:ext cx="5690434"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Challenges &amp; Opportunities</a:t>
            </a:r>
          </a:p>
          <a:p>
            <a:endParaRPr lang="en-IE"/>
          </a:p>
        </p:txBody>
      </p:sp>
      <p:sp>
        <p:nvSpPr>
          <p:cNvPr id="3" name="Text Placeholder 2">
            <a:extLst>
              <a:ext uri="{FF2B5EF4-FFF2-40B4-BE49-F238E27FC236}">
                <a16:creationId xmlns:a16="http://schemas.microsoft.com/office/drawing/2014/main" id="{CD29E0F2-AE49-C0DD-BF8E-E6C6EEF02B84}"/>
              </a:ext>
            </a:extLst>
          </p:cNvPr>
          <p:cNvSpPr>
            <a:spLocks noGrp="1"/>
          </p:cNvSpPr>
          <p:nvPr>
            <p:ph type="body" sz="quarter" idx="19"/>
          </p:nvPr>
        </p:nvSpPr>
        <p:spPr>
          <a:xfrm>
            <a:off x="405566" y="1561177"/>
            <a:ext cx="5293182" cy="4102937"/>
          </a:xfrm>
        </p:spPr>
        <p:txBody>
          <a:bodyPr/>
          <a:lstStyle/>
          <a:p>
            <a:pPr>
              <a:lnSpc>
                <a:spcPct val="115000"/>
              </a:lnSpc>
              <a:spcAft>
                <a:spcPts val="800"/>
              </a:spcAft>
              <a:buNone/>
            </a:pPr>
            <a:r>
              <a:rPr lang="es-ES" sz="2800" b="1" kern="0" err="1">
                <a:solidFill>
                  <a:srgbClr val="60BA47"/>
                </a:solidFill>
                <a:effectLst/>
                <a:latin typeface="+mn-lt"/>
                <a:ea typeface="Times New Roman" panose="02020603050405020304" pitchFamily="18" charset="0"/>
                <a:cs typeface="Times New Roman" panose="02020603050405020304" pitchFamily="18" charset="0"/>
              </a:rPr>
              <a:t>Challenges</a:t>
            </a:r>
            <a:r>
              <a:rPr lang="es-ES" sz="2800" b="1" kern="0">
                <a:solidFill>
                  <a:srgbClr val="60BA47"/>
                </a:solidFill>
                <a:effectLst/>
                <a:latin typeface="+mn-lt"/>
                <a:ea typeface="Times New Roman" panose="02020603050405020304" pitchFamily="18" charset="0"/>
                <a:cs typeface="Times New Roman" panose="02020603050405020304" pitchFamily="18" charset="0"/>
              </a:rPr>
              <a:t>:</a:t>
            </a:r>
            <a:endParaRPr lang="es-ES" sz="2800" kern="100">
              <a:solidFill>
                <a:srgbClr val="60BA47"/>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High initial investment costs for technology implementation.</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Skill gaps among the workforce for managing and maintaining advanced systems.</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Integration complexities with existing infrastructure.</a:t>
            </a:r>
            <a:endParaRPr lang="es-ES" kern="100">
              <a:effectLst/>
              <a:latin typeface="+mn-lt"/>
              <a:ea typeface="Aptos" panose="020B0004020202020204" pitchFamily="34" charset="0"/>
              <a:cs typeface="Times New Roman" panose="02020603050405020304" pitchFamily="18" charset="0"/>
            </a:endParaRPr>
          </a:p>
          <a:p>
            <a:endParaRPr lang="en-IE"/>
          </a:p>
        </p:txBody>
      </p:sp>
      <p:pic>
        <p:nvPicPr>
          <p:cNvPr id="6" name="Picture Placeholder 5" descr="Stacks of gold coins">
            <a:extLst>
              <a:ext uri="{FF2B5EF4-FFF2-40B4-BE49-F238E27FC236}">
                <a16:creationId xmlns:a16="http://schemas.microsoft.com/office/drawing/2014/main" id="{3F1D8577-D72C-1948-410C-5AB18705ACB8}"/>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297989" y="0"/>
            <a:ext cx="5361066" cy="6858000"/>
          </a:xfrm>
          <a:ln>
            <a:solidFill>
              <a:srgbClr val="09465E"/>
            </a:solidFill>
          </a:ln>
        </p:spPr>
      </p:pic>
    </p:spTree>
    <p:extLst>
      <p:ext uri="{BB962C8B-B14F-4D97-AF65-F5344CB8AC3E}">
        <p14:creationId xmlns:p14="http://schemas.microsoft.com/office/powerpoint/2010/main" val="3214788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smiling emoji">
            <a:extLst>
              <a:ext uri="{FF2B5EF4-FFF2-40B4-BE49-F238E27FC236}">
                <a16:creationId xmlns:a16="http://schemas.microsoft.com/office/drawing/2014/main" id="{2D006FE8-F6D8-7048-0417-E140970F0F81}"/>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A1536FF-A8B8-433C-FE3A-B3241FB86C4F}"/>
              </a:ext>
            </a:extLst>
          </p:cNvPr>
          <p:cNvSpPr>
            <a:spLocks noGrp="1"/>
          </p:cNvSpPr>
          <p:nvPr>
            <p:ph type="body" sz="quarter" idx="21"/>
          </p:nvPr>
        </p:nvSpPr>
        <p:spPr>
          <a:xfrm>
            <a:off x="5449422" y="412882"/>
            <a:ext cx="6071068"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Challenges &amp; Opportunities</a:t>
            </a:r>
          </a:p>
          <a:p>
            <a:endParaRPr lang="en-IE"/>
          </a:p>
        </p:txBody>
      </p:sp>
      <p:sp>
        <p:nvSpPr>
          <p:cNvPr id="4" name="Text Placeholder 3">
            <a:extLst>
              <a:ext uri="{FF2B5EF4-FFF2-40B4-BE49-F238E27FC236}">
                <a16:creationId xmlns:a16="http://schemas.microsoft.com/office/drawing/2014/main" id="{1C0F3AE7-5E7B-99E7-2ED5-3CB80EA9DF94}"/>
              </a:ext>
            </a:extLst>
          </p:cNvPr>
          <p:cNvSpPr>
            <a:spLocks noGrp="1"/>
          </p:cNvSpPr>
          <p:nvPr>
            <p:ph type="body" sz="quarter" idx="22"/>
          </p:nvPr>
        </p:nvSpPr>
        <p:spPr>
          <a:xfrm>
            <a:off x="5601820" y="1260915"/>
            <a:ext cx="6350097" cy="4102937"/>
          </a:xfrm>
        </p:spPr>
        <p:txBody>
          <a:bodyPr/>
          <a:lstStyle/>
          <a:p>
            <a:pPr marL="228600" marR="0" lvl="0" indent="-22860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kumimoji="0" lang="es-ES" sz="2800" b="1" i="0" u="none" strike="noStrike" kern="0" cap="none" spc="0" normalizeH="0" baseline="0" noProof="0" err="1">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Opportunities</a:t>
            </a:r>
            <a:r>
              <a:rPr kumimoji="0" lang="es-ES" sz="2800" b="1" i="0" u="none" strike="noStrike" kern="0" cap="none" spc="0" normalizeH="0" baseline="0" noProof="0">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800" b="0" i="0" u="none" strike="noStrike" kern="100" cap="none" spc="0" normalizeH="0" baseline="0" noProof="0">
              <a:ln>
                <a:noFill/>
              </a:ln>
              <a:solidFill>
                <a:srgbClr val="60BA47"/>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Increasing consumer demand for transparency and sustainability creates a market for blockchain adoption.</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AI and automation provide scalability to meet growing food demands while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minimising</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waste.</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Collaboration with technology providers and training institutions can address the skills gap.</a:t>
            </a: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Supports food security by redistributing surplus to those in need.</a:t>
            </a:r>
          </a:p>
          <a:p>
            <a:endParaRPr lang="en-IE"/>
          </a:p>
        </p:txBody>
      </p:sp>
    </p:spTree>
    <p:extLst>
      <p:ext uri="{BB962C8B-B14F-4D97-AF65-F5344CB8AC3E}">
        <p14:creationId xmlns:p14="http://schemas.microsoft.com/office/powerpoint/2010/main" val="1095342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A899-A5A8-9BCE-2186-5166E49D4D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D350BA-D927-4512-EF21-2C4497F7E479}"/>
              </a:ext>
            </a:extLst>
          </p:cNvPr>
          <p:cNvSpPr>
            <a:spLocks noGrp="1"/>
          </p:cNvSpPr>
          <p:nvPr>
            <p:ph type="body" sz="quarter" idx="22"/>
          </p:nvPr>
        </p:nvSpPr>
        <p:spPr>
          <a:xfrm>
            <a:off x="1040589" y="3823137"/>
            <a:ext cx="5352328" cy="1613727"/>
          </a:xfrm>
        </p:spPr>
        <p:txBody>
          <a:bodyPr/>
          <a:lstStyle/>
          <a:p>
            <a:pPr algn="just">
              <a:spcAft>
                <a:spcPts val="1875"/>
              </a:spcAft>
              <a:buNone/>
            </a:pPr>
            <a:r>
              <a:rPr lang="en-US" sz="2000" b="1" i="0" u="sng">
                <a:solidFill>
                  <a:srgbClr val="2F2F2F"/>
                </a:solidFill>
                <a:effectLst/>
                <a:hlinkClick r:id="rId3"/>
              </a:rPr>
              <a:t>Future Food Cast </a:t>
            </a:r>
            <a:r>
              <a:rPr lang="en-US" sz="2000" kern="100">
                <a:latin typeface="Calibri" panose="020F0502020204030204"/>
                <a:cs typeface="Times New Roman" panose="02020603050405020304" pitchFamily="18" charset="0"/>
              </a:rPr>
              <a:t>is a powered-by-</a:t>
            </a:r>
            <a:r>
              <a:rPr lang="en-US" sz="2000" kern="100">
                <a:latin typeface="Calibri" panose="020F0502020204030204"/>
                <a:cs typeface="Times New Roman" panose="02020603050405020304" pitchFamily="18" charset="0"/>
                <a:hlinkClick r:id="rId4"/>
              </a:rPr>
              <a:t>Farm-to-Plate</a:t>
            </a:r>
            <a:r>
              <a:rPr lang="en-US" sz="2000" kern="100">
                <a:latin typeface="Calibri" panose="020F0502020204030204"/>
                <a:cs typeface="Times New Roman" panose="02020603050405020304" pitchFamily="18" charset="0"/>
              </a:rPr>
              <a:t> community and podcast that shares insights from Food &amp; Beverage industry leaders worldwide about the future of food. Its </a:t>
            </a:r>
            <a:r>
              <a:rPr lang="en-US" sz="2000" kern="100">
                <a:latin typeface="Calibri" panose="020F0502020204030204"/>
                <a:cs typeface="Times New Roman" panose="02020603050405020304" pitchFamily="18" charset="0"/>
                <a:hlinkClick r:id="rId5"/>
              </a:rPr>
              <a:t>Podcast series </a:t>
            </a:r>
            <a:r>
              <a:rPr lang="en-US" sz="2000" b="1" kern="100">
                <a:latin typeface="Calibri" panose="020F0502020204030204"/>
                <a:cs typeface="Times New Roman" panose="02020603050405020304" pitchFamily="18" charset="0"/>
              </a:rPr>
              <a:t>and </a:t>
            </a:r>
            <a:r>
              <a:rPr lang="en-US" sz="2000" kern="100">
                <a:latin typeface="Calibri" panose="020F0502020204030204"/>
                <a:cs typeface="Times New Roman" panose="02020603050405020304" pitchFamily="18" charset="0"/>
                <a:hlinkClick r:id="rId6"/>
              </a:rPr>
              <a:t>Blogs</a:t>
            </a:r>
            <a:r>
              <a:rPr lang="en-US" sz="2000" b="1" kern="100">
                <a:latin typeface="Calibri" panose="020F0502020204030204"/>
                <a:cs typeface="Times New Roman" panose="02020603050405020304" pitchFamily="18" charset="0"/>
              </a:rPr>
              <a:t> </a:t>
            </a:r>
            <a:r>
              <a:rPr lang="en-US" sz="2000" kern="100">
                <a:latin typeface="Calibri" panose="020F0502020204030204"/>
                <a:cs typeface="Times New Roman" panose="02020603050405020304" pitchFamily="18" charset="0"/>
              </a:rPr>
              <a:t>gives listeners a huge serving of facts and insights into what’s going on with some of the latest trends in the food industry.</a:t>
            </a:r>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000" b="1">
              <a:solidFill>
                <a:srgbClr val="002060"/>
              </a:solidFill>
              <a:latin typeface="Calibri" panose="020F0502020204030204" pitchFamily="34" charset="0"/>
              <a:ea typeface="Lato" charset="0"/>
              <a:cs typeface="Calibri" panose="020F0502020204030204" pitchFamily="34" charset="0"/>
            </a:endParaRPr>
          </a:p>
          <a:p>
            <a:endParaRPr kumimoji="0" lang="en-US" sz="2000" b="0" i="0" u="none" strike="noStrike" kern="0" cap="none" spc="0" normalizeH="0" baseline="0" noProof="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kumimoji="0" lang="es-ES" sz="2000" b="0" i="0" u="none" strike="noStrike" kern="100" cap="none" spc="0" normalizeH="0" baseline="0" noProof="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lang="es-ES" sz="2000" b="1">
              <a:solidFill>
                <a:srgbClr val="002060"/>
              </a:solidFill>
              <a:latin typeface="Calibri" panose="020F0502020204030204" pitchFamily="34" charset="0"/>
              <a:cs typeface="Times New Roman" panose="02020603050405020304" pitchFamily="18" charset="0"/>
            </a:endParaRPr>
          </a:p>
          <a:p>
            <a:pPr marL="0" indent="0"/>
            <a:endParaRPr lang="en-IE" sz="2000">
              <a:solidFill>
                <a:srgbClr val="002060"/>
              </a:solidFill>
            </a:endParaRPr>
          </a:p>
        </p:txBody>
      </p:sp>
      <p:sp>
        <p:nvSpPr>
          <p:cNvPr id="13" name="CuadroTexto 12">
            <a:extLst>
              <a:ext uri="{FF2B5EF4-FFF2-40B4-BE49-F238E27FC236}">
                <a16:creationId xmlns:a16="http://schemas.microsoft.com/office/drawing/2014/main" id="{5DD4EC12-B3C0-07D4-ACB6-0BDA490B4133}"/>
              </a:ext>
            </a:extLst>
          </p:cNvPr>
          <p:cNvSpPr txBox="1"/>
          <p:nvPr/>
        </p:nvSpPr>
        <p:spPr>
          <a:xfrm>
            <a:off x="7782273" y="462972"/>
            <a:ext cx="4209701" cy="3927101"/>
          </a:xfrm>
          <a:prstGeom prst="rect">
            <a:avLst/>
          </a:prstGeom>
          <a:noFill/>
        </p:spPr>
        <p:txBody>
          <a:bodyPr wrap="square" rtlCol="0">
            <a:spAutoFit/>
          </a:bodyPr>
          <a:lstStyle/>
          <a:p>
            <a:pPr marL="228600" indent="-228600" algn="l" rtl="0">
              <a:lnSpc>
                <a:spcPts val="2480"/>
              </a:lnSpc>
              <a:defRPr/>
            </a:pPr>
            <a:r>
              <a:rPr lang="en-US" sz="2000" kern="100">
                <a:solidFill>
                  <a:srgbClr val="09465E"/>
                </a:solidFill>
                <a:latin typeface="Calibri" panose="020F0502020204030204"/>
                <a:ea typeface="+mn-ea"/>
                <a:cs typeface="Times New Roman" panose="02020603050405020304" pitchFamily="18" charset="0"/>
              </a:rPr>
              <a:t>Among the topics explored: </a:t>
            </a:r>
          </a:p>
          <a:p>
            <a:pPr marL="228600" indent="-228600" algn="l" rtl="0">
              <a:lnSpc>
                <a:spcPts val="2480"/>
              </a:lnSpc>
              <a:defRPr/>
            </a:pPr>
            <a:endParaRPr lang="en-US" sz="2000" kern="10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Consumer interest in product origin</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Product traceability adventures</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Supply chain </a:t>
            </a:r>
            <a:r>
              <a:rPr lang="en-US" sz="2000" kern="100" err="1">
                <a:solidFill>
                  <a:srgbClr val="09465E"/>
                </a:solidFill>
                <a:latin typeface="Calibri" panose="020F0502020204030204"/>
                <a:ea typeface="+mn-ea"/>
                <a:cs typeface="Times New Roman" panose="02020603050405020304" pitchFamily="18" charset="0"/>
              </a:rPr>
              <a:t>digitisation</a:t>
            </a:r>
            <a:r>
              <a:rPr lang="en-US" sz="2000" kern="100">
                <a:solidFill>
                  <a:srgbClr val="09465E"/>
                </a:solidFill>
                <a:latin typeface="Calibri" panose="020F0502020204030204"/>
                <a:ea typeface="+mn-ea"/>
                <a:cs typeface="Times New Roman" panose="02020603050405020304" pitchFamily="18" charset="0"/>
              </a:rPr>
              <a:t> stories</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Sustainability strategies and challenges</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Food recall horror stories and mitigation strategies </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Operational impact of increased regulations</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E-commerce in the food industry.</a:t>
            </a:r>
          </a:p>
        </p:txBody>
      </p:sp>
      <p:pic>
        <p:nvPicPr>
          <p:cNvPr id="6" name="Imagen 5">
            <a:hlinkClick r:id="rId3"/>
            <a:extLst>
              <a:ext uri="{FF2B5EF4-FFF2-40B4-BE49-F238E27FC236}">
                <a16:creationId xmlns:a16="http://schemas.microsoft.com/office/drawing/2014/main" id="{D08C7BFD-6930-2816-DEC8-6C2BC52EE6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5558" y="4970196"/>
            <a:ext cx="4766441" cy="1887803"/>
          </a:xfrm>
          <a:prstGeom prst="rect">
            <a:avLst/>
          </a:prstGeom>
        </p:spPr>
      </p:pic>
      <p:pic>
        <p:nvPicPr>
          <p:cNvPr id="9" name="Imagen 8">
            <a:hlinkClick r:id="rId3"/>
            <a:extLst>
              <a:ext uri="{FF2B5EF4-FFF2-40B4-BE49-F238E27FC236}">
                <a16:creationId xmlns:a16="http://schemas.microsoft.com/office/drawing/2014/main" id="{2983DA78-497A-4F62-F050-0B6ABC1D8A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6507" y="0"/>
            <a:ext cx="6732801" cy="3271345"/>
          </a:xfrm>
          <a:prstGeom prst="rect">
            <a:avLst/>
          </a:prstGeom>
        </p:spPr>
      </p:pic>
      <p:pic>
        <p:nvPicPr>
          <p:cNvPr id="2" name="Imagen 1">
            <a:extLst>
              <a:ext uri="{FF2B5EF4-FFF2-40B4-BE49-F238E27FC236}">
                <a16:creationId xmlns:a16="http://schemas.microsoft.com/office/drawing/2014/main" id="{A0A29EC8-79FE-D20E-BB4F-ED42570EF9D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02175" y="3042746"/>
            <a:ext cx="829128" cy="835224"/>
          </a:xfrm>
          <a:prstGeom prst="rect">
            <a:avLst/>
          </a:prstGeom>
        </p:spPr>
      </p:pic>
    </p:spTree>
    <p:extLst>
      <p:ext uri="{BB962C8B-B14F-4D97-AF65-F5344CB8AC3E}">
        <p14:creationId xmlns:p14="http://schemas.microsoft.com/office/powerpoint/2010/main" val="2088517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099589" y="1101438"/>
            <a:ext cx="8343785" cy="4655123"/>
          </a:xfrm>
          <a:prstGeom prst="rect">
            <a:avLst/>
          </a:prstGeom>
        </p:spPr>
        <p:txBody>
          <a:bodyPr/>
          <a:lstStyle/>
          <a:p>
            <a:pPr marL="0" indent="0">
              <a:lnSpc>
                <a:spcPct val="100000"/>
              </a:lnSpc>
            </a:pPr>
            <a:r>
              <a:rPr lang="en-US" sz="3600" b="1"/>
              <a:t>Learners exercise</a:t>
            </a:r>
          </a:p>
          <a:p>
            <a:pPr marL="0" indent="0">
              <a:lnSpc>
                <a:spcPct val="100000"/>
              </a:lnSpc>
            </a:pPr>
            <a:endParaRPr lang="en-US"/>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Task</a:t>
            </a:r>
            <a:r>
              <a:rPr lang="es-ES" altLang="es-ES" b="1">
                <a:cs typeface="Calibri"/>
              </a:rPr>
              <a:t>: </a:t>
            </a:r>
            <a:r>
              <a:rPr lang="es-ES" altLang="es-ES">
                <a:cs typeface="Calibri"/>
              </a:rPr>
              <a:t>Imagine </a:t>
            </a:r>
            <a:r>
              <a:rPr lang="es-ES" altLang="es-ES" err="1">
                <a:cs typeface="Calibri"/>
              </a:rPr>
              <a:t>you</a:t>
            </a:r>
            <a:r>
              <a:rPr lang="es-ES" altLang="es-ES">
                <a:cs typeface="Calibri"/>
              </a:rPr>
              <a:t> are </a:t>
            </a:r>
            <a:r>
              <a:rPr lang="es-ES" altLang="es-ES" err="1">
                <a:cs typeface="Calibri"/>
              </a:rPr>
              <a:t>collaborating</a:t>
            </a:r>
            <a:r>
              <a:rPr lang="es-ES" altLang="es-ES">
                <a:cs typeface="Calibri"/>
              </a:rPr>
              <a:t> </a:t>
            </a:r>
            <a:r>
              <a:rPr lang="es-ES" altLang="es-ES" err="1">
                <a:cs typeface="Calibri"/>
              </a:rPr>
              <a:t>with</a:t>
            </a:r>
            <a:r>
              <a:rPr lang="es-ES" altLang="es-ES">
                <a:cs typeface="Calibri"/>
              </a:rPr>
              <a:t> a </a:t>
            </a:r>
            <a:r>
              <a:rPr lang="es-ES" altLang="es-ES" err="1">
                <a:cs typeface="Calibri"/>
              </a:rPr>
              <a:t>food</a:t>
            </a:r>
            <a:r>
              <a:rPr lang="es-ES" altLang="es-ES">
                <a:cs typeface="Calibri"/>
              </a:rPr>
              <a:t> </a:t>
            </a:r>
            <a:r>
              <a:rPr lang="es-ES" altLang="es-ES" err="1">
                <a:cs typeface="Calibri"/>
              </a:rPr>
              <a:t>tech</a:t>
            </a:r>
            <a:r>
              <a:rPr lang="es-ES" altLang="es-ES">
                <a:cs typeface="Calibri"/>
              </a:rPr>
              <a:t> startup, </a:t>
            </a:r>
            <a:r>
              <a:rPr lang="es-ES" altLang="es-ES" err="1">
                <a:cs typeface="Calibri"/>
              </a:rPr>
              <a:t>developing</a:t>
            </a:r>
            <a:r>
              <a:rPr lang="es-ES" altLang="es-ES">
                <a:cs typeface="Calibri"/>
              </a:rPr>
              <a:t> a new AI </a:t>
            </a:r>
            <a:r>
              <a:rPr lang="es-ES" altLang="es-ES" err="1">
                <a:cs typeface="Calibri"/>
              </a:rPr>
              <a:t>or</a:t>
            </a:r>
            <a:r>
              <a:rPr lang="es-ES" altLang="es-ES">
                <a:cs typeface="Calibri"/>
              </a:rPr>
              <a:t> </a:t>
            </a:r>
            <a:r>
              <a:rPr lang="es-ES" altLang="es-ES" err="1">
                <a:cs typeface="Calibri"/>
              </a:rPr>
              <a:t>blockchain</a:t>
            </a:r>
            <a:r>
              <a:rPr lang="es-ES" altLang="es-ES">
                <a:cs typeface="Calibri"/>
              </a:rPr>
              <a:t> </a:t>
            </a:r>
            <a:r>
              <a:rPr lang="es-ES" altLang="es-ES" err="1">
                <a:cs typeface="Calibri"/>
              </a:rPr>
              <a:t>solution</a:t>
            </a:r>
            <a:r>
              <a:rPr lang="es-ES" altLang="es-ES">
                <a:cs typeface="Calibri"/>
              </a:rPr>
              <a:t> </a:t>
            </a:r>
            <a:r>
              <a:rPr lang="es-ES" altLang="es-ES" err="1">
                <a:cs typeface="Calibri"/>
              </a:rPr>
              <a:t>for</a:t>
            </a:r>
            <a:r>
              <a:rPr lang="es-ES" altLang="es-ES">
                <a:cs typeface="Calibri"/>
              </a:rPr>
              <a:t> </a:t>
            </a:r>
            <a:r>
              <a:rPr lang="es-ES" altLang="es-ES" err="1">
                <a:cs typeface="Calibri"/>
              </a:rPr>
              <a:t>food</a:t>
            </a:r>
            <a:r>
              <a:rPr lang="es-ES" altLang="es-ES">
                <a:cs typeface="Calibri"/>
              </a:rPr>
              <a:t> </a:t>
            </a:r>
            <a:r>
              <a:rPr lang="es-ES" altLang="es-ES" err="1">
                <a:cs typeface="Calibri"/>
              </a:rPr>
              <a:t>processing</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Instructions</a:t>
            </a:r>
            <a:r>
              <a:rPr lang="es-ES" altLang="es-ES" b="1">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Define a </a:t>
            </a:r>
            <a:r>
              <a:rPr lang="es-ES" altLang="es-ES" err="1">
                <a:cs typeface="Calibri"/>
              </a:rPr>
              <a:t>problem</a:t>
            </a:r>
            <a:r>
              <a:rPr lang="es-ES" altLang="es-ES">
                <a:cs typeface="Calibri"/>
              </a:rPr>
              <a:t>/</a:t>
            </a:r>
            <a:r>
              <a:rPr lang="es-ES" altLang="es-ES" err="1">
                <a:cs typeface="Calibri"/>
              </a:rPr>
              <a:t>challenge</a:t>
            </a:r>
            <a:r>
              <a:rPr lang="es-ES" altLang="es-ES">
                <a:cs typeface="Calibri"/>
              </a:rPr>
              <a:t> </a:t>
            </a:r>
            <a:r>
              <a:rPr lang="es-ES" altLang="es-ES" err="1">
                <a:cs typeface="Calibri"/>
              </a:rPr>
              <a:t>that</a:t>
            </a:r>
            <a:r>
              <a:rPr lang="es-ES" altLang="es-ES">
                <a:cs typeface="Calibri"/>
              </a:rPr>
              <a:t> </a:t>
            </a:r>
            <a:r>
              <a:rPr lang="es-ES" altLang="es-ES" err="1">
                <a:cs typeface="Calibri"/>
              </a:rPr>
              <a:t>your</a:t>
            </a:r>
            <a:r>
              <a:rPr lang="es-ES" altLang="es-ES">
                <a:cs typeface="Calibri"/>
              </a:rPr>
              <a:t> Business </a:t>
            </a:r>
            <a:r>
              <a:rPr lang="es-ES" altLang="es-ES" err="1">
                <a:cs typeface="Calibri"/>
              </a:rPr>
              <a:t>experiences</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a:t>
            </a:r>
            <a:r>
              <a:rPr lang="es-ES" altLang="es-ES" err="1">
                <a:cs typeface="Calibri"/>
              </a:rPr>
              <a:t>Ideate</a:t>
            </a:r>
            <a:r>
              <a:rPr lang="es-ES" altLang="es-ES">
                <a:cs typeface="Calibri"/>
              </a:rPr>
              <a:t> </a:t>
            </a:r>
            <a:r>
              <a:rPr lang="es-ES" altLang="es-ES" err="1">
                <a:cs typeface="Calibri"/>
              </a:rPr>
              <a:t>on</a:t>
            </a:r>
            <a:r>
              <a:rPr lang="es-ES" altLang="es-ES">
                <a:cs typeface="Calibri"/>
              </a:rPr>
              <a:t> </a:t>
            </a:r>
            <a:r>
              <a:rPr lang="es-ES" altLang="es-ES" err="1">
                <a:cs typeface="Calibri"/>
              </a:rPr>
              <a:t>potential</a:t>
            </a:r>
            <a:r>
              <a:rPr lang="es-ES" altLang="es-ES">
                <a:cs typeface="Calibri"/>
              </a:rPr>
              <a:t> </a:t>
            </a:r>
            <a:r>
              <a:rPr lang="es-ES" altLang="es-ES" err="1">
                <a:cs typeface="Calibri"/>
              </a:rPr>
              <a:t>technological</a:t>
            </a:r>
            <a:r>
              <a:rPr lang="es-ES" altLang="es-ES">
                <a:cs typeface="Calibri"/>
              </a:rPr>
              <a:t> </a:t>
            </a:r>
            <a:r>
              <a:rPr lang="es-ES" altLang="es-ES" err="1">
                <a:cs typeface="Calibri"/>
              </a:rPr>
              <a:t>solutions</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a:t>
            </a:r>
            <a:r>
              <a:rPr lang="es-ES" altLang="es-ES" err="1">
                <a:cs typeface="Calibri"/>
              </a:rPr>
              <a:t>Highlight</a:t>
            </a:r>
            <a:r>
              <a:rPr lang="es-ES" altLang="es-ES">
                <a:cs typeface="Calibri"/>
              </a:rPr>
              <a:t> </a:t>
            </a:r>
            <a:r>
              <a:rPr lang="es-ES" altLang="es-ES" err="1">
                <a:cs typeface="Calibri"/>
              </a:rPr>
              <a:t>the</a:t>
            </a:r>
            <a:r>
              <a:rPr lang="es-ES" altLang="es-ES">
                <a:cs typeface="Calibri"/>
              </a:rPr>
              <a:t> </a:t>
            </a:r>
            <a:r>
              <a:rPr lang="es-ES" altLang="es-ES" err="1">
                <a:cs typeface="Calibri"/>
              </a:rPr>
              <a:t>benefits</a:t>
            </a:r>
            <a:r>
              <a:rPr lang="es-ES" altLang="es-ES">
                <a:cs typeface="Calibri"/>
              </a:rPr>
              <a:t> </a:t>
            </a:r>
            <a:r>
              <a:rPr lang="es-ES" altLang="es-ES" err="1">
                <a:cs typeface="Calibri"/>
              </a:rPr>
              <a:t>for</a:t>
            </a:r>
            <a:r>
              <a:rPr lang="es-ES" altLang="es-ES">
                <a:cs typeface="Calibri"/>
              </a:rPr>
              <a:t> </a:t>
            </a:r>
            <a:r>
              <a:rPr lang="es-ES" altLang="es-ES" err="1">
                <a:cs typeface="Calibri"/>
              </a:rPr>
              <a:t>sustainability</a:t>
            </a:r>
            <a:r>
              <a:rPr lang="es-ES" altLang="es-ES">
                <a:cs typeface="Calibri"/>
              </a:rPr>
              <a:t> and </a:t>
            </a:r>
            <a:r>
              <a:rPr lang="es-ES" altLang="es-ES" err="1">
                <a:cs typeface="Calibri"/>
              </a:rPr>
              <a:t>transparency</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Deliverable</a:t>
            </a:r>
            <a:r>
              <a:rPr lang="es-ES" altLang="es-ES" b="1">
                <a:cs typeface="Calibri"/>
              </a:rPr>
              <a:t>: </a:t>
            </a:r>
            <a:r>
              <a:rPr lang="es-ES" altLang="es-ES">
                <a:cs typeface="Calibri"/>
              </a:rPr>
              <a:t>3-slide pitch </a:t>
            </a:r>
            <a:r>
              <a:rPr lang="es-ES" altLang="es-ES" err="1">
                <a:cs typeface="Calibri"/>
              </a:rPr>
              <a:t>deck</a:t>
            </a:r>
            <a:endParaRPr lang="es-ES" altLang="es-ES">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43617" y="4995272"/>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152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A0D35-405B-C667-66C7-E7D176C0FC5C}"/>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17125E9-F376-18E9-88B4-4A8E3DEB8C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7E9D8EE-899F-E9E1-C630-09E4F1B47548}"/>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4412238F-ED2E-4FB5-37C3-1EB11729BAF9}"/>
              </a:ext>
            </a:extLst>
          </p:cNvPr>
          <p:cNvSpPr/>
          <p:nvPr/>
        </p:nvSpPr>
        <p:spPr>
          <a:xfrm>
            <a:off x="4800600" y="2828835"/>
            <a:ext cx="4657725" cy="1571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BIOTECHNOLOGY AND FOOD PRESERVATION</a:t>
            </a:r>
          </a:p>
        </p:txBody>
      </p:sp>
      <p:sp>
        <p:nvSpPr>
          <p:cNvPr id="15" name="TextBox 14">
            <a:extLst>
              <a:ext uri="{FF2B5EF4-FFF2-40B4-BE49-F238E27FC236}">
                <a16:creationId xmlns:a16="http://schemas.microsoft.com/office/drawing/2014/main" id="{52A6EE79-3249-B868-A63E-97FA399F9227}"/>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
        <p:nvSpPr>
          <p:cNvPr id="2" name="AutoShape 2">
            <a:extLst>
              <a:ext uri="{FF2B5EF4-FFF2-40B4-BE49-F238E27FC236}">
                <a16:creationId xmlns:a16="http://schemas.microsoft.com/office/drawing/2014/main" id="{6CA1A22E-FE9C-98B2-369B-22B0195E3D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81356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5F4987-5CA5-367D-56F3-7DFC72736E1C}"/>
              </a:ext>
            </a:extLst>
          </p:cNvPr>
          <p:cNvSpPr>
            <a:spLocks noGrp="1"/>
          </p:cNvSpPr>
          <p:nvPr>
            <p:ph type="body" sz="quarter" idx="16"/>
          </p:nvPr>
        </p:nvSpPr>
        <p:spPr/>
        <p:txBody>
          <a:bodyPr/>
          <a:lstStyle/>
          <a:p>
            <a:r>
              <a:rPr lang="en-US" sz="3600"/>
              <a:t>Innovation</a:t>
            </a:r>
            <a:r>
              <a:rPr lang="en-US" sz="3600" spc="-20"/>
              <a:t> </a:t>
            </a:r>
            <a:r>
              <a:rPr lang="en-US" sz="3600"/>
              <a:t>and</a:t>
            </a:r>
            <a:r>
              <a:rPr lang="en-US" sz="3600" spc="-20"/>
              <a:t> </a:t>
            </a:r>
            <a:r>
              <a:rPr lang="en-US" sz="3600"/>
              <a:t>technology</a:t>
            </a:r>
            <a:r>
              <a:rPr lang="en-US" sz="3600" spc="-20"/>
              <a:t> </a:t>
            </a:r>
            <a:r>
              <a:rPr lang="en-US" sz="3600"/>
              <a:t>in</a:t>
            </a:r>
            <a:r>
              <a:rPr lang="en-US" sz="3600" spc="-25"/>
              <a:t> </a:t>
            </a:r>
            <a:r>
              <a:rPr lang="en-US" sz="3600"/>
              <a:t>the</a:t>
            </a:r>
            <a:r>
              <a:rPr lang="en-US" sz="3600" spc="-25"/>
              <a:t> </a:t>
            </a:r>
            <a:r>
              <a:rPr lang="en-US" sz="3600"/>
              <a:t>food</a:t>
            </a:r>
            <a:r>
              <a:rPr lang="en-US" sz="3600" spc="-40"/>
              <a:t> </a:t>
            </a:r>
            <a:r>
              <a:rPr lang="en-US" sz="3600" spc="-10"/>
              <a:t>sector</a:t>
            </a:r>
            <a:endParaRPr lang="en-IE"/>
          </a:p>
        </p:txBody>
      </p:sp>
      <p:sp>
        <p:nvSpPr>
          <p:cNvPr id="3" name="Text Placeholder 2">
            <a:extLst>
              <a:ext uri="{FF2B5EF4-FFF2-40B4-BE49-F238E27FC236}">
                <a16:creationId xmlns:a16="http://schemas.microsoft.com/office/drawing/2014/main" id="{5A85D44B-827E-5030-F4D4-C7615E4FB3BD}"/>
              </a:ext>
            </a:extLst>
          </p:cNvPr>
          <p:cNvSpPr>
            <a:spLocks noGrp="1"/>
          </p:cNvSpPr>
          <p:nvPr>
            <p:ph type="body" sz="quarter" idx="19"/>
          </p:nvPr>
        </p:nvSpPr>
        <p:spPr>
          <a:xfrm>
            <a:off x="904856" y="1598889"/>
            <a:ext cx="10052954" cy="573186"/>
          </a:xfrm>
        </p:spPr>
        <p:txBody>
          <a:bodyPr/>
          <a:lstStyle/>
          <a:p>
            <a:r>
              <a:rPr lang="en-US" sz="2400" kern="0">
                <a:solidFill>
                  <a:srgbClr val="09465E"/>
                </a:solidFill>
                <a:effectLst/>
                <a:latin typeface="+mn-lt"/>
                <a:ea typeface="Times New Roman" panose="02020603050405020304" pitchFamily="18" charset="0"/>
                <a:cs typeface="Times New Roman" panose="02020603050405020304" pitchFamily="18" charset="0"/>
              </a:rPr>
              <a:t>Innovation and technology have become essential in addressing the challenges faced by the food sector such as: </a:t>
            </a:r>
          </a:p>
          <a:p>
            <a:endParaRPr lang="en-IE"/>
          </a:p>
        </p:txBody>
      </p:sp>
      <p:sp>
        <p:nvSpPr>
          <p:cNvPr id="4" name="Freeform 170">
            <a:extLst>
              <a:ext uri="{FF2B5EF4-FFF2-40B4-BE49-F238E27FC236}">
                <a16:creationId xmlns:a16="http://schemas.microsoft.com/office/drawing/2014/main" id="{35D4EA6C-744D-97F9-5149-D9FAB55ECED0}"/>
              </a:ext>
            </a:extLst>
          </p:cNvPr>
          <p:cNvSpPr>
            <a:spLocks noChangeArrowheads="1"/>
          </p:cNvSpPr>
          <p:nvPr/>
        </p:nvSpPr>
        <p:spPr bwMode="auto">
          <a:xfrm>
            <a:off x="4448358"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78DA6ED6-9E5C-A903-9F13-0F9DD60459E6}"/>
              </a:ext>
            </a:extLst>
          </p:cNvPr>
          <p:cNvSpPr>
            <a:spLocks noChangeArrowheads="1"/>
          </p:cNvSpPr>
          <p:nvPr/>
        </p:nvSpPr>
        <p:spPr bwMode="auto">
          <a:xfrm>
            <a:off x="4453567" y="3048378"/>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22A8E26B-EB63-CA56-7790-36E08B96A298}"/>
              </a:ext>
            </a:extLst>
          </p:cNvPr>
          <p:cNvSpPr>
            <a:spLocks noChangeArrowheads="1"/>
          </p:cNvSpPr>
          <p:nvPr/>
        </p:nvSpPr>
        <p:spPr bwMode="auto">
          <a:xfrm>
            <a:off x="4562002" y="264056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2BF98017-1354-E803-C098-5C2F877C0D6C}"/>
              </a:ext>
            </a:extLst>
          </p:cNvPr>
          <p:cNvSpPr>
            <a:spLocks noChangeArrowheads="1"/>
          </p:cNvSpPr>
          <p:nvPr/>
        </p:nvSpPr>
        <p:spPr bwMode="auto">
          <a:xfrm>
            <a:off x="897492" y="3048378"/>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D750C8D3-1EC1-FFBC-BC37-9F7141AA6E78}"/>
              </a:ext>
            </a:extLst>
          </p:cNvPr>
          <p:cNvSpPr>
            <a:spLocks noChangeArrowheads="1"/>
          </p:cNvSpPr>
          <p:nvPr/>
        </p:nvSpPr>
        <p:spPr bwMode="auto">
          <a:xfrm>
            <a:off x="1008284" y="2640569"/>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5DD1E6FA-1594-61F4-E16A-6296D531A105}"/>
              </a:ext>
            </a:extLst>
          </p:cNvPr>
          <p:cNvSpPr>
            <a:spLocks noChangeArrowheads="1"/>
          </p:cNvSpPr>
          <p:nvPr/>
        </p:nvSpPr>
        <p:spPr bwMode="auto">
          <a:xfrm>
            <a:off x="8009640" y="4942065"/>
            <a:ext cx="3170541" cy="120221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17E98760-BA1E-3035-6B1C-975F57D64895}"/>
              </a:ext>
            </a:extLst>
          </p:cNvPr>
          <p:cNvSpPr>
            <a:spLocks noChangeArrowheads="1"/>
          </p:cNvSpPr>
          <p:nvPr/>
        </p:nvSpPr>
        <p:spPr bwMode="auto">
          <a:xfrm>
            <a:off x="4556793" y="453189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496E1F7-927D-F1BE-2B22-62DEE8ECB596}"/>
              </a:ext>
            </a:extLst>
          </p:cNvPr>
          <p:cNvSpPr>
            <a:spLocks noChangeArrowheads="1"/>
          </p:cNvSpPr>
          <p:nvPr/>
        </p:nvSpPr>
        <p:spPr bwMode="auto">
          <a:xfrm>
            <a:off x="8118074" y="4534256"/>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C7D3597A-D102-C34D-B6D3-A2DE55255CC4}"/>
              </a:ext>
            </a:extLst>
          </p:cNvPr>
          <p:cNvSpPr txBox="1"/>
          <p:nvPr/>
        </p:nvSpPr>
        <p:spPr>
          <a:xfrm>
            <a:off x="1228690" y="2760791"/>
            <a:ext cx="2508144"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Climate change </a:t>
            </a:r>
          </a:p>
        </p:txBody>
      </p:sp>
      <p:sp>
        <p:nvSpPr>
          <p:cNvPr id="13" name="CuadroTexto 599">
            <a:extLst>
              <a:ext uri="{FF2B5EF4-FFF2-40B4-BE49-F238E27FC236}">
                <a16:creationId xmlns:a16="http://schemas.microsoft.com/office/drawing/2014/main" id="{64F451D0-36C0-8E42-E8C9-B309A403C15B}"/>
              </a:ext>
            </a:extLst>
          </p:cNvPr>
          <p:cNvSpPr txBox="1"/>
          <p:nvPr/>
        </p:nvSpPr>
        <p:spPr>
          <a:xfrm>
            <a:off x="4670437" y="2743345"/>
            <a:ext cx="2508145"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Population growth </a:t>
            </a:r>
          </a:p>
        </p:txBody>
      </p:sp>
      <p:sp>
        <p:nvSpPr>
          <p:cNvPr id="14" name="CuadroTexto 600">
            <a:extLst>
              <a:ext uri="{FF2B5EF4-FFF2-40B4-BE49-F238E27FC236}">
                <a16:creationId xmlns:a16="http://schemas.microsoft.com/office/drawing/2014/main" id="{AA7A9DC3-A0C9-FDC7-7C37-11C5BCDC15A8}"/>
              </a:ext>
            </a:extLst>
          </p:cNvPr>
          <p:cNvSpPr txBox="1"/>
          <p:nvPr/>
        </p:nvSpPr>
        <p:spPr>
          <a:xfrm>
            <a:off x="4736357" y="4613350"/>
            <a:ext cx="193433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Food security </a:t>
            </a:r>
          </a:p>
        </p:txBody>
      </p:sp>
      <p:sp>
        <p:nvSpPr>
          <p:cNvPr id="15" name="CuadroTexto 601">
            <a:extLst>
              <a:ext uri="{FF2B5EF4-FFF2-40B4-BE49-F238E27FC236}">
                <a16:creationId xmlns:a16="http://schemas.microsoft.com/office/drawing/2014/main" id="{33C2EE4F-48EC-DE74-B084-9395A0E0AD94}"/>
              </a:ext>
            </a:extLst>
          </p:cNvPr>
          <p:cNvSpPr txBox="1"/>
          <p:nvPr/>
        </p:nvSpPr>
        <p:spPr>
          <a:xfrm>
            <a:off x="8363232" y="4641759"/>
            <a:ext cx="2133148"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Globalisation</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719DA8FD-B2DB-3C72-97A3-FCFB5534B4DD}"/>
              </a:ext>
            </a:extLst>
          </p:cNvPr>
          <p:cNvSpPr/>
          <p:nvPr/>
        </p:nvSpPr>
        <p:spPr>
          <a:xfrm>
            <a:off x="1228690" y="3305635"/>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…affecting agricultural production and threatening global food security</a:t>
            </a:r>
          </a:p>
        </p:txBody>
      </p:sp>
      <p:sp>
        <p:nvSpPr>
          <p:cNvPr id="17" name="Rectángulo 602">
            <a:extLst>
              <a:ext uri="{FF2B5EF4-FFF2-40B4-BE49-F238E27FC236}">
                <a16:creationId xmlns:a16="http://schemas.microsoft.com/office/drawing/2014/main" id="{FF79AB20-6B60-EECA-F35B-7AB2D0037427}"/>
              </a:ext>
            </a:extLst>
          </p:cNvPr>
          <p:cNvSpPr/>
          <p:nvPr/>
        </p:nvSpPr>
        <p:spPr>
          <a:xfrm>
            <a:off x="4736357" y="3402169"/>
            <a:ext cx="2604960" cy="584775"/>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…which is expected to exceed 9 billion by 2050 </a:t>
            </a:r>
          </a:p>
        </p:txBody>
      </p:sp>
      <p:sp>
        <p:nvSpPr>
          <p:cNvPr id="18" name="Rectángulo 602">
            <a:extLst>
              <a:ext uri="{FF2B5EF4-FFF2-40B4-BE49-F238E27FC236}">
                <a16:creationId xmlns:a16="http://schemas.microsoft.com/office/drawing/2014/main" id="{75D630D7-A324-53C3-A10C-1D95313E04D2}"/>
              </a:ext>
            </a:extLst>
          </p:cNvPr>
          <p:cNvSpPr/>
          <p:nvPr/>
        </p:nvSpPr>
        <p:spPr>
          <a:xfrm>
            <a:off x="4660796" y="5302468"/>
            <a:ext cx="2958101"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…and nutrition trying to ensure equitable access to healthy food</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60683546-B033-D93B-C13B-FC87436975CC}"/>
              </a:ext>
            </a:extLst>
          </p:cNvPr>
          <p:cNvSpPr/>
          <p:nvPr/>
        </p:nvSpPr>
        <p:spPr>
          <a:xfrm>
            <a:off x="8292429" y="5262808"/>
            <a:ext cx="288775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and complex supply chains that require current systems to be more resilient and transparent.</a:t>
            </a:r>
          </a:p>
        </p:txBody>
      </p:sp>
      <p:sp>
        <p:nvSpPr>
          <p:cNvPr id="20" name="Freeform 173">
            <a:extLst>
              <a:ext uri="{FF2B5EF4-FFF2-40B4-BE49-F238E27FC236}">
                <a16:creationId xmlns:a16="http://schemas.microsoft.com/office/drawing/2014/main" id="{D3F30EA4-FB36-4FA8-C1D1-DE87C20A583F}"/>
              </a:ext>
            </a:extLst>
          </p:cNvPr>
          <p:cNvSpPr>
            <a:spLocks noChangeArrowheads="1"/>
          </p:cNvSpPr>
          <p:nvPr/>
        </p:nvSpPr>
        <p:spPr bwMode="auto">
          <a:xfrm>
            <a:off x="8009639" y="304837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DB186A"/>
          </a:solidFill>
          <a:ln>
            <a:noFill/>
          </a:ln>
          <a:effectLst/>
        </p:spPr>
        <p:txBody>
          <a:bodyPr wrap="none" anchor="ctr"/>
          <a:lstStyle/>
          <a:p>
            <a:endParaRPr lang="en-US" sz="900"/>
          </a:p>
        </p:txBody>
      </p:sp>
      <p:sp>
        <p:nvSpPr>
          <p:cNvPr id="21" name="Freeform 174">
            <a:extLst>
              <a:ext uri="{FF2B5EF4-FFF2-40B4-BE49-F238E27FC236}">
                <a16:creationId xmlns:a16="http://schemas.microsoft.com/office/drawing/2014/main" id="{07AFB5BA-3068-1C94-C980-D1F6B278D927}"/>
              </a:ext>
            </a:extLst>
          </p:cNvPr>
          <p:cNvSpPr>
            <a:spLocks noChangeArrowheads="1"/>
          </p:cNvSpPr>
          <p:nvPr/>
        </p:nvSpPr>
        <p:spPr bwMode="auto">
          <a:xfrm>
            <a:off x="8118074" y="264056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22" name="CuadroTexto 599">
            <a:extLst>
              <a:ext uri="{FF2B5EF4-FFF2-40B4-BE49-F238E27FC236}">
                <a16:creationId xmlns:a16="http://schemas.microsoft.com/office/drawing/2014/main" id="{6FFBE31A-8597-E151-66DA-1C5065EAEB21}"/>
              </a:ext>
            </a:extLst>
          </p:cNvPr>
          <p:cNvSpPr txBox="1"/>
          <p:nvPr/>
        </p:nvSpPr>
        <p:spPr>
          <a:xfrm>
            <a:off x="8353267" y="2732751"/>
            <a:ext cx="202779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Resource use</a:t>
            </a:r>
          </a:p>
        </p:txBody>
      </p:sp>
      <p:sp>
        <p:nvSpPr>
          <p:cNvPr id="23" name="Rectángulo 602">
            <a:extLst>
              <a:ext uri="{FF2B5EF4-FFF2-40B4-BE49-F238E27FC236}">
                <a16:creationId xmlns:a16="http://schemas.microsoft.com/office/drawing/2014/main" id="{080FFC13-D900-8095-1A18-B6408296DBCB}"/>
              </a:ext>
            </a:extLst>
          </p:cNvPr>
          <p:cNvSpPr/>
          <p:nvPr/>
        </p:nvSpPr>
        <p:spPr>
          <a:xfrm>
            <a:off x="8292429" y="3402170"/>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…critical resources such as water and land</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26" name="Freeform 170">
            <a:extLst>
              <a:ext uri="{FF2B5EF4-FFF2-40B4-BE49-F238E27FC236}">
                <a16:creationId xmlns:a16="http://schemas.microsoft.com/office/drawing/2014/main" id="{922B912C-83BE-F18E-F7AE-0DF408738F8D}"/>
              </a:ext>
            </a:extLst>
          </p:cNvPr>
          <p:cNvSpPr>
            <a:spLocks noChangeArrowheads="1"/>
          </p:cNvSpPr>
          <p:nvPr/>
        </p:nvSpPr>
        <p:spPr bwMode="auto">
          <a:xfrm>
            <a:off x="899849"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86A"/>
          </a:solidFill>
          <a:ln>
            <a:noFill/>
          </a:ln>
          <a:effectLst/>
        </p:spPr>
        <p:txBody>
          <a:bodyPr wrap="none" anchor="ctr"/>
          <a:lstStyle/>
          <a:p>
            <a:endParaRPr lang="en-US" sz="900"/>
          </a:p>
        </p:txBody>
      </p:sp>
      <p:sp>
        <p:nvSpPr>
          <p:cNvPr id="27" name="Freeform 171">
            <a:extLst>
              <a:ext uri="{FF2B5EF4-FFF2-40B4-BE49-F238E27FC236}">
                <a16:creationId xmlns:a16="http://schemas.microsoft.com/office/drawing/2014/main" id="{8C0678A9-EC16-46A5-8880-CA0AE888C082}"/>
              </a:ext>
            </a:extLst>
          </p:cNvPr>
          <p:cNvSpPr>
            <a:spLocks noChangeArrowheads="1"/>
          </p:cNvSpPr>
          <p:nvPr/>
        </p:nvSpPr>
        <p:spPr bwMode="auto">
          <a:xfrm>
            <a:off x="1008284" y="453189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8" name="CuadroTexto 600">
            <a:extLst>
              <a:ext uri="{FF2B5EF4-FFF2-40B4-BE49-F238E27FC236}">
                <a16:creationId xmlns:a16="http://schemas.microsoft.com/office/drawing/2014/main" id="{FE717B35-DA8A-4E8A-362B-DFC3479F92A1}"/>
              </a:ext>
            </a:extLst>
          </p:cNvPr>
          <p:cNvSpPr txBox="1"/>
          <p:nvPr/>
        </p:nvSpPr>
        <p:spPr>
          <a:xfrm>
            <a:off x="1008284" y="4610306"/>
            <a:ext cx="2604959"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Food loss &amp; waste </a:t>
            </a:r>
          </a:p>
        </p:txBody>
      </p:sp>
      <p:sp>
        <p:nvSpPr>
          <p:cNvPr id="29" name="Rectángulo 602">
            <a:extLst>
              <a:ext uri="{FF2B5EF4-FFF2-40B4-BE49-F238E27FC236}">
                <a16:creationId xmlns:a16="http://schemas.microsoft.com/office/drawing/2014/main" id="{714424BD-D118-012C-AA3E-12DE51FABF4A}"/>
              </a:ext>
            </a:extLst>
          </p:cNvPr>
          <p:cNvSpPr/>
          <p:nvPr/>
        </p:nvSpPr>
        <p:spPr>
          <a:xfrm>
            <a:off x="1365000" y="5267382"/>
            <a:ext cx="2604960" cy="584775"/>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…which in recent years has been </a:t>
            </a:r>
            <a:r>
              <a:rPr lang="en-US" sz="1600">
                <a:solidFill>
                  <a:schemeClr val="bg1"/>
                </a:solidFill>
                <a:latin typeface="+mn-lt"/>
              </a:rPr>
              <a:t>up to 30–40%.</a:t>
            </a:r>
            <a:endParaRPr lang="en-US" sz="160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2691131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6032-67DB-9635-632A-7D09536FC28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6C448B0-FF81-F0C6-2B10-3395223C66CC}"/>
              </a:ext>
            </a:extLst>
          </p:cNvPr>
          <p:cNvSpPr/>
          <p:nvPr/>
        </p:nvSpPr>
        <p:spPr>
          <a:xfrm>
            <a:off x="9965947" y="-469529"/>
            <a:ext cx="6093203" cy="3898529"/>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3" name="Symbol zastępczy tekstu 5">
            <a:extLst>
              <a:ext uri="{FF2B5EF4-FFF2-40B4-BE49-F238E27FC236}">
                <a16:creationId xmlns:a16="http://schemas.microsoft.com/office/drawing/2014/main" id="{1C053CF5-4DB4-8A0F-62A8-8FFC9F9358A9}"/>
              </a:ext>
            </a:extLst>
          </p:cNvPr>
          <p:cNvSpPr txBox="1">
            <a:spLocks/>
          </p:cNvSpPr>
          <p:nvPr/>
        </p:nvSpPr>
        <p:spPr>
          <a:xfrm>
            <a:off x="322634" y="1428414"/>
            <a:ext cx="11546732" cy="1663237"/>
          </a:xfrm>
          <a:prstGeom prst="rect">
            <a:avLst/>
          </a:prstGeom>
        </p:spPr>
        <p:txBody>
          <a:bodyPr>
            <a:no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5000"/>
              </a:lnSpc>
              <a:spcAft>
                <a:spcPts val="800"/>
              </a:spcAft>
            </a:pPr>
            <a:r>
              <a:rPr lang="en-US" sz="2000" kern="0">
                <a:latin typeface="Calibri" panose="020F0502020204030204" pitchFamily="34" charset="0"/>
                <a:ea typeface="Times New Roman" panose="02020603050405020304" pitchFamily="18" charset="0"/>
                <a:cs typeface="Times New Roman" panose="02020603050405020304" pitchFamily="18" charset="0"/>
              </a:rPr>
              <a:t>Biotechnology plays a pivotal role in food preservation by </a:t>
            </a:r>
            <a:r>
              <a:rPr lang="en-US" sz="2000" b="1" kern="0">
                <a:latin typeface="Calibri" panose="020F0502020204030204" pitchFamily="34" charset="0"/>
                <a:ea typeface="Times New Roman" panose="02020603050405020304" pitchFamily="18" charset="0"/>
                <a:cs typeface="Times New Roman" panose="02020603050405020304" pitchFamily="18" charset="0"/>
              </a:rPr>
              <a:t>enhancing the safety, shelf life, and nutritional value of food products</a:t>
            </a:r>
            <a:r>
              <a:rPr lang="en-US" sz="2000" kern="0">
                <a:latin typeface="Calibri" panose="020F0502020204030204" pitchFamily="34" charset="0"/>
                <a:ea typeface="Times New Roman" panose="02020603050405020304" pitchFamily="18" charset="0"/>
                <a:cs typeface="Times New Roman" panose="02020603050405020304" pitchFamily="18" charset="0"/>
              </a:rPr>
              <a:t>. It continues to </a:t>
            </a:r>
            <a:r>
              <a:rPr lang="en-US" sz="2000" kern="0" err="1">
                <a:latin typeface="Calibri" panose="020F0502020204030204" pitchFamily="34" charset="0"/>
                <a:ea typeface="Times New Roman" panose="02020603050405020304" pitchFamily="18" charset="0"/>
                <a:cs typeface="Times New Roman" panose="02020603050405020304" pitchFamily="18" charset="0"/>
              </a:rPr>
              <a:t>revolutionise</a:t>
            </a:r>
            <a:r>
              <a:rPr lang="en-US" sz="2000" kern="0">
                <a:latin typeface="Calibri" panose="020F0502020204030204" pitchFamily="34" charset="0"/>
                <a:ea typeface="Times New Roman" panose="02020603050405020304" pitchFamily="18" charset="0"/>
                <a:cs typeface="Times New Roman" panose="02020603050405020304" pitchFamily="18" charset="0"/>
              </a:rPr>
              <a:t> food preservation, providing safer, more sustainable, and more efficient ways to maintain food quality and reduce waste while meeting the growing demands of global populations. Modern biotechnological applications leverage microorganisms, enzymes, and genetic engineering to address challenges concerning food spoilage and preservation. </a:t>
            </a:r>
            <a:r>
              <a:rPr lang="en-US" sz="2000" kern="0">
                <a:latin typeface="Calibri" panose="020F0502020204030204" pitchFamily="34" charset="0"/>
                <a:cs typeface="Times New Roman" panose="02020603050405020304" pitchFamily="18" charset="0"/>
              </a:rPr>
              <a:t>Its </a:t>
            </a:r>
            <a:r>
              <a:rPr lang="es-ES" sz="2000" kern="0">
                <a:latin typeface="Calibri" panose="020F0502020204030204" pitchFamily="34" charset="0"/>
                <a:cs typeface="Times New Roman" panose="02020603050405020304" pitchFamily="18" charset="0"/>
              </a:rPr>
              <a:t>role in </a:t>
            </a:r>
            <a:r>
              <a:rPr lang="es-ES" sz="2000" kern="0" err="1">
                <a:latin typeface="Calibri" panose="020F0502020204030204" pitchFamily="34" charset="0"/>
                <a:cs typeface="Times New Roman" panose="02020603050405020304" pitchFamily="18" charset="0"/>
              </a:rPr>
              <a:t>waste</a:t>
            </a:r>
            <a:r>
              <a:rPr lang="es-ES" sz="2000" kern="0">
                <a:latin typeface="Calibri" panose="020F0502020204030204" pitchFamily="34" charset="0"/>
                <a:cs typeface="Times New Roman" panose="02020603050405020304" pitchFamily="18" charset="0"/>
              </a:rPr>
              <a:t> </a:t>
            </a:r>
            <a:r>
              <a:rPr lang="es-ES" sz="2000" kern="0" err="1">
                <a:latin typeface="Calibri" panose="020F0502020204030204" pitchFamily="34" charset="0"/>
                <a:cs typeface="Times New Roman" panose="02020603050405020304" pitchFamily="18" charset="0"/>
              </a:rPr>
              <a:t>reduction</a:t>
            </a:r>
            <a:r>
              <a:rPr lang="es-ES" sz="2000" kern="0">
                <a:latin typeface="Calibri" panose="020F0502020204030204" pitchFamily="34" charset="0"/>
                <a:cs typeface="Times New Roman" panose="02020603050405020304" pitchFamily="18" charset="0"/>
              </a:rPr>
              <a:t> </a:t>
            </a:r>
            <a:r>
              <a:rPr lang="es-ES" sz="2000" kern="0" err="1">
                <a:latin typeface="Calibri" panose="020F0502020204030204" pitchFamily="34" charset="0"/>
                <a:cs typeface="Times New Roman" panose="02020603050405020304" pitchFamily="18" charset="0"/>
              </a:rPr>
              <a:t>involves</a:t>
            </a:r>
            <a:r>
              <a:rPr lang="es-ES" sz="2000" kern="0">
                <a:latin typeface="Calibri" panose="020F0502020204030204" pitchFamily="34" charset="0"/>
                <a:cs typeface="Times New Roman" panose="02020603050405020304" pitchFamily="18" charset="0"/>
              </a:rPr>
              <a:t>:</a:t>
            </a:r>
          </a:p>
          <a:p>
            <a:pPr indent="0">
              <a:lnSpc>
                <a:spcPct val="115000"/>
              </a:lnSpc>
              <a:spcAft>
                <a:spcPts val="800"/>
              </a:spcAft>
            </a:pPr>
            <a:endParaRPr lang="es-ES" sz="2000" b="1" kern="0">
              <a:solidFill>
                <a:srgbClr val="002060"/>
              </a:solidFill>
              <a:latin typeface="Calibri" panose="020F050202020403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0">
              <a:solidFill>
                <a:srgbClr val="002060"/>
              </a:solidFill>
              <a:latin typeface="Calibri" panose="020F0502020204030204" pitchFamily="34" charset="0"/>
            </a:endParaRPr>
          </a:p>
          <a:p>
            <a:pPr indent="0" algn="ctr">
              <a:lnSpc>
                <a:spcPct val="115000"/>
              </a:lnSpc>
              <a:spcAft>
                <a:spcPts val="800"/>
              </a:spcAft>
            </a:pPr>
            <a:r>
              <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rPr>
              <a:t> </a:t>
            </a:r>
          </a:p>
          <a:p>
            <a:pPr indent="0" algn="ctr">
              <a:lnSpc>
                <a:spcPct val="115000"/>
              </a:lnSpc>
              <a:spcAft>
                <a:spcPts val="800"/>
              </a:spcAft>
            </a:pPr>
            <a:endParaRPr lang="es-ES" sz="2000" kern="0">
              <a:latin typeface="Calibri" panose="020F0502020204030204" pitchFamily="34"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Times New Roman" panose="02020603050405020304" pitchFamily="18" charset="0"/>
            </a:endParaRPr>
          </a:p>
          <a:p>
            <a:pPr indent="0" algn="ctr">
              <a:lnSpc>
                <a:spcPct val="115000"/>
              </a:lnSpc>
              <a:spcAft>
                <a:spcPts val="800"/>
              </a:spcAft>
            </a:pPr>
            <a:endParaRPr lang="es-ES" sz="2000" b="1" kern="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Aptos" panose="020B0004020202020204" pitchFamily="34"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s-ES" sz="2000" kern="100">
              <a:latin typeface="Aptos" panose="020B0004020202020204" pitchFamily="34" charset="0"/>
              <a:ea typeface="Aptos" panose="020B0004020202020204" pitchFamily="34" charset="0"/>
              <a:cs typeface="Times New Roman" panose="02020603050405020304" pitchFamily="18" charset="0"/>
            </a:endParaRPr>
          </a:p>
        </p:txBody>
      </p:sp>
      <p:sp>
        <p:nvSpPr>
          <p:cNvPr id="11" name="Text Placeholder 3">
            <a:extLst>
              <a:ext uri="{FF2B5EF4-FFF2-40B4-BE49-F238E27FC236}">
                <a16:creationId xmlns:a16="http://schemas.microsoft.com/office/drawing/2014/main" id="{4294214B-3E56-BD04-8D30-790AE7FEDD13}"/>
              </a:ext>
            </a:extLst>
          </p:cNvPr>
          <p:cNvSpPr txBox="1">
            <a:spLocks/>
          </p:cNvSpPr>
          <p:nvPr/>
        </p:nvSpPr>
        <p:spPr>
          <a:xfrm>
            <a:off x="495300" y="359148"/>
            <a:ext cx="10479218" cy="8701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a:latin typeface="Calibri" panose="020F0502020204030204" pitchFamily="34" charset="0"/>
                <a:ea typeface="Times New Roman" panose="02020603050405020304" pitchFamily="18" charset="0"/>
                <a:cs typeface="Times New Roman" panose="02020603050405020304" pitchFamily="18" charset="0"/>
              </a:rPr>
              <a:t>Biotechnology in Food Preservation</a:t>
            </a:r>
            <a:endParaRPr lang="es-ES" kern="100">
              <a:latin typeface="Aptos" panose="020B0004020202020204" pitchFamily="34" charset="0"/>
              <a:ea typeface="Aptos" panose="020B0004020202020204" pitchFamily="34" charset="0"/>
              <a:cs typeface="Times New Roman" panose="02020603050405020304" pitchFamily="18" charset="0"/>
            </a:endParaRPr>
          </a:p>
        </p:txBody>
      </p:sp>
      <p:sp>
        <p:nvSpPr>
          <p:cNvPr id="33" name="Freeform 243">
            <a:extLst>
              <a:ext uri="{FF2B5EF4-FFF2-40B4-BE49-F238E27FC236}">
                <a16:creationId xmlns:a16="http://schemas.microsoft.com/office/drawing/2014/main" id="{28D3DEF0-5B1F-EF6A-E654-20620DC956AF}"/>
              </a:ext>
            </a:extLst>
          </p:cNvPr>
          <p:cNvSpPr>
            <a:spLocks noChangeArrowheads="1"/>
          </p:cNvSpPr>
          <p:nvPr/>
        </p:nvSpPr>
        <p:spPr bwMode="auto">
          <a:xfrm>
            <a:off x="7397982" y="3544157"/>
            <a:ext cx="3576536" cy="310354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9" name="CuadroTexto 553">
            <a:extLst>
              <a:ext uri="{FF2B5EF4-FFF2-40B4-BE49-F238E27FC236}">
                <a16:creationId xmlns:a16="http://schemas.microsoft.com/office/drawing/2014/main" id="{636E4B01-A05F-2CDA-06AA-CC87C619901E}"/>
              </a:ext>
            </a:extLst>
          </p:cNvPr>
          <p:cNvSpPr txBox="1"/>
          <p:nvPr/>
        </p:nvSpPr>
        <p:spPr>
          <a:xfrm>
            <a:off x="7919674" y="3764416"/>
            <a:ext cx="2910841"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Valorisation</a:t>
            </a:r>
            <a:r>
              <a:rPr lang="es-ES" sz="24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400" b="1"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of</a:t>
            </a:r>
            <a:r>
              <a:rPr lang="es-ES" sz="24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By-Products</a:t>
            </a:r>
            <a:endParaRPr kumimoji="0" lang="en-US"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37" name="Rectángulo 602">
            <a:extLst>
              <a:ext uri="{FF2B5EF4-FFF2-40B4-BE49-F238E27FC236}">
                <a16:creationId xmlns:a16="http://schemas.microsoft.com/office/drawing/2014/main" id="{69418D88-8FF2-90AA-C7CD-AF3D842F8535}"/>
              </a:ext>
            </a:extLst>
          </p:cNvPr>
          <p:cNvSpPr/>
          <p:nvPr/>
        </p:nvSpPr>
        <p:spPr>
          <a:xfrm>
            <a:off x="7642222" y="4579630"/>
            <a:ext cx="3235019" cy="14465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Biotechnology converts food waste into bio-based products like animal feed, biofuels, or bioplastics.</a:t>
            </a:r>
            <a:endParaRPr kumimoji="0" lang="en-GB" sz="2200" b="0"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12" name="Freeform 170">
            <a:extLst>
              <a:ext uri="{FF2B5EF4-FFF2-40B4-BE49-F238E27FC236}">
                <a16:creationId xmlns:a16="http://schemas.microsoft.com/office/drawing/2014/main" id="{F613AF24-3A74-C630-9CF5-A67FA45685C2}"/>
              </a:ext>
            </a:extLst>
          </p:cNvPr>
          <p:cNvSpPr>
            <a:spLocks noChangeArrowheads="1"/>
          </p:cNvSpPr>
          <p:nvPr/>
        </p:nvSpPr>
        <p:spPr bwMode="auto">
          <a:xfrm>
            <a:off x="1626237" y="3585750"/>
            <a:ext cx="3775839" cy="310354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CuadroTexto 553">
            <a:extLst>
              <a:ext uri="{FF2B5EF4-FFF2-40B4-BE49-F238E27FC236}">
                <a16:creationId xmlns:a16="http://schemas.microsoft.com/office/drawing/2014/main" id="{FE5C6038-6136-CFA5-994E-3AAD7F5BE795}"/>
              </a:ext>
            </a:extLst>
          </p:cNvPr>
          <p:cNvSpPr txBox="1"/>
          <p:nvPr/>
        </p:nvSpPr>
        <p:spPr>
          <a:xfrm>
            <a:off x="2076924" y="3896157"/>
            <a:ext cx="28820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rPr>
              <a:t>Prolonging</a:t>
            </a:r>
            <a:r>
              <a:rPr lang="es-ES" sz="2400" b="1" kern="0">
                <a:solidFill>
                  <a:srgbClr val="09465E"/>
                </a:solidFill>
                <a:effectLst/>
                <a:latin typeface="Calibri" panose="020F0502020204030204" pitchFamily="34" charset="0"/>
                <a:ea typeface="Times New Roman" panose="02020603050405020304" pitchFamily="18" charset="0"/>
              </a:rPr>
              <a:t> Shelf-</a:t>
            </a:r>
            <a:r>
              <a:rPr lang="es-ES" sz="2400" b="1" kern="0" err="1">
                <a:solidFill>
                  <a:srgbClr val="09465E"/>
                </a:solidFill>
                <a:effectLst/>
                <a:latin typeface="Calibri" panose="020F0502020204030204" pitchFamily="34" charset="0"/>
                <a:ea typeface="Times New Roman" panose="02020603050405020304" pitchFamily="18" charset="0"/>
              </a:rPr>
              <a:t>Life</a:t>
            </a:r>
            <a:endParaRPr kumimoji="0" lang="en-GB"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247E8D70-B787-0B01-D01E-56C214650AF6}"/>
              </a:ext>
            </a:extLst>
          </p:cNvPr>
          <p:cNvSpPr/>
          <p:nvPr/>
        </p:nvSpPr>
        <p:spPr>
          <a:xfrm>
            <a:off x="1694331" y="4357822"/>
            <a:ext cx="3707745" cy="2019014"/>
          </a:xfrm>
          <a:prstGeom prst="rect">
            <a:avLst/>
          </a:prstGeom>
        </p:spPr>
        <p:txBody>
          <a:bodyPr wrap="square">
            <a:spAutoFit/>
          </a:bodyPr>
          <a:lstStyle/>
          <a:p>
            <a:pPr marL="457200" lvl="1">
              <a:lnSpc>
                <a:spcPct val="115000"/>
              </a:lnSpc>
              <a:spcAft>
                <a:spcPts val="800"/>
              </a:spcAft>
              <a:buSzPts val="1000"/>
              <a:tabLst>
                <a:tab pos="914400" algn="l"/>
              </a:tabLst>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Biotechnological techniques reduce spoilage and waste in supply chains and households.</a:t>
            </a:r>
            <a:endParaRPr lang="es-ES" sz="2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4" name="Graphic 2">
            <a:extLst>
              <a:ext uri="{FF2B5EF4-FFF2-40B4-BE49-F238E27FC236}">
                <a16:creationId xmlns:a16="http://schemas.microsoft.com/office/drawing/2014/main" id="{6B1431D9-FA94-9767-7071-CD66B3A63C7F}"/>
              </a:ext>
            </a:extLst>
          </p:cNvPr>
          <p:cNvGrpSpPr/>
          <p:nvPr/>
        </p:nvGrpSpPr>
        <p:grpSpPr>
          <a:xfrm>
            <a:off x="6334958" y="3823237"/>
            <a:ext cx="1209987" cy="825908"/>
            <a:chOff x="8782406" y="5397193"/>
            <a:chExt cx="872121" cy="595289"/>
          </a:xfrm>
          <a:solidFill>
            <a:srgbClr val="09465E"/>
          </a:solidFill>
        </p:grpSpPr>
        <p:sp>
          <p:nvSpPr>
            <p:cNvPr id="5" name="Freeform 388">
              <a:extLst>
                <a:ext uri="{FF2B5EF4-FFF2-40B4-BE49-F238E27FC236}">
                  <a16:creationId xmlns:a16="http://schemas.microsoft.com/office/drawing/2014/main" id="{D9790348-B694-D87D-920B-EEFD2295084A}"/>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809C117E-3FAD-C294-AA74-5B7FDF8D103D}"/>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08046C8A-B5B7-3E20-C3C4-46A41B8BFDD1}"/>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090E90E8-7D42-950E-C27C-10182FE91FA5}"/>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35A90A0-EEEB-0E14-0105-293F7C8D75E7}"/>
              </a:ext>
            </a:extLst>
          </p:cNvPr>
          <p:cNvGrpSpPr/>
          <p:nvPr/>
        </p:nvGrpSpPr>
        <p:grpSpPr>
          <a:xfrm>
            <a:off x="400496" y="3644767"/>
            <a:ext cx="1209987" cy="825907"/>
            <a:chOff x="8782406" y="5397193"/>
            <a:chExt cx="872121" cy="595288"/>
          </a:xfrm>
          <a:solidFill>
            <a:srgbClr val="09465E"/>
          </a:solidFill>
        </p:grpSpPr>
        <p:sp>
          <p:nvSpPr>
            <p:cNvPr id="10" name="Freeform 388">
              <a:extLst>
                <a:ext uri="{FF2B5EF4-FFF2-40B4-BE49-F238E27FC236}">
                  <a16:creationId xmlns:a16="http://schemas.microsoft.com/office/drawing/2014/main" id="{5B8EF241-FA05-59D6-5633-A6E87156712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5" name="Freeform 389">
              <a:extLst>
                <a:ext uri="{FF2B5EF4-FFF2-40B4-BE49-F238E27FC236}">
                  <a16:creationId xmlns:a16="http://schemas.microsoft.com/office/drawing/2014/main" id="{EC252213-1E0E-4691-7B8E-640A577E713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6" name="Freeform 390">
              <a:extLst>
                <a:ext uri="{FF2B5EF4-FFF2-40B4-BE49-F238E27FC236}">
                  <a16:creationId xmlns:a16="http://schemas.microsoft.com/office/drawing/2014/main" id="{57D11378-5414-AEA0-F85D-45E602C49A69}"/>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grpSp>
      <p:pic>
        <p:nvPicPr>
          <p:cNvPr id="20" name="Graphic 19" descr="Clock with solid fill">
            <a:extLst>
              <a:ext uri="{FF2B5EF4-FFF2-40B4-BE49-F238E27FC236}">
                <a16:creationId xmlns:a16="http://schemas.microsoft.com/office/drawing/2014/main" id="{ECE91794-D458-584E-20B5-3BC5C7E2A2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6339" y="3616690"/>
            <a:ext cx="457200" cy="457200"/>
          </a:xfrm>
          <a:prstGeom prst="rect">
            <a:avLst/>
          </a:prstGeom>
        </p:spPr>
      </p:pic>
    </p:spTree>
    <p:extLst>
      <p:ext uri="{BB962C8B-B14F-4D97-AF65-F5344CB8AC3E}">
        <p14:creationId xmlns:p14="http://schemas.microsoft.com/office/powerpoint/2010/main" val="4094547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F028-541B-70BB-D039-D17474E01B80}"/>
            </a:ext>
          </a:extLst>
        </p:cNvPr>
        <p:cNvGrpSpPr/>
        <p:nvPr/>
      </p:nvGrpSpPr>
      <p:grpSpPr>
        <a:xfrm>
          <a:off x="0" y="0"/>
          <a:ext cx="0" cy="0"/>
          <a:chOff x="0" y="0"/>
          <a:chExt cx="0" cy="0"/>
        </a:xfrm>
      </p:grpSpPr>
      <p:pic>
        <p:nvPicPr>
          <p:cNvPr id="3076" name="Picture 4" descr="Bachelor of Science Program in Fermentation Technology in Food Industry |  School of Food Industry KMITL">
            <a:extLst>
              <a:ext uri="{FF2B5EF4-FFF2-40B4-BE49-F238E27FC236}">
                <a16:creationId xmlns:a16="http://schemas.microsoft.com/office/drawing/2014/main" id="{E368C469-9EB4-6F3C-A2B3-E43D37AA32EB}"/>
              </a:ext>
            </a:extLst>
          </p:cNvPr>
          <p:cNvPicPr>
            <a:picLocks noGrp="1" noChangeAspect="1" noChangeArrowheads="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D122ED8-B2C7-F7B0-84A2-15FB401637CF}"/>
              </a:ext>
            </a:extLst>
          </p:cNvPr>
          <p:cNvSpPr>
            <a:spLocks noGrp="1"/>
          </p:cNvSpPr>
          <p:nvPr>
            <p:ph type="body" sz="quarter" idx="16"/>
          </p:nvPr>
        </p:nvSpPr>
        <p:spPr>
          <a:xfrm>
            <a:off x="418245" y="186675"/>
            <a:ext cx="5966660" cy="1515456"/>
          </a:xfrm>
        </p:spPr>
        <p:txBody>
          <a:bodyPr/>
          <a:lstStyle/>
          <a:p>
            <a:r>
              <a:rPr lang="en-US" sz="3600" b="1" kern="0">
                <a:effectLst/>
                <a:latin typeface="Calibri" panose="020F0502020204030204" pitchFamily="34" charset="0"/>
                <a:ea typeface="Times New Roman" panose="02020603050405020304" pitchFamily="18" charset="0"/>
              </a:rPr>
              <a:t>Key Biotechnological Applications in Food Preservation</a:t>
            </a:r>
            <a:endParaRPr lang="en-IE"/>
          </a:p>
        </p:txBody>
      </p:sp>
      <p:sp>
        <p:nvSpPr>
          <p:cNvPr id="3" name="Text Placeholder 2">
            <a:extLst>
              <a:ext uri="{FF2B5EF4-FFF2-40B4-BE49-F238E27FC236}">
                <a16:creationId xmlns:a16="http://schemas.microsoft.com/office/drawing/2014/main" id="{5A22D1E0-8012-AEB4-8F5B-E724B56BEBCA}"/>
              </a:ext>
            </a:extLst>
          </p:cNvPr>
          <p:cNvSpPr>
            <a:spLocks noGrp="1"/>
          </p:cNvSpPr>
          <p:nvPr>
            <p:ph type="body" sz="quarter" idx="19"/>
          </p:nvPr>
        </p:nvSpPr>
        <p:spPr>
          <a:xfrm>
            <a:off x="405565" y="1967955"/>
            <a:ext cx="5763592" cy="3960013"/>
          </a:xfrm>
        </p:spPr>
        <p:txBody>
          <a:bodyPr/>
          <a:lstStyle/>
          <a:p>
            <a:pPr marL="0" indent="0">
              <a:lnSpc>
                <a:spcPct val="115000"/>
              </a:lnSpc>
              <a:spcAft>
                <a:spcPts val="800"/>
              </a:spcAft>
            </a:pPr>
            <a:r>
              <a:rPr lang="es-ES" b="1" u="sng" kern="0" err="1">
                <a:solidFill>
                  <a:schemeClr val="bg1"/>
                </a:solidFill>
                <a:effectLst/>
                <a:highlight>
                  <a:srgbClr val="60BA47"/>
                </a:highlight>
                <a:ea typeface="Times New Roman" panose="02020603050405020304" pitchFamily="18" charset="0"/>
                <a:cs typeface="Times New Roman" panose="02020603050405020304" pitchFamily="18" charset="0"/>
              </a:rPr>
              <a:t>Fermentation</a:t>
            </a:r>
            <a:r>
              <a:rPr lang="es-ES" b="1" u="sng" kern="0">
                <a:solidFill>
                  <a:schemeClr val="bg1"/>
                </a:solidFill>
                <a:effectLst/>
                <a:highlight>
                  <a:srgbClr val="60BA47"/>
                </a:highlight>
                <a:ea typeface="Times New Roman" panose="02020603050405020304" pitchFamily="18" charset="0"/>
                <a:cs typeface="Times New Roman" panose="02020603050405020304" pitchFamily="18" charset="0"/>
              </a:rPr>
              <a:t> </a:t>
            </a:r>
            <a:r>
              <a:rPr lang="es-ES" b="1" u="sng" kern="0" err="1">
                <a:solidFill>
                  <a:schemeClr val="bg1"/>
                </a:solidFill>
                <a:effectLst/>
                <a:highlight>
                  <a:srgbClr val="60BA47"/>
                </a:highlight>
                <a:ea typeface="Times New Roman" panose="02020603050405020304" pitchFamily="18" charset="0"/>
                <a:cs typeface="Times New Roman" panose="02020603050405020304" pitchFamily="18" charset="0"/>
              </a:rPr>
              <a:t>Technology</a:t>
            </a:r>
            <a:endParaRPr lang="es-ES" sz="2000" b="1" i="1" kern="0">
              <a:solidFill>
                <a:schemeClr val="bg1"/>
              </a:solidFill>
              <a:effectLst/>
              <a:highlight>
                <a:srgbClr val="60BA47"/>
              </a:highlight>
              <a:ea typeface="Times New Roman" panose="02020603050405020304" pitchFamily="18" charset="0"/>
              <a:cs typeface="Times New Roman" panose="02020603050405020304" pitchFamily="18" charset="0"/>
            </a:endParaRPr>
          </a:p>
          <a:p>
            <a:pPr marL="0" lvl="0" indent="0">
              <a:lnSpc>
                <a:spcPct val="115000"/>
              </a:lnSpc>
              <a:spcAft>
                <a:spcPts val="800"/>
              </a:spcAft>
              <a:buSzPts val="1000"/>
              <a:tabLst>
                <a:tab pos="457200" algn="l"/>
              </a:tabLst>
            </a:pPr>
            <a:r>
              <a:rPr lang="es-ES" sz="2200" kern="0" err="1">
                <a:effectLst/>
                <a:ea typeface="Times New Roman" panose="02020603050405020304" pitchFamily="18" charset="0"/>
                <a:cs typeface="Times New Roman" panose="02020603050405020304" pitchFamily="18" charset="0"/>
              </a:rPr>
              <a:t>Microbial</a:t>
            </a:r>
            <a:r>
              <a:rPr lang="es-ES" sz="2200" kern="0">
                <a:effectLst/>
                <a:ea typeface="Times New Roman" panose="02020603050405020304" pitchFamily="18" charset="0"/>
                <a:cs typeface="Times New Roman" panose="02020603050405020304" pitchFamily="18" charset="0"/>
              </a:rPr>
              <a:t> </a:t>
            </a:r>
            <a:r>
              <a:rPr lang="es-ES" sz="2200" kern="0" err="1">
                <a:effectLst/>
                <a:ea typeface="Times New Roman" panose="02020603050405020304" pitchFamily="18" charset="0"/>
                <a:cs typeface="Times New Roman" panose="02020603050405020304" pitchFamily="18" charset="0"/>
              </a:rPr>
              <a:t>Fermentation</a:t>
            </a:r>
            <a:r>
              <a:rPr lang="es-ES" sz="2200" kern="0">
                <a:effectLst/>
                <a:ea typeface="Times New Roman" panose="02020603050405020304" pitchFamily="18" charset="0"/>
                <a:cs typeface="Times New Roman" panose="02020603050405020304" pitchFamily="18" charset="0"/>
              </a:rPr>
              <a:t>:</a:t>
            </a:r>
            <a:endParaRPr lang="es-ES" sz="2200" kern="10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Uses beneficial microorganisms (e.g., lactic acid bacteria, yeast) to preserve food through natural processes.</a:t>
            </a:r>
            <a:endParaRPr lang="es-ES" sz="2200" kern="0">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n-US" sz="2200" i="1" kern="0" err="1">
                <a:latin typeface="Calibri" panose="020F0502020204030204"/>
                <a:cs typeface="Times New Roman" panose="02020603050405020304" pitchFamily="18" charset="0"/>
              </a:rPr>
              <a:t>Eg</a:t>
            </a:r>
            <a:r>
              <a:rPr lang="en-US" sz="2200" i="1" kern="0">
                <a:latin typeface="Calibri" panose="020F0502020204030204"/>
                <a:cs typeface="Times New Roman" panose="02020603050405020304" pitchFamily="18" charset="0"/>
              </a:rPr>
              <a:t>: </a:t>
            </a:r>
            <a:r>
              <a:rPr lang="en-US" sz="2200" kern="0">
                <a:latin typeface="Calibri" panose="020F0502020204030204"/>
                <a:cs typeface="Times New Roman" panose="02020603050405020304" pitchFamily="18" charset="0"/>
              </a:rPr>
              <a:t>Sauerkraut, yogurt, kimchi, and pickles.</a:t>
            </a:r>
            <a:endParaRPr lang="es-ES" sz="2200" kern="0">
              <a:latin typeface="Calibri" panose="020F0502020204030204"/>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Extends shelf life by lowering pH and preventing the growth of spoilage organisms.</a:t>
            </a:r>
            <a:endParaRPr lang="es-ES" sz="2200" kern="0">
              <a:latin typeface="Calibri" panose="020F0502020204030204"/>
              <a:cs typeface="Times New Roman" panose="02020603050405020304" pitchFamily="18" charset="0"/>
            </a:endParaRPr>
          </a:p>
          <a:p>
            <a:endParaRPr lang="en-IE" sz="2000"/>
          </a:p>
        </p:txBody>
      </p:sp>
      <p:sp>
        <p:nvSpPr>
          <p:cNvPr id="8" name="CuadroTexto 7">
            <a:extLst>
              <a:ext uri="{FF2B5EF4-FFF2-40B4-BE49-F238E27FC236}">
                <a16:creationId xmlns:a16="http://schemas.microsoft.com/office/drawing/2014/main" id="{FB5C7877-9E3B-04C8-D966-84B9544718A3}"/>
              </a:ext>
            </a:extLst>
          </p:cNvPr>
          <p:cNvSpPr txBox="1"/>
          <p:nvPr/>
        </p:nvSpPr>
        <p:spPr>
          <a:xfrm>
            <a:off x="418245" y="5827810"/>
            <a:ext cx="5475767" cy="984885"/>
          </a:xfrm>
          <a:prstGeom prst="rect">
            <a:avLst/>
          </a:prstGeom>
          <a:noFill/>
        </p:spPr>
        <p:txBody>
          <a:bodyPr wrap="square" rtlCol="0">
            <a:spAutoFit/>
          </a:bodyPr>
          <a:lstStyle/>
          <a:p>
            <a:pPr algn="l"/>
            <a:r>
              <a:rPr lang="en-US" sz="2000" i="0">
                <a:solidFill>
                  <a:srgbClr val="000000"/>
                </a:solidFill>
                <a:effectLst/>
                <a:latin typeface="+mn-lt"/>
                <a:hlinkClick r:id="rId3"/>
              </a:rPr>
              <a:t>Is fermentation the secret weapon in a shifting food landscape?</a:t>
            </a:r>
            <a:endParaRPr lang="en-US" sz="2000" i="0">
              <a:solidFill>
                <a:srgbClr val="000000"/>
              </a:solidFill>
              <a:effectLst/>
              <a:latin typeface="+mn-lt"/>
            </a:endParaRPr>
          </a:p>
          <a:p>
            <a:endParaRPr lang="es-ES"/>
          </a:p>
        </p:txBody>
      </p:sp>
      <p:pic>
        <p:nvPicPr>
          <p:cNvPr id="4" name="Imagen 3">
            <a:extLst>
              <a:ext uri="{FF2B5EF4-FFF2-40B4-BE49-F238E27FC236}">
                <a16:creationId xmlns:a16="http://schemas.microsoft.com/office/drawing/2014/main" id="{A4CD12A9-1007-0533-BFEE-C3A8B46289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596422">
            <a:off x="5443860" y="5941973"/>
            <a:ext cx="652329" cy="695004"/>
          </a:xfrm>
          <a:prstGeom prst="rect">
            <a:avLst/>
          </a:prstGeom>
        </p:spPr>
      </p:pic>
    </p:spTree>
    <p:extLst>
      <p:ext uri="{BB962C8B-B14F-4D97-AF65-F5344CB8AC3E}">
        <p14:creationId xmlns:p14="http://schemas.microsoft.com/office/powerpoint/2010/main" val="801542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58FB-FA65-6542-8A59-7CBCF626360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EAF972AA-642E-5C64-8784-CB7B53241C86}"/>
              </a:ext>
            </a:extLst>
          </p:cNvPr>
          <p:cNvSpPr txBox="1"/>
          <p:nvPr/>
        </p:nvSpPr>
        <p:spPr>
          <a:xfrm>
            <a:off x="405565" y="2005902"/>
            <a:ext cx="5852467" cy="4852098"/>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Enzyme</a:t>
            </a:r>
            <a:r>
              <a:rPr kumimoji="0" lang="es-ES" sz="2400" b="1" i="0" u="sng" strike="noStrike" kern="0" cap="none" spc="0" normalizeH="0" baseline="0" noProof="0">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 </a:t>
            </a: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Applications</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Natural </a:t>
            </a:r>
            <a:r>
              <a:rPr kumimoji="0" lang="es-ES" sz="220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Preservation</a:t>
            </a:r>
            <a:r>
              <a:rPr kumimoji="0" lang="es-ES" sz="220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20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Enzymes like lysozyme are used to inhibit bacterial growth in dairy and meat products.</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Proteases and lipases improve food texture and prevent spoilage.</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Shelf-</a:t>
            </a: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Life</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Extension</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Enzymatic browning inhibitors (e.g., polyphenol oxidase blockers) preserve fruits and vegetables.</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1400" b="0" i="0" u="none" strike="noStrike" kern="0" cap="none" spc="0" normalizeH="0" baseline="0" noProof="0">
              <a:ln>
                <a:noFill/>
              </a:ln>
              <a:solidFill>
                <a:srgbClr val="002060"/>
              </a:solidFill>
              <a:effectLst/>
              <a:uLnTx/>
              <a:uFillTx/>
              <a:latin typeface="Calibri" panose="020F0502020204030204"/>
            </a:endParaRPr>
          </a:p>
        </p:txBody>
      </p:sp>
      <p:sp>
        <p:nvSpPr>
          <p:cNvPr id="8" name="Marcador de posición de imagen 7">
            <a:extLst>
              <a:ext uri="{FF2B5EF4-FFF2-40B4-BE49-F238E27FC236}">
                <a16:creationId xmlns:a16="http://schemas.microsoft.com/office/drawing/2014/main" id="{1F7FEA76-715B-0E32-6DF8-ACA1E3DA8371}"/>
              </a:ext>
            </a:extLst>
          </p:cNvPr>
          <p:cNvSpPr>
            <a:spLocks noGrp="1"/>
          </p:cNvSpPr>
          <p:nvPr>
            <p:ph type="pic" sz="quarter" idx="20"/>
          </p:nvPr>
        </p:nvSpPr>
        <p:spPr/>
        <p:txBody>
          <a:bodyPr/>
          <a:lstStyle/>
          <a:p>
            <a:endParaRPr lang="es-ES"/>
          </a:p>
        </p:txBody>
      </p:sp>
      <p:pic>
        <p:nvPicPr>
          <p:cNvPr id="10" name="Imagen 9">
            <a:extLst>
              <a:ext uri="{FF2B5EF4-FFF2-40B4-BE49-F238E27FC236}">
                <a16:creationId xmlns:a16="http://schemas.microsoft.com/office/drawing/2014/main" id="{4CC5991D-8574-10D1-7539-DD822038CE8C}"/>
              </a:ext>
            </a:extLst>
          </p:cNvPr>
          <p:cNvPicPr>
            <a:picLocks noChangeAspect="1"/>
          </p:cNvPicPr>
          <p:nvPr/>
        </p:nvPicPr>
        <p:blipFill>
          <a:blip r:embed="rId2"/>
          <a:stretch>
            <a:fillRect/>
          </a:stretch>
        </p:blipFill>
        <p:spPr>
          <a:xfrm>
            <a:off x="6297989" y="0"/>
            <a:ext cx="5361066" cy="6858000"/>
          </a:xfrm>
          <a:prstGeom prst="rect">
            <a:avLst/>
          </a:prstGeom>
        </p:spPr>
      </p:pic>
      <p:sp>
        <p:nvSpPr>
          <p:cNvPr id="2" name="Text Placeholder 1">
            <a:extLst>
              <a:ext uri="{FF2B5EF4-FFF2-40B4-BE49-F238E27FC236}">
                <a16:creationId xmlns:a16="http://schemas.microsoft.com/office/drawing/2014/main" id="{713255B6-9698-3335-9011-FBFCFFF0F222}"/>
              </a:ext>
            </a:extLst>
          </p:cNvPr>
          <p:cNvSpPr>
            <a:spLocks noGrp="1"/>
          </p:cNvSpPr>
          <p:nvPr>
            <p:ph type="body" sz="quarter" idx="16"/>
          </p:nvPr>
        </p:nvSpPr>
        <p:spPr>
          <a:xfrm>
            <a:off x="405565" y="333567"/>
            <a:ext cx="5690435" cy="1515456"/>
          </a:xfrm>
        </p:spPr>
        <p:txBody>
          <a:bodyPr/>
          <a:lstStyle/>
          <a:p>
            <a:r>
              <a:rPr lang="en-US" sz="3600" b="1" kern="0">
                <a:effectLst/>
                <a:latin typeface="Calibri" panose="020F0502020204030204" pitchFamily="34" charset="0"/>
                <a:ea typeface="Times New Roman" panose="02020603050405020304" pitchFamily="18" charset="0"/>
              </a:rPr>
              <a:t>Key Biotechnological Applications in Food Preservation</a:t>
            </a:r>
            <a:endParaRPr lang="en-IE"/>
          </a:p>
        </p:txBody>
      </p:sp>
    </p:spTree>
    <p:extLst>
      <p:ext uri="{BB962C8B-B14F-4D97-AF65-F5344CB8AC3E}">
        <p14:creationId xmlns:p14="http://schemas.microsoft.com/office/powerpoint/2010/main" val="97994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CBB3-CC26-7E06-CC75-DF744AE74534}"/>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1DC7A5AA-D1DA-B72F-D1DD-985E285926DD}"/>
              </a:ext>
            </a:extLst>
          </p:cNvPr>
          <p:cNvSpPr txBox="1"/>
          <p:nvPr/>
        </p:nvSpPr>
        <p:spPr>
          <a:xfrm>
            <a:off x="405565" y="1965177"/>
            <a:ext cx="5240533" cy="4696670"/>
          </a:xfrm>
          <a:prstGeom prst="rect">
            <a:avLst/>
          </a:prstGeom>
          <a:noFill/>
        </p:spPr>
        <p:txBody>
          <a:bodyPr wrap="square" rtlCol="0">
            <a:spAutoFit/>
          </a:bodyPr>
          <a:lstStyle/>
          <a:p>
            <a:pPr>
              <a:lnSpc>
                <a:spcPct val="115000"/>
              </a:lnSpc>
              <a:spcAft>
                <a:spcPts val="800"/>
              </a:spcAft>
            </a:pPr>
            <a:r>
              <a:rPr lang="es-ES" sz="2400" b="1" u="sng" kern="0" err="1">
                <a:solidFill>
                  <a:schemeClr val="bg1"/>
                </a:solidFill>
                <a:effectLst/>
                <a:highlight>
                  <a:srgbClr val="60BA47"/>
                </a:highlight>
                <a:latin typeface="+mn-lt"/>
                <a:ea typeface="Times New Roman" panose="02020603050405020304" pitchFamily="18" charset="0"/>
                <a:cs typeface="Times New Roman" panose="02020603050405020304" pitchFamily="18" charset="0"/>
              </a:rPr>
              <a:t>Genetic</a:t>
            </a:r>
            <a:r>
              <a:rPr lang="es-ES" sz="2400" b="1" u="sng" kern="0">
                <a:solidFill>
                  <a:schemeClr val="bg1"/>
                </a:solidFill>
                <a:effectLst/>
                <a:highlight>
                  <a:srgbClr val="60BA47"/>
                </a:highlight>
                <a:latin typeface="+mn-lt"/>
                <a:ea typeface="Times New Roman" panose="02020603050405020304" pitchFamily="18" charset="0"/>
                <a:cs typeface="Times New Roman" panose="02020603050405020304" pitchFamily="18" charset="0"/>
              </a:rPr>
              <a:t> </a:t>
            </a:r>
            <a:r>
              <a:rPr lang="es-ES" sz="2400" b="1" u="sng" kern="0" err="1">
                <a:solidFill>
                  <a:schemeClr val="bg1"/>
                </a:solidFill>
                <a:effectLst/>
                <a:highlight>
                  <a:srgbClr val="60BA47"/>
                </a:highlight>
                <a:latin typeface="+mn-lt"/>
                <a:ea typeface="Times New Roman" panose="02020603050405020304" pitchFamily="18" charset="0"/>
                <a:cs typeface="Times New Roman" panose="02020603050405020304" pitchFamily="18" charset="0"/>
              </a:rPr>
              <a:t>Engineering</a:t>
            </a:r>
            <a:endParaRPr lang="es-ES" sz="2000" b="1" u="sng" kern="100">
              <a:solidFill>
                <a:schemeClr val="bg1"/>
              </a:solidFill>
              <a:effectLst/>
              <a:highlight>
                <a:srgbClr val="60BA47"/>
              </a:highlight>
              <a:latin typeface="+mn-lt"/>
              <a:ea typeface="Aptos" panose="020B0004020202020204" pitchFamily="34" charset="0"/>
              <a:cs typeface="Times New Roman" panose="02020603050405020304" pitchFamily="18" charset="0"/>
            </a:endParaRPr>
          </a:p>
          <a:p>
            <a:pPr algn="l" rtl="0">
              <a:lnSpc>
                <a:spcPct val="115000"/>
              </a:lnSpc>
              <a:spcAft>
                <a:spcPts val="800"/>
              </a:spcAft>
              <a:buSzPts val="1000"/>
              <a:tabLst>
                <a:tab pos="457200" algn="l"/>
              </a:tabLst>
            </a:pPr>
            <a:r>
              <a:rPr lang="es-ES" sz="2200">
                <a:solidFill>
                  <a:srgbClr val="09465E"/>
                </a:solidFill>
                <a:latin typeface="+mn-lt"/>
                <a:ea typeface="+mn-ea"/>
                <a:cs typeface="Times New Roman" panose="02020603050405020304" pitchFamily="18" charset="0"/>
              </a:rPr>
              <a:t>GMO </a:t>
            </a:r>
            <a:r>
              <a:rPr lang="es-ES" sz="2200" err="1">
                <a:solidFill>
                  <a:srgbClr val="09465E"/>
                </a:solidFill>
                <a:latin typeface="+mn-lt"/>
                <a:ea typeface="+mn-ea"/>
                <a:cs typeface="Times New Roman" panose="02020603050405020304" pitchFamily="18" charset="0"/>
              </a:rPr>
              <a:t>Crops</a:t>
            </a:r>
            <a:r>
              <a:rPr lang="es-ES" sz="2200">
                <a:solidFill>
                  <a:srgbClr val="09465E"/>
                </a:solidFill>
                <a:latin typeface="+mn-lt"/>
                <a:ea typeface="+mn-ea"/>
                <a:cs typeface="Times New Roman" panose="02020603050405020304" pitchFamily="18" charset="0"/>
              </a:rPr>
              <a:t>:</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a:solidFill>
                  <a:srgbClr val="09465E"/>
                </a:solidFill>
                <a:latin typeface="+mn-lt"/>
                <a:ea typeface="+mn-ea"/>
                <a:cs typeface="Times New Roman" panose="02020603050405020304" pitchFamily="18" charset="0"/>
              </a:rPr>
              <a:t>Genetic modifications in crop growth, improve resistance to pests, spoilage, and environmental stress.</a:t>
            </a:r>
            <a:endParaRPr lang="es-ES" sz="200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n-US" sz="2000" i="1" err="1">
                <a:solidFill>
                  <a:srgbClr val="09465E"/>
                </a:solidFill>
                <a:latin typeface="+mn-lt"/>
                <a:ea typeface="+mn-ea"/>
                <a:cs typeface="Times New Roman" panose="02020603050405020304" pitchFamily="18" charset="0"/>
              </a:rPr>
              <a:t>Eg</a:t>
            </a:r>
            <a:r>
              <a:rPr lang="en-US" sz="2000" i="1">
                <a:solidFill>
                  <a:srgbClr val="09465E"/>
                </a:solidFill>
                <a:latin typeface="+mn-lt"/>
                <a:ea typeface="+mn-ea"/>
                <a:cs typeface="Times New Roman" panose="02020603050405020304" pitchFamily="18" charset="0"/>
              </a:rPr>
              <a:t>: </a:t>
            </a:r>
            <a:r>
              <a:rPr lang="en-US" sz="2000">
                <a:solidFill>
                  <a:srgbClr val="09465E"/>
                </a:solidFill>
                <a:latin typeface="+mn-lt"/>
                <a:ea typeface="+mn-ea"/>
                <a:cs typeface="Times New Roman" panose="02020603050405020304" pitchFamily="18" charset="0"/>
              </a:rPr>
              <a:t>Tomatoes engineered for delayed ripening (</a:t>
            </a:r>
            <a:r>
              <a:rPr lang="en-US" sz="2000" err="1">
                <a:solidFill>
                  <a:srgbClr val="09465E"/>
                </a:solidFill>
                <a:latin typeface="+mn-lt"/>
                <a:ea typeface="+mn-ea"/>
                <a:cs typeface="Times New Roman" panose="02020603050405020304" pitchFamily="18" charset="0"/>
              </a:rPr>
              <a:t>Flavr</a:t>
            </a:r>
            <a:r>
              <a:rPr lang="en-US" sz="2000">
                <a:solidFill>
                  <a:srgbClr val="09465E"/>
                </a:solidFill>
                <a:latin typeface="+mn-lt"/>
                <a:ea typeface="+mn-ea"/>
                <a:cs typeface="Times New Roman" panose="02020603050405020304" pitchFamily="18" charset="0"/>
              </a:rPr>
              <a:t> Savr tomatoes) to reduce waste.</a:t>
            </a:r>
            <a:endParaRPr lang="es-ES" sz="200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s-ES" sz="2200" err="1">
                <a:solidFill>
                  <a:srgbClr val="09465E"/>
                </a:solidFill>
                <a:latin typeface="+mn-lt"/>
                <a:ea typeface="+mn-ea"/>
                <a:cs typeface="Times New Roman" panose="02020603050405020304" pitchFamily="18" charset="0"/>
              </a:rPr>
              <a:t>Biosensors</a:t>
            </a:r>
            <a:r>
              <a:rPr lang="es-ES" sz="2200">
                <a:solidFill>
                  <a:srgbClr val="09465E"/>
                </a:solidFill>
                <a:latin typeface="+mn-lt"/>
                <a:ea typeface="+mn-ea"/>
                <a:cs typeface="Times New Roman" panose="02020603050405020304" pitchFamily="18" charset="0"/>
              </a:rPr>
              <a:t>:</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a:solidFill>
                  <a:srgbClr val="09465E"/>
                </a:solidFill>
                <a:latin typeface="+mn-lt"/>
                <a:ea typeface="+mn-ea"/>
                <a:cs typeface="Times New Roman" panose="02020603050405020304" pitchFamily="18" charset="0"/>
              </a:rPr>
              <a:t>Detect microbial contamination or spoilage in real-time, enhancing food safety.</a:t>
            </a:r>
            <a:endParaRPr lang="es-ES" sz="2000">
              <a:solidFill>
                <a:srgbClr val="09465E"/>
              </a:solidFill>
              <a:latin typeface="+mn-lt"/>
              <a:ea typeface="+mn-ea"/>
              <a:cs typeface="Times New Roman" panose="02020603050405020304" pitchFamily="18" charset="0"/>
            </a:endParaRPr>
          </a:p>
          <a:p>
            <a:endParaRPr lang="es-ES" sz="2000">
              <a:solidFill>
                <a:srgbClr val="09465E"/>
              </a:solidFill>
              <a:latin typeface="+mn-lt"/>
            </a:endParaRPr>
          </a:p>
        </p:txBody>
      </p:sp>
      <p:sp>
        <p:nvSpPr>
          <p:cNvPr id="9" name="Marcador de posición de imagen 8">
            <a:extLst>
              <a:ext uri="{FF2B5EF4-FFF2-40B4-BE49-F238E27FC236}">
                <a16:creationId xmlns:a16="http://schemas.microsoft.com/office/drawing/2014/main" id="{3C5061DD-F4BB-F5BC-B431-A7463B5C82DA}"/>
              </a:ext>
            </a:extLst>
          </p:cNvPr>
          <p:cNvSpPr>
            <a:spLocks noGrp="1"/>
          </p:cNvSpPr>
          <p:nvPr>
            <p:ph type="pic" sz="quarter" idx="20"/>
          </p:nvPr>
        </p:nvSpPr>
        <p:spPr/>
        <p:txBody>
          <a:bodyPr/>
          <a:lstStyle/>
          <a:p>
            <a:endParaRPr lang="es-ES"/>
          </a:p>
        </p:txBody>
      </p:sp>
      <p:pic>
        <p:nvPicPr>
          <p:cNvPr id="12" name="Picture 2" descr="12 Bizarre Examples Of Genetic Engineering | The Lifesciences Magazine">
            <a:extLst>
              <a:ext uri="{FF2B5EF4-FFF2-40B4-BE49-F238E27FC236}">
                <a16:creationId xmlns:a16="http://schemas.microsoft.com/office/drawing/2014/main" id="{F2EA9C86-C45B-8BF0-09BE-4D4FFE84315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b="-2"/>
          <a:stretch/>
        </p:blipFill>
        <p:spPr bwMode="auto">
          <a:xfrm>
            <a:off x="6297989" y="0"/>
            <a:ext cx="5361066" cy="6858000"/>
          </a:xfrm>
          <a:prstGeom prst="rect">
            <a:avLst/>
          </a:prstGeom>
          <a:solidFill>
            <a:srgbClr val="FFFFFF"/>
          </a:solidFill>
        </p:spPr>
      </p:pic>
      <p:sp>
        <p:nvSpPr>
          <p:cNvPr id="2" name="Text Placeholder 1">
            <a:extLst>
              <a:ext uri="{FF2B5EF4-FFF2-40B4-BE49-F238E27FC236}">
                <a16:creationId xmlns:a16="http://schemas.microsoft.com/office/drawing/2014/main" id="{78EC8289-D0D8-AC5F-DC11-409921BFA8AB}"/>
              </a:ext>
            </a:extLst>
          </p:cNvPr>
          <p:cNvSpPr>
            <a:spLocks noGrp="1"/>
          </p:cNvSpPr>
          <p:nvPr>
            <p:ph type="body" sz="quarter" idx="16"/>
          </p:nvPr>
        </p:nvSpPr>
        <p:spPr>
          <a:xfrm>
            <a:off x="405565" y="282775"/>
            <a:ext cx="6140339" cy="1515456"/>
          </a:xfrm>
        </p:spPr>
        <p:txBody>
          <a:bodyPr/>
          <a:lstStyle/>
          <a:p>
            <a:r>
              <a:rPr lang="en-US" sz="3600" b="1" kern="0">
                <a:effectLst/>
                <a:latin typeface="Calibri" panose="020F0502020204030204" pitchFamily="34" charset="0"/>
                <a:ea typeface="Times New Roman" panose="02020603050405020304" pitchFamily="18" charset="0"/>
              </a:rPr>
              <a:t>Key Biotechnological Applications in Food Preservation</a:t>
            </a:r>
            <a:endParaRPr lang="en-IE"/>
          </a:p>
        </p:txBody>
      </p:sp>
    </p:spTree>
    <p:extLst>
      <p:ext uri="{BB962C8B-B14F-4D97-AF65-F5344CB8AC3E}">
        <p14:creationId xmlns:p14="http://schemas.microsoft.com/office/powerpoint/2010/main" val="1720929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7479-BF17-1115-3029-A3834CFDD6E2}"/>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2E9625C2-6DF7-78B0-DA90-5298B1840554}"/>
              </a:ext>
            </a:extLst>
          </p:cNvPr>
          <p:cNvSpPr txBox="1"/>
          <p:nvPr/>
        </p:nvSpPr>
        <p:spPr>
          <a:xfrm>
            <a:off x="405565" y="2188107"/>
            <a:ext cx="5892424" cy="3571234"/>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Antimicrobial</a:t>
            </a:r>
            <a:r>
              <a:rPr kumimoji="0" lang="es-ES" sz="2400" b="1" i="0" u="sng" strike="noStrike" kern="0" cap="none" spc="0" normalizeH="0" baseline="0" noProof="0">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 </a:t>
            </a: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Agents</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Natural </a:t>
            </a: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Biopreservatives</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Compounds like bacteriocins (e.g., nisin) produced by microbes inhibit pathogens and spoilage organisms in dairy and meat products.</a:t>
            </a:r>
            <a:r>
              <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Plant-derived antimicrobials, such as essential oils, also provide natural preservation options.</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a:ln>
                <a:noFill/>
              </a:ln>
              <a:solidFill>
                <a:srgbClr val="09465E"/>
              </a:solidFill>
              <a:effectLst/>
              <a:uLnTx/>
              <a:uFillTx/>
              <a:latin typeface="Calibri" panose="020F0502020204030204"/>
            </a:endParaRPr>
          </a:p>
        </p:txBody>
      </p:sp>
      <p:pic>
        <p:nvPicPr>
          <p:cNvPr id="7" name="Marcador de posición de imagen 6" descr="Diagrama&#10;&#10;El contenido generado por IA puede ser incorrecto.">
            <a:extLst>
              <a:ext uri="{FF2B5EF4-FFF2-40B4-BE49-F238E27FC236}">
                <a16:creationId xmlns:a16="http://schemas.microsoft.com/office/drawing/2014/main" id="{5C751FA7-3CE8-0865-9A88-64E90E3C4D0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a:xfrm>
            <a:off x="6297989" y="0"/>
            <a:ext cx="5361066" cy="6858000"/>
          </a:xfrm>
        </p:spPr>
      </p:pic>
      <p:sp>
        <p:nvSpPr>
          <p:cNvPr id="2" name="Text Placeholder 1">
            <a:extLst>
              <a:ext uri="{FF2B5EF4-FFF2-40B4-BE49-F238E27FC236}">
                <a16:creationId xmlns:a16="http://schemas.microsoft.com/office/drawing/2014/main" id="{6B88246F-A221-45AE-3DE5-354D13198DE9}"/>
              </a:ext>
            </a:extLst>
          </p:cNvPr>
          <p:cNvSpPr>
            <a:spLocks noGrp="1"/>
          </p:cNvSpPr>
          <p:nvPr>
            <p:ph type="body" sz="quarter" idx="16"/>
          </p:nvPr>
        </p:nvSpPr>
        <p:spPr>
          <a:xfrm>
            <a:off x="405565" y="387550"/>
            <a:ext cx="6109535" cy="1515456"/>
          </a:xfrm>
        </p:spPr>
        <p:txBody>
          <a:bodyPr/>
          <a:lstStyle/>
          <a:p>
            <a:r>
              <a:rPr lang="en-US" sz="3600" b="1" kern="0">
                <a:effectLst/>
                <a:latin typeface="Calibri" panose="020F0502020204030204" pitchFamily="34" charset="0"/>
                <a:ea typeface="Times New Roman" panose="02020603050405020304" pitchFamily="18" charset="0"/>
              </a:rPr>
              <a:t>Key Biotechnological Applications in Food Preservation</a:t>
            </a:r>
            <a:endParaRPr lang="en-IE"/>
          </a:p>
        </p:txBody>
      </p:sp>
    </p:spTree>
    <p:extLst>
      <p:ext uri="{BB962C8B-B14F-4D97-AF65-F5344CB8AC3E}">
        <p14:creationId xmlns:p14="http://schemas.microsoft.com/office/powerpoint/2010/main" val="3795788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CDD1-C19F-BC2D-B90C-7D0A55A712F0}"/>
            </a:ext>
          </a:extLst>
        </p:cNvPr>
        <p:cNvGrpSpPr/>
        <p:nvPr/>
      </p:nvGrpSpPr>
      <p:grpSpPr>
        <a:xfrm>
          <a:off x="0" y="0"/>
          <a:ext cx="0" cy="0"/>
          <a:chOff x="0" y="0"/>
          <a:chExt cx="0" cy="0"/>
        </a:xfrm>
      </p:grpSpPr>
      <p:pic>
        <p:nvPicPr>
          <p:cNvPr id="8194" name="Picture 2" descr="Foods 13 03327 g001">
            <a:extLst>
              <a:ext uri="{FF2B5EF4-FFF2-40B4-BE49-F238E27FC236}">
                <a16:creationId xmlns:a16="http://schemas.microsoft.com/office/drawing/2014/main" id="{BA16356D-575C-6D88-C0E7-3B7615B0F88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38511" y="1067200"/>
            <a:ext cx="5429028" cy="521302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AC8D2481-AA6C-6C1E-A5CE-DDB3BCE842C7}"/>
              </a:ext>
            </a:extLst>
          </p:cNvPr>
          <p:cNvSpPr txBox="1">
            <a:spLocks noGrp="1"/>
          </p:cNvSpPr>
          <p:nvPr>
            <p:ph type="title"/>
          </p:nvPr>
        </p:nvSpPr>
        <p:spPr>
          <a:xfrm>
            <a:off x="891138" y="577775"/>
            <a:ext cx="10177353" cy="566822"/>
          </a:xfrm>
          <a:prstGeom prst="rect">
            <a:avLst/>
          </a:prstGeom>
        </p:spPr>
        <p:txBody>
          <a:bodyPr vert="horz" wrap="square" lIns="0" tIns="12700" rIns="0" bIns="0" rtlCol="0">
            <a:spAutoFit/>
          </a:bodyPr>
          <a:lstStyle/>
          <a:p>
            <a:r>
              <a:rPr lang="es-ES" sz="3600" b="1" kern="0" err="1">
                <a:effectLst/>
                <a:latin typeface="Calibri" panose="020F0502020204030204" pitchFamily="34" charset="0"/>
                <a:ea typeface="Times New Roman" panose="02020603050405020304" pitchFamily="18" charset="0"/>
              </a:rPr>
              <a:t>Biotechnological</a:t>
            </a:r>
            <a:r>
              <a:rPr lang="es-ES" sz="3600" b="1" kern="0">
                <a:effectLst/>
                <a:latin typeface="Calibri" panose="020F0502020204030204" pitchFamily="34" charset="0"/>
                <a:ea typeface="Times New Roman" panose="02020603050405020304" pitchFamily="18" charset="0"/>
              </a:rPr>
              <a:t> </a:t>
            </a:r>
            <a:r>
              <a:rPr lang="es-ES" sz="3600" b="1" kern="0" err="1">
                <a:effectLst/>
                <a:latin typeface="Calibri" panose="020F0502020204030204" pitchFamily="34" charset="0"/>
                <a:ea typeface="Times New Roman" panose="02020603050405020304" pitchFamily="18" charset="0"/>
              </a:rPr>
              <a:t>Advances</a:t>
            </a:r>
            <a:r>
              <a:rPr lang="es-ES" sz="3600" b="1" kern="0">
                <a:effectLst/>
                <a:latin typeface="Calibri" panose="020F0502020204030204" pitchFamily="34" charset="0"/>
                <a:ea typeface="Times New Roman" panose="02020603050405020304" pitchFamily="18" charset="0"/>
              </a:rPr>
              <a:t> </a:t>
            </a:r>
            <a:r>
              <a:rPr lang="es-ES" sz="3600" b="1" kern="0" err="1">
                <a:effectLst/>
                <a:latin typeface="Calibri" panose="020F0502020204030204" pitchFamily="34" charset="0"/>
                <a:ea typeface="Times New Roman" panose="02020603050405020304" pitchFamily="18" charset="0"/>
              </a:rPr>
              <a:t>for</a:t>
            </a:r>
            <a:r>
              <a:rPr lang="es-ES" sz="3600" b="1" kern="0">
                <a:effectLst/>
                <a:latin typeface="Calibri" panose="020F0502020204030204" pitchFamily="34" charset="0"/>
                <a:ea typeface="Times New Roman" panose="02020603050405020304" pitchFamily="18" charset="0"/>
              </a:rPr>
              <a:t> </a:t>
            </a:r>
            <a:r>
              <a:rPr lang="es-ES" sz="3600" b="1" kern="0" err="1">
                <a:effectLst/>
                <a:latin typeface="Calibri" panose="020F0502020204030204" pitchFamily="34" charset="0"/>
                <a:ea typeface="Times New Roman" panose="02020603050405020304" pitchFamily="18" charset="0"/>
              </a:rPr>
              <a:t>Food</a:t>
            </a:r>
            <a:r>
              <a:rPr lang="es-ES" sz="3600" b="1" kern="0">
                <a:effectLst/>
                <a:latin typeface="Calibri" panose="020F0502020204030204" pitchFamily="34" charset="0"/>
                <a:ea typeface="Times New Roman" panose="02020603050405020304" pitchFamily="18" charset="0"/>
              </a:rPr>
              <a:t> </a:t>
            </a:r>
            <a:r>
              <a:rPr lang="es-ES" sz="3600" b="1" kern="0" err="1">
                <a:effectLst/>
                <a:latin typeface="Calibri" panose="020F0502020204030204" pitchFamily="34" charset="0"/>
                <a:ea typeface="Times New Roman" panose="02020603050405020304" pitchFamily="18" charset="0"/>
              </a:rPr>
              <a:t>Packaging</a:t>
            </a:r>
            <a:endParaRPr lang="en-IE" sz="3600"/>
          </a:p>
        </p:txBody>
      </p:sp>
      <p:pic>
        <p:nvPicPr>
          <p:cNvPr id="4" name="object 4">
            <a:extLst>
              <a:ext uri="{FF2B5EF4-FFF2-40B4-BE49-F238E27FC236}">
                <a16:creationId xmlns:a16="http://schemas.microsoft.com/office/drawing/2014/main" id="{295BF6EE-5E9E-BF6A-DBCE-8563A71DD0FA}"/>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sp>
        <p:nvSpPr>
          <p:cNvPr id="3" name="CuadroTexto 2">
            <a:extLst>
              <a:ext uri="{FF2B5EF4-FFF2-40B4-BE49-F238E27FC236}">
                <a16:creationId xmlns:a16="http://schemas.microsoft.com/office/drawing/2014/main" id="{C51D2661-C8C2-EF35-0593-168CE6A45DAA}"/>
              </a:ext>
            </a:extLst>
          </p:cNvPr>
          <p:cNvSpPr txBox="1"/>
          <p:nvPr/>
        </p:nvSpPr>
        <p:spPr>
          <a:xfrm>
            <a:off x="587451" y="1634022"/>
            <a:ext cx="5351060" cy="4293483"/>
          </a:xfrm>
          <a:prstGeom prst="rect">
            <a:avLst/>
          </a:prstGeom>
          <a:noFill/>
        </p:spPr>
        <p:txBody>
          <a:bodyPr wrap="square" rtlCol="0">
            <a:spAutoFit/>
          </a:bodyPr>
          <a:lstStyle/>
          <a:p>
            <a:r>
              <a:rPr lang="en-US" sz="2100" b="0" i="0">
                <a:solidFill>
                  <a:srgbClr val="09465E"/>
                </a:solidFill>
                <a:effectLst/>
                <a:latin typeface="+mn-lt"/>
                <a:hlinkClick r:id="rId4"/>
              </a:rPr>
              <a:t>Food packaging </a:t>
            </a:r>
            <a:r>
              <a:rPr lang="en-US" sz="2100" b="0" i="0">
                <a:solidFill>
                  <a:srgbClr val="09465E"/>
                </a:solidFill>
                <a:effectLst/>
                <a:latin typeface="+mn-lt"/>
              </a:rPr>
              <a:t>is a material or system used for the protection, containment, transportation, storage, and/or final use of semi-finished or finished food products. </a:t>
            </a:r>
            <a:r>
              <a:rPr lang="en-US" sz="2100">
                <a:solidFill>
                  <a:srgbClr val="09465E"/>
                </a:solidFill>
                <a:latin typeface="+mn-lt"/>
              </a:rPr>
              <a:t>T</a:t>
            </a:r>
            <a:r>
              <a:rPr lang="en-US" sz="2100" b="0" i="0">
                <a:solidFill>
                  <a:srgbClr val="09465E"/>
                </a:solidFill>
                <a:effectLst/>
                <a:latin typeface="+mn-lt"/>
              </a:rPr>
              <a:t>hese materials play a fundamental role in guaranteeing that products reach the end consumer in good quality, ensuring protection against physical, chemical, and biological factors, such as light, humidity, and the presence of microorganisms, in addition to controlling the internal atmosphere, thus slowing down processes such as oxidation and giving the product a longer shelf life.</a:t>
            </a:r>
            <a:endParaRPr lang="es-ES" sz="2100">
              <a:solidFill>
                <a:srgbClr val="09465E"/>
              </a:solidFill>
              <a:latin typeface="+mn-lt"/>
            </a:endParaRPr>
          </a:p>
        </p:txBody>
      </p:sp>
    </p:spTree>
    <p:extLst>
      <p:ext uri="{BB962C8B-B14F-4D97-AF65-F5344CB8AC3E}">
        <p14:creationId xmlns:p14="http://schemas.microsoft.com/office/powerpoint/2010/main" val="1568715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9732" y="620378"/>
            <a:ext cx="10432535" cy="566822"/>
          </a:xfrm>
          <a:prstGeom prst="rect">
            <a:avLst/>
          </a:prstGeom>
        </p:spPr>
        <p:txBody>
          <a:bodyPr vert="horz" wrap="square" lIns="0" tIns="12700" rIns="0" bIns="0" rtlCol="0">
            <a:spAutoFit/>
          </a:bodyPr>
          <a:lstStyle/>
          <a:p>
            <a:pPr marL="12700">
              <a:lnSpc>
                <a:spcPct val="100000"/>
              </a:lnSpc>
              <a:spcBef>
                <a:spcPts val="100"/>
              </a:spcBef>
            </a:pP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Biotechnological</a:t>
            </a:r>
            <a:r>
              <a:rPr lang="es-ES" sz="3600" b="1" kern="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Advances</a:t>
            </a:r>
            <a:r>
              <a:rPr lang="es-ES" sz="3600" b="1" kern="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for</a:t>
            </a:r>
            <a:r>
              <a:rPr lang="es-ES" sz="3600" b="1" kern="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Food</a:t>
            </a:r>
            <a:r>
              <a:rPr lang="es-ES" sz="3600" b="1" kern="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Packaging</a:t>
            </a:r>
            <a:endParaRPr sz="3600" spc="-10"/>
          </a:p>
        </p:txBody>
      </p:sp>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7170" name="Picture 2">
            <a:extLst>
              <a:ext uri="{FF2B5EF4-FFF2-40B4-BE49-F238E27FC236}">
                <a16:creationId xmlns:a16="http://schemas.microsoft.com/office/drawing/2014/main" id="{12B22C4C-D6AD-7DE7-16BC-CD13CF33331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9035" y="1429734"/>
            <a:ext cx="9069573" cy="48078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4970-ADDF-5C78-F36C-6E4223A429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669D9D-AD85-9581-46EA-04B62205D525}"/>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cs typeface="Calibri"/>
              </a:rPr>
              <a:t>Biotechnological</a:t>
            </a:r>
            <a:r>
              <a:rPr lang="es-ES" kern="0">
                <a:latin typeface="Calibri" panose="020F0502020204030204" pitchFamily="34" charset="0"/>
                <a:cs typeface="Calibri"/>
              </a:rPr>
              <a:t> </a:t>
            </a:r>
            <a:r>
              <a:rPr lang="es-ES" kern="0" err="1">
                <a:latin typeface="Calibri" panose="020F0502020204030204" pitchFamily="34" charset="0"/>
                <a:cs typeface="Calibri"/>
              </a:rPr>
              <a:t>Advances</a:t>
            </a:r>
            <a:r>
              <a:rPr lang="es-ES" kern="0">
                <a:latin typeface="Calibri" panose="020F0502020204030204" pitchFamily="34" charset="0"/>
                <a:cs typeface="Calibri"/>
              </a:rPr>
              <a:t> </a:t>
            </a:r>
            <a:r>
              <a:rPr lang="es-ES" kern="0" err="1">
                <a:latin typeface="Calibri" panose="020F0502020204030204" pitchFamily="34" charset="0"/>
                <a:cs typeface="Calibri"/>
              </a:rPr>
              <a:t>for</a:t>
            </a:r>
            <a:r>
              <a:rPr lang="es-ES" kern="0">
                <a:latin typeface="Calibri" panose="020F0502020204030204" pitchFamily="34" charset="0"/>
                <a:cs typeface="Calibri"/>
              </a:rPr>
              <a:t> </a:t>
            </a:r>
            <a:r>
              <a:rPr lang="es-ES" kern="0" err="1">
                <a:latin typeface="Calibri" panose="020F0502020204030204" pitchFamily="34" charset="0"/>
                <a:cs typeface="Calibri"/>
              </a:rPr>
              <a:t>Food</a:t>
            </a:r>
            <a:r>
              <a:rPr lang="es-ES" kern="0">
                <a:latin typeface="Calibri" panose="020F0502020204030204" pitchFamily="34" charset="0"/>
                <a:cs typeface="Calibri"/>
              </a:rPr>
              <a:t> </a:t>
            </a:r>
            <a:r>
              <a:rPr lang="es-ES" kern="0" err="1">
                <a:latin typeface="Calibri" panose="020F0502020204030204" pitchFamily="34" charset="0"/>
                <a:cs typeface="Calibri"/>
              </a:rPr>
              <a:t>Packaging</a:t>
            </a:r>
            <a:endParaRPr lang="en-IE" kern="0">
              <a:latin typeface="Calibri" panose="020F0502020204030204" pitchFamily="34" charset="0"/>
              <a:cs typeface="Calibri"/>
            </a:endParaRPr>
          </a:p>
          <a:p>
            <a:endParaRPr lang="en-IE"/>
          </a:p>
        </p:txBody>
      </p:sp>
      <p:sp>
        <p:nvSpPr>
          <p:cNvPr id="4" name="Text Placeholder 3">
            <a:extLst>
              <a:ext uri="{FF2B5EF4-FFF2-40B4-BE49-F238E27FC236}">
                <a16:creationId xmlns:a16="http://schemas.microsoft.com/office/drawing/2014/main" id="{5601A632-52B6-A75B-D106-59C2777F155D}"/>
              </a:ext>
            </a:extLst>
          </p:cNvPr>
          <p:cNvSpPr>
            <a:spLocks noGrp="1"/>
          </p:cNvSpPr>
          <p:nvPr>
            <p:ph type="body" sz="quarter" idx="22"/>
          </p:nvPr>
        </p:nvSpPr>
        <p:spPr>
          <a:xfrm>
            <a:off x="5468471" y="1533526"/>
            <a:ext cx="6561604" cy="4582802"/>
          </a:xfrm>
        </p:spPr>
        <p:txBody>
          <a:bodyPr/>
          <a:lstStyle/>
          <a:p>
            <a:pPr marL="0" indent="0">
              <a:lnSpc>
                <a:spcPct val="100000"/>
              </a:lnSpc>
              <a:spcAft>
                <a:spcPts val="600"/>
              </a:spcAft>
              <a:buSzPts val="1000"/>
              <a:tabLst>
                <a:tab pos="457200" algn="l"/>
              </a:tabLst>
            </a:pPr>
            <a:r>
              <a:rPr lang="es-ES" b="1" kern="0">
                <a:highlight>
                  <a:srgbClr val="60BA47"/>
                </a:highlight>
                <a:latin typeface="Calibri" panose="020F0502020204030204"/>
                <a:cs typeface="Times New Roman" panose="02020603050405020304" pitchFamily="18" charset="0"/>
              </a:rPr>
              <a:t>Active </a:t>
            </a:r>
            <a:r>
              <a:rPr lang="es-ES" b="1" kern="0" err="1">
                <a:highlight>
                  <a:srgbClr val="60BA47"/>
                </a:highlight>
                <a:latin typeface="Calibri" panose="020F0502020204030204"/>
                <a:cs typeface="Times New Roman" panose="02020603050405020304" pitchFamily="18" charset="0"/>
              </a:rPr>
              <a:t>Packaging</a:t>
            </a:r>
            <a:r>
              <a:rPr lang="es-ES" kern="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Incorporates antimicrobial agents or oxygen scavengers to inhibit spoilage.</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err="1">
                <a:highlight>
                  <a:srgbClr val="60BA47"/>
                </a:highlight>
                <a:latin typeface="Calibri" panose="020F0502020204030204"/>
                <a:cs typeface="Times New Roman" panose="02020603050405020304" pitchFamily="18" charset="0"/>
              </a:rPr>
              <a:t>Edible</a:t>
            </a:r>
            <a:r>
              <a:rPr lang="es-ES" b="1" kern="0">
                <a:highlight>
                  <a:srgbClr val="60BA47"/>
                </a:highlight>
                <a:latin typeface="Calibri" panose="020F0502020204030204"/>
                <a:cs typeface="Times New Roman" panose="02020603050405020304" pitchFamily="18" charset="0"/>
              </a:rPr>
              <a:t> </a:t>
            </a:r>
            <a:r>
              <a:rPr lang="es-ES" b="1" kern="0" err="1">
                <a:highlight>
                  <a:srgbClr val="60BA47"/>
                </a:highlight>
                <a:latin typeface="Calibri" panose="020F0502020204030204"/>
                <a:cs typeface="Times New Roman" panose="02020603050405020304" pitchFamily="18" charset="0"/>
              </a:rPr>
              <a:t>Coatings</a:t>
            </a:r>
            <a:r>
              <a:rPr lang="es-ES" b="1" kern="0">
                <a:highlight>
                  <a:srgbClr val="60BA47"/>
                </a:highlight>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Biodegradable films are enriched with bio-preservatives to prolong freshness.</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n-US" i="1" kern="0" err="1">
                <a:latin typeface="Calibri" panose="020F0502020204030204"/>
                <a:cs typeface="Times New Roman" panose="02020603050405020304" pitchFamily="18" charset="0"/>
              </a:rPr>
              <a:t>Eg</a:t>
            </a:r>
            <a:r>
              <a:rPr lang="en-US" i="1" kern="0">
                <a:latin typeface="Calibri" panose="020F0502020204030204"/>
                <a:cs typeface="Times New Roman" panose="02020603050405020304" pitchFamily="18" charset="0"/>
              </a:rPr>
              <a:t>: </a:t>
            </a:r>
            <a:r>
              <a:rPr lang="en-US" kern="0">
                <a:latin typeface="Calibri" panose="020F0502020204030204"/>
                <a:cs typeface="Times New Roman" panose="02020603050405020304" pitchFamily="18" charset="0"/>
              </a:rPr>
              <a:t>Coatings for fruits that delay ripening and reduce water loss.</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a:highlight>
                  <a:srgbClr val="60BA47"/>
                </a:highlight>
                <a:latin typeface="Calibri" panose="020F0502020204030204"/>
                <a:cs typeface="Times New Roman" panose="02020603050405020304" pitchFamily="18" charset="0"/>
              </a:rPr>
              <a:t>Smart </a:t>
            </a:r>
            <a:r>
              <a:rPr lang="es-ES" b="1" kern="0" err="1">
                <a:highlight>
                  <a:srgbClr val="60BA47"/>
                </a:highlight>
                <a:latin typeface="Calibri" panose="020F0502020204030204"/>
                <a:cs typeface="Times New Roman" panose="02020603050405020304" pitchFamily="18" charset="0"/>
              </a:rPr>
              <a:t>Packaging</a:t>
            </a:r>
            <a:r>
              <a:rPr lang="es-ES" b="1" kern="0">
                <a:highlight>
                  <a:srgbClr val="60BA47"/>
                </a:highlight>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Biosensors embedded in packaging to monitor freshness, pH, or microbial contamination.</a:t>
            </a:r>
            <a:endParaRPr lang="es-ES" kern="0">
              <a:latin typeface="Calibri" panose="020F0502020204030204"/>
              <a:cs typeface="Times New Roman" panose="02020603050405020304" pitchFamily="18" charset="0"/>
            </a:endParaRPr>
          </a:p>
          <a:p>
            <a:pPr marL="0" indent="0">
              <a:spcAft>
                <a:spcPts val="600"/>
              </a:spcAft>
            </a:pPr>
            <a:endParaRPr lang="en-IE"/>
          </a:p>
        </p:txBody>
      </p:sp>
      <p:pic>
        <p:nvPicPr>
          <p:cNvPr id="9" name="Marcador de posición de imagen 8">
            <a:extLst>
              <a:ext uri="{FF2B5EF4-FFF2-40B4-BE49-F238E27FC236}">
                <a16:creationId xmlns:a16="http://schemas.microsoft.com/office/drawing/2014/main" id="{B4DA416F-A95A-9813-B0D9-4F8113A7B23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118261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17BCC-8BA1-F2F3-CD3A-06111F404B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BE32F21-C9A0-88B5-321F-CC59EECF2392}"/>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rPr>
              <a:t>Biotechnology</a:t>
            </a:r>
            <a:r>
              <a:rPr lang="es-ES" kern="0">
                <a:latin typeface="Calibri" panose="020F0502020204030204" pitchFamily="34" charset="0"/>
              </a:rPr>
              <a:t> and </a:t>
            </a:r>
            <a:r>
              <a:rPr lang="es-ES" kern="0" err="1">
                <a:latin typeface="Calibri" panose="020F0502020204030204" pitchFamily="34" charset="0"/>
              </a:rPr>
              <a:t>Cold</a:t>
            </a:r>
            <a:r>
              <a:rPr lang="es-ES" kern="0">
                <a:latin typeface="Calibri" panose="020F0502020204030204" pitchFamily="34" charset="0"/>
              </a:rPr>
              <a:t> </a:t>
            </a:r>
            <a:r>
              <a:rPr lang="es-ES" kern="0" err="1">
                <a:latin typeface="Calibri" panose="020F0502020204030204" pitchFamily="34" charset="0"/>
              </a:rPr>
              <a:t>Chain</a:t>
            </a:r>
            <a:r>
              <a:rPr lang="es-ES" kern="0">
                <a:latin typeface="Calibri" panose="020F0502020204030204" pitchFamily="34" charset="0"/>
              </a:rPr>
              <a:t> </a:t>
            </a:r>
            <a:r>
              <a:rPr lang="es-ES" sz="3600" b="1" kern="0" err="1">
                <a:effectLst/>
                <a:latin typeface="Calibri" panose="020F0502020204030204" pitchFamily="34" charset="0"/>
                <a:ea typeface="Times New Roman" panose="02020603050405020304" pitchFamily="18" charset="0"/>
              </a:rPr>
              <a:t>Preservation</a:t>
            </a:r>
            <a:endParaRPr lang="es-ES" sz="3600"/>
          </a:p>
          <a:p>
            <a:endParaRPr lang="en-IE"/>
          </a:p>
        </p:txBody>
      </p:sp>
      <p:sp>
        <p:nvSpPr>
          <p:cNvPr id="4" name="Text Placeholder 3">
            <a:extLst>
              <a:ext uri="{FF2B5EF4-FFF2-40B4-BE49-F238E27FC236}">
                <a16:creationId xmlns:a16="http://schemas.microsoft.com/office/drawing/2014/main" id="{6BB219AD-2245-627E-1F9E-95BF73BCEDE7}"/>
              </a:ext>
            </a:extLst>
          </p:cNvPr>
          <p:cNvSpPr>
            <a:spLocks noGrp="1"/>
          </p:cNvSpPr>
          <p:nvPr>
            <p:ph type="body" sz="quarter" idx="22"/>
          </p:nvPr>
        </p:nvSpPr>
        <p:spPr>
          <a:xfrm>
            <a:off x="5468471" y="1533526"/>
            <a:ext cx="6561604" cy="4582802"/>
          </a:xfrm>
        </p:spPr>
        <p:txBody>
          <a:bodyPr/>
          <a:lstStyle/>
          <a:p>
            <a:pPr marL="0" lvl="0" indent="0">
              <a:lnSpc>
                <a:spcPct val="115000"/>
              </a:lnSpc>
              <a:spcAft>
                <a:spcPts val="800"/>
              </a:spcAft>
              <a:buSzPts val="1000"/>
              <a:tabLst>
                <a:tab pos="457200" algn="l"/>
              </a:tabLst>
            </a:pPr>
            <a:r>
              <a:rPr lang="es-ES" b="1" kern="0" err="1">
                <a:highlight>
                  <a:srgbClr val="60BA47"/>
                </a:highlight>
                <a:latin typeface="Calibri" panose="020F0502020204030204"/>
                <a:cs typeface="Times New Roman" panose="02020603050405020304" pitchFamily="18" charset="0"/>
              </a:rPr>
              <a:t>Cryoprotectants</a:t>
            </a:r>
            <a:r>
              <a:rPr lang="es-ES" b="1" kern="0">
                <a:highlight>
                  <a:srgbClr val="60BA47"/>
                </a:highlight>
                <a:latin typeface="Calibri" panose="020F0502020204030204"/>
                <a:cs typeface="Times New Roman" panose="02020603050405020304" pitchFamily="18" charset="0"/>
              </a:rPr>
              <a:t>:</a:t>
            </a: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Use biotechnological solutions like trehalose to protect frozen food from structural and </a:t>
            </a:r>
            <a:r>
              <a:rPr lang="en-US" sz="2400" kern="0" spc="0" err="1">
                <a:solidFill>
                  <a:srgbClr val="09465E"/>
                </a:solidFill>
                <a:latin typeface="Calibri" panose="020F0502020204030204"/>
                <a:cs typeface="Times New Roman" panose="02020603050405020304" pitchFamily="18" charset="0"/>
              </a:rPr>
              <a:t>flavour</a:t>
            </a:r>
            <a:r>
              <a:rPr lang="en-US" sz="2400" kern="0" spc="0">
                <a:solidFill>
                  <a:srgbClr val="09465E"/>
                </a:solidFill>
                <a:latin typeface="Calibri" panose="020F0502020204030204"/>
                <a:cs typeface="Times New Roman" panose="02020603050405020304" pitchFamily="18" charset="0"/>
              </a:rPr>
              <a:t> changes during freezing and thawing.</a:t>
            </a:r>
          </a:p>
          <a:p>
            <a:pPr marL="0" lvl="1" indent="0">
              <a:lnSpc>
                <a:spcPct val="115000"/>
              </a:lnSpc>
              <a:spcBef>
                <a:spcPts val="0"/>
              </a:spcBef>
              <a:spcAft>
                <a:spcPts val="800"/>
              </a:spcAft>
              <a:buSzPts val="1000"/>
              <a:tabLst>
                <a:tab pos="457200" algn="l"/>
              </a:tabLst>
            </a:pPr>
            <a:endParaRPr lang="es-ES" sz="2400" kern="0" spc="0">
              <a:solidFill>
                <a:srgbClr val="09465E"/>
              </a:solidFill>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s-ES" b="1" kern="0" err="1">
                <a:highlight>
                  <a:srgbClr val="60BA47"/>
                </a:highlight>
                <a:latin typeface="Calibri" panose="020F0502020204030204"/>
                <a:cs typeface="Times New Roman" panose="02020603050405020304" pitchFamily="18" charset="0"/>
              </a:rPr>
              <a:t>Modified</a:t>
            </a:r>
            <a:r>
              <a:rPr lang="es-ES" b="1" kern="0">
                <a:highlight>
                  <a:srgbClr val="60BA47"/>
                </a:highlight>
                <a:latin typeface="Calibri" panose="020F0502020204030204"/>
                <a:cs typeface="Times New Roman" panose="02020603050405020304" pitchFamily="18" charset="0"/>
              </a:rPr>
              <a:t> </a:t>
            </a:r>
            <a:r>
              <a:rPr lang="es-ES" b="1" kern="0" err="1">
                <a:highlight>
                  <a:srgbClr val="60BA47"/>
                </a:highlight>
                <a:latin typeface="Calibri" panose="020F0502020204030204"/>
                <a:cs typeface="Times New Roman" panose="02020603050405020304" pitchFamily="18" charset="0"/>
              </a:rPr>
              <a:t>Atmosphere</a:t>
            </a:r>
            <a:r>
              <a:rPr lang="es-ES" b="1" kern="0">
                <a:highlight>
                  <a:srgbClr val="60BA47"/>
                </a:highlight>
                <a:latin typeface="Calibri" panose="020F0502020204030204"/>
                <a:cs typeface="Times New Roman" panose="02020603050405020304" pitchFamily="18" charset="0"/>
              </a:rPr>
              <a:t> Storage:</a:t>
            </a: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Adjusting gas composition in storage environments is used to inhibit microbial growth and slow enzymatic processes.</a:t>
            </a:r>
            <a:endParaRPr lang="es-ES" sz="2400" kern="0" spc="0">
              <a:solidFill>
                <a:srgbClr val="09465E"/>
              </a:solidFill>
              <a:latin typeface="Calibri" panose="020F0502020204030204"/>
              <a:cs typeface="Times New Roman" panose="02020603050405020304" pitchFamily="18" charset="0"/>
            </a:endParaRPr>
          </a:p>
          <a:p>
            <a:pPr marL="0" indent="0">
              <a:spcAft>
                <a:spcPts val="600"/>
              </a:spcAft>
            </a:pPr>
            <a:endParaRPr lang="en-IE"/>
          </a:p>
        </p:txBody>
      </p:sp>
      <p:pic>
        <p:nvPicPr>
          <p:cNvPr id="7" name="Marcador de posición de imagen 6" descr="Imagen que contiene interior, tabla, pastel, azul&#10;&#10;El contenido generado por IA puede ser incorrecto.">
            <a:extLst>
              <a:ext uri="{FF2B5EF4-FFF2-40B4-BE49-F238E27FC236}">
                <a16:creationId xmlns:a16="http://schemas.microsoft.com/office/drawing/2014/main" id="{7EEBEAF6-E373-87EE-295C-6121C27C89F0}"/>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656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C9D67-5AAC-63C4-8084-CF158357575F}"/>
            </a:ext>
          </a:extLst>
        </p:cNvPr>
        <p:cNvGrpSpPr/>
        <p:nvPr/>
      </p:nvGrpSpPr>
      <p:grpSpPr>
        <a:xfrm>
          <a:off x="0" y="0"/>
          <a:ext cx="0" cy="0"/>
          <a:chOff x="0" y="0"/>
          <a:chExt cx="0" cy="0"/>
        </a:xfrm>
      </p:grpSpPr>
      <p:pic>
        <p:nvPicPr>
          <p:cNvPr id="4" name="object 4">
            <a:extLst>
              <a:ext uri="{FF2B5EF4-FFF2-40B4-BE49-F238E27FC236}">
                <a16:creationId xmlns:a16="http://schemas.microsoft.com/office/drawing/2014/main" id="{AD12EFAE-3FEB-F260-C981-E3ACC10186F5}"/>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12" name="Imagen 11">
            <a:extLst>
              <a:ext uri="{FF2B5EF4-FFF2-40B4-BE49-F238E27FC236}">
                <a16:creationId xmlns:a16="http://schemas.microsoft.com/office/drawing/2014/main" id="{BA9BB45C-B6C6-4845-08A0-839574F4F6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866086">
            <a:off x="6192638" y="5642207"/>
            <a:ext cx="637041" cy="588667"/>
          </a:xfrm>
          <a:prstGeom prst="rect">
            <a:avLst/>
          </a:prstGeom>
        </p:spPr>
      </p:pic>
      <p:pic>
        <p:nvPicPr>
          <p:cNvPr id="19" name="Imagen 18">
            <a:extLst>
              <a:ext uri="{FF2B5EF4-FFF2-40B4-BE49-F238E27FC236}">
                <a16:creationId xmlns:a16="http://schemas.microsoft.com/office/drawing/2014/main" id="{86BAD95B-238A-A498-2149-B3BE3F8A2B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52976" y="982567"/>
            <a:ext cx="4817250" cy="3062541"/>
          </a:xfrm>
          <a:prstGeom prst="rect">
            <a:avLst/>
          </a:prstGeom>
        </p:spPr>
      </p:pic>
      <p:sp>
        <p:nvSpPr>
          <p:cNvPr id="2" name="CuadroTexto 1">
            <a:extLst>
              <a:ext uri="{FF2B5EF4-FFF2-40B4-BE49-F238E27FC236}">
                <a16:creationId xmlns:a16="http://schemas.microsoft.com/office/drawing/2014/main" id="{B95CB9A4-75ED-045C-2B16-362864AAC6AA}"/>
              </a:ext>
            </a:extLst>
          </p:cNvPr>
          <p:cNvSpPr txBox="1"/>
          <p:nvPr/>
        </p:nvSpPr>
        <p:spPr>
          <a:xfrm>
            <a:off x="952499" y="4293430"/>
            <a:ext cx="10204495" cy="1200329"/>
          </a:xfrm>
          <a:prstGeom prst="rect">
            <a:avLst/>
          </a:prstGeom>
          <a:noFill/>
        </p:spPr>
        <p:txBody>
          <a:bodyPr wrap="square" rtlCol="0">
            <a:spAutoFit/>
          </a:bodyPr>
          <a:lstStyle/>
          <a:p>
            <a:pPr algn="just"/>
            <a:r>
              <a:rPr lang="en-US" sz="2400">
                <a:solidFill>
                  <a:srgbClr val="09465E"/>
                </a:solidFill>
                <a:latin typeface="+mn-lt"/>
              </a:rPr>
              <a:t>From minimalistic designs to futuristic materials, </a:t>
            </a:r>
            <a:r>
              <a:rPr lang="en-US" sz="2400" b="1">
                <a:solidFill>
                  <a:srgbClr val="09465E"/>
                </a:solidFill>
                <a:latin typeface="+mn-lt"/>
              </a:rPr>
              <a:t>sustainable packaging trends </a:t>
            </a:r>
            <a:r>
              <a:rPr lang="en-US" sz="2400">
                <a:solidFill>
                  <a:srgbClr val="09465E"/>
                </a:solidFill>
                <a:latin typeface="+mn-lt"/>
              </a:rPr>
              <a:t>in 2025 are explored in </a:t>
            </a:r>
            <a:r>
              <a:rPr lang="en-US" sz="2400">
                <a:solidFill>
                  <a:srgbClr val="09465E"/>
                </a:solidFill>
                <a:latin typeface="+mn-lt"/>
                <a:hlinkClick r:id="rId6"/>
              </a:rPr>
              <a:t>this blog</a:t>
            </a:r>
            <a:r>
              <a:rPr lang="en-US" sz="2400">
                <a:solidFill>
                  <a:srgbClr val="09465E"/>
                </a:solidFill>
                <a:latin typeface="+mn-lt"/>
              </a:rPr>
              <a:t>. Here’s everything you need to know to stay ahead in the world of eco-conscious packaging. </a:t>
            </a:r>
          </a:p>
        </p:txBody>
      </p:sp>
      <p:sp>
        <p:nvSpPr>
          <p:cNvPr id="3" name="CuadroTexto 2">
            <a:extLst>
              <a:ext uri="{FF2B5EF4-FFF2-40B4-BE49-F238E27FC236}">
                <a16:creationId xmlns:a16="http://schemas.microsoft.com/office/drawing/2014/main" id="{71787FA1-3A58-0D8C-E947-C6A476A017DF}"/>
              </a:ext>
            </a:extLst>
          </p:cNvPr>
          <p:cNvSpPr txBox="1"/>
          <p:nvPr/>
        </p:nvSpPr>
        <p:spPr>
          <a:xfrm>
            <a:off x="8024649" y="528145"/>
            <a:ext cx="2514600" cy="369332"/>
          </a:xfrm>
          <a:prstGeom prst="rect">
            <a:avLst/>
          </a:prstGeom>
          <a:noFill/>
        </p:spPr>
        <p:txBody>
          <a:bodyPr wrap="square" rtlCol="0">
            <a:spAutoFit/>
          </a:bodyPr>
          <a:lstStyle/>
          <a:p>
            <a:pPr algn="just"/>
            <a:r>
              <a:rPr lang="en-US">
                <a:solidFill>
                  <a:srgbClr val="09465E"/>
                </a:solidFill>
                <a:latin typeface="+mn-lt"/>
              </a:rPr>
              <a:t>. </a:t>
            </a:r>
            <a:endParaRPr lang="es-ES"/>
          </a:p>
        </p:txBody>
      </p:sp>
      <p:pic>
        <p:nvPicPr>
          <p:cNvPr id="6" name="Imagen 5">
            <a:extLst>
              <a:ext uri="{FF2B5EF4-FFF2-40B4-BE49-F238E27FC236}">
                <a16:creationId xmlns:a16="http://schemas.microsoft.com/office/drawing/2014/main" id="{98EA7F00-094D-3736-6E06-2A20656E2ED5}"/>
              </a:ext>
            </a:extLst>
          </p:cNvPr>
          <p:cNvPicPr>
            <a:picLocks noChangeAspect="1"/>
          </p:cNvPicPr>
          <p:nvPr/>
        </p:nvPicPr>
        <p:blipFill>
          <a:blip r:embed="rId7"/>
          <a:stretch>
            <a:fillRect/>
          </a:stretch>
        </p:blipFill>
        <p:spPr>
          <a:xfrm>
            <a:off x="9193003" y="1313508"/>
            <a:ext cx="1525842" cy="1200329"/>
          </a:xfrm>
          <a:prstGeom prst="rect">
            <a:avLst/>
          </a:prstGeom>
        </p:spPr>
      </p:pic>
    </p:spTree>
    <p:extLst>
      <p:ext uri="{BB962C8B-B14F-4D97-AF65-F5344CB8AC3E}">
        <p14:creationId xmlns:p14="http://schemas.microsoft.com/office/powerpoint/2010/main" val="314647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1EEBE-CA4E-9B3C-BB83-0B67FA59C89A}"/>
              </a:ext>
            </a:extLst>
          </p:cNvPr>
          <p:cNvSpPr>
            <a:spLocks noGrp="1"/>
          </p:cNvSpPr>
          <p:nvPr>
            <p:ph type="body" sz="quarter" idx="16"/>
          </p:nvPr>
        </p:nvSpPr>
        <p:spPr>
          <a:xfrm>
            <a:off x="532945" y="330400"/>
            <a:ext cx="5293183" cy="992652"/>
          </a:xfrm>
        </p:spPr>
        <p:txBody>
          <a:bodyPr/>
          <a:lstStyle/>
          <a:p>
            <a:r>
              <a:rPr lang="en-US" sz="3600"/>
              <a:t>Innovation</a:t>
            </a:r>
            <a:r>
              <a:rPr lang="en-US" sz="3600" spc="-20"/>
              <a:t> </a:t>
            </a:r>
            <a:r>
              <a:rPr lang="en-US" sz="3600"/>
              <a:t>and</a:t>
            </a:r>
            <a:r>
              <a:rPr lang="en-US" sz="3600" spc="-20"/>
              <a:t> </a:t>
            </a:r>
            <a:r>
              <a:rPr lang="en-US" sz="3600"/>
              <a:t>technology</a:t>
            </a:r>
            <a:r>
              <a:rPr lang="en-US" sz="3600" spc="-20"/>
              <a:t> </a:t>
            </a:r>
            <a:r>
              <a:rPr lang="en-US" sz="3600"/>
              <a:t>in</a:t>
            </a:r>
            <a:r>
              <a:rPr lang="en-US" sz="3600" spc="-25"/>
              <a:t> </a:t>
            </a:r>
            <a:r>
              <a:rPr lang="en-US" sz="3600"/>
              <a:t>the</a:t>
            </a:r>
            <a:r>
              <a:rPr lang="en-US" sz="3600" spc="-25"/>
              <a:t> </a:t>
            </a:r>
            <a:r>
              <a:rPr lang="en-US" sz="3600"/>
              <a:t>food</a:t>
            </a:r>
            <a:r>
              <a:rPr lang="en-US" sz="3600" spc="-40"/>
              <a:t> </a:t>
            </a:r>
            <a:r>
              <a:rPr lang="en-US" sz="3600" spc="-10"/>
              <a:t>sector</a:t>
            </a:r>
            <a:endParaRPr lang="en-IE"/>
          </a:p>
          <a:p>
            <a:endParaRPr lang="en-IE"/>
          </a:p>
        </p:txBody>
      </p:sp>
      <p:sp>
        <p:nvSpPr>
          <p:cNvPr id="3" name="Text Placeholder 2">
            <a:extLst>
              <a:ext uri="{FF2B5EF4-FFF2-40B4-BE49-F238E27FC236}">
                <a16:creationId xmlns:a16="http://schemas.microsoft.com/office/drawing/2014/main" id="{1EE86075-4ADE-5130-8A8B-E0704C416EFD}"/>
              </a:ext>
            </a:extLst>
          </p:cNvPr>
          <p:cNvSpPr>
            <a:spLocks noGrp="1"/>
          </p:cNvSpPr>
          <p:nvPr>
            <p:ph type="body" sz="quarter" idx="19"/>
          </p:nvPr>
        </p:nvSpPr>
        <p:spPr>
          <a:xfrm>
            <a:off x="556513" y="1475771"/>
            <a:ext cx="5612271" cy="3456448"/>
          </a:xfrm>
        </p:spPr>
        <p:txBody>
          <a:bodyPr/>
          <a:lstStyle/>
          <a:p>
            <a:pPr marL="12700" marR="5080" lvl="0" indent="0" defTabSz="914400" eaLnBrk="1" fontAlgn="auto" latinLnBrk="0" hangingPunct="1">
              <a:lnSpc>
                <a:spcPct val="100000"/>
              </a:lnSpc>
              <a:spcBef>
                <a:spcPts val="15"/>
              </a:spcBef>
              <a:spcAft>
                <a:spcPts val="0"/>
              </a:spcAft>
              <a:buClrTx/>
              <a:buSzTx/>
              <a:buFontTx/>
              <a:buNone/>
              <a:tabLst/>
              <a:defRPr/>
            </a:pP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cs typeface="Times New Roman" panose="02020603050405020304" pitchFamily="18" charset="0"/>
              </a:rPr>
              <a:t>All the above challenges require sustainability, food safety, consumer demands, and efficiency in production and therefore, the food industry is undergoing a transformation driven by advancements in technology, ensuring that it remains competitive, resilient, and aligned with global sustainability goals.</a:t>
            </a:r>
          </a:p>
          <a:p>
            <a:pPr marL="12700" marR="5080" lvl="0" indent="0" defTabSz="914400" rtl="0" eaLnBrk="1" fontAlgn="auto" latinLnBrk="0" hangingPunct="1">
              <a:lnSpc>
                <a:spcPct val="100000"/>
              </a:lnSpc>
              <a:spcBef>
                <a:spcPts val="15"/>
              </a:spcBef>
              <a:spcAft>
                <a:spcPts val="0"/>
              </a:spcAft>
              <a:buClrTx/>
              <a:buSzTx/>
              <a:buFontTx/>
              <a:buNone/>
              <a:tabLst/>
              <a:defRPr/>
            </a:pPr>
            <a:r>
              <a:rPr kumimoji="0" lang="en-U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In this section, we will explain the </a:t>
            </a:r>
            <a:r>
              <a:rPr kumimoji="0" lang="en-US" sz="2200" b="1"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Key drivers of Innovation </a:t>
            </a:r>
            <a:r>
              <a:rPr kumimoji="0" lang="en-U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and </a:t>
            </a:r>
            <a:r>
              <a:rPr kumimoji="0" lang="en-US" sz="2200" b="1" i="0" u="none" strike="noStrike" kern="0" cap="none" spc="0" normalizeH="0" baseline="0" noProof="0">
                <a:ln>
                  <a:noFill/>
                </a:ln>
                <a:solidFill>
                  <a:srgbClr val="09465E"/>
                </a:solidFill>
                <a:effectLst/>
                <a:uLnTx/>
                <a:uFillTx/>
                <a:latin typeface="Calibri"/>
                <a:ea typeface="Times New Roman" panose="02020603050405020304" pitchFamily="18" charset="0"/>
              </a:rPr>
              <a:t>Emerging technologies </a:t>
            </a: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rPr>
              <a:t>in the food sector, </a:t>
            </a:r>
            <a:r>
              <a:rPr kumimoji="0" lang="es-ES" sz="2200" b="1" i="0" u="none" strike="noStrike" kern="0" cap="none" spc="0" normalizeH="0" baseline="0" noProof="0" err="1">
                <a:ln>
                  <a:noFill/>
                </a:ln>
                <a:solidFill>
                  <a:srgbClr val="09465E"/>
                </a:solidFill>
                <a:effectLst/>
                <a:uLnTx/>
                <a:uFillTx/>
                <a:latin typeface="Calibri"/>
                <a:ea typeface="Times New Roman" panose="02020603050405020304" pitchFamily="18" charset="0"/>
              </a:rPr>
              <a:t>Biotechnology</a:t>
            </a:r>
            <a:r>
              <a:rPr kumimoji="0" lang="es-ES" sz="2200" b="0" i="0" u="none" strike="noStrike" kern="0" cap="none" spc="0" normalizeH="0" baseline="0" noProof="0">
                <a:ln>
                  <a:noFill/>
                </a:ln>
                <a:solidFill>
                  <a:srgbClr val="09465E"/>
                </a:solidFill>
                <a:effectLst/>
                <a:uLnTx/>
                <a:uFillTx/>
                <a:latin typeface="Calibri"/>
                <a:ea typeface="Times New Roman" panose="02020603050405020304" pitchFamily="18" charset="0"/>
              </a:rPr>
              <a:t>, and </a:t>
            </a:r>
            <a:r>
              <a:rPr kumimoji="0" lang="es-ES" sz="2200" b="0" i="0" u="none" strike="noStrike" kern="0" cap="none" spc="0" normalizeH="0" baseline="0" noProof="0" err="1">
                <a:ln>
                  <a:noFill/>
                </a:ln>
                <a:solidFill>
                  <a:srgbClr val="09465E"/>
                </a:solidFill>
                <a:effectLst/>
                <a:uLnTx/>
                <a:uFillTx/>
                <a:latin typeface="Calibri"/>
                <a:ea typeface="Times New Roman" panose="02020603050405020304" pitchFamily="18" charset="0"/>
              </a:rPr>
              <a:t>finally</a:t>
            </a:r>
            <a:r>
              <a:rPr kumimoji="0" lang="es-ES" sz="2200" b="0" i="0" u="none" strike="noStrike" kern="0" cap="none" spc="0" normalizeH="0" baseline="0" noProof="0">
                <a:ln>
                  <a:noFill/>
                </a:ln>
                <a:solidFill>
                  <a:srgbClr val="09465E"/>
                </a:solidFill>
                <a:effectLst/>
                <a:uLnTx/>
                <a:uFillTx/>
                <a:latin typeface="Calibri"/>
                <a:ea typeface="Times New Roman" panose="02020603050405020304" pitchFamily="18" charset="0"/>
              </a:rPr>
              <a:t> </a:t>
            </a:r>
            <a:r>
              <a:rPr kumimoji="0" lang="en-US" sz="2200" b="1" i="0" u="none" strike="noStrike" kern="0" cap="none" spc="0" normalizeH="0" baseline="0" noProof="0">
                <a:ln>
                  <a:noFill/>
                </a:ln>
                <a:solidFill>
                  <a:srgbClr val="09465E"/>
                </a:solidFill>
                <a:effectLst/>
                <a:uLnTx/>
                <a:uFillTx/>
                <a:latin typeface="Calibri"/>
                <a:ea typeface="Times New Roman" panose="02020603050405020304" pitchFamily="18" charset="0"/>
              </a:rPr>
              <a:t>Innovations in food production</a:t>
            </a: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rPr>
              <a:t>. </a:t>
            </a:r>
          </a:p>
          <a:p>
            <a:pPr marL="12700" marR="5080" lvl="0" indent="0" defTabSz="914400" rtl="0" eaLnBrk="1" fontAlgn="auto" latinLnBrk="0" hangingPunct="1">
              <a:lnSpc>
                <a:spcPct val="100000"/>
              </a:lnSpc>
              <a:spcBef>
                <a:spcPts val="15"/>
              </a:spcBef>
              <a:spcAft>
                <a:spcPts val="0"/>
              </a:spcAft>
              <a:buClrTx/>
              <a:buSzTx/>
              <a:buFontTx/>
              <a:buNone/>
              <a:tabLst/>
              <a:defRPr/>
            </a:pPr>
            <a:endParaRPr lang="en-US" sz="2200" kern="0">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n-US" sz="2200" b="0" i="0" u="none" strike="noStrike" kern="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s-E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p:txBody>
      </p:sp>
      <p:pic>
        <p:nvPicPr>
          <p:cNvPr id="6" name="Picture Placeholder 5" descr="Light bulb glowing">
            <a:extLst>
              <a:ext uri="{FF2B5EF4-FFF2-40B4-BE49-F238E27FC236}">
                <a16:creationId xmlns:a16="http://schemas.microsoft.com/office/drawing/2014/main" id="{A543C9E9-0184-D800-8493-B1A75EBA2E2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p:blipFill>
        <p:spPr>
          <a:xfrm>
            <a:off x="6297989" y="0"/>
            <a:ext cx="5361066" cy="6858000"/>
          </a:xfrm>
        </p:spPr>
      </p:pic>
      <p:sp>
        <p:nvSpPr>
          <p:cNvPr id="4" name="CuadroTexto 3">
            <a:extLst>
              <a:ext uri="{FF2B5EF4-FFF2-40B4-BE49-F238E27FC236}">
                <a16:creationId xmlns:a16="http://schemas.microsoft.com/office/drawing/2014/main" id="{9BBAFD7C-82D1-00E6-AE86-DC13D8C466F7}"/>
              </a:ext>
            </a:extLst>
          </p:cNvPr>
          <p:cNvSpPr txBox="1"/>
          <p:nvPr/>
        </p:nvSpPr>
        <p:spPr>
          <a:xfrm>
            <a:off x="533816" y="5449959"/>
            <a:ext cx="5708962" cy="1015663"/>
          </a:xfrm>
          <a:prstGeom prst="rect">
            <a:avLst/>
          </a:prstGeom>
          <a:noFill/>
        </p:spPr>
        <p:txBody>
          <a:bodyPr wrap="square" rtlCol="0">
            <a:spAutoFit/>
          </a:bodyPr>
          <a:lstStyle/>
          <a:p>
            <a:pPr algn="l"/>
            <a:r>
              <a:rPr lang="en-US" sz="2000" b="1" i="0">
                <a:solidFill>
                  <a:srgbClr val="121212"/>
                </a:solidFill>
                <a:effectLst/>
                <a:latin typeface="+mn-lt"/>
                <a:hlinkClick r:id="rId4"/>
              </a:rPr>
              <a:t>How New Technology is Transforming the Food and Beverage Industry</a:t>
            </a:r>
            <a:endParaRPr lang="en-US" sz="2000" b="1" i="0">
              <a:solidFill>
                <a:srgbClr val="121212"/>
              </a:solidFill>
              <a:effectLst/>
              <a:latin typeface="+mn-lt"/>
            </a:endParaRPr>
          </a:p>
          <a:p>
            <a:pPr algn="l"/>
            <a:endParaRPr lang="en-US" sz="2000" i="0">
              <a:solidFill>
                <a:srgbClr val="121212"/>
              </a:solidFill>
              <a:effectLst/>
              <a:latin typeface="+mn-lt"/>
            </a:endParaRPr>
          </a:p>
        </p:txBody>
      </p:sp>
      <p:grpSp>
        <p:nvGrpSpPr>
          <p:cNvPr id="5" name="Graphic 4">
            <a:extLst>
              <a:ext uri="{FF2B5EF4-FFF2-40B4-BE49-F238E27FC236}">
                <a16:creationId xmlns:a16="http://schemas.microsoft.com/office/drawing/2014/main" id="{FFE550D8-68C0-C589-C478-9DB71BCB0E27}"/>
              </a:ext>
            </a:extLst>
          </p:cNvPr>
          <p:cNvGrpSpPr/>
          <p:nvPr/>
        </p:nvGrpSpPr>
        <p:grpSpPr>
          <a:xfrm rot="19786467">
            <a:off x="2987696" y="5898231"/>
            <a:ext cx="350748" cy="580547"/>
            <a:chOff x="9129274" y="2719113"/>
            <a:chExt cx="717140" cy="1386497"/>
          </a:xfrm>
          <a:solidFill>
            <a:srgbClr val="09465E"/>
          </a:solidFill>
        </p:grpSpPr>
        <p:grpSp>
          <p:nvGrpSpPr>
            <p:cNvPr id="7"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8"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3234931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7300217" y="924950"/>
            <a:ext cx="4422953" cy="4102937"/>
          </a:xfrm>
        </p:spPr>
        <p:txBody>
          <a:bodyPr>
            <a:normAutofit/>
          </a:bodyPr>
          <a:lstStyle/>
          <a:p>
            <a:pPr>
              <a:spcAft>
                <a:spcPts val="600"/>
              </a:spcAft>
            </a:pPr>
            <a:r>
              <a:rPr lang="en-US"/>
              <a:t>For further reading, check out the</a:t>
            </a:r>
          </a:p>
          <a:p>
            <a:pPr>
              <a:spcAft>
                <a:spcPts val="600"/>
              </a:spcAft>
            </a:pPr>
            <a:r>
              <a:rPr lang="en-US"/>
              <a:t>     </a:t>
            </a:r>
            <a:r>
              <a:rPr lang="en-US">
                <a:hlinkClick r:id="rId2"/>
              </a:rPr>
              <a:t>Sustainability Directory </a:t>
            </a:r>
            <a:endParaRPr lang="en-US"/>
          </a:p>
          <a:p>
            <a:pPr>
              <a:spcAft>
                <a:spcPts val="600"/>
              </a:spcAft>
            </a:pPr>
            <a:r>
              <a:rPr lang="en-US">
                <a:latin typeface="system-ui"/>
              </a:rPr>
              <a:t>t</a:t>
            </a:r>
            <a:r>
              <a:rPr lang="en-US" b="0" i="0">
                <a:effectLst/>
                <a:latin typeface="system-ui"/>
              </a:rPr>
              <a:t>o learn more about the decrease in </a:t>
            </a:r>
            <a:r>
              <a:rPr lang="en-US" b="0" i="0" u="none" strike="noStrike" cap="small">
                <a:effectLst/>
                <a:latin typeface="system-ui"/>
              </a:rPr>
              <a:t>post-harvest</a:t>
            </a:r>
            <a:r>
              <a:rPr lang="en-US" b="0" i="0">
                <a:effectLst/>
                <a:latin typeface="system-ui"/>
              </a:rPr>
              <a:t> losses and increased efficiency in resource </a:t>
            </a:r>
            <a:r>
              <a:rPr lang="en-US" b="0" i="0" err="1">
                <a:effectLst/>
                <a:latin typeface="system-ui"/>
              </a:rPr>
              <a:t>utilisation</a:t>
            </a:r>
            <a:r>
              <a:rPr lang="en-US" b="0" i="0">
                <a:effectLst/>
                <a:latin typeface="system-ui"/>
              </a:rPr>
              <a:t> due to biotechnology.</a:t>
            </a:r>
            <a:endParaRPr lang="pl-PL"/>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10986614" y="32323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pic>
        <p:nvPicPr>
          <p:cNvPr id="22" name="Imagen 21">
            <a:extLst>
              <a:ext uri="{FF2B5EF4-FFF2-40B4-BE49-F238E27FC236}">
                <a16:creationId xmlns:a16="http://schemas.microsoft.com/office/drawing/2014/main" id="{EA4EFA0B-4410-C648-5CE5-1DF7652444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394" y="488968"/>
            <a:ext cx="5954004" cy="4974902"/>
          </a:xfrm>
          <a:prstGeom prst="rect">
            <a:avLst/>
          </a:prstGeom>
        </p:spPr>
      </p:pic>
      <p:pic>
        <p:nvPicPr>
          <p:cNvPr id="24" name="Imagen 23">
            <a:extLst>
              <a:ext uri="{FF2B5EF4-FFF2-40B4-BE49-F238E27FC236}">
                <a16:creationId xmlns:a16="http://schemas.microsoft.com/office/drawing/2014/main" id="{8F41954F-84CE-6935-95D1-73B1A001EA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56984" y="1288121"/>
            <a:ext cx="286811" cy="466068"/>
          </a:xfrm>
          <a:prstGeom prst="rect">
            <a:avLst/>
          </a:prstGeom>
        </p:spPr>
      </p:pic>
      <p:pic>
        <p:nvPicPr>
          <p:cNvPr id="25" name="Imagen 24">
            <a:extLst>
              <a:ext uri="{FF2B5EF4-FFF2-40B4-BE49-F238E27FC236}">
                <a16:creationId xmlns:a16="http://schemas.microsoft.com/office/drawing/2014/main" id="{3F86D319-CC36-D669-AC7F-0BDE0F70CC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29247" y="4157839"/>
            <a:ext cx="5348981" cy="2318657"/>
          </a:xfrm>
          <a:prstGeom prst="rect">
            <a:avLst/>
          </a:prstGeom>
        </p:spPr>
      </p:pic>
    </p:spTree>
    <p:extLst>
      <p:ext uri="{BB962C8B-B14F-4D97-AF65-F5344CB8AC3E}">
        <p14:creationId xmlns:p14="http://schemas.microsoft.com/office/powerpoint/2010/main" val="2490818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B52A-DA9E-5E65-294E-ED1BAC2154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60237D-7910-93CF-03B7-A0540677C19F}"/>
              </a:ext>
            </a:extLst>
          </p:cNvPr>
          <p:cNvSpPr>
            <a:spLocks noGrp="1"/>
          </p:cNvSpPr>
          <p:nvPr>
            <p:ph type="body" sz="quarter" idx="19"/>
          </p:nvPr>
        </p:nvSpPr>
        <p:spPr>
          <a:xfrm>
            <a:off x="2448976" y="1101438"/>
            <a:ext cx="8643844" cy="4655123"/>
          </a:xfrm>
          <a:prstGeom prst="rect">
            <a:avLst/>
          </a:prstGeom>
        </p:spPr>
        <p:txBody>
          <a:bodyPr/>
          <a:lstStyle/>
          <a:p>
            <a:pPr marL="0" indent="0">
              <a:lnSpc>
                <a:spcPct val="100000"/>
              </a:lnSpc>
            </a:pPr>
            <a:r>
              <a:rPr lang="en-US" sz="3600" b="1"/>
              <a:t>Learners exercise</a:t>
            </a:r>
          </a:p>
          <a:p>
            <a:pPr marL="0" indent="0">
              <a:lnSpc>
                <a:spcPct val="100000"/>
              </a:lnSpc>
            </a:pPr>
            <a:endParaRPr lang="en-US"/>
          </a:p>
          <a:p>
            <a:pPr marL="0" indent="0" eaLnBrk="0" fontAlgn="base" hangingPunct="0">
              <a:lnSpc>
                <a:spcPct val="100000"/>
              </a:lnSpc>
              <a:spcBef>
                <a:spcPct val="0"/>
              </a:spcBef>
              <a:spcAft>
                <a:spcPct val="0"/>
              </a:spcAft>
            </a:pPr>
            <a:r>
              <a:rPr lang="es-ES" altLang="es-ES" b="1" err="1">
                <a:cs typeface="Calibri"/>
              </a:rPr>
              <a:t>Task</a:t>
            </a:r>
            <a:r>
              <a:rPr lang="es-ES" altLang="es-ES" b="1">
                <a:cs typeface="Calibri"/>
              </a:rPr>
              <a:t>: </a:t>
            </a:r>
            <a:r>
              <a:rPr lang="es-ES" altLang="es-ES" err="1">
                <a:cs typeface="Calibri"/>
              </a:rPr>
              <a:t>Organise</a:t>
            </a:r>
            <a:r>
              <a:rPr lang="es-ES" altLang="es-ES">
                <a:cs typeface="Calibri"/>
              </a:rPr>
              <a:t> a panel </a:t>
            </a:r>
            <a:r>
              <a:rPr lang="es-ES" altLang="es-ES" err="1">
                <a:cs typeface="Calibri"/>
              </a:rPr>
              <a:t>discussion</a:t>
            </a:r>
            <a:r>
              <a:rPr lang="es-ES" altLang="es-ES">
                <a:cs typeface="Calibri"/>
              </a:rPr>
              <a:t> </a:t>
            </a:r>
            <a:r>
              <a:rPr lang="es-ES" altLang="es-ES" err="1">
                <a:cs typeface="Calibri"/>
              </a:rPr>
              <a:t>where</a:t>
            </a:r>
            <a:r>
              <a:rPr lang="es-ES" altLang="es-ES">
                <a:cs typeface="Calibri"/>
              </a:rPr>
              <a:t> </a:t>
            </a:r>
            <a:r>
              <a:rPr lang="es-ES" altLang="es-ES" err="1">
                <a:cs typeface="Calibri"/>
              </a:rPr>
              <a:t>students</a:t>
            </a:r>
            <a:r>
              <a:rPr lang="es-ES" altLang="es-ES">
                <a:cs typeface="Calibri"/>
              </a:rPr>
              <a:t> </a:t>
            </a:r>
            <a:r>
              <a:rPr lang="es-ES" altLang="es-ES" err="1">
                <a:cs typeface="Calibri"/>
              </a:rPr>
              <a:t>assume</a:t>
            </a:r>
            <a:r>
              <a:rPr lang="es-ES" altLang="es-ES">
                <a:cs typeface="Calibri"/>
              </a:rPr>
              <a:t> roles (</a:t>
            </a:r>
            <a:r>
              <a:rPr lang="es-ES" altLang="es-ES" err="1">
                <a:cs typeface="Calibri"/>
              </a:rPr>
              <a:t>biotech</a:t>
            </a:r>
            <a:r>
              <a:rPr lang="es-ES" altLang="es-ES">
                <a:cs typeface="Calibri"/>
              </a:rPr>
              <a:t> </a:t>
            </a:r>
            <a:r>
              <a:rPr lang="es-ES" altLang="es-ES" err="1">
                <a:cs typeface="Calibri"/>
              </a:rPr>
              <a:t>scientist</a:t>
            </a:r>
            <a:r>
              <a:rPr lang="es-ES" altLang="es-ES">
                <a:cs typeface="Calibri"/>
              </a:rPr>
              <a:t>, </a:t>
            </a:r>
            <a:r>
              <a:rPr lang="es-ES" altLang="es-ES" err="1">
                <a:cs typeface="Calibri"/>
              </a:rPr>
              <a:t>consumer</a:t>
            </a:r>
            <a:r>
              <a:rPr lang="es-ES" altLang="es-ES">
                <a:cs typeface="Calibri"/>
              </a:rPr>
              <a:t> </a:t>
            </a:r>
            <a:r>
              <a:rPr lang="es-ES" altLang="es-ES" err="1">
                <a:cs typeface="Calibri"/>
              </a:rPr>
              <a:t>advocate</a:t>
            </a:r>
            <a:r>
              <a:rPr lang="es-ES" altLang="es-ES">
                <a:cs typeface="Calibri"/>
              </a:rPr>
              <a:t>, </a:t>
            </a:r>
            <a:r>
              <a:rPr lang="es-ES" altLang="es-ES" err="1">
                <a:cs typeface="Calibri"/>
              </a:rPr>
              <a:t>environmentalist</a:t>
            </a:r>
            <a:r>
              <a:rPr lang="es-ES" altLang="es-ES">
                <a:cs typeface="Calibri"/>
              </a:rPr>
              <a:t>, </a:t>
            </a:r>
            <a:r>
              <a:rPr lang="es-ES" altLang="es-ES" err="1">
                <a:cs typeface="Calibri"/>
              </a:rPr>
              <a:t>policymaker</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Topic</a:t>
            </a:r>
            <a:r>
              <a:rPr lang="es-ES" altLang="es-ES" b="1">
                <a:cs typeface="Calibri"/>
              </a:rPr>
              <a:t>: </a:t>
            </a:r>
            <a:r>
              <a:rPr lang="es-ES" altLang="es-ES">
                <a:cs typeface="Calibri"/>
              </a:rPr>
              <a:t>“</a:t>
            </a:r>
            <a:r>
              <a:rPr lang="es-ES" altLang="es-ES" err="1">
                <a:cs typeface="Calibri"/>
              </a:rPr>
              <a:t>Should</a:t>
            </a:r>
            <a:r>
              <a:rPr lang="es-ES" altLang="es-ES">
                <a:cs typeface="Calibri"/>
              </a:rPr>
              <a:t> </a:t>
            </a:r>
            <a:r>
              <a:rPr lang="es-ES" altLang="es-ES" err="1">
                <a:cs typeface="Calibri"/>
              </a:rPr>
              <a:t>genetically</a:t>
            </a:r>
            <a:r>
              <a:rPr lang="es-ES" altLang="es-ES">
                <a:cs typeface="Calibri"/>
              </a:rPr>
              <a:t> </a:t>
            </a:r>
            <a:r>
              <a:rPr lang="es-ES" altLang="es-ES" err="1">
                <a:cs typeface="Calibri"/>
              </a:rPr>
              <a:t>modified</a:t>
            </a:r>
            <a:r>
              <a:rPr lang="es-ES" altLang="es-ES">
                <a:cs typeface="Calibri"/>
              </a:rPr>
              <a:t> </a:t>
            </a:r>
            <a:r>
              <a:rPr lang="es-ES" altLang="es-ES" err="1">
                <a:cs typeface="Calibri"/>
              </a:rPr>
              <a:t>organisms</a:t>
            </a:r>
            <a:r>
              <a:rPr lang="es-ES" altLang="es-ES">
                <a:cs typeface="Calibri"/>
              </a:rPr>
              <a:t> be </a:t>
            </a:r>
            <a:r>
              <a:rPr lang="es-ES" altLang="es-ES" err="1">
                <a:cs typeface="Calibri"/>
              </a:rPr>
              <a:t>used</a:t>
            </a:r>
            <a:r>
              <a:rPr lang="es-ES" altLang="es-ES">
                <a:cs typeface="Calibri"/>
              </a:rPr>
              <a:t> </a:t>
            </a:r>
            <a:r>
              <a:rPr lang="es-ES" altLang="es-ES" err="1">
                <a:cs typeface="Calibri"/>
              </a:rPr>
              <a:t>to</a:t>
            </a:r>
            <a:r>
              <a:rPr lang="es-ES" altLang="es-ES">
                <a:cs typeface="Calibri"/>
              </a:rPr>
              <a:t> </a:t>
            </a:r>
            <a:r>
              <a:rPr lang="es-ES" altLang="es-ES" err="1">
                <a:cs typeface="Calibri"/>
              </a:rPr>
              <a:t>prevent</a:t>
            </a:r>
            <a:r>
              <a:rPr lang="es-ES" altLang="es-ES">
                <a:cs typeface="Calibri"/>
              </a:rPr>
              <a:t> </a:t>
            </a:r>
            <a:r>
              <a:rPr lang="es-ES" altLang="es-ES" err="1">
                <a:cs typeface="Calibri"/>
              </a:rPr>
              <a:t>food</a:t>
            </a:r>
            <a:r>
              <a:rPr lang="es-ES" altLang="es-ES">
                <a:cs typeface="Calibri"/>
              </a:rPr>
              <a:t> </a:t>
            </a:r>
            <a:r>
              <a:rPr lang="es-ES" altLang="es-ES" err="1">
                <a:cs typeface="Calibri"/>
              </a:rPr>
              <a:t>waste</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Goal</a:t>
            </a:r>
            <a:r>
              <a:rPr lang="es-ES" altLang="es-ES" b="1">
                <a:cs typeface="Calibri"/>
              </a:rPr>
              <a:t>: </a:t>
            </a:r>
            <a:r>
              <a:rPr lang="es-ES" altLang="es-ES">
                <a:cs typeface="Calibri"/>
              </a:rPr>
              <a:t>Debate </a:t>
            </a:r>
            <a:r>
              <a:rPr lang="es-ES" altLang="es-ES" err="1">
                <a:cs typeface="Calibri"/>
              </a:rPr>
              <a:t>the</a:t>
            </a:r>
            <a:r>
              <a:rPr lang="es-ES" altLang="es-ES">
                <a:cs typeface="Calibri"/>
              </a:rPr>
              <a:t> </a:t>
            </a:r>
            <a:r>
              <a:rPr lang="es-ES" altLang="es-ES" err="1">
                <a:cs typeface="Calibri"/>
              </a:rPr>
              <a:t>ethical</a:t>
            </a:r>
            <a:r>
              <a:rPr lang="es-ES" altLang="es-ES">
                <a:cs typeface="Calibri"/>
              </a:rPr>
              <a:t> </a:t>
            </a:r>
            <a:r>
              <a:rPr lang="es-ES" altLang="es-ES" err="1">
                <a:cs typeface="Calibri"/>
              </a:rPr>
              <a:t>implications</a:t>
            </a:r>
            <a:r>
              <a:rPr lang="es-ES" altLang="es-ES">
                <a:cs typeface="Calibri"/>
              </a:rPr>
              <a:t> and </a:t>
            </a:r>
            <a:r>
              <a:rPr lang="es-ES" altLang="es-ES" err="1">
                <a:cs typeface="Calibri"/>
              </a:rPr>
              <a:t>present</a:t>
            </a:r>
            <a:r>
              <a:rPr lang="es-ES" altLang="es-ES">
                <a:cs typeface="Calibri"/>
              </a:rPr>
              <a:t> </a:t>
            </a:r>
            <a:r>
              <a:rPr lang="es-ES" altLang="es-ES" err="1">
                <a:cs typeface="Calibri"/>
              </a:rPr>
              <a:t>arguments</a:t>
            </a:r>
            <a:r>
              <a:rPr lang="es-ES" altLang="es-ES">
                <a:cs typeface="Calibri"/>
              </a:rPr>
              <a:t> </a:t>
            </a:r>
            <a:r>
              <a:rPr lang="es-ES" altLang="es-ES" err="1">
                <a:cs typeface="Calibri"/>
              </a:rPr>
              <a:t>from</a:t>
            </a:r>
            <a:r>
              <a:rPr lang="es-ES" altLang="es-ES">
                <a:cs typeface="Calibri"/>
              </a:rPr>
              <a:t> </a:t>
            </a:r>
            <a:r>
              <a:rPr lang="es-ES" altLang="es-ES" err="1">
                <a:cs typeface="Calibri"/>
              </a:rPr>
              <a:t>each</a:t>
            </a:r>
            <a:r>
              <a:rPr lang="es-ES" altLang="es-ES">
                <a:cs typeface="Calibri"/>
              </a:rPr>
              <a:t> </a:t>
            </a:r>
            <a:r>
              <a:rPr lang="es-ES" altLang="es-ES" err="1">
                <a:cs typeface="Calibri"/>
              </a:rPr>
              <a:t>perspective</a:t>
            </a:r>
            <a:endParaRPr lang="es-ES" altLang="es-ES">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1B4A9944-A743-EA0D-F1B7-67413C681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22547" y="5133540"/>
            <a:ext cx="1854684" cy="1246041"/>
          </a:xfrm>
          <a:prstGeom prst="rect">
            <a:avLst/>
          </a:prstGeom>
        </p:spPr>
      </p:pic>
      <p:grpSp>
        <p:nvGrpSpPr>
          <p:cNvPr id="7" name="Google Shape;518;p39">
            <a:extLst>
              <a:ext uri="{FF2B5EF4-FFF2-40B4-BE49-F238E27FC236}">
                <a16:creationId xmlns:a16="http://schemas.microsoft.com/office/drawing/2014/main" id="{7B37A29C-F1E6-EDD8-F310-F4E312FA3E9D}"/>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961FE991-160F-6E46-69B8-03E30EE8331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71EB062-0924-CC8B-F6D3-4022C93003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8DE95C5-A70B-8C50-FA8D-0133B682EE1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C3DB2DFC-EF5C-00D5-66A1-5EF2B4DE198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8EB18584-2CA5-BD2D-485A-609CB46AFD3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59E51ECC-D2A0-0993-BFC7-B8421370E827}"/>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08259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0DB8-707B-4F12-6908-2E9E93139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5A85DD-6BA4-99D7-27A1-0FD96A9A8395}"/>
              </a:ext>
            </a:extLst>
          </p:cNvPr>
          <p:cNvSpPr>
            <a:spLocks noGrp="1"/>
          </p:cNvSpPr>
          <p:nvPr>
            <p:ph type="body" sz="quarter" idx="16"/>
          </p:nvPr>
        </p:nvSpPr>
        <p:spPr>
          <a:xfrm>
            <a:off x="488611" y="430799"/>
            <a:ext cx="11201400" cy="803654"/>
          </a:xfrm>
          <a:prstGeom prst="rect">
            <a:avLst/>
          </a:prstGeom>
        </p:spPr>
        <p:txBody>
          <a:bodyPr/>
          <a:lstStyle/>
          <a:p>
            <a:r>
              <a:rPr lang="en-US"/>
              <a:t>Future Directions of Biotechnology &amp; Food preservation</a:t>
            </a:r>
            <a:endParaRPr lang="en-GB" noProof="0"/>
          </a:p>
        </p:txBody>
      </p:sp>
      <p:sp>
        <p:nvSpPr>
          <p:cNvPr id="6" name="Symbol zastępczy tekstu 5">
            <a:extLst>
              <a:ext uri="{FF2B5EF4-FFF2-40B4-BE49-F238E27FC236}">
                <a16:creationId xmlns:a16="http://schemas.microsoft.com/office/drawing/2014/main" id="{9CA0B01F-14DF-BA0F-E592-23959476B66C}"/>
              </a:ext>
            </a:extLst>
          </p:cNvPr>
          <p:cNvSpPr>
            <a:spLocks noGrp="1"/>
          </p:cNvSpPr>
          <p:nvPr>
            <p:ph type="body" sz="quarter" idx="19"/>
          </p:nvPr>
        </p:nvSpPr>
        <p:spPr>
          <a:xfrm>
            <a:off x="309682" y="1418410"/>
            <a:ext cx="11972684" cy="1664069"/>
          </a:xfrm>
        </p:spPr>
        <p:txBody>
          <a:bodyPr/>
          <a:lstStyle/>
          <a:p>
            <a:pPr marL="0" marR="405765" indent="0">
              <a:lnSpc>
                <a:spcPct val="103400"/>
              </a:lnSpc>
              <a:tabLst>
                <a:tab pos="2676525" algn="l"/>
                <a:tab pos="3322954" algn="l"/>
                <a:tab pos="4038600" algn="l"/>
                <a:tab pos="5461635" algn="l"/>
                <a:tab pos="5815330" algn="l"/>
                <a:tab pos="7807325" algn="l"/>
                <a:tab pos="8152130" algn="l"/>
              </a:tabLst>
            </a:pPr>
            <a:r>
              <a:rPr lang="en-US" spc="-10">
                <a:solidFill>
                  <a:srgbClr val="09465E"/>
                </a:solidFill>
                <a:latin typeface="Calibri"/>
                <a:cs typeface="Calibri"/>
              </a:rPr>
              <a:t>Biotechnology</a:t>
            </a:r>
            <a:r>
              <a:rPr lang="en-US" spc="-25">
                <a:solidFill>
                  <a:srgbClr val="09465E"/>
                </a:solidFill>
                <a:latin typeface="Calibri"/>
                <a:cs typeface="Calibri"/>
              </a:rPr>
              <a:t> </a:t>
            </a:r>
            <a:r>
              <a:rPr lang="en-US">
                <a:solidFill>
                  <a:srgbClr val="09465E"/>
                </a:solidFill>
                <a:latin typeface="Calibri"/>
                <a:cs typeface="Calibri"/>
              </a:rPr>
              <a:t>has</a:t>
            </a:r>
            <a:r>
              <a:rPr lang="en-US" spc="-25">
                <a:solidFill>
                  <a:srgbClr val="09465E"/>
                </a:solidFill>
                <a:latin typeface="Calibri"/>
                <a:cs typeface="Calibri"/>
              </a:rPr>
              <a:t> </a:t>
            </a:r>
            <a:r>
              <a:rPr lang="en-US">
                <a:solidFill>
                  <a:srgbClr val="09465E"/>
                </a:solidFill>
                <a:latin typeface="Calibri"/>
                <a:cs typeface="Calibri"/>
              </a:rPr>
              <a:t>succeeded</a:t>
            </a:r>
            <a:r>
              <a:rPr lang="en-US" spc="-20">
                <a:solidFill>
                  <a:srgbClr val="09465E"/>
                </a:solidFill>
                <a:latin typeface="Calibri"/>
                <a:cs typeface="Calibri"/>
              </a:rPr>
              <a:t> </a:t>
            </a:r>
            <a:r>
              <a:rPr lang="en-US">
                <a:solidFill>
                  <a:srgbClr val="09465E"/>
                </a:solidFill>
                <a:latin typeface="Calibri"/>
                <a:cs typeface="Calibri"/>
              </a:rPr>
              <a:t>in</a:t>
            </a:r>
            <a:r>
              <a:rPr lang="en-US" spc="-20">
                <a:solidFill>
                  <a:srgbClr val="09465E"/>
                </a:solidFill>
                <a:latin typeface="Calibri"/>
                <a:cs typeface="Calibri"/>
              </a:rPr>
              <a:t> </a:t>
            </a:r>
            <a:r>
              <a:rPr lang="en-US">
                <a:solidFill>
                  <a:srgbClr val="09465E"/>
                </a:solidFill>
                <a:latin typeface="Calibri"/>
                <a:cs typeface="Calibri"/>
              </a:rPr>
              <a:t>improving</a:t>
            </a:r>
            <a:r>
              <a:rPr lang="en-US" spc="-20">
                <a:solidFill>
                  <a:srgbClr val="09465E"/>
                </a:solidFill>
                <a:latin typeface="Calibri"/>
                <a:cs typeface="Calibri"/>
              </a:rPr>
              <a:t> </a:t>
            </a:r>
            <a:r>
              <a:rPr lang="en-US">
                <a:solidFill>
                  <a:srgbClr val="09465E"/>
                </a:solidFill>
                <a:latin typeface="Calibri"/>
                <a:cs typeface="Calibri"/>
              </a:rPr>
              <a:t>the</a:t>
            </a:r>
            <a:r>
              <a:rPr lang="en-US" spc="-20">
                <a:solidFill>
                  <a:srgbClr val="09465E"/>
                </a:solidFill>
                <a:latin typeface="Calibri"/>
                <a:cs typeface="Calibri"/>
              </a:rPr>
              <a:t> </a:t>
            </a:r>
            <a:r>
              <a:rPr lang="en-US">
                <a:solidFill>
                  <a:srgbClr val="09465E"/>
                </a:solidFill>
                <a:latin typeface="Calibri"/>
                <a:cs typeface="Calibri"/>
              </a:rPr>
              <a:t>taste,</a:t>
            </a:r>
            <a:r>
              <a:rPr lang="en-US" spc="-25">
                <a:solidFill>
                  <a:srgbClr val="09465E"/>
                </a:solidFill>
                <a:latin typeface="Calibri"/>
                <a:cs typeface="Calibri"/>
              </a:rPr>
              <a:t> </a:t>
            </a:r>
            <a:r>
              <a:rPr lang="en-US" spc="-10">
                <a:solidFill>
                  <a:srgbClr val="09465E"/>
                </a:solidFill>
                <a:latin typeface="Calibri"/>
                <a:cs typeface="Calibri"/>
              </a:rPr>
              <a:t>freshness,</a:t>
            </a:r>
            <a:r>
              <a:rPr lang="en-US" spc="-25">
                <a:solidFill>
                  <a:srgbClr val="09465E"/>
                </a:solidFill>
                <a:latin typeface="Calibri"/>
                <a:cs typeface="Calibri"/>
              </a:rPr>
              <a:t> </a:t>
            </a:r>
            <a:r>
              <a:rPr lang="en-US">
                <a:solidFill>
                  <a:srgbClr val="09465E"/>
                </a:solidFill>
                <a:latin typeface="Calibri"/>
                <a:cs typeface="Calibri"/>
              </a:rPr>
              <a:t>and</a:t>
            </a:r>
            <a:r>
              <a:rPr lang="en-US" spc="-30">
                <a:solidFill>
                  <a:srgbClr val="09465E"/>
                </a:solidFill>
                <a:latin typeface="Calibri"/>
                <a:cs typeface="Calibri"/>
              </a:rPr>
              <a:t> </a:t>
            </a:r>
            <a:r>
              <a:rPr lang="en-US">
                <a:solidFill>
                  <a:srgbClr val="09465E"/>
                </a:solidFill>
                <a:latin typeface="Calibri"/>
                <a:cs typeface="Calibri"/>
              </a:rPr>
              <a:t>safety</a:t>
            </a:r>
            <a:r>
              <a:rPr lang="en-US" spc="-20">
                <a:solidFill>
                  <a:srgbClr val="09465E"/>
                </a:solidFill>
                <a:latin typeface="Calibri"/>
                <a:cs typeface="Calibri"/>
              </a:rPr>
              <a:t> </a:t>
            </a:r>
            <a:r>
              <a:rPr lang="en-US">
                <a:solidFill>
                  <a:srgbClr val="09465E"/>
                </a:solidFill>
                <a:latin typeface="Calibri"/>
                <a:cs typeface="Calibri"/>
              </a:rPr>
              <a:t>of</a:t>
            </a:r>
            <a:r>
              <a:rPr lang="en-US" spc="-25">
                <a:solidFill>
                  <a:srgbClr val="09465E"/>
                </a:solidFill>
                <a:latin typeface="Calibri"/>
                <a:cs typeface="Calibri"/>
              </a:rPr>
              <a:t> </a:t>
            </a:r>
            <a:r>
              <a:rPr lang="en-US" spc="-10">
                <a:solidFill>
                  <a:srgbClr val="09465E"/>
                </a:solidFill>
                <a:latin typeface="Calibri"/>
                <a:cs typeface="Calibri"/>
              </a:rPr>
              <a:t>food, </a:t>
            </a:r>
            <a:r>
              <a:rPr lang="en-US">
                <a:solidFill>
                  <a:srgbClr val="09465E"/>
                </a:solidFill>
                <a:latin typeface="Calibri"/>
                <a:cs typeface="Calibri"/>
              </a:rPr>
              <a:t>and</a:t>
            </a:r>
            <a:r>
              <a:rPr lang="en-US">
                <a:latin typeface="Calibri"/>
                <a:cs typeface="Calibri"/>
              </a:rPr>
              <a:t> led to</a:t>
            </a:r>
            <a:r>
              <a:rPr lang="en-US" spc="135">
                <a:latin typeface="Calibri"/>
                <a:cs typeface="Calibri"/>
              </a:rPr>
              <a:t> </a:t>
            </a:r>
            <a:r>
              <a:rPr lang="en-US" spc="-25">
                <a:solidFill>
                  <a:srgbClr val="09465E"/>
                </a:solidFill>
                <a:latin typeface="Calibri"/>
                <a:cs typeface="Calibri"/>
              </a:rPr>
              <a:t>crops that</a:t>
            </a:r>
            <a:r>
              <a:rPr lang="en-US" spc="-25">
                <a:latin typeface="Calibri"/>
                <a:cs typeface="Calibri"/>
              </a:rPr>
              <a:t> </a:t>
            </a:r>
            <a:r>
              <a:rPr lang="en-US" spc="-25">
                <a:solidFill>
                  <a:srgbClr val="09465E"/>
                </a:solidFill>
                <a:latin typeface="Calibri"/>
                <a:cs typeface="Calibri"/>
              </a:rPr>
              <a:t>are</a:t>
            </a:r>
            <a:r>
              <a:rPr lang="en-US" spc="-25">
                <a:latin typeface="Calibri"/>
                <a:cs typeface="Calibri"/>
              </a:rPr>
              <a:t> </a:t>
            </a:r>
            <a:r>
              <a:rPr lang="en-US" spc="-20">
                <a:solidFill>
                  <a:srgbClr val="09465E"/>
                </a:solidFill>
                <a:latin typeface="Calibri"/>
                <a:cs typeface="Calibri"/>
              </a:rPr>
              <a:t>more</a:t>
            </a:r>
            <a:r>
              <a:rPr lang="en-US" spc="-20">
                <a:latin typeface="Calibri"/>
                <a:cs typeface="Calibri"/>
              </a:rPr>
              <a:t> </a:t>
            </a:r>
            <a:r>
              <a:rPr lang="en-US" spc="-10">
                <a:solidFill>
                  <a:srgbClr val="09465E"/>
                </a:solidFill>
                <a:latin typeface="Calibri"/>
                <a:cs typeface="Calibri"/>
              </a:rPr>
              <a:t>resistant</a:t>
            </a:r>
            <a:r>
              <a:rPr lang="en-US" spc="-10">
                <a:latin typeface="Calibri"/>
                <a:cs typeface="Calibri"/>
              </a:rPr>
              <a:t> </a:t>
            </a:r>
            <a:r>
              <a:rPr lang="en-US" spc="-50">
                <a:latin typeface="Calibri"/>
                <a:cs typeface="Calibri"/>
              </a:rPr>
              <a:t>to </a:t>
            </a:r>
            <a:r>
              <a:rPr lang="en-US" spc="-10">
                <a:solidFill>
                  <a:srgbClr val="09465E"/>
                </a:solidFill>
                <a:latin typeface="Calibri"/>
                <a:cs typeface="Calibri"/>
              </a:rPr>
              <a:t>diseases</a:t>
            </a:r>
            <a:r>
              <a:rPr lang="en-US" spc="-10">
                <a:latin typeface="Calibri"/>
                <a:cs typeface="Calibri"/>
              </a:rPr>
              <a:t> with</a:t>
            </a:r>
            <a:r>
              <a:rPr lang="en-US" spc="-50">
                <a:latin typeface="Calibri"/>
                <a:cs typeface="Calibri"/>
              </a:rPr>
              <a:t> </a:t>
            </a:r>
            <a:r>
              <a:rPr lang="en-US" spc="-25">
                <a:solidFill>
                  <a:srgbClr val="09465E"/>
                </a:solidFill>
                <a:latin typeface="Calibri"/>
                <a:cs typeface="Calibri"/>
              </a:rPr>
              <a:t>prolonged</a:t>
            </a:r>
            <a:r>
              <a:rPr lang="en-US" spc="-25">
                <a:latin typeface="Calibri"/>
                <a:cs typeface="Calibri"/>
              </a:rPr>
              <a:t> </a:t>
            </a:r>
            <a:r>
              <a:rPr lang="en-US">
                <a:solidFill>
                  <a:srgbClr val="09465E"/>
                </a:solidFill>
                <a:latin typeface="Calibri"/>
                <a:cs typeface="Calibri"/>
              </a:rPr>
              <a:t>shelf-life.</a:t>
            </a:r>
            <a:r>
              <a:rPr lang="en-US" spc="-45">
                <a:solidFill>
                  <a:srgbClr val="09465E"/>
                </a:solidFill>
                <a:latin typeface="Calibri"/>
                <a:cs typeface="Calibri"/>
              </a:rPr>
              <a:t> </a:t>
            </a:r>
            <a:r>
              <a:rPr lang="en-US">
                <a:solidFill>
                  <a:srgbClr val="09465E"/>
                </a:solidFill>
                <a:latin typeface="Calibri"/>
                <a:cs typeface="Calibri"/>
              </a:rPr>
              <a:t>However,</a:t>
            </a:r>
            <a:r>
              <a:rPr lang="en-US" spc="-40">
                <a:solidFill>
                  <a:srgbClr val="09465E"/>
                </a:solidFill>
                <a:latin typeface="Calibri"/>
                <a:cs typeface="Calibri"/>
              </a:rPr>
              <a:t> </a:t>
            </a:r>
            <a:r>
              <a:rPr lang="en-US">
                <a:solidFill>
                  <a:srgbClr val="09465E"/>
                </a:solidFill>
                <a:latin typeface="Calibri"/>
                <a:cs typeface="Calibri"/>
              </a:rPr>
              <a:t>it</a:t>
            </a:r>
            <a:r>
              <a:rPr lang="en-US" spc="-45">
                <a:solidFill>
                  <a:srgbClr val="09465E"/>
                </a:solidFill>
                <a:latin typeface="Calibri"/>
                <a:cs typeface="Calibri"/>
              </a:rPr>
              <a:t> </a:t>
            </a:r>
            <a:r>
              <a:rPr lang="en-US">
                <a:solidFill>
                  <a:srgbClr val="09465E"/>
                </a:solidFill>
                <a:latin typeface="Calibri"/>
                <a:cs typeface="Calibri"/>
              </a:rPr>
              <a:t>may</a:t>
            </a:r>
            <a:r>
              <a:rPr lang="en-US" spc="-35">
                <a:latin typeface="Calibri"/>
                <a:cs typeface="Calibri"/>
              </a:rPr>
              <a:t> </a:t>
            </a:r>
            <a:r>
              <a:rPr lang="en-US">
                <a:solidFill>
                  <a:srgbClr val="09465E"/>
                </a:solidFill>
                <a:latin typeface="Calibri"/>
                <a:cs typeface="Calibri"/>
              </a:rPr>
              <a:t>threaten</a:t>
            </a:r>
            <a:r>
              <a:rPr lang="en-US" spc="-45">
                <a:solidFill>
                  <a:srgbClr val="09465E"/>
                </a:solidFill>
                <a:latin typeface="Calibri"/>
                <a:cs typeface="Calibri"/>
              </a:rPr>
              <a:t> </a:t>
            </a:r>
            <a:r>
              <a:rPr lang="en-US">
                <a:solidFill>
                  <a:srgbClr val="09465E"/>
                </a:solidFill>
                <a:latin typeface="Calibri"/>
                <a:cs typeface="Calibri"/>
              </a:rPr>
              <a:t>the</a:t>
            </a:r>
            <a:r>
              <a:rPr lang="en-US" spc="-45">
                <a:solidFill>
                  <a:srgbClr val="09465E"/>
                </a:solidFill>
                <a:latin typeface="Calibri"/>
                <a:cs typeface="Calibri"/>
              </a:rPr>
              <a:t> </a:t>
            </a:r>
            <a:r>
              <a:rPr lang="en-US">
                <a:solidFill>
                  <a:srgbClr val="09465E"/>
                </a:solidFill>
                <a:latin typeface="Calibri"/>
                <a:cs typeface="Calibri"/>
              </a:rPr>
              <a:t>disappearance</a:t>
            </a:r>
            <a:r>
              <a:rPr lang="en-US" spc="-40">
                <a:solidFill>
                  <a:srgbClr val="09465E"/>
                </a:solidFill>
                <a:latin typeface="Calibri"/>
                <a:cs typeface="Calibri"/>
              </a:rPr>
              <a:t> </a:t>
            </a:r>
            <a:r>
              <a:rPr lang="en-US">
                <a:solidFill>
                  <a:srgbClr val="09465E"/>
                </a:solidFill>
                <a:latin typeface="Calibri"/>
                <a:cs typeface="Calibri"/>
              </a:rPr>
              <a:t>of</a:t>
            </a:r>
            <a:r>
              <a:rPr lang="en-US" spc="-45">
                <a:solidFill>
                  <a:srgbClr val="09465E"/>
                </a:solidFill>
                <a:latin typeface="Calibri"/>
                <a:cs typeface="Calibri"/>
              </a:rPr>
              <a:t> </a:t>
            </a:r>
            <a:r>
              <a:rPr lang="en-US">
                <a:solidFill>
                  <a:srgbClr val="09465E"/>
                </a:solidFill>
                <a:latin typeface="Calibri"/>
                <a:cs typeface="Calibri"/>
              </a:rPr>
              <a:t>natural</a:t>
            </a:r>
            <a:r>
              <a:rPr lang="en-US" spc="-40">
                <a:solidFill>
                  <a:srgbClr val="09465E"/>
                </a:solidFill>
                <a:latin typeface="Calibri"/>
                <a:cs typeface="Calibri"/>
              </a:rPr>
              <a:t> </a:t>
            </a:r>
            <a:r>
              <a:rPr lang="en-US" spc="-10">
                <a:solidFill>
                  <a:srgbClr val="09465E"/>
                </a:solidFill>
                <a:latin typeface="Calibri"/>
                <a:cs typeface="Calibri"/>
              </a:rPr>
              <a:t>species </a:t>
            </a:r>
            <a:r>
              <a:rPr lang="en-US">
                <a:solidFill>
                  <a:srgbClr val="09465E"/>
                </a:solidFill>
                <a:latin typeface="Calibri"/>
                <a:cs typeface="Calibri"/>
              </a:rPr>
              <a:t>and</a:t>
            </a:r>
            <a:r>
              <a:rPr lang="en-US" spc="-35">
                <a:solidFill>
                  <a:srgbClr val="09465E"/>
                </a:solidFill>
                <a:latin typeface="Calibri"/>
                <a:cs typeface="Calibri"/>
              </a:rPr>
              <a:t> </a:t>
            </a:r>
            <a:r>
              <a:rPr lang="en-US">
                <a:solidFill>
                  <a:srgbClr val="09465E"/>
                </a:solidFill>
                <a:latin typeface="Calibri"/>
                <a:cs typeface="Calibri"/>
              </a:rPr>
              <a:t>even</a:t>
            </a:r>
            <a:r>
              <a:rPr lang="en-US" spc="-35">
                <a:solidFill>
                  <a:srgbClr val="09465E"/>
                </a:solidFill>
                <a:latin typeface="Calibri"/>
                <a:cs typeface="Calibri"/>
              </a:rPr>
              <a:t> </a:t>
            </a:r>
            <a:r>
              <a:rPr lang="en-US">
                <a:solidFill>
                  <a:srgbClr val="09465E"/>
                </a:solidFill>
                <a:latin typeface="Calibri"/>
                <a:cs typeface="Calibri"/>
              </a:rPr>
              <a:t>lead</a:t>
            </a:r>
            <a:r>
              <a:rPr lang="en-US" spc="-35">
                <a:solidFill>
                  <a:srgbClr val="09465E"/>
                </a:solidFill>
                <a:latin typeface="Calibri"/>
                <a:cs typeface="Calibri"/>
              </a:rPr>
              <a:t> </a:t>
            </a:r>
            <a:r>
              <a:rPr lang="en-US">
                <a:solidFill>
                  <a:srgbClr val="09465E"/>
                </a:solidFill>
                <a:latin typeface="Calibri"/>
                <a:cs typeface="Calibri"/>
              </a:rPr>
              <a:t>to</a:t>
            </a:r>
            <a:r>
              <a:rPr lang="en-US" spc="-30">
                <a:solidFill>
                  <a:srgbClr val="09465E"/>
                </a:solidFill>
                <a:latin typeface="Calibri"/>
                <a:cs typeface="Calibri"/>
              </a:rPr>
              <a:t> </a:t>
            </a:r>
            <a:r>
              <a:rPr lang="en-US">
                <a:solidFill>
                  <a:srgbClr val="09465E"/>
                </a:solidFill>
                <a:latin typeface="Calibri"/>
                <a:cs typeface="Calibri"/>
              </a:rPr>
              <a:t>potential</a:t>
            </a:r>
            <a:r>
              <a:rPr lang="en-US" spc="-40">
                <a:solidFill>
                  <a:srgbClr val="09465E"/>
                </a:solidFill>
                <a:latin typeface="Calibri"/>
                <a:cs typeface="Calibri"/>
              </a:rPr>
              <a:t> </a:t>
            </a:r>
            <a:r>
              <a:rPr lang="en-US">
                <a:solidFill>
                  <a:srgbClr val="09465E"/>
                </a:solidFill>
                <a:latin typeface="Calibri"/>
                <a:cs typeface="Calibri"/>
              </a:rPr>
              <a:t>impacts</a:t>
            </a:r>
            <a:r>
              <a:rPr lang="en-US" spc="-35">
                <a:solidFill>
                  <a:srgbClr val="09465E"/>
                </a:solidFill>
                <a:latin typeface="Calibri"/>
                <a:cs typeface="Calibri"/>
              </a:rPr>
              <a:t> </a:t>
            </a:r>
            <a:r>
              <a:rPr lang="en-US">
                <a:solidFill>
                  <a:srgbClr val="09465E"/>
                </a:solidFill>
                <a:latin typeface="Calibri"/>
                <a:cs typeface="Calibri"/>
              </a:rPr>
              <a:t>on</a:t>
            </a:r>
            <a:r>
              <a:rPr lang="en-US" spc="-30">
                <a:solidFill>
                  <a:srgbClr val="09465E"/>
                </a:solidFill>
                <a:latin typeface="Calibri"/>
                <a:cs typeface="Calibri"/>
              </a:rPr>
              <a:t> </a:t>
            </a:r>
            <a:r>
              <a:rPr lang="en-US">
                <a:solidFill>
                  <a:srgbClr val="09465E"/>
                </a:solidFill>
                <a:latin typeface="Calibri"/>
                <a:cs typeface="Calibri"/>
              </a:rPr>
              <a:t>human</a:t>
            </a:r>
            <a:r>
              <a:rPr lang="en-US" spc="-35">
                <a:solidFill>
                  <a:srgbClr val="09465E"/>
                </a:solidFill>
                <a:latin typeface="Calibri"/>
                <a:cs typeface="Calibri"/>
              </a:rPr>
              <a:t> </a:t>
            </a:r>
            <a:r>
              <a:rPr lang="en-US">
                <a:solidFill>
                  <a:srgbClr val="09465E"/>
                </a:solidFill>
                <a:latin typeface="Calibri"/>
                <a:cs typeface="Calibri"/>
              </a:rPr>
              <a:t>health</a:t>
            </a:r>
            <a:r>
              <a:rPr lang="en-US" spc="-30">
                <a:solidFill>
                  <a:srgbClr val="09465E"/>
                </a:solidFill>
                <a:latin typeface="Calibri"/>
                <a:cs typeface="Calibri"/>
              </a:rPr>
              <a:t> </a:t>
            </a:r>
            <a:r>
              <a:rPr lang="en-US">
                <a:solidFill>
                  <a:srgbClr val="09465E"/>
                </a:solidFill>
                <a:latin typeface="Calibri"/>
                <a:cs typeface="Calibri"/>
              </a:rPr>
              <a:t>due</a:t>
            </a:r>
            <a:r>
              <a:rPr lang="en-US" spc="-35">
                <a:solidFill>
                  <a:srgbClr val="09465E"/>
                </a:solidFill>
                <a:latin typeface="Calibri"/>
                <a:cs typeface="Calibri"/>
              </a:rPr>
              <a:t> </a:t>
            </a:r>
            <a:r>
              <a:rPr lang="en-US">
                <a:solidFill>
                  <a:srgbClr val="09465E"/>
                </a:solidFill>
                <a:latin typeface="Calibri"/>
                <a:cs typeface="Calibri"/>
              </a:rPr>
              <a:t>to</a:t>
            </a:r>
            <a:r>
              <a:rPr lang="en-US" spc="-35">
                <a:solidFill>
                  <a:srgbClr val="09465E"/>
                </a:solidFill>
                <a:latin typeface="Calibri"/>
                <a:cs typeface="Calibri"/>
              </a:rPr>
              <a:t> </a:t>
            </a:r>
            <a:r>
              <a:rPr lang="en-US">
                <a:solidFill>
                  <a:srgbClr val="09465E"/>
                </a:solidFill>
                <a:latin typeface="Calibri"/>
                <a:cs typeface="Calibri"/>
              </a:rPr>
              <a:t>food</a:t>
            </a:r>
            <a:r>
              <a:rPr lang="en-US" spc="-30">
                <a:solidFill>
                  <a:srgbClr val="09465E"/>
                </a:solidFill>
                <a:latin typeface="Calibri"/>
                <a:cs typeface="Calibri"/>
              </a:rPr>
              <a:t> </a:t>
            </a:r>
            <a:r>
              <a:rPr lang="en-US" spc="-10">
                <a:solidFill>
                  <a:srgbClr val="09465E"/>
                </a:solidFill>
                <a:latin typeface="Calibri"/>
                <a:cs typeface="Calibri"/>
              </a:rPr>
              <a:t>modifications. Some of its FUTURE </a:t>
            </a:r>
            <a:r>
              <a:rPr lang="en-US" spc="-10">
                <a:latin typeface="Calibri"/>
                <a:cs typeface="Calibri"/>
              </a:rPr>
              <a:t>OPPORTUNITIES</a:t>
            </a:r>
            <a:r>
              <a:rPr lang="en-US" spc="-10">
                <a:solidFill>
                  <a:srgbClr val="09465E"/>
                </a:solidFill>
                <a:latin typeface="Calibri"/>
                <a:cs typeface="Calibri"/>
              </a:rPr>
              <a:t> are:</a:t>
            </a:r>
            <a:endParaRPr lang="en-US">
              <a:latin typeface="Calibri"/>
              <a:cs typeface="Calibri"/>
            </a:endParaRPr>
          </a:p>
        </p:txBody>
      </p:sp>
      <p:sp>
        <p:nvSpPr>
          <p:cNvPr id="3" name="Freeform 1">
            <a:extLst>
              <a:ext uri="{FF2B5EF4-FFF2-40B4-BE49-F238E27FC236}">
                <a16:creationId xmlns:a16="http://schemas.microsoft.com/office/drawing/2014/main" id="{CD54D3AA-0E55-CA86-F664-FB75B2D0DD14}"/>
              </a:ext>
            </a:extLst>
          </p:cNvPr>
          <p:cNvSpPr>
            <a:spLocks noChangeArrowheads="1"/>
          </p:cNvSpPr>
          <p:nvPr/>
        </p:nvSpPr>
        <p:spPr bwMode="auto">
          <a:xfrm>
            <a:off x="715147" y="3762812"/>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77B77347-11BF-5138-8668-33319B19AB19}"/>
              </a:ext>
            </a:extLst>
          </p:cNvPr>
          <p:cNvSpPr>
            <a:spLocks noChangeArrowheads="1"/>
          </p:cNvSpPr>
          <p:nvPr/>
        </p:nvSpPr>
        <p:spPr bwMode="auto">
          <a:xfrm>
            <a:off x="775875" y="3823540"/>
            <a:ext cx="2794725" cy="2732219"/>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9ADAA219-8963-D9C5-56D2-8CFB03904186}"/>
              </a:ext>
            </a:extLst>
          </p:cNvPr>
          <p:cNvSpPr>
            <a:spLocks noChangeArrowheads="1"/>
          </p:cNvSpPr>
          <p:nvPr/>
        </p:nvSpPr>
        <p:spPr bwMode="auto">
          <a:xfrm>
            <a:off x="861486" y="3789213"/>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9A306315-F8EB-81B5-A22D-E42922C1ADBE}"/>
              </a:ext>
            </a:extLst>
          </p:cNvPr>
          <p:cNvSpPr>
            <a:spLocks noChangeArrowheads="1"/>
          </p:cNvSpPr>
          <p:nvPr/>
        </p:nvSpPr>
        <p:spPr bwMode="auto">
          <a:xfrm>
            <a:off x="541747" y="3333005"/>
            <a:ext cx="2330230" cy="956836"/>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B2484EE4-4488-D3C3-9E8C-0CA3CC563171}"/>
              </a:ext>
            </a:extLst>
          </p:cNvPr>
          <p:cNvSpPr>
            <a:spLocks noChangeArrowheads="1"/>
          </p:cNvSpPr>
          <p:nvPr/>
        </p:nvSpPr>
        <p:spPr bwMode="auto">
          <a:xfrm>
            <a:off x="488611" y="3339871"/>
            <a:ext cx="2422181" cy="10005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D40E71DD-2884-7E0C-03B7-FDBC140D1018}"/>
              </a:ext>
            </a:extLst>
          </p:cNvPr>
          <p:cNvSpPr>
            <a:spLocks noChangeArrowheads="1"/>
          </p:cNvSpPr>
          <p:nvPr/>
        </p:nvSpPr>
        <p:spPr bwMode="auto">
          <a:xfrm>
            <a:off x="4535888" y="3694983"/>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FF1A7A7E-3ED2-EC5F-6A30-A3AFAE86E6D0}"/>
              </a:ext>
            </a:extLst>
          </p:cNvPr>
          <p:cNvSpPr>
            <a:spLocks noChangeArrowheads="1"/>
          </p:cNvSpPr>
          <p:nvPr/>
        </p:nvSpPr>
        <p:spPr bwMode="auto">
          <a:xfrm>
            <a:off x="4596616" y="3755711"/>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4E300B19-D401-9E01-1365-89FF488AD44A}"/>
              </a:ext>
            </a:extLst>
          </p:cNvPr>
          <p:cNvSpPr>
            <a:spLocks noChangeArrowheads="1"/>
          </p:cNvSpPr>
          <p:nvPr/>
        </p:nvSpPr>
        <p:spPr bwMode="auto">
          <a:xfrm>
            <a:off x="4659873" y="3816439"/>
            <a:ext cx="2855480"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1301F957-5E04-A480-4AE5-57E03F27C29F}"/>
              </a:ext>
            </a:extLst>
          </p:cNvPr>
          <p:cNvSpPr>
            <a:spLocks noChangeArrowheads="1"/>
          </p:cNvSpPr>
          <p:nvPr/>
        </p:nvSpPr>
        <p:spPr bwMode="auto">
          <a:xfrm>
            <a:off x="4112928" y="3293358"/>
            <a:ext cx="2202553" cy="989379"/>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8640BE44-8A26-8ECA-FF61-5641F6670FE9}"/>
              </a:ext>
            </a:extLst>
          </p:cNvPr>
          <p:cNvSpPr>
            <a:spLocks noChangeArrowheads="1"/>
          </p:cNvSpPr>
          <p:nvPr/>
        </p:nvSpPr>
        <p:spPr bwMode="auto">
          <a:xfrm>
            <a:off x="4059792" y="3302942"/>
            <a:ext cx="2330230" cy="103040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9FB61C1F-591C-B3EB-BE14-CD8132E5B800}"/>
              </a:ext>
            </a:extLst>
          </p:cNvPr>
          <p:cNvSpPr>
            <a:spLocks noChangeArrowheads="1"/>
          </p:cNvSpPr>
          <p:nvPr/>
        </p:nvSpPr>
        <p:spPr bwMode="auto">
          <a:xfrm>
            <a:off x="8160157" y="3721383"/>
            <a:ext cx="2794724"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179F08AC-CC6F-A7A4-6BCD-FEE7918503BA}"/>
              </a:ext>
            </a:extLst>
          </p:cNvPr>
          <p:cNvSpPr>
            <a:spLocks noChangeArrowheads="1"/>
          </p:cNvSpPr>
          <p:nvPr/>
        </p:nvSpPr>
        <p:spPr bwMode="auto">
          <a:xfrm>
            <a:off x="8220885" y="3782111"/>
            <a:ext cx="2794724" cy="2732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821010C0-CE2F-A92F-4E12-0C501145E147}"/>
              </a:ext>
            </a:extLst>
          </p:cNvPr>
          <p:cNvSpPr>
            <a:spLocks noChangeArrowheads="1"/>
          </p:cNvSpPr>
          <p:nvPr/>
        </p:nvSpPr>
        <p:spPr bwMode="auto">
          <a:xfrm>
            <a:off x="8281613" y="3842839"/>
            <a:ext cx="2794724" cy="273221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E01D7CF8-B79E-FAE6-D520-C537458CFD30}"/>
              </a:ext>
            </a:extLst>
          </p:cNvPr>
          <p:cNvSpPr>
            <a:spLocks noChangeArrowheads="1"/>
          </p:cNvSpPr>
          <p:nvPr/>
        </p:nvSpPr>
        <p:spPr bwMode="auto">
          <a:xfrm>
            <a:off x="7692439" y="3275643"/>
            <a:ext cx="2279625" cy="92685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B045AA61-5699-159F-A8EB-89B92EE8A813}"/>
              </a:ext>
            </a:extLst>
          </p:cNvPr>
          <p:cNvSpPr>
            <a:spLocks noChangeArrowheads="1"/>
          </p:cNvSpPr>
          <p:nvPr/>
        </p:nvSpPr>
        <p:spPr bwMode="auto">
          <a:xfrm>
            <a:off x="7641835" y="3222704"/>
            <a:ext cx="2330230" cy="1030404"/>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9686E74-F9B3-F39C-4A21-C1F55A8D641F}"/>
              </a:ext>
            </a:extLst>
          </p:cNvPr>
          <p:cNvSpPr txBox="1"/>
          <p:nvPr/>
        </p:nvSpPr>
        <p:spPr>
          <a:xfrm>
            <a:off x="775875" y="3302942"/>
            <a:ext cx="185276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Probiotic</a:t>
            </a: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2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Preservation</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06771DD0-4DF4-B6AF-52B8-1C26DB1C14AF}"/>
              </a:ext>
            </a:extLst>
          </p:cNvPr>
          <p:cNvSpPr txBox="1"/>
          <p:nvPr/>
        </p:nvSpPr>
        <p:spPr>
          <a:xfrm>
            <a:off x="951802" y="4260210"/>
            <a:ext cx="2442870" cy="1931426"/>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Incorporating probiotics into food systems to enhance both preservation and health benefits.</a:t>
            </a:r>
            <a:endParaRPr lang="es-ES" sz="21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AC2EE85F-F742-21E3-1439-2DA77AF258F7}"/>
              </a:ext>
            </a:extLst>
          </p:cNvPr>
          <p:cNvSpPr txBox="1"/>
          <p:nvPr/>
        </p:nvSpPr>
        <p:spPr>
          <a:xfrm>
            <a:off x="4268482" y="3246191"/>
            <a:ext cx="20673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Nano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B</a:t>
            </a:r>
            <a:r>
              <a:rPr lang="es-ES" sz="22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iotechnology</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189AA774-408A-A4CB-178D-8A6F2154CBFB}"/>
              </a:ext>
            </a:extLst>
          </p:cNvPr>
          <p:cNvSpPr txBox="1"/>
          <p:nvPr/>
        </p:nvSpPr>
        <p:spPr>
          <a:xfrm>
            <a:off x="7765820" y="3195057"/>
            <a:ext cx="1913566" cy="1107996"/>
          </a:xfrm>
          <a:prstGeom prst="rect">
            <a:avLst/>
          </a:prstGeom>
          <a:noFill/>
        </p:spPr>
        <p:txBody>
          <a:bodyPr wrap="square" rtlCol="0">
            <a:spAutoFit/>
          </a:bodyPr>
          <a:lstStyle/>
          <a:p>
            <a:pPr algn="ctr" rtl="0">
              <a:defRPr/>
            </a:pPr>
            <a:r>
              <a:rPr lang="es-ES" sz="2200" b="1" kern="0" err="1">
                <a:solidFill>
                  <a:schemeClr val="bg1"/>
                </a:solidFill>
                <a:effectLst/>
                <a:latin typeface="Calibri" panose="020F0502020204030204" pitchFamily="34" charset="0"/>
                <a:ea typeface="Times New Roman" panose="02020603050405020304" pitchFamily="18" charset="0"/>
              </a:rPr>
              <a:t>Synthetic</a:t>
            </a:r>
            <a:r>
              <a:rPr lang="es-ES" sz="2200" b="1" kern="0">
                <a:solidFill>
                  <a:schemeClr val="bg1"/>
                </a:solidFill>
                <a:effectLst/>
                <a:latin typeface="Calibri" panose="020F0502020204030204" pitchFamily="34" charset="0"/>
                <a:ea typeface="Times New Roman" panose="02020603050405020304" pitchFamily="18" charset="0"/>
              </a:rPr>
              <a:t> </a:t>
            </a:r>
            <a:r>
              <a:rPr lang="es-ES" sz="2200" b="1" kern="0" err="1">
                <a:solidFill>
                  <a:schemeClr val="bg1"/>
                </a:solidFill>
                <a:effectLst/>
                <a:latin typeface="Calibri" panose="020F0502020204030204" pitchFamily="34" charset="0"/>
                <a:ea typeface="Times New Roman" panose="02020603050405020304" pitchFamily="18" charset="0"/>
              </a:rPr>
              <a:t>Biology</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7C246C63-2DE8-09E9-FF47-E3FF167721AC}"/>
              </a:ext>
            </a:extLst>
          </p:cNvPr>
          <p:cNvSpPr txBox="1"/>
          <p:nvPr/>
        </p:nvSpPr>
        <p:spPr>
          <a:xfrm>
            <a:off x="4697687" y="4333320"/>
            <a:ext cx="2680404" cy="155709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Using nanoscale materials for antimicrobial coatings and smart packaging.</a:t>
            </a:r>
            <a:endParaRPr lang="en-US" sz="2100" kern="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CuadroTexto 553">
            <a:extLst>
              <a:ext uri="{FF2B5EF4-FFF2-40B4-BE49-F238E27FC236}">
                <a16:creationId xmlns:a16="http://schemas.microsoft.com/office/drawing/2014/main" id="{94E14462-71EA-5BDE-0E44-945148D8309A}"/>
              </a:ext>
            </a:extLst>
          </p:cNvPr>
          <p:cNvSpPr txBox="1"/>
          <p:nvPr/>
        </p:nvSpPr>
        <p:spPr>
          <a:xfrm>
            <a:off x="8413701" y="4306606"/>
            <a:ext cx="2480452" cy="1902059"/>
          </a:xfrm>
          <a:prstGeom prst="rect">
            <a:avLst/>
          </a:prstGeom>
          <a:noFill/>
        </p:spPr>
        <p:txBody>
          <a:bodyPr wrap="square" rtlCol="0">
            <a:spAutoFit/>
          </a:bodyPr>
          <a:lstStyle/>
          <a:p>
            <a:pPr lvl="1" algn="ctr">
              <a:lnSpc>
                <a:spcPct val="115000"/>
              </a:lnSpc>
              <a:buSzPts val="1000"/>
              <a:tabLst>
                <a:tab pos="9144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Engineering microbes to produce novel preservatives or extend shelf life.</a:t>
            </a:r>
            <a:endParaRPr lang="es-ES" sz="21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R="0" lvl="0" indent="0" algn="ctr" defTabSz="914400" eaLnBrk="1" fontAlgn="auto" latinLnBrk="0" hangingPunct="1">
              <a:lnSpc>
                <a:spcPct val="100000"/>
              </a:lnSpc>
              <a:spcBef>
                <a:spcPts val="0"/>
              </a:spcBef>
              <a:buClrTx/>
              <a:buSzTx/>
              <a:buFontTx/>
              <a:buNone/>
              <a:tabLst/>
              <a:defRPr/>
            </a:pPr>
            <a:endParaRPr kumimoji="0" lang="en-GB" sz="21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9649255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D8F6-151C-0C42-3C45-50AEC5F403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2B37942-796E-D762-2FA4-64683D69CD44}"/>
              </a:ext>
            </a:extLst>
          </p:cNvPr>
          <p:cNvSpPr>
            <a:spLocks noGrp="1"/>
          </p:cNvSpPr>
          <p:nvPr>
            <p:ph type="body" sz="quarter" idx="19"/>
          </p:nvPr>
        </p:nvSpPr>
        <p:spPr>
          <a:xfrm>
            <a:off x="2448976" y="1101438"/>
            <a:ext cx="7010334" cy="5244183"/>
          </a:xfrm>
          <a:prstGeom prst="rect">
            <a:avLst/>
          </a:prstGeom>
        </p:spPr>
        <p:txBody>
          <a:bodyPr/>
          <a:lstStyle/>
          <a:p>
            <a:pPr marL="0" indent="0">
              <a:lnSpc>
                <a:spcPct val="100000"/>
              </a:lnSpc>
            </a:pPr>
            <a:r>
              <a:rPr lang="en-US" sz="3600" b="1"/>
              <a:t>Learners exercise</a:t>
            </a:r>
          </a:p>
          <a:p>
            <a:pPr marL="0" indent="0">
              <a:lnSpc>
                <a:spcPct val="100000"/>
              </a:lnSpc>
            </a:pPr>
            <a:endParaRPr lang="en-US"/>
          </a:p>
          <a:p>
            <a:pPr>
              <a:buNone/>
            </a:pPr>
            <a:r>
              <a:rPr lang="en-US" b="1"/>
              <a:t>Reflection and Assessment</a:t>
            </a:r>
          </a:p>
          <a:p>
            <a:pPr>
              <a:buNone/>
            </a:pPr>
            <a:endParaRPr lang="en-US" b="1"/>
          </a:p>
          <a:p>
            <a:pPr>
              <a:buNone/>
            </a:pPr>
            <a:r>
              <a:rPr lang="en-US" b="1"/>
              <a:t>Activity: Personal Innovation Log</a:t>
            </a:r>
          </a:p>
          <a:p>
            <a:pPr>
              <a:buNone/>
            </a:pPr>
            <a:endParaRPr lang="en-US" b="1"/>
          </a:p>
          <a:p>
            <a:pPr marL="0" indent="0"/>
            <a:r>
              <a:rPr lang="en-US"/>
              <a:t>Each learner keeps a </a:t>
            </a:r>
            <a:r>
              <a:rPr lang="en-US" b="1"/>
              <a:t>journal</a:t>
            </a:r>
            <a:r>
              <a:rPr lang="en-US"/>
              <a:t> throughout the module noting:</a:t>
            </a:r>
          </a:p>
          <a:p>
            <a:pPr marL="457200" lvl="1" indent="0"/>
            <a:r>
              <a:rPr lang="en-US" sz="2400" spc="0">
                <a:solidFill>
                  <a:srgbClr val="09465E"/>
                </a:solidFill>
                <a:latin typeface="+mn-lt"/>
              </a:rPr>
              <a:t>- What innovation impressed them most and why</a:t>
            </a:r>
          </a:p>
          <a:p>
            <a:pPr marL="457200" lvl="1" indent="0"/>
            <a:r>
              <a:rPr lang="en-US" sz="2400" spc="0">
                <a:solidFill>
                  <a:srgbClr val="09465E"/>
                </a:solidFill>
                <a:latin typeface="+mn-lt"/>
              </a:rPr>
              <a:t>- One idea they would implement in their business or community to reduce food waste</a:t>
            </a:r>
          </a:p>
          <a:p>
            <a:pPr marL="457200" lvl="1" indent="0"/>
            <a:r>
              <a:rPr lang="en-US" sz="2400" spc="0">
                <a:solidFill>
                  <a:srgbClr val="09465E"/>
                </a:solidFill>
                <a:latin typeface="+mn-lt"/>
              </a:rPr>
              <a:t>- How their views on food technology evolved</a:t>
            </a:r>
          </a:p>
        </p:txBody>
      </p:sp>
      <p:pic>
        <p:nvPicPr>
          <p:cNvPr id="2" name="Kuva 1" descr="Kuva, joka sisältää kohteen teksti, Grafiikka, Fontti, ympyrä&#10;&#10;Kuvaus luotu automaattisesti">
            <a:extLst>
              <a:ext uri="{FF2B5EF4-FFF2-40B4-BE49-F238E27FC236}">
                <a16:creationId xmlns:a16="http://schemas.microsoft.com/office/drawing/2014/main" id="{5360C9C0-6652-D835-43D7-665BA18EB6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070BB3BA-CD6B-6ED1-3B86-62868BD0DD22}"/>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82CDD5D7-2FDE-0E63-DE67-1B8BD7B39AA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520;p39">
              <a:extLst>
                <a:ext uri="{FF2B5EF4-FFF2-40B4-BE49-F238E27FC236}">
                  <a16:creationId xmlns:a16="http://schemas.microsoft.com/office/drawing/2014/main" id="{A00F0ADB-455C-8E5A-49DB-07F40F5E204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521;p39">
              <a:extLst>
                <a:ext uri="{FF2B5EF4-FFF2-40B4-BE49-F238E27FC236}">
                  <a16:creationId xmlns:a16="http://schemas.microsoft.com/office/drawing/2014/main" id="{A34AB7FA-12E0-1C90-C1EE-F2F622C4B65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522;p39">
              <a:extLst>
                <a:ext uri="{FF2B5EF4-FFF2-40B4-BE49-F238E27FC236}">
                  <a16:creationId xmlns:a16="http://schemas.microsoft.com/office/drawing/2014/main" id="{95BDE228-EBE2-C4B8-7BF0-7DCD34B99F6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523;p39">
              <a:extLst>
                <a:ext uri="{FF2B5EF4-FFF2-40B4-BE49-F238E27FC236}">
                  <a16:creationId xmlns:a16="http://schemas.microsoft.com/office/drawing/2014/main" id="{E66375CD-E811-5632-4FA5-05E1DD50317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524;p39">
              <a:extLst>
                <a:ext uri="{FF2B5EF4-FFF2-40B4-BE49-F238E27FC236}">
                  <a16:creationId xmlns:a16="http://schemas.microsoft.com/office/drawing/2014/main" id="{3B2044E3-46FE-4E2B-5176-F7ED704C79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791470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ield of wheat">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387325"/>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in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008F-3A65-5AE9-A294-68B0C0CB87A0}"/>
            </a:ext>
          </a:extLst>
        </p:cNvPr>
        <p:cNvGrpSpPr/>
        <p:nvPr/>
      </p:nvGrpSpPr>
      <p:grpSpPr>
        <a:xfrm>
          <a:off x="0" y="0"/>
          <a:ext cx="0" cy="0"/>
          <a:chOff x="0" y="0"/>
          <a:chExt cx="0" cy="0"/>
        </a:xfrm>
      </p:grpSpPr>
      <p:pic>
        <p:nvPicPr>
          <p:cNvPr id="2" name="Kuva 1" descr="Kuva, joka sisältää kohteen teksti, Grafiikka, Fontti, ympyrä&#10;&#10;Kuvaus luotu automaattisesti">
            <a:extLst>
              <a:ext uri="{FF2B5EF4-FFF2-40B4-BE49-F238E27FC236}">
                <a16:creationId xmlns:a16="http://schemas.microsoft.com/office/drawing/2014/main" id="{0E144523-2291-9265-4C00-87DF865113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17670" y="5184524"/>
            <a:ext cx="1854684" cy="1246041"/>
          </a:xfrm>
          <a:prstGeom prst="rect">
            <a:avLst/>
          </a:prstGeom>
        </p:spPr>
      </p:pic>
      <p:sp>
        <p:nvSpPr>
          <p:cNvPr id="6" name="CuadroTexto 5">
            <a:extLst>
              <a:ext uri="{FF2B5EF4-FFF2-40B4-BE49-F238E27FC236}">
                <a16:creationId xmlns:a16="http://schemas.microsoft.com/office/drawing/2014/main" id="{D98BF0E6-85DB-65C4-66BE-8CE42113E0F1}"/>
              </a:ext>
            </a:extLst>
          </p:cNvPr>
          <p:cNvSpPr txBox="1"/>
          <p:nvPr/>
        </p:nvSpPr>
        <p:spPr>
          <a:xfrm>
            <a:off x="6921063" y="1350000"/>
            <a:ext cx="3945253" cy="4031873"/>
          </a:xfrm>
          <a:prstGeom prst="rect">
            <a:avLst/>
          </a:prstGeom>
          <a:noFill/>
        </p:spPr>
        <p:txBody>
          <a:bodyPr wrap="square" rtlCol="0">
            <a:spAutoFit/>
          </a:bodyPr>
          <a:lstStyle/>
          <a:p>
            <a:r>
              <a:rPr lang="en-US" sz="2000">
                <a:solidFill>
                  <a:srgbClr val="09465E"/>
                </a:solidFill>
                <a:latin typeface="Calibri"/>
                <a:cs typeface="Times New Roman" panose="02020603050405020304" pitchFamily="18" charset="0"/>
              </a:rPr>
              <a:t>Check out this </a:t>
            </a:r>
            <a:r>
              <a:rPr lang="en-US" sz="2000">
                <a:solidFill>
                  <a:srgbClr val="09465E"/>
                </a:solidFill>
                <a:latin typeface="Calibri"/>
                <a:cs typeface="Times New Roman" panose="02020603050405020304" pitchFamily="18" charset="0"/>
                <a:hlinkClick r:id="rId4"/>
              </a:rPr>
              <a:t>fascinating video </a:t>
            </a:r>
            <a:r>
              <a:rPr lang="en-US" sz="2000">
                <a:solidFill>
                  <a:srgbClr val="09465E"/>
                </a:solidFill>
                <a:latin typeface="Calibri"/>
                <a:cs typeface="Times New Roman" panose="02020603050405020304" pitchFamily="18" charset="0"/>
              </a:rPr>
              <a:t>on food innovation!  The food and beverage industry is experiencing rapid advancements in creating healthy, sustainable, and unique products.  From 3D food printers like </a:t>
            </a:r>
            <a:r>
              <a:rPr lang="en-US" sz="2000" err="1">
                <a:solidFill>
                  <a:srgbClr val="09465E"/>
                </a:solidFill>
                <a:latin typeface="Calibri"/>
                <a:cs typeface="Times New Roman" panose="02020603050405020304" pitchFamily="18" charset="0"/>
              </a:rPr>
              <a:t>Foodini</a:t>
            </a:r>
            <a:r>
              <a:rPr lang="en-US" sz="2000">
                <a:solidFill>
                  <a:srgbClr val="09465E"/>
                </a:solidFill>
                <a:latin typeface="Calibri"/>
                <a:cs typeface="Times New Roman" panose="02020603050405020304" pitchFamily="18" charset="0"/>
              </a:rPr>
              <a:t> to automated pizza makers like the Picnic Pizza Station, these innovations are </a:t>
            </a:r>
            <a:r>
              <a:rPr lang="en-US" sz="2000" err="1">
                <a:solidFill>
                  <a:srgbClr val="09465E"/>
                </a:solidFill>
                <a:latin typeface="Calibri"/>
                <a:cs typeface="Times New Roman" panose="02020603050405020304" pitchFamily="18" charset="0"/>
              </a:rPr>
              <a:t>revolutionising</a:t>
            </a:r>
            <a:r>
              <a:rPr lang="en-US" sz="2000">
                <a:solidFill>
                  <a:srgbClr val="09465E"/>
                </a:solidFill>
                <a:latin typeface="Calibri"/>
                <a:cs typeface="Times New Roman" panose="02020603050405020304" pitchFamily="18" charset="0"/>
              </a:rPr>
              <a:t> the way we prepare and consume food.</a:t>
            </a:r>
          </a:p>
          <a:p>
            <a:endParaRPr lang="en-US">
              <a:solidFill>
                <a:srgbClr val="131313"/>
              </a:solidFill>
              <a:latin typeface="Roboto" panose="02000000000000000000" pitchFamily="2" charset="0"/>
            </a:endParaRPr>
          </a:p>
          <a:p>
            <a:endParaRPr lang="es-ES"/>
          </a:p>
        </p:txBody>
      </p:sp>
      <p:pic>
        <p:nvPicPr>
          <p:cNvPr id="3" name="Picture 2">
            <a:extLst>
              <a:ext uri="{FF2B5EF4-FFF2-40B4-BE49-F238E27FC236}">
                <a16:creationId xmlns:a16="http://schemas.microsoft.com/office/drawing/2014/main" id="{99E41D1B-7A2A-0573-C3B2-9D83AAB58E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4325" y="1112403"/>
            <a:ext cx="7599366" cy="4509583"/>
          </a:xfrm>
          <a:prstGeom prst="rect">
            <a:avLst/>
          </a:prstGeom>
        </p:spPr>
      </p:pic>
      <p:pic>
        <p:nvPicPr>
          <p:cNvPr id="4" name="Online Media 3" title="20 Food Industry Technologies That Are At Another Level">
            <a:hlinkClick r:id="" action="ppaction://media"/>
            <a:extLst>
              <a:ext uri="{FF2B5EF4-FFF2-40B4-BE49-F238E27FC236}">
                <a16:creationId xmlns:a16="http://schemas.microsoft.com/office/drawing/2014/main" id="{FE67847A-E8C1-2FF8-CCAA-32C30B2F5880}"/>
              </a:ext>
            </a:extLst>
          </p:cNvPr>
          <p:cNvPicPr>
            <a:picLocks noRot="1" noChangeAspect="1"/>
          </p:cNvPicPr>
          <p:nvPr>
            <a:videoFile r:link="rId1"/>
          </p:nvPr>
        </p:nvPicPr>
        <p:blipFill>
          <a:blip r:embed="rId6"/>
          <a:stretch>
            <a:fillRect/>
          </a:stretch>
        </p:blipFill>
        <p:spPr>
          <a:xfrm>
            <a:off x="1038225" y="1666875"/>
            <a:ext cx="5344326" cy="3108718"/>
          </a:xfrm>
          <a:prstGeom prst="rect">
            <a:avLst/>
          </a:prstGeom>
        </p:spPr>
      </p:pic>
    </p:spTree>
    <p:extLst>
      <p:ext uri="{BB962C8B-B14F-4D97-AF65-F5344CB8AC3E}">
        <p14:creationId xmlns:p14="http://schemas.microsoft.com/office/powerpoint/2010/main" val="18453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
            <a:extLst>
              <a:ext uri="{FF2B5EF4-FFF2-40B4-BE49-F238E27FC236}">
                <a16:creationId xmlns:a16="http://schemas.microsoft.com/office/drawing/2014/main" id="{B9EC4C7B-6940-D97F-5B06-D8F498AC5AA2}"/>
              </a:ext>
            </a:extLst>
          </p:cNvPr>
          <p:cNvSpPr>
            <a:spLocks noChangeArrowheads="1"/>
          </p:cNvSpPr>
          <p:nvPr/>
        </p:nvSpPr>
        <p:spPr bwMode="auto">
          <a:xfrm>
            <a:off x="938778" y="2398505"/>
            <a:ext cx="2513093" cy="3945145"/>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4" name="Freeform 243">
            <a:extLst>
              <a:ext uri="{FF2B5EF4-FFF2-40B4-BE49-F238E27FC236}">
                <a16:creationId xmlns:a16="http://schemas.microsoft.com/office/drawing/2014/main" id="{0CE82AB3-18F7-6CD7-D110-C8C092F35392}"/>
              </a:ext>
            </a:extLst>
          </p:cNvPr>
          <p:cNvSpPr>
            <a:spLocks noChangeArrowheads="1"/>
          </p:cNvSpPr>
          <p:nvPr/>
        </p:nvSpPr>
        <p:spPr bwMode="auto">
          <a:xfrm>
            <a:off x="1310839" y="1179495"/>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a:p>
        </p:txBody>
      </p:sp>
      <p:sp>
        <p:nvSpPr>
          <p:cNvPr id="5" name="Freeform 244">
            <a:extLst>
              <a:ext uri="{FF2B5EF4-FFF2-40B4-BE49-F238E27FC236}">
                <a16:creationId xmlns:a16="http://schemas.microsoft.com/office/drawing/2014/main" id="{45191035-9D14-E76E-7A5C-B719BBFF0221}"/>
              </a:ext>
            </a:extLst>
          </p:cNvPr>
          <p:cNvSpPr>
            <a:spLocks noChangeArrowheads="1"/>
          </p:cNvSpPr>
          <p:nvPr/>
        </p:nvSpPr>
        <p:spPr bwMode="auto">
          <a:xfrm>
            <a:off x="3667197" y="2398505"/>
            <a:ext cx="2513094" cy="3945145"/>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6" name="Freeform 319">
            <a:extLst>
              <a:ext uri="{FF2B5EF4-FFF2-40B4-BE49-F238E27FC236}">
                <a16:creationId xmlns:a16="http://schemas.microsoft.com/office/drawing/2014/main" id="{DCBFDA9B-DCE3-0682-250F-F535EEF5A653}"/>
              </a:ext>
            </a:extLst>
          </p:cNvPr>
          <p:cNvSpPr>
            <a:spLocks noChangeArrowheads="1"/>
          </p:cNvSpPr>
          <p:nvPr/>
        </p:nvSpPr>
        <p:spPr bwMode="auto">
          <a:xfrm>
            <a:off x="4021334" y="1179495"/>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a:p>
        </p:txBody>
      </p:sp>
      <p:sp>
        <p:nvSpPr>
          <p:cNvPr id="7" name="Freeform 320">
            <a:extLst>
              <a:ext uri="{FF2B5EF4-FFF2-40B4-BE49-F238E27FC236}">
                <a16:creationId xmlns:a16="http://schemas.microsoft.com/office/drawing/2014/main" id="{0B95A29C-0BB4-3B3B-9309-A7247A46BCAC}"/>
              </a:ext>
            </a:extLst>
          </p:cNvPr>
          <p:cNvSpPr>
            <a:spLocks noChangeArrowheads="1"/>
          </p:cNvSpPr>
          <p:nvPr/>
        </p:nvSpPr>
        <p:spPr bwMode="auto">
          <a:xfrm>
            <a:off x="6270902" y="2398505"/>
            <a:ext cx="2513093" cy="394514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a:p>
        </p:txBody>
      </p:sp>
      <p:sp>
        <p:nvSpPr>
          <p:cNvPr id="8" name="Freeform 393">
            <a:extLst>
              <a:ext uri="{FF2B5EF4-FFF2-40B4-BE49-F238E27FC236}">
                <a16:creationId xmlns:a16="http://schemas.microsoft.com/office/drawing/2014/main" id="{7E446C50-136F-437D-80AE-C54F7F636EAD}"/>
              </a:ext>
            </a:extLst>
          </p:cNvPr>
          <p:cNvSpPr>
            <a:spLocks noChangeArrowheads="1"/>
          </p:cNvSpPr>
          <p:nvPr/>
        </p:nvSpPr>
        <p:spPr bwMode="auto">
          <a:xfrm>
            <a:off x="6650846" y="1179495"/>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a:p>
        </p:txBody>
      </p:sp>
      <p:sp>
        <p:nvSpPr>
          <p:cNvPr id="9" name="Freeform 394">
            <a:extLst>
              <a:ext uri="{FF2B5EF4-FFF2-40B4-BE49-F238E27FC236}">
                <a16:creationId xmlns:a16="http://schemas.microsoft.com/office/drawing/2014/main" id="{4E8ACD78-BBB5-8330-75B1-67ACA16ACEA9}"/>
              </a:ext>
            </a:extLst>
          </p:cNvPr>
          <p:cNvSpPr>
            <a:spLocks noChangeArrowheads="1"/>
          </p:cNvSpPr>
          <p:nvPr/>
        </p:nvSpPr>
        <p:spPr bwMode="auto">
          <a:xfrm>
            <a:off x="8900411" y="2398505"/>
            <a:ext cx="2513094" cy="394514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10" name="Freeform 469">
            <a:extLst>
              <a:ext uri="{FF2B5EF4-FFF2-40B4-BE49-F238E27FC236}">
                <a16:creationId xmlns:a16="http://schemas.microsoft.com/office/drawing/2014/main" id="{5BF3EEF0-BE68-39DE-1590-DBF57716EEFB}"/>
              </a:ext>
            </a:extLst>
          </p:cNvPr>
          <p:cNvSpPr>
            <a:spLocks noChangeArrowheads="1"/>
          </p:cNvSpPr>
          <p:nvPr/>
        </p:nvSpPr>
        <p:spPr bwMode="auto">
          <a:xfrm>
            <a:off x="9282887" y="117949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a:p>
        </p:txBody>
      </p:sp>
      <p:sp>
        <p:nvSpPr>
          <p:cNvPr id="11" name="CuadroTexto 553">
            <a:extLst>
              <a:ext uri="{FF2B5EF4-FFF2-40B4-BE49-F238E27FC236}">
                <a16:creationId xmlns:a16="http://schemas.microsoft.com/office/drawing/2014/main" id="{21B06D97-C60C-DD1B-85F8-809102CA3444}"/>
              </a:ext>
            </a:extLst>
          </p:cNvPr>
          <p:cNvSpPr txBox="1"/>
          <p:nvPr/>
        </p:nvSpPr>
        <p:spPr>
          <a:xfrm>
            <a:off x="932994" y="2865011"/>
            <a:ext cx="2466886"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Biotechnology</a:t>
            </a:r>
          </a:p>
        </p:txBody>
      </p:sp>
      <p:sp>
        <p:nvSpPr>
          <p:cNvPr id="12" name="CuadroTexto 555">
            <a:extLst>
              <a:ext uri="{FF2B5EF4-FFF2-40B4-BE49-F238E27FC236}">
                <a16:creationId xmlns:a16="http://schemas.microsoft.com/office/drawing/2014/main" id="{24647D04-9945-166E-7D3C-8214350B796F}"/>
              </a:ext>
            </a:extLst>
          </p:cNvPr>
          <p:cNvSpPr txBox="1"/>
          <p:nvPr/>
        </p:nvSpPr>
        <p:spPr>
          <a:xfrm>
            <a:off x="3612443" y="2871413"/>
            <a:ext cx="2483557"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Blockchain Technology</a:t>
            </a:r>
          </a:p>
        </p:txBody>
      </p:sp>
      <p:sp>
        <p:nvSpPr>
          <p:cNvPr id="13" name="CuadroTexto 557">
            <a:extLst>
              <a:ext uri="{FF2B5EF4-FFF2-40B4-BE49-F238E27FC236}">
                <a16:creationId xmlns:a16="http://schemas.microsoft.com/office/drawing/2014/main" id="{BA168B69-1D70-AE45-EE5C-A46FAB54D460}"/>
              </a:ext>
            </a:extLst>
          </p:cNvPr>
          <p:cNvSpPr txBox="1"/>
          <p:nvPr/>
        </p:nvSpPr>
        <p:spPr>
          <a:xfrm>
            <a:off x="6154485" y="2976094"/>
            <a:ext cx="2513093"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3D Printing</a:t>
            </a:r>
          </a:p>
        </p:txBody>
      </p:sp>
      <p:sp>
        <p:nvSpPr>
          <p:cNvPr id="14" name="CuadroTexto 559">
            <a:extLst>
              <a:ext uri="{FF2B5EF4-FFF2-40B4-BE49-F238E27FC236}">
                <a16:creationId xmlns:a16="http://schemas.microsoft.com/office/drawing/2014/main" id="{7D8A080E-6CF8-AC60-688C-FF7C3E449626}"/>
              </a:ext>
            </a:extLst>
          </p:cNvPr>
          <p:cNvSpPr txBox="1"/>
          <p:nvPr/>
        </p:nvSpPr>
        <p:spPr>
          <a:xfrm>
            <a:off x="8814685" y="2871413"/>
            <a:ext cx="2513094"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Sustainable Packaging</a:t>
            </a:r>
          </a:p>
        </p:txBody>
      </p:sp>
      <p:grpSp>
        <p:nvGrpSpPr>
          <p:cNvPr id="20" name="Graphic 3">
            <a:extLst>
              <a:ext uri="{FF2B5EF4-FFF2-40B4-BE49-F238E27FC236}">
                <a16:creationId xmlns:a16="http://schemas.microsoft.com/office/drawing/2014/main" id="{A9E0FB5C-4F3B-1601-C44B-0C5DA093386C}"/>
              </a:ext>
            </a:extLst>
          </p:cNvPr>
          <p:cNvGrpSpPr/>
          <p:nvPr/>
        </p:nvGrpSpPr>
        <p:grpSpPr>
          <a:xfrm>
            <a:off x="7023047" y="1531188"/>
            <a:ext cx="837349" cy="785687"/>
            <a:chOff x="6615628" y="2116894"/>
            <a:chExt cx="1066935" cy="1001108"/>
          </a:xfrm>
          <a:solidFill>
            <a:schemeClr val="bg1"/>
          </a:solidFill>
        </p:grpSpPr>
        <p:sp>
          <p:nvSpPr>
            <p:cNvPr id="21" name="Freeform 1130">
              <a:extLst>
                <a:ext uri="{FF2B5EF4-FFF2-40B4-BE49-F238E27FC236}">
                  <a16:creationId xmlns:a16="http://schemas.microsoft.com/office/drawing/2014/main" id="{2044D364-E7D2-6EC0-9ABD-015C969BF7CC}"/>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2" name="Freeform 1131">
              <a:extLst>
                <a:ext uri="{FF2B5EF4-FFF2-40B4-BE49-F238E27FC236}">
                  <a16:creationId xmlns:a16="http://schemas.microsoft.com/office/drawing/2014/main" id="{AEEC6EF2-352C-C7C9-F241-0B2F0F9F0A1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F68E2B"/>
            </a:solidFill>
            <a:ln w="27426" cap="flat">
              <a:noFill/>
              <a:prstDash val="solid"/>
              <a:miter/>
            </a:ln>
          </p:spPr>
          <p:txBody>
            <a:bodyPr rtlCol="0" anchor="ctr"/>
            <a:lstStyle/>
            <a:p>
              <a:endParaRPr lang="en-US"/>
            </a:p>
          </p:txBody>
        </p:sp>
        <p:sp>
          <p:nvSpPr>
            <p:cNvPr id="23" name="Freeform 1132">
              <a:extLst>
                <a:ext uri="{FF2B5EF4-FFF2-40B4-BE49-F238E27FC236}">
                  <a16:creationId xmlns:a16="http://schemas.microsoft.com/office/drawing/2014/main" id="{429A1A35-BB94-EBA2-A7E4-6B58692A321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4" name="Freeform 1133">
              <a:extLst>
                <a:ext uri="{FF2B5EF4-FFF2-40B4-BE49-F238E27FC236}">
                  <a16:creationId xmlns:a16="http://schemas.microsoft.com/office/drawing/2014/main" id="{42538653-6093-EE44-0B8F-8915D2E7694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5" name="Freeform 1134">
              <a:extLst>
                <a:ext uri="{FF2B5EF4-FFF2-40B4-BE49-F238E27FC236}">
                  <a16:creationId xmlns:a16="http://schemas.microsoft.com/office/drawing/2014/main" id="{7CF274E3-F9FB-BFFB-3C77-4C31F6E61CE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6" name="Freeform 1135">
              <a:extLst>
                <a:ext uri="{FF2B5EF4-FFF2-40B4-BE49-F238E27FC236}">
                  <a16:creationId xmlns:a16="http://schemas.microsoft.com/office/drawing/2014/main" id="{D2BC6189-BE1E-5291-8353-1764B1673A2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7" name="Freeform 1136">
              <a:extLst>
                <a:ext uri="{FF2B5EF4-FFF2-40B4-BE49-F238E27FC236}">
                  <a16:creationId xmlns:a16="http://schemas.microsoft.com/office/drawing/2014/main" id="{E277735E-FDA4-BCBB-6E5F-FADDEE2070C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8" name="Freeform 1137">
              <a:extLst>
                <a:ext uri="{FF2B5EF4-FFF2-40B4-BE49-F238E27FC236}">
                  <a16:creationId xmlns:a16="http://schemas.microsoft.com/office/drawing/2014/main" id="{9A633896-671A-78E2-1E13-932DC3E558C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9" name="Freeform 1138">
              <a:extLst>
                <a:ext uri="{FF2B5EF4-FFF2-40B4-BE49-F238E27FC236}">
                  <a16:creationId xmlns:a16="http://schemas.microsoft.com/office/drawing/2014/main" id="{9C06BD87-B713-7971-A706-768A8BFFC893}"/>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0" name="Freeform 1139">
              <a:extLst>
                <a:ext uri="{FF2B5EF4-FFF2-40B4-BE49-F238E27FC236}">
                  <a16:creationId xmlns:a16="http://schemas.microsoft.com/office/drawing/2014/main" id="{43D8E4B4-F2F4-32BB-877F-8C523F03B5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1" name="Freeform 1140">
              <a:extLst>
                <a:ext uri="{FF2B5EF4-FFF2-40B4-BE49-F238E27FC236}">
                  <a16:creationId xmlns:a16="http://schemas.microsoft.com/office/drawing/2014/main" id="{E974D43F-338B-943B-798D-363FF816BE0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2" name="Freeform 1141">
              <a:extLst>
                <a:ext uri="{FF2B5EF4-FFF2-40B4-BE49-F238E27FC236}">
                  <a16:creationId xmlns:a16="http://schemas.microsoft.com/office/drawing/2014/main" id="{78DCDBDB-9DAB-7010-F379-781D22849B9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
        <p:nvSpPr>
          <p:cNvPr id="53" name="Text Placeholder 1">
            <a:extLst>
              <a:ext uri="{FF2B5EF4-FFF2-40B4-BE49-F238E27FC236}">
                <a16:creationId xmlns:a16="http://schemas.microsoft.com/office/drawing/2014/main" id="{8F5516B8-BBE7-25B5-F7DE-D6DD94B04CE9}"/>
              </a:ext>
            </a:extLst>
          </p:cNvPr>
          <p:cNvSpPr txBox="1">
            <a:spLocks noGrp="1"/>
          </p:cNvSpPr>
          <p:nvPr>
            <p:ph type="body" sz="quarter" idx="16"/>
          </p:nvPr>
        </p:nvSpPr>
        <p:spPr>
          <a:xfrm>
            <a:off x="0" y="376238"/>
            <a:ext cx="12192000" cy="80327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600" b="1">
                <a:solidFill>
                  <a:srgbClr val="086575"/>
                </a:solidFill>
                <a:latin typeface="Calibri" panose="020F0502020204030204" pitchFamily="34" charset="0"/>
              </a:rPr>
              <a:t>Emerging Technologies in the Food Sector</a:t>
            </a:r>
            <a:endParaRPr lang="en-GB" b="1">
              <a:solidFill>
                <a:srgbClr val="086575"/>
              </a:solidFill>
              <a:latin typeface="Calibri" panose="020F0502020204030204" pitchFamily="34" charset="0"/>
            </a:endParaRPr>
          </a:p>
        </p:txBody>
      </p:sp>
      <p:grpSp>
        <p:nvGrpSpPr>
          <p:cNvPr id="54" name="Group 53">
            <a:extLst>
              <a:ext uri="{FF2B5EF4-FFF2-40B4-BE49-F238E27FC236}">
                <a16:creationId xmlns:a16="http://schemas.microsoft.com/office/drawing/2014/main" id="{E0A1AB30-3B64-6EBC-53D6-CD82E858638F}"/>
              </a:ext>
            </a:extLst>
          </p:cNvPr>
          <p:cNvGrpSpPr/>
          <p:nvPr/>
        </p:nvGrpSpPr>
        <p:grpSpPr>
          <a:xfrm>
            <a:off x="4296170" y="1346212"/>
            <a:ext cx="1027318" cy="1052293"/>
            <a:chOff x="6298198" y="4900718"/>
            <a:chExt cx="1449436" cy="1440000"/>
          </a:xfrm>
          <a:solidFill>
            <a:schemeClr val="bg1"/>
          </a:solidFill>
        </p:grpSpPr>
        <p:grpSp>
          <p:nvGrpSpPr>
            <p:cNvPr id="55" name="Graphic 2">
              <a:extLst>
                <a:ext uri="{FF2B5EF4-FFF2-40B4-BE49-F238E27FC236}">
                  <a16:creationId xmlns:a16="http://schemas.microsoft.com/office/drawing/2014/main" id="{A56464FA-40BA-E147-930F-C352E38C98AD}"/>
                </a:ext>
              </a:extLst>
            </p:cNvPr>
            <p:cNvGrpSpPr/>
            <p:nvPr/>
          </p:nvGrpSpPr>
          <p:grpSpPr>
            <a:xfrm>
              <a:off x="6348614" y="4990298"/>
              <a:ext cx="1399020" cy="1350420"/>
              <a:chOff x="4593193" y="3962101"/>
              <a:chExt cx="2123345" cy="2049583"/>
            </a:xfrm>
            <a:grpFill/>
          </p:grpSpPr>
          <p:sp>
            <p:nvSpPr>
              <p:cNvPr id="78" name="Freeform 163">
                <a:extLst>
                  <a:ext uri="{FF2B5EF4-FFF2-40B4-BE49-F238E27FC236}">
                    <a16:creationId xmlns:a16="http://schemas.microsoft.com/office/drawing/2014/main" id="{380A9D24-BA7C-9640-05D6-389032AE0255}"/>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79" name="Freeform 164">
                <a:extLst>
                  <a:ext uri="{FF2B5EF4-FFF2-40B4-BE49-F238E27FC236}">
                    <a16:creationId xmlns:a16="http://schemas.microsoft.com/office/drawing/2014/main" id="{3725CB43-F016-BB09-5498-8D6452CDE9C6}"/>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80" name="Freeform 165">
                <a:extLst>
                  <a:ext uri="{FF2B5EF4-FFF2-40B4-BE49-F238E27FC236}">
                    <a16:creationId xmlns:a16="http://schemas.microsoft.com/office/drawing/2014/main" id="{32E991FA-227C-787E-A62C-F1758501526D}"/>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B186A"/>
              </a:solidFill>
              <a:ln w="9514" cap="flat">
                <a:noFill/>
                <a:prstDash val="solid"/>
                <a:miter/>
              </a:ln>
            </p:spPr>
            <p:txBody>
              <a:bodyPr rtlCol="0" anchor="ctr"/>
              <a:lstStyle/>
              <a:p>
                <a:endParaRPr lang="en-US"/>
              </a:p>
            </p:txBody>
          </p:sp>
        </p:grpSp>
        <p:grpSp>
          <p:nvGrpSpPr>
            <p:cNvPr id="56" name="Graphic 2">
              <a:extLst>
                <a:ext uri="{FF2B5EF4-FFF2-40B4-BE49-F238E27FC236}">
                  <a16:creationId xmlns:a16="http://schemas.microsoft.com/office/drawing/2014/main" id="{8991BEB1-9027-CD3D-FC15-A65DBFA53F62}"/>
                </a:ext>
              </a:extLst>
            </p:cNvPr>
            <p:cNvGrpSpPr/>
            <p:nvPr/>
          </p:nvGrpSpPr>
          <p:grpSpPr>
            <a:xfrm>
              <a:off x="6298198" y="4900718"/>
              <a:ext cx="1439780" cy="1404262"/>
              <a:chOff x="4560834" y="3923992"/>
              <a:chExt cx="2185208" cy="2131302"/>
            </a:xfrm>
            <a:grpFill/>
          </p:grpSpPr>
          <p:sp>
            <p:nvSpPr>
              <p:cNvPr id="57" name="Freeform 142">
                <a:extLst>
                  <a:ext uri="{FF2B5EF4-FFF2-40B4-BE49-F238E27FC236}">
                    <a16:creationId xmlns:a16="http://schemas.microsoft.com/office/drawing/2014/main" id="{831A5FC6-5140-31C4-E3F8-B5DA10F5CD96}"/>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58" name="Freeform 143">
                <a:extLst>
                  <a:ext uri="{FF2B5EF4-FFF2-40B4-BE49-F238E27FC236}">
                    <a16:creationId xmlns:a16="http://schemas.microsoft.com/office/drawing/2014/main" id="{DB253C19-5871-A969-07F4-DF34EC838D97}"/>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59" name="Freeform 144">
                <a:extLst>
                  <a:ext uri="{FF2B5EF4-FFF2-40B4-BE49-F238E27FC236}">
                    <a16:creationId xmlns:a16="http://schemas.microsoft.com/office/drawing/2014/main" id="{D4F4E732-E84C-9870-E438-E17C2F71B7D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60" name="Freeform 145">
                <a:extLst>
                  <a:ext uri="{FF2B5EF4-FFF2-40B4-BE49-F238E27FC236}">
                    <a16:creationId xmlns:a16="http://schemas.microsoft.com/office/drawing/2014/main" id="{F45EAAEC-F11E-76C0-BDFC-073836971489}"/>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61" name="Freeform 146">
                <a:extLst>
                  <a:ext uri="{FF2B5EF4-FFF2-40B4-BE49-F238E27FC236}">
                    <a16:creationId xmlns:a16="http://schemas.microsoft.com/office/drawing/2014/main" id="{391717F9-11AF-D341-E605-4ECC209CACFC}"/>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62" name="Freeform 147">
                <a:extLst>
                  <a:ext uri="{FF2B5EF4-FFF2-40B4-BE49-F238E27FC236}">
                    <a16:creationId xmlns:a16="http://schemas.microsoft.com/office/drawing/2014/main" id="{8718AE2F-461A-FF52-FAA1-7899FCDBDF8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63" name="Freeform 148">
                <a:extLst>
                  <a:ext uri="{FF2B5EF4-FFF2-40B4-BE49-F238E27FC236}">
                    <a16:creationId xmlns:a16="http://schemas.microsoft.com/office/drawing/2014/main" id="{DB2AF5C5-9C2B-7B2C-FE02-6303C0CA1D73}"/>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64" name="Freeform 149">
                <a:extLst>
                  <a:ext uri="{FF2B5EF4-FFF2-40B4-BE49-F238E27FC236}">
                    <a16:creationId xmlns:a16="http://schemas.microsoft.com/office/drawing/2014/main" id="{174B4541-83A8-CC60-F7B1-938A6EAAAD2E}"/>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65" name="Freeform 150">
                <a:extLst>
                  <a:ext uri="{FF2B5EF4-FFF2-40B4-BE49-F238E27FC236}">
                    <a16:creationId xmlns:a16="http://schemas.microsoft.com/office/drawing/2014/main" id="{5599D912-F11C-DD8D-FAA3-97E27409B09A}"/>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66" name="Freeform 151">
                <a:extLst>
                  <a:ext uri="{FF2B5EF4-FFF2-40B4-BE49-F238E27FC236}">
                    <a16:creationId xmlns:a16="http://schemas.microsoft.com/office/drawing/2014/main" id="{FC0F0DA5-B54A-ECE0-472C-A1BCEA97929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67" name="Freeform 152">
                <a:extLst>
                  <a:ext uri="{FF2B5EF4-FFF2-40B4-BE49-F238E27FC236}">
                    <a16:creationId xmlns:a16="http://schemas.microsoft.com/office/drawing/2014/main" id="{AB4F28A7-A0F8-CB75-7F8B-E1A1CD37C9FA}"/>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68" name="Freeform 153">
                <a:extLst>
                  <a:ext uri="{FF2B5EF4-FFF2-40B4-BE49-F238E27FC236}">
                    <a16:creationId xmlns:a16="http://schemas.microsoft.com/office/drawing/2014/main" id="{B7A4F41D-C229-67CC-B470-739454AC04C0}"/>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69" name="Freeform 154">
                <a:extLst>
                  <a:ext uri="{FF2B5EF4-FFF2-40B4-BE49-F238E27FC236}">
                    <a16:creationId xmlns:a16="http://schemas.microsoft.com/office/drawing/2014/main" id="{99577F80-E5D2-3445-C3D2-7790120AB84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70" name="Freeform 155">
                <a:extLst>
                  <a:ext uri="{FF2B5EF4-FFF2-40B4-BE49-F238E27FC236}">
                    <a16:creationId xmlns:a16="http://schemas.microsoft.com/office/drawing/2014/main" id="{41CDDEE3-BCEB-48A6-701E-7D53712254A1}"/>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71" name="Freeform 156">
                <a:extLst>
                  <a:ext uri="{FF2B5EF4-FFF2-40B4-BE49-F238E27FC236}">
                    <a16:creationId xmlns:a16="http://schemas.microsoft.com/office/drawing/2014/main" id="{FFC19470-6669-EBC4-86A1-AC3BA4E16FDE}"/>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72" name="Freeform 157">
                <a:extLst>
                  <a:ext uri="{FF2B5EF4-FFF2-40B4-BE49-F238E27FC236}">
                    <a16:creationId xmlns:a16="http://schemas.microsoft.com/office/drawing/2014/main" id="{959748C8-3055-7146-6B2D-693CA58E9929}"/>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73" name="Freeform 158">
                <a:extLst>
                  <a:ext uri="{FF2B5EF4-FFF2-40B4-BE49-F238E27FC236}">
                    <a16:creationId xmlns:a16="http://schemas.microsoft.com/office/drawing/2014/main" id="{23B22134-FB3A-AB09-92D7-F541948D583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74" name="Freeform 159">
                <a:extLst>
                  <a:ext uri="{FF2B5EF4-FFF2-40B4-BE49-F238E27FC236}">
                    <a16:creationId xmlns:a16="http://schemas.microsoft.com/office/drawing/2014/main" id="{FB5C1158-9169-3FB8-B5E9-0E1FAB59E6A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75" name="Freeform 160">
                <a:extLst>
                  <a:ext uri="{FF2B5EF4-FFF2-40B4-BE49-F238E27FC236}">
                    <a16:creationId xmlns:a16="http://schemas.microsoft.com/office/drawing/2014/main" id="{AF4DA788-B9A8-F8CD-4AA8-BBFF50107F6C}"/>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76" name="Freeform 161">
                <a:extLst>
                  <a:ext uri="{FF2B5EF4-FFF2-40B4-BE49-F238E27FC236}">
                    <a16:creationId xmlns:a16="http://schemas.microsoft.com/office/drawing/2014/main" id="{30B44A96-F367-230F-7604-C039C345C8CE}"/>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77" name="Freeform 162">
                <a:extLst>
                  <a:ext uri="{FF2B5EF4-FFF2-40B4-BE49-F238E27FC236}">
                    <a16:creationId xmlns:a16="http://schemas.microsoft.com/office/drawing/2014/main" id="{2CE211FB-7C60-18C6-9BC7-8BC6CE19F375}"/>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81" name="Group 80">
            <a:extLst>
              <a:ext uri="{FF2B5EF4-FFF2-40B4-BE49-F238E27FC236}">
                <a16:creationId xmlns:a16="http://schemas.microsoft.com/office/drawing/2014/main" id="{985A3088-0852-A19A-663F-CE5EB4A687B1}"/>
              </a:ext>
            </a:extLst>
          </p:cNvPr>
          <p:cNvGrpSpPr/>
          <p:nvPr/>
        </p:nvGrpSpPr>
        <p:grpSpPr>
          <a:xfrm>
            <a:off x="1573726" y="1523789"/>
            <a:ext cx="988704" cy="984251"/>
            <a:chOff x="4087280" y="1040917"/>
            <a:chExt cx="2378583" cy="2377819"/>
          </a:xfrm>
          <a:solidFill>
            <a:schemeClr val="bg1"/>
          </a:solidFill>
        </p:grpSpPr>
        <p:sp>
          <p:nvSpPr>
            <p:cNvPr id="82" name="Freeform 2">
              <a:extLst>
                <a:ext uri="{FF2B5EF4-FFF2-40B4-BE49-F238E27FC236}">
                  <a16:creationId xmlns:a16="http://schemas.microsoft.com/office/drawing/2014/main" id="{8B8DD322-6340-69DA-A3E1-799CF2004D60}"/>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
              <a:extLst>
                <a:ext uri="{FF2B5EF4-FFF2-40B4-BE49-F238E27FC236}">
                  <a16:creationId xmlns:a16="http://schemas.microsoft.com/office/drawing/2014/main" id="{D1886656-14B5-DEA1-FBA6-58B76AD72CEA}"/>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4">
              <a:extLst>
                <a:ext uri="{FF2B5EF4-FFF2-40B4-BE49-F238E27FC236}">
                  <a16:creationId xmlns:a16="http://schemas.microsoft.com/office/drawing/2014/main" id="{DB6B1A4C-A56E-638F-5F09-F96C614F5EAE}"/>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5">
              <a:extLst>
                <a:ext uri="{FF2B5EF4-FFF2-40B4-BE49-F238E27FC236}">
                  <a16:creationId xmlns:a16="http://schemas.microsoft.com/office/drawing/2014/main" id="{071635ED-7041-EE28-A157-258AB687955B}"/>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6">
              <a:extLst>
                <a:ext uri="{FF2B5EF4-FFF2-40B4-BE49-F238E27FC236}">
                  <a16:creationId xmlns:a16="http://schemas.microsoft.com/office/drawing/2014/main" id="{18BDAFAE-F7C9-4649-380E-0E10AEDA60CD}"/>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7">
              <a:extLst>
                <a:ext uri="{FF2B5EF4-FFF2-40B4-BE49-F238E27FC236}">
                  <a16:creationId xmlns:a16="http://schemas.microsoft.com/office/drawing/2014/main" id="{180811E5-2A6A-B451-5B0A-582AAAD77FBF}"/>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
              <a:extLst>
                <a:ext uri="{FF2B5EF4-FFF2-40B4-BE49-F238E27FC236}">
                  <a16:creationId xmlns:a16="http://schemas.microsoft.com/office/drawing/2014/main" id="{BDE569BA-81C9-EFD0-EC78-E56C2CCC5C9A}"/>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31B2E70B-2882-0800-E0DF-818999709FB1}"/>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0">
              <a:extLst>
                <a:ext uri="{FF2B5EF4-FFF2-40B4-BE49-F238E27FC236}">
                  <a16:creationId xmlns:a16="http://schemas.microsoft.com/office/drawing/2014/main" id="{8A67D14D-8C52-B9F4-8E1F-BDA9AC21E21A}"/>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1">
              <a:extLst>
                <a:ext uri="{FF2B5EF4-FFF2-40B4-BE49-F238E27FC236}">
                  <a16:creationId xmlns:a16="http://schemas.microsoft.com/office/drawing/2014/main" id="{3534CC53-4C10-0720-CB84-FEAA3F4519FE}"/>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2">
              <a:extLst>
                <a:ext uri="{FF2B5EF4-FFF2-40B4-BE49-F238E27FC236}">
                  <a16:creationId xmlns:a16="http://schemas.microsoft.com/office/drawing/2014/main" id="{C357ACFF-BCDC-CFF9-7DE2-15EC8ECE456F}"/>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3">
              <a:extLst>
                <a:ext uri="{FF2B5EF4-FFF2-40B4-BE49-F238E27FC236}">
                  <a16:creationId xmlns:a16="http://schemas.microsoft.com/office/drawing/2014/main" id="{D944C822-1ED6-9F9C-AA37-FC7D7C3F857A}"/>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4">
              <a:extLst>
                <a:ext uri="{FF2B5EF4-FFF2-40B4-BE49-F238E27FC236}">
                  <a16:creationId xmlns:a16="http://schemas.microsoft.com/office/drawing/2014/main" id="{A83AB06A-6424-66EC-1213-4C9F1E27140B}"/>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5">
              <a:extLst>
                <a:ext uri="{FF2B5EF4-FFF2-40B4-BE49-F238E27FC236}">
                  <a16:creationId xmlns:a16="http://schemas.microsoft.com/office/drawing/2014/main" id="{D91DC185-F3B0-ABF4-A344-1805A3230A4C}"/>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6">
              <a:extLst>
                <a:ext uri="{FF2B5EF4-FFF2-40B4-BE49-F238E27FC236}">
                  <a16:creationId xmlns:a16="http://schemas.microsoft.com/office/drawing/2014/main" id="{F14281CB-FA19-EA7B-500D-F6152815CCBC}"/>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7" name="Freeform 17">
              <a:extLst>
                <a:ext uri="{FF2B5EF4-FFF2-40B4-BE49-F238E27FC236}">
                  <a16:creationId xmlns:a16="http://schemas.microsoft.com/office/drawing/2014/main" id="{A693CCA5-6C17-5CFB-2C03-CE210B4D7703}"/>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18">
              <a:extLst>
                <a:ext uri="{FF2B5EF4-FFF2-40B4-BE49-F238E27FC236}">
                  <a16:creationId xmlns:a16="http://schemas.microsoft.com/office/drawing/2014/main" id="{70B69275-0837-4E99-C5D7-89CA2465827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oup 98">
            <a:extLst>
              <a:ext uri="{FF2B5EF4-FFF2-40B4-BE49-F238E27FC236}">
                <a16:creationId xmlns:a16="http://schemas.microsoft.com/office/drawing/2014/main" id="{4B1EE2BD-3F11-E7A0-EBF2-3FCD5BCC7C13}"/>
              </a:ext>
            </a:extLst>
          </p:cNvPr>
          <p:cNvGrpSpPr/>
          <p:nvPr/>
        </p:nvGrpSpPr>
        <p:grpSpPr>
          <a:xfrm>
            <a:off x="9706393" y="1492039"/>
            <a:ext cx="901130" cy="901727"/>
            <a:chOff x="5614841" y="786428"/>
            <a:chExt cx="901130" cy="901727"/>
          </a:xfrm>
          <a:solidFill>
            <a:schemeClr val="bg1"/>
          </a:solidFill>
        </p:grpSpPr>
        <p:grpSp>
          <p:nvGrpSpPr>
            <p:cNvPr id="100" name="Graphic 2">
              <a:extLst>
                <a:ext uri="{FF2B5EF4-FFF2-40B4-BE49-F238E27FC236}">
                  <a16:creationId xmlns:a16="http://schemas.microsoft.com/office/drawing/2014/main" id="{82A3F812-06AC-F1AA-B749-953BE2D4B0BD}"/>
                </a:ext>
              </a:extLst>
            </p:cNvPr>
            <p:cNvGrpSpPr/>
            <p:nvPr/>
          </p:nvGrpSpPr>
          <p:grpSpPr>
            <a:xfrm>
              <a:off x="5715019" y="1058540"/>
              <a:ext cx="543506" cy="445337"/>
              <a:chOff x="5715019" y="1058540"/>
              <a:chExt cx="543506" cy="445337"/>
            </a:xfrm>
            <a:grpFill/>
          </p:grpSpPr>
          <p:sp>
            <p:nvSpPr>
              <p:cNvPr id="102" name="Freeform 210">
                <a:extLst>
                  <a:ext uri="{FF2B5EF4-FFF2-40B4-BE49-F238E27FC236}">
                    <a16:creationId xmlns:a16="http://schemas.microsoft.com/office/drawing/2014/main" id="{3AA72904-E11A-54CC-F8B1-FAF8C9BDEB84}"/>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103" name="Freeform 211">
                <a:extLst>
                  <a:ext uri="{FF2B5EF4-FFF2-40B4-BE49-F238E27FC236}">
                    <a16:creationId xmlns:a16="http://schemas.microsoft.com/office/drawing/2014/main" id="{6F5BBF32-36CF-9A3E-C7F8-E3825E1EAC8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101" name="Freeform 209">
              <a:extLst>
                <a:ext uri="{FF2B5EF4-FFF2-40B4-BE49-F238E27FC236}">
                  <a16:creationId xmlns:a16="http://schemas.microsoft.com/office/drawing/2014/main" id="{8E5D5AD4-79B8-3C9B-8A16-B532A7D8373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 name="CuadroTexto 553">
            <a:extLst>
              <a:ext uri="{FF2B5EF4-FFF2-40B4-BE49-F238E27FC236}">
                <a16:creationId xmlns:a16="http://schemas.microsoft.com/office/drawing/2014/main" id="{FDB1E426-FA61-DAA6-7380-8F5E5E178624}"/>
              </a:ext>
            </a:extLst>
          </p:cNvPr>
          <p:cNvSpPr txBox="1"/>
          <p:nvPr/>
        </p:nvSpPr>
        <p:spPr>
          <a:xfrm>
            <a:off x="609093" y="3273158"/>
            <a:ext cx="2758019" cy="2443489"/>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Genetically modified organisms (GMOs) to improve crop yields and resistance.</a:t>
            </a:r>
            <a:endParaRPr lang="es-ES" sz="1600" kern="100">
              <a:solidFill>
                <a:schemeClr val="bg1"/>
              </a:solidFill>
              <a:latin typeface="Calibri"/>
              <a:ea typeface="Times New Roman" panose="02020603050405020304" pitchFamily="18"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Lab-grown meat and alternative protein sources like mycoprotein and insect-based foods.</a:t>
            </a:r>
            <a:endParaRPr kumimoji="0" lang="es-ES" sz="1600" b="0" i="0" u="none" strike="noStrike" kern="100" cap="none" spc="0" normalizeH="0" baseline="0" noProof="0">
              <a:ln>
                <a:noFill/>
              </a:ln>
              <a:solidFill>
                <a:schemeClr val="bg1"/>
              </a:solidFill>
              <a:effectLst/>
              <a:uLnTx/>
              <a:uFillTx/>
              <a:latin typeface="Calibri"/>
              <a:ea typeface="Aptos" panose="020B0004020202020204" pitchFamily="34" charset="0"/>
              <a:cs typeface="Times New Roman" panose="02020603050405020304" pitchFamily="18" charset="0"/>
            </a:endParaRPr>
          </a:p>
        </p:txBody>
      </p:sp>
      <p:sp>
        <p:nvSpPr>
          <p:cNvPr id="17" name="CuadroTexto 553">
            <a:extLst>
              <a:ext uri="{FF2B5EF4-FFF2-40B4-BE49-F238E27FC236}">
                <a16:creationId xmlns:a16="http://schemas.microsoft.com/office/drawing/2014/main" id="{50B7A9E5-A856-478A-1755-C1F371A6E76C}"/>
              </a:ext>
            </a:extLst>
          </p:cNvPr>
          <p:cNvSpPr txBox="1"/>
          <p:nvPr/>
        </p:nvSpPr>
        <p:spPr>
          <a:xfrm>
            <a:off x="900226" y="5684530"/>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Addressing global food security and sustainability challenges</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18" name="CuadroTexto 555">
            <a:extLst>
              <a:ext uri="{FF2B5EF4-FFF2-40B4-BE49-F238E27FC236}">
                <a16:creationId xmlns:a16="http://schemas.microsoft.com/office/drawing/2014/main" id="{853F828F-2BE7-6A89-F826-FA4A031C8752}"/>
              </a:ext>
            </a:extLst>
          </p:cNvPr>
          <p:cNvSpPr txBox="1"/>
          <p:nvPr/>
        </p:nvSpPr>
        <p:spPr>
          <a:xfrm>
            <a:off x="3394578" y="3534708"/>
            <a:ext cx="2609905" cy="1877181"/>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Improving traceability across the food supply chain.</a:t>
            </a:r>
            <a:endParaRPr kumimoji="0" lang="es-ES" sz="1600" b="0" i="0" u="none" strike="noStrike" kern="100" cap="none" spc="0" normalizeH="0" baseline="0" noProof="0">
              <a:ln>
                <a:noFill/>
              </a:ln>
              <a:solidFill>
                <a:schemeClr val="bg1"/>
              </a:solidFill>
              <a:effectLst/>
              <a:uLnTx/>
              <a:uFillTx/>
              <a:latin typeface="+mn-lt"/>
              <a:ea typeface="Aptos" panose="020B0004020202020204" pitchFamily="34"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Ensuring transparency in sourcing, production, and distribution.</a:t>
            </a:r>
            <a:endParaRPr kumimoji="0" lang="es-ES" sz="1600" b="0" i="0" u="none" strike="noStrike" kern="100" cap="none" spc="0" normalizeH="0" baseline="0" noProof="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19" name="CuadroTexto 553">
            <a:extLst>
              <a:ext uri="{FF2B5EF4-FFF2-40B4-BE49-F238E27FC236}">
                <a16:creationId xmlns:a16="http://schemas.microsoft.com/office/drawing/2014/main" id="{D25EE54E-7D01-A3DF-BB02-1A0C7E30D562}"/>
              </a:ext>
            </a:extLst>
          </p:cNvPr>
          <p:cNvSpPr txBox="1"/>
          <p:nvPr/>
        </p:nvSpPr>
        <p:spPr>
          <a:xfrm>
            <a:off x="3659200" y="5684530"/>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Building consumer trust and reducing food fraud.</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3" name="CuadroTexto 555">
            <a:extLst>
              <a:ext uri="{FF2B5EF4-FFF2-40B4-BE49-F238E27FC236}">
                <a16:creationId xmlns:a16="http://schemas.microsoft.com/office/drawing/2014/main" id="{F7A9A1A3-85FB-4ADD-DC38-CB2009DC0FA4}"/>
              </a:ext>
            </a:extLst>
          </p:cNvPr>
          <p:cNvSpPr txBox="1"/>
          <p:nvPr/>
        </p:nvSpPr>
        <p:spPr>
          <a:xfrm>
            <a:off x="5967421" y="3517195"/>
            <a:ext cx="2719583" cy="1877181"/>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Producing custom-designed food items for </a:t>
            </a:r>
            <a:r>
              <a:rPr kumimoji="0" lang="en-US" sz="1600" b="0" i="0" u="none" strike="noStrike" kern="0" cap="none" spc="0" normalizeH="0" baseline="0" noProof="0" err="1">
                <a:ln>
                  <a:noFill/>
                </a:ln>
                <a:solidFill>
                  <a:schemeClr val="bg1"/>
                </a:solidFill>
                <a:effectLst/>
                <a:uLnTx/>
                <a:uFillTx/>
                <a:latin typeface="+mn-lt"/>
                <a:ea typeface="Times New Roman" panose="02020603050405020304" pitchFamily="18" charset="0"/>
                <a:cs typeface="Times New Roman" panose="02020603050405020304" pitchFamily="18" charset="0"/>
              </a:rPr>
              <a:t>specialised</a:t>
            </a: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diets.</a:t>
            </a:r>
            <a:endParaRPr lang="es-ES" sz="1600" kern="100">
              <a:solidFill>
                <a:schemeClr val="bg1"/>
              </a:solidFill>
              <a:latin typeface="+mn-lt"/>
              <a:ea typeface="Times New Roman" panose="02020603050405020304" pitchFamily="18" charset="0"/>
              <a:cs typeface="Times New Roman" panose="02020603050405020304" pitchFamily="18" charset="0"/>
            </a:endParaRPr>
          </a:p>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Reducing food waste by </a:t>
            </a:r>
            <a:r>
              <a:rPr kumimoji="0" lang="en-US" sz="1600" b="0" i="0" u="none" strike="noStrike" kern="0" cap="none" spc="0" normalizeH="0" baseline="0" noProof="0" err="1">
                <a:ln>
                  <a:noFill/>
                </a:ln>
                <a:solidFill>
                  <a:schemeClr val="bg1"/>
                </a:solidFill>
                <a:effectLst/>
                <a:uLnTx/>
                <a:uFillTx/>
                <a:latin typeface="+mn-lt"/>
                <a:ea typeface="Times New Roman" panose="02020603050405020304" pitchFamily="18" charset="0"/>
                <a:cs typeface="Times New Roman" panose="02020603050405020304" pitchFamily="18" charset="0"/>
              </a:rPr>
              <a:t>utilising</a:t>
            </a: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excess ingredients.</a:t>
            </a:r>
            <a:endParaRPr kumimoji="0" lang="es-ES" sz="1600" b="0" i="0" u="none" strike="noStrike" kern="100" cap="none" spc="0" normalizeH="0" baseline="0" noProof="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BB171B-F4D5-A07F-2E12-59FFCEEE21E4}"/>
              </a:ext>
            </a:extLst>
          </p:cNvPr>
          <p:cNvSpPr txBox="1"/>
          <p:nvPr/>
        </p:nvSpPr>
        <p:spPr>
          <a:xfrm>
            <a:off x="6220118" y="5684530"/>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Promoting innovation in food design and consumption.</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5" name="CuadroTexto 555">
            <a:extLst>
              <a:ext uri="{FF2B5EF4-FFF2-40B4-BE49-F238E27FC236}">
                <a16:creationId xmlns:a16="http://schemas.microsoft.com/office/drawing/2014/main" id="{3FC943B0-10FD-B41D-AAA6-7DB1BC00D4C7}"/>
              </a:ext>
            </a:extLst>
          </p:cNvPr>
          <p:cNvSpPr txBox="1"/>
          <p:nvPr/>
        </p:nvSpPr>
        <p:spPr>
          <a:xfrm>
            <a:off x="8603805" y="3590012"/>
            <a:ext cx="2809700" cy="925125"/>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Biodegradable materials, edible packaging, and recyclable plastics</a:t>
            </a:r>
            <a:r>
              <a:rPr kumimoji="0" lang="en-US" sz="1600" b="0" i="0"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a:ln>
                <a:noFill/>
              </a:ln>
              <a:solidFill>
                <a:sysClr val="windowText" lastClr="000000"/>
              </a:solidFill>
              <a:effectLst/>
              <a:uLnTx/>
              <a:uFillTx/>
              <a:latin typeface="+mn-lt"/>
              <a:ea typeface="Aptos" panose="020B0004020202020204" pitchFamily="34" charset="0"/>
              <a:cs typeface="Times New Roman" panose="02020603050405020304" pitchFamily="18" charset="0"/>
            </a:endParaRPr>
          </a:p>
        </p:txBody>
      </p:sp>
      <p:sp>
        <p:nvSpPr>
          <p:cNvPr id="36" name="CuadroTexto 553">
            <a:extLst>
              <a:ext uri="{FF2B5EF4-FFF2-40B4-BE49-F238E27FC236}">
                <a16:creationId xmlns:a16="http://schemas.microsoft.com/office/drawing/2014/main" id="{17561169-C5FD-4C04-5669-E70C9F5E6D53}"/>
              </a:ext>
            </a:extLst>
          </p:cNvPr>
          <p:cNvSpPr txBox="1"/>
          <p:nvPr/>
        </p:nvSpPr>
        <p:spPr>
          <a:xfrm>
            <a:off x="8900411" y="5479599"/>
            <a:ext cx="2466886" cy="738664"/>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Reducing environmental impact and aligning with consumer preferences.</a:t>
            </a:r>
            <a:endParaRPr lang="en-US" sz="1400" b="1" i="1">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95476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597402" y="2356128"/>
            <a:ext cx="3089276" cy="3381235"/>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7" name="Freeform 242"/>
          <p:cNvSpPr>
            <a:spLocks noChangeArrowheads="1"/>
          </p:cNvSpPr>
          <p:nvPr/>
        </p:nvSpPr>
        <p:spPr bwMode="auto">
          <a:xfrm>
            <a:off x="419455" y="2287829"/>
            <a:ext cx="894078" cy="928412"/>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8" name="Freeform 243"/>
          <p:cNvSpPr>
            <a:spLocks noChangeArrowheads="1"/>
          </p:cNvSpPr>
          <p:nvPr/>
        </p:nvSpPr>
        <p:spPr bwMode="auto">
          <a:xfrm>
            <a:off x="4131096" y="3116956"/>
            <a:ext cx="3148846" cy="3449083"/>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467109" y="2399208"/>
            <a:ext cx="18817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0">
                <a:solidFill>
                  <a:schemeClr val="bg1"/>
                </a:solidFill>
                <a:effectLst/>
                <a:latin typeface="Calibri" panose="020F0502020204030204" pitchFamily="34" charset="0"/>
                <a:ea typeface="Times New Roman" panose="02020603050405020304" pitchFamily="18" charset="0"/>
              </a:rPr>
              <a:t>Precision Agriculture</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 name="CuadroTexto 553">
            <a:extLst>
              <a:ext uri="{FF2B5EF4-FFF2-40B4-BE49-F238E27FC236}">
                <a16:creationId xmlns:a16="http://schemas.microsoft.com/office/drawing/2014/main" id="{0FAE03BC-C6C0-AA9E-B9F1-77E171ABB5E9}"/>
              </a:ext>
            </a:extLst>
          </p:cNvPr>
          <p:cNvSpPr txBox="1"/>
          <p:nvPr/>
        </p:nvSpPr>
        <p:spPr>
          <a:xfrm>
            <a:off x="4928288" y="3199526"/>
            <a:ext cx="22884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a:solidFill>
                  <a:schemeClr val="bg1"/>
                </a:solidFill>
                <a:effectLst/>
                <a:latin typeface="Calibri" panose="020F0502020204030204" pitchFamily="34" charset="0"/>
                <a:ea typeface="Times New Roman" panose="02020603050405020304" pitchFamily="18" charset="0"/>
              </a:rPr>
              <a:t>Alternative </a:t>
            </a:r>
            <a:r>
              <a:rPr lang="es-ES" sz="2400" b="1" kern="0" err="1">
                <a:solidFill>
                  <a:schemeClr val="bg1"/>
                </a:solidFill>
                <a:effectLst/>
                <a:latin typeface="Calibri" panose="020F0502020204030204" pitchFamily="34" charset="0"/>
                <a:ea typeface="Times New Roman" panose="02020603050405020304" pitchFamily="18" charset="0"/>
              </a:rPr>
              <a:t>Protein</a:t>
            </a:r>
            <a:r>
              <a:rPr lang="es-ES" sz="2400" b="1" kern="0">
                <a:solidFill>
                  <a:schemeClr val="bg1"/>
                </a:solidFill>
                <a:effectLst/>
                <a:latin typeface="Calibri" panose="020F0502020204030204" pitchFamily="34" charset="0"/>
                <a:ea typeface="Times New Roman" panose="02020603050405020304" pitchFamily="18" charset="0"/>
              </a:rPr>
              <a:t> </a:t>
            </a:r>
            <a:r>
              <a:rPr lang="es-ES" sz="2400" b="1" kern="0" err="1">
                <a:solidFill>
                  <a:schemeClr val="bg1"/>
                </a:solidFill>
                <a:effectLst/>
                <a:latin typeface="Calibri" panose="020F0502020204030204" pitchFamily="34" charset="0"/>
                <a:ea typeface="Times New Roman" panose="02020603050405020304" pitchFamily="18" charset="0"/>
              </a:rPr>
              <a:t>Sources</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 name="Rectángulo 602">
            <a:extLst>
              <a:ext uri="{FF2B5EF4-FFF2-40B4-BE49-F238E27FC236}">
                <a16:creationId xmlns:a16="http://schemas.microsoft.com/office/drawing/2014/main" id="{846C3843-1460-329F-6B95-9644EE7BA4DB}"/>
              </a:ext>
            </a:extLst>
          </p:cNvPr>
          <p:cNvSpPr/>
          <p:nvPr/>
        </p:nvSpPr>
        <p:spPr>
          <a:xfrm>
            <a:off x="774718" y="3174338"/>
            <a:ext cx="2787632" cy="2331664"/>
          </a:xfrm>
          <a:prstGeom prst="rect">
            <a:avLst/>
          </a:prstGeom>
        </p:spPr>
        <p:txBody>
          <a:bodyPr wrap="square">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Leveraging GPS, drones, and sensors to </a:t>
            </a:r>
            <a:r>
              <a:rPr lang="en-US" kern="0" err="1">
                <a:solidFill>
                  <a:schemeClr val="bg1"/>
                </a:solidFill>
                <a:effectLst/>
                <a:latin typeface="+mn-lt"/>
                <a:ea typeface="Times New Roman" panose="02020603050405020304" pitchFamily="18" charset="0"/>
                <a:cs typeface="Times New Roman" panose="02020603050405020304" pitchFamily="18" charset="0"/>
              </a:rPr>
              <a:t>optimise</a:t>
            </a:r>
            <a:r>
              <a:rPr lang="en-US" kern="0">
                <a:solidFill>
                  <a:schemeClr val="bg1"/>
                </a:solidFill>
                <a:effectLst/>
                <a:latin typeface="+mn-lt"/>
                <a:ea typeface="Times New Roman" panose="02020603050405020304" pitchFamily="18" charset="0"/>
                <a:cs typeface="Times New Roman" panose="02020603050405020304" pitchFamily="18" charset="0"/>
              </a:rPr>
              <a:t> farming practices.</a:t>
            </a:r>
          </a:p>
          <a:p>
            <a:pPr lvl="0">
              <a:lnSpc>
                <a:spcPct val="115000"/>
              </a:lnSpc>
              <a:spcAft>
                <a:spcPts val="800"/>
              </a:spcAft>
              <a:buSzPts val="1000"/>
              <a:tabLst>
                <a:tab pos="457200" algn="l"/>
              </a:tabLst>
            </a:pPr>
            <a:endParaRPr lang="es-ES" sz="800" kern="100">
              <a:solidFill>
                <a:schemeClr val="bg1"/>
              </a:solidFill>
              <a:effectLst/>
              <a:latin typeface="+mn-lt"/>
              <a:ea typeface="Aptos" panose="020B0004020202020204" pitchFamily="34" charset="0"/>
              <a:cs typeface="Times New Roman" panose="02020603050405020304" pitchFamily="18" charset="0"/>
            </a:endParaRPr>
          </a:p>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	 Increased productivity and reduced environmental footprint.</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4307243" y="4113093"/>
            <a:ext cx="2909473" cy="2225738"/>
          </a:xfrm>
          <a:prstGeom prst="rect">
            <a:avLst/>
          </a:prstGeom>
        </p:spPr>
        <p:txBody>
          <a:bodyPr wrap="square">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Plant-based meat, lab-grown meat, and insect protein are gaining popularity.</a:t>
            </a:r>
          </a:p>
          <a:p>
            <a:pPr lvl="0">
              <a:lnSpc>
                <a:spcPct val="115000"/>
              </a:lnSpc>
              <a:spcAft>
                <a:spcPts val="800"/>
              </a:spcAft>
              <a:buSzPts val="1000"/>
              <a:tabLst>
                <a:tab pos="457200" algn="l"/>
              </a:tabLst>
            </a:pPr>
            <a:endParaRPr lang="es-ES" sz="800" kern="100">
              <a:solidFill>
                <a:schemeClr val="bg1"/>
              </a:solidFill>
              <a:effectLst/>
              <a:latin typeface="+mn-lt"/>
              <a:ea typeface="Aptos" panose="020B0004020202020204" pitchFamily="34" charset="0"/>
              <a:cs typeface="Times New Roman" panose="02020603050405020304" pitchFamily="18" charset="0"/>
            </a:endParaRPr>
          </a:p>
          <a:p>
            <a:pPr>
              <a:buNone/>
            </a:pPr>
            <a:r>
              <a:rPr lang="en-US">
                <a:solidFill>
                  <a:schemeClr val="bg1"/>
                </a:solidFill>
                <a:latin typeface="+mn-lt"/>
                <a:ea typeface="Times New Roman" panose="02020603050405020304" pitchFamily="18" charset="0"/>
              </a:rPr>
              <a:t>	</a:t>
            </a:r>
            <a:r>
              <a:rPr lang="en-US" kern="0">
                <a:solidFill>
                  <a:schemeClr val="bg1"/>
                </a:solidFill>
                <a:effectLst/>
                <a:latin typeface="+mn-lt"/>
                <a:ea typeface="Times New Roman" panose="02020603050405020304" pitchFamily="18" charset="0"/>
              </a:rPr>
              <a:t>Reduced reliance on traditional livestock farming</a:t>
            </a:r>
            <a:endParaRPr kumimoji="0" lang="en-GB" b="0" i="0" u="none" strike="noStrike" kern="1200" cap="none" spc="0" normalizeH="0" baseline="0" noProof="0">
              <a:ln>
                <a:noFill/>
              </a:ln>
              <a:solidFill>
                <a:schemeClr val="bg1"/>
              </a:solidFill>
              <a:effectLst/>
              <a:uLnTx/>
              <a:uFillTx/>
              <a:latin typeface="+mn-lt"/>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521539" y="900077"/>
            <a:ext cx="11493644"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Here are </a:t>
            </a:r>
            <a:r>
              <a:rPr lang="en-US">
                <a:latin typeface="Calibri" panose="020F0502020204030204"/>
              </a:rPr>
              <a:t>three</a:t>
            </a: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 innovative ways that have increased productivity and reduced the environmental footprint, and the reliance on traditional farming with significant cost savings and sustainability. </a:t>
            </a:r>
            <a:endParaRPr kumimoji="0" lang="en-GB" b="0" i="0" u="none" strike="noStrike" kern="1200" cap="none" spc="0" normalizeH="0" baseline="0" noProof="0">
              <a:ln>
                <a:noFill/>
              </a:ln>
              <a:solidFill>
                <a:srgbClr val="09465E"/>
              </a:solidFill>
              <a:effectLst/>
              <a:uLnTx/>
              <a:uFillTx/>
              <a:latin typeface="Calibri" panose="020F0502020204030204"/>
              <a:ea typeface="+mn-ea"/>
              <a:cs typeface="+mn-cs"/>
            </a:endParaRPr>
          </a:p>
        </p:txBody>
      </p:sp>
      <p:sp>
        <p:nvSpPr>
          <p:cNvPr id="4" name="Text Placeholder 1">
            <a:extLst>
              <a:ext uri="{FF2B5EF4-FFF2-40B4-BE49-F238E27FC236}">
                <a16:creationId xmlns:a16="http://schemas.microsoft.com/office/drawing/2014/main" id="{0FABD8F6-1DBE-62D7-4CA4-018987AE8F78}"/>
              </a:ext>
            </a:extLst>
          </p:cNvPr>
          <p:cNvSpPr txBox="1">
            <a:spLocks/>
          </p:cNvSpPr>
          <p:nvPr/>
        </p:nvSpPr>
        <p:spPr>
          <a:xfrm>
            <a:off x="685800" y="291961"/>
            <a:ext cx="11015093" cy="645208"/>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kern="0">
                <a:latin typeface="Calibri" panose="020F0502020204030204" pitchFamily="34" charset="0"/>
                <a:ea typeface="Times New Roman" panose="02020603050405020304" pitchFamily="18" charset="0"/>
              </a:rPr>
              <a:t>Innovation in Food Production</a:t>
            </a:r>
            <a:endParaRPr lang="en-GB">
              <a:solidFill>
                <a:srgbClr val="09465E"/>
              </a:solidFill>
            </a:endParaRPr>
          </a:p>
        </p:txBody>
      </p:sp>
      <p:sp>
        <p:nvSpPr>
          <p:cNvPr id="13" name="Freeform 170">
            <a:extLst>
              <a:ext uri="{FF2B5EF4-FFF2-40B4-BE49-F238E27FC236}">
                <a16:creationId xmlns:a16="http://schemas.microsoft.com/office/drawing/2014/main" id="{80C18324-D5B4-F05B-8BA9-6E1115E104BF}"/>
              </a:ext>
            </a:extLst>
          </p:cNvPr>
          <p:cNvSpPr>
            <a:spLocks noChangeArrowheads="1"/>
          </p:cNvSpPr>
          <p:nvPr/>
        </p:nvSpPr>
        <p:spPr bwMode="auto">
          <a:xfrm>
            <a:off x="7721088" y="2361969"/>
            <a:ext cx="3152160" cy="3449082"/>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6544B436-1A8F-2E91-D747-37ED9A32219F}"/>
              </a:ext>
            </a:extLst>
          </p:cNvPr>
          <p:cNvSpPr txBox="1"/>
          <p:nvPr/>
        </p:nvSpPr>
        <p:spPr>
          <a:xfrm>
            <a:off x="8735785" y="2433714"/>
            <a:ext cx="1828800" cy="830997"/>
          </a:xfrm>
          <a:prstGeom prst="rect">
            <a:avLst/>
          </a:prstGeom>
          <a:noFill/>
        </p:spPr>
        <p:txBody>
          <a:bodyPr wrap="square" rtlCol="0">
            <a:spAutoFit/>
          </a:bodyPr>
          <a:lstStyle/>
          <a:p>
            <a:r>
              <a:rPr lang="es-ES" sz="2400" b="1" kern="0">
                <a:solidFill>
                  <a:schemeClr val="bg1"/>
                </a:solidFill>
                <a:effectLst/>
                <a:latin typeface="Calibri" panose="020F0502020204030204" pitchFamily="34" charset="0"/>
                <a:ea typeface="Times New Roman" panose="02020603050405020304" pitchFamily="18" charset="0"/>
              </a:rPr>
              <a:t>Food </a:t>
            </a:r>
            <a:r>
              <a:rPr lang="es-ES" sz="2400" b="1" kern="0" err="1">
                <a:solidFill>
                  <a:schemeClr val="bg1"/>
                </a:solidFill>
                <a:effectLst/>
                <a:latin typeface="Calibri" panose="020F0502020204030204" pitchFamily="34" charset="0"/>
                <a:ea typeface="Times New Roman" panose="02020603050405020304" pitchFamily="18" charset="0"/>
              </a:rPr>
              <a:t>Waste</a:t>
            </a:r>
            <a:r>
              <a:rPr lang="es-ES" sz="2400" b="1" kern="0">
                <a:solidFill>
                  <a:schemeClr val="bg1"/>
                </a:solidFill>
                <a:effectLst/>
                <a:latin typeface="Calibri" panose="020F0502020204030204" pitchFamily="34" charset="0"/>
                <a:ea typeface="Times New Roman" panose="02020603050405020304" pitchFamily="18" charset="0"/>
              </a:rPr>
              <a:t> </a:t>
            </a:r>
            <a:r>
              <a:rPr lang="es-ES" sz="2400" b="1" kern="0" err="1">
                <a:solidFill>
                  <a:schemeClr val="bg1"/>
                </a:solidFill>
                <a:effectLst/>
                <a:latin typeface="Calibri" panose="020F0502020204030204" pitchFamily="34" charset="0"/>
                <a:ea typeface="Times New Roman" panose="02020603050405020304" pitchFamily="18" charset="0"/>
              </a:rPr>
              <a:t>Reduction</a:t>
            </a:r>
            <a:endParaRPr lang="es-ES" sz="2400">
              <a:solidFill>
                <a:schemeClr val="bg1"/>
              </a:solidFill>
            </a:endParaRPr>
          </a:p>
        </p:txBody>
      </p:sp>
      <p:sp>
        <p:nvSpPr>
          <p:cNvPr id="15" name="CuadroTexto 14">
            <a:extLst>
              <a:ext uri="{FF2B5EF4-FFF2-40B4-BE49-F238E27FC236}">
                <a16:creationId xmlns:a16="http://schemas.microsoft.com/office/drawing/2014/main" id="{E69FB2B9-7F2F-B8C0-259F-29608CEFF9E7}"/>
              </a:ext>
            </a:extLst>
          </p:cNvPr>
          <p:cNvSpPr txBox="1"/>
          <p:nvPr/>
        </p:nvSpPr>
        <p:spPr>
          <a:xfrm>
            <a:off x="7884952" y="3282728"/>
            <a:ext cx="2988296" cy="2331664"/>
          </a:xfrm>
          <a:prstGeom prst="rect">
            <a:avLst/>
          </a:prstGeom>
          <a:noFill/>
        </p:spPr>
        <p:txBody>
          <a:bodyPr wrap="square" rtlCol="0">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Innovations like AI-powered inventory management and Apps connecting surplus food to consumers or charities.</a:t>
            </a:r>
          </a:p>
          <a:p>
            <a:pPr lvl="0">
              <a:lnSpc>
                <a:spcPct val="115000"/>
              </a:lnSpc>
              <a:spcAft>
                <a:spcPts val="800"/>
              </a:spcAft>
              <a:buSzPts val="1000"/>
              <a:tabLst>
                <a:tab pos="457200" algn="l"/>
              </a:tabLst>
            </a:pPr>
            <a:endParaRPr lang="es-ES" sz="800" kern="100">
              <a:solidFill>
                <a:schemeClr val="bg1"/>
              </a:solidFill>
              <a:effectLst/>
              <a:latin typeface="+mn-lt"/>
              <a:ea typeface="Aptos" panose="020B0004020202020204" pitchFamily="34" charset="0"/>
              <a:cs typeface="Times New Roman" panose="02020603050405020304" pitchFamily="18" charset="0"/>
            </a:endParaRPr>
          </a:p>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	Significant cost savings and sustainability.</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pic>
        <p:nvPicPr>
          <p:cNvPr id="16" name="Imagen 15">
            <a:extLst>
              <a:ext uri="{FF2B5EF4-FFF2-40B4-BE49-F238E27FC236}">
                <a16:creationId xmlns:a16="http://schemas.microsoft.com/office/drawing/2014/main" id="{78967D8D-9973-04E3-EF58-29682E96F5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67512" y="2188544"/>
            <a:ext cx="859611" cy="928412"/>
          </a:xfrm>
          <a:prstGeom prst="rect">
            <a:avLst/>
          </a:prstGeom>
        </p:spPr>
      </p:pic>
      <p:pic>
        <p:nvPicPr>
          <p:cNvPr id="6" name="Imagen 5">
            <a:extLst>
              <a:ext uri="{FF2B5EF4-FFF2-40B4-BE49-F238E27FC236}">
                <a16:creationId xmlns:a16="http://schemas.microsoft.com/office/drawing/2014/main" id="{F28832D7-C759-0131-1E93-80333A9C47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7726" y="2930935"/>
            <a:ext cx="929528" cy="928413"/>
          </a:xfrm>
          <a:prstGeom prst="rect">
            <a:avLst/>
          </a:prstGeom>
        </p:spPr>
      </p:pic>
      <p:pic>
        <p:nvPicPr>
          <p:cNvPr id="9" name="Graphic 8" descr="Badge Tick with solid fill">
            <a:extLst>
              <a:ext uri="{FF2B5EF4-FFF2-40B4-BE49-F238E27FC236}">
                <a16:creationId xmlns:a16="http://schemas.microsoft.com/office/drawing/2014/main" id="{7664A38D-E43E-6F70-B4C9-270D2FD3C0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6750" y="4164940"/>
            <a:ext cx="679538" cy="679538"/>
          </a:xfrm>
          <a:prstGeom prst="rect">
            <a:avLst/>
          </a:prstGeom>
        </p:spPr>
      </p:pic>
      <p:pic>
        <p:nvPicPr>
          <p:cNvPr id="10" name="Graphic 9" descr="Badge Tick with solid fill">
            <a:extLst>
              <a:ext uri="{FF2B5EF4-FFF2-40B4-BE49-F238E27FC236}">
                <a16:creationId xmlns:a16="http://schemas.microsoft.com/office/drawing/2014/main" id="{F9837DCA-BFDB-537C-4561-F05788EE1B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3575" y="5131513"/>
            <a:ext cx="679538" cy="679538"/>
          </a:xfrm>
          <a:prstGeom prst="rect">
            <a:avLst/>
          </a:prstGeom>
        </p:spPr>
      </p:pic>
      <p:pic>
        <p:nvPicPr>
          <p:cNvPr id="11" name="Graphic 10" descr="Badge Tick with solid fill">
            <a:extLst>
              <a:ext uri="{FF2B5EF4-FFF2-40B4-BE49-F238E27FC236}">
                <a16:creationId xmlns:a16="http://schemas.microsoft.com/office/drawing/2014/main" id="{0D91566A-B0C2-E187-D923-F3BC2CFBC0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47585" y="4664323"/>
            <a:ext cx="679538" cy="679538"/>
          </a:xfrm>
          <a:prstGeom prst="rect">
            <a:avLst/>
          </a:prstGeom>
        </p:spPr>
      </p:pic>
      <p:grpSp>
        <p:nvGrpSpPr>
          <p:cNvPr id="12" name="Graphic 3">
            <a:extLst>
              <a:ext uri="{FF2B5EF4-FFF2-40B4-BE49-F238E27FC236}">
                <a16:creationId xmlns:a16="http://schemas.microsoft.com/office/drawing/2014/main" id="{541D5D6B-A109-6C85-DED6-FE273A56F745}"/>
              </a:ext>
            </a:extLst>
          </p:cNvPr>
          <p:cNvGrpSpPr/>
          <p:nvPr/>
        </p:nvGrpSpPr>
        <p:grpSpPr>
          <a:xfrm>
            <a:off x="521539" y="2373990"/>
            <a:ext cx="656696" cy="668285"/>
            <a:chOff x="8424689" y="1951807"/>
            <a:chExt cx="1086136" cy="1105415"/>
          </a:xfrm>
          <a:solidFill>
            <a:schemeClr val="bg1"/>
          </a:solidFill>
        </p:grpSpPr>
        <p:grpSp>
          <p:nvGrpSpPr>
            <p:cNvPr id="17" name="Graphic 3">
              <a:extLst>
                <a:ext uri="{FF2B5EF4-FFF2-40B4-BE49-F238E27FC236}">
                  <a16:creationId xmlns:a16="http://schemas.microsoft.com/office/drawing/2014/main" id="{B12A969F-AA98-2FB7-02E9-AEFC30CE20A4}"/>
                </a:ext>
              </a:extLst>
            </p:cNvPr>
            <p:cNvGrpSpPr/>
            <p:nvPr/>
          </p:nvGrpSpPr>
          <p:grpSpPr>
            <a:xfrm>
              <a:off x="8424689" y="1951807"/>
              <a:ext cx="1086136" cy="1105415"/>
              <a:chOff x="8424689" y="1951807"/>
              <a:chExt cx="1086136" cy="1105415"/>
            </a:xfrm>
            <a:grpFill/>
          </p:grpSpPr>
          <p:sp>
            <p:nvSpPr>
              <p:cNvPr id="24" name="Freeform 1420">
                <a:extLst>
                  <a:ext uri="{FF2B5EF4-FFF2-40B4-BE49-F238E27FC236}">
                    <a16:creationId xmlns:a16="http://schemas.microsoft.com/office/drawing/2014/main" id="{F761706F-22E0-19AE-6574-C1286D4C48D3}"/>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5" name="Freeform 1421">
                <a:extLst>
                  <a:ext uri="{FF2B5EF4-FFF2-40B4-BE49-F238E27FC236}">
                    <a16:creationId xmlns:a16="http://schemas.microsoft.com/office/drawing/2014/main" id="{B48C62E2-E4A3-1434-F21F-81C95F4139D8}"/>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6" name="Freeform 1422">
                <a:extLst>
                  <a:ext uri="{FF2B5EF4-FFF2-40B4-BE49-F238E27FC236}">
                    <a16:creationId xmlns:a16="http://schemas.microsoft.com/office/drawing/2014/main" id="{4AC74A39-06F1-EBA3-0108-239B9FC7181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7" name="Freeform 1423">
                <a:extLst>
                  <a:ext uri="{FF2B5EF4-FFF2-40B4-BE49-F238E27FC236}">
                    <a16:creationId xmlns:a16="http://schemas.microsoft.com/office/drawing/2014/main" id="{8D895176-A804-C5E8-4DE9-DAFA25186D42}"/>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8" name="Freeform 1424">
                <a:extLst>
                  <a:ext uri="{FF2B5EF4-FFF2-40B4-BE49-F238E27FC236}">
                    <a16:creationId xmlns:a16="http://schemas.microsoft.com/office/drawing/2014/main" id="{F652AA5F-28DA-5000-8FDD-FC43A6DBC23A}"/>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9" name="Freeform 1425">
                <a:extLst>
                  <a:ext uri="{FF2B5EF4-FFF2-40B4-BE49-F238E27FC236}">
                    <a16:creationId xmlns:a16="http://schemas.microsoft.com/office/drawing/2014/main" id="{BADB9F9F-04A9-4CEA-D5FD-34D3F8E1E9AE}"/>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0" name="Freeform 1426">
                <a:extLst>
                  <a:ext uri="{FF2B5EF4-FFF2-40B4-BE49-F238E27FC236}">
                    <a16:creationId xmlns:a16="http://schemas.microsoft.com/office/drawing/2014/main" id="{38FF6C5A-045A-26CE-2301-4020174EC3EB}"/>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1" name="Freeform 1427">
                <a:extLst>
                  <a:ext uri="{FF2B5EF4-FFF2-40B4-BE49-F238E27FC236}">
                    <a16:creationId xmlns:a16="http://schemas.microsoft.com/office/drawing/2014/main" id="{452D3EDC-B418-5C9E-8E48-6257BAFD12DF}"/>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2" name="Freeform 1428">
                <a:extLst>
                  <a:ext uri="{FF2B5EF4-FFF2-40B4-BE49-F238E27FC236}">
                    <a16:creationId xmlns:a16="http://schemas.microsoft.com/office/drawing/2014/main" id="{3E2AFF57-5402-E360-824A-1389326E4689}"/>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29">
                <a:extLst>
                  <a:ext uri="{FF2B5EF4-FFF2-40B4-BE49-F238E27FC236}">
                    <a16:creationId xmlns:a16="http://schemas.microsoft.com/office/drawing/2014/main" id="{BE430197-A368-F180-4958-9546AD476CCA}"/>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4" name="Freeform 1430">
                <a:extLst>
                  <a:ext uri="{FF2B5EF4-FFF2-40B4-BE49-F238E27FC236}">
                    <a16:creationId xmlns:a16="http://schemas.microsoft.com/office/drawing/2014/main" id="{A38172FE-89C5-4C09-C5AE-0F468DFEBD1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 name="Freeform 1431">
                <a:extLst>
                  <a:ext uri="{FF2B5EF4-FFF2-40B4-BE49-F238E27FC236}">
                    <a16:creationId xmlns:a16="http://schemas.microsoft.com/office/drawing/2014/main" id="{0F29E816-B4B4-1B0D-1691-A1D1E73C9D22}"/>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6" name="Freeform 1432">
                <a:extLst>
                  <a:ext uri="{FF2B5EF4-FFF2-40B4-BE49-F238E27FC236}">
                    <a16:creationId xmlns:a16="http://schemas.microsoft.com/office/drawing/2014/main" id="{5A787C18-5538-A4D0-8D4E-5E05CE232976}"/>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 name="Freeform 1433">
                <a:extLst>
                  <a:ext uri="{FF2B5EF4-FFF2-40B4-BE49-F238E27FC236}">
                    <a16:creationId xmlns:a16="http://schemas.microsoft.com/office/drawing/2014/main" id="{677BD2C8-A02C-76C4-7F7C-0237D97C7D02}"/>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8" name="Freeform 1434">
                <a:extLst>
                  <a:ext uri="{FF2B5EF4-FFF2-40B4-BE49-F238E27FC236}">
                    <a16:creationId xmlns:a16="http://schemas.microsoft.com/office/drawing/2014/main" id="{592714E8-5C4B-31F7-18B8-FBFF75484732}"/>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9" name="Freeform 1435">
                <a:extLst>
                  <a:ext uri="{FF2B5EF4-FFF2-40B4-BE49-F238E27FC236}">
                    <a16:creationId xmlns:a16="http://schemas.microsoft.com/office/drawing/2014/main" id="{59181EF3-F431-603C-BEAE-23B6D1F15B74}"/>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36">
                <a:extLst>
                  <a:ext uri="{FF2B5EF4-FFF2-40B4-BE49-F238E27FC236}">
                    <a16:creationId xmlns:a16="http://schemas.microsoft.com/office/drawing/2014/main" id="{6BE34286-73D4-5C96-B83C-AFD85A6992A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41" name="Freeform 1437">
                <a:extLst>
                  <a:ext uri="{FF2B5EF4-FFF2-40B4-BE49-F238E27FC236}">
                    <a16:creationId xmlns:a16="http://schemas.microsoft.com/office/drawing/2014/main" id="{BEFF7786-41FF-EBE1-6F8C-801C2943B46A}"/>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42" name="Freeform 1438">
                <a:extLst>
                  <a:ext uri="{FF2B5EF4-FFF2-40B4-BE49-F238E27FC236}">
                    <a16:creationId xmlns:a16="http://schemas.microsoft.com/office/drawing/2014/main" id="{A8D6A4AD-558A-1854-D8C1-69704B8AFB6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43" name="Freeform 1439">
                <a:extLst>
                  <a:ext uri="{FF2B5EF4-FFF2-40B4-BE49-F238E27FC236}">
                    <a16:creationId xmlns:a16="http://schemas.microsoft.com/office/drawing/2014/main" id="{3C623B85-C812-41C5-F530-97B762C3A4C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40">
                <a:extLst>
                  <a:ext uri="{FF2B5EF4-FFF2-40B4-BE49-F238E27FC236}">
                    <a16:creationId xmlns:a16="http://schemas.microsoft.com/office/drawing/2014/main" id="{15ECE307-706F-E3E5-FCD7-181A00BAF5B4}"/>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1441">
                <a:extLst>
                  <a:ext uri="{FF2B5EF4-FFF2-40B4-BE49-F238E27FC236}">
                    <a16:creationId xmlns:a16="http://schemas.microsoft.com/office/drawing/2014/main" id="{AC24EC04-3871-4AA1-C87A-DED776B2578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6" name="Freeform 1442">
                <a:extLst>
                  <a:ext uri="{FF2B5EF4-FFF2-40B4-BE49-F238E27FC236}">
                    <a16:creationId xmlns:a16="http://schemas.microsoft.com/office/drawing/2014/main" id="{39E5C7D3-6A8E-DE94-60F3-C1F5991D16C9}"/>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8" name="Freeform 1443">
                <a:extLst>
                  <a:ext uri="{FF2B5EF4-FFF2-40B4-BE49-F238E27FC236}">
                    <a16:creationId xmlns:a16="http://schemas.microsoft.com/office/drawing/2014/main" id="{EF215192-67BD-869C-496F-31B526DE63AC}"/>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9" name="Freeform 1444">
                <a:extLst>
                  <a:ext uri="{FF2B5EF4-FFF2-40B4-BE49-F238E27FC236}">
                    <a16:creationId xmlns:a16="http://schemas.microsoft.com/office/drawing/2014/main" id="{AD77CE25-2425-AB52-3442-E4E54F738D45}"/>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50" name="Freeform 1445">
                <a:extLst>
                  <a:ext uri="{FF2B5EF4-FFF2-40B4-BE49-F238E27FC236}">
                    <a16:creationId xmlns:a16="http://schemas.microsoft.com/office/drawing/2014/main" id="{AA55E0F9-1B1A-751D-F1A6-D0D0B1BAA08F}"/>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1" name="Freeform 1446">
                <a:extLst>
                  <a:ext uri="{FF2B5EF4-FFF2-40B4-BE49-F238E27FC236}">
                    <a16:creationId xmlns:a16="http://schemas.microsoft.com/office/drawing/2014/main" id="{6F01E921-EABE-1E13-2AD8-D7F77216948C}"/>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52" name="Freeform 1447">
                <a:extLst>
                  <a:ext uri="{FF2B5EF4-FFF2-40B4-BE49-F238E27FC236}">
                    <a16:creationId xmlns:a16="http://schemas.microsoft.com/office/drawing/2014/main" id="{2ECF4691-1CF9-1A9D-4B0D-4032601C58E2}"/>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3" name="Freeform 1448">
                <a:extLst>
                  <a:ext uri="{FF2B5EF4-FFF2-40B4-BE49-F238E27FC236}">
                    <a16:creationId xmlns:a16="http://schemas.microsoft.com/office/drawing/2014/main" id="{8D66794F-2FB5-8A6E-79C3-0670DA39CC0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4" name="Freeform 1449">
                <a:extLst>
                  <a:ext uri="{FF2B5EF4-FFF2-40B4-BE49-F238E27FC236}">
                    <a16:creationId xmlns:a16="http://schemas.microsoft.com/office/drawing/2014/main" id="{E6F23EF0-06F4-99CA-7918-FAF0C6E8B32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5" name="Freeform 1450">
                <a:extLst>
                  <a:ext uri="{FF2B5EF4-FFF2-40B4-BE49-F238E27FC236}">
                    <a16:creationId xmlns:a16="http://schemas.microsoft.com/office/drawing/2014/main" id="{AE4BAC00-37A3-3778-831F-10C63ECEB55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8" name="Graphic 3">
              <a:extLst>
                <a:ext uri="{FF2B5EF4-FFF2-40B4-BE49-F238E27FC236}">
                  <a16:creationId xmlns:a16="http://schemas.microsoft.com/office/drawing/2014/main" id="{5E155931-CCC2-8083-6AEB-54D4B1C20280}"/>
                </a:ext>
              </a:extLst>
            </p:cNvPr>
            <p:cNvGrpSpPr/>
            <p:nvPr/>
          </p:nvGrpSpPr>
          <p:grpSpPr>
            <a:xfrm>
              <a:off x="8623774" y="2128475"/>
              <a:ext cx="506941" cy="300655"/>
              <a:chOff x="8623774" y="2128475"/>
              <a:chExt cx="506941" cy="300655"/>
            </a:xfrm>
            <a:grpFill/>
          </p:grpSpPr>
          <p:grpSp>
            <p:nvGrpSpPr>
              <p:cNvPr id="19" name="Graphic 3">
                <a:extLst>
                  <a:ext uri="{FF2B5EF4-FFF2-40B4-BE49-F238E27FC236}">
                    <a16:creationId xmlns:a16="http://schemas.microsoft.com/office/drawing/2014/main" id="{D9639DFA-C233-DFBC-42B7-5383BCB657FA}"/>
                  </a:ext>
                </a:extLst>
              </p:cNvPr>
              <p:cNvGrpSpPr/>
              <p:nvPr/>
            </p:nvGrpSpPr>
            <p:grpSpPr>
              <a:xfrm>
                <a:off x="8623774" y="2128475"/>
                <a:ext cx="506941" cy="221114"/>
                <a:chOff x="8623774" y="2128475"/>
                <a:chExt cx="506941" cy="221114"/>
              </a:xfrm>
              <a:grpFill/>
            </p:grpSpPr>
            <p:sp>
              <p:nvSpPr>
                <p:cNvPr id="22" name="Freeform 1418">
                  <a:extLst>
                    <a:ext uri="{FF2B5EF4-FFF2-40B4-BE49-F238E27FC236}">
                      <a16:creationId xmlns:a16="http://schemas.microsoft.com/office/drawing/2014/main" id="{B0911A18-FA35-A6A0-4DD5-63617D8E42A5}"/>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23" name="Freeform 1419">
                  <a:extLst>
                    <a:ext uri="{FF2B5EF4-FFF2-40B4-BE49-F238E27FC236}">
                      <a16:creationId xmlns:a16="http://schemas.microsoft.com/office/drawing/2014/main" id="{78264783-C56D-9F1C-7A11-D78299F35D22}"/>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20" name="Freeform 1416">
                <a:extLst>
                  <a:ext uri="{FF2B5EF4-FFF2-40B4-BE49-F238E27FC236}">
                    <a16:creationId xmlns:a16="http://schemas.microsoft.com/office/drawing/2014/main" id="{7C4294E3-A2EB-BB62-2494-C4AF2F529EC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21" name="Freeform 1417">
                <a:extLst>
                  <a:ext uri="{FF2B5EF4-FFF2-40B4-BE49-F238E27FC236}">
                    <a16:creationId xmlns:a16="http://schemas.microsoft.com/office/drawing/2014/main" id="{AC3F403C-C7FB-5DB0-31E4-9CD91CFB1E26}"/>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grpSp>
        <p:nvGrpSpPr>
          <p:cNvPr id="56" name="Group 55">
            <a:extLst>
              <a:ext uri="{FF2B5EF4-FFF2-40B4-BE49-F238E27FC236}">
                <a16:creationId xmlns:a16="http://schemas.microsoft.com/office/drawing/2014/main" id="{73F8B66B-5FB3-AE4F-B5FE-1EE70924B730}"/>
              </a:ext>
            </a:extLst>
          </p:cNvPr>
          <p:cNvGrpSpPr/>
          <p:nvPr/>
        </p:nvGrpSpPr>
        <p:grpSpPr>
          <a:xfrm>
            <a:off x="7654505" y="2369122"/>
            <a:ext cx="685624" cy="562822"/>
            <a:chOff x="2183461" y="3309567"/>
            <a:chExt cx="1315031" cy="1062659"/>
          </a:xfrm>
          <a:solidFill>
            <a:schemeClr val="bg1"/>
          </a:solidFill>
        </p:grpSpPr>
        <p:sp>
          <p:nvSpPr>
            <p:cNvPr id="57" name="Freeform 189">
              <a:extLst>
                <a:ext uri="{FF2B5EF4-FFF2-40B4-BE49-F238E27FC236}">
                  <a16:creationId xmlns:a16="http://schemas.microsoft.com/office/drawing/2014/main" id="{0AD1C5AB-FCC2-D906-088B-65489387BCCB}"/>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094D2"/>
            </a:solidFill>
            <a:ln w="13404" cap="flat">
              <a:noFill/>
              <a:prstDash val="solid"/>
              <a:miter/>
            </a:ln>
          </p:spPr>
          <p:txBody>
            <a:bodyPr rtlCol="0" anchor="ctr"/>
            <a:lstStyle/>
            <a:p>
              <a:endParaRPr lang="en-US"/>
            </a:p>
          </p:txBody>
        </p:sp>
        <p:grpSp>
          <p:nvGrpSpPr>
            <p:cNvPr id="58" name="Graphic 8">
              <a:extLst>
                <a:ext uri="{FF2B5EF4-FFF2-40B4-BE49-F238E27FC236}">
                  <a16:creationId xmlns:a16="http://schemas.microsoft.com/office/drawing/2014/main" id="{60995ED0-8CA6-F325-4688-A0A3601AFCA2}"/>
                </a:ext>
              </a:extLst>
            </p:cNvPr>
            <p:cNvGrpSpPr/>
            <p:nvPr/>
          </p:nvGrpSpPr>
          <p:grpSpPr>
            <a:xfrm>
              <a:off x="2183461" y="3309567"/>
              <a:ext cx="1315031" cy="1062659"/>
              <a:chOff x="6363120" y="2593423"/>
              <a:chExt cx="700697" cy="566224"/>
            </a:xfrm>
            <a:grpFill/>
          </p:grpSpPr>
          <p:grpSp>
            <p:nvGrpSpPr>
              <p:cNvPr id="59" name="Graphic 8">
                <a:extLst>
                  <a:ext uri="{FF2B5EF4-FFF2-40B4-BE49-F238E27FC236}">
                    <a16:creationId xmlns:a16="http://schemas.microsoft.com/office/drawing/2014/main" id="{E926519F-3362-6706-CDE9-73E3D5AD3D84}"/>
                  </a:ext>
                </a:extLst>
              </p:cNvPr>
              <p:cNvGrpSpPr/>
              <p:nvPr/>
            </p:nvGrpSpPr>
            <p:grpSpPr>
              <a:xfrm>
                <a:off x="6520715" y="2593423"/>
                <a:ext cx="379810" cy="566224"/>
                <a:chOff x="6520715" y="2593423"/>
                <a:chExt cx="379810" cy="566224"/>
              </a:xfrm>
              <a:grpFill/>
            </p:grpSpPr>
            <p:sp>
              <p:nvSpPr>
                <p:cNvPr id="66" name="Freeform 198">
                  <a:extLst>
                    <a:ext uri="{FF2B5EF4-FFF2-40B4-BE49-F238E27FC236}">
                      <a16:creationId xmlns:a16="http://schemas.microsoft.com/office/drawing/2014/main" id="{5172A1EB-1A86-42D2-0142-BC5E6041E05B}"/>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7" name="Freeform 199">
                  <a:extLst>
                    <a:ext uri="{FF2B5EF4-FFF2-40B4-BE49-F238E27FC236}">
                      <a16:creationId xmlns:a16="http://schemas.microsoft.com/office/drawing/2014/main" id="{F1351832-51EB-8029-7C13-BC524401360F}"/>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0" name="Graphic 8">
                <a:extLst>
                  <a:ext uri="{FF2B5EF4-FFF2-40B4-BE49-F238E27FC236}">
                    <a16:creationId xmlns:a16="http://schemas.microsoft.com/office/drawing/2014/main" id="{0B424CB4-FE18-34F1-5562-E79813C695A0}"/>
                  </a:ext>
                </a:extLst>
              </p:cNvPr>
              <p:cNvGrpSpPr/>
              <p:nvPr/>
            </p:nvGrpSpPr>
            <p:grpSpPr>
              <a:xfrm>
                <a:off x="6962626" y="2623492"/>
                <a:ext cx="101190" cy="345155"/>
                <a:chOff x="6962626" y="2623492"/>
                <a:chExt cx="101190" cy="345155"/>
              </a:xfrm>
              <a:grpFill/>
            </p:grpSpPr>
            <p:sp>
              <p:nvSpPr>
                <p:cNvPr id="64" name="Freeform 196">
                  <a:extLst>
                    <a:ext uri="{FF2B5EF4-FFF2-40B4-BE49-F238E27FC236}">
                      <a16:creationId xmlns:a16="http://schemas.microsoft.com/office/drawing/2014/main" id="{851DFFD4-21C5-9175-8E64-32C20EB80D0E}"/>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5" name="Freeform 197">
                  <a:extLst>
                    <a:ext uri="{FF2B5EF4-FFF2-40B4-BE49-F238E27FC236}">
                      <a16:creationId xmlns:a16="http://schemas.microsoft.com/office/drawing/2014/main" id="{BDE63B5C-29B6-4256-AF40-16A80AE47C6F}"/>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B29ABDA5-87A5-BF51-04DF-C78037606270}"/>
                  </a:ext>
                </a:extLst>
              </p:cNvPr>
              <p:cNvGrpSpPr/>
              <p:nvPr/>
            </p:nvGrpSpPr>
            <p:grpSpPr>
              <a:xfrm>
                <a:off x="6363120" y="2623492"/>
                <a:ext cx="100904" cy="345155"/>
                <a:chOff x="6363120" y="2623492"/>
                <a:chExt cx="100904" cy="345155"/>
              </a:xfrm>
              <a:grpFill/>
            </p:grpSpPr>
            <p:sp>
              <p:nvSpPr>
                <p:cNvPr id="62" name="Freeform 194">
                  <a:extLst>
                    <a:ext uri="{FF2B5EF4-FFF2-40B4-BE49-F238E27FC236}">
                      <a16:creationId xmlns:a16="http://schemas.microsoft.com/office/drawing/2014/main" id="{1341D954-E66F-5F1F-417C-4BDE173E0CD8}"/>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3" name="Freeform 195">
                  <a:extLst>
                    <a:ext uri="{FF2B5EF4-FFF2-40B4-BE49-F238E27FC236}">
                      <a16:creationId xmlns:a16="http://schemas.microsoft.com/office/drawing/2014/main" id="{4F49CECE-B464-B277-C549-CFA28A843D4A}"/>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8" name="Graphic 3">
            <a:extLst>
              <a:ext uri="{FF2B5EF4-FFF2-40B4-BE49-F238E27FC236}">
                <a16:creationId xmlns:a16="http://schemas.microsoft.com/office/drawing/2014/main" id="{C197826B-90FB-8D41-C220-760D43622819}"/>
              </a:ext>
            </a:extLst>
          </p:cNvPr>
          <p:cNvGrpSpPr/>
          <p:nvPr/>
        </p:nvGrpSpPr>
        <p:grpSpPr>
          <a:xfrm>
            <a:off x="4081777" y="2994902"/>
            <a:ext cx="717491" cy="658224"/>
            <a:chOff x="10407709" y="5371716"/>
            <a:chExt cx="1086136" cy="1037162"/>
          </a:xfrm>
          <a:solidFill>
            <a:schemeClr val="bg1"/>
          </a:solidFill>
        </p:grpSpPr>
        <p:sp>
          <p:nvSpPr>
            <p:cNvPr id="69" name="Freeform 1249">
              <a:extLst>
                <a:ext uri="{FF2B5EF4-FFF2-40B4-BE49-F238E27FC236}">
                  <a16:creationId xmlns:a16="http://schemas.microsoft.com/office/drawing/2014/main" id="{D560CE68-59DE-5238-D1B9-A52B4E3F9E0B}"/>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0BA47"/>
            </a:solidFill>
            <a:ln w="27426" cap="flat">
              <a:noFill/>
              <a:prstDash val="solid"/>
              <a:miter/>
            </a:ln>
          </p:spPr>
          <p:txBody>
            <a:bodyPr rtlCol="0" anchor="ctr"/>
            <a:lstStyle/>
            <a:p>
              <a:endParaRPr lang="en-US"/>
            </a:p>
          </p:txBody>
        </p:sp>
        <p:sp>
          <p:nvSpPr>
            <p:cNvPr id="70" name="Freeform 1250">
              <a:extLst>
                <a:ext uri="{FF2B5EF4-FFF2-40B4-BE49-F238E27FC236}">
                  <a16:creationId xmlns:a16="http://schemas.microsoft.com/office/drawing/2014/main" id="{C076BC9A-381B-146F-72BD-51ACBF4BE52B}"/>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0BA47"/>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A0F945E2-791D-0D1B-EA7B-C5D9DF042398}"/>
                </a:ext>
              </a:extLst>
            </p:cNvPr>
            <p:cNvGrpSpPr/>
            <p:nvPr/>
          </p:nvGrpSpPr>
          <p:grpSpPr>
            <a:xfrm>
              <a:off x="10407709" y="5371716"/>
              <a:ext cx="1086136" cy="1037162"/>
              <a:chOff x="10407709" y="5371716"/>
              <a:chExt cx="1086136" cy="1037162"/>
            </a:xfrm>
            <a:grpFill/>
          </p:grpSpPr>
          <p:grpSp>
            <p:nvGrpSpPr>
              <p:cNvPr id="72" name="Graphic 3">
                <a:extLst>
                  <a:ext uri="{FF2B5EF4-FFF2-40B4-BE49-F238E27FC236}">
                    <a16:creationId xmlns:a16="http://schemas.microsoft.com/office/drawing/2014/main" id="{A3BF5300-8BD9-42F7-391E-EBC270B04826}"/>
                  </a:ext>
                </a:extLst>
              </p:cNvPr>
              <p:cNvGrpSpPr/>
              <p:nvPr/>
            </p:nvGrpSpPr>
            <p:grpSpPr>
              <a:xfrm>
                <a:off x="10407709" y="5371716"/>
                <a:ext cx="1086136" cy="1037162"/>
                <a:chOff x="10407709" y="5371716"/>
                <a:chExt cx="1086136" cy="1037162"/>
              </a:xfrm>
              <a:grpFill/>
            </p:grpSpPr>
            <p:sp>
              <p:nvSpPr>
                <p:cNvPr id="74" name="Freeform 1254">
                  <a:extLst>
                    <a:ext uri="{FF2B5EF4-FFF2-40B4-BE49-F238E27FC236}">
                      <a16:creationId xmlns:a16="http://schemas.microsoft.com/office/drawing/2014/main" id="{5CADADC8-CE2D-72B7-906E-F6F5F417F1C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75" name="Freeform 1255">
                  <a:extLst>
                    <a:ext uri="{FF2B5EF4-FFF2-40B4-BE49-F238E27FC236}">
                      <a16:creationId xmlns:a16="http://schemas.microsoft.com/office/drawing/2014/main" id="{4A7AFE3F-61B6-5698-CFE9-2B17438038E2}"/>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76" name="Freeform 1256">
                  <a:extLst>
                    <a:ext uri="{FF2B5EF4-FFF2-40B4-BE49-F238E27FC236}">
                      <a16:creationId xmlns:a16="http://schemas.microsoft.com/office/drawing/2014/main" id="{BBCFF0B3-2115-0172-0649-53E755017E7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73" name="Freeform 1253">
                <a:extLst>
                  <a:ext uri="{FF2B5EF4-FFF2-40B4-BE49-F238E27FC236}">
                    <a16:creationId xmlns:a16="http://schemas.microsoft.com/office/drawing/2014/main" id="{97E507D2-D539-533E-F647-9F547E3086F1}"/>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BD2E5-4715-9738-29D0-A2606881AF5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4C2F6773-7E09-542F-B739-E1B1AB9E0084}"/>
              </a:ext>
            </a:extLst>
          </p:cNvPr>
          <p:cNvSpPr>
            <a:spLocks noChangeArrowheads="1"/>
          </p:cNvSpPr>
          <p:nvPr/>
        </p:nvSpPr>
        <p:spPr bwMode="auto">
          <a:xfrm>
            <a:off x="8294771" y="642044"/>
            <a:ext cx="338287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546626DE-7117-089A-D51C-D9281BDB03F0}"/>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8CDAD5E9-CAF4-AE85-ECAF-7062B8FCFB5E}"/>
              </a:ext>
            </a:extLst>
          </p:cNvPr>
          <p:cNvSpPr>
            <a:spLocks noChangeArrowheads="1"/>
          </p:cNvSpPr>
          <p:nvPr/>
        </p:nvSpPr>
        <p:spPr bwMode="auto">
          <a:xfrm>
            <a:off x="6622865" y="2053111"/>
            <a:ext cx="3597460" cy="111055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E46C96E7-1FF4-BD48-9DC7-CAB7E02C3BEF}"/>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F42E4AD2-F719-8CC5-05B6-9544052F22D6}"/>
              </a:ext>
            </a:extLst>
          </p:cNvPr>
          <p:cNvSpPr>
            <a:spLocks noChangeArrowheads="1"/>
          </p:cNvSpPr>
          <p:nvPr/>
        </p:nvSpPr>
        <p:spPr bwMode="auto">
          <a:xfrm>
            <a:off x="8294772" y="3451129"/>
            <a:ext cx="3382878"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282EBE0-2500-E665-E725-99BD79849A6C}"/>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D820E6A1-D2FD-4878-C776-541A53676C09}"/>
              </a:ext>
            </a:extLst>
          </p:cNvPr>
          <p:cNvSpPr>
            <a:spLocks noChangeArrowheads="1"/>
          </p:cNvSpPr>
          <p:nvPr/>
        </p:nvSpPr>
        <p:spPr bwMode="auto">
          <a:xfrm>
            <a:off x="6622865" y="4870583"/>
            <a:ext cx="3597460"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D36DDCBA-DD58-7558-0D9A-A45D97C95AE3}"/>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742D32E-0313-748B-C883-52D1BD99DFCC}"/>
              </a:ext>
            </a:extLst>
          </p:cNvPr>
          <p:cNvSpPr>
            <a:spLocks noGrp="1"/>
          </p:cNvSpPr>
          <p:nvPr>
            <p:ph type="body" sz="quarter" idx="18"/>
          </p:nvPr>
        </p:nvSpPr>
        <p:spPr>
          <a:xfrm>
            <a:off x="280374" y="1420338"/>
            <a:ext cx="5470930" cy="4741091"/>
          </a:xfrm>
        </p:spPr>
        <p:txBody>
          <a:bodyPr/>
          <a:lstStyle/>
          <a:p>
            <a:pPr marL="0" indent="0">
              <a:lnSpc>
                <a:spcPct val="100000"/>
              </a:lnSpc>
              <a:spcBef>
                <a:spcPts val="0"/>
              </a:spcBef>
              <a:buNone/>
            </a:pPr>
            <a:r>
              <a:rPr lang="en-US" sz="22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The food sector will continue evolving as technological advancements improve </a:t>
            </a:r>
            <a:r>
              <a:rPr lang="en-US" sz="22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efficiency, sustainability, and consumer satisfaction</a:t>
            </a:r>
            <a:r>
              <a:rPr lang="en-US" sz="22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Collaboration between tech companies, governments, and the food industry will be crucial for driving innovation forward. Initiatives such as smart cities, sustainable farming, and circular economies will shape the future of food production and distribution.</a:t>
            </a:r>
            <a:endParaRPr lang="es-ES" sz="2200" kern="10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0000"/>
              </a:lnSpc>
              <a:spcBef>
                <a:spcPts val="0"/>
              </a:spcBef>
            </a:pPr>
            <a:r>
              <a:rPr lang="en-US" sz="22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By adopting cutting-edge technologies and fostering a culture of innovation, the food sector can address global challenges and ensure a sustainable, secure, and equitable food system for future generations.</a:t>
            </a:r>
            <a:endParaRPr lang="es-ES" sz="2200" kern="10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99675E1D-F75F-AAFE-5615-786FD5767EA3}"/>
              </a:ext>
            </a:extLst>
          </p:cNvPr>
          <p:cNvSpPr txBox="1"/>
          <p:nvPr/>
        </p:nvSpPr>
        <p:spPr>
          <a:xfrm>
            <a:off x="8898862" y="711524"/>
            <a:ext cx="2221095"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High initial costs for adopting advanced technologies.</a:t>
            </a:r>
            <a:endParaRPr lang="es-ES"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uadroTexto 553">
            <a:extLst>
              <a:ext uri="{FF2B5EF4-FFF2-40B4-BE49-F238E27FC236}">
                <a16:creationId xmlns:a16="http://schemas.microsoft.com/office/drawing/2014/main" id="{D714229E-20A8-97A0-B6A1-6B7CE06D5BD5}"/>
              </a:ext>
            </a:extLst>
          </p:cNvPr>
          <p:cNvSpPr txBox="1"/>
          <p:nvPr/>
        </p:nvSpPr>
        <p:spPr>
          <a:xfrm>
            <a:off x="7118889" y="2161441"/>
            <a:ext cx="2882361" cy="1154162"/>
          </a:xfrm>
          <a:prstGeom prst="rect">
            <a:avLst/>
          </a:prstGeom>
          <a:noFill/>
        </p:spPr>
        <p:txBody>
          <a:bodyPr wrap="square" rtlCol="0" anchor="ctr">
            <a:spAutoFit/>
          </a:bodyPr>
          <a:lstStyle/>
          <a:p>
            <a:pPr algn="ctr" rtl="0">
              <a:defRPr/>
            </a:pPr>
            <a:r>
              <a:rPr lang="en-US" sz="1800" kern="0">
                <a:solidFill>
                  <a:schemeClr val="bg1"/>
                </a:solidFill>
                <a:effectLst/>
                <a:latin typeface="+mn-lt"/>
                <a:ea typeface="Times New Roman" panose="02020603050405020304" pitchFamily="18" charset="0"/>
                <a:cs typeface="Times New Roman" panose="02020603050405020304" pitchFamily="18" charset="0"/>
              </a:rPr>
              <a:t>Regulatory barriers for new products like lab-grown meat or GMOs.</a:t>
            </a:r>
            <a:endParaRPr lang="es-ES" sz="1800" kern="100">
              <a:solidFill>
                <a:schemeClr val="bg1"/>
              </a:solidFill>
              <a:effectLst/>
              <a:latin typeface="+mn-lt"/>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Calibri" panose="020F0502020204030204" pitchFamily="34" charset="0"/>
                <a:ea typeface="Lato" charset="0"/>
                <a:cs typeface="Calibri" panose="020F0502020204030204" pitchFamily="34" charset="0"/>
              </a:rPr>
              <a:t>.</a:t>
            </a:r>
            <a:endParaRPr kumimoji="0" lang="en-GB" sz="1500" b="0" i="0" u="none" strike="noStrike" kern="1200" cap="none" spc="0" normalizeH="0" baseline="0" noProof="0">
              <a:ln>
                <a:noFill/>
              </a:ln>
              <a:solidFill>
                <a:srgbClr val="FFFFFF"/>
              </a:solidFill>
              <a:effectLst/>
              <a:uLnTx/>
              <a:uFillTx/>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776A516-EF45-E828-DBD6-DBAE4DF1FBFA}"/>
              </a:ext>
            </a:extLst>
          </p:cNvPr>
          <p:cNvSpPr txBox="1"/>
          <p:nvPr/>
        </p:nvSpPr>
        <p:spPr>
          <a:xfrm>
            <a:off x="8721807" y="3488522"/>
            <a:ext cx="2747195"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Resistance to change from traditional stakeholders in the food supply chain.</a:t>
            </a:r>
            <a:endParaRPr lang="es-ES"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8D391F1F-2BF5-28B3-098D-E0E7A17130D8}"/>
              </a:ext>
            </a:extLst>
          </p:cNvPr>
          <p:cNvSpPr txBox="1"/>
          <p:nvPr/>
        </p:nvSpPr>
        <p:spPr>
          <a:xfrm>
            <a:off x="7276304" y="5042448"/>
            <a:ext cx="2944021" cy="713016"/>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Ensuring data security and privacy in digital innovations.</a:t>
            </a:r>
            <a:endParaRPr lang="es-ES"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Marcador de texto 8">
            <a:extLst>
              <a:ext uri="{FF2B5EF4-FFF2-40B4-BE49-F238E27FC236}">
                <a16:creationId xmlns:a16="http://schemas.microsoft.com/office/drawing/2014/main" id="{AE3717BE-31EC-9C58-C6AE-0372A0DB879D}"/>
              </a:ext>
            </a:extLst>
          </p:cNvPr>
          <p:cNvSpPr>
            <a:spLocks noGrp="1"/>
          </p:cNvSpPr>
          <p:nvPr>
            <p:ph type="body" sz="quarter" idx="16"/>
          </p:nvPr>
        </p:nvSpPr>
        <p:spPr>
          <a:xfrm>
            <a:off x="247477" y="255213"/>
            <a:ext cx="7031795" cy="1097848"/>
          </a:xfrm>
        </p:spPr>
        <p:txBody>
          <a:bodyPr/>
          <a:lstStyle/>
          <a:p>
            <a:r>
              <a:rPr lang="es-ES" b="1" kern="0" err="1">
                <a:solidFill>
                  <a:srgbClr val="09465E"/>
                </a:solidFill>
                <a:effectLst/>
                <a:latin typeface="Calibri" panose="020F0502020204030204" pitchFamily="34" charset="0"/>
                <a:ea typeface="Times New Roman" panose="02020603050405020304" pitchFamily="18" charset="0"/>
              </a:rPr>
              <a:t>Challenges</a:t>
            </a:r>
            <a:r>
              <a:rPr lang="es-ES" b="1" kern="0">
                <a:solidFill>
                  <a:srgbClr val="09465E"/>
                </a:solidFill>
                <a:effectLst/>
                <a:latin typeface="Calibri" panose="020F0502020204030204" pitchFamily="34" charset="0"/>
                <a:ea typeface="Times New Roman" panose="02020603050405020304" pitchFamily="18" charset="0"/>
              </a:rPr>
              <a:t> in Implementing </a:t>
            </a:r>
            <a:r>
              <a:rPr lang="es-ES" b="1" kern="0" err="1">
                <a:solidFill>
                  <a:srgbClr val="09465E"/>
                </a:solidFill>
                <a:effectLst/>
                <a:latin typeface="Calibri" panose="020F0502020204030204" pitchFamily="34" charset="0"/>
                <a:ea typeface="Times New Roman" panose="02020603050405020304" pitchFamily="18" charset="0"/>
              </a:rPr>
              <a:t>Innovations</a:t>
            </a:r>
            <a:r>
              <a:rPr lang="es-ES" b="1" kern="0">
                <a:solidFill>
                  <a:srgbClr val="09465E"/>
                </a:solidFill>
                <a:effectLst/>
                <a:latin typeface="Calibri" panose="020F0502020204030204" pitchFamily="34" charset="0"/>
                <a:ea typeface="Times New Roman" panose="02020603050405020304" pitchFamily="18" charset="0"/>
              </a:rPr>
              <a:t> </a:t>
            </a:r>
            <a:r>
              <a:rPr lang="es-ES" sz="3600" b="1" kern="0">
                <a:solidFill>
                  <a:srgbClr val="09465E"/>
                </a:solidFill>
                <a:effectLst/>
                <a:latin typeface="Calibri" panose="020F0502020204030204" pitchFamily="34" charset="0"/>
                <a:ea typeface="Times New Roman" panose="02020603050405020304" pitchFamily="18" charset="0"/>
              </a:rPr>
              <a:t>&amp; </a:t>
            </a:r>
            <a:r>
              <a:rPr lang="es-ES" b="1" kern="0">
                <a:solidFill>
                  <a:srgbClr val="09465E"/>
                </a:solidFill>
                <a:latin typeface="Calibri" panose="020F0502020204030204" pitchFamily="34" charset="0"/>
                <a:ea typeface="Times New Roman" panose="02020603050405020304" pitchFamily="18" charset="0"/>
              </a:rPr>
              <a:t>a </a:t>
            </a:r>
            <a:r>
              <a:rPr lang="en-US" sz="3600" b="1" kern="0">
                <a:solidFill>
                  <a:srgbClr val="09465E"/>
                </a:solidFill>
                <a:effectLst/>
                <a:latin typeface="Calibri" panose="020F0502020204030204" pitchFamily="34" charset="0"/>
                <a:ea typeface="Times New Roman" panose="02020603050405020304" pitchFamily="18" charset="0"/>
              </a:rPr>
              <a:t>Future Outlook </a:t>
            </a:r>
          </a:p>
          <a:p>
            <a:endParaRPr lang="es-ES">
              <a:solidFill>
                <a:srgbClr val="09465E"/>
              </a:solidFill>
            </a:endParaRPr>
          </a:p>
        </p:txBody>
      </p:sp>
      <p:grpSp>
        <p:nvGrpSpPr>
          <p:cNvPr id="2" name="Graphic 2">
            <a:extLst>
              <a:ext uri="{FF2B5EF4-FFF2-40B4-BE49-F238E27FC236}">
                <a16:creationId xmlns:a16="http://schemas.microsoft.com/office/drawing/2014/main" id="{83724412-A4B8-458D-8DE9-A072AD318B7D}"/>
              </a:ext>
            </a:extLst>
          </p:cNvPr>
          <p:cNvGrpSpPr/>
          <p:nvPr/>
        </p:nvGrpSpPr>
        <p:grpSpPr>
          <a:xfrm>
            <a:off x="7669508" y="786321"/>
            <a:ext cx="838691" cy="739883"/>
            <a:chOff x="8782406" y="5397193"/>
            <a:chExt cx="872121" cy="595289"/>
          </a:xfrm>
          <a:solidFill>
            <a:schemeClr val="bg1"/>
          </a:solidFill>
        </p:grpSpPr>
        <p:sp>
          <p:nvSpPr>
            <p:cNvPr id="8" name="Freeform 388">
              <a:extLst>
                <a:ext uri="{FF2B5EF4-FFF2-40B4-BE49-F238E27FC236}">
                  <a16:creationId xmlns:a16="http://schemas.microsoft.com/office/drawing/2014/main" id="{13EB9F74-CC0C-3217-A9B3-7FB532A1ECD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3" name="Freeform 389">
              <a:extLst>
                <a:ext uri="{FF2B5EF4-FFF2-40B4-BE49-F238E27FC236}">
                  <a16:creationId xmlns:a16="http://schemas.microsoft.com/office/drawing/2014/main" id="{7438E68E-9EDF-7238-FCA0-63780C1E53BE}"/>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4" name="Freeform 390">
              <a:extLst>
                <a:ext uri="{FF2B5EF4-FFF2-40B4-BE49-F238E27FC236}">
                  <a16:creationId xmlns:a16="http://schemas.microsoft.com/office/drawing/2014/main" id="{07C47683-DB6E-ED66-76A5-638D4A54704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15" name="Freeform 391">
              <a:extLst>
                <a:ext uri="{FF2B5EF4-FFF2-40B4-BE49-F238E27FC236}">
                  <a16:creationId xmlns:a16="http://schemas.microsoft.com/office/drawing/2014/main" id="{7A57FB9C-8236-105E-D5A2-3AE81DD656A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16" name="Graphic 3">
            <a:extLst>
              <a:ext uri="{FF2B5EF4-FFF2-40B4-BE49-F238E27FC236}">
                <a16:creationId xmlns:a16="http://schemas.microsoft.com/office/drawing/2014/main" id="{054A4AE2-4380-E511-0ACD-BE9B61482B14}"/>
              </a:ext>
            </a:extLst>
          </p:cNvPr>
          <p:cNvGrpSpPr/>
          <p:nvPr/>
        </p:nvGrpSpPr>
        <p:grpSpPr>
          <a:xfrm>
            <a:off x="5963021" y="2156701"/>
            <a:ext cx="907856" cy="940767"/>
            <a:chOff x="789989" y="537063"/>
            <a:chExt cx="907856" cy="940767"/>
          </a:xfrm>
          <a:solidFill>
            <a:schemeClr val="bg1"/>
          </a:solidFill>
        </p:grpSpPr>
        <p:sp>
          <p:nvSpPr>
            <p:cNvPr id="17" name="Freeform 1078">
              <a:extLst>
                <a:ext uri="{FF2B5EF4-FFF2-40B4-BE49-F238E27FC236}">
                  <a16:creationId xmlns:a16="http://schemas.microsoft.com/office/drawing/2014/main" id="{B2314B4B-933C-953A-C17B-3E021F20D058}"/>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60BA47"/>
            </a:solidFill>
            <a:ln w="27426" cap="flat">
              <a:noFill/>
              <a:prstDash val="solid"/>
              <a:miter/>
            </a:ln>
          </p:spPr>
          <p:txBody>
            <a:bodyPr rtlCol="0" anchor="ctr"/>
            <a:lstStyle/>
            <a:p>
              <a:endParaRPr lang="en-US"/>
            </a:p>
          </p:txBody>
        </p:sp>
        <p:sp>
          <p:nvSpPr>
            <p:cNvPr id="18" name="Freeform 1079">
              <a:extLst>
                <a:ext uri="{FF2B5EF4-FFF2-40B4-BE49-F238E27FC236}">
                  <a16:creationId xmlns:a16="http://schemas.microsoft.com/office/drawing/2014/main" id="{3092534A-B9FF-60E0-83AF-98D4CEC9926E}"/>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19" name="Freeform 1080">
              <a:extLst>
                <a:ext uri="{FF2B5EF4-FFF2-40B4-BE49-F238E27FC236}">
                  <a16:creationId xmlns:a16="http://schemas.microsoft.com/office/drawing/2014/main" id="{169C68FF-923E-6A6D-29D0-F897925814A8}"/>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0" name="Freeform 1081">
              <a:extLst>
                <a:ext uri="{FF2B5EF4-FFF2-40B4-BE49-F238E27FC236}">
                  <a16:creationId xmlns:a16="http://schemas.microsoft.com/office/drawing/2014/main" id="{72F6874A-4BC3-7080-7B08-E20DA7AD8EE7}"/>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1" name="Freeform 1082">
              <a:extLst>
                <a:ext uri="{FF2B5EF4-FFF2-40B4-BE49-F238E27FC236}">
                  <a16:creationId xmlns:a16="http://schemas.microsoft.com/office/drawing/2014/main" id="{D369B53E-ACA5-F6BA-20D1-10D62956C29E}"/>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grpFill/>
            <a:ln w="27426" cap="flat">
              <a:noFill/>
              <a:prstDash val="solid"/>
              <a:miter/>
            </a:ln>
          </p:spPr>
          <p:txBody>
            <a:bodyPr rtlCol="0" anchor="ctr"/>
            <a:lstStyle/>
            <a:p>
              <a:endParaRPr lang="en-US"/>
            </a:p>
          </p:txBody>
        </p:sp>
        <p:sp>
          <p:nvSpPr>
            <p:cNvPr id="22" name="Freeform 1083">
              <a:extLst>
                <a:ext uri="{FF2B5EF4-FFF2-40B4-BE49-F238E27FC236}">
                  <a16:creationId xmlns:a16="http://schemas.microsoft.com/office/drawing/2014/main" id="{92BFB02C-08C4-48CC-B330-6E3E31156FB3}"/>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3" name="Freeform 1084">
              <a:extLst>
                <a:ext uri="{FF2B5EF4-FFF2-40B4-BE49-F238E27FC236}">
                  <a16:creationId xmlns:a16="http://schemas.microsoft.com/office/drawing/2014/main" id="{5B90A2AA-E4C9-83BA-6596-A642C7EE0D29}"/>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EC922DD5-ED88-5F6A-DDE3-6AE91AECE0FB}"/>
              </a:ext>
            </a:extLst>
          </p:cNvPr>
          <p:cNvGrpSpPr/>
          <p:nvPr/>
        </p:nvGrpSpPr>
        <p:grpSpPr>
          <a:xfrm>
            <a:off x="7517323" y="3406871"/>
            <a:ext cx="1064702" cy="1066405"/>
            <a:chOff x="7284496" y="2127428"/>
            <a:chExt cx="2244434" cy="2249772"/>
          </a:xfrm>
          <a:solidFill>
            <a:schemeClr val="bg1"/>
          </a:solidFill>
        </p:grpSpPr>
        <p:grpSp>
          <p:nvGrpSpPr>
            <p:cNvPr id="33" name="Graphic 3">
              <a:extLst>
                <a:ext uri="{FF2B5EF4-FFF2-40B4-BE49-F238E27FC236}">
                  <a16:creationId xmlns:a16="http://schemas.microsoft.com/office/drawing/2014/main" id="{DA224221-D287-809B-CC0C-A0D7FB817C39}"/>
                </a:ext>
              </a:extLst>
            </p:cNvPr>
            <p:cNvGrpSpPr/>
            <p:nvPr/>
          </p:nvGrpSpPr>
          <p:grpSpPr>
            <a:xfrm>
              <a:off x="7284496" y="2127428"/>
              <a:ext cx="2244434" cy="2249772"/>
              <a:chOff x="5098317" y="2100784"/>
              <a:chExt cx="2244434" cy="2249772"/>
            </a:xfrm>
            <a:grpFill/>
          </p:grpSpPr>
          <p:sp>
            <p:nvSpPr>
              <p:cNvPr id="38" name="Freeform 8">
                <a:extLst>
                  <a:ext uri="{FF2B5EF4-FFF2-40B4-BE49-F238E27FC236}">
                    <a16:creationId xmlns:a16="http://schemas.microsoft.com/office/drawing/2014/main" id="{BA238D0E-D5A2-5C95-D896-504EBDD8CDA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40" name="Freeform 10">
                <a:extLst>
                  <a:ext uri="{FF2B5EF4-FFF2-40B4-BE49-F238E27FC236}">
                    <a16:creationId xmlns:a16="http://schemas.microsoft.com/office/drawing/2014/main" id="{BE5CB874-D74F-D936-0020-3F252FA15635}"/>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41" name="Freeform 11">
                <a:extLst>
                  <a:ext uri="{FF2B5EF4-FFF2-40B4-BE49-F238E27FC236}">
                    <a16:creationId xmlns:a16="http://schemas.microsoft.com/office/drawing/2014/main" id="{3365314A-63DE-4A09-A5D1-7D4EF90D181C}"/>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42" name="Freeform 12">
                <a:extLst>
                  <a:ext uri="{FF2B5EF4-FFF2-40B4-BE49-F238E27FC236}">
                    <a16:creationId xmlns:a16="http://schemas.microsoft.com/office/drawing/2014/main" id="{490E8C0D-34DF-A5AA-C528-D2D7D4BAFB65}"/>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43" name="Freeform 13">
                <a:extLst>
                  <a:ext uri="{FF2B5EF4-FFF2-40B4-BE49-F238E27FC236}">
                    <a16:creationId xmlns:a16="http://schemas.microsoft.com/office/drawing/2014/main" id="{25CB8805-4EAE-E457-E75A-8AF9869B906C}"/>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34" name="Graphic 3">
              <a:extLst>
                <a:ext uri="{FF2B5EF4-FFF2-40B4-BE49-F238E27FC236}">
                  <a16:creationId xmlns:a16="http://schemas.microsoft.com/office/drawing/2014/main" id="{95C4A663-E639-DF7F-B999-DCFDC19492DC}"/>
                </a:ext>
              </a:extLst>
            </p:cNvPr>
            <p:cNvGrpSpPr/>
            <p:nvPr/>
          </p:nvGrpSpPr>
          <p:grpSpPr>
            <a:xfrm>
              <a:off x="8878245" y="2200268"/>
              <a:ext cx="144167" cy="725714"/>
              <a:chOff x="6692066" y="2173624"/>
              <a:chExt cx="144167" cy="725714"/>
            </a:xfrm>
            <a:grpFill/>
          </p:grpSpPr>
          <p:sp>
            <p:nvSpPr>
              <p:cNvPr id="35" name="Freeform 15">
                <a:extLst>
                  <a:ext uri="{FF2B5EF4-FFF2-40B4-BE49-F238E27FC236}">
                    <a16:creationId xmlns:a16="http://schemas.microsoft.com/office/drawing/2014/main" id="{4FA6EC0C-2E42-A3A8-6D84-3FA1FF33031B}"/>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36" name="Freeform 16">
                <a:extLst>
                  <a:ext uri="{FF2B5EF4-FFF2-40B4-BE49-F238E27FC236}">
                    <a16:creationId xmlns:a16="http://schemas.microsoft.com/office/drawing/2014/main" id="{906DF1CB-454D-4024-512F-F073E6E69E2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44" name="Group 43">
            <a:extLst>
              <a:ext uri="{FF2B5EF4-FFF2-40B4-BE49-F238E27FC236}">
                <a16:creationId xmlns:a16="http://schemas.microsoft.com/office/drawing/2014/main" id="{AC0ACB27-E477-284D-1779-58AFBAB6578B}"/>
              </a:ext>
            </a:extLst>
          </p:cNvPr>
          <p:cNvGrpSpPr/>
          <p:nvPr/>
        </p:nvGrpSpPr>
        <p:grpSpPr>
          <a:xfrm>
            <a:off x="6013938" y="5128387"/>
            <a:ext cx="848868" cy="857185"/>
            <a:chOff x="4584188" y="522438"/>
            <a:chExt cx="1292943" cy="1284227"/>
          </a:xfrm>
          <a:solidFill>
            <a:schemeClr val="bg1"/>
          </a:solidFill>
        </p:grpSpPr>
        <p:grpSp>
          <p:nvGrpSpPr>
            <p:cNvPr id="45" name="Graphic 24">
              <a:extLst>
                <a:ext uri="{FF2B5EF4-FFF2-40B4-BE49-F238E27FC236}">
                  <a16:creationId xmlns:a16="http://schemas.microsoft.com/office/drawing/2014/main" id="{A7AEF299-706B-1B14-CDD0-7A8D0269351D}"/>
                </a:ext>
              </a:extLst>
            </p:cNvPr>
            <p:cNvGrpSpPr/>
            <p:nvPr/>
          </p:nvGrpSpPr>
          <p:grpSpPr>
            <a:xfrm>
              <a:off x="5099909" y="1002440"/>
              <a:ext cx="720240" cy="720592"/>
              <a:chOff x="5098372" y="991465"/>
              <a:chExt cx="720240" cy="720592"/>
            </a:xfrm>
            <a:grpFill/>
          </p:grpSpPr>
          <p:sp>
            <p:nvSpPr>
              <p:cNvPr id="56" name="Freeform 29">
                <a:extLst>
                  <a:ext uri="{FF2B5EF4-FFF2-40B4-BE49-F238E27FC236}">
                    <a16:creationId xmlns:a16="http://schemas.microsoft.com/office/drawing/2014/main" id="{375435A5-016A-5F71-3B0B-E69D4CC8DCA2}"/>
                  </a:ext>
                </a:extLst>
              </p:cNvPr>
              <p:cNvSpPr/>
              <p:nvPr/>
            </p:nvSpPr>
            <p:spPr>
              <a:xfrm>
                <a:off x="5427325" y="991465"/>
                <a:ext cx="391287" cy="390774"/>
              </a:xfrm>
              <a:custGeom>
                <a:avLst/>
                <a:gdLst>
                  <a:gd name="connsiteX0" fmla="*/ 114183 w 391287"/>
                  <a:gd name="connsiteY0" fmla="*/ 382826 h 390774"/>
                  <a:gd name="connsiteX1" fmla="*/ 154792 w 391287"/>
                  <a:gd name="connsiteY1" fmla="*/ 344223 h 390774"/>
                  <a:gd name="connsiteX2" fmla="*/ 165777 w 391287"/>
                  <a:gd name="connsiteY2" fmla="*/ 340562 h 390774"/>
                  <a:gd name="connsiteX3" fmla="*/ 252987 w 391287"/>
                  <a:gd name="connsiteY3" fmla="*/ 302957 h 390774"/>
                  <a:gd name="connsiteX4" fmla="*/ 310240 w 391287"/>
                  <a:gd name="connsiteY4" fmla="*/ 245052 h 390774"/>
                  <a:gd name="connsiteX5" fmla="*/ 251323 w 391287"/>
                  <a:gd name="connsiteY5" fmla="*/ 54698 h 390774"/>
                  <a:gd name="connsiteX6" fmla="*/ 146471 w 391287"/>
                  <a:gd name="connsiteY6" fmla="*/ 81654 h 390774"/>
                  <a:gd name="connsiteX7" fmla="*/ 81562 w 391287"/>
                  <a:gd name="connsiteY7" fmla="*/ 146214 h 390774"/>
                  <a:gd name="connsiteX8" fmla="*/ 50606 w 391287"/>
                  <a:gd name="connsiteY8" fmla="*/ 223754 h 390774"/>
                  <a:gd name="connsiteX9" fmla="*/ 43282 w 391287"/>
                  <a:gd name="connsiteY9" fmla="*/ 240726 h 390774"/>
                  <a:gd name="connsiteX10" fmla="*/ 8997 w 391287"/>
                  <a:gd name="connsiteY10" fmla="*/ 276667 h 390774"/>
                  <a:gd name="connsiteX11" fmla="*/ 676 w 391287"/>
                  <a:gd name="connsiteY11" fmla="*/ 211108 h 390774"/>
                  <a:gd name="connsiteX12" fmla="*/ 49940 w 391287"/>
                  <a:gd name="connsiteY12" fmla="*/ 105282 h 390774"/>
                  <a:gd name="connsiteX13" fmla="*/ 106860 w 391287"/>
                  <a:gd name="connsiteY13" fmla="*/ 48708 h 390774"/>
                  <a:gd name="connsiteX14" fmla="*/ 292265 w 391287"/>
                  <a:gd name="connsiteY14" fmla="*/ 14430 h 390774"/>
                  <a:gd name="connsiteX15" fmla="*/ 391126 w 391287"/>
                  <a:gd name="connsiteY15" fmla="*/ 174834 h 390774"/>
                  <a:gd name="connsiteX16" fmla="*/ 347854 w 391287"/>
                  <a:gd name="connsiteY16" fmla="*/ 278997 h 390774"/>
                  <a:gd name="connsiteX17" fmla="*/ 278618 w 391287"/>
                  <a:gd name="connsiteY17" fmla="*/ 347884 h 390774"/>
                  <a:gd name="connsiteX18" fmla="*/ 114183 w 391287"/>
                  <a:gd name="connsiteY18" fmla="*/ 382826 h 39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287" h="390774">
                    <a:moveTo>
                      <a:pt x="114183" y="382826"/>
                    </a:moveTo>
                    <a:cubicBezTo>
                      <a:pt x="129162" y="368184"/>
                      <a:pt x="141810" y="355871"/>
                      <a:pt x="154792" y="344223"/>
                    </a:cubicBezTo>
                    <a:cubicBezTo>
                      <a:pt x="157455" y="341894"/>
                      <a:pt x="162115" y="340562"/>
                      <a:pt x="165777" y="340562"/>
                    </a:cubicBezTo>
                    <a:cubicBezTo>
                      <a:pt x="200062" y="339897"/>
                      <a:pt x="229021" y="327584"/>
                      <a:pt x="252987" y="302957"/>
                    </a:cubicBezTo>
                    <a:cubicBezTo>
                      <a:pt x="271961" y="283656"/>
                      <a:pt x="291933" y="265020"/>
                      <a:pt x="310240" y="245052"/>
                    </a:cubicBezTo>
                    <a:cubicBezTo>
                      <a:pt x="369823" y="179493"/>
                      <a:pt x="337535" y="75331"/>
                      <a:pt x="251323" y="54698"/>
                    </a:cubicBezTo>
                    <a:cubicBezTo>
                      <a:pt x="212045" y="45380"/>
                      <a:pt x="176428" y="54365"/>
                      <a:pt x="146471" y="81654"/>
                    </a:cubicBezTo>
                    <a:cubicBezTo>
                      <a:pt x="123836" y="102286"/>
                      <a:pt x="102865" y="124250"/>
                      <a:pt x="81562" y="146214"/>
                    </a:cubicBezTo>
                    <a:cubicBezTo>
                      <a:pt x="60924" y="167846"/>
                      <a:pt x="51937" y="194136"/>
                      <a:pt x="50606" y="223754"/>
                    </a:cubicBezTo>
                    <a:cubicBezTo>
                      <a:pt x="50273" y="229744"/>
                      <a:pt x="47277" y="236400"/>
                      <a:pt x="43282" y="240726"/>
                    </a:cubicBezTo>
                    <a:cubicBezTo>
                      <a:pt x="32964" y="252706"/>
                      <a:pt x="21646" y="263688"/>
                      <a:pt x="8997" y="276667"/>
                    </a:cubicBezTo>
                    <a:cubicBezTo>
                      <a:pt x="1009" y="253705"/>
                      <a:pt x="-1321" y="232739"/>
                      <a:pt x="676" y="211108"/>
                    </a:cubicBezTo>
                    <a:cubicBezTo>
                      <a:pt x="4337" y="170175"/>
                      <a:pt x="20648" y="134567"/>
                      <a:pt x="49940" y="105282"/>
                    </a:cubicBezTo>
                    <a:cubicBezTo>
                      <a:pt x="68913" y="86313"/>
                      <a:pt x="87554" y="67344"/>
                      <a:pt x="106860" y="48708"/>
                    </a:cubicBezTo>
                    <a:cubicBezTo>
                      <a:pt x="157122" y="-212"/>
                      <a:pt x="229021" y="-13524"/>
                      <a:pt x="292265" y="14430"/>
                    </a:cubicBezTo>
                    <a:cubicBezTo>
                      <a:pt x="355177" y="42052"/>
                      <a:pt x="394122" y="104616"/>
                      <a:pt x="391126" y="174834"/>
                    </a:cubicBezTo>
                    <a:cubicBezTo>
                      <a:pt x="389462" y="214769"/>
                      <a:pt x="375149" y="250044"/>
                      <a:pt x="347854" y="278997"/>
                    </a:cubicBezTo>
                    <a:cubicBezTo>
                      <a:pt x="325552" y="302625"/>
                      <a:pt x="302917" y="326253"/>
                      <a:pt x="278618" y="347884"/>
                    </a:cubicBezTo>
                    <a:cubicBezTo>
                      <a:pt x="232017" y="389482"/>
                      <a:pt x="177760" y="400131"/>
                      <a:pt x="114183" y="382826"/>
                    </a:cubicBezTo>
                    <a:close/>
                  </a:path>
                </a:pathLst>
              </a:custGeom>
              <a:solidFill>
                <a:srgbClr val="2094D2"/>
              </a:solidFill>
              <a:ln w="3314" cap="flat">
                <a:noFill/>
                <a:prstDash val="solid"/>
                <a:miter/>
              </a:ln>
            </p:spPr>
            <p:txBody>
              <a:bodyPr rtlCol="0" anchor="ctr"/>
              <a:lstStyle/>
              <a:p>
                <a:endParaRPr lang="en-US"/>
              </a:p>
            </p:txBody>
          </p:sp>
          <p:sp>
            <p:nvSpPr>
              <p:cNvPr id="57" name="Freeform 30">
                <a:extLst>
                  <a:ext uri="{FF2B5EF4-FFF2-40B4-BE49-F238E27FC236}">
                    <a16:creationId xmlns:a16="http://schemas.microsoft.com/office/drawing/2014/main" id="{C6A8036A-F0F9-2EF9-C911-6E8888F42D27}"/>
                  </a:ext>
                </a:extLst>
              </p:cNvPr>
              <p:cNvSpPr/>
              <p:nvPr/>
            </p:nvSpPr>
            <p:spPr>
              <a:xfrm>
                <a:off x="5098372" y="1320880"/>
                <a:ext cx="391481" cy="391177"/>
              </a:xfrm>
              <a:custGeom>
                <a:avLst/>
                <a:gdLst>
                  <a:gd name="connsiteX0" fmla="*/ 383219 w 391481"/>
                  <a:gd name="connsiteY0" fmla="*/ 113646 h 391177"/>
                  <a:gd name="connsiteX1" fmla="*/ 354593 w 391481"/>
                  <a:gd name="connsiteY1" fmla="*/ 270056 h 391177"/>
                  <a:gd name="connsiteX2" fmla="*/ 271710 w 391481"/>
                  <a:gd name="connsiteY2" fmla="*/ 353586 h 391177"/>
                  <a:gd name="connsiteX3" fmla="*/ 45694 w 391481"/>
                  <a:gd name="connsiteY3" fmla="*/ 338611 h 391177"/>
                  <a:gd name="connsiteX4" fmla="*/ 43697 w 391481"/>
                  <a:gd name="connsiteY4" fmla="*/ 111982 h 391177"/>
                  <a:gd name="connsiteX5" fmla="*/ 113932 w 391481"/>
                  <a:gd name="connsiteY5" fmla="*/ 42097 h 391177"/>
                  <a:gd name="connsiteX6" fmla="*/ 276370 w 391481"/>
                  <a:gd name="connsiteY6" fmla="*/ 7820 h 391177"/>
                  <a:gd name="connsiteX7" fmla="*/ 235427 w 391481"/>
                  <a:gd name="connsiteY7" fmla="*/ 48420 h 391177"/>
                  <a:gd name="connsiteX8" fmla="*/ 224776 w 391481"/>
                  <a:gd name="connsiteY8" fmla="*/ 50749 h 391177"/>
                  <a:gd name="connsiteX9" fmla="*/ 142225 w 391481"/>
                  <a:gd name="connsiteY9" fmla="*/ 84694 h 391177"/>
                  <a:gd name="connsiteX10" fmla="*/ 84640 w 391481"/>
                  <a:gd name="connsiteY10" fmla="*/ 142266 h 391177"/>
                  <a:gd name="connsiteX11" fmla="*/ 84973 w 391481"/>
                  <a:gd name="connsiteY11" fmla="*/ 305997 h 391177"/>
                  <a:gd name="connsiteX12" fmla="*/ 248742 w 391481"/>
                  <a:gd name="connsiteY12" fmla="*/ 306663 h 391177"/>
                  <a:gd name="connsiteX13" fmla="*/ 306328 w 391481"/>
                  <a:gd name="connsiteY13" fmla="*/ 249091 h 391177"/>
                  <a:gd name="connsiteX14" fmla="*/ 340613 w 391481"/>
                  <a:gd name="connsiteY14" fmla="*/ 166559 h 391177"/>
                  <a:gd name="connsiteX15" fmla="*/ 344607 w 391481"/>
                  <a:gd name="connsiteY15" fmla="*/ 154246 h 391177"/>
                  <a:gd name="connsiteX16" fmla="*/ 383219 w 391481"/>
                  <a:gd name="connsiteY16" fmla="*/ 113646 h 39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481" h="391177">
                    <a:moveTo>
                      <a:pt x="383219" y="113646"/>
                    </a:moveTo>
                    <a:cubicBezTo>
                      <a:pt x="399863" y="172882"/>
                      <a:pt x="391874" y="225130"/>
                      <a:pt x="354593" y="270056"/>
                    </a:cubicBezTo>
                    <a:cubicBezTo>
                      <a:pt x="329628" y="300007"/>
                      <a:pt x="301335" y="328294"/>
                      <a:pt x="271710" y="353586"/>
                    </a:cubicBezTo>
                    <a:cubicBezTo>
                      <a:pt x="205470" y="409494"/>
                      <a:pt x="105277" y="401840"/>
                      <a:pt x="45694" y="338611"/>
                    </a:cubicBezTo>
                    <a:cubicBezTo>
                      <a:pt x="-14221" y="275048"/>
                      <a:pt x="-15553" y="176543"/>
                      <a:pt x="43697" y="111982"/>
                    </a:cubicBezTo>
                    <a:cubicBezTo>
                      <a:pt x="65999" y="87689"/>
                      <a:pt x="89300" y="64061"/>
                      <a:pt x="113932" y="42097"/>
                    </a:cubicBezTo>
                    <a:cubicBezTo>
                      <a:pt x="160533" y="1164"/>
                      <a:pt x="214457" y="-9153"/>
                      <a:pt x="276370" y="7820"/>
                    </a:cubicBezTo>
                    <a:cubicBezTo>
                      <a:pt x="262057" y="22130"/>
                      <a:pt x="249075" y="35774"/>
                      <a:pt x="235427" y="48420"/>
                    </a:cubicBezTo>
                    <a:cubicBezTo>
                      <a:pt x="233097" y="50416"/>
                      <a:pt x="228437" y="50749"/>
                      <a:pt x="224776" y="50749"/>
                    </a:cubicBezTo>
                    <a:cubicBezTo>
                      <a:pt x="192821" y="51082"/>
                      <a:pt x="165193" y="62397"/>
                      <a:pt x="142225" y="84694"/>
                    </a:cubicBezTo>
                    <a:cubicBezTo>
                      <a:pt x="122919" y="103663"/>
                      <a:pt x="103280" y="122631"/>
                      <a:pt x="84640" y="142266"/>
                    </a:cubicBezTo>
                    <a:cubicBezTo>
                      <a:pt x="39370" y="189189"/>
                      <a:pt x="39703" y="260405"/>
                      <a:pt x="84973" y="305997"/>
                    </a:cubicBezTo>
                    <a:cubicBezTo>
                      <a:pt x="129576" y="351257"/>
                      <a:pt x="201475" y="351589"/>
                      <a:pt x="248742" y="306663"/>
                    </a:cubicBezTo>
                    <a:cubicBezTo>
                      <a:pt x="268381" y="288027"/>
                      <a:pt x="287354" y="268392"/>
                      <a:pt x="306328" y="249091"/>
                    </a:cubicBezTo>
                    <a:cubicBezTo>
                      <a:pt x="328630" y="226128"/>
                      <a:pt x="339614" y="198507"/>
                      <a:pt x="340613" y="166559"/>
                    </a:cubicBezTo>
                    <a:cubicBezTo>
                      <a:pt x="340613" y="162233"/>
                      <a:pt x="341944" y="157241"/>
                      <a:pt x="344607" y="154246"/>
                    </a:cubicBezTo>
                    <a:cubicBezTo>
                      <a:pt x="356257" y="140935"/>
                      <a:pt x="368906" y="128622"/>
                      <a:pt x="383219" y="113646"/>
                    </a:cubicBezTo>
                    <a:close/>
                  </a:path>
                </a:pathLst>
              </a:custGeom>
              <a:solidFill>
                <a:srgbClr val="2094D2"/>
              </a:solidFill>
              <a:ln w="3314" cap="flat">
                <a:noFill/>
                <a:prstDash val="solid"/>
                <a:miter/>
              </a:ln>
            </p:spPr>
            <p:txBody>
              <a:bodyPr rtlCol="0" anchor="ctr"/>
              <a:lstStyle/>
              <a:p>
                <a:endParaRPr lang="en-US"/>
              </a:p>
            </p:txBody>
          </p:sp>
          <p:sp>
            <p:nvSpPr>
              <p:cNvPr id="58" name="Freeform 31">
                <a:extLst>
                  <a:ext uri="{FF2B5EF4-FFF2-40B4-BE49-F238E27FC236}">
                    <a16:creationId xmlns:a16="http://schemas.microsoft.com/office/drawing/2014/main" id="{021DA6F3-8EFF-EE6B-0800-5E3F9496F899}"/>
                  </a:ext>
                </a:extLst>
              </p:cNvPr>
              <p:cNvSpPr/>
              <p:nvPr/>
            </p:nvSpPr>
            <p:spPr>
              <a:xfrm>
                <a:off x="5330925" y="1222922"/>
                <a:ext cx="259181" cy="256678"/>
              </a:xfrm>
              <a:custGeom>
                <a:avLst/>
                <a:gdLst>
                  <a:gd name="connsiteX0" fmla="*/ 259181 w 259181"/>
                  <a:gd name="connsiteY0" fmla="*/ 23579 h 256678"/>
                  <a:gd name="connsiteX1" fmla="*/ 246865 w 259181"/>
                  <a:gd name="connsiteY1" fmla="*/ 45210 h 256678"/>
                  <a:gd name="connsiteX2" fmla="*/ 44816 w 259181"/>
                  <a:gd name="connsiteY2" fmla="*/ 247545 h 256678"/>
                  <a:gd name="connsiteX3" fmla="*/ 7868 w 259181"/>
                  <a:gd name="connsiteY3" fmla="*/ 249542 h 256678"/>
                  <a:gd name="connsiteX4" fmla="*/ 8867 w 259181"/>
                  <a:gd name="connsiteY4" fmla="*/ 211604 h 256678"/>
                  <a:gd name="connsiteX5" fmla="*/ 210916 w 259181"/>
                  <a:gd name="connsiteY5" fmla="*/ 9269 h 256678"/>
                  <a:gd name="connsiteX6" fmla="*/ 240541 w 259181"/>
                  <a:gd name="connsiteY6" fmla="*/ 2946 h 256678"/>
                  <a:gd name="connsiteX7" fmla="*/ 259181 w 259181"/>
                  <a:gd name="connsiteY7" fmla="*/ 23579 h 25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81" h="256678">
                    <a:moveTo>
                      <a:pt x="259181" y="23579"/>
                    </a:moveTo>
                    <a:cubicBezTo>
                      <a:pt x="254188" y="32897"/>
                      <a:pt x="251525" y="40219"/>
                      <a:pt x="246865" y="45210"/>
                    </a:cubicBezTo>
                    <a:cubicBezTo>
                      <a:pt x="179626" y="112766"/>
                      <a:pt x="112388" y="180322"/>
                      <a:pt x="44816" y="247545"/>
                    </a:cubicBezTo>
                    <a:cubicBezTo>
                      <a:pt x="33166" y="259193"/>
                      <a:pt x="18187" y="259526"/>
                      <a:pt x="7868" y="249542"/>
                    </a:cubicBezTo>
                    <a:cubicBezTo>
                      <a:pt x="-2784" y="239226"/>
                      <a:pt x="-2784" y="223585"/>
                      <a:pt x="8867" y="211604"/>
                    </a:cubicBezTo>
                    <a:cubicBezTo>
                      <a:pt x="76105" y="144048"/>
                      <a:pt x="143677" y="76825"/>
                      <a:pt x="210916" y="9269"/>
                    </a:cubicBezTo>
                    <a:cubicBezTo>
                      <a:pt x="219570" y="617"/>
                      <a:pt x="230222" y="-3044"/>
                      <a:pt x="240541" y="2946"/>
                    </a:cubicBezTo>
                    <a:cubicBezTo>
                      <a:pt x="247864" y="7605"/>
                      <a:pt x="252857" y="16258"/>
                      <a:pt x="259181" y="23579"/>
                    </a:cubicBezTo>
                    <a:close/>
                  </a:path>
                </a:pathLst>
              </a:custGeom>
              <a:solidFill>
                <a:srgbClr val="2094D2"/>
              </a:solidFill>
              <a:ln w="3314" cap="flat">
                <a:noFill/>
                <a:prstDash val="solid"/>
                <a:miter/>
              </a:ln>
            </p:spPr>
            <p:txBody>
              <a:bodyPr rtlCol="0" anchor="ctr"/>
              <a:lstStyle/>
              <a:p>
                <a:endParaRPr lang="en-US"/>
              </a:p>
            </p:txBody>
          </p:sp>
        </p:grpSp>
        <p:grpSp>
          <p:nvGrpSpPr>
            <p:cNvPr id="46" name="Graphic 24">
              <a:extLst>
                <a:ext uri="{FF2B5EF4-FFF2-40B4-BE49-F238E27FC236}">
                  <a16:creationId xmlns:a16="http://schemas.microsoft.com/office/drawing/2014/main" id="{17281601-8539-2533-7A80-4A1EA4C4F4E1}"/>
                </a:ext>
              </a:extLst>
            </p:cNvPr>
            <p:cNvGrpSpPr/>
            <p:nvPr/>
          </p:nvGrpSpPr>
          <p:grpSpPr>
            <a:xfrm>
              <a:off x="4584188" y="522438"/>
              <a:ext cx="1292943" cy="1284227"/>
              <a:chOff x="4584188" y="522438"/>
              <a:chExt cx="1292943" cy="1284227"/>
            </a:xfrm>
            <a:grpFill/>
          </p:grpSpPr>
          <p:sp>
            <p:nvSpPr>
              <p:cNvPr id="48" name="Freeform 33">
                <a:extLst>
                  <a:ext uri="{FF2B5EF4-FFF2-40B4-BE49-F238E27FC236}">
                    <a16:creationId xmlns:a16="http://schemas.microsoft.com/office/drawing/2014/main" id="{879760D8-D800-9088-E2D5-CF2BCE2B7C5A}"/>
                  </a:ext>
                </a:extLst>
              </p:cNvPr>
              <p:cNvSpPr/>
              <p:nvPr/>
            </p:nvSpPr>
            <p:spPr>
              <a:xfrm>
                <a:off x="4591274" y="522438"/>
                <a:ext cx="1285857" cy="1284227"/>
              </a:xfrm>
              <a:custGeom>
                <a:avLst/>
                <a:gdLst>
                  <a:gd name="connsiteX0" fmla="*/ 666 w 1285857"/>
                  <a:gd name="connsiteY0" fmla="*/ 677223 h 1284227"/>
                  <a:gd name="connsiteX1" fmla="*/ 6324 w 1285857"/>
                  <a:gd name="connsiteY1" fmla="*/ 669236 h 1284227"/>
                  <a:gd name="connsiteX2" fmla="*/ 32288 w 1285857"/>
                  <a:gd name="connsiteY2" fmla="*/ 660584 h 1284227"/>
                  <a:gd name="connsiteX3" fmla="*/ 50595 w 1285857"/>
                  <a:gd name="connsiteY3" fmla="*/ 680884 h 1284227"/>
                  <a:gd name="connsiteX4" fmla="*/ 50928 w 1285857"/>
                  <a:gd name="connsiteY4" fmla="*/ 694528 h 1284227"/>
                  <a:gd name="connsiteX5" fmla="*/ 50928 w 1285857"/>
                  <a:gd name="connsiteY5" fmla="*/ 1099531 h 1284227"/>
                  <a:gd name="connsiteX6" fmla="*/ 85546 w 1285857"/>
                  <a:gd name="connsiteY6" fmla="*/ 1133808 h 1284227"/>
                  <a:gd name="connsiteX7" fmla="*/ 460685 w 1285857"/>
                  <a:gd name="connsiteY7" fmla="*/ 1133808 h 1284227"/>
                  <a:gd name="connsiteX8" fmla="*/ 475331 w 1285857"/>
                  <a:gd name="connsiteY8" fmla="*/ 1133808 h 1284227"/>
                  <a:gd name="connsiteX9" fmla="*/ 563540 w 1285857"/>
                  <a:gd name="connsiteY9" fmla="*/ 880556 h 1284227"/>
                  <a:gd name="connsiteX10" fmla="*/ 561543 w 1285857"/>
                  <a:gd name="connsiteY10" fmla="*/ 877894 h 1284227"/>
                  <a:gd name="connsiteX11" fmla="*/ 520934 w 1285857"/>
                  <a:gd name="connsiteY11" fmla="*/ 877894 h 1284227"/>
                  <a:gd name="connsiteX12" fmla="*/ 490643 w 1285857"/>
                  <a:gd name="connsiteY12" fmla="*/ 852270 h 1284227"/>
                  <a:gd name="connsiteX13" fmla="*/ 520934 w 1285857"/>
                  <a:gd name="connsiteY13" fmla="*/ 827643 h 1284227"/>
                  <a:gd name="connsiteX14" fmla="*/ 612471 w 1285857"/>
                  <a:gd name="connsiteY14" fmla="*/ 827643 h 1284227"/>
                  <a:gd name="connsiteX15" fmla="*/ 626785 w 1285857"/>
                  <a:gd name="connsiteY15" fmla="*/ 824648 h 1284227"/>
                  <a:gd name="connsiteX16" fmla="*/ 796878 w 1285857"/>
                  <a:gd name="connsiteY16" fmla="*/ 800687 h 1284227"/>
                  <a:gd name="connsiteX17" fmla="*/ 802537 w 1285857"/>
                  <a:gd name="connsiteY17" fmla="*/ 801686 h 1284227"/>
                  <a:gd name="connsiteX18" fmla="*/ 796213 w 1285857"/>
                  <a:gd name="connsiteY18" fmla="*/ 765745 h 1284227"/>
                  <a:gd name="connsiteX19" fmla="*/ 859124 w 1285857"/>
                  <a:gd name="connsiteY19" fmla="*/ 584375 h 1284227"/>
                  <a:gd name="connsiteX20" fmla="*/ 884755 w 1285857"/>
                  <a:gd name="connsiteY20" fmla="*/ 521478 h 1284227"/>
                  <a:gd name="connsiteX21" fmla="*/ 884089 w 1285857"/>
                  <a:gd name="connsiteY21" fmla="*/ 85194 h 1284227"/>
                  <a:gd name="connsiteX22" fmla="*/ 849138 w 1285857"/>
                  <a:gd name="connsiteY22" fmla="*/ 50251 h 1284227"/>
                  <a:gd name="connsiteX23" fmla="*/ 287262 w 1285857"/>
                  <a:gd name="connsiteY23" fmla="*/ 50251 h 1284227"/>
                  <a:gd name="connsiteX24" fmla="*/ 271951 w 1285857"/>
                  <a:gd name="connsiteY24" fmla="*/ 50251 h 1284227"/>
                  <a:gd name="connsiteX25" fmla="*/ 271951 w 1285857"/>
                  <a:gd name="connsiteY25" fmla="*/ 64228 h 1284227"/>
                  <a:gd name="connsiteX26" fmla="*/ 271951 w 1285857"/>
                  <a:gd name="connsiteY26" fmla="*/ 194681 h 1284227"/>
                  <a:gd name="connsiteX27" fmla="*/ 195725 w 1285857"/>
                  <a:gd name="connsiteY27" fmla="*/ 270889 h 1284227"/>
                  <a:gd name="connsiteX28" fmla="*/ 51261 w 1285857"/>
                  <a:gd name="connsiteY28" fmla="*/ 270889 h 1284227"/>
                  <a:gd name="connsiteX29" fmla="*/ 51261 w 1285857"/>
                  <a:gd name="connsiteY29" fmla="*/ 284866 h 1284227"/>
                  <a:gd name="connsiteX30" fmla="*/ 51261 w 1285857"/>
                  <a:gd name="connsiteY30" fmla="*/ 450262 h 1284227"/>
                  <a:gd name="connsiteX31" fmla="*/ 32621 w 1285857"/>
                  <a:gd name="connsiteY31" fmla="*/ 483208 h 1284227"/>
                  <a:gd name="connsiteX32" fmla="*/ 999 w 1285857"/>
                  <a:gd name="connsiteY32" fmla="*/ 466568 h 1284227"/>
                  <a:gd name="connsiteX33" fmla="*/ 999 w 1285857"/>
                  <a:gd name="connsiteY33" fmla="*/ 238276 h 1284227"/>
                  <a:gd name="connsiteX34" fmla="*/ 16976 w 1285857"/>
                  <a:gd name="connsiteY34" fmla="*/ 219307 h 1284227"/>
                  <a:gd name="connsiteX35" fmla="*/ 220357 w 1285857"/>
                  <a:gd name="connsiteY35" fmla="*/ 15974 h 1284227"/>
                  <a:gd name="connsiteX36" fmla="*/ 239330 w 1285857"/>
                  <a:gd name="connsiteY36" fmla="*/ 0 h 1284227"/>
                  <a:gd name="connsiteX37" fmla="*/ 871773 w 1285857"/>
                  <a:gd name="connsiteY37" fmla="*/ 0 h 1284227"/>
                  <a:gd name="connsiteX38" fmla="*/ 934352 w 1285857"/>
                  <a:gd name="connsiteY38" fmla="*/ 92182 h 1284227"/>
                  <a:gd name="connsiteX39" fmla="*/ 934352 w 1285857"/>
                  <a:gd name="connsiteY39" fmla="*/ 494855 h 1284227"/>
                  <a:gd name="connsiteX40" fmla="*/ 934352 w 1285857"/>
                  <a:gd name="connsiteY40" fmla="*/ 509831 h 1284227"/>
                  <a:gd name="connsiteX41" fmla="*/ 944338 w 1285857"/>
                  <a:gd name="connsiteY41" fmla="*/ 502842 h 1284227"/>
                  <a:gd name="connsiteX42" fmla="*/ 1279533 w 1285857"/>
                  <a:gd name="connsiteY42" fmla="*/ 629302 h 1284227"/>
                  <a:gd name="connsiteX43" fmla="*/ 1285857 w 1285857"/>
                  <a:gd name="connsiteY43" fmla="*/ 656923 h 1284227"/>
                  <a:gd name="connsiteX44" fmla="*/ 1285857 w 1285857"/>
                  <a:gd name="connsiteY44" fmla="*/ 704512 h 1284227"/>
                  <a:gd name="connsiteX45" fmla="*/ 1283527 w 1285857"/>
                  <a:gd name="connsiteY45" fmla="*/ 711500 h 1284227"/>
                  <a:gd name="connsiteX46" fmla="*/ 1226940 w 1285857"/>
                  <a:gd name="connsiteY46" fmla="*/ 829307 h 1284227"/>
                  <a:gd name="connsiteX47" fmla="*/ 1159368 w 1285857"/>
                  <a:gd name="connsiteY47" fmla="*/ 896530 h 1284227"/>
                  <a:gd name="connsiteX48" fmla="*/ 986611 w 1285857"/>
                  <a:gd name="connsiteY48" fmla="*/ 953437 h 1284227"/>
                  <a:gd name="connsiteX49" fmla="*/ 948665 w 1285857"/>
                  <a:gd name="connsiteY49" fmla="*/ 947114 h 1284227"/>
                  <a:gd name="connsiteX50" fmla="*/ 947999 w 1285857"/>
                  <a:gd name="connsiteY50" fmla="*/ 949443 h 1284227"/>
                  <a:gd name="connsiteX51" fmla="*/ 949664 w 1285857"/>
                  <a:gd name="connsiteY51" fmla="*/ 956765 h 1284227"/>
                  <a:gd name="connsiteX52" fmla="*/ 902397 w 1285857"/>
                  <a:gd name="connsiteY52" fmla="*/ 1152111 h 1284227"/>
                  <a:gd name="connsiteX53" fmla="*/ 824173 w 1285857"/>
                  <a:gd name="connsiteY53" fmla="*/ 1229984 h 1284227"/>
                  <a:gd name="connsiteX54" fmla="*/ 761595 w 1285857"/>
                  <a:gd name="connsiteY54" fmla="*/ 1268254 h 1284227"/>
                  <a:gd name="connsiteX55" fmla="*/ 705341 w 1285857"/>
                  <a:gd name="connsiteY55" fmla="*/ 1284228 h 1284227"/>
                  <a:gd name="connsiteX56" fmla="*/ 657741 w 1285857"/>
                  <a:gd name="connsiteY56" fmla="*/ 1284228 h 1284227"/>
                  <a:gd name="connsiteX57" fmla="*/ 650751 w 1285857"/>
                  <a:gd name="connsiteY57" fmla="*/ 1281898 h 1284227"/>
                  <a:gd name="connsiteX58" fmla="*/ 505955 w 1285857"/>
                  <a:gd name="connsiteY58" fmla="*/ 1194375 h 1284227"/>
                  <a:gd name="connsiteX59" fmla="*/ 484318 w 1285857"/>
                  <a:gd name="connsiteY59" fmla="*/ 1183726 h 1284227"/>
                  <a:gd name="connsiteX60" fmla="*/ 80886 w 1285857"/>
                  <a:gd name="connsiteY60" fmla="*/ 1184059 h 1284227"/>
                  <a:gd name="connsiteX61" fmla="*/ 1997 w 1285857"/>
                  <a:gd name="connsiteY61" fmla="*/ 1125821 h 1284227"/>
                  <a:gd name="connsiteX62" fmla="*/ 0 w 1285857"/>
                  <a:gd name="connsiteY62" fmla="*/ 1121162 h 1284227"/>
                  <a:gd name="connsiteX63" fmla="*/ 666 w 1285857"/>
                  <a:gd name="connsiteY63" fmla="*/ 677223 h 1284227"/>
                  <a:gd name="connsiteX64" fmla="*/ 957985 w 1285857"/>
                  <a:gd name="connsiteY64" fmla="*/ 896863 h 1284227"/>
                  <a:gd name="connsiteX65" fmla="*/ 1122753 w 1285857"/>
                  <a:gd name="connsiteY65" fmla="*/ 862253 h 1284227"/>
                  <a:gd name="connsiteX66" fmla="*/ 1191989 w 1285857"/>
                  <a:gd name="connsiteY66" fmla="*/ 793366 h 1284227"/>
                  <a:gd name="connsiteX67" fmla="*/ 1235262 w 1285857"/>
                  <a:gd name="connsiteY67" fmla="*/ 689204 h 1284227"/>
                  <a:gd name="connsiteX68" fmla="*/ 1136401 w 1285857"/>
                  <a:gd name="connsiteY68" fmla="*/ 528800 h 1284227"/>
                  <a:gd name="connsiteX69" fmla="*/ 950995 w 1285857"/>
                  <a:gd name="connsiteY69" fmla="*/ 563077 h 1284227"/>
                  <a:gd name="connsiteX70" fmla="*/ 894075 w 1285857"/>
                  <a:gd name="connsiteY70" fmla="*/ 619651 h 1284227"/>
                  <a:gd name="connsiteX71" fmla="*/ 844811 w 1285857"/>
                  <a:gd name="connsiteY71" fmla="*/ 725477 h 1284227"/>
                  <a:gd name="connsiteX72" fmla="*/ 853133 w 1285857"/>
                  <a:gd name="connsiteY72" fmla="*/ 791036 h 1284227"/>
                  <a:gd name="connsiteX73" fmla="*/ 887418 w 1285857"/>
                  <a:gd name="connsiteY73" fmla="*/ 755095 h 1284227"/>
                  <a:gd name="connsiteX74" fmla="*/ 894741 w 1285857"/>
                  <a:gd name="connsiteY74" fmla="*/ 738123 h 1284227"/>
                  <a:gd name="connsiteX75" fmla="*/ 925697 w 1285857"/>
                  <a:gd name="connsiteY75" fmla="*/ 660584 h 1284227"/>
                  <a:gd name="connsiteX76" fmla="*/ 990606 w 1285857"/>
                  <a:gd name="connsiteY76" fmla="*/ 596023 h 1284227"/>
                  <a:gd name="connsiteX77" fmla="*/ 1095458 w 1285857"/>
                  <a:gd name="connsiteY77" fmla="*/ 569067 h 1284227"/>
                  <a:gd name="connsiteX78" fmla="*/ 1154375 w 1285857"/>
                  <a:gd name="connsiteY78" fmla="*/ 759422 h 1284227"/>
                  <a:gd name="connsiteX79" fmla="*/ 1097123 w 1285857"/>
                  <a:gd name="connsiteY79" fmla="*/ 817327 h 1284227"/>
                  <a:gd name="connsiteX80" fmla="*/ 1009912 w 1285857"/>
                  <a:gd name="connsiteY80" fmla="*/ 854932 h 1284227"/>
                  <a:gd name="connsiteX81" fmla="*/ 998928 w 1285857"/>
                  <a:gd name="connsiteY81" fmla="*/ 858592 h 1284227"/>
                  <a:gd name="connsiteX82" fmla="*/ 957985 w 1285857"/>
                  <a:gd name="connsiteY82" fmla="*/ 896863 h 1284227"/>
                  <a:gd name="connsiteX83" fmla="*/ 898069 w 1285857"/>
                  <a:gd name="connsiteY83" fmla="*/ 957098 h 1284227"/>
                  <a:gd name="connsiteX84" fmla="*/ 859457 w 1285857"/>
                  <a:gd name="connsiteY84" fmla="*/ 997365 h 1284227"/>
                  <a:gd name="connsiteX85" fmla="*/ 855463 w 1285857"/>
                  <a:gd name="connsiteY85" fmla="*/ 1009678 h 1284227"/>
                  <a:gd name="connsiteX86" fmla="*/ 821178 w 1285857"/>
                  <a:gd name="connsiteY86" fmla="*/ 1092209 h 1284227"/>
                  <a:gd name="connsiteX87" fmla="*/ 763592 w 1285857"/>
                  <a:gd name="connsiteY87" fmla="*/ 1149782 h 1284227"/>
                  <a:gd name="connsiteX88" fmla="*/ 599823 w 1285857"/>
                  <a:gd name="connsiteY88" fmla="*/ 1149116 h 1284227"/>
                  <a:gd name="connsiteX89" fmla="*/ 599490 w 1285857"/>
                  <a:gd name="connsiteY89" fmla="*/ 985385 h 1284227"/>
                  <a:gd name="connsiteX90" fmla="*/ 657075 w 1285857"/>
                  <a:gd name="connsiteY90" fmla="*/ 927812 h 1284227"/>
                  <a:gd name="connsiteX91" fmla="*/ 739626 w 1285857"/>
                  <a:gd name="connsiteY91" fmla="*/ 893868 h 1284227"/>
                  <a:gd name="connsiteX92" fmla="*/ 750277 w 1285857"/>
                  <a:gd name="connsiteY92" fmla="*/ 891538 h 1284227"/>
                  <a:gd name="connsiteX93" fmla="*/ 791220 w 1285857"/>
                  <a:gd name="connsiteY93" fmla="*/ 850938 h 1284227"/>
                  <a:gd name="connsiteX94" fmla="*/ 628782 w 1285857"/>
                  <a:gd name="connsiteY94" fmla="*/ 885215 h 1284227"/>
                  <a:gd name="connsiteX95" fmla="*/ 558547 w 1285857"/>
                  <a:gd name="connsiteY95" fmla="*/ 955101 h 1284227"/>
                  <a:gd name="connsiteX96" fmla="*/ 560544 w 1285857"/>
                  <a:gd name="connsiteY96" fmla="*/ 1181729 h 1284227"/>
                  <a:gd name="connsiteX97" fmla="*/ 786560 w 1285857"/>
                  <a:gd name="connsiteY97" fmla="*/ 1196705 h 1284227"/>
                  <a:gd name="connsiteX98" fmla="*/ 869443 w 1285857"/>
                  <a:gd name="connsiteY98" fmla="*/ 1113175 h 1284227"/>
                  <a:gd name="connsiteX99" fmla="*/ 898069 w 1285857"/>
                  <a:gd name="connsiteY99" fmla="*/ 957098 h 1284227"/>
                  <a:gd name="connsiteX100" fmla="*/ 1006583 w 1285857"/>
                  <a:gd name="connsiteY100" fmla="*/ 769073 h 1284227"/>
                  <a:gd name="connsiteX101" fmla="*/ 987943 w 1285857"/>
                  <a:gd name="connsiteY101" fmla="*/ 748440 h 1284227"/>
                  <a:gd name="connsiteX102" fmla="*/ 958318 w 1285857"/>
                  <a:gd name="connsiteY102" fmla="*/ 754763 h 1284227"/>
                  <a:gd name="connsiteX103" fmla="*/ 756269 w 1285857"/>
                  <a:gd name="connsiteY103" fmla="*/ 957098 h 1284227"/>
                  <a:gd name="connsiteX104" fmla="*/ 755270 w 1285857"/>
                  <a:gd name="connsiteY104" fmla="*/ 995035 h 1284227"/>
                  <a:gd name="connsiteX105" fmla="*/ 792218 w 1285857"/>
                  <a:gd name="connsiteY105" fmla="*/ 993039 h 1284227"/>
                  <a:gd name="connsiteX106" fmla="*/ 994267 w 1285857"/>
                  <a:gd name="connsiteY106" fmla="*/ 790704 h 1284227"/>
                  <a:gd name="connsiteX107" fmla="*/ 1006583 w 1285857"/>
                  <a:gd name="connsiteY107" fmla="*/ 769073 h 1284227"/>
                  <a:gd name="connsiteX108" fmla="*/ 1053184 w 1285857"/>
                  <a:gd name="connsiteY108" fmla="*/ 788041 h 1284227"/>
                  <a:gd name="connsiteX109" fmla="*/ 1059509 w 1285857"/>
                  <a:gd name="connsiteY109" fmla="*/ 783382 h 1284227"/>
                  <a:gd name="connsiteX110" fmla="*/ 1115097 w 1285857"/>
                  <a:gd name="connsiteY110" fmla="*/ 727474 h 1284227"/>
                  <a:gd name="connsiteX111" fmla="*/ 1114432 w 1285857"/>
                  <a:gd name="connsiteY111" fmla="*/ 633961 h 1284227"/>
                  <a:gd name="connsiteX112" fmla="*/ 1020897 w 1285857"/>
                  <a:gd name="connsiteY112" fmla="*/ 634959 h 1284227"/>
                  <a:gd name="connsiteX113" fmla="*/ 981951 w 1285857"/>
                  <a:gd name="connsiteY113" fmla="*/ 673895 h 1284227"/>
                  <a:gd name="connsiteX114" fmla="*/ 959982 w 1285857"/>
                  <a:gd name="connsiteY114" fmla="*/ 696192 h 1284227"/>
                  <a:gd name="connsiteX115" fmla="*/ 1053184 w 1285857"/>
                  <a:gd name="connsiteY115" fmla="*/ 788041 h 1284227"/>
                  <a:gd name="connsiteX116" fmla="*/ 697685 w 1285857"/>
                  <a:gd name="connsiteY116" fmla="*/ 960426 h 1284227"/>
                  <a:gd name="connsiteX117" fmla="*/ 690695 w 1285857"/>
                  <a:gd name="connsiteY117" fmla="*/ 965750 h 1284227"/>
                  <a:gd name="connsiteX118" fmla="*/ 635772 w 1285857"/>
                  <a:gd name="connsiteY118" fmla="*/ 1020660 h 1284227"/>
                  <a:gd name="connsiteX119" fmla="*/ 635106 w 1285857"/>
                  <a:gd name="connsiteY119" fmla="*/ 1113175 h 1284227"/>
                  <a:gd name="connsiteX120" fmla="*/ 728641 w 1285857"/>
                  <a:gd name="connsiteY120" fmla="*/ 1113841 h 1284227"/>
                  <a:gd name="connsiteX121" fmla="*/ 783564 w 1285857"/>
                  <a:gd name="connsiteY121" fmla="*/ 1058931 h 1284227"/>
                  <a:gd name="connsiteX122" fmla="*/ 789223 w 1285857"/>
                  <a:gd name="connsiteY122" fmla="*/ 1051942 h 1284227"/>
                  <a:gd name="connsiteX123" fmla="*/ 697685 w 1285857"/>
                  <a:gd name="connsiteY123" fmla="*/ 960426 h 1284227"/>
                  <a:gd name="connsiteX124" fmla="*/ 90206 w 1285857"/>
                  <a:gd name="connsiteY124" fmla="*/ 220638 h 1284227"/>
                  <a:gd name="connsiteX125" fmla="*/ 198387 w 1285857"/>
                  <a:gd name="connsiteY125" fmla="*/ 220638 h 1284227"/>
                  <a:gd name="connsiteX126" fmla="*/ 221688 w 1285857"/>
                  <a:gd name="connsiteY126" fmla="*/ 197010 h 1284227"/>
                  <a:gd name="connsiteX127" fmla="*/ 221688 w 1285857"/>
                  <a:gd name="connsiteY127" fmla="*/ 135777 h 1284227"/>
                  <a:gd name="connsiteX128" fmla="*/ 221688 w 1285857"/>
                  <a:gd name="connsiteY128" fmla="*/ 88854 h 1284227"/>
                  <a:gd name="connsiteX129" fmla="*/ 90206 w 1285857"/>
                  <a:gd name="connsiteY129" fmla="*/ 220638 h 128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285857" h="1284227">
                    <a:moveTo>
                      <a:pt x="666" y="677223"/>
                    </a:moveTo>
                    <a:cubicBezTo>
                      <a:pt x="2663" y="674561"/>
                      <a:pt x="4327" y="671566"/>
                      <a:pt x="6324" y="669236"/>
                    </a:cubicBezTo>
                    <a:cubicBezTo>
                      <a:pt x="13315" y="661249"/>
                      <a:pt x="21969" y="657921"/>
                      <a:pt x="32288" y="660584"/>
                    </a:cubicBezTo>
                    <a:cubicBezTo>
                      <a:pt x="42274" y="663246"/>
                      <a:pt x="48598" y="670567"/>
                      <a:pt x="50595" y="680884"/>
                    </a:cubicBezTo>
                    <a:cubicBezTo>
                      <a:pt x="51261" y="685210"/>
                      <a:pt x="50928" y="690202"/>
                      <a:pt x="50928" y="694528"/>
                    </a:cubicBezTo>
                    <a:cubicBezTo>
                      <a:pt x="50928" y="829640"/>
                      <a:pt x="50928" y="964419"/>
                      <a:pt x="50928" y="1099531"/>
                    </a:cubicBezTo>
                    <a:cubicBezTo>
                      <a:pt x="50928" y="1126154"/>
                      <a:pt x="58584" y="1133808"/>
                      <a:pt x="85546" y="1133808"/>
                    </a:cubicBezTo>
                    <a:cubicBezTo>
                      <a:pt x="210703" y="1133808"/>
                      <a:pt x="335528" y="1133808"/>
                      <a:pt x="460685" y="1133808"/>
                    </a:cubicBezTo>
                    <a:cubicBezTo>
                      <a:pt x="465345" y="1133808"/>
                      <a:pt x="469672" y="1133808"/>
                      <a:pt x="475331" y="1133808"/>
                    </a:cubicBezTo>
                    <a:cubicBezTo>
                      <a:pt x="446372" y="1028980"/>
                      <a:pt x="482987" y="947114"/>
                      <a:pt x="563540" y="880556"/>
                    </a:cubicBezTo>
                    <a:cubicBezTo>
                      <a:pt x="562875" y="879558"/>
                      <a:pt x="562209" y="878893"/>
                      <a:pt x="561543" y="877894"/>
                    </a:cubicBezTo>
                    <a:cubicBezTo>
                      <a:pt x="547896" y="877894"/>
                      <a:pt x="534581" y="877894"/>
                      <a:pt x="520934" y="877894"/>
                    </a:cubicBezTo>
                    <a:cubicBezTo>
                      <a:pt x="501960" y="877894"/>
                      <a:pt x="489977" y="867578"/>
                      <a:pt x="490643" y="852270"/>
                    </a:cubicBezTo>
                    <a:cubicBezTo>
                      <a:pt x="490976" y="837294"/>
                      <a:pt x="502626" y="827643"/>
                      <a:pt x="520934" y="827643"/>
                    </a:cubicBezTo>
                    <a:cubicBezTo>
                      <a:pt x="551557" y="827643"/>
                      <a:pt x="581848" y="827643"/>
                      <a:pt x="612471" y="827643"/>
                    </a:cubicBezTo>
                    <a:cubicBezTo>
                      <a:pt x="617131" y="827643"/>
                      <a:pt x="622790" y="826978"/>
                      <a:pt x="626785" y="824648"/>
                    </a:cubicBezTo>
                    <a:cubicBezTo>
                      <a:pt x="680376" y="793366"/>
                      <a:pt x="736963" y="785379"/>
                      <a:pt x="796878" y="800687"/>
                    </a:cubicBezTo>
                    <a:cubicBezTo>
                      <a:pt x="798543" y="801020"/>
                      <a:pt x="799874" y="801353"/>
                      <a:pt x="802537" y="801686"/>
                    </a:cubicBezTo>
                    <a:cubicBezTo>
                      <a:pt x="800207" y="789373"/>
                      <a:pt x="797544" y="777725"/>
                      <a:pt x="796213" y="765745"/>
                    </a:cubicBezTo>
                    <a:cubicBezTo>
                      <a:pt x="787891" y="695194"/>
                      <a:pt x="808529" y="633961"/>
                      <a:pt x="859124" y="584375"/>
                    </a:cubicBezTo>
                    <a:cubicBezTo>
                      <a:pt x="878098" y="565739"/>
                      <a:pt x="885088" y="547769"/>
                      <a:pt x="884755" y="521478"/>
                    </a:cubicBezTo>
                    <a:cubicBezTo>
                      <a:pt x="883423" y="376050"/>
                      <a:pt x="884089" y="230622"/>
                      <a:pt x="884089" y="85194"/>
                    </a:cubicBezTo>
                    <a:cubicBezTo>
                      <a:pt x="884089" y="57905"/>
                      <a:pt x="876433" y="50251"/>
                      <a:pt x="849138" y="50251"/>
                    </a:cubicBezTo>
                    <a:cubicBezTo>
                      <a:pt x="661735" y="50251"/>
                      <a:pt x="474665" y="50251"/>
                      <a:pt x="287262" y="50251"/>
                    </a:cubicBezTo>
                    <a:cubicBezTo>
                      <a:pt x="282602" y="50251"/>
                      <a:pt x="278275" y="50251"/>
                      <a:pt x="271951" y="50251"/>
                    </a:cubicBezTo>
                    <a:cubicBezTo>
                      <a:pt x="271951" y="55576"/>
                      <a:pt x="271951" y="59902"/>
                      <a:pt x="271951" y="64228"/>
                    </a:cubicBezTo>
                    <a:cubicBezTo>
                      <a:pt x="271951" y="107823"/>
                      <a:pt x="271951" y="151086"/>
                      <a:pt x="271951" y="194681"/>
                    </a:cubicBezTo>
                    <a:cubicBezTo>
                      <a:pt x="271951" y="240606"/>
                      <a:pt x="241660" y="270889"/>
                      <a:pt x="195725" y="270889"/>
                    </a:cubicBezTo>
                    <a:cubicBezTo>
                      <a:pt x="148125" y="270889"/>
                      <a:pt x="100525" y="270889"/>
                      <a:pt x="51261" y="270889"/>
                    </a:cubicBezTo>
                    <a:cubicBezTo>
                      <a:pt x="51261" y="275881"/>
                      <a:pt x="51261" y="280540"/>
                      <a:pt x="51261" y="284866"/>
                    </a:cubicBezTo>
                    <a:cubicBezTo>
                      <a:pt x="51261" y="340109"/>
                      <a:pt x="51261" y="395352"/>
                      <a:pt x="51261" y="450262"/>
                    </a:cubicBezTo>
                    <a:cubicBezTo>
                      <a:pt x="51261" y="469564"/>
                      <a:pt x="45602" y="479214"/>
                      <a:pt x="32621" y="483208"/>
                    </a:cubicBezTo>
                    <a:cubicBezTo>
                      <a:pt x="20970" y="486536"/>
                      <a:pt x="11317" y="481544"/>
                      <a:pt x="999" y="466568"/>
                    </a:cubicBezTo>
                    <a:cubicBezTo>
                      <a:pt x="999" y="390360"/>
                      <a:pt x="999" y="314484"/>
                      <a:pt x="999" y="238276"/>
                    </a:cubicBezTo>
                    <a:cubicBezTo>
                      <a:pt x="6324" y="231953"/>
                      <a:pt x="11317" y="225297"/>
                      <a:pt x="16976" y="219307"/>
                    </a:cubicBezTo>
                    <a:cubicBezTo>
                      <a:pt x="84548" y="151418"/>
                      <a:pt x="152452" y="83530"/>
                      <a:pt x="220357" y="15974"/>
                    </a:cubicBezTo>
                    <a:cubicBezTo>
                      <a:pt x="226348" y="10316"/>
                      <a:pt x="233005" y="5325"/>
                      <a:pt x="239330" y="0"/>
                    </a:cubicBezTo>
                    <a:cubicBezTo>
                      <a:pt x="450033" y="0"/>
                      <a:pt x="661070" y="0"/>
                      <a:pt x="871773" y="0"/>
                    </a:cubicBezTo>
                    <a:cubicBezTo>
                      <a:pt x="921370" y="18969"/>
                      <a:pt x="934352" y="37938"/>
                      <a:pt x="934352" y="92182"/>
                    </a:cubicBezTo>
                    <a:cubicBezTo>
                      <a:pt x="934352" y="226296"/>
                      <a:pt x="934352" y="360742"/>
                      <a:pt x="934352" y="494855"/>
                    </a:cubicBezTo>
                    <a:cubicBezTo>
                      <a:pt x="934352" y="499182"/>
                      <a:pt x="934352" y="503508"/>
                      <a:pt x="934352" y="509831"/>
                    </a:cubicBezTo>
                    <a:cubicBezTo>
                      <a:pt x="939012" y="506503"/>
                      <a:pt x="941675" y="504839"/>
                      <a:pt x="944338" y="502842"/>
                    </a:cubicBezTo>
                    <a:cubicBezTo>
                      <a:pt x="1070826" y="416318"/>
                      <a:pt x="1242252" y="480878"/>
                      <a:pt x="1279533" y="629302"/>
                    </a:cubicBezTo>
                    <a:cubicBezTo>
                      <a:pt x="1281863" y="638620"/>
                      <a:pt x="1283860" y="647938"/>
                      <a:pt x="1285857" y="656923"/>
                    </a:cubicBezTo>
                    <a:cubicBezTo>
                      <a:pt x="1285857" y="672897"/>
                      <a:pt x="1285857" y="688538"/>
                      <a:pt x="1285857" y="704512"/>
                    </a:cubicBezTo>
                    <a:cubicBezTo>
                      <a:pt x="1285191" y="706841"/>
                      <a:pt x="1283860" y="709171"/>
                      <a:pt x="1283527" y="711500"/>
                    </a:cubicBezTo>
                    <a:cubicBezTo>
                      <a:pt x="1277203" y="756759"/>
                      <a:pt x="1258562" y="796028"/>
                      <a:pt x="1226940" y="829307"/>
                    </a:cubicBezTo>
                    <a:cubicBezTo>
                      <a:pt x="1204971" y="852270"/>
                      <a:pt x="1183002" y="875232"/>
                      <a:pt x="1159368" y="896530"/>
                    </a:cubicBezTo>
                    <a:cubicBezTo>
                      <a:pt x="1110437" y="941457"/>
                      <a:pt x="1052852" y="960758"/>
                      <a:pt x="986611" y="953437"/>
                    </a:cubicBezTo>
                    <a:cubicBezTo>
                      <a:pt x="973963" y="952106"/>
                      <a:pt x="961314" y="949443"/>
                      <a:pt x="948665" y="947114"/>
                    </a:cubicBezTo>
                    <a:cubicBezTo>
                      <a:pt x="948332" y="948112"/>
                      <a:pt x="947999" y="948778"/>
                      <a:pt x="947999" y="949443"/>
                    </a:cubicBezTo>
                    <a:cubicBezTo>
                      <a:pt x="948332" y="951773"/>
                      <a:pt x="948998" y="954435"/>
                      <a:pt x="949664" y="956765"/>
                    </a:cubicBezTo>
                    <a:cubicBezTo>
                      <a:pt x="966640" y="1029645"/>
                      <a:pt x="951328" y="1095537"/>
                      <a:pt x="902397" y="1152111"/>
                    </a:cubicBezTo>
                    <a:cubicBezTo>
                      <a:pt x="878430" y="1179733"/>
                      <a:pt x="852134" y="1206023"/>
                      <a:pt x="824173" y="1229984"/>
                    </a:cubicBezTo>
                    <a:cubicBezTo>
                      <a:pt x="805866" y="1245625"/>
                      <a:pt x="783564" y="1257938"/>
                      <a:pt x="761595" y="1268254"/>
                    </a:cubicBezTo>
                    <a:cubicBezTo>
                      <a:pt x="744286" y="1276241"/>
                      <a:pt x="724314" y="1278904"/>
                      <a:pt x="705341" y="1284228"/>
                    </a:cubicBezTo>
                    <a:cubicBezTo>
                      <a:pt x="689363" y="1284228"/>
                      <a:pt x="673718" y="1284228"/>
                      <a:pt x="657741" y="1284228"/>
                    </a:cubicBezTo>
                    <a:cubicBezTo>
                      <a:pt x="655411" y="1283562"/>
                      <a:pt x="653081" y="1282231"/>
                      <a:pt x="650751" y="1281898"/>
                    </a:cubicBezTo>
                    <a:cubicBezTo>
                      <a:pt x="590502" y="1272580"/>
                      <a:pt x="541904" y="1243628"/>
                      <a:pt x="505955" y="1194375"/>
                    </a:cubicBezTo>
                    <a:cubicBezTo>
                      <a:pt x="499963" y="1186056"/>
                      <a:pt x="493971" y="1183726"/>
                      <a:pt x="484318" y="1183726"/>
                    </a:cubicBezTo>
                    <a:cubicBezTo>
                      <a:pt x="349841" y="1184059"/>
                      <a:pt x="215364" y="1184059"/>
                      <a:pt x="80886" y="1184059"/>
                    </a:cubicBezTo>
                    <a:cubicBezTo>
                      <a:pt x="39944" y="1184059"/>
                      <a:pt x="13980" y="1164757"/>
                      <a:pt x="1997" y="1125821"/>
                    </a:cubicBezTo>
                    <a:cubicBezTo>
                      <a:pt x="1664" y="1124157"/>
                      <a:pt x="666" y="1122826"/>
                      <a:pt x="0" y="1121162"/>
                    </a:cubicBezTo>
                    <a:cubicBezTo>
                      <a:pt x="666" y="973071"/>
                      <a:pt x="666" y="824981"/>
                      <a:pt x="666" y="677223"/>
                    </a:cubicBezTo>
                    <a:close/>
                    <a:moveTo>
                      <a:pt x="957985" y="896863"/>
                    </a:moveTo>
                    <a:cubicBezTo>
                      <a:pt x="1021562" y="914168"/>
                      <a:pt x="1075819" y="903519"/>
                      <a:pt x="1122753" y="862253"/>
                    </a:cubicBezTo>
                    <a:cubicBezTo>
                      <a:pt x="1147052" y="840622"/>
                      <a:pt x="1169687" y="816994"/>
                      <a:pt x="1191989" y="793366"/>
                    </a:cubicBezTo>
                    <a:cubicBezTo>
                      <a:pt x="1219284" y="764413"/>
                      <a:pt x="1233597" y="728805"/>
                      <a:pt x="1235262" y="689204"/>
                    </a:cubicBezTo>
                    <a:cubicBezTo>
                      <a:pt x="1238257" y="618985"/>
                      <a:pt x="1199312" y="556421"/>
                      <a:pt x="1136401" y="528800"/>
                    </a:cubicBezTo>
                    <a:cubicBezTo>
                      <a:pt x="1072824" y="500846"/>
                      <a:pt x="1001258" y="513824"/>
                      <a:pt x="950995" y="563077"/>
                    </a:cubicBezTo>
                    <a:cubicBezTo>
                      <a:pt x="931689" y="581713"/>
                      <a:pt x="913048" y="600682"/>
                      <a:pt x="894075" y="619651"/>
                    </a:cubicBezTo>
                    <a:cubicBezTo>
                      <a:pt x="864783" y="648936"/>
                      <a:pt x="848805" y="684212"/>
                      <a:pt x="844811" y="725477"/>
                    </a:cubicBezTo>
                    <a:cubicBezTo>
                      <a:pt x="842814" y="747109"/>
                      <a:pt x="845144" y="768074"/>
                      <a:pt x="853133" y="791036"/>
                    </a:cubicBezTo>
                    <a:cubicBezTo>
                      <a:pt x="865782" y="778058"/>
                      <a:pt x="877099" y="767076"/>
                      <a:pt x="887418" y="755095"/>
                    </a:cubicBezTo>
                    <a:cubicBezTo>
                      <a:pt x="891412" y="750436"/>
                      <a:pt x="894408" y="743781"/>
                      <a:pt x="894741" y="738123"/>
                    </a:cubicBezTo>
                    <a:cubicBezTo>
                      <a:pt x="896072" y="708505"/>
                      <a:pt x="905392" y="682215"/>
                      <a:pt x="925697" y="660584"/>
                    </a:cubicBezTo>
                    <a:cubicBezTo>
                      <a:pt x="946668" y="638620"/>
                      <a:pt x="967971" y="616656"/>
                      <a:pt x="990606" y="596023"/>
                    </a:cubicBezTo>
                    <a:cubicBezTo>
                      <a:pt x="1020231" y="568734"/>
                      <a:pt x="1056180" y="559749"/>
                      <a:pt x="1095458" y="569067"/>
                    </a:cubicBezTo>
                    <a:cubicBezTo>
                      <a:pt x="1181670" y="589700"/>
                      <a:pt x="1213625" y="693863"/>
                      <a:pt x="1154375" y="759422"/>
                    </a:cubicBezTo>
                    <a:cubicBezTo>
                      <a:pt x="1136068" y="779389"/>
                      <a:pt x="1116096" y="798025"/>
                      <a:pt x="1097123" y="817327"/>
                    </a:cubicBezTo>
                    <a:cubicBezTo>
                      <a:pt x="1073156" y="841953"/>
                      <a:pt x="1044197" y="854266"/>
                      <a:pt x="1009912" y="854932"/>
                    </a:cubicBezTo>
                    <a:cubicBezTo>
                      <a:pt x="1006251" y="854932"/>
                      <a:pt x="1001590" y="856263"/>
                      <a:pt x="998928" y="858592"/>
                    </a:cubicBezTo>
                    <a:cubicBezTo>
                      <a:pt x="985613" y="869907"/>
                      <a:pt x="973297" y="882220"/>
                      <a:pt x="957985" y="896863"/>
                    </a:cubicBezTo>
                    <a:close/>
                    <a:moveTo>
                      <a:pt x="898069" y="957098"/>
                    </a:moveTo>
                    <a:cubicBezTo>
                      <a:pt x="883423" y="972073"/>
                      <a:pt x="871107" y="984386"/>
                      <a:pt x="859457" y="997365"/>
                    </a:cubicBezTo>
                    <a:cubicBezTo>
                      <a:pt x="856794" y="1000360"/>
                      <a:pt x="855796" y="1005685"/>
                      <a:pt x="855463" y="1009678"/>
                    </a:cubicBezTo>
                    <a:cubicBezTo>
                      <a:pt x="854797" y="1041626"/>
                      <a:pt x="843812" y="1069247"/>
                      <a:pt x="821178" y="1092209"/>
                    </a:cubicBezTo>
                    <a:cubicBezTo>
                      <a:pt x="802204" y="1111511"/>
                      <a:pt x="783231" y="1131146"/>
                      <a:pt x="763592" y="1149782"/>
                    </a:cubicBezTo>
                    <a:cubicBezTo>
                      <a:pt x="716658" y="1194708"/>
                      <a:pt x="644759" y="1194375"/>
                      <a:pt x="599823" y="1149116"/>
                    </a:cubicBezTo>
                    <a:cubicBezTo>
                      <a:pt x="554886" y="1103524"/>
                      <a:pt x="554553" y="1032641"/>
                      <a:pt x="599490" y="985385"/>
                    </a:cubicBezTo>
                    <a:cubicBezTo>
                      <a:pt x="618463" y="965750"/>
                      <a:pt x="637769" y="946781"/>
                      <a:pt x="657075" y="927812"/>
                    </a:cubicBezTo>
                    <a:cubicBezTo>
                      <a:pt x="680043" y="905516"/>
                      <a:pt x="707671" y="894201"/>
                      <a:pt x="739626" y="893868"/>
                    </a:cubicBezTo>
                    <a:cubicBezTo>
                      <a:pt x="743287" y="893868"/>
                      <a:pt x="747947" y="893868"/>
                      <a:pt x="750277" y="891538"/>
                    </a:cubicBezTo>
                    <a:cubicBezTo>
                      <a:pt x="763925" y="878560"/>
                      <a:pt x="776907" y="865248"/>
                      <a:pt x="791220" y="850938"/>
                    </a:cubicBezTo>
                    <a:cubicBezTo>
                      <a:pt x="729640" y="833966"/>
                      <a:pt x="675383" y="844283"/>
                      <a:pt x="628782" y="885215"/>
                    </a:cubicBezTo>
                    <a:cubicBezTo>
                      <a:pt x="604150" y="906847"/>
                      <a:pt x="580849" y="930807"/>
                      <a:pt x="558547" y="955101"/>
                    </a:cubicBezTo>
                    <a:cubicBezTo>
                      <a:pt x="499297" y="1019662"/>
                      <a:pt x="500629" y="1118167"/>
                      <a:pt x="560544" y="1181729"/>
                    </a:cubicBezTo>
                    <a:cubicBezTo>
                      <a:pt x="620127" y="1244959"/>
                      <a:pt x="719987" y="1252946"/>
                      <a:pt x="786560" y="1196705"/>
                    </a:cubicBezTo>
                    <a:cubicBezTo>
                      <a:pt x="816518" y="1171413"/>
                      <a:pt x="844478" y="1143459"/>
                      <a:pt x="869443" y="1113175"/>
                    </a:cubicBezTo>
                    <a:cubicBezTo>
                      <a:pt x="906724" y="1068582"/>
                      <a:pt x="914713" y="1016334"/>
                      <a:pt x="898069" y="957098"/>
                    </a:cubicBezTo>
                    <a:close/>
                    <a:moveTo>
                      <a:pt x="1006583" y="769073"/>
                    </a:moveTo>
                    <a:cubicBezTo>
                      <a:pt x="999926" y="761751"/>
                      <a:pt x="995266" y="752766"/>
                      <a:pt x="987943" y="748440"/>
                    </a:cubicBezTo>
                    <a:cubicBezTo>
                      <a:pt x="977624" y="742450"/>
                      <a:pt x="966972" y="746110"/>
                      <a:pt x="958318" y="754763"/>
                    </a:cubicBezTo>
                    <a:cubicBezTo>
                      <a:pt x="891079" y="821986"/>
                      <a:pt x="823508" y="889542"/>
                      <a:pt x="756269" y="957098"/>
                    </a:cubicBezTo>
                    <a:cubicBezTo>
                      <a:pt x="744619" y="969078"/>
                      <a:pt x="744286" y="984719"/>
                      <a:pt x="755270" y="995035"/>
                    </a:cubicBezTo>
                    <a:cubicBezTo>
                      <a:pt x="765589" y="1005019"/>
                      <a:pt x="780901" y="1004686"/>
                      <a:pt x="792218" y="993039"/>
                    </a:cubicBezTo>
                    <a:cubicBezTo>
                      <a:pt x="859790" y="925816"/>
                      <a:pt x="927029" y="858592"/>
                      <a:pt x="994267" y="790704"/>
                    </a:cubicBezTo>
                    <a:cubicBezTo>
                      <a:pt x="999260" y="786045"/>
                      <a:pt x="1001590" y="778391"/>
                      <a:pt x="1006583" y="769073"/>
                    </a:cubicBezTo>
                    <a:close/>
                    <a:moveTo>
                      <a:pt x="1053184" y="788041"/>
                    </a:moveTo>
                    <a:cubicBezTo>
                      <a:pt x="1055847" y="786045"/>
                      <a:pt x="1057845" y="785046"/>
                      <a:pt x="1059509" y="783382"/>
                    </a:cubicBezTo>
                    <a:cubicBezTo>
                      <a:pt x="1078149" y="764746"/>
                      <a:pt x="1097123" y="746443"/>
                      <a:pt x="1115097" y="727474"/>
                    </a:cubicBezTo>
                    <a:cubicBezTo>
                      <a:pt x="1141061" y="700185"/>
                      <a:pt x="1140728" y="659585"/>
                      <a:pt x="1114432" y="633961"/>
                    </a:cubicBezTo>
                    <a:cubicBezTo>
                      <a:pt x="1088468" y="608336"/>
                      <a:pt x="1048524" y="608669"/>
                      <a:pt x="1020897" y="634959"/>
                    </a:cubicBezTo>
                    <a:cubicBezTo>
                      <a:pt x="1007582" y="647605"/>
                      <a:pt x="994933" y="660917"/>
                      <a:pt x="981951" y="673895"/>
                    </a:cubicBezTo>
                    <a:cubicBezTo>
                      <a:pt x="974961" y="680884"/>
                      <a:pt x="968304" y="687872"/>
                      <a:pt x="959982" y="696192"/>
                    </a:cubicBezTo>
                    <a:cubicBezTo>
                      <a:pt x="1020231" y="689869"/>
                      <a:pt x="1059842" y="731135"/>
                      <a:pt x="1053184" y="788041"/>
                    </a:cubicBezTo>
                    <a:close/>
                    <a:moveTo>
                      <a:pt x="697685" y="960426"/>
                    </a:moveTo>
                    <a:cubicBezTo>
                      <a:pt x="695022" y="962422"/>
                      <a:pt x="692692" y="963753"/>
                      <a:pt x="690695" y="965750"/>
                    </a:cubicBezTo>
                    <a:cubicBezTo>
                      <a:pt x="672387" y="984053"/>
                      <a:pt x="653747" y="1002024"/>
                      <a:pt x="635772" y="1020660"/>
                    </a:cubicBezTo>
                    <a:cubicBezTo>
                      <a:pt x="609808" y="1047616"/>
                      <a:pt x="610141" y="1087218"/>
                      <a:pt x="635106" y="1113175"/>
                    </a:cubicBezTo>
                    <a:cubicBezTo>
                      <a:pt x="660737" y="1139133"/>
                      <a:pt x="701013" y="1139798"/>
                      <a:pt x="728641" y="1113841"/>
                    </a:cubicBezTo>
                    <a:cubicBezTo>
                      <a:pt x="747282" y="1095870"/>
                      <a:pt x="765256" y="1077234"/>
                      <a:pt x="783564" y="1058931"/>
                    </a:cubicBezTo>
                    <a:cubicBezTo>
                      <a:pt x="785561" y="1056934"/>
                      <a:pt x="786893" y="1054604"/>
                      <a:pt x="789223" y="1051942"/>
                    </a:cubicBezTo>
                    <a:cubicBezTo>
                      <a:pt x="720985" y="1049280"/>
                      <a:pt x="698351" y="1026650"/>
                      <a:pt x="697685" y="960426"/>
                    </a:cubicBezTo>
                    <a:close/>
                    <a:moveTo>
                      <a:pt x="90206" y="220638"/>
                    </a:moveTo>
                    <a:cubicBezTo>
                      <a:pt x="126489" y="220638"/>
                      <a:pt x="162438" y="220971"/>
                      <a:pt x="198387" y="220638"/>
                    </a:cubicBezTo>
                    <a:cubicBezTo>
                      <a:pt x="213366" y="220638"/>
                      <a:pt x="221688" y="211986"/>
                      <a:pt x="221688" y="197010"/>
                    </a:cubicBezTo>
                    <a:cubicBezTo>
                      <a:pt x="222021" y="176710"/>
                      <a:pt x="221688" y="156077"/>
                      <a:pt x="221688" y="135777"/>
                    </a:cubicBezTo>
                    <a:cubicBezTo>
                      <a:pt x="221688" y="120136"/>
                      <a:pt x="221688" y="104495"/>
                      <a:pt x="221688" y="88854"/>
                    </a:cubicBezTo>
                    <a:cubicBezTo>
                      <a:pt x="177417" y="133115"/>
                      <a:pt x="134145" y="176378"/>
                      <a:pt x="90206" y="220638"/>
                    </a:cubicBezTo>
                    <a:close/>
                  </a:path>
                </a:pathLst>
              </a:custGeom>
              <a:grpFill/>
              <a:ln w="3314" cap="flat">
                <a:noFill/>
                <a:prstDash val="solid"/>
                <a:miter/>
              </a:ln>
            </p:spPr>
            <p:txBody>
              <a:bodyPr rtlCol="0" anchor="ctr"/>
              <a:lstStyle/>
              <a:p>
                <a:endParaRPr lang="en-US"/>
              </a:p>
            </p:txBody>
          </p:sp>
          <p:sp>
            <p:nvSpPr>
              <p:cNvPr id="49" name="Freeform 34">
                <a:extLst>
                  <a:ext uri="{FF2B5EF4-FFF2-40B4-BE49-F238E27FC236}">
                    <a16:creationId xmlns:a16="http://schemas.microsoft.com/office/drawing/2014/main" id="{0C0223E9-5923-7478-A892-FD1341C77A4B}"/>
                  </a:ext>
                </a:extLst>
              </p:cNvPr>
              <p:cNvSpPr/>
              <p:nvPr/>
            </p:nvSpPr>
            <p:spPr>
              <a:xfrm>
                <a:off x="4584188" y="1023905"/>
                <a:ext cx="50275" cy="49840"/>
              </a:xfrm>
              <a:custGeom>
                <a:avLst/>
                <a:gdLst>
                  <a:gd name="connsiteX0" fmla="*/ 0 w 50275"/>
                  <a:gd name="connsiteY0" fmla="*/ 17599 h 49840"/>
                  <a:gd name="connsiteX1" fmla="*/ 4327 w 50275"/>
                  <a:gd name="connsiteY1" fmla="*/ 11609 h 49840"/>
                  <a:gd name="connsiteX2" fmla="*/ 32621 w 50275"/>
                  <a:gd name="connsiteY2" fmla="*/ 1292 h 49840"/>
                  <a:gd name="connsiteX3" fmla="*/ 50263 w 50275"/>
                  <a:gd name="connsiteY3" fmla="*/ 25586 h 49840"/>
                  <a:gd name="connsiteX4" fmla="*/ 32621 w 50275"/>
                  <a:gd name="connsiteY4" fmla="*/ 48548 h 49840"/>
                  <a:gd name="connsiteX5" fmla="*/ 4327 w 50275"/>
                  <a:gd name="connsiteY5" fmla="*/ 38232 h 49840"/>
                  <a:gd name="connsiteX6" fmla="*/ 0 w 50275"/>
                  <a:gd name="connsiteY6" fmla="*/ 32242 h 49840"/>
                  <a:gd name="connsiteX7" fmla="*/ 0 w 50275"/>
                  <a:gd name="connsiteY7" fmla="*/ 17599 h 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75" h="49840">
                    <a:moveTo>
                      <a:pt x="0" y="17599"/>
                    </a:moveTo>
                    <a:cubicBezTo>
                      <a:pt x="1331" y="15602"/>
                      <a:pt x="2663" y="13605"/>
                      <a:pt x="4327" y="11609"/>
                    </a:cubicBezTo>
                    <a:cubicBezTo>
                      <a:pt x="11317" y="1958"/>
                      <a:pt x="20970" y="-2368"/>
                      <a:pt x="32621" y="1292"/>
                    </a:cubicBezTo>
                    <a:cubicBezTo>
                      <a:pt x="44271" y="4953"/>
                      <a:pt x="50595" y="13605"/>
                      <a:pt x="50263" y="25586"/>
                    </a:cubicBezTo>
                    <a:cubicBezTo>
                      <a:pt x="49930" y="37233"/>
                      <a:pt x="43605" y="45220"/>
                      <a:pt x="32621" y="48548"/>
                    </a:cubicBezTo>
                    <a:cubicBezTo>
                      <a:pt x="20970" y="52209"/>
                      <a:pt x="11650" y="47883"/>
                      <a:pt x="4327" y="38232"/>
                    </a:cubicBezTo>
                    <a:cubicBezTo>
                      <a:pt x="2996" y="36235"/>
                      <a:pt x="1664" y="34238"/>
                      <a:pt x="0" y="32242"/>
                    </a:cubicBezTo>
                    <a:cubicBezTo>
                      <a:pt x="0" y="27915"/>
                      <a:pt x="0" y="22591"/>
                      <a:pt x="0" y="17599"/>
                    </a:cubicBezTo>
                    <a:close/>
                  </a:path>
                </a:pathLst>
              </a:custGeom>
              <a:grpFill/>
              <a:ln w="3314" cap="flat">
                <a:noFill/>
                <a:prstDash val="solid"/>
                <a:miter/>
              </a:ln>
            </p:spPr>
            <p:txBody>
              <a:bodyPr rtlCol="0" anchor="ctr"/>
              <a:lstStyle/>
              <a:p>
                <a:endParaRPr lang="en-US"/>
              </a:p>
            </p:txBody>
          </p:sp>
          <p:sp>
            <p:nvSpPr>
              <p:cNvPr id="50" name="Freeform 35">
                <a:extLst>
                  <a:ext uri="{FF2B5EF4-FFF2-40B4-BE49-F238E27FC236}">
                    <a16:creationId xmlns:a16="http://schemas.microsoft.com/office/drawing/2014/main" id="{E8578520-DE1B-A29D-0E87-DC9411208DF5}"/>
                  </a:ext>
                </a:extLst>
              </p:cNvPr>
              <p:cNvSpPr/>
              <p:nvPr/>
            </p:nvSpPr>
            <p:spPr>
              <a:xfrm>
                <a:off x="4754948" y="883282"/>
                <a:ext cx="591842" cy="50482"/>
              </a:xfrm>
              <a:custGeom>
                <a:avLst/>
                <a:gdLst>
                  <a:gd name="connsiteX0" fmla="*/ 296250 w 591842"/>
                  <a:gd name="connsiteY0" fmla="*/ 50399 h 50482"/>
                  <a:gd name="connsiteX1" fmla="*/ 35617 w 591842"/>
                  <a:gd name="connsiteY1" fmla="*/ 50399 h 50482"/>
                  <a:gd name="connsiteX2" fmla="*/ 22968 w 591842"/>
                  <a:gd name="connsiteY2" fmla="*/ 50066 h 50482"/>
                  <a:gd name="connsiteX3" fmla="*/ 0 w 591842"/>
                  <a:gd name="connsiteY3" fmla="*/ 24774 h 50482"/>
                  <a:gd name="connsiteX4" fmla="*/ 23633 w 591842"/>
                  <a:gd name="connsiteY4" fmla="*/ 148 h 50482"/>
                  <a:gd name="connsiteX5" fmla="*/ 31289 w 591842"/>
                  <a:gd name="connsiteY5" fmla="*/ 148 h 50482"/>
                  <a:gd name="connsiteX6" fmla="*/ 560212 w 591842"/>
                  <a:gd name="connsiteY6" fmla="*/ 148 h 50482"/>
                  <a:gd name="connsiteX7" fmla="*/ 568866 w 591842"/>
                  <a:gd name="connsiteY7" fmla="*/ 148 h 50482"/>
                  <a:gd name="connsiteX8" fmla="*/ 591834 w 591842"/>
                  <a:gd name="connsiteY8" fmla="*/ 24109 h 50482"/>
                  <a:gd name="connsiteX9" fmla="*/ 570530 w 591842"/>
                  <a:gd name="connsiteY9" fmla="*/ 49733 h 50482"/>
                  <a:gd name="connsiteX10" fmla="*/ 556883 w 591842"/>
                  <a:gd name="connsiteY10" fmla="*/ 50066 h 50482"/>
                  <a:gd name="connsiteX11" fmla="*/ 296250 w 591842"/>
                  <a:gd name="connsiteY11" fmla="*/ 50399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1842" h="50482">
                    <a:moveTo>
                      <a:pt x="296250" y="50399"/>
                    </a:moveTo>
                    <a:cubicBezTo>
                      <a:pt x="209372" y="50399"/>
                      <a:pt x="122494" y="50399"/>
                      <a:pt x="35617" y="50399"/>
                    </a:cubicBezTo>
                    <a:cubicBezTo>
                      <a:pt x="31289" y="50399"/>
                      <a:pt x="27295" y="50732"/>
                      <a:pt x="22968" y="50066"/>
                    </a:cubicBezTo>
                    <a:cubicBezTo>
                      <a:pt x="9320" y="48402"/>
                      <a:pt x="0" y="37753"/>
                      <a:pt x="0" y="24774"/>
                    </a:cubicBezTo>
                    <a:cubicBezTo>
                      <a:pt x="333" y="11795"/>
                      <a:pt x="9986" y="1479"/>
                      <a:pt x="23633" y="148"/>
                    </a:cubicBezTo>
                    <a:cubicBezTo>
                      <a:pt x="25963" y="-185"/>
                      <a:pt x="28626" y="148"/>
                      <a:pt x="31289" y="148"/>
                    </a:cubicBezTo>
                    <a:cubicBezTo>
                      <a:pt x="207708" y="148"/>
                      <a:pt x="384126" y="148"/>
                      <a:pt x="560212" y="148"/>
                    </a:cubicBezTo>
                    <a:cubicBezTo>
                      <a:pt x="563207" y="148"/>
                      <a:pt x="566203" y="148"/>
                      <a:pt x="568866" y="148"/>
                    </a:cubicBezTo>
                    <a:cubicBezTo>
                      <a:pt x="581515" y="1479"/>
                      <a:pt x="591501" y="11795"/>
                      <a:pt x="591834" y="24109"/>
                    </a:cubicBezTo>
                    <a:cubicBezTo>
                      <a:pt x="592167" y="36422"/>
                      <a:pt x="583179" y="47737"/>
                      <a:pt x="570530" y="49733"/>
                    </a:cubicBezTo>
                    <a:cubicBezTo>
                      <a:pt x="565870" y="50399"/>
                      <a:pt x="561210" y="50066"/>
                      <a:pt x="556883" y="50066"/>
                    </a:cubicBezTo>
                    <a:cubicBezTo>
                      <a:pt x="470005" y="50399"/>
                      <a:pt x="383128" y="50399"/>
                      <a:pt x="296250" y="50399"/>
                    </a:cubicBezTo>
                    <a:close/>
                  </a:path>
                </a:pathLst>
              </a:custGeom>
              <a:grpFill/>
              <a:ln w="3314" cap="flat">
                <a:noFill/>
                <a:prstDash val="solid"/>
                <a:miter/>
              </a:ln>
            </p:spPr>
            <p:txBody>
              <a:bodyPr rtlCol="0" anchor="ctr"/>
              <a:lstStyle/>
              <a:p>
                <a:endParaRPr lang="en-US"/>
              </a:p>
            </p:txBody>
          </p:sp>
          <p:sp>
            <p:nvSpPr>
              <p:cNvPr id="51" name="Freeform 36">
                <a:extLst>
                  <a:ext uri="{FF2B5EF4-FFF2-40B4-BE49-F238E27FC236}">
                    <a16:creationId xmlns:a16="http://schemas.microsoft.com/office/drawing/2014/main" id="{16E4DAB5-F8F7-6FAA-9919-9B51098336CD}"/>
                  </a:ext>
                </a:extLst>
              </p:cNvPr>
              <p:cNvSpPr/>
              <p:nvPr/>
            </p:nvSpPr>
            <p:spPr>
              <a:xfrm>
                <a:off x="4754939" y="1164552"/>
                <a:ext cx="550909" cy="50417"/>
              </a:xfrm>
              <a:custGeom>
                <a:avLst/>
                <a:gdLst>
                  <a:gd name="connsiteX0" fmla="*/ 276287 w 550909"/>
                  <a:gd name="connsiteY0" fmla="*/ 83 h 50417"/>
                  <a:gd name="connsiteX1" fmla="*/ 516948 w 550909"/>
                  <a:gd name="connsiteY1" fmla="*/ 83 h 50417"/>
                  <a:gd name="connsiteX2" fmla="*/ 528266 w 550909"/>
                  <a:gd name="connsiteY2" fmla="*/ 416 h 50417"/>
                  <a:gd name="connsiteX3" fmla="*/ 550900 w 550909"/>
                  <a:gd name="connsiteY3" fmla="*/ 24709 h 50417"/>
                  <a:gd name="connsiteX4" fmla="*/ 529264 w 550909"/>
                  <a:gd name="connsiteY4" fmla="*/ 50001 h 50417"/>
                  <a:gd name="connsiteX5" fmla="*/ 516615 w 550909"/>
                  <a:gd name="connsiteY5" fmla="*/ 50334 h 50417"/>
                  <a:gd name="connsiteX6" fmla="*/ 33961 w 550909"/>
                  <a:gd name="connsiteY6" fmla="*/ 50334 h 50417"/>
                  <a:gd name="connsiteX7" fmla="*/ 21312 w 550909"/>
                  <a:gd name="connsiteY7" fmla="*/ 50001 h 50417"/>
                  <a:gd name="connsiteX8" fmla="*/ 9 w 550909"/>
                  <a:gd name="connsiteY8" fmla="*/ 24709 h 50417"/>
                  <a:gd name="connsiteX9" fmla="*/ 22644 w 550909"/>
                  <a:gd name="connsiteY9" fmla="*/ 416 h 50417"/>
                  <a:gd name="connsiteX10" fmla="*/ 33961 w 550909"/>
                  <a:gd name="connsiteY10" fmla="*/ 83 h 50417"/>
                  <a:gd name="connsiteX11" fmla="*/ 276287 w 550909"/>
                  <a:gd name="connsiteY11" fmla="*/ 83 h 5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09" h="50417">
                    <a:moveTo>
                      <a:pt x="276287" y="83"/>
                    </a:moveTo>
                    <a:cubicBezTo>
                      <a:pt x="356507" y="83"/>
                      <a:pt x="436728" y="83"/>
                      <a:pt x="516948" y="83"/>
                    </a:cubicBezTo>
                    <a:cubicBezTo>
                      <a:pt x="520610" y="83"/>
                      <a:pt x="524604" y="-250"/>
                      <a:pt x="528266" y="416"/>
                    </a:cubicBezTo>
                    <a:cubicBezTo>
                      <a:pt x="541247" y="1747"/>
                      <a:pt x="550567" y="12064"/>
                      <a:pt x="550900" y="24709"/>
                    </a:cubicBezTo>
                    <a:cubicBezTo>
                      <a:pt x="551233" y="37355"/>
                      <a:pt x="542246" y="48005"/>
                      <a:pt x="529264" y="50001"/>
                    </a:cubicBezTo>
                    <a:cubicBezTo>
                      <a:pt x="525270" y="50667"/>
                      <a:pt x="520942" y="50334"/>
                      <a:pt x="516615" y="50334"/>
                    </a:cubicBezTo>
                    <a:cubicBezTo>
                      <a:pt x="355841" y="50334"/>
                      <a:pt x="194735" y="50334"/>
                      <a:pt x="33961" y="50334"/>
                    </a:cubicBezTo>
                    <a:cubicBezTo>
                      <a:pt x="29634" y="50334"/>
                      <a:pt x="25640" y="50667"/>
                      <a:pt x="21312" y="50001"/>
                    </a:cubicBezTo>
                    <a:cubicBezTo>
                      <a:pt x="8663" y="48005"/>
                      <a:pt x="-324" y="37023"/>
                      <a:pt x="9" y="24709"/>
                    </a:cubicBezTo>
                    <a:cubicBezTo>
                      <a:pt x="342" y="12064"/>
                      <a:pt x="9995" y="1747"/>
                      <a:pt x="22644" y="416"/>
                    </a:cubicBezTo>
                    <a:cubicBezTo>
                      <a:pt x="26305" y="83"/>
                      <a:pt x="30300" y="83"/>
                      <a:pt x="33961" y="83"/>
                    </a:cubicBezTo>
                    <a:cubicBezTo>
                      <a:pt x="114847" y="83"/>
                      <a:pt x="195401" y="83"/>
                      <a:pt x="276287" y="83"/>
                    </a:cubicBezTo>
                    <a:close/>
                  </a:path>
                </a:pathLst>
              </a:custGeom>
              <a:grpFill/>
              <a:ln w="3314" cap="flat">
                <a:noFill/>
                <a:prstDash val="solid"/>
                <a:miter/>
              </a:ln>
            </p:spPr>
            <p:txBody>
              <a:bodyPr rtlCol="0" anchor="ctr"/>
              <a:lstStyle/>
              <a:p>
                <a:endParaRPr lang="en-US"/>
              </a:p>
            </p:txBody>
          </p:sp>
          <p:sp>
            <p:nvSpPr>
              <p:cNvPr id="52" name="Freeform 37">
                <a:extLst>
                  <a:ext uri="{FF2B5EF4-FFF2-40B4-BE49-F238E27FC236}">
                    <a16:creationId xmlns:a16="http://schemas.microsoft.com/office/drawing/2014/main" id="{03B72501-9B30-4163-D817-7C5D3C86376D}"/>
                  </a:ext>
                </a:extLst>
              </p:cNvPr>
              <p:cNvSpPr/>
              <p:nvPr/>
            </p:nvSpPr>
            <p:spPr>
              <a:xfrm>
                <a:off x="4755273" y="1024199"/>
                <a:ext cx="433874" cy="50334"/>
              </a:xfrm>
              <a:custGeom>
                <a:avLst/>
                <a:gdLst>
                  <a:gd name="connsiteX0" fmla="*/ 216703 w 433874"/>
                  <a:gd name="connsiteY0" fmla="*/ 0 h 50334"/>
                  <a:gd name="connsiteX1" fmla="*/ 404771 w 433874"/>
                  <a:gd name="connsiteY1" fmla="*/ 0 h 50334"/>
                  <a:gd name="connsiteX2" fmla="*/ 432399 w 433874"/>
                  <a:gd name="connsiteY2" fmla="*/ 17305 h 50334"/>
                  <a:gd name="connsiteX3" fmla="*/ 412427 w 433874"/>
                  <a:gd name="connsiteY3" fmla="*/ 49918 h 50334"/>
                  <a:gd name="connsiteX4" fmla="*/ 398780 w 433874"/>
                  <a:gd name="connsiteY4" fmla="*/ 50251 h 50334"/>
                  <a:gd name="connsiteX5" fmla="*/ 35291 w 433874"/>
                  <a:gd name="connsiteY5" fmla="*/ 50251 h 50334"/>
                  <a:gd name="connsiteX6" fmla="*/ 25305 w 433874"/>
                  <a:gd name="connsiteY6" fmla="*/ 50251 h 50334"/>
                  <a:gd name="connsiteX7" fmla="*/ 8 w 433874"/>
                  <a:gd name="connsiteY7" fmla="*/ 24626 h 50334"/>
                  <a:gd name="connsiteX8" fmla="*/ 25305 w 433874"/>
                  <a:gd name="connsiteY8" fmla="*/ 333 h 50334"/>
                  <a:gd name="connsiteX9" fmla="*/ 86885 w 433874"/>
                  <a:gd name="connsiteY9" fmla="*/ 333 h 50334"/>
                  <a:gd name="connsiteX10" fmla="*/ 216703 w 433874"/>
                  <a:gd name="connsiteY10" fmla="*/ 0 h 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874" h="50334">
                    <a:moveTo>
                      <a:pt x="216703" y="0"/>
                    </a:moveTo>
                    <a:cubicBezTo>
                      <a:pt x="279281" y="0"/>
                      <a:pt x="342193" y="0"/>
                      <a:pt x="404771" y="0"/>
                    </a:cubicBezTo>
                    <a:cubicBezTo>
                      <a:pt x="417753" y="0"/>
                      <a:pt x="427739" y="4659"/>
                      <a:pt x="432399" y="17305"/>
                    </a:cubicBezTo>
                    <a:cubicBezTo>
                      <a:pt x="437725" y="31615"/>
                      <a:pt x="428072" y="47589"/>
                      <a:pt x="412427" y="49918"/>
                    </a:cubicBezTo>
                    <a:cubicBezTo>
                      <a:pt x="407767" y="50584"/>
                      <a:pt x="403107" y="50251"/>
                      <a:pt x="398780" y="50251"/>
                    </a:cubicBezTo>
                    <a:cubicBezTo>
                      <a:pt x="277617" y="50251"/>
                      <a:pt x="156454" y="50251"/>
                      <a:pt x="35291" y="50251"/>
                    </a:cubicBezTo>
                    <a:cubicBezTo>
                      <a:pt x="31963" y="50251"/>
                      <a:pt x="28634" y="50251"/>
                      <a:pt x="25305" y="50251"/>
                    </a:cubicBezTo>
                    <a:cubicBezTo>
                      <a:pt x="10326" y="49253"/>
                      <a:pt x="-325" y="38603"/>
                      <a:pt x="8" y="24626"/>
                    </a:cubicBezTo>
                    <a:cubicBezTo>
                      <a:pt x="340" y="10982"/>
                      <a:pt x="10659" y="666"/>
                      <a:pt x="25305" y="333"/>
                    </a:cubicBezTo>
                    <a:cubicBezTo>
                      <a:pt x="45610" y="0"/>
                      <a:pt x="66248" y="333"/>
                      <a:pt x="86885" y="333"/>
                    </a:cubicBezTo>
                    <a:cubicBezTo>
                      <a:pt x="129825" y="0"/>
                      <a:pt x="173430" y="0"/>
                      <a:pt x="216703" y="0"/>
                    </a:cubicBezTo>
                    <a:close/>
                  </a:path>
                </a:pathLst>
              </a:custGeom>
              <a:grpFill/>
              <a:ln w="3314" cap="flat">
                <a:noFill/>
                <a:prstDash val="solid"/>
                <a:miter/>
              </a:ln>
            </p:spPr>
            <p:txBody>
              <a:bodyPr rtlCol="0" anchor="ctr"/>
              <a:lstStyle/>
              <a:p>
                <a:endParaRPr lang="en-US"/>
              </a:p>
            </p:txBody>
          </p:sp>
          <p:sp>
            <p:nvSpPr>
              <p:cNvPr id="53" name="Freeform 38">
                <a:extLst>
                  <a:ext uri="{FF2B5EF4-FFF2-40B4-BE49-F238E27FC236}">
                    <a16:creationId xmlns:a16="http://schemas.microsoft.com/office/drawing/2014/main" id="{1F18600F-54D2-2837-ED37-739D22C3DFF3}"/>
                  </a:ext>
                </a:extLst>
              </p:cNvPr>
              <p:cNvSpPr/>
              <p:nvPr/>
            </p:nvSpPr>
            <p:spPr>
              <a:xfrm>
                <a:off x="4944169" y="743076"/>
                <a:ext cx="397649" cy="50167"/>
              </a:xfrm>
              <a:custGeom>
                <a:avLst/>
                <a:gdLst>
                  <a:gd name="connsiteX0" fmla="*/ 198899 w 397649"/>
                  <a:gd name="connsiteY0" fmla="*/ 50168 h 50167"/>
                  <a:gd name="connsiteX1" fmla="*/ 29471 w 397649"/>
                  <a:gd name="connsiteY1" fmla="*/ 50168 h 50167"/>
                  <a:gd name="connsiteX2" fmla="*/ 2509 w 397649"/>
                  <a:gd name="connsiteY2" fmla="*/ 35525 h 50167"/>
                  <a:gd name="connsiteX3" fmla="*/ 23812 w 397649"/>
                  <a:gd name="connsiteY3" fmla="*/ 250 h 50167"/>
                  <a:gd name="connsiteX4" fmla="*/ 373986 w 397649"/>
                  <a:gd name="connsiteY4" fmla="*/ 250 h 50167"/>
                  <a:gd name="connsiteX5" fmla="*/ 397619 w 397649"/>
                  <a:gd name="connsiteY5" fmla="*/ 25874 h 50167"/>
                  <a:gd name="connsiteX6" fmla="*/ 371989 w 397649"/>
                  <a:gd name="connsiteY6" fmla="*/ 49835 h 50167"/>
                  <a:gd name="connsiteX7" fmla="*/ 281782 w 397649"/>
                  <a:gd name="connsiteY7" fmla="*/ 49835 h 50167"/>
                  <a:gd name="connsiteX8" fmla="*/ 198899 w 397649"/>
                  <a:gd name="connsiteY8" fmla="*/ 50168 h 50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49" h="50167">
                    <a:moveTo>
                      <a:pt x="198899" y="50168"/>
                    </a:moveTo>
                    <a:cubicBezTo>
                      <a:pt x="142312" y="50168"/>
                      <a:pt x="86058" y="50168"/>
                      <a:pt x="29471" y="50168"/>
                    </a:cubicBezTo>
                    <a:cubicBezTo>
                      <a:pt x="17488" y="50168"/>
                      <a:pt x="7835" y="46840"/>
                      <a:pt x="2509" y="35525"/>
                    </a:cubicBezTo>
                    <a:cubicBezTo>
                      <a:pt x="-5147" y="19551"/>
                      <a:pt x="5504" y="250"/>
                      <a:pt x="23812" y="250"/>
                    </a:cubicBezTo>
                    <a:cubicBezTo>
                      <a:pt x="140648" y="-83"/>
                      <a:pt x="257150" y="-83"/>
                      <a:pt x="373986" y="250"/>
                    </a:cubicBezTo>
                    <a:cubicBezTo>
                      <a:pt x="387966" y="250"/>
                      <a:pt x="398285" y="12563"/>
                      <a:pt x="397619" y="25874"/>
                    </a:cubicBezTo>
                    <a:cubicBezTo>
                      <a:pt x="396954" y="39186"/>
                      <a:pt x="386635" y="49502"/>
                      <a:pt x="371989" y="49835"/>
                    </a:cubicBezTo>
                    <a:cubicBezTo>
                      <a:pt x="342031" y="50168"/>
                      <a:pt x="311740" y="49835"/>
                      <a:pt x="281782" y="49835"/>
                    </a:cubicBezTo>
                    <a:cubicBezTo>
                      <a:pt x="254155" y="50168"/>
                      <a:pt x="226527" y="50168"/>
                      <a:pt x="198899" y="50168"/>
                    </a:cubicBezTo>
                    <a:close/>
                  </a:path>
                </a:pathLst>
              </a:custGeom>
              <a:grpFill/>
              <a:ln w="3314" cap="flat">
                <a:noFill/>
                <a:prstDash val="solid"/>
                <a:miter/>
              </a:ln>
            </p:spPr>
            <p:txBody>
              <a:bodyPr rtlCol="0" anchor="ctr"/>
              <a:lstStyle/>
              <a:p>
                <a:endParaRPr lang="en-US"/>
              </a:p>
            </p:txBody>
          </p:sp>
          <p:sp>
            <p:nvSpPr>
              <p:cNvPr id="54" name="Freeform 39">
                <a:extLst>
                  <a:ext uri="{FF2B5EF4-FFF2-40B4-BE49-F238E27FC236}">
                    <a16:creationId xmlns:a16="http://schemas.microsoft.com/office/drawing/2014/main" id="{B41DAA01-4D76-8E1F-8130-1F70EE30C35C}"/>
                  </a:ext>
                </a:extLst>
              </p:cNvPr>
              <p:cNvSpPr/>
              <p:nvPr/>
            </p:nvSpPr>
            <p:spPr>
              <a:xfrm>
                <a:off x="4754941" y="1305405"/>
                <a:ext cx="239031" cy="49918"/>
              </a:xfrm>
              <a:custGeom>
                <a:avLst/>
                <a:gdLst>
                  <a:gd name="connsiteX0" fmla="*/ 119173 w 239031"/>
                  <a:gd name="connsiteY0" fmla="*/ 49918 h 49918"/>
                  <a:gd name="connsiteX1" fmla="*/ 28966 w 239031"/>
                  <a:gd name="connsiteY1" fmla="*/ 49918 h 49918"/>
                  <a:gd name="connsiteX2" fmla="*/ 7 w 239031"/>
                  <a:gd name="connsiteY2" fmla="*/ 24294 h 49918"/>
                  <a:gd name="connsiteX3" fmla="*/ 28966 w 239031"/>
                  <a:gd name="connsiteY3" fmla="*/ 0 h 49918"/>
                  <a:gd name="connsiteX4" fmla="*/ 210378 w 239031"/>
                  <a:gd name="connsiteY4" fmla="*/ 0 h 49918"/>
                  <a:gd name="connsiteX5" fmla="*/ 239004 w 239031"/>
                  <a:gd name="connsiteY5" fmla="*/ 25625 h 49918"/>
                  <a:gd name="connsiteX6" fmla="*/ 210378 w 239031"/>
                  <a:gd name="connsiteY6" fmla="*/ 49918 h 49918"/>
                  <a:gd name="connsiteX7" fmla="*/ 119173 w 239031"/>
                  <a:gd name="connsiteY7" fmla="*/ 49918 h 4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31" h="49918">
                    <a:moveTo>
                      <a:pt x="119173" y="49918"/>
                    </a:moveTo>
                    <a:cubicBezTo>
                      <a:pt x="89215" y="49918"/>
                      <a:pt x="58924" y="49918"/>
                      <a:pt x="28966" y="49918"/>
                    </a:cubicBezTo>
                    <a:cubicBezTo>
                      <a:pt x="10992" y="49918"/>
                      <a:pt x="-326" y="39602"/>
                      <a:pt x="7" y="24294"/>
                    </a:cubicBezTo>
                    <a:cubicBezTo>
                      <a:pt x="340" y="9318"/>
                      <a:pt x="11325" y="0"/>
                      <a:pt x="28966" y="0"/>
                    </a:cubicBezTo>
                    <a:cubicBezTo>
                      <a:pt x="89548" y="0"/>
                      <a:pt x="150129" y="0"/>
                      <a:pt x="210378" y="0"/>
                    </a:cubicBezTo>
                    <a:cubicBezTo>
                      <a:pt x="228352" y="0"/>
                      <a:pt x="239670" y="9984"/>
                      <a:pt x="239004" y="25625"/>
                    </a:cubicBezTo>
                    <a:cubicBezTo>
                      <a:pt x="238671" y="40600"/>
                      <a:pt x="228020" y="49918"/>
                      <a:pt x="210378" y="49918"/>
                    </a:cubicBezTo>
                    <a:cubicBezTo>
                      <a:pt x="180087" y="49918"/>
                      <a:pt x="149464" y="49918"/>
                      <a:pt x="119173" y="49918"/>
                    </a:cubicBezTo>
                    <a:close/>
                  </a:path>
                </a:pathLst>
              </a:custGeom>
              <a:grpFill/>
              <a:ln w="3314" cap="flat">
                <a:noFill/>
                <a:prstDash val="solid"/>
                <a:miter/>
              </a:ln>
            </p:spPr>
            <p:txBody>
              <a:bodyPr rtlCol="0" anchor="ctr"/>
              <a:lstStyle/>
              <a:p>
                <a:endParaRPr lang="en-US"/>
              </a:p>
            </p:txBody>
          </p:sp>
          <p:sp>
            <p:nvSpPr>
              <p:cNvPr id="55" name="Freeform 40">
                <a:extLst>
                  <a:ext uri="{FF2B5EF4-FFF2-40B4-BE49-F238E27FC236}">
                    <a16:creationId xmlns:a16="http://schemas.microsoft.com/office/drawing/2014/main" id="{D28B19D5-7020-D6C5-CEF6-93CF32CA03FE}"/>
                  </a:ext>
                </a:extLst>
              </p:cNvPr>
              <p:cNvSpPr/>
              <p:nvPr/>
            </p:nvSpPr>
            <p:spPr>
              <a:xfrm>
                <a:off x="5256242" y="1023949"/>
                <a:ext cx="90872" cy="50315"/>
              </a:xfrm>
              <a:custGeom>
                <a:avLst/>
                <a:gdLst>
                  <a:gd name="connsiteX0" fmla="*/ 45270 w 90872"/>
                  <a:gd name="connsiteY0" fmla="*/ 50168 h 50315"/>
                  <a:gd name="connsiteX1" fmla="*/ 25298 w 90872"/>
                  <a:gd name="connsiteY1" fmla="*/ 50168 h 50315"/>
                  <a:gd name="connsiteX2" fmla="*/ 0 w 90872"/>
                  <a:gd name="connsiteY2" fmla="*/ 24876 h 50315"/>
                  <a:gd name="connsiteX3" fmla="*/ 24632 w 90872"/>
                  <a:gd name="connsiteY3" fmla="*/ 250 h 50315"/>
                  <a:gd name="connsiteX4" fmla="*/ 65907 w 90872"/>
                  <a:gd name="connsiteY4" fmla="*/ 250 h 50315"/>
                  <a:gd name="connsiteX5" fmla="*/ 90872 w 90872"/>
                  <a:gd name="connsiteY5" fmla="*/ 24876 h 50315"/>
                  <a:gd name="connsiteX6" fmla="*/ 66573 w 90872"/>
                  <a:gd name="connsiteY6" fmla="*/ 50168 h 50315"/>
                  <a:gd name="connsiteX7" fmla="*/ 45270 w 90872"/>
                  <a:gd name="connsiteY7" fmla="*/ 50168 h 50315"/>
                  <a:gd name="connsiteX8" fmla="*/ 45270 w 90872"/>
                  <a:gd name="connsiteY8" fmla="*/ 50168 h 5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72" h="50315">
                    <a:moveTo>
                      <a:pt x="45270" y="50168"/>
                    </a:moveTo>
                    <a:cubicBezTo>
                      <a:pt x="38612" y="50168"/>
                      <a:pt x="31955" y="50501"/>
                      <a:pt x="25298" y="50168"/>
                    </a:cubicBezTo>
                    <a:cubicBezTo>
                      <a:pt x="9986" y="49502"/>
                      <a:pt x="0" y="39186"/>
                      <a:pt x="0" y="24876"/>
                    </a:cubicBezTo>
                    <a:cubicBezTo>
                      <a:pt x="333" y="10899"/>
                      <a:pt x="9986" y="915"/>
                      <a:pt x="24632" y="250"/>
                    </a:cubicBezTo>
                    <a:cubicBezTo>
                      <a:pt x="38279" y="-83"/>
                      <a:pt x="52260" y="-83"/>
                      <a:pt x="65907" y="250"/>
                    </a:cubicBezTo>
                    <a:cubicBezTo>
                      <a:pt x="80220" y="915"/>
                      <a:pt x="90539" y="11564"/>
                      <a:pt x="90872" y="24876"/>
                    </a:cubicBezTo>
                    <a:cubicBezTo>
                      <a:pt x="90872" y="38187"/>
                      <a:pt x="80553" y="49169"/>
                      <a:pt x="66573" y="50168"/>
                    </a:cubicBezTo>
                    <a:cubicBezTo>
                      <a:pt x="59250" y="50501"/>
                      <a:pt x="52260" y="50168"/>
                      <a:pt x="45270" y="50168"/>
                    </a:cubicBezTo>
                    <a:cubicBezTo>
                      <a:pt x="45270" y="50168"/>
                      <a:pt x="45270" y="50168"/>
                      <a:pt x="45270" y="50168"/>
                    </a:cubicBezTo>
                    <a:close/>
                  </a:path>
                </a:pathLst>
              </a:custGeom>
              <a:grpFill/>
              <a:ln w="33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37484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556F917-6999-4945-878A-57702A704528}">
  <ds:schemaRefs>
    <ds:schemaRef ds:uri="http://schemas.microsoft.com/sharepoint/v3/contenttype/forms"/>
  </ds:schemaRefs>
</ds:datastoreItem>
</file>

<file path=customXml/itemProps2.xml><?xml version="1.0" encoding="utf-8"?>
<ds:datastoreItem xmlns:ds="http://schemas.openxmlformats.org/officeDocument/2006/customXml" ds:itemID="{E3D38CC1-1B06-42E9-A55A-7B298EA32FEB}">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0299D79-3FFD-41F7-A9DF-91D157170E74}">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55</Slides>
  <Notes>18</Notes>
  <HiddenSlides>0</HiddenSlides>
  <ScaleCrop>false</ScaleCrop>
  <HeadingPairs>
    <vt:vector size="4" baseType="variant">
      <vt:variant>
        <vt:lpstr>Theme</vt:lpstr>
      </vt:variant>
      <vt:variant>
        <vt:i4>3</vt:i4>
      </vt:variant>
      <vt:variant>
        <vt:lpstr>Slide Titles</vt:lpstr>
      </vt:variant>
      <vt:variant>
        <vt:i4>55</vt:i4>
      </vt:variant>
    </vt:vector>
  </HeadingPairs>
  <TitlesOfParts>
    <vt:vector size="58" baseType="lpstr">
      <vt:lpstr>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Biotechnological Advances for Food Packaging</vt:lpstr>
      <vt:lpstr>Biotechnological Advances for Food Packaging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2.pptx</dc:title>
  <dc:creator>Paula Whyte</dc:creator>
  <cp:keywords>, docId:C688BA9099D7822BD01177C2F878FC72</cp:keywords>
  <cp:revision>1</cp:revision>
  <dcterms:created xsi:type="dcterms:W3CDTF">2025-04-16T17:32:50Z</dcterms:created>
  <dcterms:modified xsi:type="dcterms:W3CDTF">2025-05-27T14:26:10Z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