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2"/>
  </p:notesMasterIdLst>
  <p:sldIdLst>
    <p:sldId id="4345" r:id="rId5"/>
    <p:sldId id="4404" r:id="rId6"/>
    <p:sldId id="4352" r:id="rId7"/>
    <p:sldId id="4350" r:id="rId8"/>
    <p:sldId id="4364" r:id="rId9"/>
    <p:sldId id="4386" r:id="rId10"/>
    <p:sldId id="4388" r:id="rId11"/>
    <p:sldId id="4377" r:id="rId12"/>
    <p:sldId id="4365" r:id="rId13"/>
    <p:sldId id="4390" r:id="rId14"/>
    <p:sldId id="4387" r:id="rId15"/>
    <p:sldId id="4363" r:id="rId16"/>
    <p:sldId id="4378" r:id="rId17"/>
    <p:sldId id="4366" r:id="rId18"/>
    <p:sldId id="4389" r:id="rId19"/>
    <p:sldId id="4406" r:id="rId20"/>
    <p:sldId id="4407" r:id="rId21"/>
    <p:sldId id="4368" r:id="rId22"/>
    <p:sldId id="4385" r:id="rId23"/>
    <p:sldId id="4371" r:id="rId24"/>
    <p:sldId id="4405" r:id="rId25"/>
    <p:sldId id="4410" r:id="rId26"/>
    <p:sldId id="4411" r:id="rId27"/>
    <p:sldId id="4409" r:id="rId28"/>
    <p:sldId id="4340" r:id="rId29"/>
    <p:sldId id="4300" r:id="rId30"/>
    <p:sldId id="4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1F704-8110-C0F9-D576-5158D2A88D9A}" name="Anna-Maria Saarela" initials="AS" userId="S::Anna-Maria.Saarela@savonia.fi::c6fd2d3e-6063-45b1-b49c-2f057233427b" providerId="AD"/>
  <p188:author id="{49C9AC9B-AC04-B40A-D827-74D2F9A498AA}" name="Paula Whyte ( Momentum Consulting )" initials="P)" userId="S::paula_momentumconsulting.ie#ext#@biainnovatorcampus.onmicrosoft.com::f0db49ca-a56d-4261-b8a6-819acd09e0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F26650"/>
    <a:srgbClr val="E25684"/>
    <a:srgbClr val="1D4C60"/>
    <a:srgbClr val="60BA47"/>
    <a:srgbClr val="012A2A"/>
    <a:srgbClr val="2094D2"/>
    <a:srgbClr val="0B3A5B"/>
    <a:srgbClr val="3CBEB3"/>
    <a:srgbClr val="88D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7FD9E-B42E-30DD-46C9-4F807D7FB1C2}" v="19" dt="2025-07-03T06:37:35.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5062" autoAdjust="0"/>
  </p:normalViewPr>
  <p:slideViewPr>
    <p:cSldViewPr snapToGrid="0" snapToObjects="1">
      <p:cViewPr varScale="1">
        <p:scale>
          <a:sx n="88" d="100"/>
          <a:sy n="88" d="100"/>
        </p:scale>
        <p:origin x="286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biainnovatorcampus.onmicrosoft.com::f0db49ca-a56d-4261-b8a6-819acd09e0a3" providerId="AD" clId="Web-{1557FD9E-B42E-30DD-46C9-4F807D7FB1C2}"/>
    <pc:docChg chg="modSld">
      <pc:chgData name="Paula Whyte ( Momentum Consulting )" userId="S::paula_momentumconsulting.ie#ext#@biainnovatorcampus.onmicrosoft.com::f0db49ca-a56d-4261-b8a6-819acd09e0a3" providerId="AD" clId="Web-{1557FD9E-B42E-30DD-46C9-4F807D7FB1C2}" dt="2025-07-03T06:37:35.159" v="18" actId="20577"/>
      <pc:docMkLst>
        <pc:docMk/>
      </pc:docMkLst>
      <pc:sldChg chg="modSp">
        <pc:chgData name="Paula Whyte ( Momentum Consulting )" userId="S::paula_momentumconsulting.ie#ext#@biainnovatorcampus.onmicrosoft.com::f0db49ca-a56d-4261-b8a6-819acd09e0a3" providerId="AD" clId="Web-{1557FD9E-B42E-30DD-46C9-4F807D7FB1C2}" dt="2025-07-03T06:37:35.159" v="18" actId="20577"/>
        <pc:sldMkLst>
          <pc:docMk/>
          <pc:sldMk cId="3097640951" sldId="4409"/>
        </pc:sldMkLst>
        <pc:spChg chg="mod">
          <ac:chgData name="Paula Whyte ( Momentum Consulting )" userId="S::paula_momentumconsulting.ie#ext#@biainnovatorcampus.onmicrosoft.com::f0db49ca-a56d-4261-b8a6-819acd09e0a3" providerId="AD" clId="Web-{1557FD9E-B42E-30DD-46C9-4F807D7FB1C2}" dt="2025-07-03T06:37:35.159" v="18" actId="20577"/>
          <ac:spMkLst>
            <pc:docMk/>
            <pc:sldMk cId="3097640951" sldId="4409"/>
            <ac:spMk id="16" creationId="{E67BC112-B525-BCF0-D860-FFF8DC8F6B1C}"/>
          </ac:spMkLst>
        </pc:spChg>
      </pc:sldChg>
      <pc:sldChg chg="modSp">
        <pc:chgData name="Paula Whyte ( Momentum Consulting )" userId="S::paula_momentumconsulting.ie#ext#@biainnovatorcampus.onmicrosoft.com::f0db49ca-a56d-4261-b8a6-819acd09e0a3" providerId="AD" clId="Web-{1557FD9E-B42E-30DD-46C9-4F807D7FB1C2}" dt="2025-07-03T06:35:06.992" v="15" actId="20577"/>
        <pc:sldMkLst>
          <pc:docMk/>
          <pc:sldMk cId="2172857319" sldId="4411"/>
        </pc:sldMkLst>
        <pc:spChg chg="mod">
          <ac:chgData name="Paula Whyte ( Momentum Consulting )" userId="S::paula_momentumconsulting.ie#ext#@biainnovatorcampus.onmicrosoft.com::f0db49ca-a56d-4261-b8a6-819acd09e0a3" providerId="AD" clId="Web-{1557FD9E-B42E-30DD-46C9-4F807D7FB1C2}" dt="2025-07-03T06:35:06.992" v="15" actId="20577"/>
          <ac:spMkLst>
            <pc:docMk/>
            <pc:sldMk cId="2172857319" sldId="4411"/>
            <ac:spMk id="2" creationId="{1334B2AB-011C-054B-40A8-C1B8922BAF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nva.com/design/DAGgN4sssJ0/O2KWmcIH0_7bkzgFbaYQbQ/edit?utm_content=DAGgN4sssJ0&amp;utm_campaign=designshare&amp;utm_medium=link2&amp;utm_source=sharebutt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EBA5-B263-7DC0-9E69-DC75A33C8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9FCFA-47EC-752D-2A8D-173390767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51CF5-D1AC-7544-7DEC-4669A7323178}"/>
              </a:ext>
            </a:extLst>
          </p:cNvPr>
          <p:cNvSpPr>
            <a:spLocks noGrp="1"/>
          </p:cNvSpPr>
          <p:nvPr>
            <p:ph type="body" idx="1"/>
          </p:nvPr>
        </p:nvSpPr>
        <p:spPr/>
        <p:txBody>
          <a:bodyPr/>
          <a:lstStyle/>
          <a:p>
            <a:r>
              <a:rPr lang="en-GB" dirty="0"/>
              <a:t>Solutions. </a:t>
            </a:r>
          </a:p>
          <a:p>
            <a:r>
              <a:rPr lang="en-GB" dirty="0"/>
              <a:t>1 – c</a:t>
            </a:r>
          </a:p>
          <a:p>
            <a:r>
              <a:rPr lang="en-GB" dirty="0"/>
              <a:t>2 – a</a:t>
            </a:r>
          </a:p>
          <a:p>
            <a:r>
              <a:rPr lang="en-GB" dirty="0"/>
              <a:t>3 - c</a:t>
            </a:r>
          </a:p>
          <a:p>
            <a:endParaRPr lang="en-GB" dirty="0"/>
          </a:p>
        </p:txBody>
      </p:sp>
      <p:sp>
        <p:nvSpPr>
          <p:cNvPr id="4" name="Slide Number Placeholder 3">
            <a:extLst>
              <a:ext uri="{FF2B5EF4-FFF2-40B4-BE49-F238E27FC236}">
                <a16:creationId xmlns:a16="http://schemas.microsoft.com/office/drawing/2014/main" id="{E61E1D41-A7F7-134E-F51C-D21B22AD66B3}"/>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3547547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31A22-D845-1DCC-36D6-61CCCDB92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EAED9-240B-69B2-8E31-A76490E59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A1A75-483E-35DE-454F-D60DDC6F20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93A138-BD87-6FAA-931F-60E8420EEBF7}"/>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187104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Link for translation: </a:t>
            </a:r>
            <a:r>
              <a:rPr lang="en-US" dirty="0">
                <a:hlinkClick r:id="rId3"/>
              </a:rPr>
              <a:t>https://www.canva.com/design/DAGgN4sssJ0/O2KWmcIH0_7bkzgFbaYQbQ/edit?utm_content=DAGgN4sssJ0&amp;utm_campaign=designshare&amp;utm_medium=link2&amp;utm_source=sharebutton</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132119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9FE72-19EC-DA83-4B18-5169E22CC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B1B09-28BA-3151-9EAC-95FFB3E7E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275EF-3BBF-E3FA-93EA-A3E0F771CF74}"/>
              </a:ext>
            </a:extLst>
          </p:cNvPr>
          <p:cNvSpPr>
            <a:spLocks noGrp="1"/>
          </p:cNvSpPr>
          <p:nvPr>
            <p:ph type="body" idx="1"/>
          </p:nvPr>
        </p:nvSpPr>
        <p:spPr/>
        <p:txBody>
          <a:bodyPr/>
          <a:lstStyle/>
          <a:p>
            <a:r>
              <a:rPr lang="en-GB" dirty="0"/>
              <a:t>Solutions. </a:t>
            </a:r>
          </a:p>
          <a:p>
            <a:r>
              <a:rPr lang="en-GB" dirty="0"/>
              <a:t>1 – c</a:t>
            </a:r>
          </a:p>
          <a:p>
            <a:r>
              <a:rPr lang="en-GB" dirty="0"/>
              <a:t>2 – a</a:t>
            </a:r>
          </a:p>
          <a:p>
            <a:r>
              <a:rPr lang="en-GB" dirty="0"/>
              <a:t>3 - c</a:t>
            </a:r>
          </a:p>
        </p:txBody>
      </p:sp>
      <p:sp>
        <p:nvSpPr>
          <p:cNvPr id="4" name="Slide Number Placeholder 3">
            <a:extLst>
              <a:ext uri="{FF2B5EF4-FFF2-40B4-BE49-F238E27FC236}">
                <a16:creationId xmlns:a16="http://schemas.microsoft.com/office/drawing/2014/main" id="{852CAB85-EB0A-4BA3-F3DD-7FFD424DA80E}"/>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3842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Solutions. </a:t>
            </a:r>
          </a:p>
          <a:p>
            <a:r>
              <a:rPr lang="en-GB" dirty="0"/>
              <a:t>1 – c</a:t>
            </a:r>
          </a:p>
          <a:p>
            <a:r>
              <a:rPr lang="en-GB" dirty="0"/>
              <a:t>2 – a</a:t>
            </a:r>
          </a:p>
          <a:p>
            <a:r>
              <a:rPr lang="en-GB" dirty="0"/>
              <a:t>3 - c</a:t>
            </a:r>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322615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C30BEF09-6B78-DC3B-0A46-A016AD33674F}"/>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06A309A-E52C-0A55-8622-944C1082F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4560149A-1B38-4A21-B478-E78CBF27E4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5172B193-B191-DBD8-36A9-7B98240E13C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38608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C448A626-EA8C-3582-37D5-3A90FEA161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2B6465AC-D00A-A9C5-7750-58373FA4C9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8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20/09/top-reasons-why-seo-optimisation-is-necessary-to-enhance-your-local-busines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5.xml"/><Relationship Id="rId1" Type="http://schemas.openxmlformats.org/officeDocument/2006/relationships/video" Target="https://www.youtube.com/embed/fkWIbLc8l1U?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5.xml"/><Relationship Id="rId1" Type="http://schemas.openxmlformats.org/officeDocument/2006/relationships/video" Target="https://www.youtube.com/embed/4EDYfSl-fmc?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5.xml"/><Relationship Id="rId1" Type="http://schemas.openxmlformats.org/officeDocument/2006/relationships/video" Target="https://www.youtube.com/embed/s2HCrhNVfak?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accesstraininguk.co.uk/blended-training-cours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www.labmanager.com/food-labs-offer-a-cozy-sense-of-community-22483"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man working on fruit packing line">
            <a:extLst>
              <a:ext uri="{FF2B5EF4-FFF2-40B4-BE49-F238E27FC236}">
                <a16:creationId xmlns:a16="http://schemas.microsoft.com/office/drawing/2014/main" id="{4CD6076F-E3A1-B768-41D3-F237490F460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9" name="Rectangle 8">
            <a:extLst>
              <a:ext uri="{FF2B5EF4-FFF2-40B4-BE49-F238E27FC236}">
                <a16:creationId xmlns:a16="http://schemas.microsoft.com/office/drawing/2014/main" id="{1C649D26-280B-9DCA-8DAE-3F92754507FD}"/>
              </a:ext>
            </a:extLst>
          </p:cNvPr>
          <p:cNvSpPr/>
          <p:nvPr/>
        </p:nvSpPr>
        <p:spPr>
          <a:xfrm>
            <a:off x="1902693" y="4316115"/>
            <a:ext cx="5583957" cy="131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5091325"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OPTIMISING PRODUCTION PROCESSES</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584938"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MODULE 7</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9AF03-97DE-4B1D-8E92-BC0B48F8AFA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6734384-B579-2323-86DA-81E3ECFFECF8}"/>
              </a:ext>
            </a:extLst>
          </p:cNvPr>
          <p:cNvSpPr>
            <a:spLocks noGrp="1"/>
          </p:cNvSpPr>
          <p:nvPr>
            <p:ph type="body" sz="quarter" idx="16"/>
          </p:nvPr>
        </p:nvSpPr>
        <p:spPr>
          <a:xfrm>
            <a:off x="626655" y="566250"/>
            <a:ext cx="12130205" cy="1294928"/>
          </a:xfrm>
          <a:prstGeom prst="rect">
            <a:avLst/>
          </a:prstGeom>
        </p:spPr>
        <p:txBody>
          <a:bodyPr/>
          <a:lstStyle/>
          <a:p>
            <a:r>
              <a:rPr lang="en-GB" sz="2800" dirty="0"/>
              <a:t>Why does waste occur?</a:t>
            </a:r>
            <a:endParaRPr lang="en-US" sz="2800" dirty="0"/>
          </a:p>
        </p:txBody>
      </p:sp>
      <p:sp>
        <p:nvSpPr>
          <p:cNvPr id="2" name="Text Placeholder 2">
            <a:extLst>
              <a:ext uri="{FF2B5EF4-FFF2-40B4-BE49-F238E27FC236}">
                <a16:creationId xmlns:a16="http://schemas.microsoft.com/office/drawing/2014/main" id="{463D47DB-E3B7-04F8-413E-ABE34356CD08}"/>
              </a:ext>
            </a:extLst>
          </p:cNvPr>
          <p:cNvSpPr txBox="1">
            <a:spLocks/>
          </p:cNvSpPr>
          <p:nvPr/>
        </p:nvSpPr>
        <p:spPr>
          <a:xfrm>
            <a:off x="631622" y="1516285"/>
            <a:ext cx="3501775" cy="282025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r>
              <a:rPr lang="en-US" b="1" u="sng" dirty="0">
                <a:solidFill>
                  <a:srgbClr val="E25684"/>
                </a:solidFill>
              </a:rPr>
              <a:t>Procurement</a:t>
            </a:r>
          </a:p>
          <a:p>
            <a:pPr marL="285750" indent="-285750">
              <a:buFont typeface="Arial" panose="020B0604020202020204" pitchFamily="34" charset="0"/>
              <a:buChar char="•"/>
            </a:pPr>
            <a:r>
              <a:rPr lang="en-US" dirty="0"/>
              <a:t>Inaccurate demand forecasting</a:t>
            </a:r>
          </a:p>
          <a:p>
            <a:pPr marL="285750" indent="-285750">
              <a:buFont typeface="Arial" panose="020B0604020202020204" pitchFamily="34" charset="0"/>
              <a:buChar char="•"/>
            </a:pPr>
            <a:r>
              <a:rPr lang="en-US" dirty="0"/>
              <a:t>Non-planned bulk forecasting </a:t>
            </a:r>
          </a:p>
          <a:p>
            <a:pPr marL="285750" indent="-285750">
              <a:buFont typeface="Arial" panose="020B0604020202020204" pitchFamily="34" charset="0"/>
              <a:buChar char="•"/>
            </a:pPr>
            <a:r>
              <a:rPr lang="en-US" dirty="0"/>
              <a:t>Supplier-driven overordering</a:t>
            </a:r>
          </a:p>
        </p:txBody>
      </p:sp>
      <p:sp>
        <p:nvSpPr>
          <p:cNvPr id="5" name="Text Placeholder 2">
            <a:extLst>
              <a:ext uri="{FF2B5EF4-FFF2-40B4-BE49-F238E27FC236}">
                <a16:creationId xmlns:a16="http://schemas.microsoft.com/office/drawing/2014/main" id="{40671986-0BD1-CBD8-A2FD-5B313EFD99D0}"/>
              </a:ext>
            </a:extLst>
          </p:cNvPr>
          <p:cNvSpPr txBox="1">
            <a:spLocks/>
          </p:cNvSpPr>
          <p:nvPr/>
        </p:nvSpPr>
        <p:spPr>
          <a:xfrm>
            <a:off x="8180347" y="1530883"/>
            <a:ext cx="3155601" cy="2820252"/>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r>
              <a:rPr lang="en-US" b="1" u="sng" dirty="0">
                <a:solidFill>
                  <a:srgbClr val="E25684"/>
                </a:solidFill>
              </a:rPr>
              <a:t>Preparation</a:t>
            </a:r>
          </a:p>
          <a:p>
            <a:pPr marL="285750" indent="-285750">
              <a:buFont typeface="Arial" panose="020B0604020202020204" pitchFamily="34" charset="0"/>
              <a:buChar char="•"/>
            </a:pPr>
            <a:r>
              <a:rPr lang="en-US" dirty="0"/>
              <a:t>Excessive trimming</a:t>
            </a:r>
          </a:p>
          <a:p>
            <a:pPr marL="285750" indent="-285750">
              <a:buFont typeface="Arial" panose="020B0604020202020204" pitchFamily="34" charset="0"/>
              <a:buChar char="•"/>
            </a:pPr>
            <a:r>
              <a:rPr lang="en-US" dirty="0"/>
              <a:t>Overproduction</a:t>
            </a:r>
          </a:p>
          <a:p>
            <a:pPr marL="285750" indent="-285750">
              <a:buFont typeface="Arial" panose="020B0604020202020204" pitchFamily="34" charset="0"/>
              <a:buChar char="•"/>
            </a:pPr>
            <a:r>
              <a:rPr lang="en-US" dirty="0"/>
              <a:t>Inconsistent portioning</a:t>
            </a:r>
          </a:p>
          <a:p>
            <a:pPr marL="0" indent="0"/>
            <a:endParaRPr lang="en-US" u="sng" dirty="0"/>
          </a:p>
        </p:txBody>
      </p:sp>
      <p:sp>
        <p:nvSpPr>
          <p:cNvPr id="6" name="Text Placeholder 2">
            <a:extLst>
              <a:ext uri="{FF2B5EF4-FFF2-40B4-BE49-F238E27FC236}">
                <a16:creationId xmlns:a16="http://schemas.microsoft.com/office/drawing/2014/main" id="{35839A66-1302-D6F3-26EC-28B7462F3237}"/>
              </a:ext>
            </a:extLst>
          </p:cNvPr>
          <p:cNvSpPr txBox="1">
            <a:spLocks/>
          </p:cNvSpPr>
          <p:nvPr/>
        </p:nvSpPr>
        <p:spPr>
          <a:xfrm>
            <a:off x="4362149" y="876471"/>
            <a:ext cx="3428609" cy="282025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r>
              <a:rPr lang="en-US" b="1" u="sng" dirty="0">
                <a:solidFill>
                  <a:srgbClr val="E25684"/>
                </a:solidFill>
              </a:rPr>
              <a:t>Storage</a:t>
            </a:r>
          </a:p>
          <a:p>
            <a:pPr marL="285750" indent="-285750">
              <a:buFont typeface="Arial" panose="020B0604020202020204" pitchFamily="34" charset="0"/>
              <a:buChar char="•"/>
            </a:pPr>
            <a:r>
              <a:rPr lang="en-US" dirty="0"/>
              <a:t>Improper temperature control</a:t>
            </a:r>
          </a:p>
          <a:p>
            <a:pPr marL="285750" indent="-285750">
              <a:buFont typeface="Arial" panose="020B0604020202020204" pitchFamily="34" charset="0"/>
              <a:buChar char="•"/>
            </a:pPr>
            <a:r>
              <a:rPr lang="en-US" dirty="0"/>
              <a:t>Lack of </a:t>
            </a:r>
            <a:r>
              <a:rPr lang="en-US" dirty="0" err="1"/>
              <a:t>organisation</a:t>
            </a:r>
            <a:endParaRPr lang="en-US" dirty="0"/>
          </a:p>
          <a:p>
            <a:pPr marL="285750" indent="-285750">
              <a:buFont typeface="Arial" panose="020B0604020202020204" pitchFamily="34" charset="0"/>
              <a:buChar char="•"/>
            </a:pPr>
            <a:r>
              <a:rPr lang="en-US" dirty="0"/>
              <a:t>Failure to track expiration dates </a:t>
            </a:r>
          </a:p>
        </p:txBody>
      </p:sp>
      <p:cxnSp>
        <p:nvCxnSpPr>
          <p:cNvPr id="8" name="Straight Arrow Connector 7">
            <a:extLst>
              <a:ext uri="{FF2B5EF4-FFF2-40B4-BE49-F238E27FC236}">
                <a16:creationId xmlns:a16="http://schemas.microsoft.com/office/drawing/2014/main" id="{7F1C5E62-7FA2-33FD-540E-09F0D9A07233}"/>
              </a:ext>
            </a:extLst>
          </p:cNvPr>
          <p:cNvCxnSpPr>
            <a:cxnSpLocks/>
          </p:cNvCxnSpPr>
          <p:nvPr/>
        </p:nvCxnSpPr>
        <p:spPr>
          <a:xfrm>
            <a:off x="1180748" y="3838137"/>
            <a:ext cx="0" cy="39512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2AF783D4-76A2-CAE5-A56C-86AF69383E84}"/>
              </a:ext>
            </a:extLst>
          </p:cNvPr>
          <p:cNvSpPr txBox="1">
            <a:spLocks/>
          </p:cNvSpPr>
          <p:nvPr/>
        </p:nvSpPr>
        <p:spPr>
          <a:xfrm>
            <a:off x="544074" y="4228650"/>
            <a:ext cx="2827776"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Failure</a:t>
            </a:r>
            <a:r>
              <a:rPr lang="en-US" sz="2000" dirty="0"/>
              <a:t> to align purchases with consumption</a:t>
            </a:r>
          </a:p>
        </p:txBody>
      </p:sp>
      <p:cxnSp>
        <p:nvCxnSpPr>
          <p:cNvPr id="11" name="Straight Arrow Connector 10">
            <a:extLst>
              <a:ext uri="{FF2B5EF4-FFF2-40B4-BE49-F238E27FC236}">
                <a16:creationId xmlns:a16="http://schemas.microsoft.com/office/drawing/2014/main" id="{DB86B0ED-B6DA-663C-85DA-3EA7B6036B9C}"/>
              </a:ext>
            </a:extLst>
          </p:cNvPr>
          <p:cNvCxnSpPr>
            <a:cxnSpLocks/>
          </p:cNvCxnSpPr>
          <p:nvPr/>
        </p:nvCxnSpPr>
        <p:spPr>
          <a:xfrm>
            <a:off x="2024284" y="5033844"/>
            <a:ext cx="0" cy="41597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9583AD6-5D3F-89A9-70D9-247B8BEECB44}"/>
              </a:ext>
            </a:extLst>
          </p:cNvPr>
          <p:cNvSpPr txBox="1">
            <a:spLocks/>
          </p:cNvSpPr>
          <p:nvPr/>
        </p:nvSpPr>
        <p:spPr>
          <a:xfrm>
            <a:off x="679859" y="5540425"/>
            <a:ext cx="1737919"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000" b="1" dirty="0"/>
              <a:t>Unused</a:t>
            </a:r>
            <a:r>
              <a:rPr lang="en-US" sz="2000" dirty="0"/>
              <a:t> products </a:t>
            </a:r>
          </a:p>
        </p:txBody>
      </p:sp>
      <p:cxnSp>
        <p:nvCxnSpPr>
          <p:cNvPr id="13" name="Straight Arrow Connector 12">
            <a:extLst>
              <a:ext uri="{FF2B5EF4-FFF2-40B4-BE49-F238E27FC236}">
                <a16:creationId xmlns:a16="http://schemas.microsoft.com/office/drawing/2014/main" id="{820110B4-5282-FCE6-FBD3-8EE747115746}"/>
              </a:ext>
            </a:extLst>
          </p:cNvPr>
          <p:cNvCxnSpPr>
            <a:cxnSpLocks/>
          </p:cNvCxnSpPr>
          <p:nvPr/>
        </p:nvCxnSpPr>
        <p:spPr>
          <a:xfrm>
            <a:off x="5849569" y="2885531"/>
            <a:ext cx="0" cy="32193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4A35C74-8415-DF2E-B545-2CA4AA0AA53C}"/>
              </a:ext>
            </a:extLst>
          </p:cNvPr>
          <p:cNvSpPr txBox="1">
            <a:spLocks/>
          </p:cNvSpPr>
          <p:nvPr/>
        </p:nvSpPr>
        <p:spPr>
          <a:xfrm>
            <a:off x="4383184" y="3217445"/>
            <a:ext cx="3501775"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Failure</a:t>
            </a:r>
            <a:r>
              <a:rPr lang="en-US" sz="2000" dirty="0"/>
              <a:t> to align/manage purchased items correctly</a:t>
            </a:r>
          </a:p>
        </p:txBody>
      </p:sp>
      <p:cxnSp>
        <p:nvCxnSpPr>
          <p:cNvPr id="15" name="Straight Arrow Connector 14">
            <a:extLst>
              <a:ext uri="{FF2B5EF4-FFF2-40B4-BE49-F238E27FC236}">
                <a16:creationId xmlns:a16="http://schemas.microsoft.com/office/drawing/2014/main" id="{1E230BD8-C386-9BFE-2B56-38F7D27AA255}"/>
              </a:ext>
            </a:extLst>
          </p:cNvPr>
          <p:cNvCxnSpPr>
            <a:cxnSpLocks/>
          </p:cNvCxnSpPr>
          <p:nvPr/>
        </p:nvCxnSpPr>
        <p:spPr>
          <a:xfrm>
            <a:off x="5865269" y="4022639"/>
            <a:ext cx="0" cy="433485"/>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32199B08-B910-1670-019B-62C61017A0A4}"/>
              </a:ext>
            </a:extLst>
          </p:cNvPr>
          <p:cNvSpPr txBox="1">
            <a:spLocks/>
          </p:cNvSpPr>
          <p:nvPr/>
        </p:nvSpPr>
        <p:spPr>
          <a:xfrm>
            <a:off x="4385705" y="4554392"/>
            <a:ext cx="2959129"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Older items being forgotten and </a:t>
            </a:r>
            <a:r>
              <a:rPr lang="en-US" sz="2000" b="1" dirty="0"/>
              <a:t>discarded</a:t>
            </a:r>
          </a:p>
        </p:txBody>
      </p:sp>
      <p:sp>
        <p:nvSpPr>
          <p:cNvPr id="17" name="Text Placeholder 2">
            <a:extLst>
              <a:ext uri="{FF2B5EF4-FFF2-40B4-BE49-F238E27FC236}">
                <a16:creationId xmlns:a16="http://schemas.microsoft.com/office/drawing/2014/main" id="{F56D0EAE-7AE9-C297-7CD5-16370F597A5A}"/>
              </a:ext>
            </a:extLst>
          </p:cNvPr>
          <p:cNvSpPr txBox="1">
            <a:spLocks/>
          </p:cNvSpPr>
          <p:nvPr/>
        </p:nvSpPr>
        <p:spPr>
          <a:xfrm>
            <a:off x="8216269" y="5269554"/>
            <a:ext cx="3155601"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Fresh produced products </a:t>
            </a:r>
            <a:r>
              <a:rPr lang="en-US" sz="2000" b="1" dirty="0"/>
              <a:t>not consumed </a:t>
            </a:r>
          </a:p>
        </p:txBody>
      </p:sp>
      <p:sp>
        <p:nvSpPr>
          <p:cNvPr id="18" name="Text Placeholder 2">
            <a:extLst>
              <a:ext uri="{FF2B5EF4-FFF2-40B4-BE49-F238E27FC236}">
                <a16:creationId xmlns:a16="http://schemas.microsoft.com/office/drawing/2014/main" id="{6A0CD983-0828-7DEA-0C6C-3B485E3A73E1}"/>
              </a:ext>
            </a:extLst>
          </p:cNvPr>
          <p:cNvSpPr txBox="1">
            <a:spLocks/>
          </p:cNvSpPr>
          <p:nvPr/>
        </p:nvSpPr>
        <p:spPr>
          <a:xfrm>
            <a:off x="8134746" y="3676013"/>
            <a:ext cx="3155601"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Failure</a:t>
            </a:r>
            <a:r>
              <a:rPr lang="en-US" sz="2000" dirty="0"/>
              <a:t> to adjust production with consumption</a:t>
            </a:r>
          </a:p>
        </p:txBody>
      </p:sp>
      <p:cxnSp>
        <p:nvCxnSpPr>
          <p:cNvPr id="19" name="Straight Arrow Connector 18">
            <a:extLst>
              <a:ext uri="{FF2B5EF4-FFF2-40B4-BE49-F238E27FC236}">
                <a16:creationId xmlns:a16="http://schemas.microsoft.com/office/drawing/2014/main" id="{DF5AAE99-FC10-1F38-17A3-C6F336A5FAD4}"/>
              </a:ext>
            </a:extLst>
          </p:cNvPr>
          <p:cNvCxnSpPr>
            <a:cxnSpLocks/>
          </p:cNvCxnSpPr>
          <p:nvPr/>
        </p:nvCxnSpPr>
        <p:spPr>
          <a:xfrm>
            <a:off x="9385166" y="3153133"/>
            <a:ext cx="0" cy="466909"/>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CF6CF8C-AE41-F9AA-E995-2FA0DF7DFFBF}"/>
              </a:ext>
            </a:extLst>
          </p:cNvPr>
          <p:cNvCxnSpPr>
            <a:cxnSpLocks/>
          </p:cNvCxnSpPr>
          <p:nvPr/>
        </p:nvCxnSpPr>
        <p:spPr>
          <a:xfrm>
            <a:off x="9416572" y="4415914"/>
            <a:ext cx="0" cy="55061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DF87C693-FA01-CC42-4AA7-B54E60D55BBA}"/>
              </a:ext>
            </a:extLst>
          </p:cNvPr>
          <p:cNvSpPr txBox="1">
            <a:spLocks/>
          </p:cNvSpPr>
          <p:nvPr/>
        </p:nvSpPr>
        <p:spPr>
          <a:xfrm>
            <a:off x="5085305" y="5861702"/>
            <a:ext cx="1825118" cy="107370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solidFill>
                  <a:srgbClr val="FFC000"/>
                </a:solidFill>
                <a:effectLst>
                  <a:outerShdw blurRad="38100" dist="38100" dir="2700000" algn="tl">
                    <a:srgbClr val="000000">
                      <a:alpha val="43137"/>
                    </a:srgbClr>
                  </a:outerShdw>
                </a:effectLst>
              </a:rPr>
              <a:t>Waste</a:t>
            </a:r>
            <a:endParaRPr lang="en-US" sz="2400" dirty="0">
              <a:solidFill>
                <a:srgbClr val="FFC000"/>
              </a:solidFill>
              <a:effectLst>
                <a:outerShdw blurRad="38100" dist="38100" dir="2700000" algn="tl">
                  <a:srgbClr val="000000">
                    <a:alpha val="43137"/>
                  </a:srgbClr>
                </a:outerShdw>
              </a:effectLst>
            </a:endParaRPr>
          </a:p>
        </p:txBody>
      </p:sp>
      <p:sp>
        <p:nvSpPr>
          <p:cNvPr id="27" name="Arrow: Right 26">
            <a:extLst>
              <a:ext uri="{FF2B5EF4-FFF2-40B4-BE49-F238E27FC236}">
                <a16:creationId xmlns:a16="http://schemas.microsoft.com/office/drawing/2014/main" id="{032F6144-CC2F-0840-0BD0-3358A6446D46}"/>
              </a:ext>
            </a:extLst>
          </p:cNvPr>
          <p:cNvSpPr/>
          <p:nvPr/>
        </p:nvSpPr>
        <p:spPr>
          <a:xfrm rot="10800000">
            <a:off x="7223787" y="6001151"/>
            <a:ext cx="1984965" cy="333740"/>
          </a:xfrm>
          <a:prstGeom prst="rightArrow">
            <a:avLst/>
          </a:prstGeom>
          <a:solidFill>
            <a:srgbClr val="FFC000"/>
          </a:solidFill>
          <a:ln>
            <a:solidFill>
              <a:srgbClr val="01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C000"/>
              </a:solidFill>
            </a:endParaRPr>
          </a:p>
        </p:txBody>
      </p:sp>
      <p:sp>
        <p:nvSpPr>
          <p:cNvPr id="38" name="Arrow: Right 37">
            <a:extLst>
              <a:ext uri="{FF2B5EF4-FFF2-40B4-BE49-F238E27FC236}">
                <a16:creationId xmlns:a16="http://schemas.microsoft.com/office/drawing/2014/main" id="{EE971092-3DB5-A042-92E5-A7C4BDC7FED2}"/>
              </a:ext>
            </a:extLst>
          </p:cNvPr>
          <p:cNvSpPr/>
          <p:nvPr/>
        </p:nvSpPr>
        <p:spPr>
          <a:xfrm>
            <a:off x="2574460" y="5968194"/>
            <a:ext cx="1984965" cy="333740"/>
          </a:xfrm>
          <a:prstGeom prst="rightArrow">
            <a:avLst/>
          </a:prstGeom>
          <a:solidFill>
            <a:srgbClr val="FFC000"/>
          </a:solidFill>
          <a:ln>
            <a:solidFill>
              <a:srgbClr val="01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C000"/>
              </a:solidFill>
            </a:endParaRPr>
          </a:p>
        </p:txBody>
      </p:sp>
      <p:sp>
        <p:nvSpPr>
          <p:cNvPr id="40" name="Arrow: Right 39">
            <a:extLst>
              <a:ext uri="{FF2B5EF4-FFF2-40B4-BE49-F238E27FC236}">
                <a16:creationId xmlns:a16="http://schemas.microsoft.com/office/drawing/2014/main" id="{7F579BA9-73B0-0FF3-F03C-96E89DD6311E}"/>
              </a:ext>
            </a:extLst>
          </p:cNvPr>
          <p:cNvSpPr/>
          <p:nvPr/>
        </p:nvSpPr>
        <p:spPr>
          <a:xfrm rot="5400000">
            <a:off x="5629607" y="5338347"/>
            <a:ext cx="471326" cy="333741"/>
          </a:xfrm>
          <a:prstGeom prst="rightArrow">
            <a:avLst/>
          </a:prstGeom>
          <a:solidFill>
            <a:srgbClr val="FFC000"/>
          </a:solidFill>
          <a:ln>
            <a:solidFill>
              <a:srgbClr val="01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C000"/>
              </a:solidFill>
            </a:endParaRPr>
          </a:p>
        </p:txBody>
      </p:sp>
    </p:spTree>
    <p:extLst>
      <p:ext uri="{BB962C8B-B14F-4D97-AF65-F5344CB8AC3E}">
        <p14:creationId xmlns:p14="http://schemas.microsoft.com/office/powerpoint/2010/main" val="255762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DAF45-4EB5-5522-0C52-E119F66FAE86}"/>
            </a:ext>
          </a:extLst>
        </p:cNvPr>
        <p:cNvGrpSpPr/>
        <p:nvPr/>
      </p:nvGrpSpPr>
      <p:grpSpPr>
        <a:xfrm>
          <a:off x="0" y="0"/>
          <a:ext cx="0" cy="0"/>
          <a:chOff x="0" y="0"/>
          <a:chExt cx="0" cy="0"/>
        </a:xfrm>
      </p:grpSpPr>
      <p:sp>
        <p:nvSpPr>
          <p:cNvPr id="13" name="CuadroTexto 599">
            <a:extLst>
              <a:ext uri="{FF2B5EF4-FFF2-40B4-BE49-F238E27FC236}">
                <a16:creationId xmlns:a16="http://schemas.microsoft.com/office/drawing/2014/main" id="{299B91C0-A48A-BA31-7D60-E7D3EDD65AC8}"/>
              </a:ext>
            </a:extLst>
          </p:cNvPr>
          <p:cNvSpPr txBox="1"/>
          <p:nvPr/>
        </p:nvSpPr>
        <p:spPr>
          <a:xfrm>
            <a:off x="6961290" y="3929035"/>
            <a:ext cx="2027793"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Title Two</a:t>
            </a:r>
          </a:p>
        </p:txBody>
      </p:sp>
      <p:sp>
        <p:nvSpPr>
          <p:cNvPr id="15" name="CuadroTexto 601">
            <a:extLst>
              <a:ext uri="{FF2B5EF4-FFF2-40B4-BE49-F238E27FC236}">
                <a16:creationId xmlns:a16="http://schemas.microsoft.com/office/drawing/2014/main" id="{03800239-D676-6D89-B7FC-AD9EB29289A1}"/>
              </a:ext>
            </a:extLst>
          </p:cNvPr>
          <p:cNvSpPr txBox="1"/>
          <p:nvPr/>
        </p:nvSpPr>
        <p:spPr>
          <a:xfrm>
            <a:off x="9006497" y="4837921"/>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Title Four</a:t>
            </a:r>
          </a:p>
        </p:txBody>
      </p:sp>
      <p:sp>
        <p:nvSpPr>
          <p:cNvPr id="17" name="Rectángulo 602">
            <a:extLst>
              <a:ext uri="{FF2B5EF4-FFF2-40B4-BE49-F238E27FC236}">
                <a16:creationId xmlns:a16="http://schemas.microsoft.com/office/drawing/2014/main" id="{7646F716-48BC-4FDD-F3DA-3B2EA3AA68F2}"/>
              </a:ext>
            </a:extLst>
          </p:cNvPr>
          <p:cNvSpPr/>
          <p:nvPr/>
        </p:nvSpPr>
        <p:spPr>
          <a:xfrm>
            <a:off x="680361" y="1243357"/>
            <a:ext cx="6523728" cy="5047536"/>
          </a:xfrm>
          <a:prstGeom prst="rect">
            <a:avLst/>
          </a:prstGeom>
        </p:spPr>
        <p:txBody>
          <a:bodyPr wrap="square" lIns="91440" tIns="45720" rIns="91440" bIns="45720" anchor="t">
            <a:spAutoFit/>
          </a:bodyPr>
          <a:lstStyle/>
          <a:p>
            <a:pPr algn="just"/>
            <a:r>
              <a:rPr lang="en-GB" sz="2400" b="1" dirty="0">
                <a:solidFill>
                  <a:srgbClr val="09465E"/>
                </a:solidFill>
                <a:ea typeface="Lato"/>
                <a:cs typeface="Calibri"/>
              </a:rPr>
              <a:t>Waste management </a:t>
            </a:r>
            <a:r>
              <a:rPr lang="en-GB" sz="2400" dirty="0">
                <a:solidFill>
                  <a:srgbClr val="09465E"/>
                </a:solidFill>
                <a:ea typeface="Lato"/>
                <a:cs typeface="Calibri"/>
              </a:rPr>
              <a:t>focuses on tracking and handling waste through defined systems and steps (the waste stream), often used in technical contexts.</a:t>
            </a:r>
          </a:p>
          <a:p>
            <a:pPr algn="just"/>
            <a:endParaRPr lang="en-GB" sz="1000" dirty="0">
              <a:solidFill>
                <a:srgbClr val="09465E"/>
              </a:solidFill>
              <a:ea typeface="Lato"/>
              <a:cs typeface="Calibri"/>
            </a:endParaRPr>
          </a:p>
          <a:p>
            <a:pPr algn="just"/>
            <a:r>
              <a:rPr lang="en-GB" sz="2400" b="1" dirty="0">
                <a:solidFill>
                  <a:srgbClr val="09465E"/>
                </a:solidFill>
                <a:ea typeface="Lato"/>
                <a:cs typeface="Calibri"/>
              </a:rPr>
              <a:t>Optimisation</a:t>
            </a:r>
            <a:r>
              <a:rPr lang="en-GB" sz="2400" dirty="0">
                <a:solidFill>
                  <a:srgbClr val="09465E"/>
                </a:solidFill>
                <a:ea typeface="Lato"/>
                <a:cs typeface="Calibri"/>
              </a:rPr>
              <a:t>, on the other hand, is a broader, more flexible approach that can be applied in various situations to improve overall efficiency.</a:t>
            </a:r>
          </a:p>
          <a:p>
            <a:pPr algn="just"/>
            <a:r>
              <a:rPr lang="en-GB" sz="2400" dirty="0">
                <a:solidFill>
                  <a:srgbClr val="09465E"/>
                </a:solidFill>
                <a:ea typeface="Lato"/>
                <a:cs typeface="Calibri"/>
              </a:rPr>
              <a:t>Optimisation provides the foundation for more adaptable waste strategies, while waste management is better for specific, technical waste challenges. Understanding both helps food SMEs plan effectively and reduce waste in practical, manageable ways.</a:t>
            </a:r>
          </a:p>
        </p:txBody>
      </p:sp>
      <p:sp>
        <p:nvSpPr>
          <p:cNvPr id="19" name="Rectángulo 602">
            <a:extLst>
              <a:ext uri="{FF2B5EF4-FFF2-40B4-BE49-F238E27FC236}">
                <a16:creationId xmlns:a16="http://schemas.microsoft.com/office/drawing/2014/main" id="{C4703548-424F-E33D-C1AD-CF9E470D7F0E}"/>
              </a:ext>
            </a:extLst>
          </p:cNvPr>
          <p:cNvSpPr/>
          <p:nvPr/>
        </p:nvSpPr>
        <p:spPr>
          <a:xfrm>
            <a:off x="8935695" y="5507340"/>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3" name="Text Placeholder 3">
            <a:extLst>
              <a:ext uri="{FF2B5EF4-FFF2-40B4-BE49-F238E27FC236}">
                <a16:creationId xmlns:a16="http://schemas.microsoft.com/office/drawing/2014/main" id="{D2C9BADB-E6F5-B72F-A048-4591C118BE99}"/>
              </a:ext>
            </a:extLst>
          </p:cNvPr>
          <p:cNvSpPr>
            <a:spLocks noGrp="1"/>
          </p:cNvSpPr>
          <p:nvPr>
            <p:ph type="body" sz="quarter" idx="16"/>
          </p:nvPr>
        </p:nvSpPr>
        <p:spPr>
          <a:xfrm>
            <a:off x="712740" y="472841"/>
            <a:ext cx="10642831" cy="351991"/>
          </a:xfrm>
          <a:prstGeom prst="rect">
            <a:avLst/>
          </a:prstGeom>
        </p:spPr>
        <p:txBody>
          <a:bodyPr/>
          <a:lstStyle/>
          <a:p>
            <a:r>
              <a:rPr lang="en-GB" dirty="0"/>
              <a:t>Optimisation process vs Waste Management System</a:t>
            </a:r>
            <a:endParaRPr lang="en-US" dirty="0"/>
          </a:p>
        </p:txBody>
      </p:sp>
      <p:sp>
        <p:nvSpPr>
          <p:cNvPr id="31" name="CuadroTexto 601">
            <a:extLst>
              <a:ext uri="{FF2B5EF4-FFF2-40B4-BE49-F238E27FC236}">
                <a16:creationId xmlns:a16="http://schemas.microsoft.com/office/drawing/2014/main" id="{FE7C042C-C481-94AE-EC90-44A7A5143B7E}"/>
              </a:ext>
            </a:extLst>
          </p:cNvPr>
          <p:cNvSpPr txBox="1"/>
          <p:nvPr/>
        </p:nvSpPr>
        <p:spPr>
          <a:xfrm>
            <a:off x="8596135" y="7275783"/>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Title Four</a:t>
            </a:r>
          </a:p>
        </p:txBody>
      </p:sp>
      <p:sp>
        <p:nvSpPr>
          <p:cNvPr id="33" name="Rectángulo 602">
            <a:extLst>
              <a:ext uri="{FF2B5EF4-FFF2-40B4-BE49-F238E27FC236}">
                <a16:creationId xmlns:a16="http://schemas.microsoft.com/office/drawing/2014/main" id="{C5BD524A-622E-2B16-EBC2-8ED963617CE1}"/>
              </a:ext>
            </a:extLst>
          </p:cNvPr>
          <p:cNvSpPr/>
          <p:nvPr/>
        </p:nvSpPr>
        <p:spPr>
          <a:xfrm>
            <a:off x="5253940" y="7556902"/>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34" name="Rectángulo 602">
            <a:extLst>
              <a:ext uri="{FF2B5EF4-FFF2-40B4-BE49-F238E27FC236}">
                <a16:creationId xmlns:a16="http://schemas.microsoft.com/office/drawing/2014/main" id="{A3E5F6DE-77D3-7CEC-9144-895BD0681B08}"/>
              </a:ext>
            </a:extLst>
          </p:cNvPr>
          <p:cNvSpPr/>
          <p:nvPr/>
        </p:nvSpPr>
        <p:spPr>
          <a:xfrm>
            <a:off x="8576852" y="7595983"/>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pic>
        <p:nvPicPr>
          <p:cNvPr id="5" name="Picture 4" descr="A circular blue and white sign&#10;&#10;AI-generated content may be incorrect.">
            <a:extLst>
              <a:ext uri="{FF2B5EF4-FFF2-40B4-BE49-F238E27FC236}">
                <a16:creationId xmlns:a16="http://schemas.microsoft.com/office/drawing/2014/main" id="{0DFA8A4F-C21D-3364-EFEA-084B85985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4089" y="1225148"/>
            <a:ext cx="4536923" cy="5671490"/>
          </a:xfrm>
          <a:prstGeom prst="rect">
            <a:avLst/>
          </a:prstGeom>
        </p:spPr>
      </p:pic>
    </p:spTree>
    <p:extLst>
      <p:ext uri="{BB962C8B-B14F-4D97-AF65-F5344CB8AC3E}">
        <p14:creationId xmlns:p14="http://schemas.microsoft.com/office/powerpoint/2010/main" val="130115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B7C0-3D4F-F7BA-CA64-252FD7AE411A}"/>
            </a:ext>
          </a:extLst>
        </p:cNvPr>
        <p:cNvGrpSpPr/>
        <p:nvPr/>
      </p:nvGrpSpPr>
      <p:grpSpPr>
        <a:xfrm>
          <a:off x="0" y="0"/>
          <a:ext cx="0" cy="0"/>
          <a:chOff x="0" y="0"/>
          <a:chExt cx="0" cy="0"/>
        </a:xfrm>
      </p:grpSpPr>
      <p:sp>
        <p:nvSpPr>
          <p:cNvPr id="2" name="Freeform 176">
            <a:extLst>
              <a:ext uri="{FF2B5EF4-FFF2-40B4-BE49-F238E27FC236}">
                <a16:creationId xmlns:a16="http://schemas.microsoft.com/office/drawing/2014/main" id="{982A0AC8-7294-415F-686D-0FBFA04400CA}"/>
              </a:ext>
            </a:extLst>
          </p:cNvPr>
          <p:cNvSpPr>
            <a:spLocks noChangeArrowheads="1"/>
          </p:cNvSpPr>
          <p:nvPr/>
        </p:nvSpPr>
        <p:spPr bwMode="auto">
          <a:xfrm>
            <a:off x="6071754" y="1496148"/>
            <a:ext cx="5331827"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7FAB3D39-E0BC-0F23-C141-40CB0A76E10D}"/>
              </a:ext>
            </a:extLst>
          </p:cNvPr>
          <p:cNvSpPr>
            <a:spLocks noChangeArrowheads="1"/>
          </p:cNvSpPr>
          <p:nvPr/>
        </p:nvSpPr>
        <p:spPr bwMode="auto">
          <a:xfrm>
            <a:off x="637346" y="1493857"/>
            <a:ext cx="5331827"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96AF8DA8-6DD2-6863-8890-2BC344251534}"/>
              </a:ext>
            </a:extLst>
          </p:cNvPr>
          <p:cNvSpPr>
            <a:spLocks noChangeArrowheads="1"/>
          </p:cNvSpPr>
          <p:nvPr/>
        </p:nvSpPr>
        <p:spPr bwMode="auto">
          <a:xfrm>
            <a:off x="1120976" y="1294631"/>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86575"/>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047CEE5A-9E74-7B0A-87E7-93372EB5144F}"/>
              </a:ext>
            </a:extLst>
          </p:cNvPr>
          <p:cNvSpPr txBox="1"/>
          <p:nvPr/>
        </p:nvSpPr>
        <p:spPr>
          <a:xfrm>
            <a:off x="1362031" y="1391413"/>
            <a:ext cx="5645043"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Definition and Data collection</a:t>
            </a:r>
          </a:p>
        </p:txBody>
      </p:sp>
      <p:sp>
        <p:nvSpPr>
          <p:cNvPr id="13" name="CuadroTexto 599">
            <a:extLst>
              <a:ext uri="{FF2B5EF4-FFF2-40B4-BE49-F238E27FC236}">
                <a16:creationId xmlns:a16="http://schemas.microsoft.com/office/drawing/2014/main" id="{5233031F-7BA8-D219-11D3-FD1836CD8FE5}"/>
              </a:ext>
            </a:extLst>
          </p:cNvPr>
          <p:cNvSpPr txBox="1"/>
          <p:nvPr/>
        </p:nvSpPr>
        <p:spPr>
          <a:xfrm>
            <a:off x="6961290" y="3929035"/>
            <a:ext cx="2027793"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Title Two</a:t>
            </a:r>
          </a:p>
        </p:txBody>
      </p:sp>
      <p:sp>
        <p:nvSpPr>
          <p:cNvPr id="15" name="CuadroTexto 601">
            <a:extLst>
              <a:ext uri="{FF2B5EF4-FFF2-40B4-BE49-F238E27FC236}">
                <a16:creationId xmlns:a16="http://schemas.microsoft.com/office/drawing/2014/main" id="{41861AF5-A680-A1CE-955F-3052DA579103}"/>
              </a:ext>
            </a:extLst>
          </p:cNvPr>
          <p:cNvSpPr txBox="1"/>
          <p:nvPr/>
        </p:nvSpPr>
        <p:spPr>
          <a:xfrm>
            <a:off x="9006497" y="4837921"/>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Title Four</a:t>
            </a:r>
          </a:p>
        </p:txBody>
      </p:sp>
      <p:sp>
        <p:nvSpPr>
          <p:cNvPr id="17" name="Rectángulo 602">
            <a:extLst>
              <a:ext uri="{FF2B5EF4-FFF2-40B4-BE49-F238E27FC236}">
                <a16:creationId xmlns:a16="http://schemas.microsoft.com/office/drawing/2014/main" id="{C8B50979-E38D-4AE1-1DE7-B3DC7B7E9F0C}"/>
              </a:ext>
            </a:extLst>
          </p:cNvPr>
          <p:cNvSpPr/>
          <p:nvPr/>
        </p:nvSpPr>
        <p:spPr>
          <a:xfrm>
            <a:off x="1071190" y="1919528"/>
            <a:ext cx="4880494" cy="1631216"/>
          </a:xfrm>
          <a:prstGeom prst="rect">
            <a:avLst/>
          </a:prstGeom>
        </p:spPr>
        <p:txBody>
          <a:bodyPr wrap="square">
            <a:spAutoFit/>
          </a:bodyPr>
          <a:lstStyle/>
          <a:p>
            <a:r>
              <a:rPr lang="en-GB" sz="2000" dirty="0">
                <a:solidFill>
                  <a:schemeClr val="bg1"/>
                </a:solidFill>
                <a:latin typeface="Calibri" panose="020F0502020204030204" pitchFamily="34" charset="0"/>
                <a:ea typeface="Lato" charset="0"/>
                <a:cs typeface="Calibri" panose="020F0502020204030204" pitchFamily="34" charset="0"/>
              </a:rPr>
              <a:t>The first step in optimisation is identifying what needs improvement. Once we know where waste occurs, we must collect and analyse data to understand each part's function.</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sp>
        <p:nvSpPr>
          <p:cNvPr id="18" name="Rectángulo 602">
            <a:extLst>
              <a:ext uri="{FF2B5EF4-FFF2-40B4-BE49-F238E27FC236}">
                <a16:creationId xmlns:a16="http://schemas.microsoft.com/office/drawing/2014/main" id="{4999A548-ADDD-B8EF-67F8-88D12E2052D4}"/>
              </a:ext>
            </a:extLst>
          </p:cNvPr>
          <p:cNvSpPr/>
          <p:nvPr/>
        </p:nvSpPr>
        <p:spPr>
          <a:xfrm>
            <a:off x="5612783" y="5468259"/>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9" name="Rectángulo 602">
            <a:extLst>
              <a:ext uri="{FF2B5EF4-FFF2-40B4-BE49-F238E27FC236}">
                <a16:creationId xmlns:a16="http://schemas.microsoft.com/office/drawing/2014/main" id="{D2DF770F-E775-B5D6-95FC-C3852D553939}"/>
              </a:ext>
            </a:extLst>
          </p:cNvPr>
          <p:cNvSpPr/>
          <p:nvPr/>
        </p:nvSpPr>
        <p:spPr>
          <a:xfrm>
            <a:off x="8935695" y="5507340"/>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3" name="Text Placeholder 3">
            <a:extLst>
              <a:ext uri="{FF2B5EF4-FFF2-40B4-BE49-F238E27FC236}">
                <a16:creationId xmlns:a16="http://schemas.microsoft.com/office/drawing/2014/main" id="{F2C510D2-12A9-3BA6-CE8E-EB0ADEDD97EE}"/>
              </a:ext>
            </a:extLst>
          </p:cNvPr>
          <p:cNvSpPr>
            <a:spLocks noGrp="1"/>
          </p:cNvSpPr>
          <p:nvPr>
            <p:ph type="body" sz="quarter" idx="16"/>
          </p:nvPr>
        </p:nvSpPr>
        <p:spPr>
          <a:xfrm>
            <a:off x="712741" y="472841"/>
            <a:ext cx="10096086" cy="653915"/>
          </a:xfrm>
          <a:prstGeom prst="rect">
            <a:avLst/>
          </a:prstGeom>
        </p:spPr>
        <p:txBody>
          <a:bodyPr lIns="91440" tIns="45720" rIns="91440" bIns="45720" anchor="t">
            <a:noAutofit/>
          </a:bodyPr>
          <a:lstStyle/>
          <a:p>
            <a:r>
              <a:rPr lang="en-GB" dirty="0"/>
              <a:t>Optimisation process – General Steps</a:t>
            </a:r>
            <a:endParaRPr lang="en-US" dirty="0"/>
          </a:p>
        </p:txBody>
      </p:sp>
      <p:sp>
        <p:nvSpPr>
          <p:cNvPr id="22" name="Rectángulo 602">
            <a:extLst>
              <a:ext uri="{FF2B5EF4-FFF2-40B4-BE49-F238E27FC236}">
                <a16:creationId xmlns:a16="http://schemas.microsoft.com/office/drawing/2014/main" id="{9DF46860-39F6-037B-85E7-5C2310F8F774}"/>
              </a:ext>
            </a:extLst>
          </p:cNvPr>
          <p:cNvSpPr/>
          <p:nvPr/>
        </p:nvSpPr>
        <p:spPr>
          <a:xfrm>
            <a:off x="1708359" y="3699809"/>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24" name="Rectángulo 602">
            <a:extLst>
              <a:ext uri="{FF2B5EF4-FFF2-40B4-BE49-F238E27FC236}">
                <a16:creationId xmlns:a16="http://schemas.microsoft.com/office/drawing/2014/main" id="{BFB7C1A3-090E-D6DA-706D-113520677037}"/>
              </a:ext>
            </a:extLst>
          </p:cNvPr>
          <p:cNvSpPr/>
          <p:nvPr/>
        </p:nvSpPr>
        <p:spPr>
          <a:xfrm>
            <a:off x="6286561" y="1762838"/>
            <a:ext cx="4580581" cy="1477328"/>
          </a:xfrm>
          <a:prstGeom prst="rect">
            <a:avLst/>
          </a:prstGeom>
        </p:spPr>
        <p:txBody>
          <a:bodyPr wrap="square">
            <a:spAutoFit/>
          </a:bodyPr>
          <a:lstStyle/>
          <a:p>
            <a:pPr algn="just"/>
            <a:r>
              <a:rPr lang="en-GB" dirty="0">
                <a:solidFill>
                  <a:schemeClr val="bg1"/>
                </a:solidFill>
              </a:rPr>
              <a:t>If we're unsure where waste occurs, we must first collect data to identify it. In all cases, understanding the problem, system, and current performance is key to assigning the right specialist to manage the process.</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27" name="Freeform 176">
            <a:extLst>
              <a:ext uri="{FF2B5EF4-FFF2-40B4-BE49-F238E27FC236}">
                <a16:creationId xmlns:a16="http://schemas.microsoft.com/office/drawing/2014/main" id="{90675602-33EE-EC0B-6C0A-F02FA5B652D8}"/>
              </a:ext>
            </a:extLst>
          </p:cNvPr>
          <p:cNvSpPr>
            <a:spLocks noChangeArrowheads="1"/>
          </p:cNvSpPr>
          <p:nvPr/>
        </p:nvSpPr>
        <p:spPr bwMode="auto">
          <a:xfrm>
            <a:off x="623967" y="3950189"/>
            <a:ext cx="5170472"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28" name="Freeform 177">
            <a:extLst>
              <a:ext uri="{FF2B5EF4-FFF2-40B4-BE49-F238E27FC236}">
                <a16:creationId xmlns:a16="http://schemas.microsoft.com/office/drawing/2014/main" id="{CBC2C977-1CAD-58FA-A320-F2BBE7F159D3}"/>
              </a:ext>
            </a:extLst>
          </p:cNvPr>
          <p:cNvSpPr>
            <a:spLocks noChangeArrowheads="1"/>
          </p:cNvSpPr>
          <p:nvPr/>
        </p:nvSpPr>
        <p:spPr bwMode="auto">
          <a:xfrm>
            <a:off x="712741" y="3867190"/>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86575"/>
          </a:solidFill>
          <a:ln>
            <a:noFill/>
          </a:ln>
          <a:effectLst/>
        </p:spPr>
        <p:txBody>
          <a:bodyPr wrap="none" anchor="ctr"/>
          <a:lstStyle/>
          <a:p>
            <a:endParaRPr lang="en-US" sz="900"/>
          </a:p>
        </p:txBody>
      </p:sp>
      <p:sp>
        <p:nvSpPr>
          <p:cNvPr id="29" name="CuadroTexto 598">
            <a:extLst>
              <a:ext uri="{FF2B5EF4-FFF2-40B4-BE49-F238E27FC236}">
                <a16:creationId xmlns:a16="http://schemas.microsoft.com/office/drawing/2014/main" id="{A2E68611-28EC-10A6-03A8-866CB50392EF}"/>
              </a:ext>
            </a:extLst>
          </p:cNvPr>
          <p:cNvSpPr txBox="1"/>
          <p:nvPr/>
        </p:nvSpPr>
        <p:spPr>
          <a:xfrm>
            <a:off x="984539" y="3952472"/>
            <a:ext cx="5645043"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Selecting a Method</a:t>
            </a:r>
          </a:p>
        </p:txBody>
      </p:sp>
      <p:sp>
        <p:nvSpPr>
          <p:cNvPr id="31" name="CuadroTexto 601">
            <a:extLst>
              <a:ext uri="{FF2B5EF4-FFF2-40B4-BE49-F238E27FC236}">
                <a16:creationId xmlns:a16="http://schemas.microsoft.com/office/drawing/2014/main" id="{817CC659-5F00-BD37-81C8-DDDAEFA955F3}"/>
              </a:ext>
            </a:extLst>
          </p:cNvPr>
          <p:cNvSpPr txBox="1"/>
          <p:nvPr/>
        </p:nvSpPr>
        <p:spPr>
          <a:xfrm>
            <a:off x="8596135" y="7275783"/>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Title Four</a:t>
            </a:r>
          </a:p>
        </p:txBody>
      </p:sp>
      <p:sp>
        <p:nvSpPr>
          <p:cNvPr id="32" name="Rectángulo 602">
            <a:extLst>
              <a:ext uri="{FF2B5EF4-FFF2-40B4-BE49-F238E27FC236}">
                <a16:creationId xmlns:a16="http://schemas.microsoft.com/office/drawing/2014/main" id="{0DD7BA35-993D-554C-6AA8-8BC318A89438}"/>
              </a:ext>
            </a:extLst>
          </p:cNvPr>
          <p:cNvSpPr/>
          <p:nvPr/>
        </p:nvSpPr>
        <p:spPr>
          <a:xfrm>
            <a:off x="949317" y="4522455"/>
            <a:ext cx="4622704" cy="1323439"/>
          </a:xfrm>
          <a:prstGeom prst="rect">
            <a:avLst/>
          </a:prstGeom>
        </p:spPr>
        <p:txBody>
          <a:bodyPr wrap="square">
            <a:spAutoFit/>
          </a:bodyPr>
          <a:lstStyle/>
          <a:p>
            <a:r>
              <a:rPr lang="en-GB" sz="2000" noProof="0" dirty="0">
                <a:solidFill>
                  <a:schemeClr val="bg1"/>
                </a:solidFill>
                <a:latin typeface="Calibri" panose="020F0502020204030204" pitchFamily="34" charset="0"/>
                <a:ea typeface="Lato" charset="0"/>
                <a:cs typeface="Calibri" panose="020F0502020204030204" pitchFamily="34" charset="0"/>
              </a:rPr>
              <a:t>Optimisation methods vary by company, so each business should develop its own plan based on the following general guidelines:</a:t>
            </a:r>
          </a:p>
        </p:txBody>
      </p:sp>
      <p:sp>
        <p:nvSpPr>
          <p:cNvPr id="33" name="Rectángulo 602">
            <a:extLst>
              <a:ext uri="{FF2B5EF4-FFF2-40B4-BE49-F238E27FC236}">
                <a16:creationId xmlns:a16="http://schemas.microsoft.com/office/drawing/2014/main" id="{A8C77B8A-8BBA-3C05-C151-F59188E28C93}"/>
              </a:ext>
            </a:extLst>
          </p:cNvPr>
          <p:cNvSpPr/>
          <p:nvPr/>
        </p:nvSpPr>
        <p:spPr>
          <a:xfrm>
            <a:off x="5253940" y="7556902"/>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34" name="Rectángulo 602">
            <a:extLst>
              <a:ext uri="{FF2B5EF4-FFF2-40B4-BE49-F238E27FC236}">
                <a16:creationId xmlns:a16="http://schemas.microsoft.com/office/drawing/2014/main" id="{B5A51810-46E8-9268-934C-3AE5B06AD652}"/>
              </a:ext>
            </a:extLst>
          </p:cNvPr>
          <p:cNvSpPr/>
          <p:nvPr/>
        </p:nvSpPr>
        <p:spPr>
          <a:xfrm>
            <a:off x="8576852" y="7595983"/>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35" name="Rectángulo 602">
            <a:extLst>
              <a:ext uri="{FF2B5EF4-FFF2-40B4-BE49-F238E27FC236}">
                <a16:creationId xmlns:a16="http://schemas.microsoft.com/office/drawing/2014/main" id="{247A1786-643E-4F09-A5BA-79F74169D2DF}"/>
              </a:ext>
            </a:extLst>
          </p:cNvPr>
          <p:cNvSpPr/>
          <p:nvPr/>
        </p:nvSpPr>
        <p:spPr>
          <a:xfrm>
            <a:off x="1297997" y="6137671"/>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4" name="Freeform 176">
            <a:extLst>
              <a:ext uri="{FF2B5EF4-FFF2-40B4-BE49-F238E27FC236}">
                <a16:creationId xmlns:a16="http://schemas.microsoft.com/office/drawing/2014/main" id="{47278D81-E7CA-97C5-35E8-27149AA4181C}"/>
              </a:ext>
            </a:extLst>
          </p:cNvPr>
          <p:cNvSpPr>
            <a:spLocks noChangeArrowheads="1"/>
          </p:cNvSpPr>
          <p:nvPr/>
        </p:nvSpPr>
        <p:spPr bwMode="auto">
          <a:xfrm>
            <a:off x="5951684" y="3867190"/>
            <a:ext cx="5407315"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36" name="Rectángulo 602">
            <a:extLst>
              <a:ext uri="{FF2B5EF4-FFF2-40B4-BE49-F238E27FC236}">
                <a16:creationId xmlns:a16="http://schemas.microsoft.com/office/drawing/2014/main" id="{F3A60A08-68AE-7099-F8C3-C34272C9EE01}"/>
              </a:ext>
            </a:extLst>
          </p:cNvPr>
          <p:cNvSpPr/>
          <p:nvPr/>
        </p:nvSpPr>
        <p:spPr>
          <a:xfrm>
            <a:off x="6196159" y="4078942"/>
            <a:ext cx="4902724" cy="1631216"/>
          </a:xfrm>
          <a:prstGeom prst="rect">
            <a:avLst/>
          </a:prstGeom>
        </p:spPr>
        <p:txBody>
          <a:bodyPr wrap="square">
            <a:spAutoFit/>
          </a:bodyPr>
          <a:lstStyle/>
          <a:p>
            <a:r>
              <a:rPr lang="en-GB" sz="2000" b="1" noProof="0" dirty="0">
                <a:solidFill>
                  <a:schemeClr val="bg1"/>
                </a:solidFill>
                <a:latin typeface="Calibri" panose="020F0502020204030204" pitchFamily="34" charset="0"/>
                <a:ea typeface="Lato" charset="0"/>
                <a:cs typeface="Calibri" panose="020F0502020204030204" pitchFamily="34" charset="0"/>
              </a:rPr>
              <a:t>Duration: </a:t>
            </a:r>
            <a:r>
              <a:rPr lang="en-GB" sz="2000" noProof="0" dirty="0">
                <a:solidFill>
                  <a:schemeClr val="bg1"/>
                </a:solidFill>
                <a:latin typeface="Calibri" panose="020F0502020204030204" pitchFamily="34" charset="0"/>
                <a:ea typeface="Lato" charset="0"/>
                <a:cs typeface="Calibri" panose="020F0502020204030204" pitchFamily="34" charset="0"/>
              </a:rPr>
              <a:t>Set a clear timeframe—delays undermine optimisation.</a:t>
            </a:r>
          </a:p>
          <a:p>
            <a:r>
              <a:rPr lang="en-GB" sz="2000" b="1" noProof="0" dirty="0">
                <a:solidFill>
                  <a:schemeClr val="bg1"/>
                </a:solidFill>
                <a:latin typeface="Calibri" panose="020F0502020204030204" pitchFamily="34" charset="0"/>
                <a:ea typeface="Lato" charset="0"/>
                <a:cs typeface="Calibri" panose="020F0502020204030204" pitchFamily="34" charset="0"/>
              </a:rPr>
              <a:t>KPIs</a:t>
            </a:r>
            <a:r>
              <a:rPr lang="en-GB" sz="2000" noProof="0" dirty="0">
                <a:solidFill>
                  <a:schemeClr val="bg1"/>
                </a:solidFill>
                <a:latin typeface="Calibri" panose="020F0502020204030204" pitchFamily="34" charset="0"/>
                <a:ea typeface="Lato" charset="0"/>
                <a:cs typeface="Calibri" panose="020F0502020204030204" pitchFamily="34" charset="0"/>
              </a:rPr>
              <a:t>: Define ‘SMART’ goals to track progress.</a:t>
            </a:r>
          </a:p>
          <a:p>
            <a:r>
              <a:rPr lang="en-GB" sz="2000" b="1" noProof="0" dirty="0">
                <a:solidFill>
                  <a:schemeClr val="bg1"/>
                </a:solidFill>
                <a:latin typeface="Calibri" panose="020F0502020204030204" pitchFamily="34" charset="0"/>
                <a:ea typeface="Lato" charset="0"/>
                <a:cs typeface="Calibri" panose="020F0502020204030204" pitchFamily="34" charset="0"/>
              </a:rPr>
              <a:t>Risk &amp; Control: </a:t>
            </a:r>
            <a:r>
              <a:rPr lang="en-GB" sz="2000" noProof="0" dirty="0">
                <a:solidFill>
                  <a:schemeClr val="bg1"/>
                </a:solidFill>
                <a:latin typeface="Calibri" panose="020F0502020204030204" pitchFamily="34" charset="0"/>
                <a:ea typeface="Lato" charset="0"/>
                <a:cs typeface="Calibri" panose="020F0502020204030204" pitchFamily="34" charset="0"/>
              </a:rPr>
              <a:t>Identify potential risks and outline how they’ll be managed.</a:t>
            </a:r>
          </a:p>
        </p:txBody>
      </p:sp>
    </p:spTree>
    <p:extLst>
      <p:ext uri="{BB962C8B-B14F-4D97-AF65-F5344CB8AC3E}">
        <p14:creationId xmlns:p14="http://schemas.microsoft.com/office/powerpoint/2010/main" val="4218110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25A8-458A-2B2E-5399-1DECC2C02812}"/>
            </a:ext>
          </a:extLst>
        </p:cNvPr>
        <p:cNvGrpSpPr/>
        <p:nvPr/>
      </p:nvGrpSpPr>
      <p:grpSpPr>
        <a:xfrm>
          <a:off x="0" y="0"/>
          <a:ext cx="0" cy="0"/>
          <a:chOff x="0" y="0"/>
          <a:chExt cx="0" cy="0"/>
        </a:xfrm>
      </p:grpSpPr>
      <p:sp>
        <p:nvSpPr>
          <p:cNvPr id="5" name="Freeform 176">
            <a:extLst>
              <a:ext uri="{FF2B5EF4-FFF2-40B4-BE49-F238E27FC236}">
                <a16:creationId xmlns:a16="http://schemas.microsoft.com/office/drawing/2014/main" id="{B630A147-54A6-E459-5F13-54D75A333F60}"/>
              </a:ext>
            </a:extLst>
          </p:cNvPr>
          <p:cNvSpPr>
            <a:spLocks noChangeArrowheads="1"/>
          </p:cNvSpPr>
          <p:nvPr/>
        </p:nvSpPr>
        <p:spPr bwMode="auto">
          <a:xfrm>
            <a:off x="5879790" y="3799503"/>
            <a:ext cx="5405411"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dirty="0"/>
          </a:p>
        </p:txBody>
      </p:sp>
      <p:sp>
        <p:nvSpPr>
          <p:cNvPr id="4" name="Freeform 176">
            <a:extLst>
              <a:ext uri="{FF2B5EF4-FFF2-40B4-BE49-F238E27FC236}">
                <a16:creationId xmlns:a16="http://schemas.microsoft.com/office/drawing/2014/main" id="{3660A2AA-E8D6-34F6-03E5-0840AA680C75}"/>
              </a:ext>
            </a:extLst>
          </p:cNvPr>
          <p:cNvSpPr>
            <a:spLocks noChangeArrowheads="1"/>
          </p:cNvSpPr>
          <p:nvPr/>
        </p:nvSpPr>
        <p:spPr bwMode="auto">
          <a:xfrm>
            <a:off x="5760785" y="1350859"/>
            <a:ext cx="5524416"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F31DB13A-6715-21C4-39E5-39665E6F333E}"/>
              </a:ext>
            </a:extLst>
          </p:cNvPr>
          <p:cNvSpPr>
            <a:spLocks noChangeArrowheads="1"/>
          </p:cNvSpPr>
          <p:nvPr/>
        </p:nvSpPr>
        <p:spPr bwMode="auto">
          <a:xfrm>
            <a:off x="669995" y="1336842"/>
            <a:ext cx="4838708"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9E09E145-9B2A-A6A5-98F1-991F74F0C750}"/>
              </a:ext>
            </a:extLst>
          </p:cNvPr>
          <p:cNvSpPr>
            <a:spLocks noChangeArrowheads="1"/>
          </p:cNvSpPr>
          <p:nvPr/>
        </p:nvSpPr>
        <p:spPr bwMode="auto">
          <a:xfrm>
            <a:off x="824860" y="1331231"/>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86575"/>
          </a:solidFill>
          <a:ln>
            <a:noFill/>
          </a:ln>
          <a:effectLst/>
        </p:spPr>
        <p:txBody>
          <a:bodyPr wrap="none" anchor="ctr"/>
          <a:lstStyle/>
          <a:p>
            <a:endParaRPr lang="en-US" sz="900"/>
          </a:p>
        </p:txBody>
      </p:sp>
      <p:sp>
        <p:nvSpPr>
          <p:cNvPr id="17" name="Rectángulo 602">
            <a:extLst>
              <a:ext uri="{FF2B5EF4-FFF2-40B4-BE49-F238E27FC236}">
                <a16:creationId xmlns:a16="http://schemas.microsoft.com/office/drawing/2014/main" id="{9029DF8E-C11F-D493-63EF-EBF9D82BFAC5}"/>
              </a:ext>
            </a:extLst>
          </p:cNvPr>
          <p:cNvSpPr/>
          <p:nvPr/>
        </p:nvSpPr>
        <p:spPr>
          <a:xfrm>
            <a:off x="906800" y="1978428"/>
            <a:ext cx="4366999" cy="1323439"/>
          </a:xfrm>
          <a:prstGeom prst="rect">
            <a:avLst/>
          </a:prstGeom>
        </p:spPr>
        <p:txBody>
          <a:bodyPr wrap="square">
            <a:spAutoFit/>
          </a:bodyPr>
          <a:lstStyle/>
          <a:p>
            <a:pPr algn="just"/>
            <a:r>
              <a:rPr lang="en-GB" sz="2000" dirty="0">
                <a:solidFill>
                  <a:schemeClr val="bg1"/>
                </a:solidFill>
                <a:latin typeface="Calibri" panose="020F0502020204030204" pitchFamily="34" charset="0"/>
                <a:ea typeface="Lato" charset="0"/>
                <a:cs typeface="Calibri" panose="020F0502020204030204" pitchFamily="34" charset="0"/>
              </a:rPr>
              <a:t>Once the plan and team are in place, actions should begin—often focusing on economically improving waste management and reducing bottlenecks.. </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sp>
        <p:nvSpPr>
          <p:cNvPr id="3" name="Text Placeholder 3">
            <a:extLst>
              <a:ext uri="{FF2B5EF4-FFF2-40B4-BE49-F238E27FC236}">
                <a16:creationId xmlns:a16="http://schemas.microsoft.com/office/drawing/2014/main" id="{7AB36102-5DE2-E508-9531-23B80D6BF46F}"/>
              </a:ext>
            </a:extLst>
          </p:cNvPr>
          <p:cNvSpPr>
            <a:spLocks noGrp="1"/>
          </p:cNvSpPr>
          <p:nvPr>
            <p:ph type="body" sz="quarter" idx="16"/>
          </p:nvPr>
        </p:nvSpPr>
        <p:spPr>
          <a:xfrm>
            <a:off x="712741" y="472841"/>
            <a:ext cx="10096086" cy="567651"/>
          </a:xfrm>
          <a:prstGeom prst="rect">
            <a:avLst/>
          </a:prstGeom>
        </p:spPr>
        <p:txBody>
          <a:bodyPr lIns="91440" tIns="45720" rIns="91440" bIns="45720" anchor="t">
            <a:noAutofit/>
          </a:bodyPr>
          <a:lstStyle/>
          <a:p>
            <a:r>
              <a:rPr lang="en-GB" dirty="0"/>
              <a:t>Optimisation process – General Steps</a:t>
            </a:r>
            <a:endParaRPr lang="en-US" dirty="0"/>
          </a:p>
        </p:txBody>
      </p:sp>
      <p:sp>
        <p:nvSpPr>
          <p:cNvPr id="22" name="Rectángulo 602">
            <a:extLst>
              <a:ext uri="{FF2B5EF4-FFF2-40B4-BE49-F238E27FC236}">
                <a16:creationId xmlns:a16="http://schemas.microsoft.com/office/drawing/2014/main" id="{C3CB9AFB-1F79-937F-7F6A-C0C3C1AAF29B}"/>
              </a:ext>
            </a:extLst>
          </p:cNvPr>
          <p:cNvSpPr/>
          <p:nvPr/>
        </p:nvSpPr>
        <p:spPr>
          <a:xfrm>
            <a:off x="1708359" y="3699809"/>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24" name="Rectángulo 602">
            <a:extLst>
              <a:ext uri="{FF2B5EF4-FFF2-40B4-BE49-F238E27FC236}">
                <a16:creationId xmlns:a16="http://schemas.microsoft.com/office/drawing/2014/main" id="{AB73E700-DE72-B761-81F0-47CE838FC0A3}"/>
              </a:ext>
            </a:extLst>
          </p:cNvPr>
          <p:cNvSpPr/>
          <p:nvPr/>
        </p:nvSpPr>
        <p:spPr>
          <a:xfrm>
            <a:off x="6017315" y="1583810"/>
            <a:ext cx="5157865" cy="1754326"/>
          </a:xfrm>
          <a:prstGeom prst="rect">
            <a:avLst/>
          </a:prstGeom>
        </p:spPr>
        <p:txBody>
          <a:bodyPr wrap="square">
            <a:spAutoFit/>
          </a:bodyPr>
          <a:lstStyle/>
          <a:p>
            <a:r>
              <a:rPr lang="en-GB" dirty="0">
                <a:solidFill>
                  <a:schemeClr val="bg1"/>
                </a:solidFill>
                <a:latin typeface="Calibri" panose="020F0502020204030204" pitchFamily="34" charset="0"/>
                <a:ea typeface="Lato" charset="0"/>
                <a:cs typeface="Calibri" panose="020F0502020204030204" pitchFamily="34" charset="0"/>
              </a:rPr>
              <a:t>While economic impact is common, actions may also target quality or wellbeing. Regardless, they must aim at optimisation—whether through cost-saving, investing in machinery, hiring or replacing staff, developing new products, or cutting inefficient ones. All actions begin here.</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27" name="Freeform 176">
            <a:extLst>
              <a:ext uri="{FF2B5EF4-FFF2-40B4-BE49-F238E27FC236}">
                <a16:creationId xmlns:a16="http://schemas.microsoft.com/office/drawing/2014/main" id="{7C7CE7D6-2177-1077-EB1D-F6E0B1B456A1}"/>
              </a:ext>
            </a:extLst>
          </p:cNvPr>
          <p:cNvSpPr>
            <a:spLocks noChangeArrowheads="1"/>
          </p:cNvSpPr>
          <p:nvPr/>
        </p:nvSpPr>
        <p:spPr bwMode="auto">
          <a:xfrm>
            <a:off x="637346" y="3850450"/>
            <a:ext cx="5072252"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dirty="0"/>
          </a:p>
        </p:txBody>
      </p:sp>
      <p:sp>
        <p:nvSpPr>
          <p:cNvPr id="28" name="Freeform 177">
            <a:extLst>
              <a:ext uri="{FF2B5EF4-FFF2-40B4-BE49-F238E27FC236}">
                <a16:creationId xmlns:a16="http://schemas.microsoft.com/office/drawing/2014/main" id="{94E59BBE-8842-D677-6E33-6852B1583BC3}"/>
              </a:ext>
            </a:extLst>
          </p:cNvPr>
          <p:cNvSpPr>
            <a:spLocks noChangeArrowheads="1"/>
          </p:cNvSpPr>
          <p:nvPr/>
        </p:nvSpPr>
        <p:spPr bwMode="auto">
          <a:xfrm>
            <a:off x="760947" y="3788936"/>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86575"/>
          </a:solidFill>
          <a:ln>
            <a:noFill/>
          </a:ln>
          <a:effectLst/>
        </p:spPr>
        <p:txBody>
          <a:bodyPr wrap="none" anchor="ctr"/>
          <a:lstStyle/>
          <a:p>
            <a:endParaRPr lang="en-US" sz="900"/>
          </a:p>
        </p:txBody>
      </p:sp>
      <p:sp>
        <p:nvSpPr>
          <p:cNvPr id="29" name="CuadroTexto 598">
            <a:extLst>
              <a:ext uri="{FF2B5EF4-FFF2-40B4-BE49-F238E27FC236}">
                <a16:creationId xmlns:a16="http://schemas.microsoft.com/office/drawing/2014/main" id="{6F4D12A6-1501-4930-BC79-D80BFE866C38}"/>
              </a:ext>
            </a:extLst>
          </p:cNvPr>
          <p:cNvSpPr txBox="1"/>
          <p:nvPr/>
        </p:nvSpPr>
        <p:spPr>
          <a:xfrm>
            <a:off x="1183264" y="1411618"/>
            <a:ext cx="3237510"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Implementing actions</a:t>
            </a:r>
          </a:p>
        </p:txBody>
      </p:sp>
      <p:sp>
        <p:nvSpPr>
          <p:cNvPr id="31" name="CuadroTexto 601">
            <a:extLst>
              <a:ext uri="{FF2B5EF4-FFF2-40B4-BE49-F238E27FC236}">
                <a16:creationId xmlns:a16="http://schemas.microsoft.com/office/drawing/2014/main" id="{53DB4A53-FC77-7AE9-2CBB-01AE7E085A9F}"/>
              </a:ext>
            </a:extLst>
          </p:cNvPr>
          <p:cNvSpPr txBox="1"/>
          <p:nvPr/>
        </p:nvSpPr>
        <p:spPr>
          <a:xfrm>
            <a:off x="8596135" y="7275783"/>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Title Four</a:t>
            </a:r>
          </a:p>
        </p:txBody>
      </p:sp>
      <p:sp>
        <p:nvSpPr>
          <p:cNvPr id="32" name="Rectángulo 602">
            <a:extLst>
              <a:ext uri="{FF2B5EF4-FFF2-40B4-BE49-F238E27FC236}">
                <a16:creationId xmlns:a16="http://schemas.microsoft.com/office/drawing/2014/main" id="{E447C4A6-8CC6-3AE0-D01D-BAB967E7DE76}"/>
              </a:ext>
            </a:extLst>
          </p:cNvPr>
          <p:cNvSpPr/>
          <p:nvPr/>
        </p:nvSpPr>
        <p:spPr>
          <a:xfrm>
            <a:off x="949317" y="4474166"/>
            <a:ext cx="4230931" cy="1323439"/>
          </a:xfrm>
          <a:prstGeom prst="rect">
            <a:avLst/>
          </a:prstGeom>
        </p:spPr>
        <p:txBody>
          <a:bodyPr wrap="square">
            <a:spAutoFit/>
          </a:bodyPr>
          <a:lstStyle/>
          <a:p>
            <a:pPr algn="just"/>
            <a:r>
              <a:rPr lang="en-GB" sz="2000" noProof="0" dirty="0">
                <a:solidFill>
                  <a:schemeClr val="bg1"/>
                </a:solidFill>
                <a:latin typeface="Calibri" panose="020F0502020204030204" pitchFamily="34" charset="0"/>
                <a:ea typeface="Lato" charset="0"/>
                <a:cs typeface="Calibri" panose="020F0502020204030204" pitchFamily="34" charset="0"/>
              </a:rPr>
              <a:t>During optimisation, </a:t>
            </a:r>
            <a:r>
              <a:rPr lang="en-GB" sz="2000" b="1" noProof="0" dirty="0">
                <a:solidFill>
                  <a:schemeClr val="bg1"/>
                </a:solidFill>
                <a:latin typeface="Calibri" panose="020F0502020204030204" pitchFamily="34" charset="0"/>
                <a:ea typeface="Lato" charset="0"/>
                <a:cs typeface="Calibri" panose="020F0502020204030204" pitchFamily="34" charset="0"/>
              </a:rPr>
              <a:t>observation and close communication </a:t>
            </a:r>
            <a:r>
              <a:rPr lang="en-GB" sz="2000" noProof="0" dirty="0">
                <a:solidFill>
                  <a:schemeClr val="bg1"/>
                </a:solidFill>
                <a:latin typeface="Calibri" panose="020F0502020204030204" pitchFamily="34" charset="0"/>
                <a:ea typeface="Lato" charset="0"/>
                <a:cs typeface="Calibri" panose="020F0502020204030204" pitchFamily="34" charset="0"/>
              </a:rPr>
              <a:t>among the team are key, serving as the most direct form of monitoring.</a:t>
            </a:r>
            <a:r>
              <a:rPr lang="en-GB" sz="2000" dirty="0">
                <a:solidFill>
                  <a:schemeClr val="bg1"/>
                </a:solidFill>
                <a:latin typeface="Calibri" panose="020F0502020204030204" pitchFamily="34" charset="0"/>
                <a:ea typeface="Lato" charset="0"/>
                <a:cs typeface="Calibri" panose="020F0502020204030204" pitchFamily="34" charset="0"/>
              </a:rPr>
              <a:t> </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sp>
        <p:nvSpPr>
          <p:cNvPr id="33" name="Rectángulo 602">
            <a:extLst>
              <a:ext uri="{FF2B5EF4-FFF2-40B4-BE49-F238E27FC236}">
                <a16:creationId xmlns:a16="http://schemas.microsoft.com/office/drawing/2014/main" id="{651C869E-F745-9088-4D6B-C27EE591B94F}"/>
              </a:ext>
            </a:extLst>
          </p:cNvPr>
          <p:cNvSpPr/>
          <p:nvPr/>
        </p:nvSpPr>
        <p:spPr>
          <a:xfrm>
            <a:off x="5253940" y="7556902"/>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34" name="Rectángulo 602">
            <a:extLst>
              <a:ext uri="{FF2B5EF4-FFF2-40B4-BE49-F238E27FC236}">
                <a16:creationId xmlns:a16="http://schemas.microsoft.com/office/drawing/2014/main" id="{9F9DC484-078C-EC55-BF40-54F86662EE47}"/>
              </a:ext>
            </a:extLst>
          </p:cNvPr>
          <p:cNvSpPr/>
          <p:nvPr/>
        </p:nvSpPr>
        <p:spPr>
          <a:xfrm>
            <a:off x="8576852" y="7595983"/>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35" name="Rectángulo 602">
            <a:extLst>
              <a:ext uri="{FF2B5EF4-FFF2-40B4-BE49-F238E27FC236}">
                <a16:creationId xmlns:a16="http://schemas.microsoft.com/office/drawing/2014/main" id="{AC5D0DD9-950C-1A26-31B3-1290FAC2ECE0}"/>
              </a:ext>
            </a:extLst>
          </p:cNvPr>
          <p:cNvSpPr/>
          <p:nvPr/>
        </p:nvSpPr>
        <p:spPr>
          <a:xfrm>
            <a:off x="1297997" y="6137671"/>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36" name="Rectángulo 602">
            <a:extLst>
              <a:ext uri="{FF2B5EF4-FFF2-40B4-BE49-F238E27FC236}">
                <a16:creationId xmlns:a16="http://schemas.microsoft.com/office/drawing/2014/main" id="{611B9B23-7523-4A85-B074-F4852A327D8A}"/>
              </a:ext>
            </a:extLst>
          </p:cNvPr>
          <p:cNvSpPr/>
          <p:nvPr/>
        </p:nvSpPr>
        <p:spPr>
          <a:xfrm>
            <a:off x="6359326" y="4064019"/>
            <a:ext cx="4802215" cy="1631216"/>
          </a:xfrm>
          <a:prstGeom prst="rect">
            <a:avLst/>
          </a:prstGeom>
        </p:spPr>
        <p:txBody>
          <a:bodyPr wrap="square">
            <a:spAutoFit/>
          </a:bodyPr>
          <a:lstStyle/>
          <a:p>
            <a:r>
              <a:rPr lang="en-GB" sz="2000" dirty="0">
                <a:solidFill>
                  <a:schemeClr val="bg1"/>
                </a:solidFill>
              </a:rPr>
              <a:t>Most KPIs and goals, ensure actions align with timelines, indicators, and risk management. Technical checks and data evaluations are essential to confirm that real change is occurring.</a:t>
            </a:r>
            <a:endParaRPr lang="en-IE" sz="2000" dirty="0">
              <a:solidFill>
                <a:schemeClr val="bg1"/>
              </a:solidFill>
              <a:latin typeface="Calibri" panose="020F0502020204030204" pitchFamily="34" charset="0"/>
              <a:ea typeface="Lato" charset="0"/>
              <a:cs typeface="Calibri" panose="020F0502020204030204" pitchFamily="34" charset="0"/>
            </a:endParaRPr>
          </a:p>
        </p:txBody>
      </p:sp>
      <p:sp>
        <p:nvSpPr>
          <p:cNvPr id="2" name="CuadroTexto 598">
            <a:extLst>
              <a:ext uri="{FF2B5EF4-FFF2-40B4-BE49-F238E27FC236}">
                <a16:creationId xmlns:a16="http://schemas.microsoft.com/office/drawing/2014/main" id="{BD3391AC-8812-BD1D-F396-23E945B6A2BD}"/>
              </a:ext>
            </a:extLst>
          </p:cNvPr>
          <p:cNvSpPr txBox="1"/>
          <p:nvPr/>
        </p:nvSpPr>
        <p:spPr>
          <a:xfrm>
            <a:off x="1266116" y="3894335"/>
            <a:ext cx="3237510"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Ongoing observation</a:t>
            </a:r>
          </a:p>
        </p:txBody>
      </p:sp>
    </p:spTree>
    <p:extLst>
      <p:ext uri="{BB962C8B-B14F-4D97-AF65-F5344CB8AC3E}">
        <p14:creationId xmlns:p14="http://schemas.microsoft.com/office/powerpoint/2010/main" val="365258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8" name="Picture Placeholder 7" descr="A magnifying glass over a graph&#10;&#10;AI-generated content may be incorrect.">
            <a:extLst>
              <a:ext uri="{FF2B5EF4-FFF2-40B4-BE49-F238E27FC236}">
                <a16:creationId xmlns:a16="http://schemas.microsoft.com/office/drawing/2014/main" id="{987DF2D4-54B7-7DCD-5FAB-6EC11ADD3C3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1800172"/>
          </a:xfrm>
        </p:spPr>
        <p:txBody>
          <a:bodyPr/>
          <a:lstStyle/>
          <a:p>
            <a:r>
              <a:rPr lang="en-US" dirty="0"/>
              <a:t>03</a:t>
            </a:r>
          </a:p>
        </p:txBody>
      </p:sp>
      <p:sp>
        <p:nvSpPr>
          <p:cNvPr id="14" name="Rectangle 13">
            <a:extLst>
              <a:ext uri="{FF2B5EF4-FFF2-40B4-BE49-F238E27FC236}">
                <a16:creationId xmlns:a16="http://schemas.microsoft.com/office/drawing/2014/main" id="{72562939-738E-FB21-A25D-599F65FCBD3E}"/>
              </a:ext>
            </a:extLst>
          </p:cNvPr>
          <p:cNvSpPr/>
          <p:nvPr/>
        </p:nvSpPr>
        <p:spPr>
          <a:xfrm>
            <a:off x="5722298" y="3429000"/>
            <a:ext cx="4214182" cy="133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 name="TextBox 1">
            <a:extLst>
              <a:ext uri="{FF2B5EF4-FFF2-40B4-BE49-F238E27FC236}">
                <a16:creationId xmlns:a16="http://schemas.microsoft.com/office/drawing/2014/main" id="{8C1CA686-FD67-C631-0610-BDC1F5936AB4}"/>
              </a:ext>
            </a:extLst>
          </p:cNvPr>
          <p:cNvSpPr txBox="1"/>
          <p:nvPr/>
        </p:nvSpPr>
        <p:spPr>
          <a:xfrm>
            <a:off x="5906320" y="3481298"/>
            <a:ext cx="4578800" cy="1200329"/>
          </a:xfrm>
          <a:prstGeom prst="rect">
            <a:avLst/>
          </a:prstGeom>
          <a:noFill/>
        </p:spPr>
        <p:txBody>
          <a:bodyPr wrap="square" rtlCol="0">
            <a:spAutoFit/>
          </a:bodyPr>
          <a:lstStyle/>
          <a:p>
            <a:r>
              <a:rPr lang="en-US" sz="3600" b="1" spc="324" dirty="0">
                <a:solidFill>
                  <a:srgbClr val="60BA47"/>
                </a:solidFill>
                <a:latin typeface="Calibri" panose="020F0502020204030204" pitchFamily="34" charset="0"/>
                <a:cs typeface="Calibri" panose="020F0502020204030204" pitchFamily="34" charset="0"/>
              </a:rPr>
              <a:t>STRATEGIES FOR OPTIMISATION</a:t>
            </a:r>
          </a:p>
        </p:txBody>
      </p:sp>
      <p:sp>
        <p:nvSpPr>
          <p:cNvPr id="9" name="TextBox 8">
            <a:extLst>
              <a:ext uri="{FF2B5EF4-FFF2-40B4-BE49-F238E27FC236}">
                <a16:creationId xmlns:a16="http://schemas.microsoft.com/office/drawing/2014/main" id="{C5A64DE4-C47A-D7ED-7286-2A3AA1C0F976}"/>
              </a:ext>
            </a:extLst>
          </p:cNvPr>
          <p:cNvSpPr txBox="1"/>
          <p:nvPr/>
        </p:nvSpPr>
        <p:spPr>
          <a:xfrm>
            <a:off x="238772" y="6023651"/>
            <a:ext cx="7708195" cy="230832"/>
          </a:xfrm>
          <a:prstGeom prst="rect">
            <a:avLst/>
          </a:prstGeom>
          <a:noFill/>
        </p:spPr>
        <p:txBody>
          <a:bodyPr wrap="square" rtlCol="0">
            <a:spAutoFit/>
          </a:bodyPr>
          <a:lstStyle/>
          <a:p>
            <a:r>
              <a:rPr lang="en-GB" sz="900">
                <a:hlinkClick r:id="rId4" tooltip="https://technofaq.org/posts/2020/09/top-reasons-why-seo-optimisation-is-necessary-to-enhance-your-local-business/"/>
              </a:rPr>
              <a:t>This Photo</a:t>
            </a:r>
            <a:r>
              <a:rPr lang="en-GB" sz="900"/>
              <a:t> by Unknown Author is licensed under </a:t>
            </a:r>
            <a:r>
              <a:rPr lang="en-GB" sz="900">
                <a:hlinkClick r:id="rId5" tooltip="https://creativecommons.org/licenses/by-nc-sa/3.0/"/>
              </a:rPr>
              <a:t>CC BY-SA-NC</a:t>
            </a:r>
            <a:endParaRPr lang="en-GB" sz="900"/>
          </a:p>
        </p:txBody>
      </p:sp>
    </p:spTree>
    <p:extLst>
      <p:ext uri="{BB962C8B-B14F-4D97-AF65-F5344CB8AC3E}">
        <p14:creationId xmlns:p14="http://schemas.microsoft.com/office/powerpoint/2010/main" val="284046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D257BB-E4D2-2F88-A18A-8CC4AE82C305}"/>
              </a:ext>
            </a:extLst>
          </p:cNvPr>
          <p:cNvSpPr>
            <a:spLocks noGrp="1"/>
          </p:cNvSpPr>
          <p:nvPr>
            <p:ph type="body" sz="quarter" idx="16"/>
          </p:nvPr>
        </p:nvSpPr>
        <p:spPr>
          <a:xfrm>
            <a:off x="1732484" y="593866"/>
            <a:ext cx="9837386" cy="992652"/>
          </a:xfrm>
        </p:spPr>
        <p:txBody>
          <a:bodyPr/>
          <a:lstStyle/>
          <a:p>
            <a:r>
              <a:rPr lang="en-US" sz="3600" b="1" dirty="0"/>
              <a:t>Manufacturing industry Overview – </a:t>
            </a:r>
            <a:r>
              <a:rPr lang="en-US" sz="3600" b="1" dirty="0" err="1"/>
              <a:t>Optimisation</a:t>
            </a:r>
            <a:endParaRPr lang="en-US" sz="3600" b="1" dirty="0"/>
          </a:p>
          <a:p>
            <a:endParaRPr lang="en-US" dirty="0"/>
          </a:p>
        </p:txBody>
      </p:sp>
      <p:sp>
        <p:nvSpPr>
          <p:cNvPr id="3" name="Picture Placeholder 2">
            <a:extLst>
              <a:ext uri="{FF2B5EF4-FFF2-40B4-BE49-F238E27FC236}">
                <a16:creationId xmlns:a16="http://schemas.microsoft.com/office/drawing/2014/main" id="{B5DFD73D-2371-3641-874E-12FCF1A39A3E}"/>
              </a:ext>
            </a:extLst>
          </p:cNvPr>
          <p:cNvSpPr>
            <a:spLocks noGrp="1"/>
          </p:cNvSpPr>
          <p:nvPr>
            <p:ph type="pic" sz="quarter" idx="10"/>
          </p:nvPr>
        </p:nvSpPr>
        <p:spPr/>
        <p:txBody>
          <a:bodyPr/>
          <a:lstStyle/>
          <a:p>
            <a:endParaRPr lang="fi-FI"/>
          </a:p>
        </p:txBody>
      </p:sp>
      <p:sp>
        <p:nvSpPr>
          <p:cNvPr id="4" name="Text Placeholder 3">
            <a:extLst>
              <a:ext uri="{FF2B5EF4-FFF2-40B4-BE49-F238E27FC236}">
                <a16:creationId xmlns:a16="http://schemas.microsoft.com/office/drawing/2014/main" id="{B46C6030-4815-4EF6-062E-3C37990F2CFD}"/>
              </a:ext>
            </a:extLst>
          </p:cNvPr>
          <p:cNvSpPr>
            <a:spLocks noGrp="1"/>
          </p:cNvSpPr>
          <p:nvPr>
            <p:ph type="body" sz="quarter" idx="19"/>
          </p:nvPr>
        </p:nvSpPr>
        <p:spPr>
          <a:xfrm>
            <a:off x="6647793" y="1904667"/>
            <a:ext cx="4990998" cy="4102937"/>
          </a:xfrm>
        </p:spPr>
        <p:txBody>
          <a:bodyPr/>
          <a:lstStyle/>
          <a:p>
            <a:pPr>
              <a:lnSpc>
                <a:spcPct val="100000"/>
              </a:lnSpc>
            </a:pPr>
            <a:r>
              <a:rPr lang="en-GB" dirty="0"/>
              <a:t>This video explores and explains operational optimisation strategies, focusing on methodologies such as Lean, Six Sigma, Total Quality Management…, tailored to improved efficiency and reduced waste, including supply chain optimisation, process improvements and real-world examples</a:t>
            </a:r>
          </a:p>
          <a:p>
            <a:endParaRPr lang="en-US" dirty="0"/>
          </a:p>
        </p:txBody>
      </p:sp>
      <p:pic>
        <p:nvPicPr>
          <p:cNvPr id="17" name="Online Media 16" title="Manufacturing Industry Overview - Optimization">
            <a:hlinkClick r:id="" action="ppaction://media"/>
            <a:extLst>
              <a:ext uri="{FF2B5EF4-FFF2-40B4-BE49-F238E27FC236}">
                <a16:creationId xmlns:a16="http://schemas.microsoft.com/office/drawing/2014/main" id="{429F0A1C-5916-6A9F-2736-2F531BC67765}"/>
              </a:ext>
            </a:extLst>
          </p:cNvPr>
          <p:cNvPicPr>
            <a:picLocks noRot="1" noChangeAspect="1"/>
          </p:cNvPicPr>
          <p:nvPr>
            <a:videoFile r:link="rId1"/>
          </p:nvPr>
        </p:nvPicPr>
        <p:blipFill>
          <a:blip r:embed="rId3"/>
          <a:stretch>
            <a:fillRect/>
          </a:stretch>
        </p:blipFill>
        <p:spPr>
          <a:xfrm>
            <a:off x="635271" y="2169117"/>
            <a:ext cx="4990999" cy="3839656"/>
          </a:xfrm>
          <a:prstGeom prst="rect">
            <a:avLst/>
          </a:prstGeom>
        </p:spPr>
      </p:pic>
      <p:grpSp>
        <p:nvGrpSpPr>
          <p:cNvPr id="18" name="Graphic 4">
            <a:extLst>
              <a:ext uri="{FF2B5EF4-FFF2-40B4-BE49-F238E27FC236}">
                <a16:creationId xmlns:a16="http://schemas.microsoft.com/office/drawing/2014/main" id="{8F25743B-D9F4-A5FC-40CC-6710B855E354}"/>
              </a:ext>
            </a:extLst>
          </p:cNvPr>
          <p:cNvGrpSpPr/>
          <p:nvPr/>
        </p:nvGrpSpPr>
        <p:grpSpPr>
          <a:xfrm rot="19582332">
            <a:off x="6306158" y="5109752"/>
            <a:ext cx="403667" cy="780438"/>
            <a:chOff x="9129274" y="2719113"/>
            <a:chExt cx="717139" cy="1386497"/>
          </a:xfrm>
          <a:solidFill>
            <a:srgbClr val="09465E"/>
          </a:solidFill>
        </p:grpSpPr>
        <p:grpSp>
          <p:nvGrpSpPr>
            <p:cNvPr id="19" name="Graphic 4">
              <a:extLst>
                <a:ext uri="{FF2B5EF4-FFF2-40B4-BE49-F238E27FC236}">
                  <a16:creationId xmlns:a16="http://schemas.microsoft.com/office/drawing/2014/main" id="{CF90B2EC-5694-436F-0979-6E5D81D045A0}"/>
                </a:ext>
              </a:extLst>
            </p:cNvPr>
            <p:cNvGrpSpPr/>
            <p:nvPr/>
          </p:nvGrpSpPr>
          <p:grpSpPr>
            <a:xfrm>
              <a:off x="9159507" y="2719113"/>
              <a:ext cx="446280" cy="440141"/>
              <a:chOff x="9159507" y="2719113"/>
              <a:chExt cx="446280" cy="440141"/>
            </a:xfrm>
            <a:grpFill/>
          </p:grpSpPr>
          <p:sp>
            <p:nvSpPr>
              <p:cNvPr id="28" name="Freeform 57">
                <a:extLst>
                  <a:ext uri="{FF2B5EF4-FFF2-40B4-BE49-F238E27FC236}">
                    <a16:creationId xmlns:a16="http://schemas.microsoft.com/office/drawing/2014/main" id="{BD958234-5FBC-F17C-C640-8551DF4C3C1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9" name="Freeform 58">
                <a:extLst>
                  <a:ext uri="{FF2B5EF4-FFF2-40B4-BE49-F238E27FC236}">
                    <a16:creationId xmlns:a16="http://schemas.microsoft.com/office/drawing/2014/main" id="{DA7C6B6A-A378-FE01-BE6F-552A5454003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0" name="Graphic 4">
              <a:extLst>
                <a:ext uri="{FF2B5EF4-FFF2-40B4-BE49-F238E27FC236}">
                  <a16:creationId xmlns:a16="http://schemas.microsoft.com/office/drawing/2014/main" id="{AB9613B0-0D62-5CB0-1EC7-C018540D2699}"/>
                </a:ext>
              </a:extLst>
            </p:cNvPr>
            <p:cNvGrpSpPr/>
            <p:nvPr/>
          </p:nvGrpSpPr>
          <p:grpSpPr>
            <a:xfrm>
              <a:off x="9129274" y="2893887"/>
              <a:ext cx="717139" cy="1211724"/>
              <a:chOff x="9129274" y="2893887"/>
              <a:chExt cx="717139" cy="1211724"/>
            </a:xfrm>
            <a:grpFill/>
          </p:grpSpPr>
          <p:sp>
            <p:nvSpPr>
              <p:cNvPr id="21" name="Freeform 50">
                <a:extLst>
                  <a:ext uri="{FF2B5EF4-FFF2-40B4-BE49-F238E27FC236}">
                    <a16:creationId xmlns:a16="http://schemas.microsoft.com/office/drawing/2014/main" id="{99E72753-0DDD-C44C-B927-0A968C7CC06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2" name="Freeform 51">
                <a:extLst>
                  <a:ext uri="{FF2B5EF4-FFF2-40B4-BE49-F238E27FC236}">
                    <a16:creationId xmlns:a16="http://schemas.microsoft.com/office/drawing/2014/main" id="{832D203B-2AD5-EED1-0EB1-13BE1093914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3" name="Freeform 52">
                <a:extLst>
                  <a:ext uri="{FF2B5EF4-FFF2-40B4-BE49-F238E27FC236}">
                    <a16:creationId xmlns:a16="http://schemas.microsoft.com/office/drawing/2014/main" id="{2DF96E05-B780-456D-3718-80B21834C293}"/>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4" name="Freeform 53">
                <a:extLst>
                  <a:ext uri="{FF2B5EF4-FFF2-40B4-BE49-F238E27FC236}">
                    <a16:creationId xmlns:a16="http://schemas.microsoft.com/office/drawing/2014/main" id="{79AE1EDB-095E-F026-952F-236BA97CD4D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5" name="Freeform 54">
                <a:extLst>
                  <a:ext uri="{FF2B5EF4-FFF2-40B4-BE49-F238E27FC236}">
                    <a16:creationId xmlns:a16="http://schemas.microsoft.com/office/drawing/2014/main" id="{1130165F-62ED-41EA-B5AA-4D045856403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6" name="Freeform 55">
                <a:extLst>
                  <a:ext uri="{FF2B5EF4-FFF2-40B4-BE49-F238E27FC236}">
                    <a16:creationId xmlns:a16="http://schemas.microsoft.com/office/drawing/2014/main" id="{352DD753-B8F4-DB01-1C61-B935D888155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7" name="Freeform 56">
                <a:extLst>
                  <a:ext uri="{FF2B5EF4-FFF2-40B4-BE49-F238E27FC236}">
                    <a16:creationId xmlns:a16="http://schemas.microsoft.com/office/drawing/2014/main" id="{6080074E-675E-6280-98C3-A3884207A9D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6491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07229-5D47-3201-789F-C03AA6CFBC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209427-5006-C4A9-C57F-1826F7813160}"/>
              </a:ext>
            </a:extLst>
          </p:cNvPr>
          <p:cNvSpPr>
            <a:spLocks noGrp="1"/>
          </p:cNvSpPr>
          <p:nvPr>
            <p:ph type="body" sz="quarter" idx="16"/>
          </p:nvPr>
        </p:nvSpPr>
        <p:spPr>
          <a:xfrm>
            <a:off x="1732484" y="593866"/>
            <a:ext cx="9837386" cy="992652"/>
          </a:xfrm>
        </p:spPr>
        <p:txBody>
          <a:bodyPr/>
          <a:lstStyle/>
          <a:p>
            <a:r>
              <a:rPr lang="en-US" dirty="0"/>
              <a:t>What is Six Sigma?</a:t>
            </a:r>
            <a:endParaRPr lang="en-US" sz="3600" b="1" dirty="0"/>
          </a:p>
          <a:p>
            <a:endParaRPr lang="en-US" dirty="0"/>
          </a:p>
        </p:txBody>
      </p:sp>
      <p:sp>
        <p:nvSpPr>
          <p:cNvPr id="3" name="Picture Placeholder 2">
            <a:extLst>
              <a:ext uri="{FF2B5EF4-FFF2-40B4-BE49-F238E27FC236}">
                <a16:creationId xmlns:a16="http://schemas.microsoft.com/office/drawing/2014/main" id="{47F2B891-8961-5BF9-CA60-6BE7409ACB86}"/>
              </a:ext>
            </a:extLst>
          </p:cNvPr>
          <p:cNvSpPr>
            <a:spLocks noGrp="1"/>
          </p:cNvSpPr>
          <p:nvPr>
            <p:ph type="pic" sz="quarter" idx="10"/>
          </p:nvPr>
        </p:nvSpPr>
        <p:spPr/>
        <p:txBody>
          <a:bodyPr/>
          <a:lstStyle/>
          <a:p>
            <a:endParaRPr lang="fi-FI"/>
          </a:p>
        </p:txBody>
      </p:sp>
      <p:sp>
        <p:nvSpPr>
          <p:cNvPr id="4" name="Text Placeholder 3">
            <a:extLst>
              <a:ext uri="{FF2B5EF4-FFF2-40B4-BE49-F238E27FC236}">
                <a16:creationId xmlns:a16="http://schemas.microsoft.com/office/drawing/2014/main" id="{07584F14-89EA-D7CB-1242-E65AE10E0890}"/>
              </a:ext>
            </a:extLst>
          </p:cNvPr>
          <p:cNvSpPr>
            <a:spLocks noGrp="1"/>
          </p:cNvSpPr>
          <p:nvPr>
            <p:ph type="body" sz="quarter" idx="19"/>
          </p:nvPr>
        </p:nvSpPr>
        <p:spPr>
          <a:xfrm>
            <a:off x="6874091" y="1574021"/>
            <a:ext cx="5039875" cy="4102937"/>
          </a:xfrm>
        </p:spPr>
        <p:txBody>
          <a:bodyPr/>
          <a:lstStyle/>
          <a:p>
            <a:pPr>
              <a:lnSpc>
                <a:spcPct val="100000"/>
              </a:lnSpc>
            </a:pPr>
            <a:r>
              <a:rPr lang="en-GB" dirty="0"/>
              <a:t>This 8-minute video explains the concept behind the optimisation strategy </a:t>
            </a:r>
            <a:r>
              <a:rPr lang="en-GB" b="1" dirty="0"/>
              <a:t>Six Sigma</a:t>
            </a:r>
            <a:r>
              <a:rPr lang="en-GB" dirty="0"/>
              <a:t>. </a:t>
            </a:r>
          </a:p>
          <a:p>
            <a:pPr>
              <a:lnSpc>
                <a:spcPct val="100000"/>
              </a:lnSpc>
            </a:pPr>
            <a:endParaRPr lang="en-GB" sz="1000" dirty="0"/>
          </a:p>
          <a:p>
            <a:pPr>
              <a:lnSpc>
                <a:spcPct val="100000"/>
              </a:lnSpc>
            </a:pPr>
            <a:r>
              <a:rPr lang="en-GB" dirty="0"/>
              <a:t>Six Sigma is a data-driven methodology that aims to reduce variation and eliminate defects, including waste in any processing process. </a:t>
            </a:r>
          </a:p>
          <a:p>
            <a:pPr>
              <a:lnSpc>
                <a:spcPct val="100000"/>
              </a:lnSpc>
            </a:pPr>
            <a:endParaRPr lang="en-GB" sz="1000" dirty="0"/>
          </a:p>
          <a:p>
            <a:pPr>
              <a:lnSpc>
                <a:spcPct val="100000"/>
              </a:lnSpc>
            </a:pPr>
            <a:r>
              <a:rPr lang="en-GB" dirty="0"/>
              <a:t>Applied to the food business, Six Sigma is described as an efficient method that enhances quality performance</a:t>
            </a:r>
          </a:p>
          <a:p>
            <a:endParaRPr lang="en-US" dirty="0"/>
          </a:p>
        </p:txBody>
      </p:sp>
      <p:pic>
        <p:nvPicPr>
          <p:cNvPr id="18" name="Online Media 17" title="Six Sigma In 9 Minutes | What Is Six Sigma? | Six Sigma Explained | Six Sigma Training | Simplilearn">
            <a:hlinkClick r:id="" action="ppaction://media"/>
            <a:extLst>
              <a:ext uri="{FF2B5EF4-FFF2-40B4-BE49-F238E27FC236}">
                <a16:creationId xmlns:a16="http://schemas.microsoft.com/office/drawing/2014/main" id="{AC3D7C18-EB20-CC2C-F495-83C32F06BAE6}"/>
              </a:ext>
            </a:extLst>
          </p:cNvPr>
          <p:cNvPicPr>
            <a:picLocks noRot="1" noChangeAspect="1"/>
          </p:cNvPicPr>
          <p:nvPr>
            <a:videoFile r:link="rId1"/>
          </p:nvPr>
        </p:nvPicPr>
        <p:blipFill>
          <a:blip r:embed="rId3"/>
          <a:stretch>
            <a:fillRect/>
          </a:stretch>
        </p:blipFill>
        <p:spPr>
          <a:xfrm>
            <a:off x="601404" y="2044742"/>
            <a:ext cx="5164667" cy="3962862"/>
          </a:xfrm>
          <a:prstGeom prst="rect">
            <a:avLst/>
          </a:prstGeom>
        </p:spPr>
      </p:pic>
      <p:grpSp>
        <p:nvGrpSpPr>
          <p:cNvPr id="17" name="Graphic 4">
            <a:extLst>
              <a:ext uri="{FF2B5EF4-FFF2-40B4-BE49-F238E27FC236}">
                <a16:creationId xmlns:a16="http://schemas.microsoft.com/office/drawing/2014/main" id="{4BA5FCFF-1943-6587-99D8-75DD5DAC0826}"/>
              </a:ext>
            </a:extLst>
          </p:cNvPr>
          <p:cNvGrpSpPr/>
          <p:nvPr/>
        </p:nvGrpSpPr>
        <p:grpSpPr>
          <a:xfrm rot="19582332">
            <a:off x="6278324" y="5211562"/>
            <a:ext cx="403667" cy="780438"/>
            <a:chOff x="9129274" y="2719113"/>
            <a:chExt cx="717139" cy="1386497"/>
          </a:xfrm>
          <a:solidFill>
            <a:srgbClr val="09465E"/>
          </a:solidFill>
        </p:grpSpPr>
        <p:grpSp>
          <p:nvGrpSpPr>
            <p:cNvPr id="19" name="Graphic 4">
              <a:extLst>
                <a:ext uri="{FF2B5EF4-FFF2-40B4-BE49-F238E27FC236}">
                  <a16:creationId xmlns:a16="http://schemas.microsoft.com/office/drawing/2014/main" id="{66820801-D4A5-52F3-F18F-C3E244C15ED7}"/>
                </a:ext>
              </a:extLst>
            </p:cNvPr>
            <p:cNvGrpSpPr/>
            <p:nvPr/>
          </p:nvGrpSpPr>
          <p:grpSpPr>
            <a:xfrm>
              <a:off x="9159507" y="2719113"/>
              <a:ext cx="446280" cy="440141"/>
              <a:chOff x="9159507" y="2719113"/>
              <a:chExt cx="446280" cy="440141"/>
            </a:xfrm>
            <a:grpFill/>
          </p:grpSpPr>
          <p:sp>
            <p:nvSpPr>
              <p:cNvPr id="28" name="Freeform 57">
                <a:extLst>
                  <a:ext uri="{FF2B5EF4-FFF2-40B4-BE49-F238E27FC236}">
                    <a16:creationId xmlns:a16="http://schemas.microsoft.com/office/drawing/2014/main" id="{D010A6AC-5C07-69F2-DBD0-F8714473E94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9" name="Freeform 58">
                <a:extLst>
                  <a:ext uri="{FF2B5EF4-FFF2-40B4-BE49-F238E27FC236}">
                    <a16:creationId xmlns:a16="http://schemas.microsoft.com/office/drawing/2014/main" id="{41A69089-988B-50F4-2C36-B39FF525141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0" name="Graphic 4">
              <a:extLst>
                <a:ext uri="{FF2B5EF4-FFF2-40B4-BE49-F238E27FC236}">
                  <a16:creationId xmlns:a16="http://schemas.microsoft.com/office/drawing/2014/main" id="{D795CE6D-DDBA-192C-17E5-D457E1F3A680}"/>
                </a:ext>
              </a:extLst>
            </p:cNvPr>
            <p:cNvGrpSpPr/>
            <p:nvPr/>
          </p:nvGrpSpPr>
          <p:grpSpPr>
            <a:xfrm>
              <a:off x="9129274" y="2893887"/>
              <a:ext cx="717139" cy="1211724"/>
              <a:chOff x="9129274" y="2893887"/>
              <a:chExt cx="717139" cy="1211724"/>
            </a:xfrm>
            <a:grpFill/>
          </p:grpSpPr>
          <p:sp>
            <p:nvSpPr>
              <p:cNvPr id="21" name="Freeform 50">
                <a:extLst>
                  <a:ext uri="{FF2B5EF4-FFF2-40B4-BE49-F238E27FC236}">
                    <a16:creationId xmlns:a16="http://schemas.microsoft.com/office/drawing/2014/main" id="{4380B62D-520E-C862-7AA0-7DD4E06BD02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2" name="Freeform 51">
                <a:extLst>
                  <a:ext uri="{FF2B5EF4-FFF2-40B4-BE49-F238E27FC236}">
                    <a16:creationId xmlns:a16="http://schemas.microsoft.com/office/drawing/2014/main" id="{32D2245F-5484-045E-BC41-6D2C99EB120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3" name="Freeform 52">
                <a:extLst>
                  <a:ext uri="{FF2B5EF4-FFF2-40B4-BE49-F238E27FC236}">
                    <a16:creationId xmlns:a16="http://schemas.microsoft.com/office/drawing/2014/main" id="{4108D982-D7DB-4707-A4E4-3D56DED82ED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4" name="Freeform 53">
                <a:extLst>
                  <a:ext uri="{FF2B5EF4-FFF2-40B4-BE49-F238E27FC236}">
                    <a16:creationId xmlns:a16="http://schemas.microsoft.com/office/drawing/2014/main" id="{E1E2BBDD-EA99-B1F6-48DC-65693F8E664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5" name="Freeform 54">
                <a:extLst>
                  <a:ext uri="{FF2B5EF4-FFF2-40B4-BE49-F238E27FC236}">
                    <a16:creationId xmlns:a16="http://schemas.microsoft.com/office/drawing/2014/main" id="{08F02A74-0CEB-9309-F1A1-01DA0F7E158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6" name="Freeform 55">
                <a:extLst>
                  <a:ext uri="{FF2B5EF4-FFF2-40B4-BE49-F238E27FC236}">
                    <a16:creationId xmlns:a16="http://schemas.microsoft.com/office/drawing/2014/main" id="{0D268CD5-A103-6AAA-CA00-ABA29872228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7" name="Freeform 56">
                <a:extLst>
                  <a:ext uri="{FF2B5EF4-FFF2-40B4-BE49-F238E27FC236}">
                    <a16:creationId xmlns:a16="http://schemas.microsoft.com/office/drawing/2014/main" id="{4060EC9F-2104-3CAD-4FCF-F562339D60B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370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3AE3A-8C1A-9838-6C11-734C8493EB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C7EE70-7C9B-5A8E-DF6A-E5BEEDE39C3F}"/>
              </a:ext>
            </a:extLst>
          </p:cNvPr>
          <p:cNvSpPr>
            <a:spLocks noGrp="1"/>
          </p:cNvSpPr>
          <p:nvPr>
            <p:ph type="body" sz="quarter" idx="16"/>
          </p:nvPr>
        </p:nvSpPr>
        <p:spPr>
          <a:xfrm>
            <a:off x="1732484" y="593866"/>
            <a:ext cx="9837386" cy="992652"/>
          </a:xfrm>
        </p:spPr>
        <p:txBody>
          <a:bodyPr/>
          <a:lstStyle/>
          <a:p>
            <a:r>
              <a:rPr lang="en-US" dirty="0"/>
              <a:t>What is Lean Six Sigma?</a:t>
            </a:r>
            <a:endParaRPr lang="en-US" sz="3600" b="1" dirty="0"/>
          </a:p>
          <a:p>
            <a:endParaRPr lang="en-US" dirty="0"/>
          </a:p>
        </p:txBody>
      </p:sp>
      <p:sp>
        <p:nvSpPr>
          <p:cNvPr id="4" name="Text Placeholder 3">
            <a:extLst>
              <a:ext uri="{FF2B5EF4-FFF2-40B4-BE49-F238E27FC236}">
                <a16:creationId xmlns:a16="http://schemas.microsoft.com/office/drawing/2014/main" id="{A65FF907-6A72-3144-E384-00EBA44283EC}"/>
              </a:ext>
            </a:extLst>
          </p:cNvPr>
          <p:cNvSpPr>
            <a:spLocks noGrp="1"/>
          </p:cNvSpPr>
          <p:nvPr>
            <p:ph type="body" sz="quarter" idx="19"/>
          </p:nvPr>
        </p:nvSpPr>
        <p:spPr>
          <a:xfrm>
            <a:off x="6647793" y="1904667"/>
            <a:ext cx="4990998" cy="4102937"/>
          </a:xfrm>
        </p:spPr>
        <p:txBody>
          <a:bodyPr/>
          <a:lstStyle/>
          <a:p>
            <a:pPr>
              <a:lnSpc>
                <a:spcPct val="100000"/>
              </a:lnSpc>
            </a:pPr>
            <a:r>
              <a:rPr lang="en-GB" dirty="0"/>
              <a:t>This video is a variation of the Six Sigma optimisation process that can be better applied to food businesses in order to tackle waste. </a:t>
            </a:r>
          </a:p>
          <a:p>
            <a:pPr>
              <a:lnSpc>
                <a:spcPct val="100000"/>
              </a:lnSpc>
            </a:pPr>
            <a:endParaRPr lang="en-GB" dirty="0"/>
          </a:p>
          <a:p>
            <a:pPr>
              <a:lnSpc>
                <a:spcPct val="100000"/>
              </a:lnSpc>
            </a:pPr>
            <a:r>
              <a:rPr lang="en-GB" dirty="0"/>
              <a:t>This is because the </a:t>
            </a:r>
            <a:r>
              <a:rPr lang="en-GB" b="1" dirty="0"/>
              <a:t>Lean Six Sigma </a:t>
            </a:r>
            <a:r>
              <a:rPr lang="en-GB" dirty="0"/>
              <a:t>methodology focuses specifically on eliminating waste and improving flow in production processes. </a:t>
            </a:r>
          </a:p>
          <a:p>
            <a:pPr>
              <a:lnSpc>
                <a:spcPct val="100000"/>
              </a:lnSpc>
            </a:pPr>
            <a:endParaRPr lang="en-GB" dirty="0"/>
          </a:p>
          <a:p>
            <a:endParaRPr lang="en-US" dirty="0"/>
          </a:p>
        </p:txBody>
      </p:sp>
      <p:pic>
        <p:nvPicPr>
          <p:cNvPr id="18" name="Online Media 17" title="Lean Six Sigma In 8 Minutes | What Is Lean Six Sigma? | Lean Six Sigma Explained | Simplilearn">
            <a:hlinkClick r:id="" action="ppaction://media"/>
            <a:extLst>
              <a:ext uri="{FF2B5EF4-FFF2-40B4-BE49-F238E27FC236}">
                <a16:creationId xmlns:a16="http://schemas.microsoft.com/office/drawing/2014/main" id="{3C336074-B959-8EB7-5219-8F116452AA7A}"/>
              </a:ext>
            </a:extLst>
          </p:cNvPr>
          <p:cNvPicPr>
            <a:picLocks noRot="1" noChangeAspect="1"/>
          </p:cNvPicPr>
          <p:nvPr>
            <a:videoFile r:link="rId1"/>
          </p:nvPr>
        </p:nvPicPr>
        <p:blipFill>
          <a:blip r:embed="rId3"/>
          <a:stretch>
            <a:fillRect/>
          </a:stretch>
        </p:blipFill>
        <p:spPr>
          <a:xfrm>
            <a:off x="641427" y="2068979"/>
            <a:ext cx="5262375" cy="3870471"/>
          </a:xfrm>
          <a:prstGeom prst="rect">
            <a:avLst/>
          </a:prstGeom>
        </p:spPr>
      </p:pic>
      <p:grpSp>
        <p:nvGrpSpPr>
          <p:cNvPr id="3" name="Graphic 4">
            <a:extLst>
              <a:ext uri="{FF2B5EF4-FFF2-40B4-BE49-F238E27FC236}">
                <a16:creationId xmlns:a16="http://schemas.microsoft.com/office/drawing/2014/main" id="{4EA925FA-639A-3A57-9C11-8234ADF81F79}"/>
              </a:ext>
            </a:extLst>
          </p:cNvPr>
          <p:cNvGrpSpPr/>
          <p:nvPr/>
        </p:nvGrpSpPr>
        <p:grpSpPr>
          <a:xfrm rot="19582332">
            <a:off x="6289689" y="5148488"/>
            <a:ext cx="403667" cy="780438"/>
            <a:chOff x="9129274" y="2719113"/>
            <a:chExt cx="717139" cy="1386497"/>
          </a:xfrm>
          <a:solidFill>
            <a:srgbClr val="09465E"/>
          </a:solidFill>
        </p:grpSpPr>
        <p:grpSp>
          <p:nvGrpSpPr>
            <p:cNvPr id="17" name="Graphic 4">
              <a:extLst>
                <a:ext uri="{FF2B5EF4-FFF2-40B4-BE49-F238E27FC236}">
                  <a16:creationId xmlns:a16="http://schemas.microsoft.com/office/drawing/2014/main" id="{B36885B7-747A-12CD-2DF6-8D0B1651E66F}"/>
                </a:ext>
              </a:extLst>
            </p:cNvPr>
            <p:cNvGrpSpPr/>
            <p:nvPr/>
          </p:nvGrpSpPr>
          <p:grpSpPr>
            <a:xfrm>
              <a:off x="9159507" y="2719113"/>
              <a:ext cx="446280" cy="440141"/>
              <a:chOff x="9159507" y="2719113"/>
              <a:chExt cx="446280" cy="440141"/>
            </a:xfrm>
            <a:grpFill/>
          </p:grpSpPr>
          <p:sp>
            <p:nvSpPr>
              <p:cNvPr id="27" name="Freeform 57">
                <a:extLst>
                  <a:ext uri="{FF2B5EF4-FFF2-40B4-BE49-F238E27FC236}">
                    <a16:creationId xmlns:a16="http://schemas.microsoft.com/office/drawing/2014/main" id="{E65CA562-CC75-83F6-6F1B-BCAE4DC50EA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8" name="Freeform 58">
                <a:extLst>
                  <a:ext uri="{FF2B5EF4-FFF2-40B4-BE49-F238E27FC236}">
                    <a16:creationId xmlns:a16="http://schemas.microsoft.com/office/drawing/2014/main" id="{8224ED35-C09E-E3AF-4643-272FD71D671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9" name="Graphic 4">
              <a:extLst>
                <a:ext uri="{FF2B5EF4-FFF2-40B4-BE49-F238E27FC236}">
                  <a16:creationId xmlns:a16="http://schemas.microsoft.com/office/drawing/2014/main" id="{3CD4A639-BE94-1BCB-CC5E-1CEE2F8688DC}"/>
                </a:ext>
              </a:extLst>
            </p:cNvPr>
            <p:cNvGrpSpPr/>
            <p:nvPr/>
          </p:nvGrpSpPr>
          <p:grpSpPr>
            <a:xfrm>
              <a:off x="9129274" y="2893887"/>
              <a:ext cx="717139" cy="1211724"/>
              <a:chOff x="9129274" y="2893887"/>
              <a:chExt cx="717139" cy="1211724"/>
            </a:xfrm>
            <a:grpFill/>
          </p:grpSpPr>
          <p:sp>
            <p:nvSpPr>
              <p:cNvPr id="20" name="Freeform 50">
                <a:extLst>
                  <a:ext uri="{FF2B5EF4-FFF2-40B4-BE49-F238E27FC236}">
                    <a16:creationId xmlns:a16="http://schemas.microsoft.com/office/drawing/2014/main" id="{CF185A3E-894C-7EE2-99AD-0688C423754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1" name="Freeform 51">
                <a:extLst>
                  <a:ext uri="{FF2B5EF4-FFF2-40B4-BE49-F238E27FC236}">
                    <a16:creationId xmlns:a16="http://schemas.microsoft.com/office/drawing/2014/main" id="{69AA7F9F-F371-A88F-37A3-C14544F1F376}"/>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2" name="Freeform 52">
                <a:extLst>
                  <a:ext uri="{FF2B5EF4-FFF2-40B4-BE49-F238E27FC236}">
                    <a16:creationId xmlns:a16="http://schemas.microsoft.com/office/drawing/2014/main" id="{B1414ECF-9989-1F37-6A78-0C20E1D1BA7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3" name="Freeform 53">
                <a:extLst>
                  <a:ext uri="{FF2B5EF4-FFF2-40B4-BE49-F238E27FC236}">
                    <a16:creationId xmlns:a16="http://schemas.microsoft.com/office/drawing/2014/main" id="{B4989D6D-07D8-C6FC-0EFD-1FEFE15391F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4" name="Freeform 54">
                <a:extLst>
                  <a:ext uri="{FF2B5EF4-FFF2-40B4-BE49-F238E27FC236}">
                    <a16:creationId xmlns:a16="http://schemas.microsoft.com/office/drawing/2014/main" id="{1E7A8F64-B1A5-1E44-08AF-1EE0613465A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5" name="Freeform 55">
                <a:extLst>
                  <a:ext uri="{FF2B5EF4-FFF2-40B4-BE49-F238E27FC236}">
                    <a16:creationId xmlns:a16="http://schemas.microsoft.com/office/drawing/2014/main" id="{392F59BF-DF8F-ADD3-3062-FD5B58AC1D6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6" name="Freeform 56">
                <a:extLst>
                  <a:ext uri="{FF2B5EF4-FFF2-40B4-BE49-F238E27FC236}">
                    <a16:creationId xmlns:a16="http://schemas.microsoft.com/office/drawing/2014/main" id="{61E01B37-9359-B983-C07E-6D76EDDF4C3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1716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6CFB-73DD-8DC6-BC6F-DA9D017363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1FE8B2B-BEDB-1ED4-9B9D-BB97017F1AF2}"/>
              </a:ext>
            </a:extLst>
          </p:cNvPr>
          <p:cNvSpPr>
            <a:spLocks noGrp="1"/>
          </p:cNvSpPr>
          <p:nvPr>
            <p:ph type="body" sz="quarter" idx="16"/>
          </p:nvPr>
        </p:nvSpPr>
        <p:spPr>
          <a:xfrm>
            <a:off x="472280" y="615058"/>
            <a:ext cx="4997487" cy="803654"/>
          </a:xfrm>
          <a:prstGeom prst="rect">
            <a:avLst/>
          </a:prstGeom>
        </p:spPr>
        <p:txBody>
          <a:bodyPr/>
          <a:lstStyle/>
          <a:p>
            <a:r>
              <a:rPr lang="en-IE" dirty="0"/>
              <a:t>Optimisation Strategies </a:t>
            </a:r>
            <a:endParaRPr lang="en-US" dirty="0"/>
          </a:p>
        </p:txBody>
      </p:sp>
      <p:sp>
        <p:nvSpPr>
          <p:cNvPr id="5" name="Freeform 1">
            <a:extLst>
              <a:ext uri="{FF2B5EF4-FFF2-40B4-BE49-F238E27FC236}">
                <a16:creationId xmlns:a16="http://schemas.microsoft.com/office/drawing/2014/main" id="{429D42E8-DDBB-11D1-A929-B6B134158A4D}"/>
              </a:ext>
            </a:extLst>
          </p:cNvPr>
          <p:cNvSpPr>
            <a:spLocks noChangeArrowheads="1"/>
          </p:cNvSpPr>
          <p:nvPr/>
        </p:nvSpPr>
        <p:spPr bwMode="auto">
          <a:xfrm>
            <a:off x="4303540" y="1603261"/>
            <a:ext cx="3253943" cy="4810059"/>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F1983D"/>
          </a:solidFill>
          <a:ln>
            <a:noFill/>
          </a:ln>
          <a:effectLst/>
        </p:spPr>
        <p:txBody>
          <a:bodyPr wrap="none" anchor="ctr"/>
          <a:lstStyle/>
          <a:p>
            <a:endParaRPr lang="en-US" sz="900"/>
          </a:p>
        </p:txBody>
      </p:sp>
      <p:sp>
        <p:nvSpPr>
          <p:cNvPr id="10" name="Text Placeholder 9">
            <a:extLst>
              <a:ext uri="{FF2B5EF4-FFF2-40B4-BE49-F238E27FC236}">
                <a16:creationId xmlns:a16="http://schemas.microsoft.com/office/drawing/2014/main" id="{52BEF958-8B96-D3A1-EF5E-6139FAA89CE2}"/>
              </a:ext>
            </a:extLst>
          </p:cNvPr>
          <p:cNvSpPr>
            <a:spLocks noGrp="1"/>
          </p:cNvSpPr>
          <p:nvPr>
            <p:ph type="body" sz="quarter" idx="19"/>
          </p:nvPr>
        </p:nvSpPr>
        <p:spPr>
          <a:xfrm>
            <a:off x="4435046" y="2392414"/>
            <a:ext cx="2953509" cy="4037523"/>
          </a:xfrm>
        </p:spPr>
        <p:txBody>
          <a:bodyPr/>
          <a:lstStyle/>
          <a:p>
            <a:r>
              <a:rPr lang="en-IE" sz="1800" b="1" dirty="0"/>
              <a:t>Space utilisation</a:t>
            </a:r>
            <a:r>
              <a:rPr lang="en-IE" sz="1800" b="1" dirty="0">
                <a:solidFill>
                  <a:schemeClr val="bg1"/>
                </a:solidFill>
              </a:rPr>
              <a:t>: </a:t>
            </a:r>
            <a:r>
              <a:rPr lang="en-IE" sz="1800" dirty="0">
                <a:solidFill>
                  <a:schemeClr val="bg1"/>
                </a:solidFill>
              </a:rPr>
              <a:t>Maximising space through vertical storage, dynamic racking, cross-docking, etc. </a:t>
            </a:r>
          </a:p>
          <a:p>
            <a:r>
              <a:rPr lang="en-IE" sz="1800" b="1" dirty="0"/>
              <a:t>Periodic stock checks</a:t>
            </a:r>
            <a:r>
              <a:rPr lang="en-IE" sz="1800" dirty="0"/>
              <a:t>: </a:t>
            </a:r>
            <a:r>
              <a:rPr lang="en-IE" sz="1800" dirty="0">
                <a:solidFill>
                  <a:schemeClr val="bg1"/>
                </a:solidFill>
              </a:rPr>
              <a:t>Weekly for perishable items, monthly for raw materials, quarterly for all stock. Daily updates as well</a:t>
            </a:r>
          </a:p>
          <a:p>
            <a:r>
              <a:rPr lang="en-IE" sz="1800" dirty="0"/>
              <a:t> </a:t>
            </a:r>
            <a:r>
              <a:rPr lang="en-IE" sz="1800" b="1" dirty="0"/>
              <a:t>First in first out: </a:t>
            </a:r>
            <a:r>
              <a:rPr lang="en-IE" sz="1800" dirty="0">
                <a:solidFill>
                  <a:schemeClr val="bg1"/>
                </a:solidFill>
              </a:rPr>
              <a:t>Older items should be given priority over new ones</a:t>
            </a:r>
            <a:endParaRPr lang="en-GB" dirty="0"/>
          </a:p>
        </p:txBody>
      </p:sp>
      <p:sp>
        <p:nvSpPr>
          <p:cNvPr id="69" name="Freeform 1">
            <a:extLst>
              <a:ext uri="{FF2B5EF4-FFF2-40B4-BE49-F238E27FC236}">
                <a16:creationId xmlns:a16="http://schemas.microsoft.com/office/drawing/2014/main" id="{025FBF88-E205-8560-C3D6-4EC90E2B52CE}"/>
              </a:ext>
            </a:extLst>
          </p:cNvPr>
          <p:cNvSpPr>
            <a:spLocks noChangeArrowheads="1"/>
          </p:cNvSpPr>
          <p:nvPr/>
        </p:nvSpPr>
        <p:spPr bwMode="auto">
          <a:xfrm>
            <a:off x="722463" y="2610592"/>
            <a:ext cx="3253943" cy="3822341"/>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25684"/>
          </a:solidFill>
          <a:ln>
            <a:noFill/>
          </a:ln>
          <a:effectLst/>
        </p:spPr>
        <p:txBody>
          <a:bodyPr wrap="none" anchor="ctr"/>
          <a:lstStyle/>
          <a:p>
            <a:endParaRPr lang="en-US" sz="900"/>
          </a:p>
        </p:txBody>
      </p:sp>
      <p:sp>
        <p:nvSpPr>
          <p:cNvPr id="70" name="Text Placeholder 9">
            <a:extLst>
              <a:ext uri="{FF2B5EF4-FFF2-40B4-BE49-F238E27FC236}">
                <a16:creationId xmlns:a16="http://schemas.microsoft.com/office/drawing/2014/main" id="{F1C62612-03F4-4511-287F-FFED80862CD5}"/>
              </a:ext>
            </a:extLst>
          </p:cNvPr>
          <p:cNvSpPr txBox="1">
            <a:spLocks/>
          </p:cNvSpPr>
          <p:nvPr/>
        </p:nvSpPr>
        <p:spPr>
          <a:xfrm>
            <a:off x="832574" y="3121517"/>
            <a:ext cx="3125492" cy="3392599"/>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b="1" dirty="0"/>
              <a:t>Strategic partnerships</a:t>
            </a:r>
            <a:r>
              <a:rPr lang="en-IE" sz="1800" dirty="0"/>
              <a:t>: </a:t>
            </a:r>
            <a:r>
              <a:rPr lang="en-IE" sz="1800" dirty="0">
                <a:solidFill>
                  <a:schemeClr val="bg1"/>
                </a:solidFill>
              </a:rPr>
              <a:t>Long term relationships may lead to better conditions, such as discounts</a:t>
            </a:r>
          </a:p>
          <a:p>
            <a:r>
              <a:rPr lang="en-IE" sz="1800" b="1" dirty="0"/>
              <a:t>Forecast demand</a:t>
            </a:r>
            <a:r>
              <a:rPr lang="en-IE" sz="1800" b="1" dirty="0">
                <a:solidFill>
                  <a:schemeClr val="bg1"/>
                </a:solidFill>
              </a:rPr>
              <a:t>: </a:t>
            </a:r>
            <a:r>
              <a:rPr lang="en-IE" sz="1800" dirty="0">
                <a:solidFill>
                  <a:schemeClr val="bg1"/>
                </a:solidFill>
              </a:rPr>
              <a:t>Using AI and specialised tools/knowledge to forecast demand, </a:t>
            </a:r>
            <a:r>
              <a:rPr lang="en-IE" sz="1800" dirty="0" err="1">
                <a:solidFill>
                  <a:schemeClr val="bg1"/>
                </a:solidFill>
              </a:rPr>
              <a:t>aligining</a:t>
            </a:r>
            <a:r>
              <a:rPr lang="en-IE" sz="1800" dirty="0">
                <a:solidFill>
                  <a:schemeClr val="bg1"/>
                </a:solidFill>
              </a:rPr>
              <a:t> it with the planned purchase</a:t>
            </a:r>
          </a:p>
          <a:p>
            <a:r>
              <a:rPr lang="en-IE" sz="1800" dirty="0"/>
              <a:t> </a:t>
            </a:r>
            <a:endParaRPr lang="en-GB" dirty="0"/>
          </a:p>
        </p:txBody>
      </p:sp>
      <p:sp>
        <p:nvSpPr>
          <p:cNvPr id="72" name="Freeform 243">
            <a:extLst>
              <a:ext uri="{FF2B5EF4-FFF2-40B4-BE49-F238E27FC236}">
                <a16:creationId xmlns:a16="http://schemas.microsoft.com/office/drawing/2014/main" id="{7934C309-9843-B782-D087-7760B47EFD46}"/>
              </a:ext>
            </a:extLst>
          </p:cNvPr>
          <p:cNvSpPr>
            <a:spLocks noChangeArrowheads="1"/>
          </p:cNvSpPr>
          <p:nvPr/>
        </p:nvSpPr>
        <p:spPr bwMode="auto">
          <a:xfrm>
            <a:off x="5134433" y="824924"/>
            <a:ext cx="1354363" cy="127525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86575"/>
          </a:solidFill>
          <a:ln>
            <a:noFill/>
          </a:ln>
          <a:effectLst/>
        </p:spPr>
        <p:txBody>
          <a:bodyPr wrap="none" anchor="ctr"/>
          <a:lstStyle/>
          <a:p>
            <a:endParaRPr lang="en-US" sz="900" dirty="0"/>
          </a:p>
        </p:txBody>
      </p:sp>
      <p:sp>
        <p:nvSpPr>
          <p:cNvPr id="6" name="Freeform 243">
            <a:extLst>
              <a:ext uri="{FF2B5EF4-FFF2-40B4-BE49-F238E27FC236}">
                <a16:creationId xmlns:a16="http://schemas.microsoft.com/office/drawing/2014/main" id="{94551345-7EA7-1361-C095-232E723F1D3F}"/>
              </a:ext>
            </a:extLst>
          </p:cNvPr>
          <p:cNvSpPr>
            <a:spLocks noChangeArrowheads="1"/>
          </p:cNvSpPr>
          <p:nvPr/>
        </p:nvSpPr>
        <p:spPr bwMode="auto">
          <a:xfrm>
            <a:off x="1573529" y="1582678"/>
            <a:ext cx="1354363" cy="127525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1D4C60"/>
          </a:solidFill>
          <a:ln>
            <a:noFill/>
          </a:ln>
          <a:effectLst/>
        </p:spPr>
        <p:txBody>
          <a:bodyPr wrap="none" anchor="ctr"/>
          <a:lstStyle/>
          <a:p>
            <a:endParaRPr lang="en-US" sz="900">
              <a:solidFill>
                <a:srgbClr val="1D4C60"/>
              </a:solidFill>
            </a:endParaRPr>
          </a:p>
        </p:txBody>
      </p:sp>
      <p:pic>
        <p:nvPicPr>
          <p:cNvPr id="68" name="Picture 67">
            <a:extLst>
              <a:ext uri="{FF2B5EF4-FFF2-40B4-BE49-F238E27FC236}">
                <a16:creationId xmlns:a16="http://schemas.microsoft.com/office/drawing/2014/main" id="{896DAFD4-BCD4-C87A-C2F5-3B1B2A93A343}"/>
              </a:ext>
            </a:extLst>
          </p:cNvPr>
          <p:cNvPicPr>
            <a:picLocks noChangeAspect="1"/>
          </p:cNvPicPr>
          <p:nvPr/>
        </p:nvPicPr>
        <p:blipFill>
          <a:blip r:embed="rId2" cstate="screen">
            <a:extLst>
              <a:ext uri="{28A0092B-C50C-407E-A947-70E740481C1C}">
                <a14:useLocalDpi xmlns:a14="http://schemas.microsoft.com/office/drawing/2010/main"/>
              </a:ext>
            </a:extLst>
          </a:blip>
          <a:srcRect r="-12839"/>
          <a:stretch/>
        </p:blipFill>
        <p:spPr>
          <a:xfrm>
            <a:off x="1572017" y="1754771"/>
            <a:ext cx="1182676" cy="1279353"/>
          </a:xfrm>
          <a:prstGeom prst="rect">
            <a:avLst/>
          </a:prstGeom>
        </p:spPr>
      </p:pic>
      <p:pic>
        <p:nvPicPr>
          <p:cNvPr id="73" name="Picture 72">
            <a:extLst>
              <a:ext uri="{FF2B5EF4-FFF2-40B4-BE49-F238E27FC236}">
                <a16:creationId xmlns:a16="http://schemas.microsoft.com/office/drawing/2014/main" id="{7C838524-35AE-3338-3031-34F20FFC2A2A}"/>
              </a:ext>
            </a:extLst>
          </p:cNvPr>
          <p:cNvPicPr>
            <a:picLocks noChangeAspect="1"/>
          </p:cNvPicPr>
          <p:nvPr/>
        </p:nvPicPr>
        <p:blipFill>
          <a:blip r:embed="rId3" cstate="screen">
            <a:extLst>
              <a:ext uri="{28A0092B-C50C-407E-A947-70E740481C1C}">
                <a14:useLocalDpi xmlns:a14="http://schemas.microsoft.com/office/drawing/2010/main"/>
              </a:ext>
            </a:extLst>
          </a:blip>
          <a:srcRect l="-27884" t="-11908"/>
          <a:stretch/>
        </p:blipFill>
        <p:spPr>
          <a:xfrm>
            <a:off x="5133795" y="822783"/>
            <a:ext cx="1213761" cy="1312979"/>
          </a:xfrm>
          <a:prstGeom prst="rect">
            <a:avLst/>
          </a:prstGeom>
        </p:spPr>
      </p:pic>
      <p:sp>
        <p:nvSpPr>
          <p:cNvPr id="75" name="Freeform 1">
            <a:extLst>
              <a:ext uri="{FF2B5EF4-FFF2-40B4-BE49-F238E27FC236}">
                <a16:creationId xmlns:a16="http://schemas.microsoft.com/office/drawing/2014/main" id="{5AACAEFD-75E5-1153-B820-25050EED0F3E}"/>
              </a:ext>
            </a:extLst>
          </p:cNvPr>
          <p:cNvSpPr>
            <a:spLocks noChangeArrowheads="1"/>
          </p:cNvSpPr>
          <p:nvPr/>
        </p:nvSpPr>
        <p:spPr bwMode="auto">
          <a:xfrm>
            <a:off x="7865535" y="2610592"/>
            <a:ext cx="3253943" cy="3802729"/>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25684"/>
          </a:solidFill>
          <a:ln>
            <a:noFill/>
          </a:ln>
          <a:effectLst/>
        </p:spPr>
        <p:txBody>
          <a:bodyPr wrap="none" anchor="ctr"/>
          <a:lstStyle/>
          <a:p>
            <a:endParaRPr lang="en-US" sz="900"/>
          </a:p>
        </p:txBody>
      </p:sp>
      <p:sp>
        <p:nvSpPr>
          <p:cNvPr id="76" name="Text Placeholder 9">
            <a:extLst>
              <a:ext uri="{FF2B5EF4-FFF2-40B4-BE49-F238E27FC236}">
                <a16:creationId xmlns:a16="http://schemas.microsoft.com/office/drawing/2014/main" id="{49D93069-D58A-5130-1C81-3DD1E3C166FD}"/>
              </a:ext>
            </a:extLst>
          </p:cNvPr>
          <p:cNvSpPr txBox="1">
            <a:spLocks/>
          </p:cNvSpPr>
          <p:nvPr/>
        </p:nvSpPr>
        <p:spPr>
          <a:xfrm>
            <a:off x="8084304" y="3036853"/>
            <a:ext cx="2953509" cy="318878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b="1" dirty="0"/>
              <a:t>Adjust batch timing</a:t>
            </a:r>
            <a:r>
              <a:rPr lang="en-IE" sz="1800" b="1" dirty="0">
                <a:solidFill>
                  <a:schemeClr val="bg1"/>
                </a:solidFill>
              </a:rPr>
              <a:t>: </a:t>
            </a:r>
            <a:r>
              <a:rPr lang="en-IE" sz="1800" dirty="0">
                <a:solidFill>
                  <a:schemeClr val="bg1"/>
                </a:solidFill>
              </a:rPr>
              <a:t>Minimise leftover stock and ensure freshness. </a:t>
            </a:r>
          </a:p>
          <a:p>
            <a:r>
              <a:rPr lang="en-IE" sz="1800" b="1" dirty="0"/>
              <a:t>Monitor demand: </a:t>
            </a:r>
            <a:r>
              <a:rPr lang="en-IE" sz="1800" dirty="0">
                <a:solidFill>
                  <a:schemeClr val="bg1"/>
                </a:solidFill>
              </a:rPr>
              <a:t>Align production with working schedules and actual demand</a:t>
            </a:r>
          </a:p>
          <a:p>
            <a:r>
              <a:rPr lang="en-IE" sz="1800" dirty="0"/>
              <a:t> </a:t>
            </a:r>
            <a:r>
              <a:rPr lang="en-IE" sz="1800" b="1" dirty="0"/>
              <a:t>Optimisation mindset: </a:t>
            </a:r>
            <a:r>
              <a:rPr lang="en-IE" sz="1800" dirty="0">
                <a:solidFill>
                  <a:schemeClr val="bg1"/>
                </a:solidFill>
              </a:rPr>
              <a:t>Foster an internal culture of continuous improvement </a:t>
            </a:r>
            <a:endParaRPr lang="en-GB" dirty="0"/>
          </a:p>
        </p:txBody>
      </p:sp>
      <p:sp>
        <p:nvSpPr>
          <p:cNvPr id="77" name="Freeform 243">
            <a:extLst>
              <a:ext uri="{FF2B5EF4-FFF2-40B4-BE49-F238E27FC236}">
                <a16:creationId xmlns:a16="http://schemas.microsoft.com/office/drawing/2014/main" id="{E35F5969-0DB3-7D6A-253B-BBA5ED3385FE}"/>
              </a:ext>
            </a:extLst>
          </p:cNvPr>
          <p:cNvSpPr>
            <a:spLocks noChangeArrowheads="1"/>
          </p:cNvSpPr>
          <p:nvPr/>
        </p:nvSpPr>
        <p:spPr bwMode="auto">
          <a:xfrm>
            <a:off x="8816520" y="1473865"/>
            <a:ext cx="1354363" cy="127525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86575"/>
          </a:solidFill>
          <a:ln>
            <a:noFill/>
          </a:ln>
          <a:effectLst/>
        </p:spPr>
        <p:txBody>
          <a:bodyPr wrap="none" anchor="ctr"/>
          <a:lstStyle/>
          <a:p>
            <a:endParaRPr lang="en-US" sz="900"/>
          </a:p>
        </p:txBody>
      </p:sp>
      <p:pic>
        <p:nvPicPr>
          <p:cNvPr id="74" name="Picture 73">
            <a:extLst>
              <a:ext uri="{FF2B5EF4-FFF2-40B4-BE49-F238E27FC236}">
                <a16:creationId xmlns:a16="http://schemas.microsoft.com/office/drawing/2014/main" id="{A5AADA57-422A-20B5-E9A5-5ACA5EB780E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891344" y="1744744"/>
            <a:ext cx="1194439" cy="987719"/>
          </a:xfrm>
          <a:prstGeom prst="rect">
            <a:avLst/>
          </a:prstGeom>
        </p:spPr>
      </p:pic>
      <p:sp>
        <p:nvSpPr>
          <p:cNvPr id="78" name="Text Placeholder 3">
            <a:extLst>
              <a:ext uri="{FF2B5EF4-FFF2-40B4-BE49-F238E27FC236}">
                <a16:creationId xmlns:a16="http://schemas.microsoft.com/office/drawing/2014/main" id="{450EDEB7-59F5-A12A-49FC-8CCB002BF352}"/>
              </a:ext>
            </a:extLst>
          </p:cNvPr>
          <p:cNvSpPr txBox="1">
            <a:spLocks/>
          </p:cNvSpPr>
          <p:nvPr/>
        </p:nvSpPr>
        <p:spPr>
          <a:xfrm>
            <a:off x="1312544" y="2780924"/>
            <a:ext cx="2073779" cy="32880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dirty="0">
                <a:solidFill>
                  <a:srgbClr val="FFC000"/>
                </a:solidFill>
                <a:effectLst>
                  <a:outerShdw blurRad="38100" dist="38100" dir="2700000" algn="tl">
                    <a:srgbClr val="000000">
                      <a:alpha val="43137"/>
                    </a:srgbClr>
                  </a:outerShdw>
                </a:effectLst>
              </a:rPr>
              <a:t>Procurement</a:t>
            </a:r>
            <a:endParaRPr lang="en-US" sz="2400" dirty="0">
              <a:solidFill>
                <a:srgbClr val="FFC000"/>
              </a:solidFill>
              <a:effectLst>
                <a:outerShdw blurRad="38100" dist="38100" dir="2700000" algn="tl">
                  <a:srgbClr val="000000">
                    <a:alpha val="43137"/>
                  </a:srgbClr>
                </a:outerShdw>
              </a:effectLst>
            </a:endParaRPr>
          </a:p>
        </p:txBody>
      </p:sp>
      <p:sp>
        <p:nvSpPr>
          <p:cNvPr id="79" name="Text Placeholder 3">
            <a:extLst>
              <a:ext uri="{FF2B5EF4-FFF2-40B4-BE49-F238E27FC236}">
                <a16:creationId xmlns:a16="http://schemas.microsoft.com/office/drawing/2014/main" id="{CBF44E20-CF36-EE91-5BCB-EC00AEDA2487}"/>
              </a:ext>
            </a:extLst>
          </p:cNvPr>
          <p:cNvSpPr txBox="1">
            <a:spLocks/>
          </p:cNvSpPr>
          <p:nvPr/>
        </p:nvSpPr>
        <p:spPr>
          <a:xfrm>
            <a:off x="5373997" y="2068495"/>
            <a:ext cx="1484024" cy="34332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dirty="0">
                <a:solidFill>
                  <a:srgbClr val="E25684"/>
                </a:solidFill>
                <a:effectLst>
                  <a:outerShdw blurRad="38100" dist="38100" dir="2700000" algn="tl">
                    <a:srgbClr val="000000">
                      <a:alpha val="43137"/>
                    </a:srgbClr>
                  </a:outerShdw>
                </a:effectLst>
              </a:rPr>
              <a:t>Stock</a:t>
            </a:r>
            <a:r>
              <a:rPr lang="en-IE" sz="2400" dirty="0">
                <a:solidFill>
                  <a:schemeClr val="bg1"/>
                </a:solidFill>
              </a:rPr>
              <a:t> </a:t>
            </a:r>
            <a:endParaRPr lang="en-US" sz="2400" dirty="0">
              <a:solidFill>
                <a:schemeClr val="bg1"/>
              </a:solidFill>
            </a:endParaRPr>
          </a:p>
        </p:txBody>
      </p:sp>
      <p:sp>
        <p:nvSpPr>
          <p:cNvPr id="80" name="Text Placeholder 3">
            <a:extLst>
              <a:ext uri="{FF2B5EF4-FFF2-40B4-BE49-F238E27FC236}">
                <a16:creationId xmlns:a16="http://schemas.microsoft.com/office/drawing/2014/main" id="{30134814-C9A6-8879-89FD-72E476BCDF0C}"/>
              </a:ext>
            </a:extLst>
          </p:cNvPr>
          <p:cNvSpPr txBox="1">
            <a:spLocks/>
          </p:cNvSpPr>
          <p:nvPr/>
        </p:nvSpPr>
        <p:spPr>
          <a:xfrm>
            <a:off x="8699957" y="2731488"/>
            <a:ext cx="1727127" cy="3182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dirty="0">
                <a:solidFill>
                  <a:srgbClr val="FFC000"/>
                </a:solidFill>
                <a:effectLst>
                  <a:outerShdw blurRad="38100" dist="38100" dir="2700000" algn="tl">
                    <a:srgbClr val="000000">
                      <a:alpha val="43137"/>
                    </a:srgbClr>
                  </a:outerShdw>
                </a:effectLst>
              </a:rPr>
              <a:t>Production</a:t>
            </a:r>
            <a:r>
              <a:rPr lang="en-IE" sz="1800" dirty="0">
                <a:solidFill>
                  <a:schemeClr val="bg1"/>
                </a:solidFill>
              </a:rPr>
              <a:t> </a:t>
            </a:r>
            <a:endParaRPr lang="en-US" sz="1800" dirty="0">
              <a:solidFill>
                <a:schemeClr val="bg1"/>
              </a:solidFill>
            </a:endParaRPr>
          </a:p>
        </p:txBody>
      </p:sp>
    </p:spTree>
    <p:extLst>
      <p:ext uri="{BB962C8B-B14F-4D97-AF65-F5344CB8AC3E}">
        <p14:creationId xmlns:p14="http://schemas.microsoft.com/office/powerpoint/2010/main" val="2997418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C6305-9D9B-FDD4-E3F2-D1F464C06BB2}"/>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B30FCFA-DC26-4AA0-15C0-83F8BF01DDB7}"/>
              </a:ext>
            </a:extLst>
          </p:cNvPr>
          <p:cNvGraphicFramePr>
            <a:graphicFrameLocks noGrp="1"/>
          </p:cNvGraphicFramePr>
          <p:nvPr>
            <p:extLst>
              <p:ext uri="{D42A27DB-BD31-4B8C-83A1-F6EECF244321}">
                <p14:modId xmlns:p14="http://schemas.microsoft.com/office/powerpoint/2010/main" val="3688796287"/>
              </p:ext>
            </p:extLst>
          </p:nvPr>
        </p:nvGraphicFramePr>
        <p:xfrm>
          <a:off x="2184400" y="552549"/>
          <a:ext cx="9169398" cy="5669280"/>
        </p:xfrm>
        <a:graphic>
          <a:graphicData uri="http://schemas.openxmlformats.org/drawingml/2006/table">
            <a:tbl>
              <a:tblPr firstRow="1" bandRow="1">
                <a:tableStyleId>{5C22544A-7EE6-4342-B048-85BDC9FD1C3A}</a:tableStyleId>
              </a:tblPr>
              <a:tblGrid>
                <a:gridCol w="3076133">
                  <a:extLst>
                    <a:ext uri="{9D8B030D-6E8A-4147-A177-3AD203B41FA5}">
                      <a16:colId xmlns:a16="http://schemas.microsoft.com/office/drawing/2014/main" val="4015929642"/>
                    </a:ext>
                  </a:extLst>
                </a:gridCol>
                <a:gridCol w="3036799">
                  <a:extLst>
                    <a:ext uri="{9D8B030D-6E8A-4147-A177-3AD203B41FA5}">
                      <a16:colId xmlns:a16="http://schemas.microsoft.com/office/drawing/2014/main" val="2002786399"/>
                    </a:ext>
                  </a:extLst>
                </a:gridCol>
                <a:gridCol w="3056466">
                  <a:extLst>
                    <a:ext uri="{9D8B030D-6E8A-4147-A177-3AD203B41FA5}">
                      <a16:colId xmlns:a16="http://schemas.microsoft.com/office/drawing/2014/main" val="1739550577"/>
                    </a:ext>
                  </a:extLst>
                </a:gridCol>
              </a:tblGrid>
              <a:tr h="290214">
                <a:tc>
                  <a:txBody>
                    <a:bodyPr/>
                    <a:lstStyle/>
                    <a:p>
                      <a:r>
                        <a:rPr lang="en-GB" dirty="0"/>
                        <a:t>Procurement </a:t>
                      </a:r>
                    </a:p>
                  </a:txBody>
                  <a:tcPr/>
                </a:tc>
                <a:tc>
                  <a:txBody>
                    <a:bodyPr/>
                    <a:lstStyle/>
                    <a:p>
                      <a:r>
                        <a:rPr lang="en-GB" dirty="0"/>
                        <a:t>Stock</a:t>
                      </a:r>
                    </a:p>
                  </a:txBody>
                  <a:tcPr/>
                </a:tc>
                <a:tc>
                  <a:txBody>
                    <a:bodyPr/>
                    <a:lstStyle/>
                    <a:p>
                      <a:r>
                        <a:rPr lang="en-GB" dirty="0"/>
                        <a:t>Production</a:t>
                      </a:r>
                    </a:p>
                  </a:txBody>
                  <a:tcPr/>
                </a:tc>
                <a:extLst>
                  <a:ext uri="{0D108BD9-81ED-4DB2-BD59-A6C34878D82A}">
                    <a16:rowId xmlns:a16="http://schemas.microsoft.com/office/drawing/2014/main" val="2266994767"/>
                  </a:ext>
                </a:extLst>
              </a:tr>
              <a:tr h="1003891">
                <a:tc>
                  <a:txBody>
                    <a:bodyPr/>
                    <a:lstStyle/>
                    <a:p>
                      <a:r>
                        <a:rPr lang="en-GB" dirty="0"/>
                        <a:t>Sourcing local suppliers</a:t>
                      </a:r>
                    </a:p>
                    <a:p>
                      <a:endParaRPr lang="en-GB" dirty="0"/>
                    </a:p>
                    <a:p>
                      <a:r>
                        <a:rPr lang="en-GB" dirty="0"/>
                        <a:t>AI Data analytics to predict demand</a:t>
                      </a:r>
                    </a:p>
                  </a:txBody>
                  <a:tcPr/>
                </a:tc>
                <a:tc>
                  <a:txBody>
                    <a:bodyPr/>
                    <a:lstStyle/>
                    <a:p>
                      <a:r>
                        <a:rPr lang="en-GB" dirty="0"/>
                        <a:t>First in, first out</a:t>
                      </a:r>
                    </a:p>
                    <a:p>
                      <a:endParaRPr lang="en-GB" dirty="0"/>
                    </a:p>
                    <a:p>
                      <a:r>
                        <a:rPr lang="en-GB" dirty="0"/>
                        <a:t>Centralised storage, facilitating stock monitoring </a:t>
                      </a:r>
                    </a:p>
                  </a:txBody>
                  <a:tcPr/>
                </a:tc>
                <a:tc>
                  <a:txBody>
                    <a:bodyPr/>
                    <a:lstStyle/>
                    <a:p>
                      <a:r>
                        <a:rPr lang="en-GB" dirty="0"/>
                        <a:t>Recycling and reusing non manufactured items.</a:t>
                      </a:r>
                    </a:p>
                    <a:p>
                      <a:endParaRPr lang="en-GB" dirty="0"/>
                    </a:p>
                    <a:p>
                      <a:r>
                        <a:rPr lang="en-GB" dirty="0"/>
                        <a:t>Standardising packaging</a:t>
                      </a:r>
                    </a:p>
                  </a:txBody>
                  <a:tcPr/>
                </a:tc>
                <a:extLst>
                  <a:ext uri="{0D108BD9-81ED-4DB2-BD59-A6C34878D82A}">
                    <a16:rowId xmlns:a16="http://schemas.microsoft.com/office/drawing/2014/main" val="361076303"/>
                  </a:ext>
                </a:extLst>
              </a:tr>
              <a:tr h="1160857">
                <a:tc>
                  <a:txBody>
                    <a:bodyPr/>
                    <a:lstStyle/>
                    <a:p>
                      <a:r>
                        <a:rPr lang="en-GB" dirty="0"/>
                        <a:t>Sourcing local suppliers</a:t>
                      </a:r>
                    </a:p>
                    <a:p>
                      <a:endParaRPr lang="en-GB" dirty="0"/>
                    </a:p>
                    <a:p>
                      <a:r>
                        <a:rPr lang="en-GB" dirty="0"/>
                        <a:t>Bulk purchasing, based on previous/usual demand</a:t>
                      </a:r>
                    </a:p>
                  </a:txBody>
                  <a:tcPr/>
                </a:tc>
                <a:tc>
                  <a:txBody>
                    <a:bodyPr/>
                    <a:lstStyle/>
                    <a:p>
                      <a:r>
                        <a:rPr lang="en-GB" dirty="0"/>
                        <a:t>Reduced perishable sock, increasing non-perishable stock</a:t>
                      </a:r>
                    </a:p>
                    <a:p>
                      <a:r>
                        <a:rPr lang="en-GB" dirty="0"/>
                        <a:t>Leftovers reused in production</a:t>
                      </a:r>
                    </a:p>
                    <a:p>
                      <a:endParaRPr lang="en-GB" dirty="0"/>
                    </a:p>
                  </a:txBody>
                  <a:tcPr/>
                </a:tc>
                <a:tc>
                  <a:txBody>
                    <a:bodyPr/>
                    <a:lstStyle/>
                    <a:p>
                      <a:r>
                        <a:rPr lang="en-GB" dirty="0"/>
                        <a:t>Batch cooking</a:t>
                      </a:r>
                    </a:p>
                    <a:p>
                      <a:r>
                        <a:rPr lang="en-GB" dirty="0"/>
                        <a:t>Creation of marketing strategies for non consumed goods (special plates, organic)</a:t>
                      </a:r>
                    </a:p>
                    <a:p>
                      <a:endParaRPr lang="en-GB" dirty="0"/>
                    </a:p>
                  </a:txBody>
                  <a:tcPr/>
                </a:tc>
                <a:extLst>
                  <a:ext uri="{0D108BD9-81ED-4DB2-BD59-A6C34878D82A}">
                    <a16:rowId xmlns:a16="http://schemas.microsoft.com/office/drawing/2014/main" val="2052762313"/>
                  </a:ext>
                </a:extLst>
              </a:tr>
              <a:tr h="1175636">
                <a:tc>
                  <a:txBody>
                    <a:bodyPr/>
                    <a:lstStyle/>
                    <a:p>
                      <a:r>
                        <a:rPr lang="en-GB" dirty="0"/>
                        <a:t>Monitoring non-perishable suppliers, switching when better deals arise</a:t>
                      </a:r>
                    </a:p>
                    <a:p>
                      <a:endParaRPr lang="en-GB" dirty="0"/>
                    </a:p>
                    <a:p>
                      <a:r>
                        <a:rPr lang="en-GB" dirty="0"/>
                        <a:t>Bulk purchasing</a:t>
                      </a:r>
                    </a:p>
                  </a:txBody>
                  <a:tcPr/>
                </a:tc>
                <a:tc>
                  <a:txBody>
                    <a:bodyPr/>
                    <a:lstStyle/>
                    <a:p>
                      <a:r>
                        <a:rPr lang="en-GB" dirty="0"/>
                        <a:t>First in first out</a:t>
                      </a:r>
                    </a:p>
                    <a:p>
                      <a:endParaRPr lang="en-GB" dirty="0"/>
                    </a:p>
                    <a:p>
                      <a:r>
                        <a:rPr lang="en-GB" dirty="0"/>
                        <a:t>Adjusting stock allocation to demand</a:t>
                      </a:r>
                    </a:p>
                  </a:txBody>
                  <a:tcPr/>
                </a:tc>
                <a:tc>
                  <a:txBody>
                    <a:bodyPr/>
                    <a:lstStyle/>
                    <a:p>
                      <a:r>
                        <a:rPr lang="en-GB" dirty="0"/>
                        <a:t>Discounts for ‘about to expire’</a:t>
                      </a:r>
                    </a:p>
                    <a:p>
                      <a:r>
                        <a:rPr lang="en-GB" dirty="0"/>
                        <a:t>Fresh ingredients offered based under demand</a:t>
                      </a:r>
                    </a:p>
                    <a:p>
                      <a:r>
                        <a:rPr lang="en-GB" dirty="0"/>
                        <a:t>Energy optimisation in fresh ingredients</a:t>
                      </a:r>
                    </a:p>
                  </a:txBody>
                  <a:tcPr/>
                </a:tc>
                <a:extLst>
                  <a:ext uri="{0D108BD9-81ED-4DB2-BD59-A6C34878D82A}">
                    <a16:rowId xmlns:a16="http://schemas.microsoft.com/office/drawing/2014/main" val="3607535716"/>
                  </a:ext>
                </a:extLst>
              </a:tr>
              <a:tr h="974100">
                <a:tc>
                  <a:txBody>
                    <a:bodyPr/>
                    <a:lstStyle/>
                    <a:p>
                      <a:r>
                        <a:rPr lang="en-GB" dirty="0"/>
                        <a:t>Weekly meals preparation</a:t>
                      </a:r>
                    </a:p>
                    <a:p>
                      <a:r>
                        <a:rPr lang="en-GB" dirty="0"/>
                        <a:t>Increase non-perishables shopping</a:t>
                      </a:r>
                    </a:p>
                    <a:p>
                      <a:r>
                        <a:rPr lang="en-GB" dirty="0"/>
                        <a:t>Seasonal and local ingredients</a:t>
                      </a:r>
                    </a:p>
                  </a:txBody>
                  <a:tcPr/>
                </a:tc>
                <a:tc>
                  <a:txBody>
                    <a:bodyPr/>
                    <a:lstStyle/>
                    <a:p>
                      <a:r>
                        <a:rPr lang="en-GB" dirty="0"/>
                        <a:t>First in first out</a:t>
                      </a:r>
                    </a:p>
                    <a:p>
                      <a:r>
                        <a:rPr lang="en-GB" dirty="0"/>
                        <a:t>Labelling-expiring dates</a:t>
                      </a:r>
                    </a:p>
                    <a:p>
                      <a:r>
                        <a:rPr lang="en-GB" dirty="0"/>
                        <a:t>Increase freezing food</a:t>
                      </a:r>
                    </a:p>
                  </a:txBody>
                  <a:tcPr/>
                </a:tc>
                <a:tc>
                  <a:txBody>
                    <a:bodyPr/>
                    <a:lstStyle/>
                    <a:p>
                      <a:r>
                        <a:rPr lang="en-GB" dirty="0"/>
                        <a:t>Repurposing leftovers</a:t>
                      </a:r>
                    </a:p>
                    <a:p>
                      <a:r>
                        <a:rPr lang="en-GB" dirty="0"/>
                        <a:t>Portion control</a:t>
                      </a:r>
                    </a:p>
                    <a:p>
                      <a:r>
                        <a:rPr lang="en-GB" dirty="0"/>
                        <a:t>Energy  control and efficiency</a:t>
                      </a:r>
                    </a:p>
                  </a:txBody>
                  <a:tcPr/>
                </a:tc>
                <a:extLst>
                  <a:ext uri="{0D108BD9-81ED-4DB2-BD59-A6C34878D82A}">
                    <a16:rowId xmlns:a16="http://schemas.microsoft.com/office/drawing/2014/main" val="3297921246"/>
                  </a:ext>
                </a:extLst>
              </a:tr>
            </a:tbl>
          </a:graphicData>
        </a:graphic>
      </p:graphicFrame>
      <p:sp>
        <p:nvSpPr>
          <p:cNvPr id="12" name="Text Placeholder 2">
            <a:extLst>
              <a:ext uri="{FF2B5EF4-FFF2-40B4-BE49-F238E27FC236}">
                <a16:creationId xmlns:a16="http://schemas.microsoft.com/office/drawing/2014/main" id="{32BB8156-67FA-452A-A082-87AB1A9972EB}"/>
              </a:ext>
            </a:extLst>
          </p:cNvPr>
          <p:cNvSpPr txBox="1">
            <a:spLocks/>
          </p:cNvSpPr>
          <p:nvPr/>
        </p:nvSpPr>
        <p:spPr>
          <a:xfrm>
            <a:off x="506922" y="1114458"/>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Food</a:t>
            </a:r>
            <a:r>
              <a:rPr lang="en-US" sz="1800" dirty="0"/>
              <a:t> </a:t>
            </a:r>
            <a:r>
              <a:rPr lang="en-US" sz="1800" b="1" dirty="0"/>
              <a:t>processing</a:t>
            </a:r>
          </a:p>
        </p:txBody>
      </p:sp>
      <p:sp>
        <p:nvSpPr>
          <p:cNvPr id="13" name="Text Placeholder 2">
            <a:extLst>
              <a:ext uri="{FF2B5EF4-FFF2-40B4-BE49-F238E27FC236}">
                <a16:creationId xmlns:a16="http://schemas.microsoft.com/office/drawing/2014/main" id="{EB5FBD74-F8FF-1A7D-707C-737B1D134DD6}"/>
              </a:ext>
            </a:extLst>
          </p:cNvPr>
          <p:cNvSpPr txBox="1">
            <a:spLocks/>
          </p:cNvSpPr>
          <p:nvPr/>
        </p:nvSpPr>
        <p:spPr>
          <a:xfrm>
            <a:off x="574655" y="2561403"/>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Restaurants</a:t>
            </a:r>
          </a:p>
        </p:txBody>
      </p:sp>
      <p:sp>
        <p:nvSpPr>
          <p:cNvPr id="14" name="Text Placeholder 2">
            <a:extLst>
              <a:ext uri="{FF2B5EF4-FFF2-40B4-BE49-F238E27FC236}">
                <a16:creationId xmlns:a16="http://schemas.microsoft.com/office/drawing/2014/main" id="{60FE0007-5B2A-C078-D3DC-2397A70038AE}"/>
              </a:ext>
            </a:extLst>
          </p:cNvPr>
          <p:cNvSpPr txBox="1">
            <a:spLocks/>
          </p:cNvSpPr>
          <p:nvPr/>
        </p:nvSpPr>
        <p:spPr>
          <a:xfrm>
            <a:off x="574653" y="4000308"/>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Supermarkets</a:t>
            </a:r>
          </a:p>
        </p:txBody>
      </p:sp>
      <p:sp>
        <p:nvSpPr>
          <p:cNvPr id="15" name="Text Placeholder 2">
            <a:extLst>
              <a:ext uri="{FF2B5EF4-FFF2-40B4-BE49-F238E27FC236}">
                <a16:creationId xmlns:a16="http://schemas.microsoft.com/office/drawing/2014/main" id="{1501EE3C-7821-7A6F-7341-860FA5D63CF5}"/>
              </a:ext>
            </a:extLst>
          </p:cNvPr>
          <p:cNvSpPr txBox="1">
            <a:spLocks/>
          </p:cNvSpPr>
          <p:nvPr/>
        </p:nvSpPr>
        <p:spPr>
          <a:xfrm>
            <a:off x="574654" y="5233682"/>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Households</a:t>
            </a:r>
          </a:p>
        </p:txBody>
      </p:sp>
    </p:spTree>
    <p:extLst>
      <p:ext uri="{BB962C8B-B14F-4D97-AF65-F5344CB8AC3E}">
        <p14:creationId xmlns:p14="http://schemas.microsoft.com/office/powerpoint/2010/main" val="276117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01868" y="1431822"/>
            <a:ext cx="4557889" cy="5026945"/>
          </a:xfrm>
        </p:spPr>
        <p:txBody>
          <a:bodyPr/>
          <a:lstStyle/>
          <a:p>
            <a:pPr marL="0" indent="0">
              <a:lnSpc>
                <a:spcPct val="100000"/>
              </a:lnSpc>
              <a:spcBef>
                <a:spcPts val="0"/>
              </a:spcBef>
            </a:pPr>
            <a:r>
              <a:rPr lang="en-GB" sz="2400" dirty="0">
                <a:solidFill>
                  <a:srgbClr val="FFFFFF"/>
                </a:solidFill>
                <a:latin typeface="Calibri" panose="020F0502020204030204" pitchFamily="34" charset="0"/>
              </a:rPr>
              <a:t>This module focuses on the concept of optimisation and how it can be applied to the food sector in order to prevent and manage waste. Optimisation strategies are fundamental to address waste at all stages. </a:t>
            </a:r>
          </a:p>
          <a:p>
            <a:pPr marL="0" indent="0">
              <a:lnSpc>
                <a:spcPct val="100000"/>
              </a:lnSpc>
              <a:spcBef>
                <a:spcPts val="0"/>
              </a:spcBef>
            </a:pPr>
            <a:r>
              <a:rPr lang="en-GB" sz="2400" dirty="0">
                <a:solidFill>
                  <a:srgbClr val="FFFFFF"/>
                </a:solidFill>
                <a:latin typeface="Calibri" panose="020F0502020204030204" pitchFamily="34" charset="0"/>
              </a:rPr>
              <a:t>This module will explore a conceptual framework, revising key concepts and addressing in a visually engaging way, how a business can optimise their processes to become more efficient</a:t>
            </a:r>
            <a:r>
              <a:rPr lang="en-US" sz="2400" dirty="0">
                <a:solidFill>
                  <a:srgbClr val="FFFFFF"/>
                </a:solidFill>
                <a:latin typeface="Calibri" panose="020F0502020204030204" pitchFamily="34" charset="0"/>
              </a:rPr>
              <a:t>.</a:t>
            </a:r>
          </a:p>
          <a:p>
            <a:pPr marL="0" indent="0">
              <a:lnSpc>
                <a:spcPct val="100000"/>
              </a:lnSpc>
              <a:spcBef>
                <a:spcPts val="0"/>
              </a:spcBef>
            </a:pPr>
            <a:endParaRPr lang="en-US" sz="2400" b="0" i="0" u="none" strike="noStrike" dirty="0">
              <a:solidFill>
                <a:srgbClr val="FFFFFF"/>
              </a:solidFill>
              <a:effectLst/>
              <a:latin typeface="Calibri" panose="020F0502020204030204" pitchFamily="34" charset="0"/>
            </a:endParaRP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29" b="0" i="0" u="none" strike="noStrike" kern="1200" cap="none" spc="0" normalizeH="0" baseline="0" noProof="0" dirty="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CONTENTS</a:t>
            </a:r>
          </a:p>
        </p:txBody>
      </p:sp>
      <p:sp>
        <p:nvSpPr>
          <p:cNvPr id="40" name="Text Placeholder 16">
            <a:extLst>
              <a:ext uri="{FF2B5EF4-FFF2-40B4-BE49-F238E27FC236}">
                <a16:creationId xmlns:a16="http://schemas.microsoft.com/office/drawing/2014/main" id="{720A7EE6-FB5A-085E-C7CC-B722E87E1DB9}"/>
              </a:ext>
            </a:extLst>
          </p:cNvPr>
          <p:cNvSpPr>
            <a:spLocks noGrp="1"/>
          </p:cNvSpPr>
          <p:nvPr>
            <p:ph type="body" sz="quarter" idx="15"/>
          </p:nvPr>
        </p:nvSpPr>
        <p:spPr>
          <a:xfrm>
            <a:off x="5529052" y="1158252"/>
            <a:ext cx="700387" cy="566443"/>
          </a:xfrm>
        </p:spPr>
        <p:txBody>
          <a:bodyPr/>
          <a:lstStyle/>
          <a:p>
            <a:r>
              <a:rPr lang="en-GB" noProof="0" dirty="0"/>
              <a:t>01</a:t>
            </a:r>
          </a:p>
        </p:txBody>
      </p:sp>
      <p:sp>
        <p:nvSpPr>
          <p:cNvPr id="42" name="Text Placeholder 26">
            <a:extLst>
              <a:ext uri="{FF2B5EF4-FFF2-40B4-BE49-F238E27FC236}">
                <a16:creationId xmlns:a16="http://schemas.microsoft.com/office/drawing/2014/main" id="{C5EAA95F-A3C3-838D-FD45-C0EF2E42598D}"/>
              </a:ext>
            </a:extLst>
          </p:cNvPr>
          <p:cNvSpPr>
            <a:spLocks noGrp="1"/>
          </p:cNvSpPr>
          <p:nvPr>
            <p:ph type="body" sz="quarter" idx="29"/>
          </p:nvPr>
        </p:nvSpPr>
        <p:spPr>
          <a:xfrm>
            <a:off x="5529052" y="1977724"/>
            <a:ext cx="700387" cy="566443"/>
          </a:xfrm>
        </p:spPr>
        <p:txBody>
          <a:bodyPr/>
          <a:lstStyle/>
          <a:p>
            <a:r>
              <a:rPr lang="en-GB" noProof="0" dirty="0"/>
              <a:t>02</a:t>
            </a:r>
          </a:p>
        </p:txBody>
      </p:sp>
      <p:sp>
        <p:nvSpPr>
          <p:cNvPr id="43" name="Text Placeholder 20">
            <a:extLst>
              <a:ext uri="{FF2B5EF4-FFF2-40B4-BE49-F238E27FC236}">
                <a16:creationId xmlns:a16="http://schemas.microsoft.com/office/drawing/2014/main" id="{2DF269F5-7BE8-569B-931D-9E069DCAA8A9}"/>
              </a:ext>
            </a:extLst>
          </p:cNvPr>
          <p:cNvSpPr>
            <a:spLocks noGrp="1"/>
          </p:cNvSpPr>
          <p:nvPr>
            <p:ph type="body" sz="quarter" idx="30"/>
          </p:nvPr>
        </p:nvSpPr>
        <p:spPr>
          <a:xfrm>
            <a:off x="6254116" y="1185977"/>
            <a:ext cx="5937884" cy="566444"/>
          </a:xfrm>
          <a:prstGeom prst="rect">
            <a:avLst/>
          </a:prstGeom>
        </p:spPr>
        <p:txBody>
          <a:bodyPr/>
          <a:lstStyle/>
          <a:p>
            <a:r>
              <a:rPr lang="en-US" sz="2400" b="1" dirty="0"/>
              <a:t>Concept and definition</a:t>
            </a:r>
          </a:p>
        </p:txBody>
      </p:sp>
      <p:sp>
        <p:nvSpPr>
          <p:cNvPr id="44" name="Text Placeholder 27">
            <a:extLst>
              <a:ext uri="{FF2B5EF4-FFF2-40B4-BE49-F238E27FC236}">
                <a16:creationId xmlns:a16="http://schemas.microsoft.com/office/drawing/2014/main" id="{792C00D7-CABA-4565-39B2-E274CD72F3E0}"/>
              </a:ext>
            </a:extLst>
          </p:cNvPr>
          <p:cNvSpPr>
            <a:spLocks noGrp="1"/>
          </p:cNvSpPr>
          <p:nvPr>
            <p:ph type="body" sz="quarter" idx="31"/>
          </p:nvPr>
        </p:nvSpPr>
        <p:spPr>
          <a:xfrm>
            <a:off x="5529052" y="2796692"/>
            <a:ext cx="700387" cy="566443"/>
          </a:xfrm>
        </p:spPr>
        <p:txBody>
          <a:bodyPr/>
          <a:lstStyle/>
          <a:p>
            <a:r>
              <a:rPr lang="en-GB" noProof="0" dirty="0"/>
              <a:t>03</a:t>
            </a:r>
          </a:p>
        </p:txBody>
      </p:sp>
      <p:sp>
        <p:nvSpPr>
          <p:cNvPr id="45" name="Text Placeholder 22">
            <a:extLst>
              <a:ext uri="{FF2B5EF4-FFF2-40B4-BE49-F238E27FC236}">
                <a16:creationId xmlns:a16="http://schemas.microsoft.com/office/drawing/2014/main" id="{F4B7CA59-5787-5107-4D05-BC0358963AE8}"/>
              </a:ext>
            </a:extLst>
          </p:cNvPr>
          <p:cNvSpPr>
            <a:spLocks noGrp="1"/>
          </p:cNvSpPr>
          <p:nvPr>
            <p:ph type="body" sz="quarter" idx="32"/>
          </p:nvPr>
        </p:nvSpPr>
        <p:spPr>
          <a:xfrm>
            <a:off x="6224008" y="1977724"/>
            <a:ext cx="6385575" cy="566444"/>
          </a:xfrm>
          <a:prstGeom prst="rect">
            <a:avLst/>
          </a:prstGeom>
        </p:spPr>
        <p:txBody>
          <a:bodyPr/>
          <a:lstStyle/>
          <a:p>
            <a:r>
              <a:rPr lang="en-US" sz="2400" b="1" dirty="0" err="1"/>
              <a:t>Optimisation</a:t>
            </a:r>
            <a:r>
              <a:rPr lang="en-US" sz="2400" b="1" dirty="0"/>
              <a:t> Processes</a:t>
            </a:r>
          </a:p>
        </p:txBody>
      </p:sp>
      <p:sp>
        <p:nvSpPr>
          <p:cNvPr id="46" name="Text Placeholder 28">
            <a:extLst>
              <a:ext uri="{FF2B5EF4-FFF2-40B4-BE49-F238E27FC236}">
                <a16:creationId xmlns:a16="http://schemas.microsoft.com/office/drawing/2014/main" id="{3D4BF14F-679D-D941-1001-4BA609DF3EA0}"/>
              </a:ext>
            </a:extLst>
          </p:cNvPr>
          <p:cNvSpPr>
            <a:spLocks noGrp="1"/>
          </p:cNvSpPr>
          <p:nvPr>
            <p:ph type="body" sz="quarter" idx="33"/>
          </p:nvPr>
        </p:nvSpPr>
        <p:spPr>
          <a:xfrm>
            <a:off x="5529052" y="3614649"/>
            <a:ext cx="700387" cy="566443"/>
          </a:xfrm>
        </p:spPr>
        <p:txBody>
          <a:bodyPr/>
          <a:lstStyle/>
          <a:p>
            <a:r>
              <a:rPr lang="en-GB" noProof="0" dirty="0"/>
              <a:t>04</a:t>
            </a:r>
          </a:p>
        </p:txBody>
      </p:sp>
      <p:sp>
        <p:nvSpPr>
          <p:cNvPr id="47" name="Text Placeholder 24">
            <a:extLst>
              <a:ext uri="{FF2B5EF4-FFF2-40B4-BE49-F238E27FC236}">
                <a16:creationId xmlns:a16="http://schemas.microsoft.com/office/drawing/2014/main" id="{05675818-DBFD-535E-FFEF-48419AB69197}"/>
              </a:ext>
            </a:extLst>
          </p:cNvPr>
          <p:cNvSpPr>
            <a:spLocks noGrp="1"/>
          </p:cNvSpPr>
          <p:nvPr>
            <p:ph type="body" sz="quarter" idx="34"/>
          </p:nvPr>
        </p:nvSpPr>
        <p:spPr>
          <a:xfrm>
            <a:off x="6224008" y="2809152"/>
            <a:ext cx="5355642" cy="566444"/>
          </a:xfrm>
          <a:prstGeom prst="rect">
            <a:avLst/>
          </a:prstGeom>
        </p:spPr>
        <p:txBody>
          <a:bodyPr/>
          <a:lstStyle/>
          <a:p>
            <a:r>
              <a:rPr lang="en-US" sz="2400" b="1" dirty="0"/>
              <a:t>Strategies for </a:t>
            </a:r>
            <a:r>
              <a:rPr lang="en-US" sz="2400" b="1" dirty="0" err="1"/>
              <a:t>optimisation</a:t>
            </a:r>
            <a:endParaRPr lang="en-US" sz="2400" b="1" dirty="0"/>
          </a:p>
        </p:txBody>
      </p:sp>
      <p:grpSp>
        <p:nvGrpSpPr>
          <p:cNvPr id="50" name="Group 49">
            <a:extLst>
              <a:ext uri="{FF2B5EF4-FFF2-40B4-BE49-F238E27FC236}">
                <a16:creationId xmlns:a16="http://schemas.microsoft.com/office/drawing/2014/main" id="{86BC6311-8C4F-EE92-119D-383DB0576826}"/>
              </a:ext>
            </a:extLst>
          </p:cNvPr>
          <p:cNvGrpSpPr/>
          <p:nvPr/>
        </p:nvGrpSpPr>
        <p:grpSpPr>
          <a:xfrm>
            <a:off x="5529052" y="1836413"/>
            <a:ext cx="6088790" cy="2469219"/>
            <a:chOff x="2156220" y="3404184"/>
            <a:chExt cx="8902925" cy="2469219"/>
          </a:xfrm>
        </p:grpSpPr>
        <p:cxnSp>
          <p:nvCxnSpPr>
            <p:cNvPr id="51" name="Straight Connector 50">
              <a:extLst>
                <a:ext uri="{FF2B5EF4-FFF2-40B4-BE49-F238E27FC236}">
                  <a16:creationId xmlns:a16="http://schemas.microsoft.com/office/drawing/2014/main" id="{E6E5A664-5E93-0DEF-FA10-275FCEDE0AC8}"/>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DA9AF7-0563-4024-B8AF-5017FD694ADB}"/>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3E2BE1-1301-8350-AAE1-E8FCD6F17112}"/>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EFB4CB-2443-8CC8-D5ED-D5177F24CF06}"/>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3549B37-7D7A-7EF9-E7BF-9016A6802B53}"/>
              </a:ext>
            </a:extLst>
          </p:cNvPr>
          <p:cNvSpPr txBox="1"/>
          <p:nvPr/>
        </p:nvSpPr>
        <p:spPr>
          <a:xfrm>
            <a:off x="11617841" y="3778874"/>
            <a:ext cx="439404" cy="295279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 Placeholder 17">
            <a:extLst>
              <a:ext uri="{FF2B5EF4-FFF2-40B4-BE49-F238E27FC236}">
                <a16:creationId xmlns:a16="http://schemas.microsoft.com/office/drawing/2014/main" id="{5B8F01F1-DB74-D7B0-CEE5-FFF823F28E65}"/>
              </a:ext>
            </a:extLst>
          </p:cNvPr>
          <p:cNvSpPr txBox="1">
            <a:spLocks/>
          </p:cNvSpPr>
          <p:nvPr/>
        </p:nvSpPr>
        <p:spPr>
          <a:xfrm>
            <a:off x="6224008" y="3610889"/>
            <a:ext cx="7646734"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Self-Assessment </a:t>
            </a:r>
          </a:p>
        </p:txBody>
      </p:sp>
    </p:spTree>
    <p:extLst>
      <p:ext uri="{BB962C8B-B14F-4D97-AF65-F5344CB8AC3E}">
        <p14:creationId xmlns:p14="http://schemas.microsoft.com/office/powerpoint/2010/main" val="299658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1632302"/>
          </a:xfrm>
        </p:spPr>
        <p:txBody>
          <a:bodyPr/>
          <a:lstStyle/>
          <a:p>
            <a:r>
              <a:rPr lang="en-US" dirty="0"/>
              <a:t>04</a:t>
            </a:r>
          </a:p>
        </p:txBody>
      </p:sp>
      <p:pic>
        <p:nvPicPr>
          <p:cNvPr id="7" name="Picture Placeholder 6" descr="A person wearing headphones and holding a pen&#10;&#10;AI-generated content may be incorrect.">
            <a:extLst>
              <a:ext uri="{FF2B5EF4-FFF2-40B4-BE49-F238E27FC236}">
                <a16:creationId xmlns:a16="http://schemas.microsoft.com/office/drawing/2014/main" id="{281CBC19-6767-0B7E-20E5-FF04BFCCF7D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78191" y="2626822"/>
            <a:ext cx="7708195" cy="3396829"/>
          </a:xfrm>
        </p:spPr>
      </p:pic>
      <p:sp>
        <p:nvSpPr>
          <p:cNvPr id="14" name="Rectangle 13">
            <a:extLst>
              <a:ext uri="{FF2B5EF4-FFF2-40B4-BE49-F238E27FC236}">
                <a16:creationId xmlns:a16="http://schemas.microsoft.com/office/drawing/2014/main" id="{613D110F-884D-9B57-6509-66D0F82728B5}"/>
              </a:ext>
            </a:extLst>
          </p:cNvPr>
          <p:cNvSpPr/>
          <p:nvPr/>
        </p:nvSpPr>
        <p:spPr>
          <a:xfrm>
            <a:off x="5722296" y="3429000"/>
            <a:ext cx="4333237"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5598255" y="3455148"/>
            <a:ext cx="4333238"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SELF-ASSESSMENT</a:t>
            </a:r>
          </a:p>
        </p:txBody>
      </p:sp>
    </p:spTree>
    <p:extLst>
      <p:ext uri="{BB962C8B-B14F-4D97-AF65-F5344CB8AC3E}">
        <p14:creationId xmlns:p14="http://schemas.microsoft.com/office/powerpoint/2010/main" val="216793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9685FF-670B-A129-C466-B12F020B9DF6}"/>
              </a:ext>
            </a:extLst>
          </p:cNvPr>
          <p:cNvSpPr>
            <a:spLocks noGrp="1"/>
          </p:cNvSpPr>
          <p:nvPr>
            <p:ph type="body" sz="quarter" idx="18"/>
          </p:nvPr>
        </p:nvSpPr>
        <p:spPr/>
        <p:txBody>
          <a:bodyPr/>
          <a:lstStyle/>
          <a:p>
            <a:r>
              <a:rPr lang="en-GB" dirty="0"/>
              <a:t>Think about a food product and reflect on the waste stream, according to the following prompts: </a:t>
            </a:r>
          </a:p>
          <a:p>
            <a:pPr marL="342900" indent="-342900">
              <a:buFont typeface="Arial" panose="020B0604020202020204" pitchFamily="34" charset="0"/>
              <a:buChar char="•"/>
            </a:pPr>
            <a:r>
              <a:rPr lang="en-GB" dirty="0"/>
              <a:t>Business process</a:t>
            </a:r>
          </a:p>
          <a:p>
            <a:pPr marL="342900" indent="-342900">
              <a:buFont typeface="Arial" panose="020B0604020202020204" pitchFamily="34" charset="0"/>
              <a:buChar char="•"/>
            </a:pPr>
            <a:r>
              <a:rPr lang="en-GB" dirty="0"/>
              <a:t>Types of waste</a:t>
            </a:r>
          </a:p>
          <a:p>
            <a:pPr marL="342900" indent="-342900">
              <a:buFont typeface="Arial" panose="020B0604020202020204" pitchFamily="34" charset="0"/>
              <a:buChar char="•"/>
            </a:pPr>
            <a:r>
              <a:rPr lang="en-GB" dirty="0"/>
              <a:t>Is it avoidable?</a:t>
            </a:r>
          </a:p>
          <a:p>
            <a:pPr marL="342900" indent="-342900">
              <a:buFont typeface="Arial" panose="020B0604020202020204" pitchFamily="34" charset="0"/>
              <a:buChar char="•"/>
            </a:pPr>
            <a:r>
              <a:rPr lang="en-GB" dirty="0"/>
              <a:t>Disposal/Reuse method</a:t>
            </a:r>
          </a:p>
          <a:p>
            <a:pPr marL="342900" indent="-342900">
              <a:buFont typeface="Arial" panose="020B0604020202020204" pitchFamily="34" charset="0"/>
              <a:buChar char="•"/>
            </a:pPr>
            <a:endParaRPr lang="en-GB" dirty="0"/>
          </a:p>
          <a:p>
            <a:pPr marL="0" indent="0"/>
            <a:r>
              <a:rPr lang="en-GB" dirty="0"/>
              <a:t>For example: </a:t>
            </a:r>
          </a:p>
          <a:p>
            <a:pPr marL="0" indent="0"/>
            <a:r>
              <a:rPr lang="en-GB" dirty="0"/>
              <a:t>Product: Cheese</a:t>
            </a:r>
          </a:p>
          <a:p>
            <a:pPr marL="0" indent="0"/>
            <a:endParaRPr lang="en-GB" dirty="0"/>
          </a:p>
          <a:p>
            <a:pPr marL="342900" indent="-342900">
              <a:buFont typeface="Arial" panose="020B0604020202020204" pitchFamily="34" charset="0"/>
              <a:buChar char="•"/>
            </a:pPr>
            <a:r>
              <a:rPr lang="en-GB" dirty="0"/>
              <a:t>Business process: </a:t>
            </a:r>
            <a:r>
              <a:rPr lang="en-GB" i="1" dirty="0"/>
              <a:t>Curd Cutting</a:t>
            </a:r>
          </a:p>
          <a:p>
            <a:pPr marL="342900" indent="-342900">
              <a:buFont typeface="Arial" panose="020B0604020202020204" pitchFamily="34" charset="0"/>
              <a:buChar char="•"/>
            </a:pPr>
            <a:r>
              <a:rPr lang="en-GB" dirty="0"/>
              <a:t>Types of waste: </a:t>
            </a:r>
            <a:r>
              <a:rPr lang="en-GB" i="1" dirty="0"/>
              <a:t>Whey loss, curd fines in whey</a:t>
            </a:r>
          </a:p>
          <a:p>
            <a:pPr marL="342900" indent="-342900">
              <a:buFont typeface="Arial" panose="020B0604020202020204" pitchFamily="34" charset="0"/>
              <a:buChar char="•"/>
            </a:pPr>
            <a:r>
              <a:rPr lang="en-GB" dirty="0"/>
              <a:t>Is it avoidable? </a:t>
            </a:r>
            <a:r>
              <a:rPr lang="en-GB" i="1" dirty="0"/>
              <a:t>Yes</a:t>
            </a:r>
          </a:p>
          <a:p>
            <a:pPr marL="342900" indent="-342900">
              <a:buFont typeface="Arial" panose="020B0604020202020204" pitchFamily="34" charset="0"/>
              <a:buChar char="•"/>
            </a:pPr>
            <a:r>
              <a:rPr lang="en-GB" dirty="0"/>
              <a:t>Disposal/Reuse method: </a:t>
            </a:r>
            <a:r>
              <a:rPr lang="en-GB" i="1" dirty="0"/>
              <a:t>Use for animal feed</a:t>
            </a:r>
          </a:p>
          <a:p>
            <a:endParaRPr lang="en-GB" dirty="0"/>
          </a:p>
        </p:txBody>
      </p:sp>
      <p:sp>
        <p:nvSpPr>
          <p:cNvPr id="4" name="Rectangle 3">
            <a:extLst>
              <a:ext uri="{FF2B5EF4-FFF2-40B4-BE49-F238E27FC236}">
                <a16:creationId xmlns:a16="http://schemas.microsoft.com/office/drawing/2014/main" id="{CD25F917-363F-7A97-13FB-C466181917C7}"/>
              </a:ext>
            </a:extLst>
          </p:cNvPr>
          <p:cNvSpPr/>
          <p:nvPr/>
        </p:nvSpPr>
        <p:spPr>
          <a:xfrm>
            <a:off x="316992" y="826894"/>
            <a:ext cx="3125818" cy="5995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93A1DE1-B09D-516E-73B0-69A37011ED60}"/>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208BF330-F0FA-83B6-8F65-52462C675E8F}"/>
              </a:ext>
            </a:extLst>
          </p:cNvPr>
          <p:cNvSpPr>
            <a:spLocks noGrp="1"/>
          </p:cNvSpPr>
          <p:nvPr>
            <p:ph type="body" sz="quarter" idx="16"/>
          </p:nvPr>
        </p:nvSpPr>
        <p:spPr/>
        <p:txBody>
          <a:bodyPr/>
          <a:lstStyle/>
          <a:p>
            <a:r>
              <a:rPr lang="en-GB" dirty="0"/>
              <a:t>LEARNER’S </a:t>
            </a:r>
          </a:p>
          <a:p>
            <a:r>
              <a:rPr lang="en-GB" dirty="0"/>
              <a:t>EXERCISE</a:t>
            </a:r>
          </a:p>
        </p:txBody>
      </p:sp>
      <p:grpSp>
        <p:nvGrpSpPr>
          <p:cNvPr id="6" name="Google Shape;518;p39">
            <a:extLst>
              <a:ext uri="{FF2B5EF4-FFF2-40B4-BE49-F238E27FC236}">
                <a16:creationId xmlns:a16="http://schemas.microsoft.com/office/drawing/2014/main" id="{FB1DA840-63B3-D701-B435-DC3A2E6E8163}"/>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075518D4-C3BD-9DA8-9A6D-C0A522716635}"/>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6A270B85-0929-0F58-09F2-D49269673CF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52958B57-9F98-0B3B-CA2F-1F4927C65A85}"/>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4592569-D881-5611-FD0B-6D9D7CAB02F8}"/>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A6BB3403-D02D-C8FD-C82E-724E33BF87D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3ADBB284-7AD6-82E1-B35C-D5B675316B10}"/>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71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4008E-DDB8-1046-3918-C423D9BB96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F8870F7-DFFA-B5E6-15C6-61577EFFCFCF}"/>
              </a:ext>
            </a:extLst>
          </p:cNvPr>
          <p:cNvSpPr/>
          <p:nvPr/>
        </p:nvSpPr>
        <p:spPr>
          <a:xfrm>
            <a:off x="316992" y="826894"/>
            <a:ext cx="3125818" cy="5995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26C5C36-1164-ACE5-63CC-65A89018CC5C}"/>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C18B9CBB-FEA6-6D99-26F8-90DD5AC3810C}"/>
              </a:ext>
            </a:extLst>
          </p:cNvPr>
          <p:cNvSpPr>
            <a:spLocks noGrp="1"/>
          </p:cNvSpPr>
          <p:nvPr>
            <p:ph type="body" sz="quarter" idx="16"/>
          </p:nvPr>
        </p:nvSpPr>
        <p:spPr/>
        <p:txBody>
          <a:bodyPr/>
          <a:lstStyle/>
          <a:p>
            <a:r>
              <a:rPr lang="en-GB" dirty="0"/>
              <a:t>LEARNER’S </a:t>
            </a:r>
          </a:p>
          <a:p>
            <a:r>
              <a:rPr lang="en-GB" dirty="0"/>
              <a:t>EXERCISE</a:t>
            </a:r>
          </a:p>
        </p:txBody>
      </p:sp>
      <p:grpSp>
        <p:nvGrpSpPr>
          <p:cNvPr id="6" name="Google Shape;518;p39">
            <a:extLst>
              <a:ext uri="{FF2B5EF4-FFF2-40B4-BE49-F238E27FC236}">
                <a16:creationId xmlns:a16="http://schemas.microsoft.com/office/drawing/2014/main" id="{8FC1C997-FD24-79C1-74B9-E5C8FA48AE12}"/>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0D499786-EB3E-7A53-691C-822D1A994D2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84B2D9E-9EEB-DFEE-DFE1-FE0544EEEEE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392D711C-540E-E26B-D7BA-6549309943F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4382C406-EB45-FC9B-C192-DF9F71B39BEE}"/>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69812202-7FE9-43DA-A066-76712800A5FD}"/>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25821AD3-3549-C85F-71FF-A2CA6D48615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2">
            <a:extLst>
              <a:ext uri="{FF2B5EF4-FFF2-40B4-BE49-F238E27FC236}">
                <a16:creationId xmlns:a16="http://schemas.microsoft.com/office/drawing/2014/main" id="{3D924E35-7FA8-63A4-BAC1-0E0A98C0DD38}"/>
              </a:ext>
            </a:extLst>
          </p:cNvPr>
          <p:cNvSpPr>
            <a:spLocks noGrp="1"/>
          </p:cNvSpPr>
          <p:nvPr>
            <p:ph type="body" sz="quarter" idx="18"/>
          </p:nvPr>
        </p:nvSpPr>
        <p:spPr>
          <a:xfrm>
            <a:off x="4675557" y="649453"/>
            <a:ext cx="6692864" cy="5165725"/>
          </a:xfrm>
          <a:prstGeom prst="rect">
            <a:avLst/>
          </a:prstGeom>
        </p:spPr>
        <p:txBody>
          <a:bodyPr/>
          <a:lstStyle/>
          <a:p>
            <a:pPr marL="457200" indent="-457200">
              <a:buAutoNum type="arabicPeriod"/>
            </a:pPr>
            <a:r>
              <a:rPr lang="en-US" dirty="0"/>
              <a:t>Where do most food waste inefficiencies occur? </a:t>
            </a:r>
          </a:p>
          <a:p>
            <a:pPr marL="457200" indent="-457200">
              <a:buAutoNum type="alphaLcParenR"/>
            </a:pPr>
            <a:r>
              <a:rPr lang="en-US" dirty="0"/>
              <a:t>Marketing, customer service and delivery</a:t>
            </a:r>
          </a:p>
          <a:p>
            <a:pPr marL="457200" indent="-457200">
              <a:buAutoNum type="alphaLcParenR"/>
            </a:pPr>
            <a:r>
              <a:rPr lang="en-US" dirty="0"/>
              <a:t>Procurement, storage and production</a:t>
            </a:r>
          </a:p>
          <a:p>
            <a:pPr marL="457200" indent="-457200">
              <a:buAutoNum type="alphaLcParenR"/>
            </a:pPr>
            <a:r>
              <a:rPr lang="en-US" dirty="0"/>
              <a:t>Procurement, storage and preparation</a:t>
            </a:r>
          </a:p>
          <a:p>
            <a:pPr marL="0" indent="0"/>
            <a:endParaRPr lang="en-US" dirty="0"/>
          </a:p>
          <a:p>
            <a:pPr marL="457200" indent="-457200">
              <a:buAutoNum type="arabicPeriod" startAt="2"/>
            </a:pPr>
            <a:r>
              <a:rPr lang="en-US" dirty="0"/>
              <a:t>Which of the following is a common mistake in procurement? </a:t>
            </a:r>
          </a:p>
          <a:p>
            <a:pPr marL="457200" indent="-457200">
              <a:buAutoNum type="alphaLcParenR"/>
            </a:pPr>
            <a:r>
              <a:rPr lang="en-US" dirty="0"/>
              <a:t>Buying before ordering</a:t>
            </a:r>
          </a:p>
          <a:p>
            <a:pPr marL="457200" indent="-457200">
              <a:buAutoNum type="alphaLcParenR"/>
            </a:pPr>
            <a:r>
              <a:rPr lang="en-US" dirty="0"/>
              <a:t>Checking inventory before ordering</a:t>
            </a:r>
          </a:p>
          <a:p>
            <a:pPr marL="457200" indent="-457200">
              <a:buAutoNum type="alphaLcParenR"/>
            </a:pPr>
            <a:r>
              <a:rPr lang="en-US" dirty="0"/>
              <a:t>Overordering due to poor forecasting</a:t>
            </a:r>
          </a:p>
          <a:p>
            <a:pPr marL="0" indent="0"/>
            <a:endParaRPr lang="en-US" dirty="0"/>
          </a:p>
          <a:p>
            <a:pPr marL="457200" indent="-457200">
              <a:buAutoNum type="arabicPeriod" startAt="3"/>
            </a:pPr>
            <a:r>
              <a:rPr lang="en-US" dirty="0"/>
              <a:t>How does food preparation contribute to waste? </a:t>
            </a:r>
          </a:p>
          <a:p>
            <a:pPr marL="457200" indent="-457200">
              <a:buAutoNum type="alphaLcParenR"/>
            </a:pPr>
            <a:r>
              <a:rPr lang="en-US" dirty="0"/>
              <a:t>Portion control </a:t>
            </a:r>
          </a:p>
          <a:p>
            <a:pPr marL="457200" indent="-457200">
              <a:buAutoNum type="alphaLcParenR"/>
            </a:pPr>
            <a:r>
              <a:rPr lang="en-US" dirty="0"/>
              <a:t>Using all edible parts of ingredients</a:t>
            </a:r>
          </a:p>
          <a:p>
            <a:pPr marL="457200" indent="-457200">
              <a:buAutoNum type="alphaLcParenR"/>
            </a:pPr>
            <a:r>
              <a:rPr lang="en-US" dirty="0"/>
              <a:t>Overproduction </a:t>
            </a:r>
          </a:p>
          <a:p>
            <a:endParaRPr lang="en-US" dirty="0"/>
          </a:p>
        </p:txBody>
      </p:sp>
    </p:spTree>
    <p:extLst>
      <p:ext uri="{BB962C8B-B14F-4D97-AF65-F5344CB8AC3E}">
        <p14:creationId xmlns:p14="http://schemas.microsoft.com/office/powerpoint/2010/main" val="4007526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759ED-B502-7B7A-C0EB-77B87743839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29456B0-3BBD-D849-001B-CD9A8134BF75}"/>
              </a:ext>
            </a:extLst>
          </p:cNvPr>
          <p:cNvSpPr/>
          <p:nvPr/>
        </p:nvSpPr>
        <p:spPr>
          <a:xfrm>
            <a:off x="316992" y="826894"/>
            <a:ext cx="3125818" cy="5995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E902507-F08A-6480-E528-39ACC7EF8655}"/>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6DECBE83-D8DC-207D-B0A6-9E4CA3F18E23}"/>
              </a:ext>
            </a:extLst>
          </p:cNvPr>
          <p:cNvSpPr>
            <a:spLocks noGrp="1"/>
          </p:cNvSpPr>
          <p:nvPr>
            <p:ph type="body" sz="quarter" idx="16"/>
          </p:nvPr>
        </p:nvSpPr>
        <p:spPr/>
        <p:txBody>
          <a:bodyPr/>
          <a:lstStyle/>
          <a:p>
            <a:r>
              <a:rPr lang="en-GB" dirty="0"/>
              <a:t>LEARNER’S </a:t>
            </a:r>
          </a:p>
          <a:p>
            <a:r>
              <a:rPr lang="en-GB" dirty="0"/>
              <a:t>EXERCISE</a:t>
            </a:r>
          </a:p>
        </p:txBody>
      </p:sp>
      <p:grpSp>
        <p:nvGrpSpPr>
          <p:cNvPr id="6" name="Google Shape;518;p39">
            <a:extLst>
              <a:ext uri="{FF2B5EF4-FFF2-40B4-BE49-F238E27FC236}">
                <a16:creationId xmlns:a16="http://schemas.microsoft.com/office/drawing/2014/main" id="{8B306E35-0FD0-C130-8826-903FD349B421}"/>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5C48B22B-00B6-8CC4-87BB-262507F8102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FA59837-5444-C3C2-6B7F-D8840E7C62F3}"/>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40209660-8775-F7D7-1298-49D54B382A54}"/>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8803F513-8883-184F-A71F-F6B33B2127C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FC7277DC-412B-AF37-F211-803C5233667F}"/>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1E50BF01-75F8-6728-2D00-7D808E6173B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id="{1334B2AB-011C-054B-40A8-C1B8922BAFD8}"/>
              </a:ext>
            </a:extLst>
          </p:cNvPr>
          <p:cNvSpPr>
            <a:spLocks noGrp="1"/>
          </p:cNvSpPr>
          <p:nvPr>
            <p:ph type="body" sz="quarter" idx="18"/>
          </p:nvPr>
        </p:nvSpPr>
        <p:spPr>
          <a:xfrm>
            <a:off x="4675188" y="649288"/>
            <a:ext cx="6342062" cy="5848350"/>
          </a:xfrm>
          <a:prstGeom prst="rect">
            <a:avLst/>
          </a:prstGeom>
        </p:spPr>
        <p:txBody>
          <a:bodyPr lIns="91440" tIns="45720" rIns="91440" bIns="45720" anchor="t"/>
          <a:lstStyle/>
          <a:p>
            <a:r>
              <a:rPr lang="en-US" dirty="0"/>
              <a:t>In the given situation: </a:t>
            </a:r>
          </a:p>
          <a:p>
            <a:endParaRPr lang="en-US" dirty="0"/>
          </a:p>
          <a:p>
            <a:r>
              <a:rPr lang="en-US" dirty="0"/>
              <a:t>‘A restaurant is experiencing high levels of food waste. The owner notices that the ingredients often go bad before they are consumed, and that many times they are overprepared, leading to the storage area frequently being </a:t>
            </a:r>
            <a:r>
              <a:rPr lang="en-US" dirty="0" err="1"/>
              <a:t>disorganised</a:t>
            </a:r>
            <a:r>
              <a:rPr lang="en-US" dirty="0"/>
              <a:t>.’</a:t>
            </a:r>
          </a:p>
          <a:p>
            <a:endParaRPr lang="en-US" dirty="0"/>
          </a:p>
          <a:p>
            <a:r>
              <a:rPr lang="en-US" dirty="0"/>
              <a:t>Where do you think the main bottleneck is? </a:t>
            </a:r>
            <a:r>
              <a:rPr lang="en-US"/>
              <a:t>Choose the most likely: </a:t>
            </a:r>
            <a:endParaRPr lang="en-US">
              <a:ea typeface="Calibri"/>
              <a:cs typeface="Calibri"/>
            </a:endParaRPr>
          </a:p>
          <a:p>
            <a:pPr marL="457200" indent="-457200">
              <a:buAutoNum type="alphaLcParenR"/>
            </a:pPr>
            <a:r>
              <a:rPr lang="en-US" dirty="0"/>
              <a:t>Ordering too much food without forecasting demand</a:t>
            </a:r>
          </a:p>
          <a:p>
            <a:pPr marL="457200" indent="-457200">
              <a:buAutoNum type="alphaLcParenR"/>
            </a:pPr>
            <a:r>
              <a:rPr lang="en-US" dirty="0" err="1"/>
              <a:t>Organising</a:t>
            </a:r>
            <a:r>
              <a:rPr lang="en-US" dirty="0"/>
              <a:t> poorly, failing to track expiration dates</a:t>
            </a:r>
          </a:p>
          <a:p>
            <a:pPr marL="457200" indent="-457200">
              <a:buAutoNum type="alphaLcParenR"/>
            </a:pPr>
            <a:r>
              <a:rPr lang="en-US" dirty="0" err="1"/>
              <a:t>Overportioning</a:t>
            </a:r>
            <a:r>
              <a:rPr lang="en-US" dirty="0"/>
              <a:t> in final dishes</a:t>
            </a:r>
          </a:p>
          <a:p>
            <a:pPr marL="457200" indent="-457200">
              <a:buAutoNum type="alphaLcParenR"/>
            </a:pPr>
            <a:endParaRPr lang="en-US" dirty="0"/>
          </a:p>
          <a:p>
            <a:endParaRPr lang="en-US" dirty="0"/>
          </a:p>
        </p:txBody>
      </p:sp>
    </p:spTree>
    <p:extLst>
      <p:ext uri="{BB962C8B-B14F-4D97-AF65-F5344CB8AC3E}">
        <p14:creationId xmlns:p14="http://schemas.microsoft.com/office/powerpoint/2010/main" val="217285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C7A4E-00E1-7627-BC12-0ADA2312674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CADB1B-8039-9D61-7171-86EB2661AB05}"/>
              </a:ext>
            </a:extLst>
          </p:cNvPr>
          <p:cNvSpPr/>
          <p:nvPr/>
        </p:nvSpPr>
        <p:spPr>
          <a:xfrm>
            <a:off x="316992" y="826894"/>
            <a:ext cx="3125818" cy="5995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E0095A7-FF81-97D0-4431-F91AE0B3910F}"/>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DB33F8C-8CDB-F63C-A8C5-E2D6D3D38115}"/>
              </a:ext>
            </a:extLst>
          </p:cNvPr>
          <p:cNvSpPr>
            <a:spLocks noGrp="1"/>
          </p:cNvSpPr>
          <p:nvPr>
            <p:ph type="body" sz="quarter" idx="16"/>
          </p:nvPr>
        </p:nvSpPr>
        <p:spPr/>
        <p:txBody>
          <a:bodyPr/>
          <a:lstStyle/>
          <a:p>
            <a:r>
              <a:rPr lang="en-GB" dirty="0"/>
              <a:t>LEARNER’S </a:t>
            </a:r>
          </a:p>
          <a:p>
            <a:r>
              <a:rPr lang="en-GB" dirty="0"/>
              <a:t>EXERCISE</a:t>
            </a:r>
          </a:p>
        </p:txBody>
      </p:sp>
      <p:grpSp>
        <p:nvGrpSpPr>
          <p:cNvPr id="6" name="Google Shape;518;p39">
            <a:extLst>
              <a:ext uri="{FF2B5EF4-FFF2-40B4-BE49-F238E27FC236}">
                <a16:creationId xmlns:a16="http://schemas.microsoft.com/office/drawing/2014/main" id="{0CB37FF1-896F-2122-E8B2-DC8DCF94261A}"/>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E2B4B00C-F386-892E-0ED7-835846F349C2}"/>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D7DB7637-9B81-AAD4-750D-0C968AF7EC4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4F8EDF86-EB54-F0FD-D285-82ABFACEA00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EBC5E0B-7E3C-6DA8-AB36-6340BD7E0CE8}"/>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54764AFB-AFA2-4154-7FFA-300E636E4633}"/>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3CE2CC7A-38B3-50FE-48AD-1E796D1939B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 Placeholder 2">
            <a:extLst>
              <a:ext uri="{FF2B5EF4-FFF2-40B4-BE49-F238E27FC236}">
                <a16:creationId xmlns:a16="http://schemas.microsoft.com/office/drawing/2014/main" id="{E67BC112-B525-BCF0-D860-FFF8DC8F6B1C}"/>
              </a:ext>
            </a:extLst>
          </p:cNvPr>
          <p:cNvSpPr>
            <a:spLocks noGrp="1"/>
          </p:cNvSpPr>
          <p:nvPr>
            <p:ph type="body" sz="quarter" idx="18"/>
          </p:nvPr>
        </p:nvSpPr>
        <p:spPr>
          <a:xfrm>
            <a:off x="4826000" y="827088"/>
            <a:ext cx="6542421" cy="5165725"/>
          </a:xfrm>
          <a:prstGeom prst="rect">
            <a:avLst/>
          </a:prstGeom>
        </p:spPr>
        <p:txBody>
          <a:bodyPr lIns="91440" tIns="45720" rIns="91440" bIns="45720" anchor="t"/>
          <a:lstStyle/>
          <a:p>
            <a:r>
              <a:rPr lang="en-US" b="1" dirty="0"/>
              <a:t>Action Plan</a:t>
            </a:r>
          </a:p>
          <a:p>
            <a:endParaRPr lang="en-US" dirty="0"/>
          </a:p>
          <a:p>
            <a:r>
              <a:rPr lang="en-US" dirty="0"/>
              <a:t>Create a simple action plan to reduce food waste and </a:t>
            </a:r>
            <a:r>
              <a:rPr lang="en-US" dirty="0" err="1"/>
              <a:t>optimise</a:t>
            </a:r>
            <a:r>
              <a:rPr lang="en-US" dirty="0"/>
              <a:t> production at your workplace, based on the concept of procurement storage and production, observed before: </a:t>
            </a:r>
          </a:p>
          <a:p>
            <a:endParaRPr lang="en-US" dirty="0"/>
          </a:p>
          <a:p>
            <a:pPr marL="342900" indent="-342900">
              <a:buFontTx/>
              <a:buChar char="-"/>
            </a:pPr>
            <a:r>
              <a:rPr lang="en-US" dirty="0"/>
              <a:t>How can you ensure that you are procuring the right amount?</a:t>
            </a:r>
          </a:p>
          <a:p>
            <a:pPr marL="342900" indent="-342900">
              <a:buFontTx/>
              <a:buChar char="-"/>
            </a:pPr>
            <a:r>
              <a:rPr lang="en-US" dirty="0"/>
              <a:t>What changes can you make in the storage process?</a:t>
            </a:r>
          </a:p>
          <a:p>
            <a:pPr marL="342900" indent="-342900">
              <a:buFontTx/>
              <a:buChar char="-"/>
            </a:pPr>
            <a:r>
              <a:rPr lang="en-US" dirty="0"/>
              <a:t>How can you </a:t>
            </a:r>
            <a:r>
              <a:rPr lang="en-US" dirty="0" err="1"/>
              <a:t>optimise</a:t>
            </a:r>
            <a:r>
              <a:rPr lang="en-US" dirty="0"/>
              <a:t> production?</a:t>
            </a:r>
          </a:p>
          <a:p>
            <a:endParaRPr lang="en-US" dirty="0"/>
          </a:p>
        </p:txBody>
      </p:sp>
    </p:spTree>
    <p:extLst>
      <p:ext uri="{BB962C8B-B14F-4D97-AF65-F5344CB8AC3E}">
        <p14:creationId xmlns:p14="http://schemas.microsoft.com/office/powerpoint/2010/main" val="3097640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a:lstStyle/>
          <a:p>
            <a:r>
              <a:rPr lang="en-US" dirty="0"/>
              <a:t>This module provides insights and relevant information about </a:t>
            </a:r>
            <a:r>
              <a:rPr lang="en-US" dirty="0" err="1"/>
              <a:t>Optimisation</a:t>
            </a:r>
            <a:r>
              <a:rPr lang="en-US" dirty="0"/>
              <a:t> and key strategies and concepts for increasing efficiency. Crucial concepts such as Bottlenecks, Waste Management Systems,  </a:t>
            </a:r>
            <a:r>
              <a:rPr lang="en-US" dirty="0" err="1"/>
              <a:t>Optimisation</a:t>
            </a:r>
            <a:r>
              <a:rPr lang="en-US" dirty="0"/>
              <a:t> Methodologies and Strategies were addressed and explained, using hands-on examples and how can be applied in real life. </a:t>
            </a:r>
          </a:p>
          <a:p>
            <a:endParaRPr lang="en-US" dirty="0"/>
          </a:p>
          <a:p>
            <a:r>
              <a:rPr lang="en-US" dirty="0" err="1"/>
              <a:t>Optimisation</a:t>
            </a:r>
            <a:r>
              <a:rPr lang="en-US" dirty="0"/>
              <a:t> must be developed specifically to each concrete case, as each business and system has its own particularities. However, approaching </a:t>
            </a:r>
            <a:r>
              <a:rPr lang="en-US" dirty="0" err="1"/>
              <a:t>optimisation</a:t>
            </a:r>
            <a:r>
              <a:rPr lang="en-US" dirty="0"/>
              <a:t> can be done following several general steps, that can be further reshaped according to the concrete case is applied. </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dirty="0"/>
              <a:t>Final remarks</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dirty="0">
                <a:solidFill>
                  <a:schemeClr val="bg1"/>
                </a:solidFill>
                <a:latin typeface="Calibri" panose="020F0502020204030204" pitchFamily="34" charset="0"/>
                <a:cs typeface="Calibri" panose="020F0502020204030204" pitchFamily="34" charset="0"/>
              </a:rPr>
              <a:t>A LITTLE PROGRESS EACH DAY ADDS UP TO BIG RESULTS</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dirty="0">
                <a:solidFill>
                  <a:schemeClr val="bg1"/>
                </a:solidFill>
              </a:rPr>
              <a:t>www.</a:t>
            </a:r>
            <a:r>
              <a:rPr lang="en-US" sz="3000" b="1" dirty="0">
                <a:solidFill>
                  <a:schemeClr val="bg1"/>
                </a:solidFill>
              </a:rPr>
              <a:t>waste2worth</a:t>
            </a:r>
            <a:r>
              <a:rPr lang="en-US" sz="3000" dirty="0">
                <a:solidFill>
                  <a:schemeClr val="bg1"/>
                </a:solidFill>
              </a:rPr>
              <a:t>.eu</a:t>
            </a:r>
          </a:p>
          <a:p>
            <a:endParaRPr lang="en-US"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dirty="0"/>
              <a:t>Follow our journey</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dirty="0" err="1">
                  <a:solidFill>
                    <a:srgbClr val="0B3A5B"/>
                  </a:solidFill>
                  <a:hlinkClick r:id="rId4">
                    <a:extLst>
                      <a:ext uri="{A12FA001-AC4F-418D-AE19-62706E023703}">
                        <ahyp:hlinkClr xmlns:ahyp="http://schemas.microsoft.com/office/drawing/2018/hyperlinkcolor" val="tx"/>
                      </a:ext>
                    </a:extLst>
                  </a:hlinkClick>
                </a:rPr>
                <a:t>yt</a:t>
              </a:r>
              <a:endParaRPr lang="en-US" sz="2400" dirty="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dirty="0">
                  <a:solidFill>
                    <a:srgbClr val="0B3A5B"/>
                  </a:solidFill>
                  <a:hlinkClick r:id="rId5">
                    <a:extLst>
                      <a:ext uri="{A12FA001-AC4F-418D-AE19-62706E023703}">
                        <ahyp:hlinkClr xmlns:ahyp="http://schemas.microsoft.com/office/drawing/2018/hyperlinkcolor" val="tx"/>
                      </a:ext>
                    </a:extLst>
                  </a:hlinkClick>
                </a:rPr>
                <a:t>li</a:t>
              </a:r>
              <a:endParaRPr lang="en-US" sz="2400" dirty="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dirty="0">
                  <a:solidFill>
                    <a:srgbClr val="0B3A5B"/>
                  </a:solidFill>
                  <a:hlinkClick r:id="rId6">
                    <a:extLst>
                      <a:ext uri="{A12FA001-AC4F-418D-AE19-62706E023703}">
                        <ahyp:hlinkClr xmlns:ahyp="http://schemas.microsoft.com/office/drawing/2018/hyperlinkcolor" val="tx"/>
                      </a:ext>
                    </a:extLst>
                  </a:hlinkClick>
                </a:rPr>
                <a:t>in</a:t>
              </a:r>
              <a:endParaRPr lang="en-US" sz="2400" dirty="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holding tablet in dairy factory">
            <a:extLst>
              <a:ext uri="{FF2B5EF4-FFF2-40B4-BE49-F238E27FC236}">
                <a16:creationId xmlns:a16="http://schemas.microsoft.com/office/drawing/2014/main" id="{FC65BD5B-9034-AB11-8B6E-90E39C78CD4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722297" y="3545408"/>
            <a:ext cx="5660202" cy="582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5597110"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CONCEPT &amp; DEFINITION</a:t>
            </a:r>
          </a:p>
        </p:txBody>
      </p:sp>
    </p:spTree>
    <p:extLst>
      <p:ext uri="{BB962C8B-B14F-4D97-AF65-F5344CB8AC3E}">
        <p14:creationId xmlns:p14="http://schemas.microsoft.com/office/powerpoint/2010/main" val="355963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701136" y="1595713"/>
            <a:ext cx="4867011" cy="3666574"/>
          </a:xfrm>
        </p:spPr>
        <p:txBody>
          <a:bodyPr lIns="91440" tIns="45720" rIns="91440" bIns="45720">
            <a:noAutofit/>
          </a:bodyPr>
          <a:lstStyle/>
          <a:p>
            <a:pPr>
              <a:lnSpc>
                <a:spcPct val="110000"/>
              </a:lnSpc>
              <a:spcBef>
                <a:spcPts val="1200"/>
              </a:spcBef>
            </a:pPr>
            <a:r>
              <a:rPr lang="en-GB" dirty="0"/>
              <a:t>Optimisation means making something work at its best. In food production, it involves improving how tasks and processes are carried out, including the systems that support them. </a:t>
            </a:r>
          </a:p>
          <a:p>
            <a:pPr>
              <a:lnSpc>
                <a:spcPct val="110000"/>
              </a:lnSpc>
              <a:spcBef>
                <a:spcPts val="1200"/>
              </a:spcBef>
            </a:pPr>
            <a:r>
              <a:rPr lang="en-GB" dirty="0"/>
              <a:t>The aim is to raise production standards—both in terms of quality and quantity. How successful this often depends on how well different activities are coordinated.</a:t>
            </a:r>
            <a:endParaRPr lang="en-US" dirty="0"/>
          </a:p>
          <a:p>
            <a:endParaRPr lang="en-US"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701136" y="650590"/>
            <a:ext cx="4990998" cy="992652"/>
          </a:xfrm>
        </p:spPr>
        <p:txBody>
          <a:bodyPr>
            <a:normAutofit/>
          </a:bodyPr>
          <a:lstStyle/>
          <a:p>
            <a:r>
              <a:rPr lang="en-GB" dirty="0"/>
              <a:t>Optimisation</a:t>
            </a:r>
            <a:endParaRPr lang="en-US" dirty="0"/>
          </a:p>
        </p:txBody>
      </p:sp>
      <p:pic>
        <p:nvPicPr>
          <p:cNvPr id="2050" name="Picture 2" descr="Manufacturing process optimization: the role of Artificial Intelligence -  Cefriel">
            <a:extLst>
              <a:ext uri="{FF2B5EF4-FFF2-40B4-BE49-F238E27FC236}">
                <a16:creationId xmlns:a16="http://schemas.microsoft.com/office/drawing/2014/main" id="{62562BB5-29A7-CCBB-7514-82D92E2CEEA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1"/>
          <a:stretch/>
        </p:blipFill>
        <p:spPr bwMode="auto">
          <a:xfrm>
            <a:off x="6083676" y="10"/>
            <a:ext cx="5361066" cy="6857990"/>
          </a:xfrm>
          <a:prstGeom prst="rect">
            <a:avLst/>
          </a:prstGeom>
          <a:solidFill>
            <a:srgbClr val="FFFFFF"/>
          </a:solidFill>
        </p:spPr>
      </p:pic>
    </p:spTree>
    <p:extLst>
      <p:ext uri="{BB962C8B-B14F-4D97-AF65-F5344CB8AC3E}">
        <p14:creationId xmlns:p14="http://schemas.microsoft.com/office/powerpoint/2010/main" val="84031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0E60-2CB4-1221-378E-538B3170044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E6DA0F4-59E6-5200-E3D7-55894445541C}"/>
              </a:ext>
            </a:extLst>
          </p:cNvPr>
          <p:cNvSpPr>
            <a:spLocks noGrp="1"/>
          </p:cNvSpPr>
          <p:nvPr>
            <p:ph type="body" sz="quarter" idx="16"/>
          </p:nvPr>
        </p:nvSpPr>
        <p:spPr>
          <a:xfrm>
            <a:off x="577686" y="425067"/>
            <a:ext cx="10052954" cy="803654"/>
          </a:xfrm>
          <a:prstGeom prst="rect">
            <a:avLst/>
          </a:prstGeom>
        </p:spPr>
        <p:txBody>
          <a:bodyPr/>
          <a:lstStyle/>
          <a:p>
            <a:r>
              <a:rPr lang="en-GB" dirty="0"/>
              <a:t>Identifying the Bottleneck</a:t>
            </a:r>
            <a:endParaRPr lang="en-US" dirty="0"/>
          </a:p>
        </p:txBody>
      </p:sp>
      <p:sp>
        <p:nvSpPr>
          <p:cNvPr id="3" name="Text Placeholder 2">
            <a:extLst>
              <a:ext uri="{FF2B5EF4-FFF2-40B4-BE49-F238E27FC236}">
                <a16:creationId xmlns:a16="http://schemas.microsoft.com/office/drawing/2014/main" id="{75EC2D17-4C78-7335-8B9E-6FEECB30C27D}"/>
              </a:ext>
            </a:extLst>
          </p:cNvPr>
          <p:cNvSpPr>
            <a:spLocks noGrp="1"/>
          </p:cNvSpPr>
          <p:nvPr>
            <p:ph type="body" sz="quarter" idx="19"/>
          </p:nvPr>
        </p:nvSpPr>
        <p:spPr>
          <a:xfrm>
            <a:off x="577686" y="1153439"/>
            <a:ext cx="10747452" cy="1960422"/>
          </a:xfrm>
          <a:prstGeom prst="rect">
            <a:avLst/>
          </a:prstGeom>
        </p:spPr>
        <p:txBody>
          <a:bodyPr lIns="91440" tIns="45720" rIns="91440" bIns="45720" anchor="t"/>
          <a:lstStyle/>
          <a:p>
            <a:pPr>
              <a:lnSpc>
                <a:spcPct val="100000"/>
              </a:lnSpc>
            </a:pPr>
            <a:r>
              <a:rPr lang="en-US" dirty="0"/>
              <a:t>A bottleneck is referred to that process in the chain production whose limited capacity reduces the capacity of the whole chain (</a:t>
            </a:r>
            <a:r>
              <a:rPr lang="en-US" err="1"/>
              <a:t>Grznar</a:t>
            </a:r>
            <a:r>
              <a:rPr lang="en-US" dirty="0"/>
              <a:t> et. Al, 2019). Bottlenecks are normal, as no system is perfect. However, </a:t>
            </a:r>
            <a:r>
              <a:rPr lang="en-US" err="1"/>
              <a:t>minimising</a:t>
            </a:r>
            <a:r>
              <a:rPr lang="en-US"/>
              <a:t> the impact that  </a:t>
            </a:r>
            <a:r>
              <a:rPr lang="en-US" dirty="0"/>
              <a:t>bottlenecks have in the final performance is fundamental. Otherwise, the final product would never reflect the resources invested:</a:t>
            </a:r>
          </a:p>
          <a:p>
            <a:endParaRPr lang="en-US" dirty="0"/>
          </a:p>
        </p:txBody>
      </p:sp>
      <p:pic>
        <p:nvPicPr>
          <p:cNvPr id="5" name="Picture 4" descr="A blue bottle with dots&#10;&#10;AI-generated content may be incorrect.">
            <a:extLst>
              <a:ext uri="{FF2B5EF4-FFF2-40B4-BE49-F238E27FC236}">
                <a16:creationId xmlns:a16="http://schemas.microsoft.com/office/drawing/2014/main" id="{5C927425-93AD-1B17-A878-412A1CA3CD7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5400000">
            <a:off x="5399076" y="1847468"/>
            <a:ext cx="2155968" cy="6858000"/>
          </a:xfrm>
          <a:prstGeom prst="rect">
            <a:avLst/>
          </a:prstGeom>
        </p:spPr>
      </p:pic>
      <p:pic>
        <p:nvPicPr>
          <p:cNvPr id="6" name="Picture 5" descr="A blue bottle with dots&#10;&#10;AI-generated content may be incorrect.">
            <a:extLst>
              <a:ext uri="{FF2B5EF4-FFF2-40B4-BE49-F238E27FC236}">
                <a16:creationId xmlns:a16="http://schemas.microsoft.com/office/drawing/2014/main" id="{03AA411C-D488-43C2-DED2-9DEC1B1945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1761750" y="5047231"/>
            <a:ext cx="2155968" cy="458476"/>
          </a:xfrm>
          <a:prstGeom prst="rect">
            <a:avLst/>
          </a:prstGeom>
        </p:spPr>
      </p:pic>
      <p:pic>
        <p:nvPicPr>
          <p:cNvPr id="7" name="Picture 6" descr="A blue bottle with dots&#10;&#10;AI-generated content may be incorrect.">
            <a:extLst>
              <a:ext uri="{FF2B5EF4-FFF2-40B4-BE49-F238E27FC236}">
                <a16:creationId xmlns:a16="http://schemas.microsoft.com/office/drawing/2014/main" id="{AFE4E862-2ABE-F14A-6BB1-63281B31A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1328717" y="5047227"/>
            <a:ext cx="2155968" cy="458476"/>
          </a:xfrm>
          <a:prstGeom prst="rect">
            <a:avLst/>
          </a:prstGeom>
        </p:spPr>
      </p:pic>
      <p:pic>
        <p:nvPicPr>
          <p:cNvPr id="8" name="Picture 7" descr="A blue bottle with dots&#10;&#10;AI-generated content may be incorrect.">
            <a:extLst>
              <a:ext uri="{FF2B5EF4-FFF2-40B4-BE49-F238E27FC236}">
                <a16:creationId xmlns:a16="http://schemas.microsoft.com/office/drawing/2014/main" id="{0AF473FB-18DB-8E7C-EA68-C0C1005337E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5400000">
            <a:off x="9828811" y="4943860"/>
            <a:ext cx="571149" cy="458476"/>
          </a:xfrm>
          <a:prstGeom prst="rect">
            <a:avLst/>
          </a:prstGeom>
        </p:spPr>
      </p:pic>
      <p:sp>
        <p:nvSpPr>
          <p:cNvPr id="10" name="Rectangle 9">
            <a:extLst>
              <a:ext uri="{FF2B5EF4-FFF2-40B4-BE49-F238E27FC236}">
                <a16:creationId xmlns:a16="http://schemas.microsoft.com/office/drawing/2014/main" id="{EDDBAE1F-58C9-86A2-C413-AA99B6920EB4}"/>
              </a:ext>
            </a:extLst>
          </p:cNvPr>
          <p:cNvSpPr/>
          <p:nvPr/>
        </p:nvSpPr>
        <p:spPr>
          <a:xfrm>
            <a:off x="6645416" y="4155324"/>
            <a:ext cx="1817177" cy="219913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E5124E8-2552-F5F1-C6CC-C6B9D2A1A139}"/>
              </a:ext>
            </a:extLst>
          </p:cNvPr>
          <p:cNvSpPr/>
          <p:nvPr/>
        </p:nvSpPr>
        <p:spPr>
          <a:xfrm>
            <a:off x="2145927" y="4322513"/>
            <a:ext cx="496105" cy="411060"/>
          </a:xfrm>
          <a:prstGeom prst="rect">
            <a:avLst/>
          </a:prstGeom>
          <a:noFill/>
          <a:ln w="19050">
            <a:solidFill>
              <a:srgbClr val="2094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C05583BC-2697-E23D-9F54-7C882B39EC00}"/>
              </a:ext>
            </a:extLst>
          </p:cNvPr>
          <p:cNvCxnSpPr>
            <a:cxnSpLocks/>
          </p:cNvCxnSpPr>
          <p:nvPr/>
        </p:nvCxnSpPr>
        <p:spPr>
          <a:xfrm flipH="1" flipV="1">
            <a:off x="1922415" y="3924464"/>
            <a:ext cx="456038" cy="39804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9DB06064-F05B-A29C-59E0-43DE26DE9584}"/>
              </a:ext>
            </a:extLst>
          </p:cNvPr>
          <p:cNvSpPr txBox="1">
            <a:spLocks/>
          </p:cNvSpPr>
          <p:nvPr/>
        </p:nvSpPr>
        <p:spPr>
          <a:xfrm>
            <a:off x="1069538" y="3556481"/>
            <a:ext cx="2618542"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2094D2"/>
                </a:solidFill>
              </a:rPr>
              <a:t>Production Operation</a:t>
            </a:r>
            <a:endParaRPr lang="en-US" sz="3600" dirty="0">
              <a:solidFill>
                <a:srgbClr val="2094D2"/>
              </a:solidFill>
            </a:endParaRPr>
          </a:p>
        </p:txBody>
      </p:sp>
      <p:cxnSp>
        <p:nvCxnSpPr>
          <p:cNvPr id="17" name="Straight Connector 16">
            <a:extLst>
              <a:ext uri="{FF2B5EF4-FFF2-40B4-BE49-F238E27FC236}">
                <a16:creationId xmlns:a16="http://schemas.microsoft.com/office/drawing/2014/main" id="{4115259F-7CD5-3C67-C581-9175640DEBBE}"/>
              </a:ext>
            </a:extLst>
          </p:cNvPr>
          <p:cNvCxnSpPr>
            <a:cxnSpLocks/>
          </p:cNvCxnSpPr>
          <p:nvPr/>
        </p:nvCxnSpPr>
        <p:spPr>
          <a:xfrm flipV="1">
            <a:off x="7638225" y="3734108"/>
            <a:ext cx="0" cy="421216"/>
          </a:xfrm>
          <a:prstGeom prst="line">
            <a:avLst/>
          </a:prstGeom>
          <a:ln>
            <a:solidFill>
              <a:srgbClr val="012A2A"/>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2CF164CD-F23C-7F47-57F2-15642DB7F12A}"/>
              </a:ext>
            </a:extLst>
          </p:cNvPr>
          <p:cNvSpPr txBox="1">
            <a:spLocks/>
          </p:cNvSpPr>
          <p:nvPr/>
        </p:nvSpPr>
        <p:spPr>
          <a:xfrm>
            <a:off x="7077700" y="3418460"/>
            <a:ext cx="1542043"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12A2A"/>
                </a:solidFill>
              </a:rPr>
              <a:t>Bottleneck</a:t>
            </a:r>
            <a:endParaRPr lang="en-US" dirty="0">
              <a:solidFill>
                <a:srgbClr val="012A2A"/>
              </a:solidFill>
            </a:endParaRPr>
          </a:p>
        </p:txBody>
      </p:sp>
      <p:sp>
        <p:nvSpPr>
          <p:cNvPr id="21" name="Text Placeholder 2">
            <a:extLst>
              <a:ext uri="{FF2B5EF4-FFF2-40B4-BE49-F238E27FC236}">
                <a16:creationId xmlns:a16="http://schemas.microsoft.com/office/drawing/2014/main" id="{1BB10CB8-68EC-06D7-A49B-D24FBE59A3D8}"/>
              </a:ext>
            </a:extLst>
          </p:cNvPr>
          <p:cNvSpPr txBox="1">
            <a:spLocks/>
          </p:cNvSpPr>
          <p:nvPr/>
        </p:nvSpPr>
        <p:spPr>
          <a:xfrm>
            <a:off x="4061651" y="3503248"/>
            <a:ext cx="2492998"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Chain production</a:t>
            </a:r>
            <a:endParaRPr lang="en-US" sz="3600" b="1" dirty="0"/>
          </a:p>
        </p:txBody>
      </p:sp>
      <p:sp>
        <p:nvSpPr>
          <p:cNvPr id="22" name="Arrow: Right 21">
            <a:extLst>
              <a:ext uri="{FF2B5EF4-FFF2-40B4-BE49-F238E27FC236}">
                <a16:creationId xmlns:a16="http://schemas.microsoft.com/office/drawing/2014/main" id="{11BC548A-6024-E6F1-6D8B-46CCE176A184}"/>
              </a:ext>
            </a:extLst>
          </p:cNvPr>
          <p:cNvSpPr/>
          <p:nvPr/>
        </p:nvSpPr>
        <p:spPr>
          <a:xfrm>
            <a:off x="4585635" y="3893539"/>
            <a:ext cx="977219" cy="163173"/>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3" name="Rectangle 22">
            <a:extLst>
              <a:ext uri="{FF2B5EF4-FFF2-40B4-BE49-F238E27FC236}">
                <a16:creationId xmlns:a16="http://schemas.microsoft.com/office/drawing/2014/main" id="{75E8D1EC-3BF4-F414-6753-7076DBD80E29}"/>
              </a:ext>
            </a:extLst>
          </p:cNvPr>
          <p:cNvSpPr/>
          <p:nvPr/>
        </p:nvSpPr>
        <p:spPr>
          <a:xfrm>
            <a:off x="2075162" y="4073533"/>
            <a:ext cx="1529591" cy="2199130"/>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D253FE1-EA48-D3BD-E70C-0BB21CF42FBB}"/>
              </a:ext>
            </a:extLst>
          </p:cNvPr>
          <p:cNvSpPr/>
          <p:nvPr/>
        </p:nvSpPr>
        <p:spPr>
          <a:xfrm>
            <a:off x="8868622" y="4901042"/>
            <a:ext cx="1529591" cy="699545"/>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8503141D-53E7-C4A1-1A40-04E61BE3629B}"/>
              </a:ext>
            </a:extLst>
          </p:cNvPr>
          <p:cNvCxnSpPr>
            <a:cxnSpLocks/>
          </p:cNvCxnSpPr>
          <p:nvPr/>
        </p:nvCxnSpPr>
        <p:spPr>
          <a:xfrm flipH="1">
            <a:off x="1391648" y="4942760"/>
            <a:ext cx="68351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F5F4500-B785-87E2-4307-F2A62714B87F}"/>
              </a:ext>
            </a:extLst>
          </p:cNvPr>
          <p:cNvCxnSpPr>
            <a:cxnSpLocks/>
          </p:cNvCxnSpPr>
          <p:nvPr/>
        </p:nvCxnSpPr>
        <p:spPr>
          <a:xfrm flipV="1">
            <a:off x="9865553" y="4068144"/>
            <a:ext cx="446535" cy="83289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DD83F9DF-C40A-D0EF-F7DE-0D6887A7712F}"/>
              </a:ext>
            </a:extLst>
          </p:cNvPr>
          <p:cNvSpPr txBox="1">
            <a:spLocks/>
          </p:cNvSpPr>
          <p:nvPr/>
        </p:nvSpPr>
        <p:spPr>
          <a:xfrm>
            <a:off x="834046" y="4690434"/>
            <a:ext cx="758238" cy="421216"/>
          </a:xfrm>
          <a:prstGeom prst="rect">
            <a:avLst/>
          </a:prstGeom>
        </p:spPr>
        <p:txBody>
          <a:bodyPr lIns="91440" tIns="45720" rIns="91440" bIns="45720" anchor="t"/>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Input</a:t>
            </a:r>
            <a:endParaRPr lang="en-US" b="1" dirty="0"/>
          </a:p>
        </p:txBody>
      </p:sp>
      <p:sp>
        <p:nvSpPr>
          <p:cNvPr id="30" name="Text Placeholder 2">
            <a:extLst>
              <a:ext uri="{FF2B5EF4-FFF2-40B4-BE49-F238E27FC236}">
                <a16:creationId xmlns:a16="http://schemas.microsoft.com/office/drawing/2014/main" id="{B732D973-AD9A-DEEE-DBBF-94811EC2995F}"/>
              </a:ext>
            </a:extLst>
          </p:cNvPr>
          <p:cNvSpPr txBox="1">
            <a:spLocks/>
          </p:cNvSpPr>
          <p:nvPr/>
        </p:nvSpPr>
        <p:spPr>
          <a:xfrm>
            <a:off x="9987362" y="3767089"/>
            <a:ext cx="1083577"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FFC000"/>
                </a:solidFill>
              </a:rPr>
              <a:t>Output</a:t>
            </a:r>
            <a:endParaRPr lang="en-US" dirty="0">
              <a:solidFill>
                <a:srgbClr val="FFC000"/>
              </a:solidFill>
            </a:endParaRPr>
          </a:p>
        </p:txBody>
      </p:sp>
    </p:spTree>
    <p:extLst>
      <p:ext uri="{BB962C8B-B14F-4D97-AF65-F5344CB8AC3E}">
        <p14:creationId xmlns:p14="http://schemas.microsoft.com/office/powerpoint/2010/main" val="356363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40B2-1175-82DA-8BF0-C898C82C8F1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3E4E59C-C212-E20F-361B-4F600076E735}"/>
              </a:ext>
            </a:extLst>
          </p:cNvPr>
          <p:cNvSpPr>
            <a:spLocks noGrp="1"/>
          </p:cNvSpPr>
          <p:nvPr>
            <p:ph type="body" sz="quarter" idx="16"/>
          </p:nvPr>
        </p:nvSpPr>
        <p:spPr>
          <a:xfrm>
            <a:off x="577215" y="420271"/>
            <a:ext cx="10052954" cy="803654"/>
          </a:xfrm>
          <a:prstGeom prst="rect">
            <a:avLst/>
          </a:prstGeom>
        </p:spPr>
        <p:txBody>
          <a:bodyPr lIns="91440" tIns="45720" rIns="91440" bIns="45720" anchor="t">
            <a:noAutofit/>
          </a:bodyPr>
          <a:lstStyle/>
          <a:p>
            <a:r>
              <a:rPr lang="en-GB" dirty="0"/>
              <a:t>Waste Management Systems</a:t>
            </a:r>
          </a:p>
          <a:p>
            <a:endParaRPr lang="en-GB" dirty="0">
              <a:ea typeface="Calibri"/>
              <a:cs typeface="Calibri"/>
            </a:endParaRPr>
          </a:p>
        </p:txBody>
      </p:sp>
      <p:sp>
        <p:nvSpPr>
          <p:cNvPr id="3" name="Text Placeholder 2">
            <a:extLst>
              <a:ext uri="{FF2B5EF4-FFF2-40B4-BE49-F238E27FC236}">
                <a16:creationId xmlns:a16="http://schemas.microsoft.com/office/drawing/2014/main" id="{7FCA3C94-58FA-4FD1-83D5-3D4B3DC20C3B}"/>
              </a:ext>
            </a:extLst>
          </p:cNvPr>
          <p:cNvSpPr>
            <a:spLocks noGrp="1"/>
          </p:cNvSpPr>
          <p:nvPr>
            <p:ph type="body" sz="quarter" idx="19"/>
          </p:nvPr>
        </p:nvSpPr>
        <p:spPr>
          <a:xfrm>
            <a:off x="663592" y="1192564"/>
            <a:ext cx="10579671" cy="5107772"/>
          </a:xfrm>
          <a:prstGeom prst="rect">
            <a:avLst/>
          </a:prstGeom>
        </p:spPr>
        <p:txBody>
          <a:bodyPr/>
          <a:lstStyle/>
          <a:p>
            <a:pPr>
              <a:lnSpc>
                <a:spcPct val="150000"/>
              </a:lnSpc>
            </a:pPr>
            <a:endParaRPr lang="en-US" dirty="0"/>
          </a:p>
          <a:p>
            <a:endParaRPr lang="en-US" dirty="0"/>
          </a:p>
        </p:txBody>
      </p:sp>
      <p:sp>
        <p:nvSpPr>
          <p:cNvPr id="2" name="Text Placeholder 2">
            <a:extLst>
              <a:ext uri="{FF2B5EF4-FFF2-40B4-BE49-F238E27FC236}">
                <a16:creationId xmlns:a16="http://schemas.microsoft.com/office/drawing/2014/main" id="{8EAD1F78-479B-E472-3FEA-5DA8DEA0520F}"/>
              </a:ext>
            </a:extLst>
          </p:cNvPr>
          <p:cNvSpPr txBox="1">
            <a:spLocks/>
          </p:cNvSpPr>
          <p:nvPr/>
        </p:nvSpPr>
        <p:spPr>
          <a:xfrm>
            <a:off x="577686" y="966576"/>
            <a:ext cx="10751954" cy="5471153"/>
          </a:xfrm>
          <a:prstGeom prst="rect">
            <a:avLst/>
          </a:prstGeom>
        </p:spPr>
        <p:txBody>
          <a:bodyPr lIns="91440" tIns="45720" rIns="91440" bIns="45720" anchor="t"/>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In a food business, waste can slow things down and cost money. That’s why many small producers use waste management systems to spot problems (bottlenecks) and find better ways to handle waste. </a:t>
            </a:r>
          </a:p>
          <a:p>
            <a:pPr>
              <a:lnSpc>
                <a:spcPct val="100000"/>
              </a:lnSpc>
            </a:pPr>
            <a:endParaRPr lang="en-GB" sz="1000" dirty="0"/>
          </a:p>
          <a:p>
            <a:pPr>
              <a:lnSpc>
                <a:spcPct val="100000"/>
              </a:lnSpc>
            </a:pPr>
            <a:r>
              <a:rPr lang="en-GB" dirty="0"/>
              <a:t>These systems can help reduce the amount of unused ingredients or turn leftover materials into something valuable.</a:t>
            </a:r>
          </a:p>
          <a:p>
            <a:pPr>
              <a:lnSpc>
                <a:spcPct val="100000"/>
              </a:lnSpc>
            </a:pPr>
            <a:r>
              <a:rPr lang="en-GB" dirty="0"/>
              <a:t>A big part of this is knowing your </a:t>
            </a:r>
            <a:r>
              <a:rPr lang="en-GB" b="1" dirty="0"/>
              <a:t>waste stream</a:t>
            </a:r>
            <a:r>
              <a:rPr lang="en-GB" dirty="0"/>
              <a:t>—that’s the full path your waste takes, from where it starts to where it ends up. By understanding this, you can make smarter decisions, cut costs, and run your production more efficiently.</a:t>
            </a:r>
          </a:p>
          <a:p>
            <a:pPr>
              <a:lnSpc>
                <a:spcPct val="100000"/>
              </a:lnSpc>
            </a:pPr>
            <a:endParaRPr lang="en-US" sz="1000" dirty="0"/>
          </a:p>
          <a:p>
            <a:pPr marL="342900" indent="-342900">
              <a:lnSpc>
                <a:spcPct val="100000"/>
              </a:lnSpc>
              <a:buFont typeface="Arial" panose="020B0604020202020204" pitchFamily="34" charset="0"/>
              <a:buChar char="•"/>
            </a:pPr>
            <a:r>
              <a:rPr lang="en-US" dirty="0"/>
              <a:t>Mapping the waste stream</a:t>
            </a:r>
          </a:p>
          <a:p>
            <a:pPr marL="342900" indent="-342900">
              <a:lnSpc>
                <a:spcPct val="100000"/>
              </a:lnSpc>
              <a:buFont typeface="Arial" panose="020B0604020202020204" pitchFamily="34" charset="0"/>
              <a:buChar char="•"/>
            </a:pPr>
            <a:r>
              <a:rPr lang="en-US" dirty="0"/>
              <a:t>Measuring waste weight</a:t>
            </a:r>
          </a:p>
          <a:p>
            <a:pPr marL="342900" indent="-342900">
              <a:lnSpc>
                <a:spcPct val="100000"/>
              </a:lnSpc>
              <a:buFont typeface="Arial" panose="020B0604020202020204" pitchFamily="34" charset="0"/>
              <a:buChar char="•"/>
            </a:pPr>
            <a:r>
              <a:rPr lang="en-US" dirty="0"/>
              <a:t>Identification of the causes of waste</a:t>
            </a:r>
          </a:p>
          <a:p>
            <a:pPr marL="342900" indent="-342900">
              <a:lnSpc>
                <a:spcPct val="100000"/>
              </a:lnSpc>
              <a:buFont typeface="Arial" panose="020B0604020202020204" pitchFamily="34" charset="0"/>
              <a:buChar char="•"/>
            </a:pPr>
            <a:r>
              <a:rPr lang="en-US" dirty="0"/>
              <a:t>Analysis and conclusion on actions to be taken</a:t>
            </a:r>
          </a:p>
          <a:p>
            <a:pPr marL="342900" indent="-342900">
              <a:lnSpc>
                <a:spcPct val="100000"/>
              </a:lnSpc>
              <a:buFont typeface="Arial" panose="020B0604020202020204" pitchFamily="34" charset="0"/>
              <a:buChar char="•"/>
            </a:pPr>
            <a:r>
              <a:rPr lang="en-US" dirty="0"/>
              <a:t>Implementation</a:t>
            </a:r>
          </a:p>
          <a:p>
            <a:pPr marL="342900" indent="-342900">
              <a:lnSpc>
                <a:spcPct val="100000"/>
              </a:lnSpc>
              <a:buFont typeface="Arial" panose="020B0604020202020204" pitchFamily="34" charset="0"/>
              <a:buChar char="•"/>
            </a:pPr>
            <a:r>
              <a:rPr lang="en-US" dirty="0"/>
              <a:t>Monitoring and mapping future waste streams</a:t>
            </a:r>
          </a:p>
        </p:txBody>
      </p:sp>
      <p:pic>
        <p:nvPicPr>
          <p:cNvPr id="3074" name="Picture 2" descr="Food processing | Definition, Purpose, Examples, &amp; Facts | Britannica">
            <a:extLst>
              <a:ext uri="{FF2B5EF4-FFF2-40B4-BE49-F238E27FC236}">
                <a16:creationId xmlns:a16="http://schemas.microsoft.com/office/drawing/2014/main" id="{CA17E451-53D5-872B-86F4-0DA61B37810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42842" y="4388886"/>
            <a:ext cx="2953107" cy="201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55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74E5A1-7E43-42F3-6EBF-4DEC450A2487}"/>
              </a:ext>
            </a:extLst>
          </p:cNvPr>
          <p:cNvSpPr>
            <a:spLocks noGrp="1"/>
          </p:cNvSpPr>
          <p:nvPr>
            <p:ph type="body" sz="quarter" idx="16"/>
          </p:nvPr>
        </p:nvSpPr>
        <p:spPr>
          <a:xfrm>
            <a:off x="2143243" y="472317"/>
            <a:ext cx="8040508" cy="803654"/>
          </a:xfrm>
        </p:spPr>
        <p:txBody>
          <a:bodyPr/>
          <a:lstStyle/>
          <a:p>
            <a:r>
              <a:rPr lang="en-US" dirty="0"/>
              <a:t>Understanding your Waste Stream</a:t>
            </a:r>
          </a:p>
        </p:txBody>
      </p:sp>
      <p:sp>
        <p:nvSpPr>
          <p:cNvPr id="4" name="Arrow: Pentagon 3">
            <a:extLst>
              <a:ext uri="{FF2B5EF4-FFF2-40B4-BE49-F238E27FC236}">
                <a16:creationId xmlns:a16="http://schemas.microsoft.com/office/drawing/2014/main" id="{A2621288-9DB5-C537-AD8B-A6AB88F9EA28}"/>
              </a:ext>
            </a:extLst>
          </p:cNvPr>
          <p:cNvSpPr/>
          <p:nvPr/>
        </p:nvSpPr>
        <p:spPr>
          <a:xfrm>
            <a:off x="609363" y="3750482"/>
            <a:ext cx="2521494" cy="2150805"/>
          </a:xfrm>
          <a:prstGeom prst="homePlat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hevron 4">
            <a:extLst>
              <a:ext uri="{FF2B5EF4-FFF2-40B4-BE49-F238E27FC236}">
                <a16:creationId xmlns:a16="http://schemas.microsoft.com/office/drawing/2014/main" id="{DD9028BB-B6FA-1D0B-A48F-E16BC53B2A4B}"/>
              </a:ext>
            </a:extLst>
          </p:cNvPr>
          <p:cNvSpPr/>
          <p:nvPr/>
        </p:nvSpPr>
        <p:spPr>
          <a:xfrm>
            <a:off x="2127219" y="3740641"/>
            <a:ext cx="2396611" cy="2150805"/>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EC751608-B5E7-A507-0CB6-64D05E0D6CA7}"/>
              </a:ext>
            </a:extLst>
          </p:cNvPr>
          <p:cNvSpPr/>
          <p:nvPr/>
        </p:nvSpPr>
        <p:spPr>
          <a:xfrm>
            <a:off x="3528966" y="3740640"/>
            <a:ext cx="2359739" cy="2150805"/>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3F65EB2E-110A-61F6-96D5-C19569E49E7D}"/>
              </a:ext>
            </a:extLst>
          </p:cNvPr>
          <p:cNvSpPr/>
          <p:nvPr/>
        </p:nvSpPr>
        <p:spPr>
          <a:xfrm>
            <a:off x="4898345" y="3731182"/>
            <a:ext cx="2605547" cy="2150803"/>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5203057E-AA65-82AE-4A8E-1A846B5722B3}"/>
              </a:ext>
            </a:extLst>
          </p:cNvPr>
          <p:cNvSpPr/>
          <p:nvPr/>
        </p:nvSpPr>
        <p:spPr>
          <a:xfrm>
            <a:off x="6513532" y="3740640"/>
            <a:ext cx="2605547" cy="2150804"/>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B47474E-EAFC-9191-A428-DC4042C5DDDD}"/>
              </a:ext>
            </a:extLst>
          </p:cNvPr>
          <p:cNvSpPr/>
          <p:nvPr/>
        </p:nvSpPr>
        <p:spPr>
          <a:xfrm>
            <a:off x="8128719" y="3740642"/>
            <a:ext cx="3118605" cy="2150804"/>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8A2C146-8DC3-01AB-ADE4-5DCBC1CF53F3}"/>
              </a:ext>
            </a:extLst>
          </p:cNvPr>
          <p:cNvSpPr txBox="1"/>
          <p:nvPr/>
        </p:nvSpPr>
        <p:spPr>
          <a:xfrm>
            <a:off x="944676" y="4234162"/>
            <a:ext cx="150823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2"/>
                </a:solidFill>
                <a:ea typeface="Calibri"/>
                <a:cs typeface="Calibri"/>
              </a:rPr>
              <a:t>Mapping the waste stream</a:t>
            </a:r>
            <a:endParaRPr lang="en-US" b="1" dirty="0">
              <a:solidFill>
                <a:schemeClr val="bg2"/>
              </a:solidFill>
            </a:endParaRPr>
          </a:p>
        </p:txBody>
      </p:sp>
      <p:sp>
        <p:nvSpPr>
          <p:cNvPr id="11" name="TextBox 10">
            <a:extLst>
              <a:ext uri="{FF2B5EF4-FFF2-40B4-BE49-F238E27FC236}">
                <a16:creationId xmlns:a16="http://schemas.microsoft.com/office/drawing/2014/main" id="{C55026C5-9D40-E241-AE24-155892F2F985}"/>
              </a:ext>
            </a:extLst>
          </p:cNvPr>
          <p:cNvSpPr txBox="1"/>
          <p:nvPr/>
        </p:nvSpPr>
        <p:spPr>
          <a:xfrm>
            <a:off x="9158630" y="4226600"/>
            <a:ext cx="189772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2"/>
                </a:solidFill>
                <a:ea typeface="Calibri"/>
                <a:cs typeface="Calibri"/>
              </a:rPr>
              <a:t>Monitoring &amp; mapping future waste streams</a:t>
            </a:r>
            <a:endParaRPr lang="en-US" b="1" dirty="0">
              <a:solidFill>
                <a:schemeClr val="bg2"/>
              </a:solidFill>
            </a:endParaRPr>
          </a:p>
        </p:txBody>
      </p:sp>
      <p:sp>
        <p:nvSpPr>
          <p:cNvPr id="12" name="TextBox 11">
            <a:extLst>
              <a:ext uri="{FF2B5EF4-FFF2-40B4-BE49-F238E27FC236}">
                <a16:creationId xmlns:a16="http://schemas.microsoft.com/office/drawing/2014/main" id="{98CBBED3-43AE-3916-F831-B4A19DA2668A}"/>
              </a:ext>
            </a:extLst>
          </p:cNvPr>
          <p:cNvSpPr txBox="1"/>
          <p:nvPr/>
        </p:nvSpPr>
        <p:spPr>
          <a:xfrm>
            <a:off x="6513532" y="5938705"/>
            <a:ext cx="24079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9465E"/>
                </a:solidFill>
                <a:ea typeface="Calibri"/>
                <a:cs typeface="Calibri"/>
              </a:rPr>
              <a:t>Implementation</a:t>
            </a:r>
            <a:endParaRPr lang="en-US" b="1" dirty="0"/>
          </a:p>
        </p:txBody>
      </p:sp>
      <p:sp>
        <p:nvSpPr>
          <p:cNvPr id="13" name="TextBox 12">
            <a:extLst>
              <a:ext uri="{FF2B5EF4-FFF2-40B4-BE49-F238E27FC236}">
                <a16:creationId xmlns:a16="http://schemas.microsoft.com/office/drawing/2014/main" id="{28FA03C8-3563-5E25-CAD2-72EE755DF279}"/>
              </a:ext>
            </a:extLst>
          </p:cNvPr>
          <p:cNvSpPr txBox="1"/>
          <p:nvPr/>
        </p:nvSpPr>
        <p:spPr>
          <a:xfrm>
            <a:off x="4473754" y="2801281"/>
            <a:ext cx="280219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9465E"/>
                </a:solidFill>
                <a:ea typeface="Calibri"/>
                <a:cs typeface="Calibri"/>
              </a:rPr>
              <a:t>Analysis &amp; conclusion on actions to be taken</a:t>
            </a:r>
            <a:endParaRPr lang="en-US" b="1" dirty="0"/>
          </a:p>
        </p:txBody>
      </p:sp>
      <p:sp>
        <p:nvSpPr>
          <p:cNvPr id="14" name="TextBox 13">
            <a:extLst>
              <a:ext uri="{FF2B5EF4-FFF2-40B4-BE49-F238E27FC236}">
                <a16:creationId xmlns:a16="http://schemas.microsoft.com/office/drawing/2014/main" id="{9C026559-48B7-6646-87D6-059523746DF5}"/>
              </a:ext>
            </a:extLst>
          </p:cNvPr>
          <p:cNvSpPr txBox="1"/>
          <p:nvPr/>
        </p:nvSpPr>
        <p:spPr>
          <a:xfrm>
            <a:off x="2759582" y="6008197"/>
            <a:ext cx="34685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9465E"/>
                </a:solidFill>
                <a:ea typeface="Calibri"/>
                <a:cs typeface="Calibri"/>
              </a:rPr>
              <a:t>Identify the causes of waste</a:t>
            </a:r>
            <a:endParaRPr lang="en-US" b="1" dirty="0"/>
          </a:p>
        </p:txBody>
      </p:sp>
      <p:sp>
        <p:nvSpPr>
          <p:cNvPr id="15" name="TextBox 14">
            <a:extLst>
              <a:ext uri="{FF2B5EF4-FFF2-40B4-BE49-F238E27FC236}">
                <a16:creationId xmlns:a16="http://schemas.microsoft.com/office/drawing/2014/main" id="{B94C7C59-C3A3-4795-4466-9BE9355A791B}"/>
              </a:ext>
            </a:extLst>
          </p:cNvPr>
          <p:cNvSpPr txBox="1"/>
          <p:nvPr/>
        </p:nvSpPr>
        <p:spPr>
          <a:xfrm>
            <a:off x="2002787" y="2649794"/>
            <a:ext cx="20904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9465E"/>
                </a:solidFill>
                <a:ea typeface="Calibri"/>
                <a:cs typeface="Calibri"/>
              </a:rPr>
              <a:t>Measuring waste weight</a:t>
            </a:r>
            <a:endParaRPr lang="en-US" b="1" dirty="0"/>
          </a:p>
        </p:txBody>
      </p:sp>
      <p:cxnSp>
        <p:nvCxnSpPr>
          <p:cNvPr id="17" name="Straight Connector 16">
            <a:extLst>
              <a:ext uri="{FF2B5EF4-FFF2-40B4-BE49-F238E27FC236}">
                <a16:creationId xmlns:a16="http://schemas.microsoft.com/office/drawing/2014/main" id="{B3D286B4-7367-D5A0-351D-464A861FF643}"/>
              </a:ext>
            </a:extLst>
          </p:cNvPr>
          <p:cNvCxnSpPr>
            <a:cxnSpLocks/>
            <a:stCxn id="15" idx="2"/>
          </p:cNvCxnSpPr>
          <p:nvPr/>
        </p:nvCxnSpPr>
        <p:spPr>
          <a:xfrm>
            <a:off x="3048000" y="3357680"/>
            <a:ext cx="0" cy="1045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D7AD8E-291B-44A6-A8BD-C703C5312D8E}"/>
              </a:ext>
            </a:extLst>
          </p:cNvPr>
          <p:cNvCxnSpPr>
            <a:cxnSpLocks/>
          </p:cNvCxnSpPr>
          <p:nvPr/>
        </p:nvCxnSpPr>
        <p:spPr>
          <a:xfrm>
            <a:off x="4473754" y="5201473"/>
            <a:ext cx="26482" cy="937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910109-E3B5-EB81-543D-DE34D874A620}"/>
              </a:ext>
            </a:extLst>
          </p:cNvPr>
          <p:cNvCxnSpPr>
            <a:cxnSpLocks/>
            <a:stCxn id="13" idx="2"/>
          </p:cNvCxnSpPr>
          <p:nvPr/>
        </p:nvCxnSpPr>
        <p:spPr>
          <a:xfrm>
            <a:off x="5874850" y="3509167"/>
            <a:ext cx="56483" cy="893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97C543-DE34-4ED5-C6BE-B8C4428601EB}"/>
              </a:ext>
            </a:extLst>
          </p:cNvPr>
          <p:cNvCxnSpPr/>
          <p:nvPr/>
        </p:nvCxnSpPr>
        <p:spPr>
          <a:xfrm>
            <a:off x="7843361" y="5300201"/>
            <a:ext cx="0" cy="737232"/>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descr="A black background with a person holding a light bulb&#10;&#10;AI-generated content may be incorrect.">
            <a:extLst>
              <a:ext uri="{FF2B5EF4-FFF2-40B4-BE49-F238E27FC236}">
                <a16:creationId xmlns:a16="http://schemas.microsoft.com/office/drawing/2014/main" id="{53AE9DCD-713F-1398-568B-CF4AE5A9062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73641" y="4356113"/>
            <a:ext cx="1260028" cy="803654"/>
          </a:xfrm>
          <a:prstGeom prst="rect">
            <a:avLst/>
          </a:prstGeom>
        </p:spPr>
      </p:pic>
      <p:pic>
        <p:nvPicPr>
          <p:cNvPr id="23" name="Picture 22" descr="A black background with a person holding a light bulb&#10;&#10;AI-generated content may be incorrect.">
            <a:extLst>
              <a:ext uri="{FF2B5EF4-FFF2-40B4-BE49-F238E27FC236}">
                <a16:creationId xmlns:a16="http://schemas.microsoft.com/office/drawing/2014/main" id="{E0D59B0D-32B6-29AC-54F5-822BDE4C12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73754" y="4470975"/>
            <a:ext cx="1260028" cy="737232"/>
          </a:xfrm>
          <a:prstGeom prst="rect">
            <a:avLst/>
          </a:prstGeom>
        </p:spPr>
      </p:pic>
      <p:pic>
        <p:nvPicPr>
          <p:cNvPr id="24" name="Picture 23" descr="A black background with a person holding a light bulb&#10;&#10;AI-generated content may be incorrect.">
            <a:extLst>
              <a:ext uri="{FF2B5EF4-FFF2-40B4-BE49-F238E27FC236}">
                <a16:creationId xmlns:a16="http://schemas.microsoft.com/office/drawing/2014/main" id="{3EA9D1A0-BAF4-AA0D-CBE2-499ED82DC15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940508" y="4228359"/>
            <a:ext cx="1054948" cy="1128816"/>
          </a:xfrm>
          <a:prstGeom prst="rect">
            <a:avLst/>
          </a:prstGeom>
        </p:spPr>
      </p:pic>
      <p:pic>
        <p:nvPicPr>
          <p:cNvPr id="25" name="Picture 24" descr="A black background with a person holding a light bulb&#10;&#10;AI-generated content may be incorrect.">
            <a:extLst>
              <a:ext uri="{FF2B5EF4-FFF2-40B4-BE49-F238E27FC236}">
                <a16:creationId xmlns:a16="http://schemas.microsoft.com/office/drawing/2014/main" id="{56D6C8CE-7720-92B7-10CC-73C0C0EA2DC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668169" y="4250912"/>
            <a:ext cx="1029911" cy="1083710"/>
          </a:xfrm>
          <a:prstGeom prst="rect">
            <a:avLst/>
          </a:prstGeom>
        </p:spPr>
      </p:pic>
      <p:sp>
        <p:nvSpPr>
          <p:cNvPr id="27" name="TextBox 26">
            <a:extLst>
              <a:ext uri="{FF2B5EF4-FFF2-40B4-BE49-F238E27FC236}">
                <a16:creationId xmlns:a16="http://schemas.microsoft.com/office/drawing/2014/main" id="{6B1BF15D-F21F-07BB-3B1E-AEA304235C10}"/>
              </a:ext>
            </a:extLst>
          </p:cNvPr>
          <p:cNvSpPr txBox="1"/>
          <p:nvPr/>
        </p:nvSpPr>
        <p:spPr>
          <a:xfrm>
            <a:off x="609363" y="1185000"/>
            <a:ext cx="10156675" cy="1200329"/>
          </a:xfrm>
          <a:prstGeom prst="rect">
            <a:avLst/>
          </a:prstGeom>
          <a:noFill/>
        </p:spPr>
        <p:txBody>
          <a:bodyPr wrap="square">
            <a:spAutoFit/>
          </a:bodyPr>
          <a:lstStyle/>
          <a:p>
            <a:pPr algn="just"/>
            <a:r>
              <a:rPr lang="en-GB" sz="2400" dirty="0">
                <a:solidFill>
                  <a:srgbClr val="09465E"/>
                </a:solidFill>
              </a:rPr>
              <a:t>Understanding your Waste Stream is fundamental, because it allows you to identify opportunities to reduce costs, improve resource efficiency, minimise environmental impact, and uncover potential for reuse or valorisation.</a:t>
            </a:r>
          </a:p>
        </p:txBody>
      </p:sp>
    </p:spTree>
    <p:extLst>
      <p:ext uri="{BB962C8B-B14F-4D97-AF65-F5344CB8AC3E}">
        <p14:creationId xmlns:p14="http://schemas.microsoft.com/office/powerpoint/2010/main" val="369489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30F6B-5922-ADB6-B4EC-54C885850751}"/>
            </a:ext>
          </a:extLst>
        </p:cNvPr>
        <p:cNvGrpSpPr/>
        <p:nvPr/>
      </p:nvGrpSpPr>
      <p:grpSpPr>
        <a:xfrm>
          <a:off x="0" y="0"/>
          <a:ext cx="0" cy="0"/>
          <a:chOff x="0" y="0"/>
          <a:chExt cx="0" cy="0"/>
        </a:xfrm>
      </p:grpSpPr>
      <p:pic>
        <p:nvPicPr>
          <p:cNvPr id="7" name="Picture Placeholder 6" descr="A group of people in a lab&#10;&#10;AI-generated content may be incorrect.">
            <a:extLst>
              <a:ext uri="{FF2B5EF4-FFF2-40B4-BE49-F238E27FC236}">
                <a16:creationId xmlns:a16="http://schemas.microsoft.com/office/drawing/2014/main" id="{D5D7FDCD-F52C-60B3-AB89-7718E032210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238772" y="2626822"/>
            <a:ext cx="7423669" cy="3396829"/>
          </a:xfrm>
        </p:spPr>
      </p:pic>
      <p:sp>
        <p:nvSpPr>
          <p:cNvPr id="5" name="Text Placeholder 4">
            <a:extLst>
              <a:ext uri="{FF2B5EF4-FFF2-40B4-BE49-F238E27FC236}">
                <a16:creationId xmlns:a16="http://schemas.microsoft.com/office/drawing/2014/main" id="{5D61970A-B083-34CB-3D43-3819E037AD9F}"/>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F3C2AB1D-A0BC-F694-5245-3BEC16853489}"/>
              </a:ext>
            </a:extLst>
          </p:cNvPr>
          <p:cNvSpPr/>
          <p:nvPr/>
        </p:nvSpPr>
        <p:spPr>
          <a:xfrm>
            <a:off x="5135337" y="3429000"/>
            <a:ext cx="6038800"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D2207E37-7932-3D5C-0445-FB323DEFA0C9}"/>
              </a:ext>
            </a:extLst>
          </p:cNvPr>
          <p:cNvSpPr txBox="1"/>
          <p:nvPr/>
        </p:nvSpPr>
        <p:spPr>
          <a:xfrm>
            <a:off x="5135337" y="3481298"/>
            <a:ext cx="6216702"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OPTIMISATION PROCESSES</a:t>
            </a:r>
          </a:p>
        </p:txBody>
      </p:sp>
    </p:spTree>
    <p:extLst>
      <p:ext uri="{BB962C8B-B14F-4D97-AF65-F5344CB8AC3E}">
        <p14:creationId xmlns:p14="http://schemas.microsoft.com/office/powerpoint/2010/main" val="247653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98E83-BB3D-41B0-F2FE-D96A1E74767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8F4AD15-DA61-32B4-EAE3-672DF784038A}"/>
              </a:ext>
            </a:extLst>
          </p:cNvPr>
          <p:cNvSpPr>
            <a:spLocks noGrp="1"/>
          </p:cNvSpPr>
          <p:nvPr>
            <p:ph type="body" sz="quarter" idx="18"/>
          </p:nvPr>
        </p:nvSpPr>
        <p:spPr>
          <a:xfrm>
            <a:off x="403528" y="979755"/>
            <a:ext cx="5680147" cy="5085358"/>
          </a:xfrm>
        </p:spPr>
        <p:txBody>
          <a:bodyPr lIns="91440" tIns="45720" rIns="91440" bIns="45720">
            <a:noAutofit/>
          </a:bodyPr>
          <a:lstStyle/>
          <a:p>
            <a:pPr>
              <a:lnSpc>
                <a:spcPct val="110000"/>
              </a:lnSpc>
            </a:pPr>
            <a:r>
              <a:rPr lang="en-US" dirty="0"/>
              <a:t>The process of </a:t>
            </a:r>
            <a:r>
              <a:rPr lang="en-US" dirty="0" err="1"/>
              <a:t>maximising</a:t>
            </a:r>
            <a:r>
              <a:rPr lang="en-US" dirty="0"/>
              <a:t> output development requires concrete strategies, but it is fundamental to engage in process </a:t>
            </a:r>
            <a:r>
              <a:rPr lang="en-US" dirty="0" err="1"/>
              <a:t>optimisation</a:t>
            </a:r>
            <a:r>
              <a:rPr lang="en-US" dirty="0"/>
              <a:t> for sustainable and efficient food management, avoiding waste and delivering a more effective input performance. </a:t>
            </a:r>
          </a:p>
          <a:p>
            <a:pPr>
              <a:lnSpc>
                <a:spcPct val="110000"/>
              </a:lnSpc>
            </a:pPr>
            <a:r>
              <a:rPr lang="en-US" dirty="0"/>
              <a:t>It is important first to address where and how waste occurs, so the solutions implemented are based under their specific and tailored cases. Most of inefficiencies occur in critical phases (Dewi et.al, 2021):   </a:t>
            </a:r>
          </a:p>
        </p:txBody>
      </p:sp>
      <p:sp>
        <p:nvSpPr>
          <p:cNvPr id="4" name="Text Placeholder 3">
            <a:extLst>
              <a:ext uri="{FF2B5EF4-FFF2-40B4-BE49-F238E27FC236}">
                <a16:creationId xmlns:a16="http://schemas.microsoft.com/office/drawing/2014/main" id="{8E34EB32-20A2-4D9D-FC28-98DFB01B66D7}"/>
              </a:ext>
            </a:extLst>
          </p:cNvPr>
          <p:cNvSpPr>
            <a:spLocks noGrp="1"/>
          </p:cNvSpPr>
          <p:nvPr>
            <p:ph type="body" sz="quarter" idx="16"/>
          </p:nvPr>
        </p:nvSpPr>
        <p:spPr>
          <a:xfrm>
            <a:off x="403529" y="291082"/>
            <a:ext cx="4990998" cy="992652"/>
          </a:xfrm>
        </p:spPr>
        <p:txBody>
          <a:bodyPr>
            <a:normAutofit/>
          </a:bodyPr>
          <a:lstStyle/>
          <a:p>
            <a:r>
              <a:rPr lang="en-GB" dirty="0"/>
              <a:t>Why does waste occur?</a:t>
            </a:r>
            <a:endParaRPr lang="en-US" dirty="0"/>
          </a:p>
        </p:txBody>
      </p:sp>
      <p:pic>
        <p:nvPicPr>
          <p:cNvPr id="4098" name="Picture 2" descr="Food is waste in American restaurants – How to solve a super-sized problem?  - Recycle Track Systems">
            <a:extLst>
              <a:ext uri="{FF2B5EF4-FFF2-40B4-BE49-F238E27FC236}">
                <a16:creationId xmlns:a16="http://schemas.microsoft.com/office/drawing/2014/main" id="{80311B6E-5AFC-F801-775F-8250A8E1EBF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083676" y="10"/>
            <a:ext cx="5361066" cy="6857990"/>
          </a:xfrm>
          <a:prstGeom prst="rect">
            <a:avLst/>
          </a:prstGeom>
          <a:solidFill>
            <a:srgbClr val="FFFFFF"/>
          </a:solidFill>
        </p:spPr>
      </p:pic>
    </p:spTree>
    <p:extLst>
      <p:ext uri="{BB962C8B-B14F-4D97-AF65-F5344CB8AC3E}">
        <p14:creationId xmlns:p14="http://schemas.microsoft.com/office/powerpoint/2010/main" val="226157379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694AF-FF7F-4AAA-9F78-44F6B83EA027}">
  <ds:schemaRef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 ds:uri="http://purl.org/dc/terms/"/>
    <ds:schemaRef ds:uri="http://schemas.openxmlformats.org/package/2006/metadata/core-properties"/>
    <ds:schemaRef ds:uri="d7a7d2cd-df7e-4745-bde0-17e5b7a43ab2"/>
    <ds:schemaRef ds:uri="c90da0c0-d638-440e-806c-9eaade8987c8"/>
    <ds:schemaRef ds:uri="http://schemas.microsoft.com/office/2006/metadata/properties"/>
  </ds:schemaRefs>
</ds:datastoreItem>
</file>

<file path=customXml/itemProps2.xml><?xml version="1.0" encoding="utf-8"?>
<ds:datastoreItem xmlns:ds="http://schemas.openxmlformats.org/officeDocument/2006/customXml" ds:itemID="{ADFA6794-60D8-423E-89AA-F479EADCB73D}">
  <ds:schemaRefs>
    <ds:schemaRef ds:uri="http://schemas.microsoft.com/sharepoint/v3/contenttype/forms"/>
  </ds:schemaRefs>
</ds:datastoreItem>
</file>

<file path=customXml/itemProps3.xml><?xml version="1.0" encoding="utf-8"?>
<ds:datastoreItem xmlns:ds="http://schemas.openxmlformats.org/officeDocument/2006/customXml" ds:itemID="{8856110E-70F8-44E8-BDBE-0AE046793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5556</TotalTime>
  <Words>1924</Words>
  <Application>Microsoft Office PowerPoint</Application>
  <PresentationFormat>Widescreen</PresentationFormat>
  <Paragraphs>267</Paragraphs>
  <Slides>27</Slides>
  <Notes>11</Notes>
  <HiddenSlides>0</HiddenSlides>
  <MMClips>3</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469</cp:revision>
  <dcterms:created xsi:type="dcterms:W3CDTF">2020-10-14T13:32:04Z</dcterms:created>
  <dcterms:modified xsi:type="dcterms:W3CDTF">2025-07-03T06:37:35Z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