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717" r:id="rId6"/>
    <p:sldMasterId id="2147483724" r:id="rId7"/>
    <p:sldMasterId id="2147483746" r:id="rId8"/>
  </p:sldMasterIdLst>
  <p:notesMasterIdLst>
    <p:notesMasterId r:id="rId45"/>
  </p:notesMasterIdLst>
  <p:sldIdLst>
    <p:sldId id="4418" r:id="rId9"/>
    <p:sldId id="4404" r:id="rId10"/>
    <p:sldId id="259" r:id="rId11"/>
    <p:sldId id="4481" r:id="rId12"/>
    <p:sldId id="282" r:id="rId13"/>
    <p:sldId id="285" r:id="rId14"/>
    <p:sldId id="4394" r:id="rId15"/>
    <p:sldId id="286" r:id="rId16"/>
    <p:sldId id="4395" r:id="rId17"/>
    <p:sldId id="4396" r:id="rId18"/>
    <p:sldId id="4478" r:id="rId19"/>
    <p:sldId id="4479" r:id="rId20"/>
    <p:sldId id="4352" r:id="rId21"/>
    <p:sldId id="4471" r:id="rId22"/>
    <p:sldId id="4473" r:id="rId23"/>
    <p:sldId id="4474" r:id="rId24"/>
    <p:sldId id="4477" r:id="rId25"/>
    <p:sldId id="4475" r:id="rId26"/>
    <p:sldId id="4476" r:id="rId27"/>
    <p:sldId id="4414" r:id="rId28"/>
    <p:sldId id="269" r:id="rId29"/>
    <p:sldId id="4482" r:id="rId30"/>
    <p:sldId id="4399" r:id="rId31"/>
    <p:sldId id="4400" r:id="rId32"/>
    <p:sldId id="4401" r:id="rId33"/>
    <p:sldId id="4402" r:id="rId34"/>
    <p:sldId id="4403" r:id="rId35"/>
    <p:sldId id="4415" r:id="rId36"/>
    <p:sldId id="4483" r:id="rId37"/>
    <p:sldId id="4439" r:id="rId38"/>
    <p:sldId id="4440" r:id="rId39"/>
    <p:sldId id="4413" r:id="rId40"/>
    <p:sldId id="4480" r:id="rId41"/>
    <p:sldId id="4340" r:id="rId42"/>
    <p:sldId id="4417" r:id="rId43"/>
    <p:sldId id="4263"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4A7BE-E75B-5654-140B-A0CA8295EFA3}" name="Irida Tase" initials="IT" userId="S-1-5-21-2071598336-1086135306-134157935-33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833"/>
    <a:srgbClr val="2094D2"/>
    <a:srgbClr val="09465E"/>
    <a:srgbClr val="DF2D64"/>
    <a:srgbClr val="F1983D"/>
    <a:srgbClr val="60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1A21D-76DC-9F57-B81C-9CAE1ED7C6DD}" v="49" dt="2025-05-27T09:45:21.6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99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BCA0C81-B982-4E0B-8F51-4FDF809D7554}" type="datetimeFigureOut">
              <a:rPr lang="es-ES" smtClean="0"/>
              <a:t>27/05/2025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C52C55-EDB8-4A06-8144-B794ECC2385A}" type="slidenum">
              <a:rPr lang="es-ES" smtClean="0"/>
              <a:t>‹#›</a:t>
            </a:fld>
            <a:endParaRPr lang="es-ES"/>
          </a:p>
        </p:txBody>
      </p:sp>
    </p:spTree>
    <p:extLst>
      <p:ext uri="{BB962C8B-B14F-4D97-AF65-F5344CB8AC3E}">
        <p14:creationId xmlns:p14="http://schemas.microsoft.com/office/powerpoint/2010/main" val="58745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BF4159-2ACB-BF1C-446E-D5D6D228BBF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7E8E3CD5-B83D-81FD-B147-C7EE7098C80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rPr>
              <a:pPr marL="0" marR="0" lvl="0" indent="0" algn="r" defTabSz="91440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23</a:t>
            </a:fld>
            <a:endPar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endParaRPr>
          </a:p>
        </p:txBody>
      </p:sp>
      <p:sp>
        <p:nvSpPr>
          <p:cNvPr id="4099" name="Text Box 1">
            <a:extLst>
              <a:ext uri="{FF2B5EF4-FFF2-40B4-BE49-F238E27FC236}">
                <a16:creationId xmlns:a16="http://schemas.microsoft.com/office/drawing/2014/main" id="{E4FB2A18-96A4-AAC2-AC94-DEF74F3D82F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12639F0-0207-B4A0-E579-8D8811B7E861}"/>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7365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D4AD2F-57A0-B17F-D091-8134CEF746BB}"/>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65A796BB-87A1-0EB0-8E66-9A796BE09DE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24</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CE569614-7E97-0D0F-DC10-F65048749136}"/>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FA57054-91AB-B021-C896-75CBC65B38C3}"/>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8929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1686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5637-827C-E1FE-1B20-22CE768C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AA899-9055-0522-088D-7DA66E9F9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CBC1D-FC47-1A05-D424-E455AD8DE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6709EB-60AE-E0C8-6DFE-3559CE53B5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1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C52C55-EDB8-4A06-8144-B794ECC2385A}" type="slidenum">
              <a:rPr lang="es-ES" smtClean="0"/>
              <a:t>11</a:t>
            </a:fld>
            <a:endParaRPr lang="es-ES"/>
          </a:p>
        </p:txBody>
      </p:sp>
    </p:spTree>
    <p:extLst>
      <p:ext uri="{BB962C8B-B14F-4D97-AF65-F5344CB8AC3E}">
        <p14:creationId xmlns:p14="http://schemas.microsoft.com/office/powerpoint/2010/main" val="381201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0E7E-1F33-216F-CA68-7C7DC62CA2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5FF5AC-467D-0E38-D9D3-63649A5FF3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D15860-9F15-0C91-5498-F662E8EFFA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FFD9A4A-8AED-EAC4-4690-764405E366C4}"/>
              </a:ext>
            </a:extLst>
          </p:cNvPr>
          <p:cNvSpPr>
            <a:spLocks noGrp="1"/>
          </p:cNvSpPr>
          <p:nvPr>
            <p:ph type="sldNum" sz="quarter" idx="5"/>
          </p:nvPr>
        </p:nvSpPr>
        <p:spPr/>
        <p:txBody>
          <a:bodyPr/>
          <a:lstStyle/>
          <a:p>
            <a:fld id="{30C52C55-EDB8-4A06-8144-B794ECC2385A}" type="slidenum">
              <a:rPr lang="es-ES" smtClean="0"/>
              <a:t>12</a:t>
            </a:fld>
            <a:endParaRPr lang="es-ES"/>
          </a:p>
        </p:txBody>
      </p:sp>
    </p:spTree>
    <p:extLst>
      <p:ext uri="{BB962C8B-B14F-4D97-AF65-F5344CB8AC3E}">
        <p14:creationId xmlns:p14="http://schemas.microsoft.com/office/powerpoint/2010/main" val="2379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2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F106-AA3F-A38D-9054-C2A314A5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F3E74-683A-7561-27AF-DF64ED632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2BDD0-EC76-1B2C-BBF2-90E371337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A2B862-CAA3-26AB-3EA3-052116E9C39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939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58B30-9573-CCA5-605C-76F775FE0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A4493-8D8B-C331-D7FB-CFACACD1F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108F-6507-144A-E918-B3979A2BC2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BAF74-298D-345D-7332-4D04EA0C5DC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680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D24A-F86B-1EC8-7957-4A788FEF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37292-6A27-FADB-9164-071D0123D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67EE6-C161-1FD9-670F-20AD70F2E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29215-D8EB-4945-8183-97B09F25232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233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7F19-2076-E303-0273-90E91661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A280D-4318-88F0-558B-00A29650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2122F-14AA-10C0-E856-86003633A4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ACD351-A71C-58FB-29FE-7AD00F1C0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0936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56201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408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3147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78767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38938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00685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58050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5999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79049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22846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244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9556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766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0219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6119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29921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17219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317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010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35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49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130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163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077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96262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5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25356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66525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15655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4070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1582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689935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148349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365380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77451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498476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5514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9226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3340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13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337981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4272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550210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20006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99952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06408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3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9D30D7D1-A205-2529-241A-AF0F778598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957EC4B0-708C-B271-7A86-06A99271CD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
        <p:nvSpPr>
          <p:cNvPr id="6" name="TextBox 5">
            <a:extLst>
              <a:ext uri="{FF2B5EF4-FFF2-40B4-BE49-F238E27FC236}">
                <a16:creationId xmlns:a16="http://schemas.microsoft.com/office/drawing/2014/main" id="{FF543D52-2135-3A66-A772-5F145D66A4D1}"/>
              </a:ext>
            </a:extLst>
          </p:cNvPr>
          <p:cNvSpPr txBox="1"/>
          <p:nvPr userDrawn="1"/>
        </p:nvSpPr>
        <p:spPr>
          <a:xfrm>
            <a:off x="11536218" y="5861706"/>
            <a:ext cx="535709" cy="862367"/>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2739015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73861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79879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07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0779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5192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97840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99218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441141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66077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37759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5945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76861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1929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675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86281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23534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304728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960059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057913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364359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7905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6060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5.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2430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2" r:id="rId21"/>
    <p:sldLayoutId id="2147483693" r:id="rId22"/>
    <p:sldLayoutId id="214748369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53628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5636543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985093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hyperlink" Target="https://rexcatering.com/Web/Rexcatering/Rexcatering.aspx" TargetMode="External"/><Relationship Id="rId7" Type="http://schemas.openxmlformats.org/officeDocument/2006/relationships/hyperlink" Target="https://info.mercadona.es/en/lets-protect-the-planet/our-actions/plastic/new-tag#:~:text=By%202025%2C%20Mercadona%20will%20have,in%20this%20plan%20by%202025." TargetMode="External"/><Relationship Id="rId12" Type="http://schemas.openxmlformats.org/officeDocument/2006/relationships/image" Target="../media/image44.jpeg"/><Relationship Id="rId2" Type="http://schemas.openxmlformats.org/officeDocument/2006/relationships/hyperlink" Target="https://www.fesbal.org.es/quienes-somos?utm_source=chatgpt.com" TargetMode="External"/><Relationship Id="rId1" Type="http://schemas.openxmlformats.org/officeDocument/2006/relationships/slideLayout" Target="../slideLayouts/slideLayout27.xml"/><Relationship Id="rId6" Type="http://schemas.openxmlformats.org/officeDocument/2006/relationships/hyperlink" Target="https://financialfood.es/eroski-refuerza-su-lucha-contra-el-desperdicio-alimentario" TargetMode="External"/><Relationship Id="rId11" Type="http://schemas.openxmlformats.org/officeDocument/2006/relationships/image" Target="../media/image43.png"/><Relationship Id="rId5" Type="http://schemas.openxmlformats.org/officeDocument/2006/relationships/hyperlink" Target="https://yonodesperdicio.org/guia-para-reducir-las-perdidas-desperdicio-alimentos" TargetMode="External"/><Relationship Id="rId10" Type="http://schemas.openxmlformats.org/officeDocument/2006/relationships/image" Target="../media/image42.jpeg"/><Relationship Id="rId4" Type="http://schemas.openxmlformats.org/officeDocument/2006/relationships/hyperlink" Target="https://www.linkedin.com/company/olio-share-more-waste-less/" TargetMode="Externa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boe.es/diario_boe/txt.php?id=BOE-A-2025-6597" TargetMode="External"/><Relationship Id="rId7" Type="http://schemas.openxmlformats.org/officeDocument/2006/relationships/image" Target="../media/image47.png"/><Relationship Id="rId2" Type="http://schemas.openxmlformats.org/officeDocument/2006/relationships/hyperlink" Target="https://www.aecoc.es/" TargetMode="Externa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hyperlink" Target="https://food.cloud/" TargetMode="External"/><Relationship Id="rId4" Type="http://schemas.openxmlformats.org/officeDocument/2006/relationships/hyperlink" Target="https://www.wasteless.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pa.gov/sustainable-management-food/food-too-good-waste" TargetMode="External"/><Relationship Id="rId3" Type="http://schemas.openxmlformats.org/officeDocument/2006/relationships/hyperlink" Target="https://espigoladors.cat/en/" TargetMode="External"/><Relationship Id="rId7" Type="http://schemas.openxmlformats.org/officeDocument/2006/relationships/hyperlink" Target="https://www.fao.org/sustainable-development-goals/food-waste/toolkit"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27.xml"/><Relationship Id="rId6" Type="http://schemas.openxmlformats.org/officeDocument/2006/relationships/hyperlink" Target="https://food.ec.europa.eu/safety/food-waste_en" TargetMode="External"/><Relationship Id="rId5" Type="http://schemas.openxmlformats.org/officeDocument/2006/relationships/hyperlink" Target="https://feedbackglobal.org/the-label-to-end-food-waste/" TargetMode="External"/><Relationship Id="rId10" Type="http://schemas.openxmlformats.org/officeDocument/2006/relationships/image" Target="../media/image49.png"/><Relationship Id="rId4" Type="http://schemas.openxmlformats.org/officeDocument/2006/relationships/hyperlink" Target="https://food.ec.europa.eu/safety/food-waste/date-marking_en" TargetMode="Externa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zerodespilfarro.elika.eus/es/"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recircular.net/sobre-nosotros"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51.jpg"/><Relationship Id="rId4" Type="http://schemas.openxmlformats.org/officeDocument/2006/relationships/hyperlink" Target="https://recircular.net/recursos/agroalimentacion-y-bebida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JPr7jO2L7LE&amp;t=29s" TargetMode="External"/><Relationship Id="rId3" Type="http://schemas.openxmlformats.org/officeDocument/2006/relationships/notesSlide" Target="../notesSlides/notesSlide8.xml"/><Relationship Id="rId7" Type="http://schemas.openxmlformats.org/officeDocument/2006/relationships/image" Target="../media/image53.jpeg"/><Relationship Id="rId2" Type="http://schemas.openxmlformats.org/officeDocument/2006/relationships/slideLayout" Target="../slideLayouts/slideLayout24.xml"/><Relationship Id="rId1" Type="http://schemas.openxmlformats.org/officeDocument/2006/relationships/video" Target="https://www.youtube.com/embed/JPr7jO2L7LE?start=29&amp;feature=oembed" TargetMode="Externa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hyperlink" Target="https://planb.org.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hyperlink" Target="https://waste2worth.eu/" TargetMode="External"/><Relationship Id="rId1" Type="http://schemas.openxmlformats.org/officeDocument/2006/relationships/slideLayout" Target="../slideLayouts/slideLayout17.xml"/><Relationship Id="rId6" Type="http://schemas.openxmlformats.org/officeDocument/2006/relationships/hyperlink" Target="https://waste2worth.eu/sme-food-waste-community-exploration-guide/" TargetMode="External"/><Relationship Id="rId5" Type="http://schemas.openxmlformats.org/officeDocument/2006/relationships/image" Target="../media/image55.png"/><Relationship Id="rId4" Type="http://schemas.openxmlformats.org/officeDocument/2006/relationships/hyperlink" Target="https://waste2worth.eu/regional-community-maps-of-waste-stream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asgowdeclaration.org/about"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paturpa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europadecentraal.nl/voorrangsbeginsel-europees-recht-staat-boven-het-nationale-rech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Waste" TargetMode="External"/><Relationship Id="rId7" Type="http://schemas.openxmlformats.org/officeDocument/2006/relationships/image" Target="../media/image31.png"/><Relationship Id="rId2" Type="http://schemas.openxmlformats.org/officeDocument/2006/relationships/hyperlink" Target="https://ec.europa.eu/eurostat/statistics-explained/index.php?title=Glossary:Food" TargetMode="External"/><Relationship Id="rId1" Type="http://schemas.openxmlformats.org/officeDocument/2006/relationships/slideLayout" Target="../slideLayouts/slideLayout2.xml"/><Relationship Id="rId6" Type="http://schemas.openxmlformats.org/officeDocument/2006/relationships/hyperlink" Target="https://ec.europa.eu/eurostat/web/products-eurostat-news/w/ddn-20240927-2" TargetMode="External"/><Relationship Id="rId5" Type="http://schemas.openxmlformats.org/officeDocument/2006/relationships/image" Target="../media/image30.png"/><Relationship Id="rId4" Type="http://schemas.openxmlformats.org/officeDocument/2006/relationships/hyperlink" Target="https://ec.europa.eu/eurostat/statistics-explained/index.php?title=Glossary:European_Union_(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Close-up of rows of produce in boxes: Roma tomatoes, string beans, jalapeños, plums">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332632"/>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9"/>
            <a:ext cx="6015622"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22219"/>
            <a:ext cx="7251355"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rPr>
              <a:t>REDIRECTING FOOD SURPLUS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324" normalizeH="0" baseline="0" noProof="0" dirty="0">
                <a:ln>
                  <a:noFill/>
                </a:ln>
                <a:solidFill>
                  <a:srgbClr val="60BA47"/>
                </a:solidFill>
                <a:effectLst/>
                <a:uLnTx/>
                <a:uFillTx/>
                <a:latin typeface="Calibri" panose="020F0502020204030204" pitchFamily="34" charset="0"/>
                <a:cs typeface="Calibri" panose="020F0502020204030204" pitchFamily="34" charset="0"/>
              </a:rPr>
              <a:t>MODULE 6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61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9AC3-3558-AA3B-9D6F-474B9D1C80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950B92-2243-6601-F6A8-C1525ADB5436}"/>
              </a:ext>
            </a:extLst>
          </p:cNvPr>
          <p:cNvSpPr/>
          <p:nvPr/>
        </p:nvSpPr>
        <p:spPr>
          <a:xfrm>
            <a:off x="485775" y="358457"/>
            <a:ext cx="1105566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5D6F98DD-036C-DD1D-F592-4FC5FF64223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2EC9268E-1794-860C-8B1A-697A38589B1A}"/>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Types</a:t>
            </a:r>
            <a:r>
              <a:rPr lang="es-ES" spc="-10" dirty="0"/>
              <a:t> </a:t>
            </a:r>
            <a:r>
              <a:rPr lang="es-ES" spc="-10" dirty="0" err="1"/>
              <a:t>of</a:t>
            </a:r>
            <a:r>
              <a:rPr lang="es-ES" spc="-10" dirty="0"/>
              <a:t> surplus</a:t>
            </a:r>
            <a:endParaRPr i="1" spc="-10" dirty="0"/>
          </a:p>
        </p:txBody>
      </p:sp>
      <p:sp>
        <p:nvSpPr>
          <p:cNvPr id="5" name="object 5">
            <a:extLst>
              <a:ext uri="{FF2B5EF4-FFF2-40B4-BE49-F238E27FC236}">
                <a16:creationId xmlns:a16="http://schemas.microsoft.com/office/drawing/2014/main" id="{8100EE14-5D5A-13B3-95AF-9B83B15AF97A}"/>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65F48ECC-3E1D-932E-7DD5-846A176A62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10" name="CuadroTexto 9">
            <a:extLst>
              <a:ext uri="{FF2B5EF4-FFF2-40B4-BE49-F238E27FC236}">
                <a16:creationId xmlns:a16="http://schemas.microsoft.com/office/drawing/2014/main" id="{F3DDA634-DD2C-A055-D61C-B4972770B19F}"/>
              </a:ext>
            </a:extLst>
          </p:cNvPr>
          <p:cNvSpPr txBox="1"/>
          <p:nvPr/>
        </p:nvSpPr>
        <p:spPr>
          <a:xfrm>
            <a:off x="734606" y="2054392"/>
            <a:ext cx="5080406" cy="2677656"/>
          </a:xfrm>
          <a:prstGeom prst="rect">
            <a:avLst/>
          </a:prstGeom>
          <a:noFill/>
        </p:spPr>
        <p:txBody>
          <a:bodyPr wrap="square" rtlCol="0">
            <a:spAutoFit/>
          </a:bodyPr>
          <a:lstStyle/>
          <a:p>
            <a:pPr marL="108000" marR="0" lvl="1" indent="0" defTabSz="914400" eaLnBrk="1" fontAlgn="auto" latinLnBrk="0" hangingPunct="1">
              <a:spcBef>
                <a:spcPts val="0"/>
              </a:spcBef>
              <a:buClrTx/>
              <a:buSzPts val="1000"/>
              <a:buFontTx/>
              <a:buNone/>
              <a:tabLst>
                <a:tab pos="914400" algn="l"/>
              </a:tabLst>
              <a:defRPr/>
            </a:pPr>
            <a:r>
              <a:rPr lang="en-US" sz="2400" dirty="0">
                <a:solidFill>
                  <a:srgbClr val="09465E"/>
                </a:solidFill>
                <a:latin typeface="+mn-lt"/>
                <a:cs typeface="Calibri"/>
              </a:rPr>
              <a:t>Food purchased but not consumed by individuals or families.</a:t>
            </a:r>
          </a:p>
          <a:p>
            <a:pPr marL="108000" marR="0" lvl="1" indent="0" defTabSz="914400" eaLnBrk="1" fontAlgn="auto" latinLnBrk="0" hangingPunct="1">
              <a:spcBef>
                <a:spcPts val="0"/>
              </a:spcBef>
              <a:buClrTx/>
              <a:buSzPts val="1000"/>
              <a:buFontTx/>
              <a:buNone/>
              <a:tabLst>
                <a:tab pos="914400" algn="l"/>
              </a:tabLst>
              <a:defRPr/>
            </a:pPr>
            <a:endParaRPr lang="es-ES" sz="1200" dirty="0">
              <a:solidFill>
                <a:srgbClr val="09465E"/>
              </a:solidFill>
              <a:latin typeface="+mn-lt"/>
              <a:cs typeface="Calibri"/>
            </a:endParaRPr>
          </a:p>
          <a:p>
            <a:pPr marL="108000" marR="0" lvl="1" indent="0" defTabSz="914400" eaLnBrk="1" fontAlgn="auto" latinLnBrk="0" hangingPunct="1">
              <a:spcBef>
                <a:spcPts val="0"/>
              </a:spcBef>
              <a:buClrTx/>
              <a:buSzPts val="1000"/>
              <a:buFontTx/>
              <a:buNone/>
              <a:tabLst>
                <a:tab pos="914400" algn="l"/>
              </a:tabLst>
              <a:defRPr/>
            </a:pPr>
            <a:r>
              <a:rPr lang="en-US" sz="2400" dirty="0">
                <a:solidFill>
                  <a:srgbClr val="09465E"/>
                </a:solidFill>
                <a:latin typeface="+mn-lt"/>
                <a:cs typeface="Calibri"/>
              </a:rPr>
              <a:t>Includes: Expired products, leftovers, or ingredients bought in bulk.</a:t>
            </a:r>
          </a:p>
          <a:p>
            <a:pPr marL="108000" marR="0" lvl="1" indent="0" defTabSz="914400" eaLnBrk="1" fontAlgn="auto" latinLnBrk="0" hangingPunct="1">
              <a:spcBef>
                <a:spcPts val="0"/>
              </a:spcBef>
              <a:buClrTx/>
              <a:buSzPts val="1000"/>
              <a:buFontTx/>
              <a:buNone/>
              <a:tabLst>
                <a:tab pos="914400" algn="l"/>
              </a:tabLst>
              <a:defRPr/>
            </a:pPr>
            <a:endParaRPr kumimoji="0" lang="es-ES" sz="1200" b="0" i="0" u="none" strike="noStrike" kern="1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endParaRPr>
          </a:p>
          <a:p>
            <a:pPr marL="108000" marR="0" lvl="1" indent="0" defTabSz="914400" eaLnBrk="1" fontAlgn="auto" latinLnBrk="0" hangingPunct="1">
              <a:spcBef>
                <a:spcPts val="0"/>
              </a:spcBef>
              <a:buClrTx/>
              <a:buSzPts val="1000"/>
              <a:buFontTx/>
              <a:buNone/>
              <a:tabLst>
                <a:tab pos="457200" algn="l"/>
              </a:tabLst>
              <a:defRPr/>
            </a:pPr>
            <a:r>
              <a:rPr lang="es-ES" sz="2400" dirty="0" err="1">
                <a:solidFill>
                  <a:srgbClr val="09465E"/>
                </a:solidFill>
                <a:latin typeface="+mn-lt"/>
                <a:cs typeface="Calibri"/>
              </a:rPr>
              <a:t>Due</a:t>
            </a:r>
            <a:r>
              <a:rPr lang="es-ES" sz="2400" dirty="0">
                <a:solidFill>
                  <a:srgbClr val="09465E"/>
                </a:solidFill>
                <a:latin typeface="+mn-lt"/>
                <a:cs typeface="Calibri"/>
              </a:rPr>
              <a:t> </a:t>
            </a:r>
            <a:r>
              <a:rPr lang="es-ES" sz="2400" dirty="0" err="1">
                <a:solidFill>
                  <a:srgbClr val="09465E"/>
                </a:solidFill>
                <a:latin typeface="+mn-lt"/>
                <a:cs typeface="Calibri"/>
              </a:rPr>
              <a:t>to</a:t>
            </a:r>
            <a:r>
              <a:rPr lang="es-ES" sz="2400" dirty="0">
                <a:solidFill>
                  <a:srgbClr val="09465E"/>
                </a:solidFill>
                <a:latin typeface="+mn-lt"/>
                <a:cs typeface="Calibri"/>
              </a:rPr>
              <a:t>: </a:t>
            </a:r>
          </a:p>
          <a:p>
            <a:pPr marL="108000" marR="0" lvl="1" indent="0" defTabSz="914400" eaLnBrk="1" fontAlgn="auto" latinLnBrk="0" hangingPunct="1">
              <a:spcBef>
                <a:spcPts val="0"/>
              </a:spcBef>
              <a:buClrTx/>
              <a:buSzPts val="1000"/>
              <a:buFontTx/>
              <a:buNone/>
              <a:tabLst>
                <a:tab pos="457200" algn="l"/>
              </a:tabLst>
              <a:defRPr/>
            </a:pPr>
            <a:endParaRPr lang="es-ES" sz="2400" dirty="0">
              <a:solidFill>
                <a:srgbClr val="09465E"/>
              </a:solidFill>
              <a:latin typeface="+mn-lt"/>
              <a:cs typeface="Calibri"/>
            </a:endParaRPr>
          </a:p>
        </p:txBody>
      </p:sp>
      <p:pic>
        <p:nvPicPr>
          <p:cNvPr id="4098" name="Picture 2" descr="Surplus food: The key to boosting household food security">
            <a:extLst>
              <a:ext uri="{FF2B5EF4-FFF2-40B4-BE49-F238E27FC236}">
                <a16:creationId xmlns:a16="http://schemas.microsoft.com/office/drawing/2014/main" id="{40246830-22D6-D9AA-E672-93929C7682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71793" y="1688292"/>
            <a:ext cx="4950534" cy="372190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E5E53C1-2411-672E-E6B1-921179161F44}"/>
              </a:ext>
            </a:extLst>
          </p:cNvPr>
          <p:cNvSpPr txBox="1"/>
          <p:nvPr/>
        </p:nvSpPr>
        <p:spPr>
          <a:xfrm>
            <a:off x="885824" y="4215393"/>
            <a:ext cx="4619626" cy="1769715"/>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tabLst>
                <a:tab pos="457200" algn="l"/>
              </a:tabLst>
              <a:defRPr/>
            </a:pPr>
            <a:r>
              <a:rPr lang="es-ES" sz="2000" b="1" dirty="0">
                <a:solidFill>
                  <a:srgbClr val="09465E"/>
                </a:solidFill>
                <a:latin typeface="Calibri"/>
                <a:cs typeface="Calibri"/>
              </a:rPr>
              <a:t>Poor </a:t>
            </a:r>
            <a:r>
              <a:rPr lang="es-ES" sz="2000" b="1" dirty="0" err="1">
                <a:solidFill>
                  <a:srgbClr val="09465E"/>
                </a:solidFill>
                <a:latin typeface="Calibri"/>
                <a:cs typeface="Calibri"/>
              </a:rPr>
              <a:t>meal-planning</a:t>
            </a:r>
            <a:r>
              <a:rPr lang="es-ES" sz="2000" b="1" dirty="0">
                <a:solidFill>
                  <a:srgbClr val="09465E"/>
                </a:solidFill>
                <a:latin typeface="Calibri"/>
                <a:cs typeface="Calibri"/>
              </a:rPr>
              <a:t> </a:t>
            </a:r>
          </a:p>
          <a:p>
            <a:pPr marL="342900" indent="-342900">
              <a:lnSpc>
                <a:spcPct val="115000"/>
              </a:lnSpc>
              <a:spcAft>
                <a:spcPts val="800"/>
              </a:spcAft>
              <a:buFont typeface="Arial" panose="020B0604020202020204" pitchFamily="34" charset="0"/>
              <a:buChar char="•"/>
              <a:tabLst>
                <a:tab pos="457200" algn="l"/>
              </a:tabLst>
              <a:defRPr/>
            </a:pPr>
            <a:r>
              <a:rPr lang="en-US" sz="2000" b="1" dirty="0">
                <a:solidFill>
                  <a:srgbClr val="09465E"/>
                </a:solidFill>
                <a:latin typeface="Calibri"/>
                <a:cs typeface="Calibri"/>
              </a:rPr>
              <a:t>Misunderstanding of expiry labels </a:t>
            </a:r>
          </a:p>
          <a:p>
            <a:pPr>
              <a:lnSpc>
                <a:spcPct val="115000"/>
              </a:lnSpc>
              <a:spcAft>
                <a:spcPts val="800"/>
              </a:spcAft>
              <a:tabLst>
                <a:tab pos="457200" algn="l"/>
              </a:tabLst>
              <a:defRPr/>
            </a:pPr>
            <a:r>
              <a:rPr lang="en-US" sz="2000" b="1" dirty="0">
                <a:solidFill>
                  <a:srgbClr val="09465E"/>
                </a:solidFill>
                <a:latin typeface="Calibri"/>
                <a:cs typeface="Calibri"/>
              </a:rPr>
              <a:t>       (e.g., "best before" vs. </a:t>
            </a:r>
            <a:r>
              <a:rPr lang="es-ES" sz="2000" b="1" dirty="0">
                <a:solidFill>
                  <a:srgbClr val="09465E"/>
                </a:solidFill>
                <a:latin typeface="Calibri"/>
                <a:cs typeface="Calibri"/>
              </a:rPr>
              <a:t>"use </a:t>
            </a:r>
            <a:r>
              <a:rPr lang="es-ES" sz="2000" b="1" dirty="0" err="1">
                <a:solidFill>
                  <a:srgbClr val="09465E"/>
                </a:solidFill>
                <a:latin typeface="Calibri"/>
                <a:cs typeface="Calibri"/>
              </a:rPr>
              <a:t>by</a:t>
            </a:r>
            <a:r>
              <a:rPr lang="es-ES" sz="20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1FBE7E65-7B01-7C71-66F2-F413899580C4}"/>
              </a:ext>
            </a:extLst>
          </p:cNvPr>
          <p:cNvSpPr txBox="1"/>
          <p:nvPr/>
        </p:nvSpPr>
        <p:spPr>
          <a:xfrm>
            <a:off x="885824" y="1428057"/>
            <a:ext cx="3448051"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err="1">
                <a:solidFill>
                  <a:schemeClr val="bg1"/>
                </a:solidFill>
                <a:latin typeface="Calibri"/>
                <a:cs typeface="Calibri"/>
              </a:rPr>
              <a:t>Household</a:t>
            </a:r>
            <a:r>
              <a:rPr lang="es-ES" sz="2800" b="1" dirty="0">
                <a:solidFill>
                  <a:schemeClr val="bg1"/>
                </a:solidFill>
                <a:latin typeface="Calibri"/>
                <a:cs typeface="Calibri"/>
              </a:rPr>
              <a:t> Surplus</a:t>
            </a:r>
          </a:p>
        </p:txBody>
      </p:sp>
    </p:spTree>
    <p:extLst>
      <p:ext uri="{BB962C8B-B14F-4D97-AF65-F5344CB8AC3E}">
        <p14:creationId xmlns:p14="http://schemas.microsoft.com/office/powerpoint/2010/main" val="377772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0B5-50A0-D421-C816-DCC1CA34A2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78441E-4364-D99C-A83B-2D04005C903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573A5C04-DFFF-16DE-A046-306CA130CE21}"/>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CAA3EEDC-2F90-ADF4-0638-E88A82F7F891}"/>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71F0A6AD-86C4-26DF-EBF6-845DDA42018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75E70BD7-03A6-3FCD-DAF5-DB6AC1BC581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0DC65370-1651-A429-31F9-584889F8F9FF}"/>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809FAA80-F107-F072-F73E-4FA23646BB3A}"/>
              </a:ext>
            </a:extLst>
          </p:cNvPr>
          <p:cNvSpPr txBox="1"/>
          <p:nvPr/>
        </p:nvSpPr>
        <p:spPr>
          <a:xfrm>
            <a:off x="656079" y="728055"/>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Reflection</a:t>
            </a:r>
            <a:r>
              <a:rPr sz="3700" b="1" spc="-125" dirty="0">
                <a:solidFill>
                  <a:srgbClr val="09465E"/>
                </a:solidFill>
                <a:latin typeface="Calibri"/>
                <a:cs typeface="Calibri"/>
              </a:rPr>
              <a:t> </a:t>
            </a:r>
            <a:r>
              <a:rPr sz="3700" b="1" spc="-10" dirty="0">
                <a:solidFill>
                  <a:srgbClr val="09465E"/>
                </a:solidFill>
                <a:latin typeface="Calibri"/>
                <a:cs typeface="Calibri"/>
              </a:rPr>
              <a:t>exercise:</a:t>
            </a:r>
            <a:endParaRPr sz="3700" dirty="0">
              <a:latin typeface="Calibri"/>
              <a:cs typeface="Calibri"/>
            </a:endParaRPr>
          </a:p>
        </p:txBody>
      </p:sp>
      <p:sp>
        <p:nvSpPr>
          <p:cNvPr id="9" name="object 9">
            <a:extLst>
              <a:ext uri="{FF2B5EF4-FFF2-40B4-BE49-F238E27FC236}">
                <a16:creationId xmlns:a16="http://schemas.microsoft.com/office/drawing/2014/main" id="{2FE1C13B-7634-95AB-E0EB-E308E38B4322}"/>
              </a:ext>
            </a:extLst>
          </p:cNvPr>
          <p:cNvSpPr txBox="1"/>
          <p:nvPr/>
        </p:nvSpPr>
        <p:spPr>
          <a:xfrm>
            <a:off x="656079" y="1686907"/>
            <a:ext cx="10726750" cy="5182188"/>
          </a:xfrm>
          <a:prstGeom prst="rect">
            <a:avLst/>
          </a:prstGeom>
        </p:spPr>
        <p:txBody>
          <a:bodyPr vert="horz" wrap="square" lIns="0" tIns="11430" rIns="0" bIns="0" rtlCol="0">
            <a:spAutoFit/>
          </a:bodyPr>
          <a:lstStyle/>
          <a:p>
            <a:pPr>
              <a:buNone/>
            </a:pPr>
            <a:r>
              <a:rPr lang="en-US" sz="2400" b="1" dirty="0">
                <a:solidFill>
                  <a:srgbClr val="09465E"/>
                </a:solidFill>
                <a:latin typeface="Calibri"/>
                <a:cs typeface="Calibri"/>
              </a:rPr>
              <a:t>Q1. Which of the following is not a type of food surplus?</a:t>
            </a:r>
            <a:br>
              <a:rPr lang="en-US" sz="2400" dirty="0">
                <a:solidFill>
                  <a:srgbClr val="09465E"/>
                </a:solidFill>
                <a:latin typeface="Calibri"/>
                <a:cs typeface="Calibri"/>
              </a:rPr>
            </a:br>
            <a:r>
              <a:rPr lang="en-US" sz="2400" dirty="0">
                <a:solidFill>
                  <a:srgbClr val="09465E"/>
                </a:solidFill>
                <a:latin typeface="Calibri"/>
                <a:cs typeface="Calibri"/>
              </a:rPr>
              <a:t>A. Agricultural Surplus</a:t>
            </a:r>
            <a:br>
              <a:rPr lang="en-US" sz="2400" dirty="0">
                <a:solidFill>
                  <a:srgbClr val="09465E"/>
                </a:solidFill>
                <a:latin typeface="Calibri"/>
                <a:cs typeface="Calibri"/>
              </a:rPr>
            </a:br>
            <a:r>
              <a:rPr lang="en-US" sz="2400" dirty="0">
                <a:solidFill>
                  <a:srgbClr val="09465E"/>
                </a:solidFill>
                <a:latin typeface="Calibri"/>
                <a:cs typeface="Calibri"/>
              </a:rPr>
              <a:t>B. Processing Surplus</a:t>
            </a:r>
            <a:br>
              <a:rPr lang="en-US" sz="2400" dirty="0">
                <a:solidFill>
                  <a:srgbClr val="09465E"/>
                </a:solidFill>
                <a:latin typeface="Calibri"/>
                <a:cs typeface="Calibri"/>
              </a:rPr>
            </a:br>
            <a:r>
              <a:rPr lang="en-US" sz="2400" dirty="0">
                <a:solidFill>
                  <a:srgbClr val="09465E"/>
                </a:solidFill>
                <a:latin typeface="Calibri"/>
                <a:cs typeface="Calibri"/>
              </a:rPr>
              <a:t>C. Educational Surplus</a:t>
            </a:r>
            <a:br>
              <a:rPr lang="en-US" sz="2400" dirty="0">
                <a:solidFill>
                  <a:srgbClr val="09465E"/>
                </a:solidFill>
                <a:latin typeface="Calibri"/>
                <a:cs typeface="Calibri"/>
              </a:rPr>
            </a:br>
            <a:r>
              <a:rPr lang="en-US" sz="2400" dirty="0">
                <a:solidFill>
                  <a:srgbClr val="09465E"/>
                </a:solidFill>
                <a:latin typeface="Calibri"/>
                <a:cs typeface="Calibri"/>
              </a:rPr>
              <a:t>D. Hospitality and Food Service Surplus</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r>
              <a:rPr lang="en-US" sz="2400" b="1" dirty="0">
                <a:solidFill>
                  <a:srgbClr val="09465E"/>
                </a:solidFill>
                <a:latin typeface="Calibri"/>
                <a:cs typeface="Calibri"/>
              </a:rPr>
              <a:t>Q2. What percentage of food waste in the EU was attributed to households in 2022?</a:t>
            </a:r>
            <a:br>
              <a:rPr lang="en-US" sz="2400" dirty="0">
                <a:solidFill>
                  <a:srgbClr val="09465E"/>
                </a:solidFill>
                <a:latin typeface="Calibri"/>
                <a:cs typeface="Calibri"/>
              </a:rPr>
            </a:br>
            <a:r>
              <a:rPr lang="en-US" sz="2400" dirty="0">
                <a:solidFill>
                  <a:srgbClr val="09465E"/>
                </a:solidFill>
                <a:latin typeface="Calibri"/>
                <a:cs typeface="Calibri"/>
              </a:rPr>
              <a:t>A. 25%</a:t>
            </a:r>
            <a:br>
              <a:rPr lang="en-US" sz="2400" dirty="0">
                <a:solidFill>
                  <a:srgbClr val="09465E"/>
                </a:solidFill>
                <a:latin typeface="Calibri"/>
                <a:cs typeface="Calibri"/>
              </a:rPr>
            </a:br>
            <a:r>
              <a:rPr lang="en-US" sz="2400" dirty="0">
                <a:solidFill>
                  <a:srgbClr val="09465E"/>
                </a:solidFill>
                <a:latin typeface="Calibri"/>
                <a:cs typeface="Calibri"/>
              </a:rPr>
              <a:t>B. 54%</a:t>
            </a:r>
            <a:br>
              <a:rPr lang="en-US" sz="2400" dirty="0">
                <a:solidFill>
                  <a:srgbClr val="09465E"/>
                </a:solidFill>
                <a:latin typeface="Calibri"/>
                <a:cs typeface="Calibri"/>
              </a:rPr>
            </a:br>
            <a:r>
              <a:rPr lang="en-US" sz="2400" dirty="0">
                <a:solidFill>
                  <a:srgbClr val="09465E"/>
                </a:solidFill>
                <a:latin typeface="Calibri"/>
                <a:cs typeface="Calibri"/>
              </a:rPr>
              <a:t>C. 11%</a:t>
            </a:r>
            <a:br>
              <a:rPr lang="en-US" sz="2400" dirty="0">
                <a:solidFill>
                  <a:srgbClr val="09465E"/>
                </a:solidFill>
                <a:latin typeface="Calibri"/>
                <a:cs typeface="Calibri"/>
              </a:rPr>
            </a:br>
            <a:r>
              <a:rPr lang="en-US" sz="2400" dirty="0">
                <a:solidFill>
                  <a:srgbClr val="09465E"/>
                </a:solidFill>
                <a:latin typeface="Calibri"/>
                <a:cs typeface="Calibri"/>
              </a:rPr>
              <a:t>D. 8%</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br>
              <a:rPr lang="en-US" sz="2400" dirty="0">
                <a:latin typeface="+mn-lt"/>
              </a:rPr>
            </a:br>
            <a:endParaRPr lang="en-US" sz="2400" dirty="0">
              <a:latin typeface="+mn-lt"/>
            </a:endParaRPr>
          </a:p>
        </p:txBody>
      </p:sp>
    </p:spTree>
    <p:extLst>
      <p:ext uri="{BB962C8B-B14F-4D97-AF65-F5344CB8AC3E}">
        <p14:creationId xmlns:p14="http://schemas.microsoft.com/office/powerpoint/2010/main" val="10323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90E-5FC4-307F-C4D2-C65A456CE07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C0295AE-D9C5-051C-6530-4D2FAFACBA43}"/>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18D4BC62-A0CF-BFBD-A3F2-941F240EC49B}"/>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A5BADDBB-F847-3525-3A3A-705EC9D8849D}"/>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6CCDDE8-56F5-6539-C7AF-DE0DDD9049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467D7E6B-83B7-9559-90E7-26A895B44929}"/>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1A32EB78-ACA0-9597-EF25-EEA87F1EA990}"/>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DE10DEE0-86F7-113A-7C69-E36C8D695CA8}"/>
              </a:ext>
            </a:extLst>
          </p:cNvPr>
          <p:cNvSpPr txBox="1"/>
          <p:nvPr/>
        </p:nvSpPr>
        <p:spPr>
          <a:xfrm>
            <a:off x="977264" y="789038"/>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Reflection</a:t>
            </a:r>
            <a:r>
              <a:rPr sz="3700" b="1" spc="-125" dirty="0">
                <a:solidFill>
                  <a:srgbClr val="09465E"/>
                </a:solidFill>
                <a:latin typeface="Calibri"/>
                <a:cs typeface="Calibri"/>
              </a:rPr>
              <a:t> </a:t>
            </a:r>
            <a:r>
              <a:rPr sz="3700" b="1" spc="-10" dirty="0">
                <a:solidFill>
                  <a:srgbClr val="09465E"/>
                </a:solidFill>
                <a:latin typeface="Calibri"/>
                <a:cs typeface="Calibri"/>
              </a:rPr>
              <a:t>exercise:</a:t>
            </a:r>
            <a:endParaRPr sz="3700" dirty="0">
              <a:latin typeface="Calibri"/>
              <a:cs typeface="Calibri"/>
            </a:endParaRPr>
          </a:p>
        </p:txBody>
      </p:sp>
      <p:graphicFrame>
        <p:nvGraphicFramePr>
          <p:cNvPr id="10" name="Tabla 9">
            <a:extLst>
              <a:ext uri="{FF2B5EF4-FFF2-40B4-BE49-F238E27FC236}">
                <a16:creationId xmlns:a16="http://schemas.microsoft.com/office/drawing/2014/main" id="{416587B3-693B-5BCB-F664-B3A1196E72E7}"/>
              </a:ext>
            </a:extLst>
          </p:cNvPr>
          <p:cNvGraphicFramePr>
            <a:graphicFrameLocks noGrp="1"/>
          </p:cNvGraphicFramePr>
          <p:nvPr>
            <p:extLst>
              <p:ext uri="{D42A27DB-BD31-4B8C-83A1-F6EECF244321}">
                <p14:modId xmlns:p14="http://schemas.microsoft.com/office/powerpoint/2010/main" val="3591051286"/>
              </p:ext>
            </p:extLst>
          </p:nvPr>
        </p:nvGraphicFramePr>
        <p:xfrm>
          <a:off x="1119677" y="3145165"/>
          <a:ext cx="9020176" cy="2194560"/>
        </p:xfrm>
        <a:graphic>
          <a:graphicData uri="http://schemas.openxmlformats.org/drawingml/2006/table">
            <a:tbl>
              <a:tblPr>
                <a:tableStyleId>{08FB837D-C827-4EFA-A057-4D05807E0F7C}</a:tableStyleId>
              </a:tblPr>
              <a:tblGrid>
                <a:gridCol w="4510088">
                  <a:extLst>
                    <a:ext uri="{9D8B030D-6E8A-4147-A177-3AD203B41FA5}">
                      <a16:colId xmlns:a16="http://schemas.microsoft.com/office/drawing/2014/main" val="141950746"/>
                    </a:ext>
                  </a:extLst>
                </a:gridCol>
                <a:gridCol w="4510088">
                  <a:extLst>
                    <a:ext uri="{9D8B030D-6E8A-4147-A177-3AD203B41FA5}">
                      <a16:colId xmlns:a16="http://schemas.microsoft.com/office/drawing/2014/main" val="3786068049"/>
                    </a:ext>
                  </a:extLst>
                </a:gridCol>
              </a:tblGrid>
              <a:tr h="0">
                <a:tc>
                  <a:txBody>
                    <a:bodyPr/>
                    <a:lstStyle/>
                    <a:p>
                      <a:pPr>
                        <a:buNone/>
                      </a:pPr>
                      <a:r>
                        <a:rPr lang="es-ES" b="1">
                          <a:solidFill>
                            <a:srgbClr val="09465E"/>
                          </a:solidFill>
                        </a:rPr>
                        <a:t>Surplus Type</a:t>
                      </a:r>
                      <a:endParaRPr lang="es-ES" b="1">
                        <a:solidFill>
                          <a:srgbClr val="09465E"/>
                        </a:solidFill>
                        <a:latin typeface="Calibri"/>
                        <a:cs typeface="Calibri"/>
                      </a:endParaRPr>
                    </a:p>
                  </a:txBody>
                  <a:tcPr anchor="ctr"/>
                </a:tc>
                <a:tc>
                  <a:txBody>
                    <a:bodyPr/>
                    <a:lstStyle/>
                    <a:p>
                      <a:pPr>
                        <a:buNone/>
                      </a:pPr>
                      <a:r>
                        <a:rPr lang="es-ES" b="1" dirty="0">
                          <a:solidFill>
                            <a:srgbClr val="09465E"/>
                          </a:solidFill>
                        </a:rPr>
                        <a:t>Causes</a:t>
                      </a:r>
                      <a:endParaRPr lang="es-ES" b="1" dirty="0">
                        <a:solidFill>
                          <a:srgbClr val="09465E"/>
                        </a:solidFill>
                        <a:latin typeface="Calibri"/>
                        <a:cs typeface="Calibri"/>
                      </a:endParaRPr>
                    </a:p>
                  </a:txBody>
                  <a:tcPr anchor="ctr"/>
                </a:tc>
                <a:extLst>
                  <a:ext uri="{0D108BD9-81ED-4DB2-BD59-A6C34878D82A}">
                    <a16:rowId xmlns:a16="http://schemas.microsoft.com/office/drawing/2014/main" val="2594257299"/>
                  </a:ext>
                </a:extLst>
              </a:tr>
              <a:tr h="0">
                <a:tc>
                  <a:txBody>
                    <a:bodyPr/>
                    <a:lstStyle/>
                    <a:p>
                      <a:pPr>
                        <a:buNone/>
                      </a:pPr>
                      <a:r>
                        <a:rPr lang="es-ES">
                          <a:solidFill>
                            <a:srgbClr val="09465E"/>
                          </a:solidFill>
                        </a:rPr>
                        <a:t>A. Agricultural Surplus</a:t>
                      </a:r>
                      <a:endParaRPr lang="es-ES">
                        <a:solidFill>
                          <a:srgbClr val="09465E"/>
                        </a:solidFill>
                        <a:latin typeface="Calibri"/>
                        <a:cs typeface="Calibri"/>
                      </a:endParaRPr>
                    </a:p>
                  </a:txBody>
                  <a:tcPr anchor="ctr"/>
                </a:tc>
                <a:tc>
                  <a:txBody>
                    <a:bodyPr/>
                    <a:lstStyle/>
                    <a:p>
                      <a:pPr>
                        <a:buNone/>
                      </a:pPr>
                      <a:r>
                        <a:rPr lang="en-US">
                          <a:solidFill>
                            <a:srgbClr val="09465E"/>
                          </a:solidFill>
                        </a:rPr>
                        <a:t>1. Over-purchasing, poor label understanding</a:t>
                      </a:r>
                      <a:endParaRPr lang="en-US">
                        <a:solidFill>
                          <a:srgbClr val="09465E"/>
                        </a:solidFill>
                        <a:latin typeface="Calibri"/>
                        <a:cs typeface="Calibri"/>
                      </a:endParaRPr>
                    </a:p>
                  </a:txBody>
                  <a:tcPr anchor="ctr"/>
                </a:tc>
                <a:extLst>
                  <a:ext uri="{0D108BD9-81ED-4DB2-BD59-A6C34878D82A}">
                    <a16:rowId xmlns:a16="http://schemas.microsoft.com/office/drawing/2014/main" val="3678644702"/>
                  </a:ext>
                </a:extLst>
              </a:tr>
              <a:tr h="0">
                <a:tc>
                  <a:txBody>
                    <a:bodyPr/>
                    <a:lstStyle/>
                    <a:p>
                      <a:pPr>
                        <a:buNone/>
                      </a:pPr>
                      <a:r>
                        <a:rPr lang="es-ES">
                          <a:solidFill>
                            <a:srgbClr val="09465E"/>
                          </a:solidFill>
                        </a:rPr>
                        <a:t>B. Processing Surplus</a:t>
                      </a:r>
                      <a:endParaRPr lang="es-ES">
                        <a:solidFill>
                          <a:srgbClr val="09465E"/>
                        </a:solidFill>
                        <a:latin typeface="Calibri"/>
                        <a:cs typeface="Calibri"/>
                      </a:endParaRPr>
                    </a:p>
                  </a:txBody>
                  <a:tcPr anchor="ctr"/>
                </a:tc>
                <a:tc>
                  <a:txBody>
                    <a:bodyPr/>
                    <a:lstStyle/>
                    <a:p>
                      <a:pPr>
                        <a:buNone/>
                      </a:pPr>
                      <a:r>
                        <a:rPr lang="es-ES" dirty="0">
                          <a:solidFill>
                            <a:srgbClr val="09465E"/>
                          </a:solidFill>
                        </a:rPr>
                        <a:t>2. </a:t>
                      </a:r>
                      <a:r>
                        <a:rPr lang="es-ES" dirty="0" err="1">
                          <a:solidFill>
                            <a:srgbClr val="09465E"/>
                          </a:solidFill>
                        </a:rPr>
                        <a:t>Cosmetic</a:t>
                      </a:r>
                      <a:r>
                        <a:rPr lang="es-ES" dirty="0">
                          <a:solidFill>
                            <a:srgbClr val="09465E"/>
                          </a:solidFill>
                        </a:rPr>
                        <a:t> </a:t>
                      </a:r>
                      <a:r>
                        <a:rPr lang="es-ES" dirty="0" err="1">
                          <a:solidFill>
                            <a:srgbClr val="09465E"/>
                          </a:solidFill>
                        </a:rPr>
                        <a:t>standards</a:t>
                      </a:r>
                      <a:r>
                        <a:rPr lang="es-ES" dirty="0">
                          <a:solidFill>
                            <a:srgbClr val="09465E"/>
                          </a:solidFill>
                        </a:rPr>
                        <a:t>, </a:t>
                      </a:r>
                      <a:r>
                        <a:rPr lang="es-ES" dirty="0" err="1">
                          <a:solidFill>
                            <a:srgbClr val="09465E"/>
                          </a:solidFill>
                        </a:rPr>
                        <a:t>overstocking</a:t>
                      </a:r>
                      <a:endParaRPr lang="es-ES" dirty="0">
                        <a:solidFill>
                          <a:srgbClr val="09465E"/>
                        </a:solidFill>
                        <a:latin typeface="Calibri"/>
                        <a:cs typeface="Calibri"/>
                      </a:endParaRPr>
                    </a:p>
                  </a:txBody>
                  <a:tcPr anchor="ctr"/>
                </a:tc>
                <a:extLst>
                  <a:ext uri="{0D108BD9-81ED-4DB2-BD59-A6C34878D82A}">
                    <a16:rowId xmlns:a16="http://schemas.microsoft.com/office/drawing/2014/main" val="74893300"/>
                  </a:ext>
                </a:extLst>
              </a:tr>
              <a:tr h="0">
                <a:tc>
                  <a:txBody>
                    <a:bodyPr/>
                    <a:lstStyle/>
                    <a:p>
                      <a:pPr>
                        <a:buNone/>
                      </a:pPr>
                      <a:r>
                        <a:rPr lang="es-ES">
                          <a:solidFill>
                            <a:srgbClr val="09465E"/>
                          </a:solidFill>
                        </a:rPr>
                        <a:t>C. </a:t>
                      </a:r>
                      <a:r>
                        <a:rPr lang="es-ES" err="1">
                          <a:solidFill>
                            <a:srgbClr val="09465E"/>
                          </a:solidFill>
                        </a:rPr>
                        <a:t>Hospitality</a:t>
                      </a:r>
                      <a:r>
                        <a:rPr lang="es-ES">
                          <a:solidFill>
                            <a:srgbClr val="09465E"/>
                          </a:solidFill>
                        </a:rPr>
                        <a:t> Surplus</a:t>
                      </a:r>
                      <a:endParaRPr lang="es-ES">
                        <a:solidFill>
                          <a:srgbClr val="09465E"/>
                        </a:solidFill>
                        <a:latin typeface="Calibri"/>
                        <a:cs typeface="Calibri"/>
                      </a:endParaRPr>
                    </a:p>
                  </a:txBody>
                  <a:tcPr anchor="ctr"/>
                </a:tc>
                <a:tc>
                  <a:txBody>
                    <a:bodyPr/>
                    <a:lstStyle/>
                    <a:p>
                      <a:pPr>
                        <a:buNone/>
                      </a:pPr>
                      <a:r>
                        <a:rPr lang="en-US">
                          <a:solidFill>
                            <a:srgbClr val="09465E"/>
                          </a:solidFill>
                        </a:rPr>
                        <a:t>3. Inefficient production, forecast errors</a:t>
                      </a:r>
                      <a:endParaRPr lang="en-US">
                        <a:solidFill>
                          <a:srgbClr val="09465E"/>
                        </a:solidFill>
                        <a:latin typeface="Calibri"/>
                        <a:cs typeface="Calibri"/>
                      </a:endParaRPr>
                    </a:p>
                  </a:txBody>
                  <a:tcPr anchor="ctr"/>
                </a:tc>
                <a:extLst>
                  <a:ext uri="{0D108BD9-81ED-4DB2-BD59-A6C34878D82A}">
                    <a16:rowId xmlns:a16="http://schemas.microsoft.com/office/drawing/2014/main" val="728273020"/>
                  </a:ext>
                </a:extLst>
              </a:tr>
              <a:tr h="0">
                <a:tc>
                  <a:txBody>
                    <a:bodyPr/>
                    <a:lstStyle/>
                    <a:p>
                      <a:pPr>
                        <a:buNone/>
                      </a:pPr>
                      <a:r>
                        <a:rPr lang="es-ES">
                          <a:solidFill>
                            <a:srgbClr val="09465E"/>
                          </a:solidFill>
                        </a:rPr>
                        <a:t>D. Retail Surplus</a:t>
                      </a:r>
                      <a:endParaRPr lang="es-ES">
                        <a:solidFill>
                          <a:srgbClr val="09465E"/>
                        </a:solidFill>
                        <a:latin typeface="Calibri"/>
                        <a:cs typeface="Calibri"/>
                      </a:endParaRPr>
                    </a:p>
                  </a:txBody>
                  <a:tcPr anchor="ctr"/>
                </a:tc>
                <a:tc>
                  <a:txBody>
                    <a:bodyPr/>
                    <a:lstStyle/>
                    <a:p>
                      <a:pPr>
                        <a:buNone/>
                      </a:pPr>
                      <a:r>
                        <a:rPr lang="en-US">
                          <a:solidFill>
                            <a:srgbClr val="09465E"/>
                          </a:solidFill>
                        </a:rPr>
                        <a:t>4. Leftovers from restaurants and buffets</a:t>
                      </a:r>
                      <a:endParaRPr lang="en-US">
                        <a:solidFill>
                          <a:srgbClr val="09465E"/>
                        </a:solidFill>
                        <a:latin typeface="Calibri"/>
                        <a:cs typeface="Calibri"/>
                      </a:endParaRPr>
                    </a:p>
                  </a:txBody>
                  <a:tcPr anchor="ctr"/>
                </a:tc>
                <a:extLst>
                  <a:ext uri="{0D108BD9-81ED-4DB2-BD59-A6C34878D82A}">
                    <a16:rowId xmlns:a16="http://schemas.microsoft.com/office/drawing/2014/main" val="1966276758"/>
                  </a:ext>
                </a:extLst>
              </a:tr>
              <a:tr h="0">
                <a:tc>
                  <a:txBody>
                    <a:bodyPr/>
                    <a:lstStyle/>
                    <a:p>
                      <a:pPr>
                        <a:buNone/>
                      </a:pPr>
                      <a:r>
                        <a:rPr lang="es-ES">
                          <a:solidFill>
                            <a:srgbClr val="09465E"/>
                          </a:solidFill>
                        </a:rPr>
                        <a:t>E. Household Surplus</a:t>
                      </a:r>
                      <a:endParaRPr lang="es-ES">
                        <a:solidFill>
                          <a:srgbClr val="09465E"/>
                        </a:solidFill>
                        <a:latin typeface="Calibri"/>
                        <a:cs typeface="Calibri"/>
                      </a:endParaRPr>
                    </a:p>
                  </a:txBody>
                  <a:tcPr anchor="ctr"/>
                </a:tc>
                <a:tc>
                  <a:txBody>
                    <a:bodyPr/>
                    <a:lstStyle/>
                    <a:p>
                      <a:pPr>
                        <a:buNone/>
                      </a:pPr>
                      <a:r>
                        <a:rPr lang="es-ES" dirty="0">
                          <a:solidFill>
                            <a:srgbClr val="09465E"/>
                          </a:solidFill>
                        </a:rPr>
                        <a:t>5. </a:t>
                      </a:r>
                      <a:r>
                        <a:rPr lang="es-ES" dirty="0" err="1">
                          <a:solidFill>
                            <a:srgbClr val="09465E"/>
                          </a:solidFill>
                        </a:rPr>
                        <a:t>Overproduction</a:t>
                      </a:r>
                      <a:r>
                        <a:rPr lang="es-ES" dirty="0">
                          <a:solidFill>
                            <a:srgbClr val="09465E"/>
                          </a:solidFill>
                        </a:rPr>
                        <a:t>, </a:t>
                      </a:r>
                      <a:r>
                        <a:rPr lang="es-ES" dirty="0" err="1">
                          <a:solidFill>
                            <a:srgbClr val="09465E"/>
                          </a:solidFill>
                        </a:rPr>
                        <a:t>price</a:t>
                      </a:r>
                      <a:r>
                        <a:rPr lang="es-ES" dirty="0">
                          <a:solidFill>
                            <a:srgbClr val="09465E"/>
                          </a:solidFill>
                        </a:rPr>
                        <a:t> </a:t>
                      </a:r>
                      <a:r>
                        <a:rPr lang="es-ES" dirty="0" err="1">
                          <a:solidFill>
                            <a:srgbClr val="09465E"/>
                          </a:solidFill>
                        </a:rPr>
                        <a:t>drops</a:t>
                      </a:r>
                      <a:endParaRPr lang="es-ES" dirty="0">
                        <a:solidFill>
                          <a:srgbClr val="09465E"/>
                        </a:solidFill>
                        <a:latin typeface="Calibri"/>
                        <a:cs typeface="Calibri"/>
                      </a:endParaRPr>
                    </a:p>
                  </a:txBody>
                  <a:tcPr anchor="ctr"/>
                </a:tc>
                <a:extLst>
                  <a:ext uri="{0D108BD9-81ED-4DB2-BD59-A6C34878D82A}">
                    <a16:rowId xmlns:a16="http://schemas.microsoft.com/office/drawing/2014/main" val="248786715"/>
                  </a:ext>
                </a:extLst>
              </a:tr>
            </a:tbl>
          </a:graphicData>
        </a:graphic>
      </p:graphicFrame>
      <p:sp>
        <p:nvSpPr>
          <p:cNvPr id="11" name="Rectangle 1">
            <a:extLst>
              <a:ext uri="{FF2B5EF4-FFF2-40B4-BE49-F238E27FC236}">
                <a16:creationId xmlns:a16="http://schemas.microsoft.com/office/drawing/2014/main" id="{74E2A399-43AA-3444-BE39-7F59624AE8CA}"/>
              </a:ext>
            </a:extLst>
          </p:cNvPr>
          <p:cNvSpPr>
            <a:spLocks noChangeArrowheads="1"/>
          </p:cNvSpPr>
          <p:nvPr/>
        </p:nvSpPr>
        <p:spPr bwMode="auto">
          <a:xfrm>
            <a:off x="1095375" y="1842570"/>
            <a:ext cx="66239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2400" dirty="0">
                <a:solidFill>
                  <a:srgbClr val="09465E"/>
                </a:solidFill>
                <a:latin typeface="Calibri"/>
                <a:cs typeface="Calibri"/>
              </a:rPr>
              <a:t>Match </a:t>
            </a:r>
            <a:r>
              <a:rPr lang="es-ES" altLang="es-ES" sz="2400" dirty="0" err="1">
                <a:solidFill>
                  <a:srgbClr val="09465E"/>
                </a:solidFill>
                <a:latin typeface="Calibri"/>
                <a:cs typeface="Calibri"/>
              </a:rPr>
              <a:t>the</a:t>
            </a:r>
            <a:r>
              <a:rPr lang="es-ES" altLang="es-ES" sz="2400" dirty="0">
                <a:solidFill>
                  <a:srgbClr val="09465E"/>
                </a:solidFill>
                <a:latin typeface="Calibri"/>
                <a:cs typeface="Calibri"/>
              </a:rPr>
              <a:t> </a:t>
            </a:r>
            <a:r>
              <a:rPr lang="es-ES" altLang="es-ES" sz="2400" dirty="0" err="1">
                <a:solidFill>
                  <a:srgbClr val="09465E"/>
                </a:solidFill>
                <a:latin typeface="Calibri"/>
                <a:cs typeface="Calibri"/>
              </a:rPr>
              <a:t>food</a:t>
            </a:r>
            <a:r>
              <a:rPr lang="es-ES" altLang="es-ES" sz="2400" dirty="0">
                <a:solidFill>
                  <a:srgbClr val="09465E"/>
                </a:solidFill>
                <a:latin typeface="Calibri"/>
                <a:cs typeface="Calibri"/>
              </a:rPr>
              <a:t> surplus </a:t>
            </a:r>
            <a:r>
              <a:rPr lang="es-ES" altLang="es-ES" sz="2400" dirty="0" err="1">
                <a:solidFill>
                  <a:srgbClr val="09465E"/>
                </a:solidFill>
                <a:latin typeface="Calibri"/>
                <a:cs typeface="Calibri"/>
              </a:rPr>
              <a:t>type</a:t>
            </a:r>
            <a:r>
              <a:rPr lang="es-ES" altLang="es-ES" sz="2400" dirty="0">
                <a:solidFill>
                  <a:srgbClr val="09465E"/>
                </a:solidFill>
                <a:latin typeface="Calibri"/>
                <a:cs typeface="Calibri"/>
              </a:rPr>
              <a:t> </a:t>
            </a:r>
            <a:r>
              <a:rPr lang="es-ES" altLang="es-ES" sz="2400" dirty="0" err="1">
                <a:solidFill>
                  <a:srgbClr val="09465E"/>
                </a:solidFill>
                <a:latin typeface="Calibri"/>
                <a:cs typeface="Calibri"/>
              </a:rPr>
              <a:t>with</a:t>
            </a:r>
            <a:r>
              <a:rPr lang="es-ES" altLang="es-ES" sz="2400" dirty="0">
                <a:solidFill>
                  <a:srgbClr val="09465E"/>
                </a:solidFill>
                <a:latin typeface="Calibri"/>
                <a:cs typeface="Calibri"/>
              </a:rPr>
              <a:t> </a:t>
            </a:r>
            <a:r>
              <a:rPr lang="es-ES" altLang="es-ES" sz="2400" dirty="0" err="1">
                <a:solidFill>
                  <a:srgbClr val="09465E"/>
                </a:solidFill>
                <a:latin typeface="Calibri"/>
                <a:cs typeface="Calibri"/>
              </a:rPr>
              <a:t>its</a:t>
            </a:r>
            <a:r>
              <a:rPr lang="es-ES" altLang="es-ES" sz="2400" dirty="0">
                <a:solidFill>
                  <a:srgbClr val="09465E"/>
                </a:solidFill>
                <a:latin typeface="Calibri"/>
                <a:cs typeface="Calibri"/>
              </a:rPr>
              <a:t> </a:t>
            </a:r>
            <a:r>
              <a:rPr lang="es-ES" altLang="es-ES" sz="2400" dirty="0" err="1">
                <a:solidFill>
                  <a:srgbClr val="09465E"/>
                </a:solidFill>
                <a:latin typeface="Calibri"/>
                <a:cs typeface="Calibri"/>
              </a:rPr>
              <a:t>primary</a:t>
            </a:r>
            <a:r>
              <a:rPr lang="es-ES" altLang="es-ES" sz="2400" dirty="0">
                <a:solidFill>
                  <a:srgbClr val="09465E"/>
                </a:solidFill>
                <a:latin typeface="Calibri"/>
                <a:cs typeface="Calibri"/>
              </a:rPr>
              <a:t> cause: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9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ubrania, ściana, osoba, w pomieszczeniu&#10;&#10;Zawartość wygenerowana przez sztuczną inteligencję może być niepoprawna.">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52450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Initiatives for the reduction of food surpluses</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472A-4C9E-EB40-7C4D-9E44D65B45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E264E6-98AC-1A09-E9BE-FBD8D2933E7A}"/>
              </a:ext>
            </a:extLst>
          </p:cNvPr>
          <p:cNvSpPr txBox="1">
            <a:spLocks/>
          </p:cNvSpPr>
          <p:nvPr/>
        </p:nvSpPr>
        <p:spPr>
          <a:xfrm>
            <a:off x="689610" y="205637"/>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nSpc>
                <a:spcPct val="100000"/>
              </a:lnSpc>
              <a:spcBef>
                <a:spcPts val="0"/>
              </a:spcBef>
              <a:defRPr/>
            </a:pPr>
            <a:r>
              <a:rPr lang="en-US" sz="3600"/>
              <a:t>Different</a:t>
            </a:r>
            <a:r>
              <a:rPr lang="en-US" sz="3600" spc="-95"/>
              <a:t> </a:t>
            </a:r>
            <a:r>
              <a:rPr lang="en-US" sz="3600"/>
              <a:t>initiatives</a:t>
            </a:r>
            <a:r>
              <a:rPr lang="en-US" sz="3600" spc="-85"/>
              <a:t> </a:t>
            </a:r>
            <a:r>
              <a:rPr lang="en-US" sz="3600"/>
              <a:t>for</a:t>
            </a:r>
            <a:r>
              <a:rPr lang="en-US" sz="3600" spc="-90"/>
              <a:t> </a:t>
            </a:r>
            <a:r>
              <a:rPr lang="en-US" sz="3600"/>
              <a:t>the</a:t>
            </a:r>
            <a:r>
              <a:rPr lang="en-US" sz="3600" spc="-90"/>
              <a:t> </a:t>
            </a:r>
            <a:r>
              <a:rPr lang="en-US" sz="3600"/>
              <a:t>reduction</a:t>
            </a:r>
            <a:r>
              <a:rPr lang="en-US" sz="3600" spc="-90"/>
              <a:t> </a:t>
            </a:r>
            <a:r>
              <a:rPr lang="en-US" sz="3600"/>
              <a:t>of</a:t>
            </a:r>
            <a:r>
              <a:rPr lang="en-US" sz="3600" spc="-85"/>
              <a:t> </a:t>
            </a:r>
            <a:r>
              <a:rPr lang="en-US" sz="3600" spc="-20"/>
              <a:t>food </a:t>
            </a:r>
            <a:r>
              <a:rPr lang="en-US" sz="3600" spc="-10"/>
              <a:t>surpluses</a:t>
            </a:r>
            <a:endParaRPr lang="es-ES" sz="2000"/>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0232A653-E853-BB03-CD3E-25C3F3F061B3}"/>
              </a:ext>
            </a:extLst>
          </p:cNvPr>
          <p:cNvSpPr txBox="1"/>
          <p:nvPr/>
        </p:nvSpPr>
        <p:spPr>
          <a:xfrm>
            <a:off x="1355272" y="1155280"/>
            <a:ext cx="10147118" cy="5831596"/>
          </a:xfrm>
          <a:prstGeom prst="rect">
            <a:avLst/>
          </a:prstGeom>
          <a:noFill/>
        </p:spPr>
        <p:txBody>
          <a:bodyPr wrap="square">
            <a:spAutoFit/>
          </a:bodyPr>
          <a:lstStyle/>
          <a:p>
            <a:pPr>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Redistribution</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of</a:t>
            </a:r>
            <a:r>
              <a:rPr lang="es-ES" sz="2200" b="1" dirty="0">
                <a:solidFill>
                  <a:srgbClr val="2094D2"/>
                </a:solidFill>
                <a:latin typeface="Calibri" panose="020F0502020204030204" pitchFamily="34" charset="0"/>
                <a:cs typeface="Times New Roman" panose="02020603050405020304" pitchFamily="18" charset="0"/>
              </a:rPr>
              <a:t> Food Surplus</a:t>
            </a:r>
          </a:p>
          <a:p>
            <a:pPr>
              <a:buSzPts val="1000"/>
              <a:tabLst>
                <a:tab pos="457200" algn="l"/>
              </a:tabLst>
            </a:pPr>
            <a:r>
              <a:rPr lang="en-US" sz="2000" kern="0" spc="-10" dirty="0" err="1">
                <a:solidFill>
                  <a:srgbClr val="09465E"/>
                </a:solidFill>
                <a:latin typeface="+mn-lt"/>
                <a:cs typeface="Calibri"/>
              </a:rPr>
              <a:t>Federación</a:t>
            </a:r>
            <a:r>
              <a:rPr lang="en-US" sz="2000" kern="0" spc="-10" dirty="0">
                <a:solidFill>
                  <a:srgbClr val="09465E"/>
                </a:solidFill>
                <a:latin typeface="+mn-lt"/>
                <a:cs typeface="Calibri"/>
              </a:rPr>
              <a:t> Española de </a:t>
            </a:r>
            <a:r>
              <a:rPr lang="en-US" sz="2000" kern="0" spc="-10" dirty="0" err="1">
                <a:solidFill>
                  <a:srgbClr val="09465E"/>
                </a:solidFill>
                <a:latin typeface="+mn-lt"/>
                <a:cs typeface="Calibri"/>
              </a:rPr>
              <a:t>Bancos</a:t>
            </a:r>
            <a:r>
              <a:rPr lang="en-US" sz="2000" kern="0" spc="-10" dirty="0">
                <a:solidFill>
                  <a:srgbClr val="09465E"/>
                </a:solidFill>
                <a:latin typeface="+mn-lt"/>
                <a:cs typeface="Calibri"/>
              </a:rPr>
              <a:t> de Alimentos </a:t>
            </a:r>
            <a:r>
              <a:rPr lang="en-US" sz="2000" kern="0" spc="-10" dirty="0">
                <a:solidFill>
                  <a:srgbClr val="09465E"/>
                </a:solidFill>
                <a:latin typeface="+mn-lt"/>
                <a:cs typeface="Calibri"/>
                <a:hlinkClick r:id="rId2"/>
              </a:rPr>
              <a:t>(FESBAL): </a:t>
            </a:r>
            <a:r>
              <a:rPr lang="en-US" sz="2000" kern="0" spc="-10" dirty="0">
                <a:solidFill>
                  <a:srgbClr val="09465E"/>
                </a:solidFill>
                <a:latin typeface="+mn-lt"/>
                <a:cs typeface="Calibri"/>
              </a:rPr>
              <a:t>A nationwide network of food banks in Spain that redistributes surplus food from supermarkets, restaurants, and producers to those in need.</a:t>
            </a:r>
          </a:p>
          <a:p>
            <a:pPr>
              <a:spcAft>
                <a:spcPts val="600"/>
              </a:spcAft>
              <a:buSzPts val="1000"/>
              <a:tabLst>
                <a:tab pos="457200" algn="l"/>
              </a:tabLst>
            </a:pPr>
            <a:r>
              <a:rPr lang="en-US" sz="2000" dirty="0" err="1">
                <a:solidFill>
                  <a:srgbClr val="09465E"/>
                </a:solidFill>
                <a:latin typeface="Calibri"/>
                <a:cs typeface="Calibri"/>
                <a:hlinkClick r:id="rId3"/>
              </a:rPr>
              <a:t>Rexcatering</a:t>
            </a:r>
            <a:r>
              <a:rPr lang="en-US" sz="2000" dirty="0">
                <a:solidFill>
                  <a:srgbClr val="09465E"/>
                </a:solidFill>
                <a:latin typeface="Calibri"/>
                <a:cs typeface="Calibri"/>
              </a:rPr>
              <a:t> is</a:t>
            </a:r>
            <a:r>
              <a:rPr lang="en-US" sz="2000" spc="-55" dirty="0">
                <a:solidFill>
                  <a:srgbClr val="09465E"/>
                </a:solidFill>
                <a:latin typeface="Calibri"/>
                <a:cs typeface="Calibri"/>
              </a:rPr>
              <a:t> </a:t>
            </a:r>
            <a:r>
              <a:rPr lang="en-US" sz="2000" dirty="0">
                <a:solidFill>
                  <a:srgbClr val="09465E"/>
                </a:solidFill>
                <a:latin typeface="Calibri"/>
                <a:cs typeface="Calibri"/>
              </a:rPr>
              <a:t>a</a:t>
            </a:r>
            <a:r>
              <a:rPr lang="en-US" sz="2000" spc="-55" dirty="0">
                <a:solidFill>
                  <a:srgbClr val="09465E"/>
                </a:solidFill>
                <a:latin typeface="Calibri"/>
                <a:cs typeface="Calibri"/>
              </a:rPr>
              <a:t> </a:t>
            </a:r>
            <a:r>
              <a:rPr lang="en-US" sz="2000" spc="-10" dirty="0">
                <a:solidFill>
                  <a:srgbClr val="09465E"/>
                </a:solidFill>
                <a:latin typeface="Calibri"/>
                <a:cs typeface="Calibri"/>
              </a:rPr>
              <a:t>comprehensive</a:t>
            </a:r>
            <a:r>
              <a:rPr lang="en-US" sz="2000" spc="-50" dirty="0">
                <a:solidFill>
                  <a:srgbClr val="09465E"/>
                </a:solidFill>
                <a:latin typeface="Calibri"/>
                <a:cs typeface="Calibri"/>
              </a:rPr>
              <a:t> </a:t>
            </a:r>
            <a:r>
              <a:rPr lang="en-US" sz="2000" dirty="0">
                <a:solidFill>
                  <a:srgbClr val="09465E"/>
                </a:solidFill>
                <a:latin typeface="Calibri"/>
                <a:cs typeface="Calibri"/>
              </a:rPr>
              <a:t>project</a:t>
            </a:r>
            <a:r>
              <a:rPr lang="en-US" sz="2000" spc="-55" dirty="0">
                <a:solidFill>
                  <a:srgbClr val="09465E"/>
                </a:solidFill>
                <a:latin typeface="Calibri"/>
                <a:cs typeface="Calibri"/>
              </a:rPr>
              <a:t> </a:t>
            </a:r>
            <a:r>
              <a:rPr lang="en-US" sz="2000" dirty="0">
                <a:solidFill>
                  <a:srgbClr val="09465E"/>
                </a:solidFill>
                <a:latin typeface="Calibri"/>
                <a:cs typeface="Calibri"/>
              </a:rPr>
              <a:t>focused</a:t>
            </a:r>
            <a:r>
              <a:rPr lang="en-US" sz="2000" spc="-50" dirty="0">
                <a:solidFill>
                  <a:srgbClr val="09465E"/>
                </a:solidFill>
                <a:latin typeface="Calibri"/>
                <a:cs typeface="Calibri"/>
              </a:rPr>
              <a:t> </a:t>
            </a:r>
            <a:r>
              <a:rPr lang="en-US" sz="2000" spc="-25" dirty="0">
                <a:solidFill>
                  <a:srgbClr val="09465E"/>
                </a:solidFill>
                <a:latin typeface="Calibri"/>
                <a:cs typeface="Calibri"/>
              </a:rPr>
              <a:t>on </a:t>
            </a:r>
            <a:r>
              <a:rPr lang="en-US" sz="2000" dirty="0">
                <a:solidFill>
                  <a:srgbClr val="09465E"/>
                </a:solidFill>
                <a:latin typeface="Calibri"/>
                <a:cs typeface="Calibri"/>
              </a:rPr>
              <a:t>the</a:t>
            </a:r>
            <a:r>
              <a:rPr lang="en-US" sz="2000" spc="-50" dirty="0">
                <a:solidFill>
                  <a:srgbClr val="09465E"/>
                </a:solidFill>
                <a:latin typeface="Calibri"/>
                <a:cs typeface="Calibri"/>
              </a:rPr>
              <a:t> </a:t>
            </a:r>
            <a:r>
              <a:rPr lang="en-US" sz="2000" dirty="0">
                <a:solidFill>
                  <a:srgbClr val="09465E"/>
                </a:solidFill>
                <a:latin typeface="Calibri"/>
                <a:cs typeface="Calibri"/>
              </a:rPr>
              <a:t>recovery</a:t>
            </a:r>
            <a:r>
              <a:rPr lang="en-US" sz="2000" spc="-50" dirty="0">
                <a:solidFill>
                  <a:srgbClr val="09465E"/>
                </a:solidFill>
                <a:latin typeface="Calibri"/>
                <a:cs typeface="Calibri"/>
              </a:rPr>
              <a:t> </a:t>
            </a:r>
            <a:r>
              <a:rPr lang="en-US" sz="2000" dirty="0">
                <a:solidFill>
                  <a:srgbClr val="09465E"/>
                </a:solidFill>
                <a:latin typeface="Calibri"/>
                <a:cs typeface="Calibri"/>
              </a:rPr>
              <a:t>of</a:t>
            </a:r>
            <a:r>
              <a:rPr lang="en-US" sz="2000" spc="-50" dirty="0">
                <a:solidFill>
                  <a:srgbClr val="09465E"/>
                </a:solidFill>
                <a:latin typeface="Calibri"/>
                <a:cs typeface="Calibri"/>
              </a:rPr>
              <a:t> </a:t>
            </a:r>
            <a:r>
              <a:rPr lang="en-US" sz="2000" dirty="0">
                <a:solidFill>
                  <a:srgbClr val="09465E"/>
                </a:solidFill>
                <a:latin typeface="Calibri"/>
                <a:cs typeface="Calibri"/>
              </a:rPr>
              <a:t>surplus</a:t>
            </a:r>
            <a:r>
              <a:rPr lang="en-US" sz="2000" spc="-55" dirty="0">
                <a:solidFill>
                  <a:srgbClr val="09465E"/>
                </a:solidFill>
                <a:latin typeface="Calibri"/>
                <a:cs typeface="Calibri"/>
              </a:rPr>
              <a:t> </a:t>
            </a:r>
            <a:r>
              <a:rPr lang="en-US" sz="2000" dirty="0">
                <a:solidFill>
                  <a:srgbClr val="09465E"/>
                </a:solidFill>
                <a:latin typeface="Calibri"/>
                <a:cs typeface="Calibri"/>
              </a:rPr>
              <a:t>food</a:t>
            </a:r>
            <a:r>
              <a:rPr lang="en-US" sz="2000" spc="-55" dirty="0">
                <a:solidFill>
                  <a:srgbClr val="09465E"/>
                </a:solidFill>
                <a:latin typeface="Calibri"/>
                <a:cs typeface="Calibri"/>
              </a:rPr>
              <a:t> </a:t>
            </a:r>
            <a:r>
              <a:rPr lang="en-US" sz="2000" dirty="0">
                <a:solidFill>
                  <a:srgbClr val="09465E"/>
                </a:solidFill>
                <a:latin typeface="Calibri"/>
                <a:cs typeface="Calibri"/>
              </a:rPr>
              <a:t>from</a:t>
            </a:r>
            <a:r>
              <a:rPr lang="en-US" sz="2000" spc="-50" dirty="0">
                <a:solidFill>
                  <a:srgbClr val="09465E"/>
                </a:solidFill>
                <a:latin typeface="Calibri"/>
                <a:cs typeface="Calibri"/>
              </a:rPr>
              <a:t> </a:t>
            </a:r>
            <a:r>
              <a:rPr lang="en-US" sz="2000" dirty="0">
                <a:solidFill>
                  <a:srgbClr val="09465E"/>
                </a:solidFill>
                <a:latin typeface="Calibri"/>
                <a:cs typeface="Calibri"/>
              </a:rPr>
              <a:t>central</a:t>
            </a:r>
            <a:r>
              <a:rPr lang="en-US" sz="2000" spc="-50" dirty="0">
                <a:solidFill>
                  <a:srgbClr val="09465E"/>
                </a:solidFill>
                <a:latin typeface="Calibri"/>
                <a:cs typeface="Calibri"/>
              </a:rPr>
              <a:t> </a:t>
            </a:r>
            <a:r>
              <a:rPr lang="en-US" sz="2000" spc="-10" dirty="0">
                <a:solidFill>
                  <a:srgbClr val="09465E"/>
                </a:solidFill>
                <a:latin typeface="Calibri"/>
                <a:cs typeface="Calibri"/>
              </a:rPr>
              <a:t>kitchens </a:t>
            </a:r>
            <a:r>
              <a:rPr lang="en-US" sz="2000" dirty="0">
                <a:solidFill>
                  <a:srgbClr val="09465E"/>
                </a:solidFill>
                <a:latin typeface="Calibri"/>
                <a:cs typeface="Calibri"/>
              </a:rPr>
              <a:t>and</a:t>
            </a:r>
            <a:r>
              <a:rPr lang="en-US" sz="2000" spc="-45" dirty="0">
                <a:solidFill>
                  <a:srgbClr val="09465E"/>
                </a:solidFill>
                <a:latin typeface="Calibri"/>
                <a:cs typeface="Calibri"/>
              </a:rPr>
              <a:t> </a:t>
            </a:r>
            <a:r>
              <a:rPr lang="en-US" sz="2000" dirty="0">
                <a:solidFill>
                  <a:srgbClr val="09465E"/>
                </a:solidFill>
                <a:latin typeface="Calibri"/>
                <a:cs typeface="Calibri"/>
              </a:rPr>
              <a:t>collective</a:t>
            </a:r>
            <a:r>
              <a:rPr lang="en-US" sz="2000" spc="-50" dirty="0">
                <a:solidFill>
                  <a:srgbClr val="09465E"/>
                </a:solidFill>
                <a:latin typeface="Calibri"/>
                <a:cs typeface="Calibri"/>
              </a:rPr>
              <a:t> </a:t>
            </a:r>
            <a:r>
              <a:rPr lang="en-US" sz="2000" spc="-10" dirty="0">
                <a:solidFill>
                  <a:srgbClr val="09465E"/>
                </a:solidFill>
                <a:latin typeface="Calibri"/>
                <a:cs typeface="Calibri"/>
              </a:rPr>
              <a:t>canteens.</a:t>
            </a:r>
            <a:endParaRPr lang="en-US" sz="2000" spc="-10" dirty="0">
              <a:solidFill>
                <a:srgbClr val="09465E"/>
              </a:solidFill>
              <a:latin typeface="+mn-lt"/>
              <a:cs typeface="Calibri"/>
            </a:endParaRPr>
          </a:p>
          <a:p>
            <a:pPr>
              <a:spcAft>
                <a:spcPts val="600"/>
              </a:spcAft>
              <a:buSzPts val="1000"/>
              <a:tabLst>
                <a:tab pos="457200" algn="l"/>
              </a:tabLst>
            </a:pPr>
            <a:r>
              <a:rPr lang="es-ES" sz="2200" b="1" dirty="0">
                <a:solidFill>
                  <a:srgbClr val="2094D2"/>
                </a:solidFill>
                <a:latin typeface="Calibri" panose="020F0502020204030204" pitchFamily="34" charset="0"/>
                <a:cs typeface="Times New Roman" panose="02020603050405020304" pitchFamily="18" charset="0"/>
              </a:rPr>
              <a:t>Food </a:t>
            </a:r>
            <a:r>
              <a:rPr lang="es-ES" sz="2200" b="1" dirty="0" err="1">
                <a:solidFill>
                  <a:srgbClr val="2094D2"/>
                </a:solidFill>
                <a:latin typeface="Calibri" panose="020F0502020204030204" pitchFamily="34" charset="0"/>
                <a:cs typeface="Times New Roman" panose="02020603050405020304" pitchFamily="18" charset="0"/>
              </a:rPr>
              <a:t>Sharing</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Platforms</a:t>
            </a:r>
            <a:endParaRPr lang="es-ES" sz="2200"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z="2000" b="1" dirty="0">
                <a:latin typeface="+mn-lt"/>
                <a:ea typeface="Times New Roman" panose="02020603050405020304" pitchFamily="18" charset="0"/>
                <a:cs typeface="Times New Roman" panose="02020603050405020304" pitchFamily="18" charset="0"/>
                <a:hlinkClick r:id="rId4"/>
              </a:rPr>
              <a:t>OLIO</a:t>
            </a:r>
            <a:r>
              <a:rPr lang="es-ES" sz="2000" dirty="0">
                <a:latin typeface="+mn-lt"/>
                <a:ea typeface="Times New Roman" panose="02020603050405020304" pitchFamily="18" charset="0"/>
                <a:cs typeface="Times New Roman" panose="02020603050405020304" pitchFamily="18" charset="0"/>
              </a:rPr>
              <a:t> </a:t>
            </a:r>
            <a:r>
              <a:rPr lang="en-US" sz="2000" spc="-10" dirty="0">
                <a:solidFill>
                  <a:srgbClr val="09465E"/>
                </a:solidFill>
                <a:latin typeface="+mn-lt"/>
                <a:cs typeface="Calibri"/>
              </a:rPr>
              <a:t>A global app that allows individuals and businesses to share surplus food for free. </a:t>
            </a:r>
          </a:p>
          <a:p>
            <a:pPr>
              <a:buSzPts val="1000"/>
              <a:tabLst>
                <a:tab pos="457200" algn="l"/>
              </a:tabLst>
            </a:pPr>
            <a:r>
              <a:rPr lang="es-ES" b="1" kern="0" dirty="0">
                <a:effectLst/>
                <a:latin typeface="+mn-lt"/>
                <a:ea typeface="Times New Roman" panose="02020603050405020304" pitchFamily="18" charset="0"/>
                <a:cs typeface="Times New Roman" panose="02020603050405020304" pitchFamily="18" charset="0"/>
                <a:hlinkClick r:id="rId5"/>
              </a:rPr>
              <a:t>Yo No Desperdicio </a:t>
            </a:r>
            <a:r>
              <a:rPr lang="es-ES" b="1" kern="0" dirty="0">
                <a:effectLst/>
                <a:latin typeface="+mn-lt"/>
                <a:ea typeface="Times New Roman" panose="02020603050405020304" pitchFamily="18" charset="0"/>
                <a:cs typeface="Times New Roman" panose="02020603050405020304" pitchFamily="18" charset="0"/>
              </a:rPr>
              <a:t> </a:t>
            </a:r>
            <a:r>
              <a:rPr lang="es-ES" sz="2000" spc="-10" dirty="0">
                <a:solidFill>
                  <a:srgbClr val="09465E"/>
                </a:solidFill>
                <a:latin typeface="+mn-lt"/>
                <a:cs typeface="Calibri"/>
              </a:rPr>
              <a:t>(I </a:t>
            </a:r>
            <a:r>
              <a:rPr lang="es-ES" sz="2000" spc="-10" dirty="0" err="1">
                <a:solidFill>
                  <a:srgbClr val="09465E"/>
                </a:solidFill>
                <a:latin typeface="+mn-lt"/>
                <a:cs typeface="Calibri"/>
              </a:rPr>
              <a:t>Don’t</a:t>
            </a:r>
            <a:r>
              <a:rPr lang="es-ES" sz="2000" spc="-10" dirty="0">
                <a:solidFill>
                  <a:srgbClr val="09465E"/>
                </a:solidFill>
                <a:latin typeface="+mn-lt"/>
                <a:cs typeface="Calibri"/>
              </a:rPr>
              <a:t> </a:t>
            </a:r>
            <a:r>
              <a:rPr lang="es-ES" sz="2000" spc="-10" dirty="0" err="1">
                <a:solidFill>
                  <a:srgbClr val="09465E"/>
                </a:solidFill>
                <a:latin typeface="+mn-lt"/>
                <a:cs typeface="Calibri"/>
              </a:rPr>
              <a:t>Waste</a:t>
            </a:r>
            <a:r>
              <a:rPr lang="es-ES" sz="2000" spc="-10" dirty="0">
                <a:solidFill>
                  <a:srgbClr val="09465E"/>
                </a:solidFill>
                <a:latin typeface="+mn-lt"/>
                <a:cs typeface="Calibri"/>
              </a:rPr>
              <a:t>): </a:t>
            </a:r>
            <a:r>
              <a:rPr lang="en-US" sz="2000" spc="-10" dirty="0">
                <a:solidFill>
                  <a:srgbClr val="09465E"/>
                </a:solidFill>
                <a:latin typeface="+mn-lt"/>
                <a:cs typeface="Calibri"/>
              </a:rPr>
              <a:t>A Spanish initiative encouraging individuals to share excess food locally. </a:t>
            </a:r>
          </a:p>
          <a:p>
            <a:pPr>
              <a:lnSpc>
                <a:spcPct val="115000"/>
              </a:lnSpc>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Partnerships</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with</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Supermarkets</a:t>
            </a:r>
            <a:r>
              <a:rPr lang="es-ES" sz="2200" b="1" dirty="0">
                <a:solidFill>
                  <a:srgbClr val="2094D2"/>
                </a:solidFill>
                <a:latin typeface="Calibri" panose="020F0502020204030204" pitchFamily="34" charset="0"/>
                <a:cs typeface="Times New Roman" panose="02020603050405020304" pitchFamily="18" charset="0"/>
              </a:rPr>
              <a:t> and Restaurants</a:t>
            </a:r>
          </a:p>
          <a:p>
            <a:pPr marL="0" marR="0" lvl="0" indent="0" defTabSz="914400" eaLnBrk="1" fontAlgn="auto" latinLnBrk="0" hangingPunct="1">
              <a:lnSpc>
                <a:spcPct val="115000"/>
              </a:lnSpc>
              <a:spcBef>
                <a:spcPts val="0"/>
              </a:spcBef>
              <a:buClrTx/>
              <a:buSzPts val="1000"/>
              <a:buFontTx/>
              <a:buNone/>
              <a:tabLst>
                <a:tab pos="457200" algn="l"/>
              </a:tabLst>
              <a:defRPr/>
            </a:pPr>
            <a:r>
              <a:rPr lang="es-ES" sz="2000" b="1" kern="0" dirty="0">
                <a:effectLst/>
                <a:latin typeface="Calibri" panose="020F0502020204030204" pitchFamily="34" charset="0"/>
                <a:ea typeface="Times New Roman" panose="02020603050405020304" pitchFamily="18" charset="0"/>
                <a:cs typeface="Times New Roman" panose="02020603050405020304" pitchFamily="18" charset="0"/>
                <a:hlinkClick r:id="rId6"/>
              </a:rPr>
              <a:t>Eroski</a:t>
            </a:r>
            <a:r>
              <a:rPr lang="es-ES" sz="20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spc="-10" dirty="0">
                <a:solidFill>
                  <a:srgbClr val="09465E"/>
                </a:solidFill>
                <a:latin typeface="+mn-lt"/>
                <a:cs typeface="Calibri"/>
              </a:rPr>
              <a:t>(</a:t>
            </a:r>
            <a:r>
              <a:rPr lang="es-ES" sz="2000" spc="-10" dirty="0" err="1">
                <a:solidFill>
                  <a:srgbClr val="09465E"/>
                </a:solidFill>
                <a:latin typeface="+mn-lt"/>
                <a:cs typeface="Calibri"/>
              </a:rPr>
              <a:t>Basque</a:t>
            </a:r>
            <a:r>
              <a:rPr lang="es-ES" sz="2000" spc="-10" dirty="0">
                <a:solidFill>
                  <a:srgbClr val="09465E"/>
                </a:solidFill>
                <a:latin typeface="+mn-lt"/>
                <a:cs typeface="Calibri"/>
              </a:rPr>
              <a:t> Country) </a:t>
            </a:r>
            <a:r>
              <a:rPr lang="en-US" sz="2000" spc="-10" dirty="0">
                <a:solidFill>
                  <a:srgbClr val="09465E"/>
                </a:solidFill>
                <a:latin typeface="+mn-lt"/>
                <a:cs typeface="Calibri"/>
              </a:rPr>
              <a:t>A supermarket chain in the Basque Country that implements food waste </a:t>
            </a:r>
            <a:r>
              <a:rPr lang="en-US" sz="2000" dirty="0">
                <a:solidFill>
                  <a:srgbClr val="09465E"/>
                </a:solidFill>
                <a:latin typeface="Calibri"/>
                <a:cs typeface="Calibri"/>
              </a:rPr>
              <a:t>reduction</a:t>
            </a:r>
            <a:r>
              <a:rPr lang="en-US" sz="2000" spc="-10" dirty="0">
                <a:solidFill>
                  <a:srgbClr val="09465E"/>
                </a:solidFill>
                <a:latin typeface="+mn-lt"/>
                <a:cs typeface="Calibri"/>
              </a:rPr>
              <a:t> strategies</a:t>
            </a: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hlinkClick r:id="rId7"/>
              </a:rPr>
              <a:t>Mercadona</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9465E"/>
                </a:solidFill>
                <a:latin typeface="Calibri"/>
                <a:cs typeface="Calibri"/>
              </a:rPr>
              <a:t>collaborates with food banks and NGOs to ensure surplus food is donated rather than discarded.</a:t>
            </a:r>
            <a:endParaRPr lang="es-ES" sz="2000" dirty="0">
              <a:solidFill>
                <a:srgbClr val="09465E"/>
              </a:solidFill>
              <a:latin typeface="Calibri"/>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dirty="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41" name="object 5">
            <a:extLst>
              <a:ext uri="{FF2B5EF4-FFF2-40B4-BE49-F238E27FC236}">
                <a16:creationId xmlns:a16="http://schemas.microsoft.com/office/drawing/2014/main" id="{C514AEA7-30DE-5CE6-78CD-EAA8091A04C5}"/>
              </a:ext>
            </a:extLst>
          </p:cNvPr>
          <p:cNvPicPr/>
          <p:nvPr/>
        </p:nvPicPr>
        <p:blipFill>
          <a:blip r:embed="rId8" cstate="screen">
            <a:extLst>
              <a:ext uri="{28A0092B-C50C-407E-A947-70E740481C1C}">
                <a14:useLocalDpi xmlns:a14="http://schemas.microsoft.com/office/drawing/2010/main"/>
              </a:ext>
            </a:extLst>
          </a:blip>
          <a:stretch>
            <a:fillRect/>
          </a:stretch>
        </p:blipFill>
        <p:spPr>
          <a:xfrm>
            <a:off x="363842" y="1086220"/>
            <a:ext cx="960172" cy="1008914"/>
          </a:xfrm>
          <a:prstGeom prst="rect">
            <a:avLst/>
          </a:prstGeom>
        </p:spPr>
      </p:pic>
      <p:pic>
        <p:nvPicPr>
          <p:cNvPr id="46" name="object 5"/>
          <p:cNvPicPr/>
          <p:nvPr/>
        </p:nvPicPr>
        <p:blipFill>
          <a:blip r:embed="rId9" cstate="screen">
            <a:extLst>
              <a:ext uri="{28A0092B-C50C-407E-A947-70E740481C1C}">
                <a14:useLocalDpi xmlns:a14="http://schemas.microsoft.com/office/drawing/2010/main"/>
              </a:ext>
            </a:extLst>
          </a:blip>
          <a:stretch>
            <a:fillRect/>
          </a:stretch>
        </p:blipFill>
        <p:spPr>
          <a:xfrm>
            <a:off x="247705" y="2306284"/>
            <a:ext cx="1170366" cy="607637"/>
          </a:xfrm>
          <a:prstGeom prst="rect">
            <a:avLst/>
          </a:prstGeom>
        </p:spPr>
      </p:pic>
      <p:pic>
        <p:nvPicPr>
          <p:cNvPr id="2" name="Imagen 1">
            <a:extLst>
              <a:ext uri="{FF2B5EF4-FFF2-40B4-BE49-F238E27FC236}">
                <a16:creationId xmlns:a16="http://schemas.microsoft.com/office/drawing/2014/main" id="{83A00EC4-FA34-4CEF-48D8-0076171EE1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703" y="3152709"/>
            <a:ext cx="550370" cy="539471"/>
          </a:xfrm>
          <a:prstGeom prst="rect">
            <a:avLst/>
          </a:prstGeom>
        </p:spPr>
      </p:pic>
      <p:pic>
        <p:nvPicPr>
          <p:cNvPr id="4" name="Imagen 3">
            <a:extLst>
              <a:ext uri="{FF2B5EF4-FFF2-40B4-BE49-F238E27FC236}">
                <a16:creationId xmlns:a16="http://schemas.microsoft.com/office/drawing/2014/main" id="{678CE034-C979-D973-9EE9-013C446AD7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8490" y="3797755"/>
            <a:ext cx="530877" cy="567239"/>
          </a:xfrm>
          <a:prstGeom prst="rect">
            <a:avLst/>
          </a:prstGeom>
        </p:spPr>
      </p:pic>
      <p:pic>
        <p:nvPicPr>
          <p:cNvPr id="5" name="Imagen 4">
            <a:extLst>
              <a:ext uri="{FF2B5EF4-FFF2-40B4-BE49-F238E27FC236}">
                <a16:creationId xmlns:a16="http://schemas.microsoft.com/office/drawing/2014/main" id="{9627926C-C503-412E-10BE-559B99C821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5719" y="4895576"/>
            <a:ext cx="674338" cy="539471"/>
          </a:xfrm>
          <a:prstGeom prst="rect">
            <a:avLst/>
          </a:prstGeom>
        </p:spPr>
      </p:pic>
      <p:pic>
        <p:nvPicPr>
          <p:cNvPr id="8" name="Imagen 7">
            <a:extLst>
              <a:ext uri="{FF2B5EF4-FFF2-40B4-BE49-F238E27FC236}">
                <a16:creationId xmlns:a16="http://schemas.microsoft.com/office/drawing/2014/main" id="{129A0CDB-82A4-30AD-D6C2-384F53BE6A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7898" y="5646197"/>
            <a:ext cx="1170366" cy="306442"/>
          </a:xfrm>
          <a:prstGeom prst="rect">
            <a:avLst/>
          </a:prstGeom>
        </p:spPr>
      </p:pic>
    </p:spTree>
    <p:extLst>
      <p:ext uri="{BB962C8B-B14F-4D97-AF65-F5344CB8AC3E}">
        <p14:creationId xmlns:p14="http://schemas.microsoft.com/office/powerpoint/2010/main" val="40603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0D7A-31A8-C5E3-A450-78D5BD547B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58F35E3-8ADC-2FCF-1E31-316DE868C688}"/>
              </a:ext>
            </a:extLst>
          </p:cNvPr>
          <p:cNvSpPr txBox="1">
            <a:spLocks/>
          </p:cNvSpPr>
          <p:nvPr/>
        </p:nvSpPr>
        <p:spPr>
          <a:xfrm>
            <a:off x="700243" y="321292"/>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Different</a:t>
            </a:r>
            <a:r>
              <a:rPr kumimoji="0" lang="en-US" sz="3600" b="1" i="0" u="none" strike="noStrike" kern="0" cap="none" spc="-95"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initiatives</a:t>
            </a:r>
            <a:r>
              <a:rPr kumimoji="0" lang="en-US" sz="3600" b="1" i="0" u="none" strike="noStrike" kern="0" cap="none" spc="-85"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for</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the</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reduction</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of</a:t>
            </a:r>
            <a:r>
              <a:rPr kumimoji="0" lang="en-US" sz="3600" b="1" i="0" u="none" strike="noStrike" kern="0" cap="none" spc="-85" normalizeH="0" baseline="0" noProof="0">
                <a:ln>
                  <a:noFill/>
                </a:ln>
                <a:solidFill>
                  <a:srgbClr val="09465E"/>
                </a:solidFill>
                <a:effectLst/>
                <a:uLnTx/>
                <a:uFillTx/>
                <a:latin typeface="Calibri"/>
                <a:ea typeface="+mj-ea"/>
                <a:cs typeface="Calibri"/>
              </a:rPr>
              <a:t> </a:t>
            </a:r>
            <a:r>
              <a:rPr kumimoji="0" lang="en-US" sz="3600" b="1" i="0" u="none" strike="noStrike" kern="0" cap="none" spc="-20" normalizeH="0" baseline="0" noProof="0">
                <a:ln>
                  <a:noFill/>
                </a:ln>
                <a:solidFill>
                  <a:srgbClr val="09465E"/>
                </a:solidFill>
                <a:effectLst/>
                <a:uLnTx/>
                <a:uFillTx/>
                <a:latin typeface="Calibri"/>
                <a:ea typeface="+mj-ea"/>
                <a:cs typeface="Calibri"/>
              </a:rPr>
              <a:t>food </a:t>
            </a:r>
            <a:r>
              <a:rPr kumimoji="0" lang="en-US" sz="3600" b="1" i="0" u="none" strike="noStrike" kern="0" cap="none" spc="-10" normalizeH="0" baseline="0" noProof="0">
                <a:ln>
                  <a:noFill/>
                </a:ln>
                <a:solidFill>
                  <a:srgbClr val="09465E"/>
                </a:solidFill>
                <a:effectLst/>
                <a:uLnTx/>
                <a:uFillTx/>
                <a:latin typeface="Calibri"/>
                <a:ea typeface="+mj-ea"/>
                <a:cs typeface="Calibri"/>
              </a:rPr>
              <a:t>surpluses</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90372994-E90A-5230-7F63-78EA36D7300F}"/>
              </a:ext>
            </a:extLst>
          </p:cNvPr>
          <p:cNvSpPr txBox="1"/>
          <p:nvPr/>
        </p:nvSpPr>
        <p:spPr>
          <a:xfrm>
            <a:off x="1371600" y="1235692"/>
            <a:ext cx="10286999" cy="705808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Educational</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Campaigns</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 and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Awareness</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Raising</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“La Alimentación No Tiene Desperdicio” (Food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Is</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Not</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to</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Be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Wasted</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A campaign by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hlinkClick r:id="rId2">
                  <a:extLst>
                    <a:ext uri="{A12FA001-AC4F-418D-AE19-62706E023703}">
                      <ahyp:hlinkClr xmlns:ahyp="http://schemas.microsoft.com/office/drawing/2018/hyperlinkcolor" val="tx"/>
                    </a:ext>
                  </a:extLst>
                </a:hlinkClick>
              </a:rPr>
              <a:t>AECOC</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 (Spanish Association of Manufacturers and Distributors) that promotes responsible food consumption among households and businesses.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Policy</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 and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Legislation</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Ley de Prevención de Pérdidas y Desperdicio Alimentario (Food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Loss</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and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Waste</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Prevention</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Law</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a:t>
            </a:r>
            <a:r>
              <a:rPr kumimoji="0" lang="es-ES" sz="1800" b="0" i="0" u="none" strike="noStrike" kern="1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Enacted in Spain, this law mandates businesses to donate surplus food and implement measures to minimize waste.</a:t>
            </a: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Research</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 and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Innovation</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AI-driven inventory systems and apps help businesses predict demand more accurately, reducing overproduction and waste: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hlinkClick r:id="rId4">
                  <a:extLst>
                    <a:ext uri="{A12FA001-AC4F-418D-AE19-62706E023703}">
                      <ahyp:hlinkClr xmlns:ahyp="http://schemas.microsoft.com/office/drawing/2018/hyperlinkcolor" val="tx"/>
                    </a:ext>
                  </a:extLst>
                </a:hlinkClick>
              </a:rPr>
              <a:t>Wasteless</a:t>
            </a:r>
            <a:r>
              <a:rPr kumimoji="0" lang="en-US" sz="2000" b="0" i="0" u="none" strike="noStrike" kern="0" cap="none" spc="0" normalizeH="0" baseline="0" noProof="0" dirty="0">
                <a:ln>
                  <a:noFill/>
                </a:ln>
                <a:solidFill>
                  <a:srgbClr val="002060"/>
                </a:solidFill>
                <a:effectLst/>
                <a:uLnTx/>
                <a:uFillTx/>
                <a:latin typeface="Calibri" panose="020F0502020204030204"/>
              </a:rPr>
              <a:t>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AI pricing platform for supermarkets; Dynamically adjusts prices based on expiry dates.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0" cap="none" spc="0" normalizeH="0" baseline="0" noProof="0" dirty="0" err="1">
                <a:ln>
                  <a:noFill/>
                </a:ln>
                <a:solidFill>
                  <a:srgbClr val="002060"/>
                </a:solidFill>
                <a:effectLst/>
                <a:uLnTx/>
                <a:uFillTx/>
                <a:latin typeface="Calibri" panose="020F0502020204030204"/>
                <a:hlinkClick r:id="rId5"/>
              </a:rPr>
              <a:t>FoodCloud</a:t>
            </a:r>
            <a:r>
              <a:rPr kumimoji="0" lang="es-ES" sz="2000" b="0" i="0" u="none" strike="noStrike" kern="0" cap="none" spc="0" normalizeH="0" baseline="0" noProof="0" dirty="0">
                <a:ln>
                  <a:noFill/>
                </a:ln>
                <a:solidFill>
                  <a:srgbClr val="002060"/>
                </a:solidFill>
                <a:effectLst/>
                <a:uLnTx/>
                <a:uFillTx/>
                <a:latin typeface="Calibri" panose="020F0502020204030204"/>
                <a:hlinkClick r:id="rId5"/>
              </a:rPr>
              <a:t> &amp; KPMG AI </a:t>
            </a:r>
            <a:r>
              <a:rPr kumimoji="0" lang="es-ES" sz="2000" b="0" i="0" u="none" strike="noStrike" kern="0" cap="none" spc="0" normalizeH="0" baseline="0" noProof="0" dirty="0" err="1">
                <a:ln>
                  <a:noFill/>
                </a:ln>
                <a:solidFill>
                  <a:srgbClr val="002060"/>
                </a:solidFill>
                <a:effectLst/>
                <a:uLnTx/>
                <a:uFillTx/>
                <a:latin typeface="Calibri" panose="020F0502020204030204"/>
                <a:hlinkClick r:id="rId5"/>
              </a:rPr>
              <a:t>Labs</a:t>
            </a:r>
            <a:r>
              <a:rPr kumimoji="0" lang="es-ES" sz="2000" b="0" i="0" u="none" strike="noStrike" kern="0" cap="none" spc="0" normalizeH="0" baseline="0" noProof="0" dirty="0">
                <a:ln>
                  <a:noFill/>
                </a:ln>
                <a:solidFill>
                  <a:srgbClr val="002060"/>
                </a:solidFill>
                <a:effectLst/>
                <a:uLnTx/>
                <a:uFillTx/>
                <a:latin typeface="Calibri" panose="020F0502020204030204"/>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Irish</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nonprofit</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using</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AI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to</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match surplus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food</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with</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charities</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AI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engine</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recommends</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best</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routes</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and timelines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s-E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dirty="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03D428E-ABD2-7497-D286-70604DB1138E}"/>
              </a:ext>
            </a:extLst>
          </p:cNvPr>
          <p:cNvPicPr>
            <a:picLocks noChangeAspect="1"/>
          </p:cNvPicPr>
          <p:nvPr/>
        </p:nvPicPr>
        <p:blipFill>
          <a:blip r:embed="rId6"/>
          <a:stretch>
            <a:fillRect/>
          </a:stretch>
        </p:blipFill>
        <p:spPr>
          <a:xfrm>
            <a:off x="238884" y="4959414"/>
            <a:ext cx="1129172" cy="433441"/>
          </a:xfrm>
          <a:prstGeom prst="rect">
            <a:avLst/>
          </a:prstGeom>
        </p:spPr>
      </p:pic>
      <p:pic>
        <p:nvPicPr>
          <p:cNvPr id="10" name="Imagen 9">
            <a:extLst>
              <a:ext uri="{FF2B5EF4-FFF2-40B4-BE49-F238E27FC236}">
                <a16:creationId xmlns:a16="http://schemas.microsoft.com/office/drawing/2014/main" id="{AD3D2D4B-F1DB-CC3F-09DE-743F1BD048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657" y="5876499"/>
            <a:ext cx="1129172" cy="433440"/>
          </a:xfrm>
          <a:prstGeom prst="rect">
            <a:avLst/>
          </a:prstGeom>
        </p:spPr>
      </p:pic>
      <p:pic>
        <p:nvPicPr>
          <p:cNvPr id="3" name="Imagen 2">
            <a:extLst>
              <a:ext uri="{FF2B5EF4-FFF2-40B4-BE49-F238E27FC236}">
                <a16:creationId xmlns:a16="http://schemas.microsoft.com/office/drawing/2014/main" id="{E78B99AC-B610-B3B6-1B9E-574CD7C4E216}"/>
              </a:ext>
            </a:extLst>
          </p:cNvPr>
          <p:cNvPicPr>
            <a:picLocks noChangeAspect="1"/>
          </p:cNvPicPr>
          <p:nvPr/>
        </p:nvPicPr>
        <p:blipFill>
          <a:blip r:embed="rId8"/>
          <a:stretch>
            <a:fillRect/>
          </a:stretch>
        </p:blipFill>
        <p:spPr>
          <a:xfrm rot="20334553">
            <a:off x="34680" y="2571910"/>
            <a:ext cx="1908213" cy="1908213"/>
          </a:xfrm>
          <a:prstGeom prst="rect">
            <a:avLst/>
          </a:prstGeom>
        </p:spPr>
      </p:pic>
    </p:spTree>
    <p:extLst>
      <p:ext uri="{BB962C8B-B14F-4D97-AF65-F5344CB8AC3E}">
        <p14:creationId xmlns:p14="http://schemas.microsoft.com/office/powerpoint/2010/main" val="15381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DA9-7C28-F949-6666-3A24A34F676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37938E-9571-DB44-A432-81216E746B62}"/>
              </a:ext>
            </a:extLst>
          </p:cNvPr>
          <p:cNvSpPr txBox="1">
            <a:spLocks/>
          </p:cNvSpPr>
          <p:nvPr/>
        </p:nvSpPr>
        <p:spPr>
          <a:xfrm>
            <a:off x="700243" y="321292"/>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9465E"/>
                </a:solidFill>
                <a:effectLst/>
                <a:uLnTx/>
                <a:uFillTx/>
                <a:latin typeface="Calibri"/>
                <a:ea typeface="+mj-ea"/>
                <a:cs typeface="Calibri"/>
              </a:rPr>
              <a:t>Different</a:t>
            </a:r>
            <a:r>
              <a:rPr kumimoji="0" lang="en-US" sz="3600" b="1" i="0" u="none" strike="noStrike" kern="0" cap="none" spc="-95"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initiatives</a:t>
            </a:r>
            <a:r>
              <a:rPr kumimoji="0" lang="en-US" sz="3600" b="1" i="0" u="none" strike="noStrike" kern="0" cap="none" spc="-85"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for</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the</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reduction</a:t>
            </a:r>
            <a:r>
              <a:rPr kumimoji="0" lang="en-US" sz="3600" b="1" i="0" u="none" strike="noStrike" kern="0" cap="none" spc="-90" normalizeH="0" baseline="0" noProof="0">
                <a:ln>
                  <a:noFill/>
                </a:ln>
                <a:solidFill>
                  <a:srgbClr val="09465E"/>
                </a:solidFill>
                <a:effectLst/>
                <a:uLnTx/>
                <a:uFillTx/>
                <a:latin typeface="Calibri"/>
                <a:ea typeface="+mj-ea"/>
                <a:cs typeface="Calibri"/>
              </a:rPr>
              <a:t> </a:t>
            </a:r>
            <a:r>
              <a:rPr kumimoji="0" lang="en-US" sz="3600" b="1" i="0" u="none" strike="noStrike" kern="0" cap="none" spc="0" normalizeH="0" baseline="0" noProof="0">
                <a:ln>
                  <a:noFill/>
                </a:ln>
                <a:solidFill>
                  <a:srgbClr val="09465E"/>
                </a:solidFill>
                <a:effectLst/>
                <a:uLnTx/>
                <a:uFillTx/>
                <a:latin typeface="Calibri"/>
                <a:ea typeface="+mj-ea"/>
                <a:cs typeface="Calibri"/>
              </a:rPr>
              <a:t>of</a:t>
            </a:r>
            <a:r>
              <a:rPr kumimoji="0" lang="en-US" sz="3600" b="1" i="0" u="none" strike="noStrike" kern="0" cap="none" spc="-85" normalizeH="0" baseline="0" noProof="0">
                <a:ln>
                  <a:noFill/>
                </a:ln>
                <a:solidFill>
                  <a:srgbClr val="09465E"/>
                </a:solidFill>
                <a:effectLst/>
                <a:uLnTx/>
                <a:uFillTx/>
                <a:latin typeface="Calibri"/>
                <a:ea typeface="+mj-ea"/>
                <a:cs typeface="Calibri"/>
              </a:rPr>
              <a:t> </a:t>
            </a:r>
            <a:r>
              <a:rPr kumimoji="0" lang="en-US" sz="3600" b="1" i="0" u="none" strike="noStrike" kern="0" cap="none" spc="-20" normalizeH="0" baseline="0" noProof="0">
                <a:ln>
                  <a:noFill/>
                </a:ln>
                <a:solidFill>
                  <a:srgbClr val="09465E"/>
                </a:solidFill>
                <a:effectLst/>
                <a:uLnTx/>
                <a:uFillTx/>
                <a:latin typeface="Calibri"/>
                <a:ea typeface="+mj-ea"/>
                <a:cs typeface="Calibri"/>
              </a:rPr>
              <a:t>food </a:t>
            </a:r>
            <a:r>
              <a:rPr kumimoji="0" lang="en-US" sz="3600" b="1" i="0" u="none" strike="noStrike" kern="0" cap="none" spc="-10" normalizeH="0" baseline="0" noProof="0">
                <a:ln>
                  <a:noFill/>
                </a:ln>
                <a:solidFill>
                  <a:srgbClr val="09465E"/>
                </a:solidFill>
                <a:effectLst/>
                <a:uLnTx/>
                <a:uFillTx/>
                <a:latin typeface="Calibri"/>
                <a:ea typeface="+mj-ea"/>
                <a:cs typeface="Calibri"/>
              </a:rPr>
              <a:t>surpluses</a:t>
            </a:r>
            <a:endParaRPr kumimoji="0" lang="es-ES" sz="2000" b="1" i="0" u="none" strike="noStrike" kern="0" cap="none" spc="0" normalizeH="0" baseline="0" noProof="0">
              <a:ln>
                <a:noFill/>
              </a:ln>
              <a:solidFill>
                <a:srgbClr val="09465E"/>
              </a:solidFill>
              <a:effectLst/>
              <a:uLnTx/>
              <a:uFillTx/>
              <a:latin typeface="Calibri"/>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939D214-4A21-E212-21B5-0C98206DE6C5}"/>
              </a:ext>
            </a:extLst>
          </p:cNvPr>
          <p:cNvSpPr txBox="1"/>
          <p:nvPr/>
        </p:nvSpPr>
        <p:spPr>
          <a:xfrm>
            <a:off x="1369828" y="892095"/>
            <a:ext cx="10286999" cy="5545108"/>
          </a:xfrm>
          <a:prstGeom prst="rect">
            <a:avLst/>
          </a:prstGeom>
          <a:noFill/>
        </p:spPr>
        <p:txBody>
          <a:bodyPr wrap="square">
            <a:spAutoFit/>
          </a:bodyPr>
          <a:lstStyle/>
          <a:p>
            <a:r>
              <a:rPr lang="es-ES" sz="2200" b="1" dirty="0">
                <a:solidFill>
                  <a:srgbClr val="2094D2"/>
                </a:solidFill>
                <a:latin typeface="Calibri" panose="020F0502020204030204" pitchFamily="34" charset="0"/>
                <a:cs typeface="Times New Roman" panose="02020603050405020304" pitchFamily="18" charset="0"/>
              </a:rPr>
              <a:t>Circular </a:t>
            </a:r>
            <a:r>
              <a:rPr lang="es-ES" sz="2200" b="1" dirty="0" err="1">
                <a:solidFill>
                  <a:srgbClr val="2094D2"/>
                </a:solidFill>
                <a:latin typeface="Calibri" panose="020F0502020204030204" pitchFamily="34" charset="0"/>
                <a:cs typeface="Times New Roman" panose="02020603050405020304" pitchFamily="18" charset="0"/>
              </a:rPr>
              <a:t>Economy</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Approaches</a:t>
            </a:r>
            <a:endParaRPr lang="es-ES" sz="2200" b="1" dirty="0">
              <a:solidFill>
                <a:srgbClr val="2094D2"/>
              </a:solidFill>
              <a:latin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pPr>
            <a:r>
              <a:rPr lang="es-ES" sz="2000" spc="-10" dirty="0" err="1">
                <a:solidFill>
                  <a:srgbClr val="09465E"/>
                </a:solidFill>
                <a:latin typeface="Calibri" panose="020F0502020204030204"/>
                <a:cs typeface="Calibri"/>
              </a:rPr>
              <a:t>Composting</a:t>
            </a:r>
            <a:r>
              <a:rPr lang="es-ES" sz="2000" spc="-10" dirty="0">
                <a:solidFill>
                  <a:srgbClr val="09465E"/>
                </a:solidFill>
                <a:latin typeface="Calibri" panose="020F0502020204030204"/>
                <a:cs typeface="Calibri"/>
              </a:rPr>
              <a:t> and </a:t>
            </a:r>
            <a:r>
              <a:rPr lang="es-ES" sz="2000" spc="-10" dirty="0" err="1">
                <a:solidFill>
                  <a:srgbClr val="09465E"/>
                </a:solidFill>
                <a:latin typeface="Calibri" panose="020F0502020204030204"/>
                <a:cs typeface="Calibri"/>
              </a:rPr>
              <a:t>Recycling</a:t>
            </a:r>
            <a:r>
              <a:rPr lang="es-ES" sz="2000" spc="-10" dirty="0">
                <a:solidFill>
                  <a:srgbClr val="09465E"/>
                </a:solidFill>
                <a:latin typeface="Calibri" panose="020F0502020204030204"/>
                <a:cs typeface="Calibri"/>
              </a:rPr>
              <a:t>: </a:t>
            </a:r>
            <a:r>
              <a:rPr lang="en-US" sz="2000" spc="-10" dirty="0">
                <a:solidFill>
                  <a:srgbClr val="09465E"/>
                </a:solidFill>
                <a:latin typeface="Calibri" panose="020F0502020204030204"/>
                <a:cs typeface="Calibri"/>
              </a:rPr>
              <a:t>Food waste unsuitable for consumption is often redirected for animal feed, re-</a:t>
            </a:r>
            <a:r>
              <a:rPr lang="en-US" sz="2000" spc="-10" dirty="0" err="1">
                <a:solidFill>
                  <a:srgbClr val="09465E"/>
                </a:solidFill>
                <a:latin typeface="Calibri" panose="020F0502020204030204"/>
                <a:cs typeface="Calibri"/>
              </a:rPr>
              <a:t>pruposed</a:t>
            </a:r>
            <a:r>
              <a:rPr lang="en-US" sz="2000" spc="-10" dirty="0">
                <a:solidFill>
                  <a:srgbClr val="09465E"/>
                </a:solidFill>
                <a:latin typeface="Calibri" panose="020F0502020204030204"/>
                <a:cs typeface="Calibri"/>
              </a:rPr>
              <a:t> into non-edible products, composting or biogas production, promoting circular economy practices as featured in our </a:t>
            </a:r>
            <a:r>
              <a:rPr lang="en-US" sz="2000" spc="-10" dirty="0">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Good Practice Compendium</a:t>
            </a:r>
            <a:r>
              <a:rPr lang="en-US" sz="2000" spc="-10" dirty="0">
                <a:solidFill>
                  <a:srgbClr val="09465E"/>
                </a:solidFill>
                <a:latin typeface="Calibri" panose="020F0502020204030204"/>
                <a:cs typeface="Calibri"/>
              </a:rPr>
              <a:t>.</a:t>
            </a:r>
          </a:p>
          <a:p>
            <a:pPr lvl="0">
              <a:buSzPts val="1000"/>
              <a:tabLst>
                <a:tab pos="457200" algn="l"/>
              </a:tabLst>
            </a:pPr>
            <a:r>
              <a:rPr lang="es-ES" sz="2000" spc="-10" dirty="0">
                <a:solidFill>
                  <a:srgbClr val="09465E"/>
                </a:solidFill>
                <a:latin typeface="Calibri" panose="020F0502020204030204"/>
                <a:cs typeface="Calibri"/>
              </a:rPr>
              <a:t>Social </a:t>
            </a:r>
            <a:r>
              <a:rPr lang="es-ES" sz="2000" spc="-10" dirty="0" err="1">
                <a:solidFill>
                  <a:srgbClr val="09465E"/>
                </a:solidFill>
                <a:latin typeface="Calibri" panose="020F0502020204030204"/>
                <a:cs typeface="Calibri"/>
              </a:rPr>
              <a:t>Enterprises</a:t>
            </a:r>
            <a:r>
              <a:rPr lang="es-ES" sz="2000" spc="-10" dirty="0">
                <a:solidFill>
                  <a:srgbClr val="09465E"/>
                </a:solidFill>
                <a:latin typeface="Calibri" panose="020F0502020204030204"/>
                <a:cs typeface="Calibri"/>
              </a:rPr>
              <a:t>: </a:t>
            </a:r>
            <a:r>
              <a:rPr lang="en-US" sz="2000" spc="-10" dirty="0" err="1">
                <a:solidFill>
                  <a:srgbClr val="09465E"/>
                </a:solidFill>
                <a:latin typeface="Calibri" panose="020F0502020204030204"/>
                <a:cs typeface="Calibri"/>
              </a:rPr>
              <a:t>Organisations</a:t>
            </a:r>
            <a:r>
              <a:rPr lang="en-US" sz="2000" spc="-10" dirty="0">
                <a:solidFill>
                  <a:srgbClr val="09465E"/>
                </a:solidFill>
                <a:latin typeface="Calibri" panose="020F0502020204030204"/>
                <a:cs typeface="Calibri"/>
              </a:rPr>
              <a:t> like </a:t>
            </a:r>
            <a:r>
              <a:rPr lang="en-US" sz="2000" spc="-10" dirty="0" err="1">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Espigoladors</a:t>
            </a:r>
            <a:r>
              <a:rPr lang="en-US" sz="2000" spc="-10" dirty="0">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 </a:t>
            </a:r>
            <a:r>
              <a:rPr lang="en-US" sz="2000" spc="-10" dirty="0">
                <a:solidFill>
                  <a:srgbClr val="09465E"/>
                </a:solidFill>
                <a:latin typeface="Calibri" panose="020F0502020204030204"/>
                <a:cs typeface="Calibri"/>
              </a:rPr>
              <a:t> in Catalonia collect surplus food directly from farms and redistribute it to communities or process it into new products.</a:t>
            </a:r>
            <a:endParaRPr lang="es-ES" sz="2000" spc="-10" dirty="0">
              <a:solidFill>
                <a:srgbClr val="09465E"/>
              </a:solidFill>
              <a:latin typeface="Calibri" panose="020F0502020204030204"/>
              <a:cs typeface="Calibri"/>
            </a:endParaRPr>
          </a:p>
          <a:p>
            <a:pPr lvl="0">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Consumer</a:t>
            </a:r>
            <a:r>
              <a:rPr lang="es-ES" sz="2200" b="1" dirty="0">
                <a:solidFill>
                  <a:srgbClr val="2094D2"/>
                </a:solidFill>
                <a:latin typeface="Calibri" panose="020F0502020204030204" pitchFamily="34" charset="0"/>
                <a:cs typeface="Times New Roman" panose="02020603050405020304" pitchFamily="18" charset="0"/>
              </a:rPr>
              <a:t> </a:t>
            </a:r>
            <a:r>
              <a:rPr lang="es-ES" sz="2200" b="1" dirty="0" err="1">
                <a:solidFill>
                  <a:srgbClr val="2094D2"/>
                </a:solidFill>
                <a:latin typeface="Calibri" panose="020F0502020204030204" pitchFamily="34" charset="0"/>
                <a:cs typeface="Times New Roman" panose="02020603050405020304" pitchFamily="18" charset="0"/>
              </a:rPr>
              <a:t>Awareness</a:t>
            </a:r>
            <a:endParaRPr lang="es-ES" sz="2200"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z="2000" spc="-10" dirty="0">
                <a:solidFill>
                  <a:srgbClr val="09465E"/>
                </a:solidFill>
                <a:latin typeface="Calibri" panose="020F0502020204030204"/>
                <a:cs typeface="Calibri"/>
              </a:rPr>
              <a:t>Date </a:t>
            </a:r>
            <a:r>
              <a:rPr lang="es-ES" sz="2000" spc="-10" dirty="0" err="1">
                <a:solidFill>
                  <a:srgbClr val="09465E"/>
                </a:solidFill>
                <a:latin typeface="Calibri" panose="020F0502020204030204"/>
                <a:cs typeface="Calibri"/>
              </a:rPr>
              <a:t>Labeling</a:t>
            </a:r>
            <a:r>
              <a:rPr lang="es-ES" sz="2000" spc="-10" dirty="0">
                <a:solidFill>
                  <a:srgbClr val="09465E"/>
                </a:solidFill>
                <a:latin typeface="Calibri" panose="020F0502020204030204"/>
                <a:cs typeface="Calibri"/>
              </a:rPr>
              <a:t> </a:t>
            </a:r>
            <a:r>
              <a:rPr lang="es-ES" sz="2000" spc="-10" dirty="0" err="1">
                <a:solidFill>
                  <a:srgbClr val="09465E"/>
                </a:solidFill>
                <a:latin typeface="Calibri" panose="020F0502020204030204"/>
                <a:cs typeface="Calibri"/>
              </a:rPr>
              <a:t>Education</a:t>
            </a:r>
            <a:r>
              <a:rPr lang="es-ES" sz="2000" spc="-10" dirty="0">
                <a:solidFill>
                  <a:srgbClr val="09465E"/>
                </a:solidFill>
                <a:latin typeface="Calibri" panose="020F0502020204030204"/>
                <a:cs typeface="Calibri"/>
              </a:rPr>
              <a:t>: </a:t>
            </a:r>
            <a:r>
              <a:rPr lang="en-US" sz="2000" spc="-10" dirty="0">
                <a:solidFill>
                  <a:srgbClr val="09465E"/>
                </a:solidFill>
                <a:latin typeface="Calibri" panose="020F0502020204030204"/>
                <a:cs typeface="Calibri"/>
              </a:rPr>
              <a:t>Initiatives aimed at educating consumers about the difference between "best before" and "use by" dates to reduce unnecessary waste.</a:t>
            </a:r>
          </a:p>
          <a:p>
            <a:pPr lvl="0">
              <a:buSzPts val="1000"/>
              <a:tabLst>
                <a:tab pos="457200" algn="l"/>
              </a:tabLst>
            </a:pPr>
            <a:r>
              <a:rPr lang="es-ES" sz="2200" b="1" dirty="0">
                <a:solidFill>
                  <a:srgbClr val="2094D2"/>
                </a:solidFill>
                <a:latin typeface="Calibri" panose="020F0502020204030204" pitchFamily="34" charset="0"/>
                <a:cs typeface="Times New Roman" panose="02020603050405020304" pitchFamily="18" charset="0"/>
              </a:rPr>
              <a:t>Workshops and </a:t>
            </a:r>
            <a:r>
              <a:rPr lang="es-ES" sz="2200" b="1" dirty="0" err="1">
                <a:solidFill>
                  <a:srgbClr val="2094D2"/>
                </a:solidFill>
                <a:latin typeface="Calibri" panose="020F0502020204030204" pitchFamily="34" charset="0"/>
                <a:cs typeface="Times New Roman" panose="02020603050405020304" pitchFamily="18" charset="0"/>
              </a:rPr>
              <a:t>Events</a:t>
            </a:r>
            <a:endParaRPr lang="es-ES" sz="2200" b="1" dirty="0">
              <a:solidFill>
                <a:srgbClr val="2094D2"/>
              </a:solidFill>
              <a:latin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pPr>
            <a:r>
              <a:rPr lang="en-US" sz="2000" spc="-10" dirty="0">
                <a:solidFill>
                  <a:srgbClr val="09465E"/>
                </a:solidFill>
                <a:latin typeface="Calibri" panose="020F0502020204030204"/>
                <a:cs typeface="Calibri"/>
              </a:rPr>
              <a:t>VET centers and NGOs regularly organize workshops to raise awareness about food surplus and provide practical tips for sustainable consumption.</a:t>
            </a:r>
            <a:endParaRPr lang="en-US" sz="2200" b="1" dirty="0">
              <a:solidFill>
                <a:srgbClr val="2094D2"/>
              </a:solidFill>
              <a:latin typeface="Calibri" panose="020F0502020204030204" pitchFamily="34" charset="0"/>
              <a:cs typeface="Times New Roman" panose="02020603050405020304" pitchFamily="18" charset="0"/>
            </a:endParaRPr>
          </a:p>
          <a:p>
            <a:pPr>
              <a:buNone/>
            </a:pPr>
            <a:r>
              <a:rPr lang="en-US" sz="1600" b="1" dirty="0">
                <a:hlinkClick r:id="rId4"/>
              </a:rPr>
              <a:t>European Commission – Date Marking Explanation</a:t>
            </a:r>
            <a:endParaRPr lang="en-U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r>
              <a:rPr lang="es-ES" sz="1600" b="1" dirty="0" err="1">
                <a:hlinkClick r:id="rId5"/>
              </a:rPr>
              <a:t>Feedback</a:t>
            </a:r>
            <a:r>
              <a:rPr lang="es-ES" sz="1600" b="1" dirty="0">
                <a:hlinkClick r:id="rId5"/>
              </a:rPr>
              <a:t> Global – </a:t>
            </a:r>
            <a:r>
              <a:rPr lang="es-ES" sz="1600" b="1" dirty="0" err="1">
                <a:hlinkClick r:id="rId5"/>
              </a:rPr>
              <a:t>Awareness</a:t>
            </a:r>
            <a:r>
              <a:rPr lang="es-ES" sz="1600" b="1" dirty="0">
                <a:hlinkClick r:id="rId5"/>
              </a:rPr>
              <a:t> </a:t>
            </a:r>
            <a:r>
              <a:rPr lang="es-ES" sz="1600" b="1" dirty="0" err="1">
                <a:hlinkClick r:id="rId5"/>
              </a:rPr>
              <a:t>Campaigns</a:t>
            </a:r>
            <a:r>
              <a:rPr lang="es-ES" sz="1600" b="1" dirty="0">
                <a:hlinkClick r:id="rId5"/>
              </a:rPr>
              <a:t> </a:t>
            </a:r>
            <a:endParaRPr lang="es-E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pPr>
              <a:buNone/>
            </a:pPr>
            <a:r>
              <a:rPr lang="en-US" sz="1600" b="1" dirty="0">
                <a:hlinkClick r:id="rId6"/>
              </a:rPr>
              <a:t>Food Waste &amp; Education</a:t>
            </a:r>
            <a:endParaRPr lang="en-US" sz="1600" b="1" kern="0" dirty="0">
              <a:effectLst/>
              <a:latin typeface="+mn-lt"/>
              <a:ea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CB8E2213-C2A1-F3F6-F52E-2F8ADDBBBE23}"/>
              </a:ext>
            </a:extLst>
          </p:cNvPr>
          <p:cNvSpPr txBox="1"/>
          <p:nvPr/>
        </p:nvSpPr>
        <p:spPr>
          <a:xfrm>
            <a:off x="6627629" y="5059380"/>
            <a:ext cx="5029198"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FAO’s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“Do Good: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Save</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Food!”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Toolkit</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Tailored</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for</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schools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and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youth</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groups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EPA’s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Food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Too</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Good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To</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Waste</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Free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curriculum</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and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community</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templates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p:txBody>
      </p:sp>
      <p:pic>
        <p:nvPicPr>
          <p:cNvPr id="3" name="Imagen 2">
            <a:extLst>
              <a:ext uri="{FF2B5EF4-FFF2-40B4-BE49-F238E27FC236}">
                <a16:creationId xmlns:a16="http://schemas.microsoft.com/office/drawing/2014/main" id="{C210DF85-0243-39E3-029B-6572C236DCA5}"/>
              </a:ext>
            </a:extLst>
          </p:cNvPr>
          <p:cNvPicPr>
            <a:picLocks noChangeAspect="1"/>
          </p:cNvPicPr>
          <p:nvPr/>
        </p:nvPicPr>
        <p:blipFill>
          <a:blip r:embed="rId9"/>
          <a:stretch>
            <a:fillRect/>
          </a:stretch>
        </p:blipFill>
        <p:spPr>
          <a:xfrm rot="6425397">
            <a:off x="271779" y="4771065"/>
            <a:ext cx="1347333" cy="1341236"/>
          </a:xfrm>
          <a:prstGeom prst="rect">
            <a:avLst/>
          </a:prstGeom>
        </p:spPr>
      </p:pic>
      <p:pic>
        <p:nvPicPr>
          <p:cNvPr id="10" name="Imagen 9">
            <a:extLst>
              <a:ext uri="{FF2B5EF4-FFF2-40B4-BE49-F238E27FC236}">
                <a16:creationId xmlns:a16="http://schemas.microsoft.com/office/drawing/2014/main" id="{329D330A-C5E2-4BE6-C94D-AF0AA16778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429" y="2305979"/>
            <a:ext cx="1380286" cy="890243"/>
          </a:xfrm>
          <a:prstGeom prst="rect">
            <a:avLst/>
          </a:prstGeom>
        </p:spPr>
      </p:pic>
      <p:cxnSp>
        <p:nvCxnSpPr>
          <p:cNvPr id="12" name="Straight Connector 11">
            <a:extLst>
              <a:ext uri="{FF2B5EF4-FFF2-40B4-BE49-F238E27FC236}">
                <a16:creationId xmlns:a16="http://schemas.microsoft.com/office/drawing/2014/main" id="{28F71C99-5601-8606-0492-52893A7C43D4}"/>
              </a:ext>
            </a:extLst>
          </p:cNvPr>
          <p:cNvCxnSpPr>
            <a:cxnSpLocks/>
            <a:endCxn id="7" idx="2"/>
          </p:cNvCxnSpPr>
          <p:nvPr/>
        </p:nvCxnSpPr>
        <p:spPr>
          <a:xfrm flipH="1">
            <a:off x="6513328" y="5257800"/>
            <a:ext cx="11297" cy="1179403"/>
          </a:xfrm>
          <a:prstGeom prst="line">
            <a:avLst/>
          </a:prstGeom>
          <a:ln w="28575">
            <a:solidFill>
              <a:srgbClr val="F198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1A5A-FB04-7265-B849-3F31A8382A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F659D5-6397-8D11-F2C4-20E7A8B00D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grpSp>
        <p:nvGrpSpPr>
          <p:cNvPr id="3" name="Graphic 4">
            <a:extLst>
              <a:ext uri="{FF2B5EF4-FFF2-40B4-BE49-F238E27FC236}">
                <a16:creationId xmlns:a16="http://schemas.microsoft.com/office/drawing/2014/main" id="{399F5925-344B-7E58-0EBC-27D8489BBE17}"/>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150BD117-D21B-998E-2B12-640F5E2A4D6B}"/>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631FCCF-BA19-B637-5F80-8759354DAEA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BE77BD6-0C67-2824-417A-6EB47A74962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B012E3F-619A-64EE-CE8A-50F9727C2A00}"/>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4D3B71B-49D2-CCD7-A863-AA951EF6703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3DA18361-17F5-567E-4F16-1F458ECC4C6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8F06618D-1AA2-1167-5798-C4C8E8585E3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7A00A825-0EB9-3471-4272-CD929D46079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5382ACA-3943-E19E-20E4-66E9916AEDB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EA2AC394-0803-BC26-1519-B56D3D4CF4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BC65001-98F4-8959-A2F9-87234861EC0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2FD64ADA-4C0E-0589-4473-5713BBDD2DDF}"/>
              </a:ext>
            </a:extLst>
          </p:cNvPr>
          <p:cNvSpPr txBox="1"/>
          <p:nvPr/>
        </p:nvSpPr>
        <p:spPr>
          <a:xfrm>
            <a:off x="812318" y="1468469"/>
            <a:ext cx="5778012" cy="4878900"/>
          </a:xfrm>
          <a:prstGeom prst="rect">
            <a:avLst/>
          </a:prstGeom>
        </p:spPr>
        <p:txBody>
          <a:bodyPr vert="horz" wrap="square" lIns="0" tIns="635" rIns="0" bIns="0" rtlCol="0">
            <a:spAutoFit/>
          </a:bodyPr>
          <a:lstStyle/>
          <a:p>
            <a:pPr algn="l">
              <a:spcAft>
                <a:spcPts val="600"/>
              </a:spcAft>
              <a:buNone/>
            </a:pPr>
            <a:r>
              <a:rPr lang="en-US" sz="2400" dirty="0">
                <a:solidFill>
                  <a:srgbClr val="09465E"/>
                </a:solidFill>
                <a:latin typeface="Calibri"/>
                <a:cs typeface="Calibri"/>
                <a:hlinkClick r:id="rId3"/>
              </a:rPr>
              <a:t>The ELIKA No Desperdicio program</a:t>
            </a:r>
            <a:r>
              <a:rPr lang="en-US" sz="2400" dirty="0">
                <a:solidFill>
                  <a:srgbClr val="09465E"/>
                </a:solidFill>
                <a:latin typeface="Calibri"/>
                <a:cs typeface="Calibri"/>
              </a:rPr>
              <a:t>, also known as </a:t>
            </a:r>
            <a:r>
              <a:rPr lang="en-US" sz="2400" dirty="0" err="1">
                <a:solidFill>
                  <a:srgbClr val="09465E"/>
                </a:solidFill>
                <a:latin typeface="Calibri"/>
                <a:cs typeface="Calibri"/>
              </a:rPr>
              <a:t>Zerodespilfarro</a:t>
            </a:r>
            <a:r>
              <a:rPr lang="en-US" sz="2400" dirty="0">
                <a:solidFill>
                  <a:srgbClr val="09465E"/>
                </a:solidFill>
                <a:latin typeface="Calibri"/>
                <a:cs typeface="Calibri"/>
              </a:rPr>
              <a:t>, is an initiative promoted by ELIKA </a:t>
            </a:r>
            <a:r>
              <a:rPr lang="en-US" sz="2400" dirty="0" err="1">
                <a:solidFill>
                  <a:srgbClr val="09465E"/>
                </a:solidFill>
                <a:latin typeface="Calibri"/>
                <a:cs typeface="Calibri"/>
              </a:rPr>
              <a:t>Fundazioa</a:t>
            </a:r>
            <a:r>
              <a:rPr lang="en-US" sz="2400" dirty="0">
                <a:solidFill>
                  <a:srgbClr val="09465E"/>
                </a:solidFill>
                <a:latin typeface="Calibri"/>
                <a:cs typeface="Calibri"/>
              </a:rPr>
              <a:t> in collaboration with the Basque Government. Its main objective is to combat food waste in the Basque Country by promoting a more sustainable and efficient food system.</a:t>
            </a:r>
          </a:p>
          <a:p>
            <a:pPr algn="l">
              <a:spcAft>
                <a:spcPts val="600"/>
              </a:spcAft>
              <a:buNone/>
            </a:pPr>
            <a:r>
              <a:rPr lang="en-US" sz="2400" dirty="0">
                <a:solidFill>
                  <a:srgbClr val="09465E"/>
                </a:solidFill>
                <a:latin typeface="Calibri"/>
                <a:cs typeface="Calibri"/>
              </a:rPr>
              <a:t>The strategy is based on the 4R principle: </a:t>
            </a:r>
            <a:r>
              <a:rPr lang="en-US" sz="2400" b="1" dirty="0">
                <a:solidFill>
                  <a:srgbClr val="09465E"/>
                </a:solidFill>
                <a:latin typeface="Calibri"/>
                <a:cs typeface="Calibri"/>
              </a:rPr>
              <a:t>Reduce, Reuse, Redistribute, and Revalue </a:t>
            </a:r>
            <a:r>
              <a:rPr lang="en-US" sz="2400" dirty="0">
                <a:solidFill>
                  <a:srgbClr val="09465E"/>
                </a:solidFill>
                <a:latin typeface="Calibri"/>
                <a:cs typeface="Calibri"/>
              </a:rPr>
              <a:t>food surpluses. This involves acting at all stages of the agri-food chain, from production to final consumption, involving all actors in the Basque food system. </a:t>
            </a:r>
            <a:endParaRPr lang="es-ES" sz="240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1EA8103-7617-55F6-0B0B-8498A3C3A226}"/>
              </a:ext>
            </a:extLst>
          </p:cNvPr>
          <p:cNvSpPr txBox="1"/>
          <p:nvPr/>
        </p:nvSpPr>
        <p:spPr>
          <a:xfrm>
            <a:off x="7391400" y="587575"/>
            <a:ext cx="3733800" cy="611802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24" name="Imagen 23">
            <a:extLst>
              <a:ext uri="{FF2B5EF4-FFF2-40B4-BE49-F238E27FC236}">
                <a16:creationId xmlns:a16="http://schemas.microsoft.com/office/drawing/2014/main" id="{5CE5D4D3-BC44-8D29-01A1-F82A14A5D4DD}"/>
              </a:ext>
            </a:extLst>
          </p:cNvPr>
          <p:cNvPicPr>
            <a:picLocks noChangeAspect="1"/>
          </p:cNvPicPr>
          <p:nvPr/>
        </p:nvPicPr>
        <p:blipFill>
          <a:blip r:embed="rId4"/>
          <a:stretch>
            <a:fillRect/>
          </a:stretch>
        </p:blipFill>
        <p:spPr>
          <a:xfrm rot="5400000">
            <a:off x="6813270" y="4224693"/>
            <a:ext cx="1347333" cy="1341236"/>
          </a:xfrm>
          <a:prstGeom prst="rect">
            <a:avLst/>
          </a:prstGeom>
        </p:spPr>
      </p:pic>
      <p:pic>
        <p:nvPicPr>
          <p:cNvPr id="13" name="Imagen 12">
            <a:hlinkClick r:id="rId3"/>
            <a:extLst>
              <a:ext uri="{FF2B5EF4-FFF2-40B4-BE49-F238E27FC236}">
                <a16:creationId xmlns:a16="http://schemas.microsoft.com/office/drawing/2014/main" id="{A920EA17-B74D-EE36-E7A3-0AE39BA211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6316" y="1886774"/>
            <a:ext cx="4509739" cy="2383004"/>
          </a:xfrm>
          <a:prstGeom prst="rect">
            <a:avLst/>
          </a:prstGeom>
        </p:spPr>
      </p:pic>
    </p:spTree>
    <p:extLst>
      <p:ext uri="{BB962C8B-B14F-4D97-AF65-F5344CB8AC3E}">
        <p14:creationId xmlns:p14="http://schemas.microsoft.com/office/powerpoint/2010/main" val="309222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FAF3-59BE-3E83-A751-2234CBBCB1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2AD118-7A4E-036E-74D0-D7C5072C9C40}"/>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grpSp>
        <p:nvGrpSpPr>
          <p:cNvPr id="3" name="Graphic 4">
            <a:extLst>
              <a:ext uri="{FF2B5EF4-FFF2-40B4-BE49-F238E27FC236}">
                <a16:creationId xmlns:a16="http://schemas.microsoft.com/office/drawing/2014/main" id="{6BD27DE1-26C2-B0AF-8229-ED963869ECA6}"/>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FA2D9A4-A7C8-2683-D51D-6668C6B76E4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DD4B4B94-659D-FF43-D08C-3BAC399828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06A6768D-02D4-1F10-1808-233FA72E826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029AA458-B07F-07F7-BE62-D82BFCA6B6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3D008A5-9F3F-7EC3-E9D8-5E61C8CEE1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5D7BD70E-F8CF-0541-6730-0B95D52AC8E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21EF30A4-4782-295F-4C80-43B0E5DC055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F6293972-E1D9-9F32-8104-16C82E6C129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FEA7D47F-213C-F751-CBCC-0D8EC5936A3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09B11A4C-11B6-2090-B3D8-800476FF99B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F81E143-B7B7-1883-9341-3346CD061C9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C3988A4A-B835-48C7-739D-39AE91AC44EB}"/>
              </a:ext>
            </a:extLst>
          </p:cNvPr>
          <p:cNvSpPr txBox="1"/>
          <p:nvPr/>
        </p:nvSpPr>
        <p:spPr>
          <a:xfrm>
            <a:off x="607555" y="1676400"/>
            <a:ext cx="5872059" cy="4551887"/>
          </a:xfrm>
          <a:prstGeom prst="rect">
            <a:avLst/>
          </a:prstGeom>
        </p:spPr>
        <p:txBody>
          <a:bodyPr vert="horz" wrap="square" lIns="0" tIns="635" rIns="0" bIns="0" rtlCol="0">
            <a:spAutoFit/>
          </a:bodyPr>
          <a:lstStyle/>
          <a:p>
            <a:pPr marL="12700" marR="5080" algn="l">
              <a:lnSpc>
                <a:spcPct val="103400"/>
              </a:lnSpc>
              <a:spcBef>
                <a:spcPts val="5"/>
              </a:spcBef>
            </a:pPr>
            <a:r>
              <a:rPr lang="es-ES" sz="2400" b="1" dirty="0">
                <a:solidFill>
                  <a:srgbClr val="09465E"/>
                </a:solidFill>
                <a:latin typeface="Calibri"/>
                <a:cs typeface="Calibri"/>
              </a:rPr>
              <a:t>The</a:t>
            </a:r>
            <a:r>
              <a:rPr lang="es-ES" sz="2400" b="1" dirty="0">
                <a:solidFill>
                  <a:srgbClr val="09465E"/>
                </a:solidFill>
                <a:latin typeface="Calibri"/>
                <a:cs typeface="Calibri"/>
                <a:hlinkClick r:id="rId3"/>
              </a:rPr>
              <a:t> Recircular</a:t>
            </a:r>
            <a:r>
              <a:rPr sz="2400" spc="-60" dirty="0">
                <a:solidFill>
                  <a:srgbClr val="09465E"/>
                </a:solidFill>
                <a:latin typeface="Calibri"/>
                <a:cs typeface="Calibri"/>
              </a:rPr>
              <a:t> </a:t>
            </a:r>
            <a:r>
              <a:rPr sz="2400" dirty="0">
                <a:solidFill>
                  <a:srgbClr val="09465E"/>
                </a:solidFill>
                <a:latin typeface="Calibri"/>
                <a:cs typeface="Calibri"/>
              </a:rPr>
              <a:t>platform</a:t>
            </a:r>
            <a:r>
              <a:rPr sz="2400" spc="-50" dirty="0">
                <a:solidFill>
                  <a:srgbClr val="09465E"/>
                </a:solidFill>
                <a:latin typeface="Calibri"/>
                <a:cs typeface="Calibri"/>
              </a:rPr>
              <a:t> </a:t>
            </a:r>
            <a:r>
              <a:rPr sz="2400" dirty="0">
                <a:solidFill>
                  <a:srgbClr val="09465E"/>
                </a:solidFill>
                <a:latin typeface="Calibri"/>
                <a:cs typeface="Calibri"/>
              </a:rPr>
              <a:t>offers</a:t>
            </a:r>
            <a:r>
              <a:rPr sz="2400" spc="-60" dirty="0">
                <a:solidFill>
                  <a:srgbClr val="09465E"/>
                </a:solidFill>
                <a:latin typeface="Calibri"/>
                <a:cs typeface="Calibri"/>
              </a:rPr>
              <a:t> </a:t>
            </a:r>
            <a:r>
              <a:rPr sz="2400" dirty="0">
                <a:solidFill>
                  <a:srgbClr val="09465E"/>
                </a:solidFill>
                <a:latin typeface="Calibri"/>
                <a:cs typeface="Calibri"/>
              </a:rPr>
              <a:t>a</a:t>
            </a:r>
            <a:r>
              <a:rPr sz="2400" spc="-50" dirty="0">
                <a:solidFill>
                  <a:srgbClr val="09465E"/>
                </a:solidFill>
                <a:latin typeface="Calibri"/>
                <a:cs typeface="Calibri"/>
              </a:rPr>
              <a:t> </a:t>
            </a:r>
            <a:r>
              <a:rPr sz="2400" dirty="0">
                <a:solidFill>
                  <a:srgbClr val="09465E"/>
                </a:solidFill>
                <a:latin typeface="Calibri"/>
                <a:cs typeface="Calibri"/>
              </a:rPr>
              <a:t>space</a:t>
            </a:r>
            <a:r>
              <a:rPr sz="2400" spc="-55" dirty="0">
                <a:solidFill>
                  <a:srgbClr val="09465E"/>
                </a:solidFill>
                <a:latin typeface="Calibri"/>
                <a:cs typeface="Calibri"/>
              </a:rPr>
              <a:t> </a:t>
            </a:r>
            <a:r>
              <a:rPr sz="2400" dirty="0">
                <a:solidFill>
                  <a:srgbClr val="09465E"/>
                </a:solidFill>
                <a:latin typeface="Calibri"/>
                <a:cs typeface="Calibri"/>
              </a:rPr>
              <a:t>where</a:t>
            </a:r>
            <a:r>
              <a:rPr sz="2400" spc="-55" dirty="0">
                <a:solidFill>
                  <a:srgbClr val="09465E"/>
                </a:solidFill>
                <a:latin typeface="Calibri"/>
                <a:cs typeface="Calibri"/>
              </a:rPr>
              <a:t> </a:t>
            </a:r>
            <a:r>
              <a:rPr sz="2400" dirty="0">
                <a:solidFill>
                  <a:srgbClr val="09465E"/>
                </a:solidFill>
                <a:latin typeface="Calibri"/>
                <a:cs typeface="Calibri"/>
              </a:rPr>
              <a:t>different</a:t>
            </a:r>
            <a:r>
              <a:rPr sz="2400" spc="-55" dirty="0">
                <a:solidFill>
                  <a:srgbClr val="09465E"/>
                </a:solidFill>
                <a:latin typeface="Calibri"/>
                <a:cs typeface="Calibri"/>
              </a:rPr>
              <a:t> </a:t>
            </a:r>
            <a:r>
              <a:rPr sz="2400" spc="-10" dirty="0">
                <a:solidFill>
                  <a:srgbClr val="09465E"/>
                </a:solidFill>
                <a:latin typeface="Calibri"/>
                <a:cs typeface="Calibri"/>
              </a:rPr>
              <a:t>companies </a:t>
            </a:r>
            <a:r>
              <a:rPr sz="2400" dirty="0">
                <a:solidFill>
                  <a:srgbClr val="09465E"/>
                </a:solidFill>
                <a:latin typeface="Calibri"/>
                <a:cs typeface="Calibri"/>
              </a:rPr>
              <a:t>can</a:t>
            </a:r>
            <a:r>
              <a:rPr sz="2400" spc="-55" dirty="0">
                <a:solidFill>
                  <a:srgbClr val="09465E"/>
                </a:solidFill>
                <a:latin typeface="Calibri"/>
                <a:cs typeface="Calibri"/>
              </a:rPr>
              <a:t> </a:t>
            </a:r>
            <a:r>
              <a:rPr sz="2400" dirty="0">
                <a:solidFill>
                  <a:srgbClr val="09465E"/>
                </a:solidFill>
                <a:latin typeface="Calibri"/>
                <a:cs typeface="Calibri"/>
              </a:rPr>
              <a:t>register</a:t>
            </a:r>
            <a:r>
              <a:rPr sz="2400" spc="-45" dirty="0">
                <a:solidFill>
                  <a:srgbClr val="09465E"/>
                </a:solidFill>
                <a:latin typeface="Calibri"/>
                <a:cs typeface="Calibri"/>
              </a:rPr>
              <a:t> </a:t>
            </a:r>
            <a:r>
              <a:rPr sz="2400" dirty="0">
                <a:solidFill>
                  <a:srgbClr val="09465E"/>
                </a:solidFill>
                <a:latin typeface="Calibri"/>
                <a:cs typeface="Calibri"/>
              </a:rPr>
              <a:t>and</a:t>
            </a:r>
            <a:r>
              <a:rPr sz="2400" spc="-50" dirty="0">
                <a:solidFill>
                  <a:srgbClr val="09465E"/>
                </a:solidFill>
                <a:latin typeface="Calibri"/>
                <a:cs typeface="Calibri"/>
              </a:rPr>
              <a:t> </a:t>
            </a:r>
            <a:r>
              <a:rPr sz="2400" dirty="0">
                <a:solidFill>
                  <a:srgbClr val="09465E"/>
                </a:solidFill>
                <a:latin typeface="Calibri"/>
                <a:cs typeface="Calibri"/>
              </a:rPr>
              <a:t>upload</a:t>
            </a:r>
            <a:r>
              <a:rPr sz="2400" spc="-50" dirty="0">
                <a:solidFill>
                  <a:srgbClr val="09465E"/>
                </a:solidFill>
                <a:latin typeface="Calibri"/>
                <a:cs typeface="Calibri"/>
              </a:rPr>
              <a:t> </a:t>
            </a:r>
            <a:r>
              <a:rPr sz="2400" dirty="0">
                <a:solidFill>
                  <a:srgbClr val="09465E"/>
                </a:solidFill>
                <a:latin typeface="Calibri"/>
                <a:cs typeface="Calibri"/>
              </a:rPr>
              <a:t>their</a:t>
            </a:r>
            <a:r>
              <a:rPr sz="2400" spc="-45" dirty="0">
                <a:solidFill>
                  <a:srgbClr val="09465E"/>
                </a:solidFill>
                <a:latin typeface="Calibri"/>
                <a:cs typeface="Calibri"/>
              </a:rPr>
              <a:t> </a:t>
            </a:r>
            <a:r>
              <a:rPr sz="2400" dirty="0">
                <a:solidFill>
                  <a:srgbClr val="09465E"/>
                </a:solidFill>
                <a:latin typeface="Calibri"/>
                <a:cs typeface="Calibri"/>
              </a:rPr>
              <a:t>surplus</a:t>
            </a:r>
            <a:r>
              <a:rPr sz="2400" spc="-55" dirty="0">
                <a:solidFill>
                  <a:srgbClr val="09465E"/>
                </a:solidFill>
                <a:latin typeface="Calibri"/>
                <a:cs typeface="Calibri"/>
              </a:rPr>
              <a:t> </a:t>
            </a:r>
            <a:r>
              <a:rPr sz="2400" dirty="0">
                <a:solidFill>
                  <a:srgbClr val="09465E"/>
                </a:solidFill>
                <a:latin typeface="Calibri"/>
                <a:cs typeface="Calibri"/>
              </a:rPr>
              <a:t>for</a:t>
            </a:r>
            <a:r>
              <a:rPr sz="2400" spc="-45" dirty="0">
                <a:solidFill>
                  <a:srgbClr val="09465E"/>
                </a:solidFill>
                <a:latin typeface="Calibri"/>
                <a:cs typeface="Calibri"/>
              </a:rPr>
              <a:t> </a:t>
            </a:r>
            <a:r>
              <a:rPr sz="2400" dirty="0">
                <a:solidFill>
                  <a:srgbClr val="09465E"/>
                </a:solidFill>
                <a:latin typeface="Calibri"/>
                <a:cs typeface="Calibri"/>
              </a:rPr>
              <a:t>free.</a:t>
            </a:r>
            <a:r>
              <a:rPr sz="2400" spc="-45" dirty="0">
                <a:solidFill>
                  <a:srgbClr val="09465E"/>
                </a:solidFill>
                <a:latin typeface="Calibri"/>
                <a:cs typeface="Calibri"/>
              </a:rPr>
              <a:t> </a:t>
            </a:r>
            <a:r>
              <a:rPr sz="2400" spc="-10" dirty="0">
                <a:solidFill>
                  <a:srgbClr val="09465E"/>
                </a:solidFill>
                <a:latin typeface="Calibri"/>
                <a:cs typeface="Calibri"/>
              </a:rPr>
              <a:t>Using </a:t>
            </a:r>
            <a:r>
              <a:rPr sz="2400" dirty="0">
                <a:solidFill>
                  <a:srgbClr val="09465E"/>
                </a:solidFill>
                <a:latin typeface="Calibri"/>
                <a:cs typeface="Calibri"/>
              </a:rPr>
              <a:t>artificial</a:t>
            </a:r>
            <a:r>
              <a:rPr sz="2400" spc="-55" dirty="0">
                <a:solidFill>
                  <a:srgbClr val="09465E"/>
                </a:solidFill>
                <a:latin typeface="Calibri"/>
                <a:cs typeface="Calibri"/>
              </a:rPr>
              <a:t> </a:t>
            </a:r>
            <a:r>
              <a:rPr sz="2400" dirty="0">
                <a:solidFill>
                  <a:srgbClr val="09465E"/>
                </a:solidFill>
                <a:latin typeface="Calibri"/>
                <a:cs typeface="Calibri"/>
              </a:rPr>
              <a:t>intelligence,</a:t>
            </a:r>
            <a:r>
              <a:rPr sz="2400" spc="-55" dirty="0">
                <a:solidFill>
                  <a:srgbClr val="09465E"/>
                </a:solidFill>
                <a:latin typeface="Calibri"/>
                <a:cs typeface="Calibri"/>
              </a:rPr>
              <a:t> </a:t>
            </a:r>
            <a:r>
              <a:rPr sz="2400" dirty="0">
                <a:solidFill>
                  <a:srgbClr val="09465E"/>
                </a:solidFill>
                <a:latin typeface="Calibri"/>
                <a:cs typeface="Calibri"/>
              </a:rPr>
              <a:t>it</a:t>
            </a:r>
            <a:r>
              <a:rPr sz="2400" spc="-60" dirty="0">
                <a:solidFill>
                  <a:srgbClr val="09465E"/>
                </a:solidFill>
                <a:latin typeface="Calibri"/>
                <a:cs typeface="Calibri"/>
              </a:rPr>
              <a:t> </a:t>
            </a:r>
            <a:r>
              <a:rPr sz="2400" dirty="0">
                <a:solidFill>
                  <a:srgbClr val="09465E"/>
                </a:solidFill>
                <a:latin typeface="Calibri"/>
                <a:cs typeface="Calibri"/>
              </a:rPr>
              <a:t>analyses</a:t>
            </a:r>
            <a:r>
              <a:rPr sz="2400" spc="-55" dirty="0">
                <a:solidFill>
                  <a:srgbClr val="09465E"/>
                </a:solidFill>
                <a:latin typeface="Calibri"/>
                <a:cs typeface="Calibri"/>
              </a:rPr>
              <a:t> </a:t>
            </a:r>
            <a:r>
              <a:rPr sz="2400" dirty="0">
                <a:solidFill>
                  <a:srgbClr val="09465E"/>
                </a:solidFill>
                <a:latin typeface="Calibri"/>
                <a:cs typeface="Calibri"/>
              </a:rPr>
              <a:t>available</a:t>
            </a:r>
            <a:r>
              <a:rPr sz="2400" spc="-55" dirty="0">
                <a:solidFill>
                  <a:srgbClr val="09465E"/>
                </a:solidFill>
                <a:latin typeface="Calibri"/>
                <a:cs typeface="Calibri"/>
              </a:rPr>
              <a:t> </a:t>
            </a:r>
            <a:r>
              <a:rPr sz="2400" dirty="0">
                <a:solidFill>
                  <a:srgbClr val="09465E"/>
                </a:solidFill>
                <a:latin typeface="Calibri"/>
                <a:cs typeface="Calibri"/>
              </a:rPr>
              <a:t>resources</a:t>
            </a:r>
            <a:r>
              <a:rPr sz="2400" spc="-55" dirty="0">
                <a:solidFill>
                  <a:srgbClr val="09465E"/>
                </a:solidFill>
                <a:latin typeface="Calibri"/>
                <a:cs typeface="Calibri"/>
              </a:rPr>
              <a:t> </a:t>
            </a:r>
            <a:r>
              <a:rPr sz="2400" spc="-25" dirty="0">
                <a:solidFill>
                  <a:srgbClr val="09465E"/>
                </a:solidFill>
                <a:latin typeface="Calibri"/>
                <a:cs typeface="Calibri"/>
              </a:rPr>
              <a:t>and </a:t>
            </a:r>
            <a:r>
              <a:rPr sz="2400" dirty="0">
                <a:solidFill>
                  <a:srgbClr val="09465E"/>
                </a:solidFill>
                <a:latin typeface="Calibri"/>
                <a:cs typeface="Calibri"/>
              </a:rPr>
              <a:t>automatically</a:t>
            </a:r>
            <a:r>
              <a:rPr sz="2400" spc="-45" dirty="0">
                <a:solidFill>
                  <a:srgbClr val="09465E"/>
                </a:solidFill>
                <a:latin typeface="Calibri"/>
                <a:cs typeface="Calibri"/>
              </a:rPr>
              <a:t> </a:t>
            </a:r>
            <a:r>
              <a:rPr sz="2400" dirty="0">
                <a:solidFill>
                  <a:srgbClr val="09465E"/>
                </a:solidFill>
                <a:latin typeface="Calibri"/>
                <a:cs typeface="Calibri"/>
              </a:rPr>
              <a:t>identifies</a:t>
            </a:r>
            <a:r>
              <a:rPr sz="2400" spc="-45" dirty="0">
                <a:solidFill>
                  <a:srgbClr val="09465E"/>
                </a:solidFill>
                <a:latin typeface="Calibri"/>
                <a:cs typeface="Calibri"/>
              </a:rPr>
              <a:t> </a:t>
            </a:r>
            <a:r>
              <a:rPr sz="2400" spc="-10" dirty="0">
                <a:solidFill>
                  <a:srgbClr val="09465E"/>
                </a:solidFill>
                <a:latin typeface="Calibri"/>
                <a:cs typeface="Calibri"/>
              </a:rPr>
              <a:t>opportunities</a:t>
            </a:r>
            <a:r>
              <a:rPr sz="2400" spc="-50" dirty="0">
                <a:solidFill>
                  <a:srgbClr val="09465E"/>
                </a:solidFill>
                <a:latin typeface="Calibri"/>
                <a:cs typeface="Calibri"/>
              </a:rPr>
              <a:t> </a:t>
            </a:r>
            <a:r>
              <a:rPr sz="2400" dirty="0">
                <a:solidFill>
                  <a:srgbClr val="09465E"/>
                </a:solidFill>
                <a:latin typeface="Calibri"/>
                <a:cs typeface="Calibri"/>
              </a:rPr>
              <a:t>for</a:t>
            </a:r>
            <a:r>
              <a:rPr sz="2400" spc="-40" dirty="0">
                <a:solidFill>
                  <a:srgbClr val="09465E"/>
                </a:solidFill>
                <a:latin typeface="Calibri"/>
                <a:cs typeface="Calibri"/>
              </a:rPr>
              <a:t> </a:t>
            </a:r>
            <a:r>
              <a:rPr sz="2400" dirty="0">
                <a:solidFill>
                  <a:srgbClr val="09465E"/>
                </a:solidFill>
                <a:latin typeface="Calibri"/>
                <a:cs typeface="Calibri"/>
              </a:rPr>
              <a:t>reuse</a:t>
            </a:r>
            <a:r>
              <a:rPr sz="2400" spc="-50" dirty="0">
                <a:solidFill>
                  <a:srgbClr val="09465E"/>
                </a:solidFill>
                <a:latin typeface="Calibri"/>
                <a:cs typeface="Calibri"/>
              </a:rPr>
              <a:t> </a:t>
            </a:r>
            <a:r>
              <a:rPr sz="2400" spc="-25" dirty="0">
                <a:solidFill>
                  <a:srgbClr val="09465E"/>
                </a:solidFill>
                <a:latin typeface="Calibri"/>
                <a:cs typeface="Calibri"/>
              </a:rPr>
              <a:t>and </a:t>
            </a:r>
            <a:r>
              <a:rPr sz="2400" dirty="0">
                <a:solidFill>
                  <a:srgbClr val="09465E"/>
                </a:solidFill>
                <a:latin typeface="Calibri"/>
                <a:cs typeface="Calibri"/>
              </a:rPr>
              <a:t>recycling,</a:t>
            </a:r>
            <a:r>
              <a:rPr sz="2400" spc="-65" dirty="0">
                <a:solidFill>
                  <a:srgbClr val="09465E"/>
                </a:solidFill>
                <a:latin typeface="Calibri"/>
                <a:cs typeface="Calibri"/>
              </a:rPr>
              <a:t> </a:t>
            </a:r>
            <a:r>
              <a:rPr sz="2400" dirty="0">
                <a:solidFill>
                  <a:srgbClr val="09465E"/>
                </a:solidFill>
                <a:latin typeface="Calibri"/>
                <a:cs typeface="Calibri"/>
              </a:rPr>
              <a:t>notifying</a:t>
            </a:r>
            <a:r>
              <a:rPr sz="2400" spc="-55" dirty="0">
                <a:solidFill>
                  <a:srgbClr val="09465E"/>
                </a:solidFill>
                <a:latin typeface="Calibri"/>
                <a:cs typeface="Calibri"/>
              </a:rPr>
              <a:t> </a:t>
            </a:r>
            <a:r>
              <a:rPr sz="2400" dirty="0">
                <a:solidFill>
                  <a:srgbClr val="09465E"/>
                </a:solidFill>
                <a:latin typeface="Calibri"/>
                <a:cs typeface="Calibri"/>
              </a:rPr>
              <a:t>companies</a:t>
            </a:r>
            <a:r>
              <a:rPr sz="2400" spc="-65" dirty="0">
                <a:solidFill>
                  <a:srgbClr val="09465E"/>
                </a:solidFill>
                <a:latin typeface="Calibri"/>
                <a:cs typeface="Calibri"/>
              </a:rPr>
              <a:t> </a:t>
            </a:r>
            <a:r>
              <a:rPr sz="2400" dirty="0">
                <a:solidFill>
                  <a:srgbClr val="09465E"/>
                </a:solidFill>
                <a:latin typeface="Calibri"/>
                <a:cs typeface="Calibri"/>
              </a:rPr>
              <a:t>that</a:t>
            </a:r>
            <a:r>
              <a:rPr sz="2400" spc="-60" dirty="0">
                <a:solidFill>
                  <a:srgbClr val="09465E"/>
                </a:solidFill>
                <a:latin typeface="Calibri"/>
                <a:cs typeface="Calibri"/>
              </a:rPr>
              <a:t> </a:t>
            </a:r>
            <a:r>
              <a:rPr sz="2400" dirty="0">
                <a:solidFill>
                  <a:srgbClr val="09465E"/>
                </a:solidFill>
                <a:latin typeface="Calibri"/>
                <a:cs typeface="Calibri"/>
              </a:rPr>
              <a:t>could</a:t>
            </a:r>
            <a:r>
              <a:rPr sz="2400" spc="-60" dirty="0">
                <a:solidFill>
                  <a:srgbClr val="09465E"/>
                </a:solidFill>
                <a:latin typeface="Calibri"/>
                <a:cs typeface="Calibri"/>
              </a:rPr>
              <a:t> </a:t>
            </a:r>
            <a:r>
              <a:rPr sz="2400" dirty="0">
                <a:solidFill>
                  <a:srgbClr val="09465E"/>
                </a:solidFill>
                <a:latin typeface="Calibri"/>
                <a:cs typeface="Calibri"/>
              </a:rPr>
              <a:t>benefit</a:t>
            </a:r>
            <a:r>
              <a:rPr sz="2400" spc="-60" dirty="0">
                <a:solidFill>
                  <a:srgbClr val="09465E"/>
                </a:solidFill>
                <a:latin typeface="Calibri"/>
                <a:cs typeface="Calibri"/>
              </a:rPr>
              <a:t> </a:t>
            </a:r>
            <a:r>
              <a:rPr sz="2400" spc="-20" dirty="0">
                <a:solidFill>
                  <a:srgbClr val="09465E"/>
                </a:solidFill>
                <a:latin typeface="Calibri"/>
                <a:cs typeface="Calibri"/>
              </a:rPr>
              <a:t>from </a:t>
            </a:r>
            <a:r>
              <a:rPr sz="2400" dirty="0">
                <a:solidFill>
                  <a:srgbClr val="09465E"/>
                </a:solidFill>
                <a:latin typeface="Calibri"/>
                <a:cs typeface="Calibri"/>
              </a:rPr>
              <a:t>them.</a:t>
            </a:r>
            <a:r>
              <a:rPr sz="2400" spc="-80" dirty="0">
                <a:solidFill>
                  <a:srgbClr val="09465E"/>
                </a:solidFill>
                <a:latin typeface="Calibri"/>
                <a:cs typeface="Calibri"/>
              </a:rPr>
              <a:t> </a:t>
            </a:r>
            <a:endParaRPr lang="es-ES" sz="2400" spc="-80" dirty="0">
              <a:solidFill>
                <a:srgbClr val="09465E"/>
              </a:solidFill>
              <a:latin typeface="Calibri"/>
              <a:cs typeface="Calibri"/>
            </a:endParaRPr>
          </a:p>
          <a:p>
            <a:pPr marL="12700" marR="5080" algn="l">
              <a:lnSpc>
                <a:spcPct val="103400"/>
              </a:lnSpc>
              <a:spcBef>
                <a:spcPts val="5"/>
              </a:spcBef>
            </a:pPr>
            <a:r>
              <a:rPr lang="en-US" sz="2400" dirty="0">
                <a:solidFill>
                  <a:srgbClr val="09465E"/>
                </a:solidFill>
                <a:latin typeface="Calibri"/>
                <a:cs typeface="Calibri"/>
              </a:rPr>
              <a:t>In addition, companies generate economic savings and environmental and social benefits.</a:t>
            </a:r>
            <a:endParaRPr lang="en-US" sz="2400" dirty="0">
              <a:solidFill>
                <a:srgbClr val="09465E"/>
              </a:solidFill>
              <a:latin typeface="Calibri"/>
              <a:cs typeface="Calibri"/>
              <a:hlinkClick r:id="rId4">
                <a:extLst>
                  <a:ext uri="{A12FA001-AC4F-418D-AE19-62706E023703}">
                    <ahyp:hlinkClr xmlns:ahyp="http://schemas.microsoft.com/office/drawing/2018/hyperlinkcolor" val="tx"/>
                  </a:ext>
                </a:extLst>
              </a:hlinkClick>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DD30409-F8D7-36EF-0F62-FF1B9C68BEE2}"/>
              </a:ext>
            </a:extLst>
          </p:cNvPr>
          <p:cNvSpPr txBox="1"/>
          <p:nvPr/>
        </p:nvSpPr>
        <p:spPr>
          <a:xfrm>
            <a:off x="7391400" y="587575"/>
            <a:ext cx="3733800" cy="6118025"/>
          </a:xfrm>
          <a:prstGeom prst="rect">
            <a:avLst/>
          </a:prstGeom>
          <a:solidFill>
            <a:schemeClr val="bg1"/>
          </a:solidFill>
        </p:spPr>
        <p:txBody>
          <a:bodyPr wrap="square" rtlCol="0">
            <a:spAutoFit/>
          </a:bodyPr>
          <a:lstStyle/>
          <a:p>
            <a:endParaRPr lang="es-ES"/>
          </a:p>
        </p:txBody>
      </p:sp>
      <p:pic>
        <p:nvPicPr>
          <p:cNvPr id="23" name="object 5">
            <a:hlinkClick r:id="rId3"/>
            <a:extLst>
              <a:ext uri="{FF2B5EF4-FFF2-40B4-BE49-F238E27FC236}">
                <a16:creationId xmlns:a16="http://schemas.microsoft.com/office/drawing/2014/main" id="{F3EC179A-6D6F-5D79-7DF8-448FA742D2A1}"/>
              </a:ext>
            </a:extLst>
          </p:cNvPr>
          <p:cNvPicPr/>
          <p:nvPr/>
        </p:nvPicPr>
        <p:blipFill>
          <a:blip r:embed="rId5" cstate="print"/>
          <a:stretch>
            <a:fillRect/>
          </a:stretch>
        </p:blipFill>
        <p:spPr>
          <a:xfrm>
            <a:off x="6705600" y="1801248"/>
            <a:ext cx="4495799" cy="2701856"/>
          </a:xfrm>
          <a:prstGeom prst="rect">
            <a:avLst/>
          </a:prstGeom>
        </p:spPr>
      </p:pic>
      <p:pic>
        <p:nvPicPr>
          <p:cNvPr id="24" name="Imagen 23">
            <a:extLst>
              <a:ext uri="{FF2B5EF4-FFF2-40B4-BE49-F238E27FC236}">
                <a16:creationId xmlns:a16="http://schemas.microsoft.com/office/drawing/2014/main" id="{63908615-34EF-1AA6-B13C-6730D465E1DE}"/>
              </a:ext>
            </a:extLst>
          </p:cNvPr>
          <p:cNvPicPr>
            <a:picLocks noChangeAspect="1"/>
          </p:cNvPicPr>
          <p:nvPr/>
        </p:nvPicPr>
        <p:blipFill>
          <a:blip r:embed="rId6"/>
          <a:stretch>
            <a:fillRect/>
          </a:stretch>
        </p:blipFill>
        <p:spPr>
          <a:xfrm rot="5400000">
            <a:off x="6854300" y="4441638"/>
            <a:ext cx="1347333" cy="1341236"/>
          </a:xfrm>
          <a:prstGeom prst="rect">
            <a:avLst/>
          </a:prstGeom>
        </p:spPr>
      </p:pic>
    </p:spTree>
    <p:extLst>
      <p:ext uri="{BB962C8B-B14F-4D97-AF65-F5344CB8AC3E}">
        <p14:creationId xmlns:p14="http://schemas.microsoft.com/office/powerpoint/2010/main" val="173154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9108-D627-8CC2-F3D8-407F3ADB60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7B6C-6E33-1FE6-4FA0-38784226A34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grpSp>
        <p:nvGrpSpPr>
          <p:cNvPr id="3" name="Graphic 4">
            <a:extLst>
              <a:ext uri="{FF2B5EF4-FFF2-40B4-BE49-F238E27FC236}">
                <a16:creationId xmlns:a16="http://schemas.microsoft.com/office/drawing/2014/main" id="{100A4D52-F7F5-E78D-7A41-E38598470474}"/>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B1A47EEF-145B-7A11-A2C4-61F43F767D6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BD41799-EAA9-0D70-502F-BDDFB3758D7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22B85A3-87B6-7FA4-46EF-6D20106AD0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DA019D4E-9D81-C539-4073-2520168B4205}"/>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69943F7A-9CE2-08FD-F3FC-CD5F3348915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8CDC45AB-2239-801E-D73B-C4ADA0F11AC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3F90838F-6F14-EB33-9BA1-4CCA9395471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5667D3B5-052F-35A2-263E-D0BD548396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B058A06D-0882-F3B3-2AAD-9F34EE0842A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5CF7257D-2A2A-EA2B-F8F0-2D2AD242F24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D4082F64-B1DD-7AB1-4CC6-F533B2239DB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22" name="CuadroTexto 21">
            <a:extLst>
              <a:ext uri="{FF2B5EF4-FFF2-40B4-BE49-F238E27FC236}">
                <a16:creationId xmlns:a16="http://schemas.microsoft.com/office/drawing/2014/main" id="{3DCC2A64-81E5-F5C6-8309-2DA11B3B947A}"/>
              </a:ext>
            </a:extLst>
          </p:cNvPr>
          <p:cNvSpPr txBox="1"/>
          <p:nvPr/>
        </p:nvSpPr>
        <p:spPr>
          <a:xfrm>
            <a:off x="7420800" y="587575"/>
            <a:ext cx="3733800" cy="6118025"/>
          </a:xfrm>
          <a:prstGeom prst="rect">
            <a:avLst/>
          </a:prstGeom>
          <a:solidFill>
            <a:schemeClr val="bg1"/>
          </a:solidFill>
        </p:spPr>
        <p:txBody>
          <a:bodyPr wrap="square" rtlCol="0">
            <a:spAutoFit/>
          </a:bodyPr>
          <a:lstStyle/>
          <a:p>
            <a:endParaRPr lang="es-ES"/>
          </a:p>
        </p:txBody>
      </p:sp>
      <p:sp>
        <p:nvSpPr>
          <p:cNvPr id="2" name="object 7">
            <a:extLst>
              <a:ext uri="{FF2B5EF4-FFF2-40B4-BE49-F238E27FC236}">
                <a16:creationId xmlns:a16="http://schemas.microsoft.com/office/drawing/2014/main" id="{2A2ADB2A-1A9A-449F-7083-53C8917A8865}"/>
              </a:ext>
            </a:extLst>
          </p:cNvPr>
          <p:cNvSpPr txBox="1"/>
          <p:nvPr/>
        </p:nvSpPr>
        <p:spPr>
          <a:xfrm>
            <a:off x="586954" y="1682636"/>
            <a:ext cx="5180573" cy="4170822"/>
          </a:xfrm>
          <a:prstGeom prst="rect">
            <a:avLst/>
          </a:prstGeom>
        </p:spPr>
        <p:txBody>
          <a:bodyPr vert="horz" wrap="square" lIns="0" tIns="0" rIns="0" bIns="0" rtlCol="0">
            <a:spAutoFit/>
          </a:bodyPr>
          <a:lstStyle/>
          <a:p>
            <a:pPr marL="12700" marR="75565" algn="l">
              <a:lnSpc>
                <a:spcPct val="103400"/>
              </a:lnSpc>
            </a:pPr>
            <a:r>
              <a:rPr sz="2400" b="1" dirty="0">
                <a:solidFill>
                  <a:srgbClr val="09465E"/>
                </a:solidFill>
                <a:latin typeface="Calibri"/>
                <a:cs typeface="Calibri"/>
                <a:hlinkClick r:id="rId4"/>
              </a:rPr>
              <a:t>Plan B</a:t>
            </a:r>
            <a:r>
              <a:rPr lang="es-ES" sz="2400" b="1" dirty="0">
                <a:solidFill>
                  <a:srgbClr val="09465E"/>
                </a:solidFill>
                <a:latin typeface="Calibri"/>
                <a:cs typeface="Calibri"/>
              </a:rPr>
              <a:t> </a:t>
            </a:r>
            <a:r>
              <a:rPr lang="en-US" sz="2400" dirty="0">
                <a:solidFill>
                  <a:srgbClr val="09465E"/>
                </a:solidFill>
                <a:latin typeface="Calibri"/>
                <a:cs typeface="Calibri"/>
              </a:rPr>
              <a:t>is an innovative initiative launched by the </a:t>
            </a:r>
            <a:r>
              <a:rPr lang="en-US" sz="2400" dirty="0" err="1">
                <a:solidFill>
                  <a:srgbClr val="09465E"/>
                </a:solidFill>
                <a:latin typeface="Calibri"/>
                <a:cs typeface="Calibri"/>
              </a:rPr>
              <a:t>Federación</a:t>
            </a:r>
            <a:r>
              <a:rPr lang="en-US" sz="2400" dirty="0">
                <a:solidFill>
                  <a:srgbClr val="09465E"/>
                </a:solidFill>
                <a:latin typeface="Calibri"/>
                <a:cs typeface="Calibri"/>
              </a:rPr>
              <a:t> Española de </a:t>
            </a:r>
            <a:r>
              <a:rPr lang="en-US" sz="2400" dirty="0" err="1">
                <a:solidFill>
                  <a:srgbClr val="09465E"/>
                </a:solidFill>
                <a:latin typeface="Calibri"/>
                <a:cs typeface="Calibri"/>
              </a:rPr>
              <a:t>Bancos</a:t>
            </a:r>
            <a:r>
              <a:rPr lang="en-US" sz="2400" dirty="0">
                <a:solidFill>
                  <a:srgbClr val="09465E"/>
                </a:solidFill>
                <a:latin typeface="Calibri"/>
                <a:cs typeface="Calibri"/>
              </a:rPr>
              <a:t> de Alimentos (FESBAL) to enhance the efficiency of food banks across Spain. This project aims to </a:t>
            </a:r>
            <a:r>
              <a:rPr lang="en-US" sz="2400" dirty="0" err="1">
                <a:solidFill>
                  <a:srgbClr val="09465E"/>
                </a:solidFill>
                <a:latin typeface="Calibri"/>
                <a:cs typeface="Calibri"/>
              </a:rPr>
              <a:t>modernise</a:t>
            </a:r>
            <a:r>
              <a:rPr lang="en-US" sz="2400" dirty="0">
                <a:solidFill>
                  <a:srgbClr val="09465E"/>
                </a:solidFill>
                <a:latin typeface="Calibri"/>
                <a:cs typeface="Calibri"/>
              </a:rPr>
              <a:t> food donation processes, improve the management of surplus food, and ensure that aid reaches those in need more effectively.</a:t>
            </a:r>
          </a:p>
          <a:p>
            <a:pPr marL="12700" marR="75565" algn="l">
              <a:lnSpc>
                <a:spcPct val="103400"/>
              </a:lnSpc>
            </a:pPr>
            <a:endParaRPr lang="en-US" sz="2400" dirty="0">
              <a:solidFill>
                <a:srgbClr val="09465E"/>
              </a:solidFill>
              <a:latin typeface="Calibri"/>
              <a:cs typeface="Calibri"/>
            </a:endParaRPr>
          </a:p>
          <a:p>
            <a:pPr marL="12700" marR="75565" algn="l">
              <a:lnSpc>
                <a:spcPct val="103400"/>
              </a:lnSpc>
            </a:pPr>
            <a:r>
              <a:rPr lang="es-ES" sz="2400" dirty="0">
                <a:solidFill>
                  <a:srgbClr val="09465E"/>
                </a:solidFill>
                <a:latin typeface="Calibri"/>
                <a:cs typeface="Calibri"/>
              </a:rPr>
              <a:t> </a:t>
            </a:r>
            <a:endParaRPr sz="2400" dirty="0">
              <a:solidFill>
                <a:srgbClr val="92D050"/>
              </a:solidFill>
              <a:latin typeface="Calibri"/>
              <a:cs typeface="Calibri"/>
            </a:endParaRPr>
          </a:p>
        </p:txBody>
      </p:sp>
      <p:pic>
        <p:nvPicPr>
          <p:cNvPr id="19" name="Imagen 18">
            <a:extLst>
              <a:ext uri="{FF2B5EF4-FFF2-40B4-BE49-F238E27FC236}">
                <a16:creationId xmlns:a16="http://schemas.microsoft.com/office/drawing/2014/main" id="{C40008B4-5B40-06EB-D8A9-7C532AF58058}"/>
              </a:ext>
            </a:extLst>
          </p:cNvPr>
          <p:cNvPicPr>
            <a:picLocks noChangeAspect="1"/>
          </p:cNvPicPr>
          <p:nvPr/>
        </p:nvPicPr>
        <p:blipFill>
          <a:blip r:embed="rId5"/>
          <a:stretch>
            <a:fillRect/>
          </a:stretch>
        </p:blipFill>
        <p:spPr>
          <a:xfrm rot="5400000">
            <a:off x="5394828" y="5138217"/>
            <a:ext cx="1347333" cy="1341236"/>
          </a:xfrm>
          <a:prstGeom prst="rect">
            <a:avLst/>
          </a:prstGeom>
        </p:spPr>
      </p:pic>
      <p:pic>
        <p:nvPicPr>
          <p:cNvPr id="7" name="Picture 6">
            <a:extLst>
              <a:ext uri="{FF2B5EF4-FFF2-40B4-BE49-F238E27FC236}">
                <a16:creationId xmlns:a16="http://schemas.microsoft.com/office/drawing/2014/main" id="{A6890707-18D9-3201-E89B-764FD6C766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4994276" y="1244581"/>
            <a:ext cx="7402286" cy="4396017"/>
          </a:xfrm>
          <a:prstGeom prst="rect">
            <a:avLst/>
          </a:prstGeom>
        </p:spPr>
      </p:pic>
      <p:pic>
        <p:nvPicPr>
          <p:cNvPr id="13" name="Online Media 12" title="Lanzamiento PLANB">
            <a:hlinkClick r:id="" action="ppaction://media"/>
            <a:extLst>
              <a:ext uri="{FF2B5EF4-FFF2-40B4-BE49-F238E27FC236}">
                <a16:creationId xmlns:a16="http://schemas.microsoft.com/office/drawing/2014/main" id="{705D697A-4C7B-4196-78FB-5C564D1C318C}"/>
              </a:ext>
            </a:extLst>
          </p:cNvPr>
          <p:cNvPicPr>
            <a:picLocks noRot="1" noChangeAspect="1"/>
          </p:cNvPicPr>
          <p:nvPr>
            <a:videoFile r:link="rId1"/>
          </p:nvPr>
        </p:nvPicPr>
        <p:blipFill>
          <a:blip r:embed="rId7"/>
          <a:stretch>
            <a:fillRect/>
          </a:stretch>
        </p:blipFill>
        <p:spPr>
          <a:xfrm>
            <a:off x="6334125" y="1740979"/>
            <a:ext cx="5080000" cy="3202496"/>
          </a:xfrm>
          <a:prstGeom prst="rect">
            <a:avLst/>
          </a:prstGeom>
        </p:spPr>
      </p:pic>
      <p:sp>
        <p:nvSpPr>
          <p:cNvPr id="21" name="TextBox 20">
            <a:extLst>
              <a:ext uri="{FF2B5EF4-FFF2-40B4-BE49-F238E27FC236}">
                <a16:creationId xmlns:a16="http://schemas.microsoft.com/office/drawing/2014/main" id="{AAA19A1C-AEF0-C3A6-8BA4-6A82CD38C013}"/>
              </a:ext>
            </a:extLst>
          </p:cNvPr>
          <p:cNvSpPr txBox="1"/>
          <p:nvPr/>
        </p:nvSpPr>
        <p:spPr>
          <a:xfrm>
            <a:off x="6645242" y="5568102"/>
            <a:ext cx="3584608" cy="369332"/>
          </a:xfrm>
          <a:prstGeom prst="rect">
            <a:avLst/>
          </a:prstGeom>
          <a:noFill/>
        </p:spPr>
        <p:txBody>
          <a:bodyPr wrap="square">
            <a:spAutoFit/>
          </a:bodyPr>
          <a:lstStyle/>
          <a:p>
            <a:r>
              <a:rPr lang="en-IE" dirty="0" err="1">
                <a:hlinkClick r:id="rId8"/>
              </a:rPr>
              <a:t>Lanzamiento</a:t>
            </a:r>
            <a:r>
              <a:rPr lang="en-IE" dirty="0">
                <a:hlinkClick r:id="rId8"/>
              </a:rPr>
              <a:t> PLANB - YouTube</a:t>
            </a:r>
            <a:endParaRPr lang="en-IE" dirty="0"/>
          </a:p>
        </p:txBody>
      </p:sp>
    </p:spTree>
    <p:extLst>
      <p:ext uri="{BB962C8B-B14F-4D97-AF65-F5344CB8AC3E}">
        <p14:creationId xmlns:p14="http://schemas.microsoft.com/office/powerpoint/2010/main" val="37194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05E8B-E98D-B2D2-5D08-F29F12CFC557}"/>
              </a:ext>
            </a:extLst>
          </p:cNvPr>
          <p:cNvSpPr txBox="1"/>
          <p:nvPr/>
        </p:nvSpPr>
        <p:spPr>
          <a:xfrm>
            <a:off x="11706018" y="3800475"/>
            <a:ext cx="476488" cy="2733675"/>
          </a:xfrm>
          <a:prstGeom prst="rect">
            <a:avLst/>
          </a:prstGeom>
          <a:solidFill>
            <a:schemeClr val="bg1"/>
          </a:solidFill>
        </p:spPr>
        <p:txBody>
          <a:bodyPr wrap="square" rtlCol="0">
            <a:spAutoFit/>
          </a:bodyPr>
          <a:lstStyle/>
          <a:p>
            <a:endParaRPr lang="en-IE" dirty="0"/>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dirty="0">
                <a:ea typeface="Calibri"/>
                <a:cs typeface="Calibri"/>
              </a:rPr>
              <a:t>This module aims to help learners understand the concept of food surplus, its types, causes, and its significant role in contributing to food waste. It explores practical strategies and innovative initiatives for redirecting surplus food within the food system, aligned with circular economy principles. Learners will gain insights into the environmental and social benefits of surplus redistribution, while also examining the challenges posed by food regulations.</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CONTENTS</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09397" y="1176289"/>
            <a:ext cx="6273109" cy="566444"/>
          </a:xfrm>
          <a:prstGeom prst="rect">
            <a:avLst/>
          </a:prstGeom>
        </p:spPr>
        <p:txBody>
          <a:bodyPr/>
          <a:lstStyle/>
          <a:p>
            <a:r>
              <a:rPr lang="en-IE" b="1" dirty="0">
                <a:ea typeface="+mn-lt"/>
                <a:cs typeface="+mn-lt"/>
              </a:rPr>
              <a:t>What is Surplus Food?</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09396" y="1995762"/>
            <a:ext cx="6144703" cy="566444"/>
          </a:xfrm>
          <a:prstGeom prst="rect">
            <a:avLst/>
          </a:prstGeom>
        </p:spPr>
        <p:txBody>
          <a:bodyPr/>
          <a:lstStyle/>
          <a:p>
            <a:r>
              <a:rPr lang="en-US" b="1" dirty="0">
                <a:ea typeface="+mn-lt"/>
                <a:cs typeface="+mn-lt"/>
              </a:rPr>
              <a:t>Initiatives for the Reduction of Food Surplus</a:t>
            </a:r>
            <a:endParaRPr lang="en-US" b="1"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09397" y="2814729"/>
            <a:ext cx="6075705" cy="566444"/>
          </a:xfrm>
          <a:prstGeom prst="rect">
            <a:avLst/>
          </a:prstGeom>
        </p:spPr>
        <p:txBody>
          <a:bodyPr/>
          <a:lstStyle/>
          <a:p>
            <a:r>
              <a:rPr lang="en-IE" b="1" dirty="0">
                <a:cs typeface="Calibri"/>
              </a:rPr>
              <a:t>Climate Change and Challenges</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09398" y="3632686"/>
            <a:ext cx="5996852" cy="566444"/>
          </a:xfrm>
          <a:prstGeom prst="rect">
            <a:avLst/>
          </a:prstGeom>
        </p:spPr>
        <p:txBody>
          <a:bodyPr/>
          <a:lstStyle/>
          <a:p>
            <a:r>
              <a:rPr lang="en-US" b="1" dirty="0">
                <a:cs typeface="Calibri"/>
              </a:rPr>
              <a:t>Disadvantages of strict food standard regulations</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E9CB9-001A-41B9-7E44-C11AF1339D04}"/>
              </a:ext>
            </a:extLst>
          </p:cNvPr>
          <p:cNvSpPr>
            <a:spLocks noGrp="1"/>
          </p:cNvSpPr>
          <p:nvPr>
            <p:ph type="body" sz="quarter" idx="16"/>
          </p:nvPr>
        </p:nvSpPr>
        <p:spPr>
          <a:xfrm>
            <a:off x="904855" y="657355"/>
            <a:ext cx="2897599" cy="648821"/>
          </a:xfrm>
          <a:solidFill>
            <a:srgbClr val="60BA47"/>
          </a:solidFill>
        </p:spPr>
        <p:txBody>
          <a:bodyPr/>
          <a:lstStyle/>
          <a:p>
            <a:r>
              <a:rPr lang="en-IE"/>
              <a:t>Be Inspired…</a:t>
            </a:r>
          </a:p>
        </p:txBody>
      </p:sp>
      <p:sp>
        <p:nvSpPr>
          <p:cNvPr id="3" name="Text Placeholder 2">
            <a:extLst>
              <a:ext uri="{FF2B5EF4-FFF2-40B4-BE49-F238E27FC236}">
                <a16:creationId xmlns:a16="http://schemas.microsoft.com/office/drawing/2014/main" id="{0B12EB5A-158D-47F1-E611-301D54434DEA}"/>
              </a:ext>
            </a:extLst>
          </p:cNvPr>
          <p:cNvSpPr>
            <a:spLocks noGrp="1"/>
          </p:cNvSpPr>
          <p:nvPr>
            <p:ph type="body" sz="quarter" idx="19"/>
          </p:nvPr>
        </p:nvSpPr>
        <p:spPr>
          <a:xfrm>
            <a:off x="917101" y="1430510"/>
            <a:ext cx="10425813" cy="416704"/>
          </a:xfrm>
        </p:spPr>
        <p:txBody>
          <a:bodyPr/>
          <a:lstStyle/>
          <a:p>
            <a:r>
              <a:rPr lang="en-IE" dirty="0"/>
              <a:t>Check out the </a:t>
            </a:r>
            <a:r>
              <a:rPr lang="en-IE" b="1" dirty="0">
                <a:hlinkClick r:id="rId2"/>
              </a:rPr>
              <a:t>Waste2Worth</a:t>
            </a:r>
            <a:r>
              <a:rPr lang="en-IE" dirty="0"/>
              <a:t> website to discover the SME Food Waste Exploration Guide and Regional Community maps…designed to build awareness and motivation in the benefits of circular communities</a:t>
            </a:r>
          </a:p>
        </p:txBody>
      </p:sp>
      <p:pic>
        <p:nvPicPr>
          <p:cNvPr id="6" name="Picture 5">
            <a:extLst>
              <a:ext uri="{FF2B5EF4-FFF2-40B4-BE49-F238E27FC236}">
                <a16:creationId xmlns:a16="http://schemas.microsoft.com/office/drawing/2014/main" id="{E45EDA11-FBBE-0389-B120-0C12621A6F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1"/>
          <a:stretch/>
        </p:blipFill>
        <p:spPr>
          <a:xfrm>
            <a:off x="4865914" y="2190118"/>
            <a:ext cx="7050316" cy="4186992"/>
          </a:xfrm>
          <a:prstGeom prst="rect">
            <a:avLst/>
          </a:prstGeom>
        </p:spPr>
      </p:pic>
      <p:pic>
        <p:nvPicPr>
          <p:cNvPr id="5" name="Picture 4">
            <a:hlinkClick r:id="rId4"/>
            <a:extLst>
              <a:ext uri="{FF2B5EF4-FFF2-40B4-BE49-F238E27FC236}">
                <a16:creationId xmlns:a16="http://schemas.microsoft.com/office/drawing/2014/main" id="{D37B6833-7320-329C-2609-9ED8C186BC6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5999" y="2841846"/>
            <a:ext cx="4985657" cy="2854061"/>
          </a:xfrm>
          <a:prstGeom prst="rect">
            <a:avLst/>
          </a:prstGeom>
        </p:spPr>
      </p:pic>
      <p:pic>
        <p:nvPicPr>
          <p:cNvPr id="8" name="Picture 7" descr="A brochure with a person working on plants&#10;&#10;AI-generated content may be incorrect.">
            <a:hlinkClick r:id="rId6"/>
            <a:extLst>
              <a:ext uri="{FF2B5EF4-FFF2-40B4-BE49-F238E27FC236}">
                <a16:creationId xmlns:a16="http://schemas.microsoft.com/office/drawing/2014/main" id="{D6EBCFA2-6425-3BF2-877C-E7906C4DE430}"/>
              </a:ext>
            </a:extLst>
          </p:cNvPr>
          <p:cNvPicPr>
            <a:picLocks noChangeAspect="1"/>
          </p:cNvPicPr>
          <p:nvPr/>
        </p:nvPicPr>
        <p:blipFill>
          <a:blip r:embed="rId7"/>
          <a:stretch>
            <a:fillRect/>
          </a:stretch>
        </p:blipFill>
        <p:spPr>
          <a:xfrm>
            <a:off x="1915884" y="2633210"/>
            <a:ext cx="3249601" cy="3249601"/>
          </a:xfrm>
          <a:prstGeom prst="rect">
            <a:avLst/>
          </a:prstGeom>
        </p:spPr>
      </p:pic>
      <p:grpSp>
        <p:nvGrpSpPr>
          <p:cNvPr id="9" name="Graphic 4">
            <a:extLst>
              <a:ext uri="{FF2B5EF4-FFF2-40B4-BE49-F238E27FC236}">
                <a16:creationId xmlns:a16="http://schemas.microsoft.com/office/drawing/2014/main" id="{323DBF7B-EB92-CC3A-AC3A-71BE156675C5}"/>
              </a:ext>
            </a:extLst>
          </p:cNvPr>
          <p:cNvGrpSpPr/>
          <p:nvPr/>
        </p:nvGrpSpPr>
        <p:grpSpPr>
          <a:xfrm rot="21360002">
            <a:off x="5428908" y="490234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7DB91342-A74A-3376-A296-7D164E61B844}"/>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C9140C16-B45B-0782-DE3C-E05E8D69563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094C619D-B0CD-3EF5-F61D-FF9679A1FC6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01A7E7B8-6DEB-2E9B-6F41-2569297B6714}"/>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9EE5CD68-13F9-FA79-9E09-EC08F34540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3" name="Freeform 51">
                <a:extLst>
                  <a:ext uri="{FF2B5EF4-FFF2-40B4-BE49-F238E27FC236}">
                    <a16:creationId xmlns:a16="http://schemas.microsoft.com/office/drawing/2014/main" id="{E68F233D-EAA9-2775-4553-F1234B98AF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4" name="Freeform 52">
                <a:extLst>
                  <a:ext uri="{FF2B5EF4-FFF2-40B4-BE49-F238E27FC236}">
                    <a16:creationId xmlns:a16="http://schemas.microsoft.com/office/drawing/2014/main" id="{056FEE8F-6981-2490-5C37-771F25CD516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5" name="Freeform 53">
                <a:extLst>
                  <a:ext uri="{FF2B5EF4-FFF2-40B4-BE49-F238E27FC236}">
                    <a16:creationId xmlns:a16="http://schemas.microsoft.com/office/drawing/2014/main" id="{D93F8B52-5238-C04F-3AA6-1F2CB20A645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7CEE4BB-917A-2369-D1F7-E7CA2BAD878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214BF0FD-F957-2589-EAA7-FAACC736EAF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C41CCC7F-9D78-A75D-8261-221FEE9B054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5406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p:cNvGrpSpPr/>
          <p:nvPr/>
        </p:nvGrpSpPr>
        <p:grpSpPr>
          <a:xfrm>
            <a:off x="473481" y="358482"/>
            <a:ext cx="10911205" cy="6141085"/>
            <a:chOff x="473481" y="358482"/>
            <a:chExt cx="10911205" cy="6141085"/>
          </a:xfrm>
        </p:grpSpPr>
        <p:sp>
          <p:nvSpPr>
            <p:cNvPr id="4" name="object 4"/>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4642600" y="3824615"/>
              <a:ext cx="2245702" cy="2245701"/>
            </a:xfrm>
            <a:prstGeom prst="rect">
              <a:avLst/>
            </a:prstGeom>
          </p:spPr>
        </p:pic>
      </p:gr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p:cNvSpPr txBox="1"/>
          <p:nvPr/>
        </p:nvSpPr>
        <p:spPr>
          <a:xfrm>
            <a:off x="977264" y="789038"/>
            <a:ext cx="3821429"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Reflection</a:t>
            </a:r>
            <a:r>
              <a:rPr sz="3700" b="1" spc="-125" dirty="0">
                <a:solidFill>
                  <a:srgbClr val="09465E"/>
                </a:solidFill>
                <a:latin typeface="Calibri"/>
                <a:cs typeface="Calibri"/>
              </a:rPr>
              <a:t> </a:t>
            </a:r>
            <a:r>
              <a:rPr sz="3700" b="1" spc="-10" dirty="0">
                <a:solidFill>
                  <a:srgbClr val="09465E"/>
                </a:solidFill>
                <a:latin typeface="Calibri"/>
                <a:cs typeface="Calibri"/>
              </a:rPr>
              <a:t>exercise:</a:t>
            </a:r>
            <a:endParaRPr sz="3700" dirty="0">
              <a:solidFill>
                <a:srgbClr val="09465E"/>
              </a:solidFill>
              <a:latin typeface="Calibri"/>
              <a:cs typeface="Calibri"/>
            </a:endParaRPr>
          </a:p>
        </p:txBody>
      </p:sp>
      <p:sp>
        <p:nvSpPr>
          <p:cNvPr id="9" name="object 9"/>
          <p:cNvSpPr txBox="1"/>
          <p:nvPr/>
        </p:nvSpPr>
        <p:spPr>
          <a:xfrm>
            <a:off x="1205864" y="2312606"/>
            <a:ext cx="8665210" cy="878205"/>
          </a:xfrm>
          <a:prstGeom prst="rect">
            <a:avLst/>
          </a:prstGeom>
        </p:spPr>
        <p:txBody>
          <a:bodyPr vert="horz" wrap="square" lIns="0" tIns="11430" rIns="0" bIns="0" rtlCol="0">
            <a:spAutoFit/>
          </a:bodyPr>
          <a:lstStyle/>
          <a:p>
            <a:pPr marL="12700" marR="5080">
              <a:lnSpc>
                <a:spcPts val="3410"/>
              </a:lnSpc>
              <a:spcBef>
                <a:spcPts val="90"/>
              </a:spcBef>
            </a:pPr>
            <a:r>
              <a:rPr sz="2750">
                <a:solidFill>
                  <a:srgbClr val="09465E"/>
                </a:solidFill>
                <a:latin typeface="Calibri"/>
                <a:cs typeface="Calibri"/>
              </a:rPr>
              <a:t>What</a:t>
            </a:r>
            <a:r>
              <a:rPr sz="2750" spc="-40">
                <a:solidFill>
                  <a:srgbClr val="09465E"/>
                </a:solidFill>
                <a:latin typeface="Calibri"/>
                <a:cs typeface="Calibri"/>
              </a:rPr>
              <a:t> </a:t>
            </a:r>
            <a:r>
              <a:rPr sz="2750">
                <a:solidFill>
                  <a:srgbClr val="09465E"/>
                </a:solidFill>
                <a:latin typeface="Calibri"/>
                <a:cs typeface="Calibri"/>
              </a:rPr>
              <a:t>kind</a:t>
            </a:r>
            <a:r>
              <a:rPr sz="2750" spc="-35">
                <a:solidFill>
                  <a:srgbClr val="09465E"/>
                </a:solidFill>
                <a:latin typeface="Calibri"/>
                <a:cs typeface="Calibri"/>
              </a:rPr>
              <a:t> </a:t>
            </a:r>
            <a:r>
              <a:rPr sz="2750">
                <a:solidFill>
                  <a:srgbClr val="09465E"/>
                </a:solidFill>
                <a:latin typeface="Calibri"/>
                <a:cs typeface="Calibri"/>
              </a:rPr>
              <a:t>of</a:t>
            </a:r>
            <a:r>
              <a:rPr sz="2750" spc="-30">
                <a:solidFill>
                  <a:srgbClr val="09465E"/>
                </a:solidFill>
                <a:latin typeface="Calibri"/>
                <a:cs typeface="Calibri"/>
              </a:rPr>
              <a:t> </a:t>
            </a:r>
            <a:r>
              <a:rPr sz="2750">
                <a:solidFill>
                  <a:srgbClr val="09465E"/>
                </a:solidFill>
                <a:latin typeface="Calibri"/>
                <a:cs typeface="Calibri"/>
              </a:rPr>
              <a:t>initiative</a:t>
            </a:r>
            <a:r>
              <a:rPr sz="2750" spc="-40">
                <a:solidFill>
                  <a:srgbClr val="09465E"/>
                </a:solidFill>
                <a:latin typeface="Calibri"/>
                <a:cs typeface="Calibri"/>
              </a:rPr>
              <a:t> </a:t>
            </a:r>
            <a:r>
              <a:rPr sz="2750">
                <a:solidFill>
                  <a:srgbClr val="09465E"/>
                </a:solidFill>
                <a:latin typeface="Calibri"/>
                <a:cs typeface="Calibri"/>
              </a:rPr>
              <a:t>would</a:t>
            </a:r>
            <a:r>
              <a:rPr sz="2750" spc="-30">
                <a:solidFill>
                  <a:srgbClr val="09465E"/>
                </a:solidFill>
                <a:latin typeface="Calibri"/>
                <a:cs typeface="Calibri"/>
              </a:rPr>
              <a:t> </a:t>
            </a:r>
            <a:r>
              <a:rPr sz="2750">
                <a:solidFill>
                  <a:srgbClr val="09465E"/>
                </a:solidFill>
                <a:latin typeface="Calibri"/>
                <a:cs typeface="Calibri"/>
              </a:rPr>
              <a:t>you</a:t>
            </a:r>
            <a:r>
              <a:rPr sz="2750" spc="-35">
                <a:solidFill>
                  <a:srgbClr val="09465E"/>
                </a:solidFill>
                <a:latin typeface="Calibri"/>
                <a:cs typeface="Calibri"/>
              </a:rPr>
              <a:t> </a:t>
            </a:r>
            <a:r>
              <a:rPr sz="2750">
                <a:solidFill>
                  <a:srgbClr val="09465E"/>
                </a:solidFill>
                <a:latin typeface="Calibri"/>
                <a:cs typeface="Calibri"/>
              </a:rPr>
              <a:t>propose</a:t>
            </a:r>
            <a:r>
              <a:rPr sz="2750" spc="-30">
                <a:solidFill>
                  <a:srgbClr val="09465E"/>
                </a:solidFill>
                <a:latin typeface="Calibri"/>
                <a:cs typeface="Calibri"/>
              </a:rPr>
              <a:t> </a:t>
            </a:r>
            <a:r>
              <a:rPr sz="2750">
                <a:solidFill>
                  <a:srgbClr val="09465E"/>
                </a:solidFill>
                <a:latin typeface="Calibri"/>
                <a:cs typeface="Calibri"/>
              </a:rPr>
              <a:t>to</a:t>
            </a:r>
            <a:r>
              <a:rPr sz="2750" spc="-40">
                <a:solidFill>
                  <a:srgbClr val="09465E"/>
                </a:solidFill>
                <a:latin typeface="Calibri"/>
                <a:cs typeface="Calibri"/>
              </a:rPr>
              <a:t> </a:t>
            </a:r>
            <a:r>
              <a:rPr sz="2750">
                <a:solidFill>
                  <a:srgbClr val="09465E"/>
                </a:solidFill>
                <a:latin typeface="Calibri"/>
                <a:cs typeface="Calibri"/>
              </a:rPr>
              <a:t>avoid</a:t>
            </a:r>
            <a:r>
              <a:rPr sz="2750" spc="-35">
                <a:solidFill>
                  <a:srgbClr val="09465E"/>
                </a:solidFill>
                <a:latin typeface="Calibri"/>
                <a:cs typeface="Calibri"/>
              </a:rPr>
              <a:t> </a:t>
            </a:r>
            <a:r>
              <a:rPr sz="2750">
                <a:solidFill>
                  <a:srgbClr val="09465E"/>
                </a:solidFill>
                <a:latin typeface="Calibri"/>
                <a:cs typeface="Calibri"/>
              </a:rPr>
              <a:t>or</a:t>
            </a:r>
            <a:r>
              <a:rPr sz="2750" spc="-35">
                <a:solidFill>
                  <a:srgbClr val="09465E"/>
                </a:solidFill>
                <a:latin typeface="Calibri"/>
                <a:cs typeface="Calibri"/>
              </a:rPr>
              <a:t> </a:t>
            </a:r>
            <a:r>
              <a:rPr sz="2750" spc="-10">
                <a:solidFill>
                  <a:srgbClr val="09465E"/>
                </a:solidFill>
                <a:latin typeface="Calibri"/>
                <a:cs typeface="Calibri"/>
              </a:rPr>
              <a:t>reduce </a:t>
            </a:r>
            <a:r>
              <a:rPr sz="2750">
                <a:solidFill>
                  <a:srgbClr val="09465E"/>
                </a:solidFill>
                <a:latin typeface="Calibri"/>
                <a:cs typeface="Calibri"/>
              </a:rPr>
              <a:t>food</a:t>
            </a:r>
            <a:r>
              <a:rPr sz="2750" spc="-55">
                <a:solidFill>
                  <a:srgbClr val="09465E"/>
                </a:solidFill>
                <a:latin typeface="Calibri"/>
                <a:cs typeface="Calibri"/>
              </a:rPr>
              <a:t> </a:t>
            </a:r>
            <a:r>
              <a:rPr sz="2750">
                <a:solidFill>
                  <a:srgbClr val="09465E"/>
                </a:solidFill>
                <a:latin typeface="Calibri"/>
                <a:cs typeface="Calibri"/>
              </a:rPr>
              <a:t>surpluses</a:t>
            </a:r>
            <a:r>
              <a:rPr sz="2750" spc="-50">
                <a:solidFill>
                  <a:srgbClr val="09465E"/>
                </a:solidFill>
                <a:latin typeface="Calibri"/>
                <a:cs typeface="Calibri"/>
              </a:rPr>
              <a:t> </a:t>
            </a:r>
            <a:r>
              <a:rPr sz="2750" spc="-10">
                <a:solidFill>
                  <a:srgbClr val="09465E"/>
                </a:solidFill>
                <a:latin typeface="Calibri"/>
                <a:cs typeface="Calibri"/>
              </a:rPr>
              <a:t>throughout</a:t>
            </a:r>
            <a:r>
              <a:rPr sz="2750" spc="-55">
                <a:solidFill>
                  <a:srgbClr val="09465E"/>
                </a:solidFill>
                <a:latin typeface="Calibri"/>
                <a:cs typeface="Calibri"/>
              </a:rPr>
              <a:t> </a:t>
            </a:r>
            <a:r>
              <a:rPr sz="2750">
                <a:solidFill>
                  <a:srgbClr val="09465E"/>
                </a:solidFill>
                <a:latin typeface="Calibri"/>
                <a:cs typeface="Calibri"/>
              </a:rPr>
              <a:t>the</a:t>
            </a:r>
            <a:r>
              <a:rPr sz="2750" spc="-50">
                <a:solidFill>
                  <a:srgbClr val="09465E"/>
                </a:solidFill>
                <a:latin typeface="Calibri"/>
                <a:cs typeface="Calibri"/>
              </a:rPr>
              <a:t> </a:t>
            </a:r>
            <a:r>
              <a:rPr sz="2750">
                <a:solidFill>
                  <a:srgbClr val="09465E"/>
                </a:solidFill>
                <a:latin typeface="Calibri"/>
                <a:cs typeface="Calibri"/>
              </a:rPr>
              <a:t>food</a:t>
            </a:r>
            <a:r>
              <a:rPr sz="2750" spc="-55">
                <a:solidFill>
                  <a:srgbClr val="09465E"/>
                </a:solidFill>
                <a:latin typeface="Calibri"/>
                <a:cs typeface="Calibri"/>
              </a:rPr>
              <a:t> </a:t>
            </a:r>
            <a:r>
              <a:rPr sz="2750" spc="-10">
                <a:solidFill>
                  <a:srgbClr val="09465E"/>
                </a:solidFill>
                <a:latin typeface="Calibri"/>
                <a:cs typeface="Calibri"/>
              </a:rPr>
              <a:t>chain?</a:t>
            </a:r>
            <a:endParaRPr sz="275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5400-57C0-1F76-57EA-5787037695FC}"/>
            </a:ext>
          </a:extLst>
        </p:cNvPr>
        <p:cNvGrpSpPr/>
        <p:nvPr/>
      </p:nvGrpSpPr>
      <p:grpSpPr>
        <a:xfrm>
          <a:off x="0" y="0"/>
          <a:ext cx="0" cy="0"/>
          <a:chOff x="0" y="0"/>
          <a:chExt cx="0" cy="0"/>
        </a:xfrm>
      </p:grpSpPr>
      <p:pic>
        <p:nvPicPr>
          <p:cNvPr id="8" name="Symbol zastępczy obrazu 7" descr="Person holding grassy sphere">
            <a:extLst>
              <a:ext uri="{FF2B5EF4-FFF2-40B4-BE49-F238E27FC236}">
                <a16:creationId xmlns:a16="http://schemas.microsoft.com/office/drawing/2014/main" id="{3056C428-4AC1-1EC6-C8F5-79135CD310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5" name="Text Placeholder 4">
            <a:extLst>
              <a:ext uri="{FF2B5EF4-FFF2-40B4-BE49-F238E27FC236}">
                <a16:creationId xmlns:a16="http://schemas.microsoft.com/office/drawing/2014/main" id="{D21B993D-4904-6603-C710-8E23BA42604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26C9886-5E3D-2389-D740-A3F8DB70F98F}"/>
              </a:ext>
            </a:extLst>
          </p:cNvPr>
          <p:cNvSpPr/>
          <p:nvPr/>
        </p:nvSpPr>
        <p:spPr>
          <a:xfrm>
            <a:off x="5543550" y="2828835"/>
            <a:ext cx="4781550"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Climate Change and Challenges</a:t>
            </a:r>
          </a:p>
        </p:txBody>
      </p:sp>
      <p:sp>
        <p:nvSpPr>
          <p:cNvPr id="15" name="TextBox 14">
            <a:extLst>
              <a:ext uri="{FF2B5EF4-FFF2-40B4-BE49-F238E27FC236}">
                <a16:creationId xmlns:a16="http://schemas.microsoft.com/office/drawing/2014/main" id="{78FA74E8-3103-1808-9BEE-821C9FD31B1F}"/>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02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0BBB-69A0-8718-31A2-5B74D6BBC5B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0F6243D4-774E-F896-C4B7-94EE9D44DEEC}"/>
              </a:ext>
            </a:extLst>
          </p:cNvPr>
          <p:cNvSpPr>
            <a:spLocks noChangeArrowheads="1"/>
          </p:cNvSpPr>
          <p:nvPr/>
        </p:nvSpPr>
        <p:spPr bwMode="auto">
          <a:xfrm>
            <a:off x="895350" y="1564440"/>
            <a:ext cx="2815223" cy="5090397"/>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4783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59" name="Freeform 246">
            <a:extLst>
              <a:ext uri="{FF2B5EF4-FFF2-40B4-BE49-F238E27FC236}">
                <a16:creationId xmlns:a16="http://schemas.microsoft.com/office/drawing/2014/main" id="{9B51F252-06F2-3804-5ACE-455605A965B4}"/>
              </a:ext>
            </a:extLst>
          </p:cNvPr>
          <p:cNvSpPr>
            <a:spLocks noChangeArrowheads="1"/>
          </p:cNvSpPr>
          <p:nvPr/>
        </p:nvSpPr>
        <p:spPr bwMode="auto">
          <a:xfrm>
            <a:off x="831848" y="1445871"/>
            <a:ext cx="2878725" cy="742205"/>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63" name="Freeform 250">
            <a:extLst>
              <a:ext uri="{FF2B5EF4-FFF2-40B4-BE49-F238E27FC236}">
                <a16:creationId xmlns:a16="http://schemas.microsoft.com/office/drawing/2014/main" id="{A26AC501-3835-D181-B884-8C281989EA65}"/>
              </a:ext>
            </a:extLst>
          </p:cNvPr>
          <p:cNvSpPr>
            <a:spLocks noChangeArrowheads="1"/>
          </p:cNvSpPr>
          <p:nvPr/>
        </p:nvSpPr>
        <p:spPr bwMode="auto">
          <a:xfrm>
            <a:off x="7018484" y="1587294"/>
            <a:ext cx="2815223" cy="501893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65" name="Freeform 252">
            <a:extLst>
              <a:ext uri="{FF2B5EF4-FFF2-40B4-BE49-F238E27FC236}">
                <a16:creationId xmlns:a16="http://schemas.microsoft.com/office/drawing/2014/main" id="{14AA2DFE-EAE3-4C31-2B05-F846D7A2DF92}"/>
              </a:ext>
            </a:extLst>
          </p:cNvPr>
          <p:cNvSpPr>
            <a:spLocks noChangeArrowheads="1"/>
          </p:cNvSpPr>
          <p:nvPr/>
        </p:nvSpPr>
        <p:spPr bwMode="auto">
          <a:xfrm>
            <a:off x="6955670" y="1457408"/>
            <a:ext cx="2878725" cy="730667"/>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5" name="CuadroTexto 553">
            <a:extLst>
              <a:ext uri="{FF2B5EF4-FFF2-40B4-BE49-F238E27FC236}">
                <a16:creationId xmlns:a16="http://schemas.microsoft.com/office/drawing/2014/main" id="{A12707EC-AE3F-1EEE-0043-9F2D60E1633E}"/>
              </a:ext>
            </a:extLst>
          </p:cNvPr>
          <p:cNvSpPr txBox="1"/>
          <p:nvPr/>
        </p:nvSpPr>
        <p:spPr>
          <a:xfrm>
            <a:off x="885267" y="1467261"/>
            <a:ext cx="2763461" cy="707886"/>
          </a:xfrm>
          <a:prstGeom prst="rect">
            <a:avLst/>
          </a:prstGeom>
          <a:noFill/>
        </p:spPr>
        <p:txBody>
          <a:bodyPr wrap="square" rtlCol="0">
            <a:spAutoFit/>
          </a:bodyPr>
          <a:lstStyle/>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Reduced</a:t>
            </a: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Agricultural</a:t>
            </a: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Productivity</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7" name="CuadroTexto 557">
            <a:extLst>
              <a:ext uri="{FF2B5EF4-FFF2-40B4-BE49-F238E27FC236}">
                <a16:creationId xmlns:a16="http://schemas.microsoft.com/office/drawing/2014/main" id="{3ACE430E-E4DA-DE5C-1BBB-1CD5A4C28B03}"/>
              </a:ext>
            </a:extLst>
          </p:cNvPr>
          <p:cNvSpPr txBox="1"/>
          <p:nvPr/>
        </p:nvSpPr>
        <p:spPr>
          <a:xfrm>
            <a:off x="7342756" y="1500709"/>
            <a:ext cx="2166678" cy="707886"/>
          </a:xfrm>
          <a:prstGeom prst="rect">
            <a:avLst/>
          </a:prstGeom>
          <a:noFill/>
        </p:spPr>
        <p:txBody>
          <a:bodyPr wrap="square" rtlCol="0">
            <a:spAutoFit/>
          </a:bodyPr>
          <a:lstStyle/>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Environmental</a:t>
            </a: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9" name="Rectángulo 602">
            <a:extLst>
              <a:ext uri="{FF2B5EF4-FFF2-40B4-BE49-F238E27FC236}">
                <a16:creationId xmlns:a16="http://schemas.microsoft.com/office/drawing/2014/main" id="{A7DE80AF-82CA-B34A-8F2F-1B534CCAB15E}"/>
              </a:ext>
            </a:extLst>
          </p:cNvPr>
          <p:cNvSpPr/>
          <p:nvPr/>
        </p:nvSpPr>
        <p:spPr>
          <a:xfrm>
            <a:off x="956727" y="2266790"/>
            <a:ext cx="2763461" cy="3970318"/>
          </a:xfrm>
          <a:prstGeom prst="rect">
            <a:avLst/>
          </a:prstGeom>
        </p:spPr>
        <p:txBody>
          <a:bodyPr wrap="square">
            <a:spAutoFit/>
          </a:bodyPr>
          <a:lstStyle/>
          <a:p>
            <a:pPr marL="108000" indent="-108000">
              <a:buSzPts val="1000"/>
              <a:buFont typeface="Wingdings" panose="05000000000000000000" pitchFamily="2" charset="2"/>
              <a:buChar char="§"/>
              <a:tabLst>
                <a:tab pos="457200" algn="l"/>
              </a:tabLst>
            </a:pPr>
            <a:r>
              <a:rPr lang="es-ES" b="1" dirty="0">
                <a:solidFill>
                  <a:schemeClr val="accent1">
                    <a:lumMod val="50000"/>
                  </a:schemeClr>
                </a:solidFill>
                <a:latin typeface="Calibri" panose="020F0502020204030204" pitchFamily="34" charset="0"/>
                <a:cs typeface="Times New Roman" panose="02020603050405020304" pitchFamily="18" charset="0"/>
              </a:rPr>
              <a:t>Extreme </a:t>
            </a:r>
            <a:r>
              <a:rPr lang="es-ES" b="1" dirty="0" err="1">
                <a:solidFill>
                  <a:schemeClr val="accent1">
                    <a:lumMod val="50000"/>
                  </a:schemeClr>
                </a:solidFill>
                <a:latin typeface="Calibri" panose="020F0502020204030204" pitchFamily="34" charset="0"/>
                <a:cs typeface="Times New Roman" panose="02020603050405020304" pitchFamily="18" charset="0"/>
              </a:rPr>
              <a:t>Weather</a:t>
            </a:r>
            <a:r>
              <a:rPr lang="es-ES" b="1" dirty="0">
                <a:solidFill>
                  <a:schemeClr val="accent1">
                    <a:lumMod val="50000"/>
                  </a:schemeClr>
                </a:solidFill>
                <a:latin typeface="Calibri" panose="020F0502020204030204" pitchFamily="34" charset="0"/>
                <a:cs typeface="Times New Roman" panose="02020603050405020304" pitchFamily="18" charset="0"/>
              </a:rPr>
              <a:t> </a:t>
            </a:r>
            <a:r>
              <a:rPr lang="es-ES" b="1" dirty="0" err="1">
                <a:solidFill>
                  <a:schemeClr val="accent1">
                    <a:lumMod val="50000"/>
                  </a:schemeClr>
                </a:solidFill>
                <a:latin typeface="Calibri" panose="020F0502020204030204" pitchFamily="34" charset="0"/>
                <a:cs typeface="Times New Roman" panose="02020603050405020304" pitchFamily="18" charset="0"/>
              </a:rPr>
              <a:t>Events</a:t>
            </a:r>
            <a:r>
              <a:rPr lang="es-ES" b="1" dirty="0">
                <a:solidFill>
                  <a:schemeClr val="bg1"/>
                </a:solidFill>
                <a:latin typeface="Calibri" panose="020F0502020204030204" pitchFamily="34"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Droughts, floods, and heatwaves disrupt crop yields and livestock production, leading to imbalances in food availability and surplus.</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Unpredictable</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Growing</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Seasons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Shifts in climate patterns affect planting and harvesting schedules, increasing food waste due to mismatches in supply and demand.</a:t>
            </a:r>
            <a:endParaRPr lang="es-ES" dirty="0">
              <a:solidFill>
                <a:schemeClr val="bg1"/>
              </a:solidFill>
            </a:endParaRPr>
          </a:p>
        </p:txBody>
      </p:sp>
      <p:sp>
        <p:nvSpPr>
          <p:cNvPr id="111" name="Rectángulo 604">
            <a:extLst>
              <a:ext uri="{FF2B5EF4-FFF2-40B4-BE49-F238E27FC236}">
                <a16:creationId xmlns:a16="http://schemas.microsoft.com/office/drawing/2014/main" id="{5E539935-3D62-41D4-3552-BF6E1EF43103}"/>
              </a:ext>
            </a:extLst>
          </p:cNvPr>
          <p:cNvSpPr/>
          <p:nvPr/>
        </p:nvSpPr>
        <p:spPr>
          <a:xfrm>
            <a:off x="7017796" y="2308658"/>
            <a:ext cx="2815911" cy="3970318"/>
          </a:xfrm>
          <a:prstGeom prst="rect">
            <a:avLst/>
          </a:prstGeom>
        </p:spPr>
        <p:txBody>
          <a:bodyPr wrap="square">
            <a:spAutoFit/>
          </a:bodyPr>
          <a:lstStyle/>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Increased</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Emissions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Surplus food that goes to waste contributes to greenhouse gas emissions during decomposition in landfills.</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Resource</a:t>
            </a:r>
            <a:r>
              <a:rPr lang="es-ES" b="1"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Waste</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Producing surplus food that is wasted, consumes water, energy, and land unnecessarily, exacerbating environmental degradation.</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EE4006C-F5DD-57DE-8DED-EBE08B9F6D6C}"/>
              </a:ext>
            </a:extLst>
          </p:cNvPr>
          <p:cNvSpPr txBox="1"/>
          <p:nvPr/>
        </p:nvSpPr>
        <p:spPr>
          <a:xfrm>
            <a:off x="76200" y="136188"/>
            <a:ext cx="12039600" cy="1129220"/>
          </a:xfrm>
          <a:prstGeom prst="rect">
            <a:avLst/>
          </a:prstGeom>
          <a:noFill/>
        </p:spPr>
        <p:txBody>
          <a:bodyPr wrap="square" rtlCol="0">
            <a:spAutoFit/>
          </a:bodyPr>
          <a:lstStyle/>
          <a:p>
            <a:pPr marL="457200" lvl="1">
              <a:lnSpc>
                <a:spcPct val="115000"/>
              </a:lnSpc>
              <a:spcAft>
                <a:spcPts val="800"/>
              </a:spcAft>
              <a:buSzPts val="1000"/>
              <a:tabLst>
                <a:tab pos="914400" algn="l"/>
              </a:tabLst>
            </a:pPr>
            <a:r>
              <a:rPr lang="en-US" sz="3600" b="1" kern="1200" dirty="0">
                <a:solidFill>
                  <a:srgbClr val="09465E"/>
                </a:solidFill>
                <a:latin typeface="+mn-lt"/>
                <a:ea typeface="+mn-ea"/>
                <a:cs typeface="+mn-cs"/>
              </a:rPr>
              <a:t>Climate change </a:t>
            </a:r>
            <a:r>
              <a:rPr lang="en-US" sz="2400" kern="1200" dirty="0">
                <a:solidFill>
                  <a:srgbClr val="09465E"/>
                </a:solidFill>
                <a:latin typeface="+mn-lt"/>
                <a:ea typeface="+mn-ea"/>
                <a:cs typeface="+mn-cs"/>
              </a:rPr>
              <a:t>significantly affects food production, distribution, and surplus management, leading to numerous challenges from which the main three are:</a:t>
            </a:r>
            <a:endParaRPr lang="es-ES" sz="2400" kern="1200" dirty="0">
              <a:solidFill>
                <a:srgbClr val="09465E"/>
              </a:solidFill>
              <a:latin typeface="+mn-lt"/>
              <a:ea typeface="+mn-ea"/>
              <a:cs typeface="+mn-cs"/>
            </a:endParaRPr>
          </a:p>
        </p:txBody>
      </p:sp>
      <p:sp>
        <p:nvSpPr>
          <p:cNvPr id="2" name="Freeform 250">
            <a:extLst>
              <a:ext uri="{FF2B5EF4-FFF2-40B4-BE49-F238E27FC236}">
                <a16:creationId xmlns:a16="http://schemas.microsoft.com/office/drawing/2014/main" id="{76184E8F-F9B3-6A3F-E9D5-F2C33B863BB8}"/>
              </a:ext>
            </a:extLst>
          </p:cNvPr>
          <p:cNvSpPr>
            <a:spLocks noChangeArrowheads="1"/>
          </p:cNvSpPr>
          <p:nvPr/>
        </p:nvSpPr>
        <p:spPr bwMode="auto">
          <a:xfrm>
            <a:off x="3956918" y="1464708"/>
            <a:ext cx="2815223" cy="514151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 name="Freeform 252">
            <a:extLst>
              <a:ext uri="{FF2B5EF4-FFF2-40B4-BE49-F238E27FC236}">
                <a16:creationId xmlns:a16="http://schemas.microsoft.com/office/drawing/2014/main" id="{616AA12A-BBCC-526F-4684-9CF130B641AA}"/>
              </a:ext>
            </a:extLst>
          </p:cNvPr>
          <p:cNvSpPr>
            <a:spLocks noChangeArrowheads="1"/>
          </p:cNvSpPr>
          <p:nvPr/>
        </p:nvSpPr>
        <p:spPr bwMode="auto">
          <a:xfrm>
            <a:off x="3863320" y="1457408"/>
            <a:ext cx="2940572" cy="746679"/>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4" name="CuadroTexto 555">
            <a:extLst>
              <a:ext uri="{FF2B5EF4-FFF2-40B4-BE49-F238E27FC236}">
                <a16:creationId xmlns:a16="http://schemas.microsoft.com/office/drawing/2014/main" id="{F77666DF-0C22-A98F-1D8D-B0E71A1E4150}"/>
              </a:ext>
            </a:extLst>
          </p:cNvPr>
          <p:cNvSpPr txBox="1"/>
          <p:nvPr/>
        </p:nvSpPr>
        <p:spPr>
          <a:xfrm>
            <a:off x="4088512" y="1500709"/>
            <a:ext cx="2570770"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Food </a:t>
            </a: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Distribution</a:t>
            </a: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0" name="Rectángulo 603">
            <a:extLst>
              <a:ext uri="{FF2B5EF4-FFF2-40B4-BE49-F238E27FC236}">
                <a16:creationId xmlns:a16="http://schemas.microsoft.com/office/drawing/2014/main" id="{307AEB46-DD16-8E85-588C-4CBA3909FD54}"/>
              </a:ext>
            </a:extLst>
          </p:cNvPr>
          <p:cNvSpPr/>
          <p:nvPr/>
        </p:nvSpPr>
        <p:spPr>
          <a:xfrm>
            <a:off x="3925165" y="2266790"/>
            <a:ext cx="2815223" cy="3770263"/>
          </a:xfrm>
          <a:prstGeom prst="rect">
            <a:avLst/>
          </a:prstGeom>
        </p:spPr>
        <p:txBody>
          <a:bodyPr wrap="square">
            <a:spAutoFit/>
          </a:bodyPr>
          <a:lstStyle/>
          <a:p>
            <a:pPr marL="144000" lvl="0" indent="-144000">
              <a:spcAft>
                <a:spcPts val="600"/>
              </a:spcAft>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Supply</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Chain</a:t>
            </a: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Disruptions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Extreme weather damages infrastructure, making it harder to transport surplus food to where it is needed.</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44000" lvl="0" indent="-144000">
              <a:spcAft>
                <a:spcPts val="600"/>
              </a:spcAft>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Storage Issues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High temperatures and humidity reduce the shelf life of food, increasing waste, especially in regions lacking cold storage facilities.</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107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B9C7-E454-4C6D-6601-0093F8B01D05}"/>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CD915C05-8E70-4116-B563-7D4BFC145124}"/>
              </a:ext>
            </a:extLst>
          </p:cNvPr>
          <p:cNvSpPr>
            <a:spLocks noChangeArrowheads="1"/>
          </p:cNvSpPr>
          <p:nvPr/>
        </p:nvSpPr>
        <p:spPr bwMode="auto">
          <a:xfrm>
            <a:off x="6825118" y="700527"/>
            <a:ext cx="4370627" cy="1340132"/>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4AA6A653-DD99-59F2-9CBF-B369C8D3ACF3}"/>
              </a:ext>
            </a:extLst>
          </p:cNvPr>
          <p:cNvSpPr>
            <a:spLocks noChangeArrowheads="1"/>
          </p:cNvSpPr>
          <p:nvPr/>
        </p:nvSpPr>
        <p:spPr bwMode="auto">
          <a:xfrm>
            <a:off x="5932007" y="655275"/>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D0D3D112-DF9E-BDF5-D371-90A91A170697}"/>
              </a:ext>
            </a:extLst>
          </p:cNvPr>
          <p:cNvSpPr>
            <a:spLocks noChangeArrowheads="1"/>
          </p:cNvSpPr>
          <p:nvPr/>
        </p:nvSpPr>
        <p:spPr bwMode="auto">
          <a:xfrm>
            <a:off x="5421322" y="2248387"/>
            <a:ext cx="4749003" cy="129036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37D7277A-A828-294A-541A-7CAE585385A0}"/>
              </a:ext>
            </a:extLst>
          </p:cNvPr>
          <p:cNvSpPr>
            <a:spLocks noChangeArrowheads="1"/>
          </p:cNvSpPr>
          <p:nvPr/>
        </p:nvSpPr>
        <p:spPr bwMode="auto">
          <a:xfrm>
            <a:off x="4469470" y="218659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897E74A2-CDEC-C94A-38CB-0D00EF97573B}"/>
              </a:ext>
            </a:extLst>
          </p:cNvPr>
          <p:cNvSpPr>
            <a:spLocks noChangeArrowheads="1"/>
          </p:cNvSpPr>
          <p:nvPr/>
        </p:nvSpPr>
        <p:spPr bwMode="auto">
          <a:xfrm>
            <a:off x="7135572" y="3745572"/>
            <a:ext cx="4370628" cy="1276699"/>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A35E0F6-8E43-A1A9-F037-688928304EF8}"/>
              </a:ext>
            </a:extLst>
          </p:cNvPr>
          <p:cNvSpPr>
            <a:spLocks noChangeArrowheads="1"/>
          </p:cNvSpPr>
          <p:nvPr/>
        </p:nvSpPr>
        <p:spPr bwMode="auto">
          <a:xfrm>
            <a:off x="5916241" y="3707946"/>
            <a:ext cx="1462323" cy="1353276"/>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1604631C-6B22-979B-EBDD-BD0640FAB53B}"/>
              </a:ext>
            </a:extLst>
          </p:cNvPr>
          <p:cNvSpPr>
            <a:spLocks noChangeArrowheads="1"/>
          </p:cNvSpPr>
          <p:nvPr/>
        </p:nvSpPr>
        <p:spPr bwMode="auto">
          <a:xfrm>
            <a:off x="5368305" y="5229092"/>
            <a:ext cx="4802020" cy="1353276"/>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C2F44EA0-0AD1-3FBC-1663-605A3D660A02}"/>
              </a:ext>
            </a:extLst>
          </p:cNvPr>
          <p:cNvSpPr>
            <a:spLocks noChangeArrowheads="1"/>
          </p:cNvSpPr>
          <p:nvPr/>
        </p:nvSpPr>
        <p:spPr bwMode="auto">
          <a:xfrm>
            <a:off x="4475193" y="5192068"/>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0" name="CuadroTexto 569">
            <a:extLst>
              <a:ext uri="{FF2B5EF4-FFF2-40B4-BE49-F238E27FC236}">
                <a16:creationId xmlns:a16="http://schemas.microsoft.com/office/drawing/2014/main" id="{6EA86656-731F-84F1-1162-002FF3531294}"/>
              </a:ext>
            </a:extLst>
          </p:cNvPr>
          <p:cNvSpPr txBox="1"/>
          <p:nvPr/>
        </p:nvSpPr>
        <p:spPr>
          <a:xfrm>
            <a:off x="1201949" y="1910213"/>
            <a:ext cx="2481770"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Banner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Infographic</a:t>
            </a:r>
          </a:p>
        </p:txBody>
      </p:sp>
      <p:sp>
        <p:nvSpPr>
          <p:cNvPr id="2" name="Text Placeholder 1">
            <a:extLst>
              <a:ext uri="{FF2B5EF4-FFF2-40B4-BE49-F238E27FC236}">
                <a16:creationId xmlns:a16="http://schemas.microsoft.com/office/drawing/2014/main" id="{F0B50BC8-99EF-D5A1-E500-EEA289958E6B}"/>
              </a:ext>
            </a:extLst>
          </p:cNvPr>
          <p:cNvSpPr>
            <a:spLocks noGrp="1"/>
          </p:cNvSpPr>
          <p:nvPr>
            <p:ph type="body" sz="quarter" idx="16"/>
          </p:nvPr>
        </p:nvSpPr>
        <p:spPr>
          <a:xfrm>
            <a:off x="376347" y="335378"/>
            <a:ext cx="6192991" cy="1029528"/>
          </a:xfrm>
        </p:spPr>
        <p:txBody>
          <a:bodyPr/>
          <a:lstStyle/>
          <a:p>
            <a:pPr>
              <a:lnSpc>
                <a:spcPct val="100000"/>
              </a:lnSpc>
              <a:spcBef>
                <a:spcPts val="0"/>
              </a:spcBef>
              <a:buNone/>
            </a:pP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Challenges of Managing Food Surplus</a:t>
            </a:r>
            <a:endParaRPr lang="es-ES" sz="4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A499B149-2C70-623E-8552-1C28895D1425}"/>
              </a:ext>
            </a:extLst>
          </p:cNvPr>
          <p:cNvSpPr txBox="1"/>
          <p:nvPr/>
        </p:nvSpPr>
        <p:spPr>
          <a:xfrm>
            <a:off x="7274258" y="815943"/>
            <a:ext cx="3565192" cy="1323439"/>
          </a:xfrm>
          <a:prstGeom prst="rect">
            <a:avLst/>
          </a:prstGeom>
          <a:noFill/>
        </p:spPr>
        <p:txBody>
          <a:bodyPr wrap="square" rtlCol="0" anchor="ctr">
            <a:spAutoFit/>
          </a:bodyPr>
          <a:lstStyle/>
          <a:p>
            <a:pPr algn="l" rtl="0">
              <a:defRPr/>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Inadequate systems for collecting, storing, and redistributing surplus food lead to high levels of waste, particularly in perishable goods.</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rPr>
              <a:t>.</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4" name="CuadroTexto 553">
            <a:extLst>
              <a:ext uri="{FF2B5EF4-FFF2-40B4-BE49-F238E27FC236}">
                <a16:creationId xmlns:a16="http://schemas.microsoft.com/office/drawing/2014/main" id="{4563BFBD-59B7-D504-94DF-291B91C48802}"/>
              </a:ext>
            </a:extLst>
          </p:cNvPr>
          <p:cNvSpPr txBox="1"/>
          <p:nvPr/>
        </p:nvSpPr>
        <p:spPr>
          <a:xfrm>
            <a:off x="5803132" y="2493391"/>
            <a:ext cx="3933258" cy="830997"/>
          </a:xfrm>
          <a:prstGeom prst="rect">
            <a:avLst/>
          </a:prstGeom>
          <a:noFill/>
        </p:spPr>
        <p:txBody>
          <a:bodyPr wrap="square" rtlCol="0" anchor="ctr">
            <a:spAutoFit/>
          </a:bodyPr>
          <a:lstStyle/>
          <a:p>
            <a:pPr lvl="0">
              <a:spcAft>
                <a:spcPts val="800"/>
              </a:spcAft>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Food safety regulations can restrict the donation and redistribution of surplus food, even if it is still consumable.</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553">
            <a:extLst>
              <a:ext uri="{FF2B5EF4-FFF2-40B4-BE49-F238E27FC236}">
                <a16:creationId xmlns:a16="http://schemas.microsoft.com/office/drawing/2014/main" id="{4BB809F8-5E2A-58CD-83FC-4D3D14AF3AAB}"/>
              </a:ext>
            </a:extLst>
          </p:cNvPr>
          <p:cNvSpPr txBox="1"/>
          <p:nvPr/>
        </p:nvSpPr>
        <p:spPr>
          <a:xfrm>
            <a:off x="7270762" y="3821991"/>
            <a:ext cx="2478402" cy="1077218"/>
          </a:xfrm>
          <a:prstGeom prst="rect">
            <a:avLst/>
          </a:prstGeom>
          <a:noFill/>
        </p:spPr>
        <p:txBody>
          <a:bodyPr wrap="square" rtlCol="0" anchor="ctr">
            <a:spAutoFit/>
          </a:bodyPr>
          <a:lstStyle/>
          <a:p>
            <a:pPr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Misinformation about "best before" vs. "use by" dates contributes to food being discarded prematurely.</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643E2752-EA1C-B4EA-2B7A-34A60F0514B7}"/>
              </a:ext>
            </a:extLst>
          </p:cNvPr>
          <p:cNvSpPr txBox="1"/>
          <p:nvPr/>
        </p:nvSpPr>
        <p:spPr>
          <a:xfrm>
            <a:off x="5826529" y="5367120"/>
            <a:ext cx="4012796" cy="107721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Food surpluses in wealthy countries often coexist with food scarcity in low-income regions, highlighting inefficiencies in global food systems</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8D4D7225-A90E-005B-012E-FD981F28523D}"/>
              </a:ext>
            </a:extLst>
          </p:cNvPr>
          <p:cNvSpPr txBox="1"/>
          <p:nvPr/>
        </p:nvSpPr>
        <p:spPr>
          <a:xfrm>
            <a:off x="5966885" y="1071208"/>
            <a:ext cx="1307373" cy="609590"/>
          </a:xfrm>
          <a:prstGeom prst="rect">
            <a:avLst/>
          </a:prstGeom>
          <a:noFill/>
        </p:spPr>
        <p:txBody>
          <a:bodyPr wrap="square" rtlCol="0" anchor="ctr">
            <a:spAutoFit/>
          </a:bodyPr>
          <a:lstStyle/>
          <a:p>
            <a:pPr>
              <a:lnSpc>
                <a:spcPct val="115000"/>
              </a:lnSpc>
              <a:spcAft>
                <a:spcPts val="800"/>
              </a:spcAft>
              <a:buNone/>
            </a:pPr>
            <a:r>
              <a:rPr lang="en-US" sz="15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Lack of Infrastructure</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CuadroTexto 553">
            <a:extLst>
              <a:ext uri="{FF2B5EF4-FFF2-40B4-BE49-F238E27FC236}">
                <a16:creationId xmlns:a16="http://schemas.microsoft.com/office/drawing/2014/main" id="{0ACBE7D7-70A5-B1C1-BA5C-A0DC80AF9028}"/>
              </a:ext>
            </a:extLst>
          </p:cNvPr>
          <p:cNvSpPr txBox="1"/>
          <p:nvPr/>
        </p:nvSpPr>
        <p:spPr>
          <a:xfrm>
            <a:off x="4475390" y="2598671"/>
            <a:ext cx="1261620" cy="609590"/>
          </a:xfrm>
          <a:prstGeom prst="rect">
            <a:avLst/>
          </a:prstGeom>
          <a:noFill/>
        </p:spPr>
        <p:txBody>
          <a:bodyPr wrap="square" rtlCol="0" anchor="ctr">
            <a:spAutoFit/>
          </a:bodyPr>
          <a:lstStyle/>
          <a:p>
            <a:pPr>
              <a:lnSpc>
                <a:spcPct val="115000"/>
              </a:lnSpc>
              <a:spcAft>
                <a:spcPts val="800"/>
              </a:spcAft>
              <a:buNone/>
            </a:pP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Regulatory</a:t>
            </a:r>
            <a:r>
              <a:rPr lang="es-ES" sz="15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Barriers</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2" name="CuadroTexto 553">
            <a:extLst>
              <a:ext uri="{FF2B5EF4-FFF2-40B4-BE49-F238E27FC236}">
                <a16:creationId xmlns:a16="http://schemas.microsoft.com/office/drawing/2014/main" id="{9320A3E2-76FA-5158-CB23-97D52F8A030D}"/>
              </a:ext>
            </a:extLst>
          </p:cNvPr>
          <p:cNvSpPr txBox="1"/>
          <p:nvPr/>
        </p:nvSpPr>
        <p:spPr>
          <a:xfrm>
            <a:off x="4564909" y="5568191"/>
            <a:ext cx="1261620" cy="609590"/>
          </a:xfrm>
          <a:prstGeom prst="rect">
            <a:avLst/>
          </a:prstGeom>
          <a:noFill/>
        </p:spPr>
        <p:txBody>
          <a:bodyPr wrap="square" rtlCol="0" anchor="ctr">
            <a:spAutoFit/>
          </a:bodyPr>
          <a:lstStyle/>
          <a:p>
            <a:pPr>
              <a:lnSpc>
                <a:spcPct val="115000"/>
              </a:lnSpc>
              <a:spcAft>
                <a:spcPts val="800"/>
              </a:spcAft>
              <a:buNone/>
            </a:pPr>
            <a:r>
              <a:rPr lang="es-ES" sz="15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Global </a:t>
            </a:r>
            <a:r>
              <a:rPr lang="es-ES" sz="15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Inequities</a:t>
            </a:r>
            <a:endParaRPr lang="es-ES" sz="15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CuadroTexto 553">
            <a:extLst>
              <a:ext uri="{FF2B5EF4-FFF2-40B4-BE49-F238E27FC236}">
                <a16:creationId xmlns:a16="http://schemas.microsoft.com/office/drawing/2014/main" id="{0293DA05-60B3-0E9C-9F49-8324042D23FE}"/>
              </a:ext>
            </a:extLst>
          </p:cNvPr>
          <p:cNvSpPr txBox="1"/>
          <p:nvPr/>
        </p:nvSpPr>
        <p:spPr>
          <a:xfrm>
            <a:off x="6129718" y="4079789"/>
            <a:ext cx="1261620" cy="609590"/>
          </a:xfrm>
          <a:prstGeom prst="rect">
            <a:avLst/>
          </a:prstGeom>
          <a:noFill/>
        </p:spPr>
        <p:txBody>
          <a:bodyPr wrap="square" rtlCol="0" anchor="ctr">
            <a:spAutoFit/>
          </a:bodyPr>
          <a:lstStyle/>
          <a:p>
            <a:pPr>
              <a:lnSpc>
                <a:spcPct val="115000"/>
              </a:lnSpc>
              <a:spcAft>
                <a:spcPts val="800"/>
              </a:spcAft>
              <a:buNone/>
            </a:pPr>
            <a:r>
              <a:rPr lang="es-E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Consumer</a:t>
            </a:r>
            <a:r>
              <a:rPr lang="es-E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Behaviour</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C1A46E3F-34ED-22B1-15B0-ED421106F1CB}"/>
              </a:ext>
            </a:extLst>
          </p:cNvPr>
          <p:cNvSpPr txBox="1"/>
          <p:nvPr/>
        </p:nvSpPr>
        <p:spPr>
          <a:xfrm>
            <a:off x="9749164" y="3872195"/>
            <a:ext cx="1484237" cy="1169551"/>
          </a:xfrm>
          <a:prstGeom prst="rect">
            <a:avLst/>
          </a:prstGeom>
          <a:noFill/>
        </p:spPr>
        <p:txBody>
          <a:bodyPr wrap="square" rtlCol="0">
            <a:spAutoFit/>
          </a:bodyPr>
          <a:lstStyle/>
          <a:p>
            <a:r>
              <a:rPr lang="en-US" sz="14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Over-purchasing habits exacerbate household food waste.</a:t>
            </a:r>
            <a:endParaRPr lang="es-E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s-ES" sz="1400" dirty="0"/>
          </a:p>
        </p:txBody>
      </p:sp>
      <p:sp>
        <p:nvSpPr>
          <p:cNvPr id="13" name="Marcador de texto 12">
            <a:extLst>
              <a:ext uri="{FF2B5EF4-FFF2-40B4-BE49-F238E27FC236}">
                <a16:creationId xmlns:a16="http://schemas.microsoft.com/office/drawing/2014/main" id="{B35EAA8E-26E9-C92A-CA17-356D831158A8}"/>
              </a:ext>
            </a:extLst>
          </p:cNvPr>
          <p:cNvSpPr>
            <a:spLocks noGrp="1"/>
          </p:cNvSpPr>
          <p:nvPr>
            <p:ph type="body" sz="quarter" idx="18"/>
          </p:nvPr>
        </p:nvSpPr>
        <p:spPr>
          <a:xfrm>
            <a:off x="409203" y="1842375"/>
            <a:ext cx="4022801" cy="4474827"/>
          </a:xfrm>
        </p:spPr>
        <p:txBody>
          <a:bodyPr/>
          <a:lstStyle/>
          <a:p>
            <a:pPr marL="0" indent="0">
              <a:lnSpc>
                <a:spcPct val="100000"/>
              </a:lnSpc>
              <a:spcBef>
                <a:spcPts val="0"/>
              </a:spcBef>
            </a:pPr>
            <a:r>
              <a:rPr lang="en-US" dirty="0">
                <a:solidFill>
                  <a:srgbClr val="09465E"/>
                </a:solidFill>
              </a:rPr>
              <a:t>Managing food surplus presents a unique set of challenges that span </a:t>
            </a:r>
            <a:r>
              <a:rPr lang="en-US" b="1" dirty="0">
                <a:solidFill>
                  <a:srgbClr val="09465E"/>
                </a:solidFill>
              </a:rPr>
              <a:t>logistical, economic, regulatory, and </a:t>
            </a:r>
            <a:r>
              <a:rPr lang="en-US" b="1" dirty="0" err="1">
                <a:solidFill>
                  <a:srgbClr val="09465E"/>
                </a:solidFill>
              </a:rPr>
              <a:t>behavioural</a:t>
            </a:r>
            <a:r>
              <a:rPr lang="en-US" b="1" dirty="0">
                <a:solidFill>
                  <a:srgbClr val="09465E"/>
                </a:solidFill>
              </a:rPr>
              <a:t> dimensions</a:t>
            </a:r>
            <a:r>
              <a:rPr lang="en-US" dirty="0">
                <a:solidFill>
                  <a:srgbClr val="09465E"/>
                </a:solidFill>
              </a:rPr>
              <a:t>. While surplus food holds significant potential for reducing food insecurity and environmental impact, effective handling requires coordinated action across the supply chain. </a:t>
            </a:r>
            <a:endParaRPr lang="es-ES" dirty="0">
              <a:solidFill>
                <a:srgbClr val="09465E"/>
              </a:solidFill>
            </a:endParaRPr>
          </a:p>
        </p:txBody>
      </p:sp>
    </p:spTree>
    <p:extLst>
      <p:ext uri="{BB962C8B-B14F-4D97-AF65-F5344CB8AC3E}">
        <p14:creationId xmlns:p14="http://schemas.microsoft.com/office/powerpoint/2010/main" val="3800854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7713-B326-10B1-3E64-7CF1E4675C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9419DB-37C3-D942-0F73-0E63FFB10223}"/>
              </a:ext>
            </a:extLst>
          </p:cNvPr>
          <p:cNvSpPr>
            <a:spLocks noGrp="1"/>
          </p:cNvSpPr>
          <p:nvPr>
            <p:ph type="body" sz="quarter" idx="16"/>
          </p:nvPr>
        </p:nvSpPr>
        <p:spPr>
          <a:xfrm>
            <a:off x="3352800" y="445395"/>
            <a:ext cx="7259868" cy="1008915"/>
          </a:xfrm>
          <a:prstGeom prst="rect">
            <a:avLst/>
          </a:prstGeom>
        </p:spPr>
        <p:txBody>
          <a:bodyPr/>
          <a:lstStyle/>
          <a:p>
            <a:pPr>
              <a:lnSpc>
                <a:spcPct val="115000"/>
              </a:lnSpc>
              <a:spcAft>
                <a:spcPts val="800"/>
              </a:spcAft>
              <a:buNone/>
            </a:pP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Addressing the Challenges</a:t>
            </a:r>
            <a:endParaRPr lang="es-E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73">
            <a:extLst>
              <a:ext uri="{FF2B5EF4-FFF2-40B4-BE49-F238E27FC236}">
                <a16:creationId xmlns:a16="http://schemas.microsoft.com/office/drawing/2014/main" id="{2C198C75-A833-284C-CF31-8C9072CD0DF7}"/>
              </a:ext>
            </a:extLst>
          </p:cNvPr>
          <p:cNvSpPr>
            <a:spLocks noChangeArrowheads="1"/>
          </p:cNvSpPr>
          <p:nvPr/>
        </p:nvSpPr>
        <p:spPr bwMode="auto">
          <a:xfrm>
            <a:off x="1098036" y="3474996"/>
            <a:ext cx="4641955" cy="2901893"/>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E7819362-9A7C-5989-529A-C973B2D140D6}"/>
              </a:ext>
            </a:extLst>
          </p:cNvPr>
          <p:cNvSpPr>
            <a:spLocks noChangeArrowheads="1"/>
          </p:cNvSpPr>
          <p:nvPr/>
        </p:nvSpPr>
        <p:spPr bwMode="auto">
          <a:xfrm>
            <a:off x="1206472" y="2892222"/>
            <a:ext cx="4210102" cy="887034"/>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F47833"/>
          </a:solidFill>
          <a:ln>
            <a:noFill/>
          </a:ln>
          <a:effectLst/>
        </p:spPr>
        <p:txBody>
          <a:bodyPr wrap="none" anchor="ctr"/>
          <a:lstStyle/>
          <a:p>
            <a:endParaRPr lang="en-GB" sz="900" noProof="0"/>
          </a:p>
        </p:txBody>
      </p:sp>
      <p:sp>
        <p:nvSpPr>
          <p:cNvPr id="6" name="Freeform 176">
            <a:extLst>
              <a:ext uri="{FF2B5EF4-FFF2-40B4-BE49-F238E27FC236}">
                <a16:creationId xmlns:a16="http://schemas.microsoft.com/office/drawing/2014/main" id="{9007E769-A900-3652-29BF-2EF8DE41A8F5}"/>
              </a:ext>
            </a:extLst>
          </p:cNvPr>
          <p:cNvSpPr>
            <a:spLocks noChangeArrowheads="1"/>
          </p:cNvSpPr>
          <p:nvPr/>
        </p:nvSpPr>
        <p:spPr bwMode="auto">
          <a:xfrm>
            <a:off x="6286391" y="3544449"/>
            <a:ext cx="4641955" cy="283121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DF2D64"/>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8D7D610B-3A9E-0F71-9B07-5D3026F4BCF1}"/>
              </a:ext>
            </a:extLst>
          </p:cNvPr>
          <p:cNvSpPr>
            <a:spLocks noChangeArrowheads="1"/>
          </p:cNvSpPr>
          <p:nvPr/>
        </p:nvSpPr>
        <p:spPr bwMode="auto">
          <a:xfrm>
            <a:off x="6343573" y="2892222"/>
            <a:ext cx="4207744" cy="91261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solidFill>
                <a:schemeClr val="bg1"/>
              </a:solidFill>
            </a:endParaRPr>
          </a:p>
        </p:txBody>
      </p:sp>
      <p:sp>
        <p:nvSpPr>
          <p:cNvPr id="8" name="CuadroTexto 598">
            <a:extLst>
              <a:ext uri="{FF2B5EF4-FFF2-40B4-BE49-F238E27FC236}">
                <a16:creationId xmlns:a16="http://schemas.microsoft.com/office/drawing/2014/main" id="{0B0330DE-AF54-C247-1798-2C9EA540A351}"/>
              </a:ext>
            </a:extLst>
          </p:cNvPr>
          <p:cNvSpPr txBox="1"/>
          <p:nvPr/>
        </p:nvSpPr>
        <p:spPr>
          <a:xfrm>
            <a:off x="6595172" y="3116525"/>
            <a:ext cx="3704546"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Technology</a:t>
            </a:r>
            <a:r>
              <a:rPr lang="es-ES" sz="24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Innovation</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13D08E20-B4B6-6CED-A909-DEA07FCCE785}"/>
              </a:ext>
            </a:extLst>
          </p:cNvPr>
          <p:cNvSpPr txBox="1"/>
          <p:nvPr/>
        </p:nvSpPr>
        <p:spPr>
          <a:xfrm>
            <a:off x="1601049" y="3049248"/>
            <a:ext cx="3420947" cy="495200"/>
          </a:xfrm>
          <a:prstGeom prst="rect">
            <a:avLst/>
          </a:prstGeom>
          <a:noFill/>
        </p:spPr>
        <p:txBody>
          <a:bodyPr wrap="square" rtlCol="0">
            <a:spAutoFit/>
          </a:bodyPr>
          <a:lstStyle/>
          <a:p>
            <a:pPr>
              <a:lnSpc>
                <a:spcPct val="115000"/>
              </a:lnSpc>
              <a:spcAft>
                <a:spcPts val="800"/>
              </a:spcAft>
              <a:buNone/>
            </a:pPr>
            <a:r>
              <a:rPr lang="en-U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Policies and Legislation</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77D5D020-7B1D-8F4B-80C4-CE5CD20F2EA5}"/>
              </a:ext>
            </a:extLst>
          </p:cNvPr>
          <p:cNvSpPr/>
          <p:nvPr/>
        </p:nvSpPr>
        <p:spPr>
          <a:xfrm>
            <a:off x="6343573" y="3804839"/>
            <a:ext cx="4438727" cy="2308324"/>
          </a:xfrm>
          <a:prstGeom prst="rect">
            <a:avLst/>
          </a:prstGeom>
        </p:spPr>
        <p:txBody>
          <a:bodyPr wrap="square">
            <a:spAutoFit/>
          </a:bodyPr>
          <a:lstStyle/>
          <a:p>
            <a:pPr marL="108000" lvl="0" indent="108000">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AI and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IoT</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Tools like AI can predict surplus food production, helping suppliers adjust production and prevent waste.</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Internet of Things (IoT) devices monitor food freshness in storage facilities, extending shelf life.</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Food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Sharing</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Apps</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Platforms like Too Good To Go and Olio connect consumers with surplus food from businesses.</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5ADA07E0-BBDC-D196-DC96-80DDD7CDADF3}"/>
              </a:ext>
            </a:extLst>
          </p:cNvPr>
          <p:cNvSpPr/>
          <p:nvPr/>
        </p:nvSpPr>
        <p:spPr>
          <a:xfrm>
            <a:off x="1123663" y="3804839"/>
            <a:ext cx="4429412" cy="2046714"/>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Incentives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Food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Donations</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Encourage businesses to donate surplus food through tax breaks or reduced disposal fees.</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Waste</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Reduction</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Targets</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Implement national and regional targets for food waste reduction, aligned with the UN's Sustainable Development Goal (SDG) 12.3.</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B2F82A61-E542-9F03-D6F2-5F976E5B1D85}"/>
              </a:ext>
            </a:extLst>
          </p:cNvPr>
          <p:cNvSpPr txBox="1">
            <a:spLocks/>
          </p:cNvSpPr>
          <p:nvPr/>
        </p:nvSpPr>
        <p:spPr>
          <a:xfrm>
            <a:off x="676275" y="1155460"/>
            <a:ext cx="10677524" cy="1474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Climate change exacerbates food surplus challenges by disrupting production and distribution systems, yet </a:t>
            </a:r>
            <a:r>
              <a:rPr lang="en-US" sz="22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innovative policies, technologies, and community actions can mitigate these impacts.</a:t>
            </a:r>
            <a:r>
              <a:rPr lang="en-US" sz="22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By addressing these challenges, we can reduce waste, enhance sustainability, and ensure equitable food distribution globally.</a:t>
            </a:r>
            <a:endParaRPr lang="es-ES" sz="2200"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298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7EFF-89CF-AFF1-A506-84F4434FE715}"/>
            </a:ext>
          </a:extLst>
        </p:cNvPr>
        <p:cNvGrpSpPr/>
        <p:nvPr/>
      </p:nvGrpSpPr>
      <p:grpSpPr>
        <a:xfrm>
          <a:off x="0" y="0"/>
          <a:ext cx="0" cy="0"/>
          <a:chOff x="0" y="0"/>
          <a:chExt cx="0" cy="0"/>
        </a:xfrm>
      </p:grpSpPr>
      <p:sp>
        <p:nvSpPr>
          <p:cNvPr id="2" name="Freeform 173">
            <a:extLst>
              <a:ext uri="{FF2B5EF4-FFF2-40B4-BE49-F238E27FC236}">
                <a16:creationId xmlns:a16="http://schemas.microsoft.com/office/drawing/2014/main" id="{5C5D6495-8901-F854-6EE4-DF76837E60CC}"/>
              </a:ext>
            </a:extLst>
          </p:cNvPr>
          <p:cNvSpPr>
            <a:spLocks noChangeArrowheads="1"/>
          </p:cNvSpPr>
          <p:nvPr/>
        </p:nvSpPr>
        <p:spPr bwMode="auto">
          <a:xfrm>
            <a:off x="6501318" y="2139520"/>
            <a:ext cx="4318537" cy="2578959"/>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1C431BC4-0D80-F5F7-CD2C-7EDAB42FBD45}"/>
              </a:ext>
            </a:extLst>
          </p:cNvPr>
          <p:cNvSpPr>
            <a:spLocks noChangeArrowheads="1"/>
          </p:cNvSpPr>
          <p:nvPr/>
        </p:nvSpPr>
        <p:spPr bwMode="auto">
          <a:xfrm>
            <a:off x="6526449" y="1762974"/>
            <a:ext cx="4210102" cy="100891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DF2D64"/>
          </a:solidFill>
          <a:ln>
            <a:noFill/>
          </a:ln>
          <a:effectLst/>
        </p:spPr>
        <p:txBody>
          <a:bodyPr wrap="none" anchor="ctr"/>
          <a:lstStyle/>
          <a:p>
            <a:endParaRPr lang="en-GB" sz="900" noProof="0">
              <a:solidFill>
                <a:schemeClr val="bg1"/>
              </a:solidFill>
            </a:endParaRPr>
          </a:p>
        </p:txBody>
      </p:sp>
      <p:sp>
        <p:nvSpPr>
          <p:cNvPr id="6" name="Freeform 176">
            <a:extLst>
              <a:ext uri="{FF2B5EF4-FFF2-40B4-BE49-F238E27FC236}">
                <a16:creationId xmlns:a16="http://schemas.microsoft.com/office/drawing/2014/main" id="{04C36489-4E8C-616B-795B-2D02B7283E16}"/>
              </a:ext>
            </a:extLst>
          </p:cNvPr>
          <p:cNvSpPr>
            <a:spLocks noChangeArrowheads="1"/>
          </p:cNvSpPr>
          <p:nvPr/>
        </p:nvSpPr>
        <p:spPr bwMode="auto">
          <a:xfrm>
            <a:off x="758004" y="2469754"/>
            <a:ext cx="4588448" cy="237949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251ACA3D-D85C-DC8C-EEBA-C70A7F4745E4}"/>
              </a:ext>
            </a:extLst>
          </p:cNvPr>
          <p:cNvSpPr>
            <a:spLocks noChangeArrowheads="1"/>
          </p:cNvSpPr>
          <p:nvPr/>
        </p:nvSpPr>
        <p:spPr bwMode="auto">
          <a:xfrm>
            <a:off x="948992" y="1744930"/>
            <a:ext cx="4207744" cy="100891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8" name="CuadroTexto 598">
            <a:extLst>
              <a:ext uri="{FF2B5EF4-FFF2-40B4-BE49-F238E27FC236}">
                <a16:creationId xmlns:a16="http://schemas.microsoft.com/office/drawing/2014/main" id="{9010DB72-D3E1-5F98-4AF3-F8C398699F7A}"/>
              </a:ext>
            </a:extLst>
          </p:cNvPr>
          <p:cNvSpPr txBox="1"/>
          <p:nvPr/>
        </p:nvSpPr>
        <p:spPr>
          <a:xfrm>
            <a:off x="1122622" y="1993085"/>
            <a:ext cx="4223830"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Community-Based</a:t>
            </a:r>
            <a:r>
              <a:rPr lang="es-ES" sz="24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Solutions</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0F154A2F-EC9B-13B6-EBD7-F878CD0F5069}"/>
              </a:ext>
            </a:extLst>
          </p:cNvPr>
          <p:cNvSpPr txBox="1"/>
          <p:nvPr/>
        </p:nvSpPr>
        <p:spPr>
          <a:xfrm>
            <a:off x="6627404" y="1976454"/>
            <a:ext cx="4210102"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Sustainable</a:t>
            </a:r>
            <a:r>
              <a:rPr lang="es-ES" sz="24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Farming</a:t>
            </a:r>
            <a:r>
              <a:rPr lang="es-ES" sz="24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Practices</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98EE87FD-5200-141B-4BFA-53A67B02EDE7}"/>
              </a:ext>
            </a:extLst>
          </p:cNvPr>
          <p:cNvSpPr/>
          <p:nvPr/>
        </p:nvSpPr>
        <p:spPr>
          <a:xfrm>
            <a:off x="758005" y="2761652"/>
            <a:ext cx="4588448" cy="1800493"/>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Food Banks and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Redistribution</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mn-lt"/>
                <a:ea typeface="Times New Roman" panose="02020603050405020304" pitchFamily="18" charset="0"/>
                <a:cs typeface="Times New Roman" panose="02020603050405020304" pitchFamily="18" charset="0"/>
              </a:rPr>
              <a:t>Strengthen networks of food banks to ensure surplus food reaches vulnerable populations.</a:t>
            </a:r>
            <a:endParaRPr lang="es-ES" sz="16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Educational</a:t>
            </a: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6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Campaigns</a:t>
            </a:r>
            <a:r>
              <a:rPr lang="es-E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Raise awareness about sustainable consumption and how to interpret food labels.</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09BC8D45-F49F-3818-8528-135B84176C9D}"/>
              </a:ext>
            </a:extLst>
          </p:cNvPr>
          <p:cNvSpPr/>
          <p:nvPr/>
        </p:nvSpPr>
        <p:spPr>
          <a:xfrm>
            <a:off x="6599907" y="2989903"/>
            <a:ext cx="4136644" cy="927242"/>
          </a:xfrm>
          <a:prstGeom prst="rect">
            <a:avLst/>
          </a:prstGeom>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Promote agroecology and regenerative farming to reduce the impact of climate change on food production.</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CF4FC8F6-48EA-B5B5-3E23-0D11884AB6E9}"/>
              </a:ext>
            </a:extLst>
          </p:cNvPr>
          <p:cNvSpPr txBox="1">
            <a:spLocks/>
          </p:cNvSpPr>
          <p:nvPr/>
        </p:nvSpPr>
        <p:spPr>
          <a:xfrm>
            <a:off x="2934615" y="515333"/>
            <a:ext cx="7259868" cy="10089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dirty="0">
                <a:latin typeface="Calibri" panose="020F0502020204030204" pitchFamily="34" charset="0"/>
                <a:ea typeface="Times New Roman" panose="02020603050405020304" pitchFamily="18" charset="0"/>
                <a:cs typeface="Times New Roman" panose="02020603050405020304" pitchFamily="18" charset="0"/>
              </a:rPr>
              <a:t>Addressing the Challenges </a:t>
            </a:r>
            <a:r>
              <a:rPr lang="en-US" i="1" kern="0" dirty="0">
                <a:latin typeface="Calibri" panose="020F0502020204030204" pitchFamily="34" charset="0"/>
                <a:ea typeface="Times New Roman" panose="02020603050405020304" pitchFamily="18" charset="0"/>
                <a:cs typeface="Times New Roman" panose="02020603050405020304" pitchFamily="18" charset="0"/>
              </a:rPr>
              <a:t>(cont.)</a:t>
            </a:r>
            <a:endParaRPr lang="es-ES" i="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FD2E1FB6-D5EC-ECAD-ED9E-BE3B231403AA}"/>
              </a:ext>
            </a:extLst>
          </p:cNvPr>
          <p:cNvSpPr txBox="1"/>
          <p:nvPr/>
        </p:nvSpPr>
        <p:spPr>
          <a:xfrm>
            <a:off x="762000" y="5020077"/>
            <a:ext cx="10075506" cy="1107996"/>
          </a:xfrm>
          <a:prstGeom prst="rect">
            <a:avLst/>
          </a:prstGeom>
          <a:noFill/>
        </p:spPr>
        <p:txBody>
          <a:bodyPr wrap="square" rtlCol="0">
            <a:spAutoFit/>
          </a:bodyPr>
          <a:lstStyle/>
          <a:p>
            <a:pPr marL="12700" marR="41275" algn="l">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spc="-10" dirty="0">
                <a:solidFill>
                  <a:srgbClr val="09465E"/>
                </a:solidFill>
                <a:latin typeface="Calibri"/>
                <a:cs typeface="Calibri"/>
              </a:rPr>
              <a:t>These challenges require sustainable strategies </a:t>
            </a:r>
            <a:r>
              <a:rPr lang="en-US" sz="2200" spc="-25" dirty="0">
                <a:solidFill>
                  <a:srgbClr val="09465E"/>
                </a:solidFill>
                <a:latin typeface="Calibri"/>
                <a:cs typeface="Calibri"/>
              </a:rPr>
              <a:t>to </a:t>
            </a:r>
            <a:r>
              <a:rPr lang="en-US" sz="2200" spc="-10" dirty="0">
                <a:solidFill>
                  <a:srgbClr val="09465E"/>
                </a:solidFill>
                <a:latin typeface="Calibri"/>
                <a:cs typeface="Calibri"/>
              </a:rPr>
              <a:t>reduce waste, </a:t>
            </a:r>
            <a:r>
              <a:rPr lang="en-US" sz="2200" spc="-10" dirty="0" err="1">
                <a:solidFill>
                  <a:srgbClr val="09465E"/>
                </a:solidFill>
                <a:latin typeface="Calibri"/>
                <a:cs typeface="Calibri"/>
              </a:rPr>
              <a:t>optimise</a:t>
            </a:r>
            <a:r>
              <a:rPr lang="en-US" sz="2200" spc="-10" dirty="0">
                <a:solidFill>
                  <a:srgbClr val="09465E"/>
                </a:solidFill>
                <a:latin typeface="Calibri"/>
                <a:cs typeface="Calibri"/>
              </a:rPr>
              <a:t> distribution </a:t>
            </a:r>
            <a:r>
              <a:rPr lang="en-US" sz="2200" spc="-25" dirty="0">
                <a:solidFill>
                  <a:srgbClr val="09465E"/>
                </a:solidFill>
                <a:latin typeface="Calibri"/>
                <a:cs typeface="Calibri"/>
              </a:rPr>
              <a:t>and </a:t>
            </a:r>
            <a:r>
              <a:rPr lang="en-US" sz="2200" spc="-10" dirty="0">
                <a:solidFill>
                  <a:srgbClr val="09465E"/>
                </a:solidFill>
                <a:latin typeface="Calibri"/>
                <a:cs typeface="Calibri"/>
              </a:rPr>
              <a:t>improve </a:t>
            </a:r>
            <a:r>
              <a:rPr lang="en-US" sz="2200" spc="-25" dirty="0">
                <a:solidFill>
                  <a:srgbClr val="09465E"/>
                </a:solidFill>
                <a:latin typeface="Calibri"/>
                <a:cs typeface="Calibri"/>
              </a:rPr>
              <a:t>the </a:t>
            </a:r>
            <a:r>
              <a:rPr lang="en-US" sz="2200" spc="-10" dirty="0">
                <a:solidFill>
                  <a:srgbClr val="09465E"/>
                </a:solidFill>
                <a:latin typeface="Calibri"/>
                <a:cs typeface="Calibri"/>
              </a:rPr>
              <a:t>resilience </a:t>
            </a:r>
            <a:r>
              <a:rPr lang="en-US" sz="2200" spc="-25" dirty="0">
                <a:solidFill>
                  <a:srgbClr val="09465E"/>
                </a:solidFill>
                <a:latin typeface="Calibri"/>
                <a:cs typeface="Calibri"/>
              </a:rPr>
              <a:t>of the </a:t>
            </a:r>
            <a:r>
              <a:rPr lang="en-US" sz="2200" spc="-20" dirty="0">
                <a:solidFill>
                  <a:srgbClr val="09465E"/>
                </a:solidFill>
                <a:latin typeface="Calibri"/>
                <a:cs typeface="Calibri"/>
              </a:rPr>
              <a:t>food</a:t>
            </a:r>
            <a:r>
              <a:rPr lang="en-US" sz="2200" spc="-20" dirty="0">
                <a:latin typeface="Calibri"/>
                <a:cs typeface="Calibri"/>
              </a:rPr>
              <a:t> </a:t>
            </a:r>
            <a:r>
              <a:rPr lang="en-US" sz="2200" dirty="0">
                <a:solidFill>
                  <a:srgbClr val="09465E"/>
                </a:solidFill>
                <a:latin typeface="Calibri"/>
                <a:cs typeface="Calibri"/>
              </a:rPr>
              <a:t>system</a:t>
            </a:r>
            <a:r>
              <a:rPr lang="en-US" sz="2200" spc="-55" dirty="0">
                <a:solidFill>
                  <a:srgbClr val="09465E"/>
                </a:solidFill>
                <a:latin typeface="Calibri"/>
                <a:cs typeface="Calibri"/>
              </a:rPr>
              <a:t> </a:t>
            </a:r>
            <a:r>
              <a:rPr lang="en-US" sz="2200" dirty="0">
                <a:solidFill>
                  <a:srgbClr val="09465E"/>
                </a:solidFill>
                <a:latin typeface="Calibri"/>
                <a:cs typeface="Calibri"/>
              </a:rPr>
              <a:t>to</a:t>
            </a:r>
            <a:r>
              <a:rPr lang="en-US" sz="2200" spc="-50" dirty="0">
                <a:solidFill>
                  <a:srgbClr val="09465E"/>
                </a:solidFill>
                <a:latin typeface="Calibri"/>
                <a:cs typeface="Calibri"/>
              </a:rPr>
              <a:t> </a:t>
            </a:r>
            <a:r>
              <a:rPr lang="en-US" sz="2200" dirty="0">
                <a:solidFill>
                  <a:srgbClr val="09465E"/>
                </a:solidFill>
                <a:latin typeface="Calibri"/>
                <a:cs typeface="Calibri"/>
              </a:rPr>
              <a:t>climate</a:t>
            </a:r>
            <a:r>
              <a:rPr lang="en-US" sz="2200" spc="-50" dirty="0">
                <a:solidFill>
                  <a:srgbClr val="09465E"/>
                </a:solidFill>
                <a:latin typeface="Calibri"/>
                <a:cs typeface="Calibri"/>
              </a:rPr>
              <a:t> </a:t>
            </a:r>
            <a:r>
              <a:rPr lang="en-US" sz="2200" spc="-10" dirty="0">
                <a:solidFill>
                  <a:srgbClr val="09465E"/>
                </a:solidFill>
                <a:latin typeface="Calibri"/>
                <a:cs typeface="Calibri"/>
              </a:rPr>
              <a:t>change.</a:t>
            </a:r>
            <a:endParaRPr lang="en-US" sz="2200" dirty="0">
              <a:latin typeface="Calibri"/>
              <a:cs typeface="Calibri"/>
            </a:endParaRPr>
          </a:p>
          <a:p>
            <a:pPr algn="l"/>
            <a:endParaRPr lang="es-ES" sz="2200" dirty="0"/>
          </a:p>
        </p:txBody>
      </p:sp>
    </p:spTree>
    <p:extLst>
      <p:ext uri="{BB962C8B-B14F-4D97-AF65-F5344CB8AC3E}">
        <p14:creationId xmlns:p14="http://schemas.microsoft.com/office/powerpoint/2010/main" val="44127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5A00-D58B-C2F1-C760-573C07F008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3DEE3D-1AC9-341C-0143-CBCBFA6E04FC}"/>
              </a:ext>
            </a:extLst>
          </p:cNvPr>
          <p:cNvSpPr>
            <a:spLocks noGrp="1"/>
          </p:cNvSpPr>
          <p:nvPr>
            <p:ph type="body" sz="quarter" idx="16"/>
          </p:nvPr>
        </p:nvSpPr>
        <p:spPr>
          <a:xfrm>
            <a:off x="489526" y="738575"/>
            <a:ext cx="10479218" cy="803654"/>
          </a:xfrm>
          <a:prstGeom prst="rect">
            <a:avLst/>
          </a:prstGeom>
        </p:spPr>
        <p:txBody>
          <a:bodyPr/>
          <a:lstStyle/>
          <a:p>
            <a:pPr>
              <a:lnSpc>
                <a:spcPct val="115000"/>
              </a:lnSpc>
              <a:spcAft>
                <a:spcPts val="800"/>
              </a:spcAft>
              <a:buNone/>
            </a:pP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Food Surplus Opportunities Amid Challenges</a:t>
            </a:r>
            <a:endParaRPr lang="es-ES" sz="3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
            <a:extLst>
              <a:ext uri="{FF2B5EF4-FFF2-40B4-BE49-F238E27FC236}">
                <a16:creationId xmlns:a16="http://schemas.microsoft.com/office/drawing/2014/main" id="{7658B11D-6EBB-E91E-34C6-88FCB384AEE0}"/>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69ADA0DD-FBED-A88C-794F-061B40393D5F}"/>
              </a:ext>
            </a:extLst>
          </p:cNvPr>
          <p:cNvSpPr>
            <a:spLocks noGrp="1"/>
          </p:cNvSpPr>
          <p:nvPr>
            <p:ph type="body" sz="quarter" idx="19"/>
          </p:nvPr>
        </p:nvSpPr>
        <p:spPr>
          <a:xfrm>
            <a:off x="489526" y="2141059"/>
            <a:ext cx="11443855" cy="544477"/>
          </a:xfrm>
        </p:spPr>
        <p:txBody>
          <a:bodyPr/>
          <a:lstStyle/>
          <a:p>
            <a:pPr>
              <a:lnSpc>
                <a:spcPct val="115000"/>
              </a:lnSpc>
              <a:spcAft>
                <a:spcPts val="800"/>
              </a:spcAft>
              <a:buNone/>
            </a:pP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Despite challenges, food surplus can be a resource if managed properly:</a:t>
            </a:r>
            <a:endParaRPr lang="es-E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
            <a:extLst>
              <a:ext uri="{FF2B5EF4-FFF2-40B4-BE49-F238E27FC236}">
                <a16:creationId xmlns:a16="http://schemas.microsoft.com/office/drawing/2014/main" id="{9B038828-5CE5-4765-030D-A94B67461B67}"/>
              </a:ext>
            </a:extLst>
          </p:cNvPr>
          <p:cNvSpPr>
            <a:spLocks noChangeArrowheads="1"/>
          </p:cNvSpPr>
          <p:nvPr/>
        </p:nvSpPr>
        <p:spPr bwMode="auto">
          <a:xfrm>
            <a:off x="905413" y="2717806"/>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337EFB86-33C1-DB16-DEFF-E81B8D1575F0}"/>
              </a:ext>
            </a:extLst>
          </p:cNvPr>
          <p:cNvSpPr>
            <a:spLocks noChangeArrowheads="1"/>
          </p:cNvSpPr>
          <p:nvPr/>
        </p:nvSpPr>
        <p:spPr bwMode="auto">
          <a:xfrm>
            <a:off x="919012" y="2786063"/>
            <a:ext cx="2726839" cy="2547500"/>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7BEF99F0-E756-30CB-6657-9677DC4E81A7}"/>
              </a:ext>
            </a:extLst>
          </p:cNvPr>
          <p:cNvSpPr>
            <a:spLocks noChangeArrowheads="1"/>
          </p:cNvSpPr>
          <p:nvPr/>
        </p:nvSpPr>
        <p:spPr bwMode="auto">
          <a:xfrm>
            <a:off x="894972" y="2786063"/>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3A6C9CDE-6B46-F7A5-B534-7DCAA639B71C}"/>
              </a:ext>
            </a:extLst>
          </p:cNvPr>
          <p:cNvSpPr>
            <a:spLocks noChangeArrowheads="1"/>
          </p:cNvSpPr>
          <p:nvPr/>
        </p:nvSpPr>
        <p:spPr bwMode="auto">
          <a:xfrm>
            <a:off x="152358" y="2693902"/>
            <a:ext cx="1089103" cy="1114455"/>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5A50AF91-19DE-E76B-C78E-AA59B381AAFD}"/>
              </a:ext>
            </a:extLst>
          </p:cNvPr>
          <p:cNvSpPr>
            <a:spLocks noChangeArrowheads="1"/>
          </p:cNvSpPr>
          <p:nvPr/>
        </p:nvSpPr>
        <p:spPr bwMode="auto">
          <a:xfrm>
            <a:off x="86780" y="2649550"/>
            <a:ext cx="1210773" cy="12389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08DEE89E-A31D-20E1-81B7-57A7E282240E}"/>
              </a:ext>
            </a:extLst>
          </p:cNvPr>
          <p:cNvSpPr>
            <a:spLocks noChangeArrowheads="1"/>
          </p:cNvSpPr>
          <p:nvPr/>
        </p:nvSpPr>
        <p:spPr bwMode="auto">
          <a:xfrm>
            <a:off x="4692685" y="2939507"/>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CD19EB0A-33FE-8649-50A9-7BC1CE611657}"/>
              </a:ext>
            </a:extLst>
          </p:cNvPr>
          <p:cNvSpPr>
            <a:spLocks noChangeArrowheads="1"/>
          </p:cNvSpPr>
          <p:nvPr/>
        </p:nvSpPr>
        <p:spPr bwMode="auto">
          <a:xfrm>
            <a:off x="4640643" y="2933274"/>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809F69AD-A975-A39F-84E3-D1F9C4F3D444}"/>
              </a:ext>
            </a:extLst>
          </p:cNvPr>
          <p:cNvSpPr>
            <a:spLocks noChangeArrowheads="1"/>
          </p:cNvSpPr>
          <p:nvPr/>
        </p:nvSpPr>
        <p:spPr bwMode="auto">
          <a:xfrm>
            <a:off x="4507557" y="2894703"/>
            <a:ext cx="2663836" cy="24704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62DEBBBD-14B1-93EF-3DE9-F5DD0E730D97}"/>
              </a:ext>
            </a:extLst>
          </p:cNvPr>
          <p:cNvSpPr>
            <a:spLocks noChangeArrowheads="1"/>
          </p:cNvSpPr>
          <p:nvPr/>
        </p:nvSpPr>
        <p:spPr bwMode="auto">
          <a:xfrm>
            <a:off x="3754897" y="2837150"/>
            <a:ext cx="1132626" cy="1123493"/>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21690023-E3B0-00AA-0868-BB6F021DFF9F}"/>
              </a:ext>
            </a:extLst>
          </p:cNvPr>
          <p:cNvSpPr>
            <a:spLocks noChangeArrowheads="1"/>
          </p:cNvSpPr>
          <p:nvPr/>
        </p:nvSpPr>
        <p:spPr bwMode="auto">
          <a:xfrm>
            <a:off x="3729399" y="2764426"/>
            <a:ext cx="1241615" cy="124283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E3CB8E7A-B203-BA76-2D13-741C7066CCCD}"/>
              </a:ext>
            </a:extLst>
          </p:cNvPr>
          <p:cNvSpPr>
            <a:spLocks noChangeArrowheads="1"/>
          </p:cNvSpPr>
          <p:nvPr/>
        </p:nvSpPr>
        <p:spPr bwMode="auto">
          <a:xfrm>
            <a:off x="8071237" y="2856133"/>
            <a:ext cx="2787953" cy="2477430"/>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9F1411F4-D383-5656-81E0-F42B3C5D6D59}"/>
              </a:ext>
            </a:extLst>
          </p:cNvPr>
          <p:cNvSpPr>
            <a:spLocks noChangeArrowheads="1"/>
          </p:cNvSpPr>
          <p:nvPr/>
        </p:nvSpPr>
        <p:spPr bwMode="auto">
          <a:xfrm>
            <a:off x="8046103" y="2875095"/>
            <a:ext cx="2787953" cy="2477430"/>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3A7C41C4-B320-B1FB-41E2-247A86DC79B1}"/>
              </a:ext>
            </a:extLst>
          </p:cNvPr>
          <p:cNvSpPr>
            <a:spLocks noChangeArrowheads="1"/>
          </p:cNvSpPr>
          <p:nvPr/>
        </p:nvSpPr>
        <p:spPr bwMode="auto">
          <a:xfrm>
            <a:off x="8020969" y="2926277"/>
            <a:ext cx="2787953" cy="247743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23E96EC4-B590-BBA0-158C-1CFA512C80C9}"/>
              </a:ext>
            </a:extLst>
          </p:cNvPr>
          <p:cNvSpPr>
            <a:spLocks noChangeArrowheads="1"/>
          </p:cNvSpPr>
          <p:nvPr/>
        </p:nvSpPr>
        <p:spPr bwMode="auto">
          <a:xfrm>
            <a:off x="7214105" y="2710908"/>
            <a:ext cx="1145929" cy="1068154"/>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AF06CFEE-5E89-B526-547D-96B135E2855D}"/>
              </a:ext>
            </a:extLst>
          </p:cNvPr>
          <p:cNvSpPr>
            <a:spLocks noChangeArrowheads="1"/>
          </p:cNvSpPr>
          <p:nvPr/>
        </p:nvSpPr>
        <p:spPr bwMode="auto">
          <a:xfrm>
            <a:off x="7136696" y="2643449"/>
            <a:ext cx="1273947" cy="1187486"/>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A701203-06C7-45AB-D820-105125639ADF}"/>
              </a:ext>
            </a:extLst>
          </p:cNvPr>
          <p:cNvSpPr txBox="1"/>
          <p:nvPr/>
        </p:nvSpPr>
        <p:spPr>
          <a:xfrm>
            <a:off x="160343" y="2931962"/>
            <a:ext cx="107039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Animal </a:t>
            </a: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Feed</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EA06D261-391C-4D23-8E94-D2D743EA0915}"/>
              </a:ext>
            </a:extLst>
          </p:cNvPr>
          <p:cNvSpPr txBox="1"/>
          <p:nvPr/>
        </p:nvSpPr>
        <p:spPr>
          <a:xfrm>
            <a:off x="1094727" y="3355888"/>
            <a:ext cx="2429632" cy="1360870"/>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Redirecting surplus food to livestock can reduce waste and cut feed costs.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60044FF2-DB11-2A88-4060-16D149700B9A}"/>
              </a:ext>
            </a:extLst>
          </p:cNvPr>
          <p:cNvSpPr txBox="1"/>
          <p:nvPr/>
        </p:nvSpPr>
        <p:spPr>
          <a:xfrm>
            <a:off x="3642194" y="3172088"/>
            <a:ext cx="128216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Composting</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796FC9CF-D445-DA9E-EBFE-63BD4D6E1224}"/>
              </a:ext>
            </a:extLst>
          </p:cNvPr>
          <p:cNvSpPr txBox="1"/>
          <p:nvPr/>
        </p:nvSpPr>
        <p:spPr>
          <a:xfrm>
            <a:off x="7163264" y="2890571"/>
            <a:ext cx="12739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Circular </a:t>
            </a:r>
            <a:r>
              <a:rPr lang="es-ES" sz="16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Economy</a:t>
            </a:r>
            <a:endParaRPr kumimoji="0" lang="en-GB" sz="16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8B5FED60-3295-2DF3-E29F-71841EF7E96E}"/>
              </a:ext>
            </a:extLst>
          </p:cNvPr>
          <p:cNvSpPr txBox="1"/>
          <p:nvPr/>
        </p:nvSpPr>
        <p:spPr>
          <a:xfrm>
            <a:off x="4737970" y="3415100"/>
            <a:ext cx="2537499" cy="1626608"/>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Transforming food waste into compost improves soil health and reduces landfill emissions.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A3B93B02-CA56-92DD-7582-DA960A3631A7}"/>
              </a:ext>
            </a:extLst>
          </p:cNvPr>
          <p:cNvSpPr txBox="1"/>
          <p:nvPr/>
        </p:nvSpPr>
        <p:spPr>
          <a:xfrm>
            <a:off x="8198979" y="3211535"/>
            <a:ext cx="2635077" cy="1938992"/>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Innovations like upcycling surplus food into new products (e.g., jams, soups) create value while reducing waste.</a:t>
            </a:r>
          </a:p>
        </p:txBody>
      </p:sp>
      <p:sp>
        <p:nvSpPr>
          <p:cNvPr id="21" name="CuadroTexto 20">
            <a:extLst>
              <a:ext uri="{FF2B5EF4-FFF2-40B4-BE49-F238E27FC236}">
                <a16:creationId xmlns:a16="http://schemas.microsoft.com/office/drawing/2014/main" id="{9D524D2F-2DE9-63EE-3C16-57FCF2E1EA1E}"/>
              </a:ext>
            </a:extLst>
          </p:cNvPr>
          <p:cNvSpPr txBox="1"/>
          <p:nvPr/>
        </p:nvSpPr>
        <p:spPr>
          <a:xfrm>
            <a:off x="411298" y="5712997"/>
            <a:ext cx="11171102" cy="923330"/>
          </a:xfrm>
          <a:prstGeom prst="rect">
            <a:avLst/>
          </a:prstGeom>
          <a:noFill/>
        </p:spPr>
        <p:txBody>
          <a:bodyPr wrap="square" rtlCol="0">
            <a:spAutoFit/>
          </a:bodyPr>
          <a:lstStyle/>
          <a:p>
            <a:pPr marL="12700" marR="113030">
              <a:spcBef>
                <a:spcPts val="5"/>
              </a:spcBef>
              <a:buSzPct val="97959"/>
              <a:tabLst>
                <a:tab pos="546100" algn="l"/>
                <a:tab pos="989965" algn="l"/>
                <a:tab pos="2101215" algn="l"/>
                <a:tab pos="2690495" algn="l"/>
                <a:tab pos="4481195" algn="l"/>
                <a:tab pos="5939790" algn="l"/>
                <a:tab pos="7874634" algn="l"/>
                <a:tab pos="8409940" algn="l"/>
                <a:tab pos="9284970" algn="l"/>
              </a:tabLst>
            </a:pPr>
            <a:r>
              <a:rPr lang="en-US" sz="1800" b="1" spc="-10" dirty="0">
                <a:solidFill>
                  <a:srgbClr val="09465E"/>
                </a:solidFill>
                <a:latin typeface="Calibri"/>
                <a:cs typeface="Calibri"/>
                <a:hlinkClick r:id="rId2"/>
              </a:rPr>
              <a:t>GLASGOW DECLARATION </a:t>
            </a:r>
            <a:r>
              <a:rPr lang="en-US" sz="1800" b="1" spc="-25" dirty="0">
                <a:solidFill>
                  <a:srgbClr val="09465E"/>
                </a:solidFill>
                <a:latin typeface="Calibri"/>
                <a:cs typeface="Calibri"/>
                <a:hlinkClick r:id="rId2"/>
              </a:rPr>
              <a:t>ON </a:t>
            </a:r>
            <a:r>
              <a:rPr lang="en-US" sz="1800" b="1" spc="-20" dirty="0">
                <a:solidFill>
                  <a:srgbClr val="09465E"/>
                </a:solidFill>
                <a:latin typeface="Calibri"/>
                <a:cs typeface="Calibri"/>
                <a:hlinkClick r:id="rId2"/>
              </a:rPr>
              <a:t>FOOD </a:t>
            </a:r>
            <a:r>
              <a:rPr lang="en-US" sz="1800" b="1" spc="-25" dirty="0">
                <a:solidFill>
                  <a:srgbClr val="09465E"/>
                </a:solidFill>
                <a:latin typeface="Calibri"/>
                <a:cs typeface="Calibri"/>
                <a:hlinkClick r:id="rId2"/>
              </a:rPr>
              <a:t>AND </a:t>
            </a:r>
            <a:r>
              <a:rPr lang="en-US" sz="1800" b="1" spc="-10" dirty="0">
                <a:solidFill>
                  <a:srgbClr val="09465E"/>
                </a:solidFill>
                <a:latin typeface="Calibri"/>
                <a:cs typeface="Calibri"/>
                <a:hlinkClick r:id="rId2"/>
              </a:rPr>
              <a:t>CLIMATE</a:t>
            </a:r>
            <a:r>
              <a:rPr lang="en-US" sz="1800" spc="-10" dirty="0">
                <a:solidFill>
                  <a:srgbClr val="09465E"/>
                </a:solidFill>
                <a:latin typeface="Calibri"/>
                <a:cs typeface="Calibri"/>
              </a:rPr>
              <a:t>, states:</a:t>
            </a:r>
            <a:r>
              <a:rPr lang="en-US" spc="-10" dirty="0">
                <a:latin typeface="Calibri"/>
                <a:cs typeface="Calibri"/>
              </a:rPr>
              <a:t> </a:t>
            </a:r>
            <a:r>
              <a:rPr lang="en-US" sz="1800" i="1" dirty="0">
                <a:solidFill>
                  <a:srgbClr val="09465E"/>
                </a:solidFill>
                <a:latin typeface="Calibri"/>
                <a:cs typeface="Calibri"/>
              </a:rPr>
              <a:t>"A</a:t>
            </a:r>
            <a:r>
              <a:rPr lang="en-US" sz="1800" i="1" spc="30" dirty="0">
                <a:solidFill>
                  <a:srgbClr val="09465E"/>
                </a:solidFill>
                <a:latin typeface="Calibri"/>
                <a:cs typeface="Calibri"/>
              </a:rPr>
              <a:t> </a:t>
            </a:r>
            <a:r>
              <a:rPr lang="en-US" sz="1800" i="1" dirty="0">
                <a:solidFill>
                  <a:srgbClr val="09465E"/>
                </a:solidFill>
                <a:latin typeface="Calibri"/>
                <a:cs typeface="Calibri"/>
              </a:rPr>
              <a:t>commitment</a:t>
            </a:r>
            <a:r>
              <a:rPr lang="en-US" sz="1800" i="1" spc="40" dirty="0">
                <a:solidFill>
                  <a:srgbClr val="09465E"/>
                </a:solidFill>
                <a:latin typeface="Calibri"/>
                <a:cs typeface="Calibri"/>
              </a:rPr>
              <a:t> </a:t>
            </a:r>
            <a:r>
              <a:rPr lang="en-US" sz="1800" i="1" dirty="0">
                <a:solidFill>
                  <a:srgbClr val="09465E"/>
                </a:solidFill>
                <a:latin typeface="Calibri"/>
                <a:cs typeface="Calibri"/>
              </a:rPr>
              <a:t>by</a:t>
            </a:r>
            <a:r>
              <a:rPr lang="en-US" sz="1800" i="1" spc="40" dirty="0">
                <a:solidFill>
                  <a:srgbClr val="09465E"/>
                </a:solidFill>
                <a:latin typeface="Calibri"/>
                <a:cs typeface="Calibri"/>
              </a:rPr>
              <a:t> </a:t>
            </a:r>
            <a:r>
              <a:rPr lang="en-US" sz="1800" i="1" dirty="0">
                <a:solidFill>
                  <a:srgbClr val="09465E"/>
                </a:solidFill>
                <a:latin typeface="Calibri"/>
                <a:cs typeface="Calibri"/>
              </a:rPr>
              <a:t>local</a:t>
            </a:r>
            <a:r>
              <a:rPr lang="en-US" sz="1800" i="1" spc="40" dirty="0">
                <a:solidFill>
                  <a:srgbClr val="09465E"/>
                </a:solidFill>
                <a:latin typeface="Calibri"/>
                <a:cs typeface="Calibri"/>
              </a:rPr>
              <a:t> </a:t>
            </a:r>
            <a:r>
              <a:rPr lang="en-US" sz="1800" i="1" dirty="0">
                <a:solidFill>
                  <a:srgbClr val="09465E"/>
                </a:solidFill>
                <a:latin typeface="Calibri"/>
                <a:cs typeface="Calibri"/>
              </a:rPr>
              <a:t>and</a:t>
            </a:r>
            <a:r>
              <a:rPr lang="en-US" sz="1800" i="1" spc="40" dirty="0">
                <a:solidFill>
                  <a:srgbClr val="09465E"/>
                </a:solidFill>
                <a:latin typeface="Calibri"/>
                <a:cs typeface="Calibri"/>
              </a:rPr>
              <a:t> </a:t>
            </a:r>
            <a:r>
              <a:rPr lang="en-US" sz="1800" i="1" dirty="0">
                <a:solidFill>
                  <a:srgbClr val="09465E"/>
                </a:solidFill>
                <a:latin typeface="Calibri"/>
                <a:cs typeface="Calibri"/>
              </a:rPr>
              <a:t>regional</a:t>
            </a:r>
            <a:r>
              <a:rPr lang="en-US" sz="1800" i="1" spc="40" dirty="0">
                <a:solidFill>
                  <a:srgbClr val="09465E"/>
                </a:solidFill>
                <a:latin typeface="Calibri"/>
                <a:cs typeface="Calibri"/>
              </a:rPr>
              <a:t> </a:t>
            </a:r>
            <a:r>
              <a:rPr lang="en-US" sz="1800" i="1" dirty="0">
                <a:solidFill>
                  <a:srgbClr val="09465E"/>
                </a:solidFill>
                <a:latin typeface="Calibri"/>
                <a:cs typeface="Calibri"/>
              </a:rPr>
              <a:t>governments</a:t>
            </a:r>
            <a:r>
              <a:rPr lang="en-US" sz="1800" i="1" spc="40" dirty="0">
                <a:solidFill>
                  <a:srgbClr val="09465E"/>
                </a:solidFill>
                <a:latin typeface="Calibri"/>
                <a:cs typeface="Calibri"/>
              </a:rPr>
              <a:t> </a:t>
            </a:r>
            <a:r>
              <a:rPr lang="en-US" sz="1800" i="1" dirty="0">
                <a:solidFill>
                  <a:srgbClr val="09465E"/>
                </a:solidFill>
                <a:latin typeface="Calibri"/>
                <a:cs typeface="Calibri"/>
              </a:rPr>
              <a:t>to</a:t>
            </a:r>
            <a:r>
              <a:rPr lang="en-US" sz="1800" i="1" spc="40" dirty="0">
                <a:solidFill>
                  <a:srgbClr val="09465E"/>
                </a:solidFill>
                <a:latin typeface="Calibri"/>
                <a:cs typeface="Calibri"/>
              </a:rPr>
              <a:t> </a:t>
            </a:r>
            <a:r>
              <a:rPr lang="en-US" sz="1800" i="1" dirty="0">
                <a:solidFill>
                  <a:srgbClr val="09465E"/>
                </a:solidFill>
                <a:latin typeface="Calibri"/>
                <a:cs typeface="Calibri"/>
              </a:rPr>
              <a:t>address</a:t>
            </a:r>
            <a:r>
              <a:rPr lang="en-US" sz="1800" i="1" spc="35" dirty="0">
                <a:solidFill>
                  <a:srgbClr val="09465E"/>
                </a:solidFill>
                <a:latin typeface="Calibri"/>
                <a:cs typeface="Calibri"/>
              </a:rPr>
              <a:t> </a:t>
            </a:r>
            <a:r>
              <a:rPr lang="en-US" sz="1800" i="1" dirty="0">
                <a:solidFill>
                  <a:srgbClr val="09465E"/>
                </a:solidFill>
                <a:latin typeface="Calibri"/>
                <a:cs typeface="Calibri"/>
              </a:rPr>
              <a:t>the</a:t>
            </a:r>
            <a:r>
              <a:rPr lang="en-US" sz="1800" i="1" spc="45" dirty="0">
                <a:solidFill>
                  <a:srgbClr val="09465E"/>
                </a:solidFill>
                <a:latin typeface="Calibri"/>
                <a:cs typeface="Calibri"/>
              </a:rPr>
              <a:t> </a:t>
            </a:r>
            <a:r>
              <a:rPr lang="en-US" sz="1800" i="1" spc="-10" dirty="0">
                <a:solidFill>
                  <a:srgbClr val="09465E"/>
                </a:solidFill>
                <a:latin typeface="Calibri"/>
                <a:cs typeface="Calibri"/>
              </a:rPr>
              <a:t>climate </a:t>
            </a:r>
            <a:r>
              <a:rPr lang="en-US" sz="1800" i="1" dirty="0">
                <a:solidFill>
                  <a:srgbClr val="09465E"/>
                </a:solidFill>
                <a:latin typeface="Calibri"/>
                <a:cs typeface="Calibri"/>
              </a:rPr>
              <a:t>emergency</a:t>
            </a:r>
            <a:r>
              <a:rPr lang="en-US" sz="1800" i="1" spc="25" dirty="0">
                <a:solidFill>
                  <a:srgbClr val="09465E"/>
                </a:solidFill>
                <a:latin typeface="Calibri"/>
                <a:cs typeface="Calibri"/>
              </a:rPr>
              <a:t> </a:t>
            </a:r>
            <a:r>
              <a:rPr lang="en-US" sz="1800" i="1" dirty="0">
                <a:solidFill>
                  <a:srgbClr val="09465E"/>
                </a:solidFill>
                <a:latin typeface="Calibri"/>
                <a:cs typeface="Calibri"/>
              </a:rPr>
              <a:t>through</a:t>
            </a:r>
            <a:r>
              <a:rPr lang="en-US" sz="1800" i="1" spc="35" dirty="0">
                <a:solidFill>
                  <a:srgbClr val="09465E"/>
                </a:solidFill>
                <a:latin typeface="Calibri"/>
                <a:cs typeface="Calibri"/>
              </a:rPr>
              <a:t> </a:t>
            </a:r>
            <a:r>
              <a:rPr lang="en-US" sz="1800" i="1" dirty="0">
                <a:solidFill>
                  <a:srgbClr val="09465E"/>
                </a:solidFill>
                <a:latin typeface="Calibri"/>
                <a:cs typeface="Calibri"/>
              </a:rPr>
              <a:t>integrated</a:t>
            </a:r>
            <a:r>
              <a:rPr lang="en-US" sz="1800" i="1" spc="30" dirty="0">
                <a:solidFill>
                  <a:srgbClr val="09465E"/>
                </a:solidFill>
                <a:latin typeface="Calibri"/>
                <a:cs typeface="Calibri"/>
              </a:rPr>
              <a:t> </a:t>
            </a:r>
            <a:r>
              <a:rPr lang="en-US" sz="1800" i="1" dirty="0">
                <a:solidFill>
                  <a:srgbClr val="09465E"/>
                </a:solidFill>
                <a:latin typeface="Calibri"/>
                <a:cs typeface="Calibri"/>
              </a:rPr>
              <a:t>food</a:t>
            </a:r>
            <a:r>
              <a:rPr lang="en-US" sz="1800" i="1" spc="35" dirty="0">
                <a:solidFill>
                  <a:srgbClr val="09465E"/>
                </a:solidFill>
                <a:latin typeface="Calibri"/>
                <a:cs typeface="Calibri"/>
              </a:rPr>
              <a:t> </a:t>
            </a:r>
            <a:r>
              <a:rPr lang="en-US" sz="1800" i="1" dirty="0">
                <a:solidFill>
                  <a:srgbClr val="09465E"/>
                </a:solidFill>
                <a:latin typeface="Calibri"/>
                <a:cs typeface="Calibri"/>
              </a:rPr>
              <a:t>policies,</a:t>
            </a:r>
            <a:r>
              <a:rPr lang="en-US" sz="1800" i="1" spc="40" dirty="0">
                <a:solidFill>
                  <a:srgbClr val="09465E"/>
                </a:solidFill>
                <a:latin typeface="Calibri"/>
                <a:cs typeface="Calibri"/>
              </a:rPr>
              <a:t> </a:t>
            </a:r>
            <a:r>
              <a:rPr lang="en-US" sz="1800" i="1" dirty="0">
                <a:solidFill>
                  <a:srgbClr val="09465E"/>
                </a:solidFill>
                <a:latin typeface="Calibri"/>
                <a:cs typeface="Calibri"/>
              </a:rPr>
              <a:t>along</a:t>
            </a:r>
            <a:r>
              <a:rPr lang="en-US" sz="1800" i="1" spc="35" dirty="0">
                <a:solidFill>
                  <a:srgbClr val="09465E"/>
                </a:solidFill>
                <a:latin typeface="Calibri"/>
                <a:cs typeface="Calibri"/>
              </a:rPr>
              <a:t> </a:t>
            </a:r>
            <a:r>
              <a:rPr lang="en-US" sz="1800" i="1" dirty="0">
                <a:solidFill>
                  <a:srgbClr val="09465E"/>
                </a:solidFill>
                <a:latin typeface="Calibri"/>
                <a:cs typeface="Calibri"/>
              </a:rPr>
              <a:t>with</a:t>
            </a:r>
            <a:r>
              <a:rPr lang="en-US" sz="1800" i="1" spc="35" dirty="0">
                <a:solidFill>
                  <a:srgbClr val="09465E"/>
                </a:solidFill>
                <a:latin typeface="Calibri"/>
                <a:cs typeface="Calibri"/>
              </a:rPr>
              <a:t> </a:t>
            </a:r>
            <a:r>
              <a:rPr lang="en-US" sz="1800" i="1" dirty="0">
                <a:solidFill>
                  <a:srgbClr val="09465E"/>
                </a:solidFill>
                <a:latin typeface="Calibri"/>
                <a:cs typeface="Calibri"/>
              </a:rPr>
              <a:t>a</a:t>
            </a:r>
            <a:r>
              <a:rPr lang="en-US" sz="1800" i="1" spc="30" dirty="0">
                <a:solidFill>
                  <a:srgbClr val="09465E"/>
                </a:solidFill>
                <a:latin typeface="Calibri"/>
                <a:cs typeface="Calibri"/>
              </a:rPr>
              <a:t> </a:t>
            </a:r>
            <a:r>
              <a:rPr lang="en-US" sz="1800" i="1" dirty="0">
                <a:solidFill>
                  <a:srgbClr val="09465E"/>
                </a:solidFill>
                <a:latin typeface="Calibri"/>
                <a:cs typeface="Calibri"/>
              </a:rPr>
              <a:t>call</a:t>
            </a:r>
            <a:r>
              <a:rPr lang="en-US" sz="1800" i="1" spc="40" dirty="0">
                <a:solidFill>
                  <a:srgbClr val="09465E"/>
                </a:solidFill>
                <a:latin typeface="Calibri"/>
                <a:cs typeface="Calibri"/>
              </a:rPr>
              <a:t> </a:t>
            </a:r>
            <a:r>
              <a:rPr lang="en-US" sz="1800" i="1" dirty="0">
                <a:solidFill>
                  <a:srgbClr val="09465E"/>
                </a:solidFill>
                <a:latin typeface="Calibri"/>
                <a:cs typeface="Calibri"/>
              </a:rPr>
              <a:t>for</a:t>
            </a:r>
            <a:r>
              <a:rPr lang="en-US" sz="1800" i="1" spc="40" dirty="0">
                <a:solidFill>
                  <a:srgbClr val="09465E"/>
                </a:solidFill>
                <a:latin typeface="Calibri"/>
                <a:cs typeface="Calibri"/>
              </a:rPr>
              <a:t> </a:t>
            </a:r>
            <a:r>
              <a:rPr lang="en-US" sz="1800" i="1" spc="-10" dirty="0">
                <a:solidFill>
                  <a:srgbClr val="09465E"/>
                </a:solidFill>
                <a:latin typeface="Calibri"/>
                <a:cs typeface="Calibri"/>
              </a:rPr>
              <a:t>national governments</a:t>
            </a:r>
            <a:r>
              <a:rPr lang="en-US" sz="1800" i="1" spc="-50" dirty="0">
                <a:solidFill>
                  <a:srgbClr val="09465E"/>
                </a:solidFill>
                <a:latin typeface="Calibri"/>
                <a:cs typeface="Calibri"/>
              </a:rPr>
              <a:t> </a:t>
            </a:r>
            <a:r>
              <a:rPr lang="en-US" sz="1800" i="1" dirty="0">
                <a:solidFill>
                  <a:srgbClr val="09465E"/>
                </a:solidFill>
                <a:latin typeface="Calibri"/>
                <a:cs typeface="Calibri"/>
              </a:rPr>
              <a:t>to</a:t>
            </a:r>
            <a:r>
              <a:rPr lang="en-US" sz="1800" i="1" spc="-40" dirty="0">
                <a:solidFill>
                  <a:srgbClr val="09465E"/>
                </a:solidFill>
                <a:latin typeface="Calibri"/>
                <a:cs typeface="Calibri"/>
              </a:rPr>
              <a:t> </a:t>
            </a:r>
            <a:r>
              <a:rPr lang="en-US" sz="1800" i="1" dirty="0">
                <a:solidFill>
                  <a:srgbClr val="09465E"/>
                </a:solidFill>
                <a:latin typeface="Calibri"/>
                <a:cs typeface="Calibri"/>
              </a:rPr>
              <a:t>take</a:t>
            </a:r>
            <a:r>
              <a:rPr lang="en-US" sz="1800" i="1" spc="-35" dirty="0">
                <a:solidFill>
                  <a:srgbClr val="09465E"/>
                </a:solidFill>
                <a:latin typeface="Calibri"/>
                <a:cs typeface="Calibri"/>
              </a:rPr>
              <a:t> </a:t>
            </a:r>
            <a:r>
              <a:rPr lang="en-US" sz="1800" i="1" spc="-10" dirty="0">
                <a:solidFill>
                  <a:srgbClr val="09465E"/>
                </a:solidFill>
                <a:latin typeface="Calibri"/>
                <a:cs typeface="Calibri"/>
              </a:rPr>
              <a:t>action“ is needed.</a:t>
            </a:r>
            <a:endParaRPr lang="en-US" sz="1800" dirty="0">
              <a:latin typeface="Calibri"/>
              <a:cs typeface="Calibri"/>
            </a:endParaRPr>
          </a:p>
        </p:txBody>
      </p:sp>
    </p:spTree>
    <p:extLst>
      <p:ext uri="{BB962C8B-B14F-4D97-AF65-F5344CB8AC3E}">
        <p14:creationId xmlns:p14="http://schemas.microsoft.com/office/powerpoint/2010/main" val="96806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Be inspired…</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5" y="1373925"/>
            <a:ext cx="6986292" cy="5440921"/>
          </a:xfrm>
          <a:prstGeom prst="rect">
            <a:avLst/>
          </a:prstGeo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200" dirty="0" err="1">
                <a:solidFill>
                  <a:srgbClr val="09465E"/>
                </a:solidFill>
                <a:latin typeface="Calibri"/>
                <a:ea typeface="Open Sans"/>
                <a:cs typeface="Calibri"/>
              </a:rPr>
              <a:t>Paturpat</a:t>
            </a:r>
            <a:r>
              <a:rPr lang="en-US" sz="2200" dirty="0">
                <a:solidFill>
                  <a:srgbClr val="09465E"/>
                </a:solidFill>
                <a:latin typeface="Calibri"/>
                <a:ea typeface="Open Sans"/>
                <a:cs typeface="Calibri"/>
              </a:rPr>
              <a:t> develops ready-to-eat products with the ´non-</a:t>
            </a:r>
            <a:r>
              <a:rPr lang="en-US" sz="2200" dirty="0" err="1">
                <a:solidFill>
                  <a:srgbClr val="09465E"/>
                </a:solidFill>
                <a:latin typeface="Calibri"/>
                <a:ea typeface="Open Sans"/>
                <a:cs typeface="Calibri"/>
              </a:rPr>
              <a:t>attractive´potatoes</a:t>
            </a:r>
            <a:r>
              <a:rPr lang="en-US" sz="2200" dirty="0">
                <a:solidFill>
                  <a:srgbClr val="09465E"/>
                </a:solidFill>
                <a:latin typeface="Calibri"/>
                <a:ea typeface="Open Sans"/>
                <a:cs typeface="Calibri"/>
              </a:rPr>
              <a:t>, the so-called 5th range products for retail, </a:t>
            </a:r>
            <a:r>
              <a:rPr lang="en-US" sz="2200" dirty="0" err="1">
                <a:solidFill>
                  <a:srgbClr val="09465E"/>
                </a:solidFill>
                <a:latin typeface="Calibri"/>
                <a:ea typeface="Open Sans"/>
                <a:cs typeface="Calibri"/>
              </a:rPr>
              <a:t>horeca</a:t>
            </a:r>
            <a:r>
              <a:rPr lang="en-US" sz="2200" dirty="0">
                <a:solidFill>
                  <a:srgbClr val="09465E"/>
                </a:solidFill>
                <a:latin typeface="Calibri"/>
                <a:ea typeface="Open Sans"/>
                <a:cs typeface="Calibri"/>
              </a:rPr>
              <a:t> and the food industry</a:t>
            </a:r>
            <a:r>
              <a:rPr lang="en-US" sz="2200" dirty="0">
                <a:latin typeface="Calibri"/>
                <a:ea typeface="Open Sans"/>
                <a:cs typeface="Calibri"/>
              </a:rPr>
              <a:t>. It adapts to market needs and trends, setting a benchmark for innovation and sustainability as its products offer convenience and health benefits to consumers while also tackling the problem of food waste, revaluing those tubers which, although nutritious, are discarded because they do not meet aesthetic standards.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spc="0" dirty="0">
                <a:solidFill>
                  <a:srgbClr val="09465E"/>
                </a:solidFill>
                <a:latin typeface="Calibri"/>
                <a:ea typeface="Open Sans"/>
                <a:cs typeface="Calibri"/>
              </a:rPr>
              <a:t>Featured in our </a:t>
            </a:r>
            <a:r>
              <a:rPr lang="en-US" sz="22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Good Practice Compendium</a:t>
            </a:r>
            <a:r>
              <a:rPr lang="en-US" sz="2200" spc="0" dirty="0">
                <a:solidFill>
                  <a:srgbClr val="09465E"/>
                </a:solidFill>
                <a:latin typeface="Calibri"/>
                <a:ea typeface="Open Sans"/>
                <a:cs typeface="Calibri"/>
              </a:rPr>
              <a:t>, this initiative is part of innovations like </a:t>
            </a:r>
            <a:r>
              <a:rPr lang="en-US" sz="2200" b="1" spc="0" dirty="0">
                <a:solidFill>
                  <a:srgbClr val="09465E"/>
                </a:solidFill>
                <a:latin typeface="Calibri"/>
                <a:ea typeface="Open Sans"/>
                <a:cs typeface="Calibri"/>
              </a:rPr>
              <a:t>upcycling surplus food into new products</a:t>
            </a:r>
            <a:r>
              <a:rPr lang="en-US" sz="2200" spc="0" dirty="0">
                <a:solidFill>
                  <a:srgbClr val="09465E"/>
                </a:solidFill>
                <a:latin typeface="Calibri"/>
                <a:ea typeface="Open Sans"/>
                <a:cs typeface="Calibri"/>
              </a:rPr>
              <a:t> that aims to create value while reducing waste.</a:t>
            </a:r>
          </a:p>
          <a:p>
            <a:pPr marL="0" indent="0">
              <a:lnSpc>
                <a:spcPct val="100000"/>
              </a:lnSpc>
            </a:pPr>
            <a:endParaRPr lang="en-GB" sz="2200" noProof="0" dirty="0"/>
          </a:p>
          <a:p>
            <a:pPr marL="0" indent="0">
              <a:lnSpc>
                <a:spcPct val="100000"/>
              </a:lnSpc>
            </a:pPr>
            <a:r>
              <a:rPr lang="en-GB" sz="2200" noProof="0" dirty="0"/>
              <a:t>Visit their </a:t>
            </a:r>
            <a:r>
              <a:rPr lang="en-GB" sz="2200" noProof="0" dirty="0">
                <a:hlinkClick r:id="rId4"/>
              </a:rPr>
              <a:t>website</a:t>
            </a:r>
            <a:r>
              <a:rPr lang="en-GB" sz="2200" noProof="0" dirty="0"/>
              <a:t> for more information!</a:t>
            </a:r>
          </a:p>
        </p:txBody>
      </p:sp>
      <p:pic>
        <p:nvPicPr>
          <p:cNvPr id="13" name="Grafika 12" descr="Internet z wypełnieniem pełnym">
            <a:extLst>
              <a:ext uri="{FF2B5EF4-FFF2-40B4-BE49-F238E27FC236}">
                <a16:creationId xmlns:a16="http://schemas.microsoft.com/office/drawing/2014/main" id="{459FDC35-731A-1EBC-5EFC-E3802FCF9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8751" y="5808343"/>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10993083" y="5320693"/>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4" name="Marcador de posición de imagen 23">
            <a:hlinkClick r:id="rId3"/>
            <a:extLst>
              <a:ext uri="{FF2B5EF4-FFF2-40B4-BE49-F238E27FC236}">
                <a16:creationId xmlns:a16="http://schemas.microsoft.com/office/drawing/2014/main" id="{789CD3EA-0D92-F833-BC7B-C7785C730AD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665" r="2789"/>
          <a:stretch>
            <a:fillRect/>
          </a:stretch>
        </p:blipFill>
        <p:spPr>
          <a:xfrm>
            <a:off x="7715250" y="1373925"/>
            <a:ext cx="2768024" cy="4336988"/>
          </a:xfrm>
        </p:spPr>
      </p:pic>
    </p:spTree>
    <p:extLst>
      <p:ext uri="{BB962C8B-B14F-4D97-AF65-F5344CB8AC3E}">
        <p14:creationId xmlns:p14="http://schemas.microsoft.com/office/powerpoint/2010/main" val="51267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322B-31E4-889C-76EC-BD03EB8CC9AF}"/>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A8FD27BD-70A6-56B3-0462-6880CC3BB5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E2B27DFC-5D34-F5D8-ABBB-9CCD3F8900E8}"/>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D9BE3454-B2D4-C839-31AB-E9938337787C}"/>
              </a:ext>
            </a:extLst>
          </p:cNvPr>
          <p:cNvSpPr/>
          <p:nvPr/>
        </p:nvSpPr>
        <p:spPr>
          <a:xfrm>
            <a:off x="5210175" y="2828835"/>
            <a:ext cx="5324475"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Disadvantages of Strict Food </a:t>
            </a:r>
            <a:r>
              <a:rPr lang="en-US" sz="3600" b="1" kern="1200" dirty="0">
                <a:solidFill>
                  <a:srgbClr val="60BA47"/>
                </a:solidFill>
                <a:latin typeface="Calibri" panose="020F0502020204030204" pitchFamily="34" charset="0"/>
                <a:cs typeface="Calibri" panose="020F0502020204030204" pitchFamily="34" charset="0"/>
              </a:rPr>
              <a:t>S</a:t>
            </a:r>
            <a:r>
              <a:rPr kumimoji="0" lang="en-US" sz="3600" b="1" i="0" u="none" strike="noStrike" kern="1200" cap="none" spc="0" normalizeH="0" baseline="0" noProof="0" dirty="0" err="1">
                <a:ln>
                  <a:noFill/>
                </a:ln>
                <a:solidFill>
                  <a:srgbClr val="60BA47"/>
                </a:solidFill>
                <a:effectLst/>
                <a:uLnTx/>
                <a:uFillTx/>
                <a:latin typeface="Calibri" panose="020F0502020204030204" pitchFamily="34" charset="0"/>
                <a:ea typeface="+mn-ea"/>
                <a:cs typeface="Calibri" panose="020F0502020204030204" pitchFamily="34" charset="0"/>
              </a:rPr>
              <a:t>tandard</a:t>
            </a: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 Regulations</a:t>
            </a:r>
          </a:p>
        </p:txBody>
      </p:sp>
      <p:sp>
        <p:nvSpPr>
          <p:cNvPr id="15" name="TextBox 14">
            <a:extLst>
              <a:ext uri="{FF2B5EF4-FFF2-40B4-BE49-F238E27FC236}">
                <a16:creationId xmlns:a16="http://schemas.microsoft.com/office/drawing/2014/main" id="{E3A001F8-53EC-A443-631E-2C0A7349E984}"/>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53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5839" y="403173"/>
            <a:ext cx="11302365" cy="6270625"/>
            <a:chOff x="185839" y="403173"/>
            <a:chExt cx="11302365" cy="6270625"/>
          </a:xfrm>
        </p:grpSpPr>
        <p:sp>
          <p:nvSpPr>
            <p:cNvPr id="3" name="object 3"/>
            <p:cNvSpPr/>
            <p:nvPr/>
          </p:nvSpPr>
          <p:spPr>
            <a:xfrm>
              <a:off x="6334290"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4" name="object 4"/>
            <p:cNvSpPr/>
            <p:nvPr/>
          </p:nvSpPr>
          <p:spPr>
            <a:xfrm>
              <a:off x="9189631" y="2342756"/>
              <a:ext cx="2298700" cy="4331335"/>
            </a:xfrm>
            <a:custGeom>
              <a:avLst/>
              <a:gdLst/>
              <a:ahLst/>
              <a:cxnLst/>
              <a:rect l="l" t="t" r="r" b="b"/>
              <a:pathLst>
                <a:path w="2298700" h="4331334">
                  <a:moveTo>
                    <a:pt x="283768" y="3849662"/>
                  </a:moveTo>
                  <a:lnTo>
                    <a:pt x="252742" y="3818534"/>
                  </a:lnTo>
                  <a:lnTo>
                    <a:pt x="221272" y="3786136"/>
                  </a:lnTo>
                  <a:lnTo>
                    <a:pt x="190665" y="3752900"/>
                  </a:lnTo>
                  <a:lnTo>
                    <a:pt x="162153" y="3719233"/>
                  </a:lnTo>
                  <a:lnTo>
                    <a:pt x="0" y="3849662"/>
                  </a:lnTo>
                  <a:lnTo>
                    <a:pt x="34620" y="3891965"/>
                  </a:lnTo>
                  <a:lnTo>
                    <a:pt x="70942" y="3931729"/>
                  </a:lnTo>
                  <a:lnTo>
                    <a:pt x="108953" y="3969816"/>
                  </a:lnTo>
                  <a:lnTo>
                    <a:pt x="148640" y="4007066"/>
                  </a:lnTo>
                  <a:lnTo>
                    <a:pt x="283768" y="3849662"/>
                  </a:lnTo>
                  <a:close/>
                </a:path>
                <a:path w="2298700" h="4331334">
                  <a:moveTo>
                    <a:pt x="396379" y="431800"/>
                  </a:moveTo>
                  <a:lnTo>
                    <a:pt x="315302" y="292100"/>
                  </a:lnTo>
                  <a:lnTo>
                    <a:pt x="272643" y="317500"/>
                  </a:lnTo>
                  <a:lnTo>
                    <a:pt x="231267" y="342900"/>
                  </a:lnTo>
                  <a:lnTo>
                    <a:pt x="191414" y="381000"/>
                  </a:lnTo>
                  <a:lnTo>
                    <a:pt x="153289" y="419100"/>
                  </a:lnTo>
                  <a:lnTo>
                    <a:pt x="117106" y="444500"/>
                  </a:lnTo>
                  <a:lnTo>
                    <a:pt x="234226" y="558800"/>
                  </a:lnTo>
                  <a:lnTo>
                    <a:pt x="272237" y="533400"/>
                  </a:lnTo>
                  <a:lnTo>
                    <a:pt x="311924" y="495300"/>
                  </a:lnTo>
                  <a:lnTo>
                    <a:pt x="353314" y="469900"/>
                  </a:lnTo>
                  <a:lnTo>
                    <a:pt x="396379" y="431800"/>
                  </a:lnTo>
                  <a:close/>
                </a:path>
                <a:path w="2298700" h="4331334">
                  <a:moveTo>
                    <a:pt x="648627" y="825500"/>
                  </a:moveTo>
                  <a:lnTo>
                    <a:pt x="522503" y="660400"/>
                  </a:lnTo>
                  <a:lnTo>
                    <a:pt x="479361" y="685800"/>
                  </a:lnTo>
                  <a:lnTo>
                    <a:pt x="437489" y="723900"/>
                  </a:lnTo>
                  <a:lnTo>
                    <a:pt x="355841" y="800100"/>
                  </a:lnTo>
                  <a:lnTo>
                    <a:pt x="508990" y="952500"/>
                  </a:lnTo>
                  <a:lnTo>
                    <a:pt x="542848" y="914400"/>
                  </a:lnTo>
                  <a:lnTo>
                    <a:pt x="577126" y="889000"/>
                  </a:lnTo>
                  <a:lnTo>
                    <a:pt x="612241" y="863600"/>
                  </a:lnTo>
                  <a:lnTo>
                    <a:pt x="648627" y="825500"/>
                  </a:lnTo>
                  <a:close/>
                </a:path>
                <a:path w="2298700" h="4331334">
                  <a:moveTo>
                    <a:pt x="999972" y="4168965"/>
                  </a:moveTo>
                  <a:lnTo>
                    <a:pt x="950137" y="4151185"/>
                  </a:lnTo>
                  <a:lnTo>
                    <a:pt x="902004" y="4131297"/>
                  </a:lnTo>
                  <a:lnTo>
                    <a:pt x="855548" y="4108881"/>
                  </a:lnTo>
                  <a:lnTo>
                    <a:pt x="810793" y="4083520"/>
                  </a:lnTo>
                  <a:lnTo>
                    <a:pt x="720699" y="4227436"/>
                  </a:lnTo>
                  <a:lnTo>
                    <a:pt x="764489" y="4251147"/>
                  </a:lnTo>
                  <a:lnTo>
                    <a:pt x="809345" y="4273562"/>
                  </a:lnTo>
                  <a:lnTo>
                    <a:pt x="855294" y="4294454"/>
                  </a:lnTo>
                  <a:lnTo>
                    <a:pt x="902322" y="4313631"/>
                  </a:lnTo>
                  <a:lnTo>
                    <a:pt x="950417" y="4330865"/>
                  </a:lnTo>
                  <a:lnTo>
                    <a:pt x="999972" y="4168965"/>
                  </a:lnTo>
                  <a:close/>
                </a:path>
                <a:path w="2298700" h="4331334">
                  <a:moveTo>
                    <a:pt x="1256715" y="558800"/>
                  </a:moveTo>
                  <a:lnTo>
                    <a:pt x="1193660" y="266700"/>
                  </a:lnTo>
                  <a:lnTo>
                    <a:pt x="1005814" y="317500"/>
                  </a:lnTo>
                  <a:lnTo>
                    <a:pt x="960120" y="342900"/>
                  </a:lnTo>
                  <a:lnTo>
                    <a:pt x="914971" y="355600"/>
                  </a:lnTo>
                  <a:lnTo>
                    <a:pt x="870394" y="381000"/>
                  </a:lnTo>
                  <a:lnTo>
                    <a:pt x="826401" y="393700"/>
                  </a:lnTo>
                  <a:lnTo>
                    <a:pt x="740283" y="444500"/>
                  </a:lnTo>
                  <a:lnTo>
                    <a:pt x="698182" y="457200"/>
                  </a:lnTo>
                  <a:lnTo>
                    <a:pt x="846823" y="723900"/>
                  </a:lnTo>
                  <a:lnTo>
                    <a:pt x="889355" y="698500"/>
                  </a:lnTo>
                  <a:lnTo>
                    <a:pt x="932815" y="673100"/>
                  </a:lnTo>
                  <a:lnTo>
                    <a:pt x="977112" y="660400"/>
                  </a:lnTo>
                  <a:lnTo>
                    <a:pt x="1022210" y="635000"/>
                  </a:lnTo>
                  <a:lnTo>
                    <a:pt x="1067993" y="622300"/>
                  </a:lnTo>
                  <a:lnTo>
                    <a:pt x="1114425"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17" y="825500"/>
                  </a:lnTo>
                  <a:lnTo>
                    <a:pt x="909891" y="876300"/>
                  </a:lnTo>
                  <a:lnTo>
                    <a:pt x="1063040" y="1143000"/>
                  </a:lnTo>
                  <a:lnTo>
                    <a:pt x="1159129" y="1092200"/>
                  </a:lnTo>
                  <a:lnTo>
                    <a:pt x="1208303" y="1079500"/>
                  </a:lnTo>
                  <a:lnTo>
                    <a:pt x="1258227" y="1054100"/>
                  </a:lnTo>
                  <a:lnTo>
                    <a:pt x="1360322" y="1028700"/>
                  </a:lnTo>
                  <a:close/>
                </a:path>
                <a:path w="2298700" h="4331334">
                  <a:moveTo>
                    <a:pt x="1576539" y="4029545"/>
                  </a:moveTo>
                  <a:lnTo>
                    <a:pt x="1525092" y="4023969"/>
                  </a:lnTo>
                  <a:lnTo>
                    <a:pt x="1474266" y="4016387"/>
                  </a:lnTo>
                  <a:lnTo>
                    <a:pt x="1423949" y="4007066"/>
                  </a:lnTo>
                  <a:lnTo>
                    <a:pt x="1374000" y="3996232"/>
                  </a:lnTo>
                  <a:lnTo>
                    <a:pt x="1324305" y="3984167"/>
                  </a:lnTo>
                  <a:lnTo>
                    <a:pt x="1274737" y="3971086"/>
                  </a:lnTo>
                  <a:lnTo>
                    <a:pt x="1184656" y="4254411"/>
                  </a:lnTo>
                  <a:lnTo>
                    <a:pt x="1235367" y="4269029"/>
                  </a:lnTo>
                  <a:lnTo>
                    <a:pt x="1287030" y="4282059"/>
                  </a:lnTo>
                  <a:lnTo>
                    <a:pt x="1339481" y="4293590"/>
                  </a:lnTo>
                  <a:lnTo>
                    <a:pt x="1392567" y="4303712"/>
                  </a:lnTo>
                  <a:lnTo>
                    <a:pt x="1446110" y="4312501"/>
                  </a:lnTo>
                  <a:lnTo>
                    <a:pt x="1499984" y="4320019"/>
                  </a:lnTo>
                  <a:lnTo>
                    <a:pt x="1554010" y="4326369"/>
                  </a:lnTo>
                  <a:lnTo>
                    <a:pt x="1576539" y="4029545"/>
                  </a:lnTo>
                  <a:close/>
                </a:path>
                <a:path w="2298700" h="4331334">
                  <a:moveTo>
                    <a:pt x="1666621" y="0"/>
                  </a:moveTo>
                  <a:lnTo>
                    <a:pt x="1477149" y="0"/>
                  </a:lnTo>
                  <a:lnTo>
                    <a:pt x="1384147" y="25400"/>
                  </a:lnTo>
                  <a:lnTo>
                    <a:pt x="1337805" y="25400"/>
                  </a:lnTo>
                  <a:lnTo>
                    <a:pt x="1391856" y="266700"/>
                  </a:lnTo>
                  <a:lnTo>
                    <a:pt x="1445945" y="266700"/>
                  </a:lnTo>
                  <a:lnTo>
                    <a:pt x="1554988" y="241300"/>
                  </a:lnTo>
                  <a:lnTo>
                    <a:pt x="1666621" y="241300"/>
                  </a:lnTo>
                  <a:lnTo>
                    <a:pt x="1666621" y="0"/>
                  </a:lnTo>
                  <a:close/>
                </a:path>
                <a:path w="2298700" h="4331334">
                  <a:moveTo>
                    <a:pt x="2008962" y="609600"/>
                  </a:moveTo>
                  <a:lnTo>
                    <a:pt x="1908530" y="584200"/>
                  </a:lnTo>
                  <a:lnTo>
                    <a:pt x="1857502" y="584200"/>
                  </a:lnTo>
                  <a:lnTo>
                    <a:pt x="1806092" y="571500"/>
                  </a:lnTo>
                  <a:lnTo>
                    <a:pt x="1607134" y="571500"/>
                  </a:lnTo>
                  <a:lnTo>
                    <a:pt x="1560004" y="584200"/>
                  </a:lnTo>
                  <a:lnTo>
                    <a:pt x="1513179" y="584200"/>
                  </a:lnTo>
                  <a:lnTo>
                    <a:pt x="1466608" y="596900"/>
                  </a:lnTo>
                  <a:lnTo>
                    <a:pt x="1420177" y="596900"/>
                  </a:lnTo>
                  <a:lnTo>
                    <a:pt x="1373835" y="609600"/>
                  </a:lnTo>
                  <a:lnTo>
                    <a:pt x="1441399" y="914400"/>
                  </a:lnTo>
                  <a:lnTo>
                    <a:pt x="1542440" y="889000"/>
                  </a:lnTo>
                  <a:lnTo>
                    <a:pt x="1944331" y="889000"/>
                  </a:lnTo>
                  <a:lnTo>
                    <a:pt x="2008962" y="609600"/>
                  </a:lnTo>
                  <a:close/>
                </a:path>
                <a:path w="2298700" h="4331334">
                  <a:moveTo>
                    <a:pt x="2035987" y="266700"/>
                  </a:moveTo>
                  <a:lnTo>
                    <a:pt x="1984590" y="266700"/>
                  </a:lnTo>
                  <a:lnTo>
                    <a:pt x="1932990" y="254000"/>
                  </a:lnTo>
                  <a:lnTo>
                    <a:pt x="1880958" y="254000"/>
                  </a:lnTo>
                  <a:lnTo>
                    <a:pt x="1828279" y="241300"/>
                  </a:lnTo>
                  <a:lnTo>
                    <a:pt x="1774723" y="241300"/>
                  </a:lnTo>
                  <a:lnTo>
                    <a:pt x="1774723" y="444500"/>
                  </a:lnTo>
                  <a:lnTo>
                    <a:pt x="1828774" y="444500"/>
                  </a:lnTo>
                  <a:lnTo>
                    <a:pt x="1882838" y="457200"/>
                  </a:lnTo>
                  <a:lnTo>
                    <a:pt x="1936889" y="457200"/>
                  </a:lnTo>
                  <a:lnTo>
                    <a:pt x="1990940" y="469900"/>
                  </a:lnTo>
                  <a:lnTo>
                    <a:pt x="2035987" y="266700"/>
                  </a:lnTo>
                  <a:close/>
                </a:path>
                <a:path w="2298700" h="4331334">
                  <a:moveTo>
                    <a:pt x="2298560" y="3919296"/>
                  </a:moveTo>
                  <a:lnTo>
                    <a:pt x="2234171" y="3942981"/>
                  </a:lnTo>
                  <a:lnTo>
                    <a:pt x="2186609" y="3957815"/>
                  </a:lnTo>
                  <a:lnTo>
                    <a:pt x="2138502" y="3971239"/>
                  </a:lnTo>
                  <a:lnTo>
                    <a:pt x="2089861" y="3983215"/>
                  </a:lnTo>
                  <a:lnTo>
                    <a:pt x="2040661" y="3993667"/>
                  </a:lnTo>
                  <a:lnTo>
                    <a:pt x="1990940" y="4002570"/>
                  </a:lnTo>
                  <a:lnTo>
                    <a:pt x="2031479" y="4299394"/>
                  </a:lnTo>
                  <a:lnTo>
                    <a:pt x="2105355" y="4284840"/>
                  </a:lnTo>
                  <a:lnTo>
                    <a:pt x="2178291" y="4268114"/>
                  </a:lnTo>
                  <a:lnTo>
                    <a:pt x="2298560" y="4234281"/>
                  </a:lnTo>
                  <a:lnTo>
                    <a:pt x="2298560" y="3919296"/>
                  </a:lnTo>
                  <a:close/>
                </a:path>
                <a:path w="2298700" h="4331334">
                  <a:moveTo>
                    <a:pt x="2298560" y="825500"/>
                  </a:moveTo>
                  <a:lnTo>
                    <a:pt x="2288222" y="825500"/>
                  </a:lnTo>
                  <a:lnTo>
                    <a:pt x="2236774" y="800100"/>
                  </a:lnTo>
                  <a:lnTo>
                    <a:pt x="2076526" y="762000"/>
                  </a:lnTo>
                  <a:lnTo>
                    <a:pt x="2008962" y="1054100"/>
                  </a:lnTo>
                  <a:lnTo>
                    <a:pt x="2113750" y="1079500"/>
                  </a:lnTo>
                  <a:lnTo>
                    <a:pt x="2163749" y="1104900"/>
                  </a:lnTo>
                  <a:lnTo>
                    <a:pt x="2212213" y="1117600"/>
                  </a:lnTo>
                  <a:lnTo>
                    <a:pt x="2298560" y="1168400"/>
                  </a:lnTo>
                  <a:lnTo>
                    <a:pt x="2298560" y="825500"/>
                  </a:lnTo>
                  <a:close/>
                </a:path>
                <a:path w="2298700" h="4331334">
                  <a:moveTo>
                    <a:pt x="2298560" y="381000"/>
                  </a:moveTo>
                  <a:lnTo>
                    <a:pt x="2198141" y="355600"/>
                  </a:lnTo>
                  <a:lnTo>
                    <a:pt x="2144090" y="596900"/>
                  </a:lnTo>
                  <a:lnTo>
                    <a:pt x="2167737" y="609600"/>
                  </a:lnTo>
                  <a:lnTo>
                    <a:pt x="2191385" y="609600"/>
                  </a:lnTo>
                  <a:lnTo>
                    <a:pt x="2215032" y="622300"/>
                  </a:lnTo>
                  <a:lnTo>
                    <a:pt x="2238679" y="622300"/>
                  </a:lnTo>
                  <a:lnTo>
                    <a:pt x="2298560" y="647700"/>
                  </a:lnTo>
                  <a:lnTo>
                    <a:pt x="2298560" y="381000"/>
                  </a:lnTo>
                  <a:close/>
                </a:path>
              </a:pathLst>
            </a:custGeom>
            <a:solidFill>
              <a:srgbClr val="FFFFFF">
                <a:alpha val="20391"/>
              </a:srgbClr>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8667127" y="3180943"/>
              <a:ext cx="148643" cy="152400"/>
            </a:xfrm>
            <a:prstGeom prst="rect">
              <a:avLst/>
            </a:prstGeom>
          </p:spPr>
        </p:pic>
        <p:sp>
          <p:nvSpPr>
            <p:cNvPr id="6" name="object 6"/>
            <p:cNvSpPr/>
            <p:nvPr/>
          </p:nvSpPr>
          <p:spPr>
            <a:xfrm>
              <a:off x="8892337" y="3219056"/>
              <a:ext cx="2595880" cy="1117600"/>
            </a:xfrm>
            <a:custGeom>
              <a:avLst/>
              <a:gdLst/>
              <a:ahLst/>
              <a:cxnLst/>
              <a:rect l="l" t="t" r="r" b="b"/>
              <a:pathLst>
                <a:path w="2595879" h="1117600">
                  <a:moveTo>
                    <a:pt x="576567" y="190500"/>
                  </a:moveTo>
                  <a:lnTo>
                    <a:pt x="378371" y="0"/>
                  </a:lnTo>
                  <a:lnTo>
                    <a:pt x="343281" y="38100"/>
                  </a:lnTo>
                  <a:lnTo>
                    <a:pt x="309422" y="76200"/>
                  </a:lnTo>
                  <a:lnTo>
                    <a:pt x="276821" y="114300"/>
                  </a:lnTo>
                  <a:lnTo>
                    <a:pt x="245452" y="165100"/>
                  </a:lnTo>
                  <a:lnTo>
                    <a:pt x="215315" y="203200"/>
                  </a:lnTo>
                  <a:lnTo>
                    <a:pt x="186436" y="241300"/>
                  </a:lnTo>
                  <a:lnTo>
                    <a:pt x="158788" y="292100"/>
                  </a:lnTo>
                  <a:lnTo>
                    <a:pt x="132372" y="330200"/>
                  </a:lnTo>
                  <a:lnTo>
                    <a:pt x="107213" y="381000"/>
                  </a:lnTo>
                  <a:lnTo>
                    <a:pt x="83286" y="419100"/>
                  </a:lnTo>
                  <a:lnTo>
                    <a:pt x="60604" y="469900"/>
                  </a:lnTo>
                  <a:lnTo>
                    <a:pt x="39166" y="520700"/>
                  </a:lnTo>
                  <a:lnTo>
                    <a:pt x="18961" y="571500"/>
                  </a:lnTo>
                  <a:lnTo>
                    <a:pt x="0" y="609600"/>
                  </a:lnTo>
                  <a:lnTo>
                    <a:pt x="261264" y="711200"/>
                  </a:lnTo>
                  <a:lnTo>
                    <a:pt x="280022" y="660400"/>
                  </a:lnTo>
                  <a:lnTo>
                    <a:pt x="300253" y="609600"/>
                  </a:lnTo>
                  <a:lnTo>
                    <a:pt x="321932" y="558800"/>
                  </a:lnTo>
                  <a:lnTo>
                    <a:pt x="345008" y="520700"/>
                  </a:lnTo>
                  <a:lnTo>
                    <a:pt x="369468" y="469900"/>
                  </a:lnTo>
                  <a:lnTo>
                    <a:pt x="395262" y="431800"/>
                  </a:lnTo>
                  <a:lnTo>
                    <a:pt x="422376" y="393700"/>
                  </a:lnTo>
                  <a:lnTo>
                    <a:pt x="450773" y="342900"/>
                  </a:lnTo>
                  <a:lnTo>
                    <a:pt x="480428" y="304800"/>
                  </a:lnTo>
                  <a:lnTo>
                    <a:pt x="511289" y="266700"/>
                  </a:lnTo>
                  <a:lnTo>
                    <a:pt x="543344" y="228600"/>
                  </a:lnTo>
                  <a:lnTo>
                    <a:pt x="576567" y="190500"/>
                  </a:lnTo>
                  <a:close/>
                </a:path>
                <a:path w="2595879" h="1117600">
                  <a:moveTo>
                    <a:pt x="941412" y="546100"/>
                  </a:moveTo>
                  <a:lnTo>
                    <a:pt x="747725" y="368300"/>
                  </a:lnTo>
                  <a:lnTo>
                    <a:pt x="715137" y="406400"/>
                  </a:lnTo>
                  <a:lnTo>
                    <a:pt x="683704" y="444500"/>
                  </a:lnTo>
                  <a:lnTo>
                    <a:pt x="653529" y="482600"/>
                  </a:lnTo>
                  <a:lnTo>
                    <a:pt x="624636" y="520700"/>
                  </a:lnTo>
                  <a:lnTo>
                    <a:pt x="597115" y="558800"/>
                  </a:lnTo>
                  <a:lnTo>
                    <a:pt x="571017" y="596900"/>
                  </a:lnTo>
                  <a:lnTo>
                    <a:pt x="546392" y="647700"/>
                  </a:lnTo>
                  <a:lnTo>
                    <a:pt x="523316" y="685800"/>
                  </a:lnTo>
                  <a:lnTo>
                    <a:pt x="501853" y="736600"/>
                  </a:lnTo>
                  <a:lnTo>
                    <a:pt x="482041" y="774700"/>
                  </a:lnTo>
                  <a:lnTo>
                    <a:pt x="463956" y="825500"/>
                  </a:lnTo>
                  <a:lnTo>
                    <a:pt x="720712" y="914400"/>
                  </a:lnTo>
                  <a:lnTo>
                    <a:pt x="740537" y="863600"/>
                  </a:lnTo>
                  <a:lnTo>
                    <a:pt x="762800" y="812800"/>
                  </a:lnTo>
                  <a:lnTo>
                    <a:pt x="787374" y="762000"/>
                  </a:lnTo>
                  <a:lnTo>
                    <a:pt x="814171" y="723900"/>
                  </a:lnTo>
                  <a:lnTo>
                    <a:pt x="843076" y="673100"/>
                  </a:lnTo>
                  <a:lnTo>
                    <a:pt x="874001" y="635000"/>
                  </a:lnTo>
                  <a:lnTo>
                    <a:pt x="906805" y="596900"/>
                  </a:lnTo>
                  <a:lnTo>
                    <a:pt x="941412" y="546100"/>
                  </a:lnTo>
                  <a:close/>
                </a:path>
                <a:path w="2595879" h="1117600">
                  <a:moveTo>
                    <a:pt x="1243215" y="355600"/>
                  </a:moveTo>
                  <a:lnTo>
                    <a:pt x="1067549" y="114300"/>
                  </a:lnTo>
                  <a:lnTo>
                    <a:pt x="1030249" y="139700"/>
                  </a:lnTo>
                  <a:lnTo>
                    <a:pt x="994029" y="165100"/>
                  </a:lnTo>
                  <a:lnTo>
                    <a:pt x="958900" y="203200"/>
                  </a:lnTo>
                  <a:lnTo>
                    <a:pt x="924839" y="228600"/>
                  </a:lnTo>
                  <a:lnTo>
                    <a:pt x="891870" y="266700"/>
                  </a:lnTo>
                  <a:lnTo>
                    <a:pt x="1108087" y="469900"/>
                  </a:lnTo>
                  <a:lnTo>
                    <a:pt x="1139329" y="444500"/>
                  </a:lnTo>
                  <a:lnTo>
                    <a:pt x="1172273" y="419100"/>
                  </a:lnTo>
                  <a:lnTo>
                    <a:pt x="1206893" y="381000"/>
                  </a:lnTo>
                  <a:lnTo>
                    <a:pt x="1243215" y="355600"/>
                  </a:lnTo>
                  <a:close/>
                </a:path>
                <a:path w="2595879" h="1117600">
                  <a:moveTo>
                    <a:pt x="1333296" y="850900"/>
                  </a:moveTo>
                  <a:lnTo>
                    <a:pt x="1117092" y="647700"/>
                  </a:lnTo>
                  <a:lnTo>
                    <a:pt x="1084897" y="673100"/>
                  </a:lnTo>
                  <a:lnTo>
                    <a:pt x="1054366" y="711200"/>
                  </a:lnTo>
                  <a:lnTo>
                    <a:pt x="1025499" y="762000"/>
                  </a:lnTo>
                  <a:lnTo>
                    <a:pt x="998308" y="800100"/>
                  </a:lnTo>
                  <a:lnTo>
                    <a:pt x="972781" y="838200"/>
                  </a:lnTo>
                  <a:lnTo>
                    <a:pt x="948931" y="876300"/>
                  </a:lnTo>
                  <a:lnTo>
                    <a:pt x="926744" y="927100"/>
                  </a:lnTo>
                  <a:lnTo>
                    <a:pt x="906221" y="965200"/>
                  </a:lnTo>
                  <a:lnTo>
                    <a:pt x="887374" y="1016000"/>
                  </a:lnTo>
                  <a:lnTo>
                    <a:pt x="900887" y="1016000"/>
                  </a:lnTo>
                  <a:lnTo>
                    <a:pt x="1171143" y="1117600"/>
                  </a:lnTo>
                  <a:lnTo>
                    <a:pt x="1190980"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62" y="444500"/>
                  </a:lnTo>
                  <a:lnTo>
                    <a:pt x="1255318" y="469900"/>
                  </a:lnTo>
                  <a:lnTo>
                    <a:pt x="1224076" y="495300"/>
                  </a:lnTo>
                  <a:lnTo>
                    <a:pt x="1194511" y="520700"/>
                  </a:lnTo>
                  <a:lnTo>
                    <a:pt x="1166634" y="546100"/>
                  </a:lnTo>
                  <a:lnTo>
                    <a:pt x="1382852" y="749300"/>
                  </a:lnTo>
                  <a:lnTo>
                    <a:pt x="1400517" y="736600"/>
                  </a:lnTo>
                  <a:lnTo>
                    <a:pt x="1419453" y="723900"/>
                  </a:lnTo>
                  <a:lnTo>
                    <a:pt x="1439227" y="698500"/>
                  </a:lnTo>
                  <a:lnTo>
                    <a:pt x="1459420" y="685800"/>
                  </a:lnTo>
                  <a:close/>
                </a:path>
                <a:path w="2595879" h="1117600">
                  <a:moveTo>
                    <a:pt x="1765719" y="571500"/>
                  </a:moveTo>
                  <a:lnTo>
                    <a:pt x="1707159" y="304800"/>
                  </a:lnTo>
                  <a:lnTo>
                    <a:pt x="1702663" y="292100"/>
                  </a:lnTo>
                  <a:lnTo>
                    <a:pt x="1564157" y="330200"/>
                  </a:lnTo>
                  <a:lnTo>
                    <a:pt x="1519491" y="355600"/>
                  </a:lnTo>
                  <a:lnTo>
                    <a:pt x="1475562" y="368300"/>
                  </a:lnTo>
                  <a:lnTo>
                    <a:pt x="1432394" y="393700"/>
                  </a:lnTo>
                  <a:lnTo>
                    <a:pt x="1576539" y="647700"/>
                  </a:lnTo>
                  <a:lnTo>
                    <a:pt x="1621307" y="622300"/>
                  </a:lnTo>
                  <a:lnTo>
                    <a:pt x="1667751" y="609600"/>
                  </a:lnTo>
                  <a:lnTo>
                    <a:pt x="1715897" y="584200"/>
                  </a:lnTo>
                  <a:lnTo>
                    <a:pt x="1765719" y="571500"/>
                  </a:lnTo>
                  <a:close/>
                </a:path>
                <a:path w="2595879" h="1117600">
                  <a:moveTo>
                    <a:pt x="2220671" y="254000"/>
                  </a:moveTo>
                  <a:lnTo>
                    <a:pt x="2169083" y="254000"/>
                  </a:lnTo>
                  <a:lnTo>
                    <a:pt x="2115375" y="241300"/>
                  </a:lnTo>
                  <a:lnTo>
                    <a:pt x="1953539" y="241300"/>
                  </a:lnTo>
                  <a:lnTo>
                    <a:pt x="1906473" y="254000"/>
                  </a:lnTo>
                  <a:lnTo>
                    <a:pt x="1859203" y="254000"/>
                  </a:lnTo>
                  <a:lnTo>
                    <a:pt x="1812137" y="266700"/>
                  </a:lnTo>
                  <a:lnTo>
                    <a:pt x="1765719" y="266700"/>
                  </a:lnTo>
                  <a:lnTo>
                    <a:pt x="1770227" y="292100"/>
                  </a:lnTo>
                  <a:lnTo>
                    <a:pt x="1828787" y="558800"/>
                  </a:lnTo>
                  <a:lnTo>
                    <a:pt x="1872703" y="546100"/>
                  </a:lnTo>
                  <a:lnTo>
                    <a:pt x="1916620" y="546100"/>
                  </a:lnTo>
                  <a:lnTo>
                    <a:pt x="1960537" y="533400"/>
                  </a:lnTo>
                  <a:lnTo>
                    <a:pt x="2044852" y="533400"/>
                  </a:lnTo>
                  <a:lnTo>
                    <a:pt x="2084412" y="546100"/>
                  </a:lnTo>
                  <a:lnTo>
                    <a:pt x="2157603" y="546100"/>
                  </a:lnTo>
                  <a:lnTo>
                    <a:pt x="2160536" y="533400"/>
                  </a:lnTo>
                  <a:lnTo>
                    <a:pt x="2216162" y="292100"/>
                  </a:lnTo>
                  <a:lnTo>
                    <a:pt x="2220671" y="254000"/>
                  </a:lnTo>
                  <a:close/>
                </a:path>
                <a:path w="2595879" h="1117600">
                  <a:moveTo>
                    <a:pt x="2241626" y="12700"/>
                  </a:moveTo>
                  <a:lnTo>
                    <a:pt x="2192667" y="12700"/>
                  </a:lnTo>
                  <a:lnTo>
                    <a:pt x="2238692" y="25400"/>
                  </a:lnTo>
                  <a:lnTo>
                    <a:pt x="2241626" y="12700"/>
                  </a:lnTo>
                  <a:close/>
                </a:path>
                <a:path w="2595879" h="1117600">
                  <a:moveTo>
                    <a:pt x="2595854" y="406400"/>
                  </a:moveTo>
                  <a:lnTo>
                    <a:pt x="2559342" y="381000"/>
                  </a:lnTo>
                  <a:lnTo>
                    <a:pt x="2517330" y="355600"/>
                  </a:lnTo>
                  <a:lnTo>
                    <a:pt x="2474036" y="342900"/>
                  </a:lnTo>
                  <a:lnTo>
                    <a:pt x="2429484" y="317500"/>
                  </a:lnTo>
                  <a:lnTo>
                    <a:pt x="2383675" y="304800"/>
                  </a:lnTo>
                  <a:lnTo>
                    <a:pt x="2288235" y="279400"/>
                  </a:lnTo>
                  <a:lnTo>
                    <a:pt x="2283726" y="304800"/>
                  </a:lnTo>
                  <a:lnTo>
                    <a:pt x="2225167" y="571500"/>
                  </a:lnTo>
                  <a:lnTo>
                    <a:pt x="2316759" y="596900"/>
                  </a:lnTo>
                  <a:lnTo>
                    <a:pt x="2360307" y="622300"/>
                  </a:lnTo>
                  <a:lnTo>
                    <a:pt x="2402344" y="635000"/>
                  </a:lnTo>
                  <a:lnTo>
                    <a:pt x="2442883" y="660400"/>
                  </a:lnTo>
                  <a:lnTo>
                    <a:pt x="2481923" y="685800"/>
                  </a:lnTo>
                  <a:lnTo>
                    <a:pt x="2595854" y="495300"/>
                  </a:lnTo>
                  <a:lnTo>
                    <a:pt x="2595854" y="406400"/>
                  </a:lnTo>
                  <a:close/>
                </a:path>
              </a:pathLst>
            </a:custGeom>
            <a:solidFill>
              <a:srgbClr val="FFFFFF">
                <a:alpha val="20391"/>
              </a:srgbClr>
            </a:solidFill>
          </p:spPr>
          <p:txBody>
            <a:bodyPr wrap="square" lIns="0" tIns="0" rIns="0" bIns="0" rtlCol="0"/>
            <a:lstStyle/>
            <a:p>
              <a:endParaRPr/>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8545507" y="3968343"/>
              <a:ext cx="252244" cy="254000"/>
            </a:xfrm>
            <a:prstGeom prst="rect">
              <a:avLst/>
            </a:prstGeom>
          </p:spPr>
        </p:pic>
        <p:sp>
          <p:nvSpPr>
            <p:cNvPr id="8" name="object 8"/>
            <p:cNvSpPr/>
            <p:nvPr/>
          </p:nvSpPr>
          <p:spPr>
            <a:xfrm>
              <a:off x="9171610" y="4108056"/>
              <a:ext cx="820419" cy="368300"/>
            </a:xfrm>
            <a:custGeom>
              <a:avLst/>
              <a:gdLst/>
              <a:ahLst/>
              <a:cxnLst/>
              <a:rect l="l" t="t" r="r" b="b"/>
              <a:pathLst>
                <a:path w="820420" h="368300">
                  <a:moveTo>
                    <a:pt x="346837" y="101600"/>
                  </a:moveTo>
                  <a:lnTo>
                    <a:pt x="58559" y="0"/>
                  </a:lnTo>
                  <a:lnTo>
                    <a:pt x="45123" y="50800"/>
                  </a:lnTo>
                  <a:lnTo>
                    <a:pt x="32105" y="101600"/>
                  </a:lnTo>
                  <a:lnTo>
                    <a:pt x="19964" y="152400"/>
                  </a:lnTo>
                  <a:lnTo>
                    <a:pt x="9118" y="203200"/>
                  </a:lnTo>
                  <a:lnTo>
                    <a:pt x="0" y="241300"/>
                  </a:lnTo>
                  <a:lnTo>
                    <a:pt x="301790" y="292100"/>
                  </a:lnTo>
                  <a:lnTo>
                    <a:pt x="310095" y="241300"/>
                  </a:lnTo>
                  <a:lnTo>
                    <a:pt x="320941" y="190500"/>
                  </a:lnTo>
                  <a:lnTo>
                    <a:pt x="333463" y="152400"/>
                  </a:lnTo>
                  <a:lnTo>
                    <a:pt x="346837" y="101600"/>
                  </a:lnTo>
                  <a:close/>
                </a:path>
                <a:path w="820420" h="368300">
                  <a:moveTo>
                    <a:pt x="819797" y="266700"/>
                  </a:moveTo>
                  <a:lnTo>
                    <a:pt x="549541" y="165100"/>
                  </a:lnTo>
                  <a:lnTo>
                    <a:pt x="540524" y="165100"/>
                  </a:lnTo>
                  <a:lnTo>
                    <a:pt x="529755" y="203200"/>
                  </a:lnTo>
                  <a:lnTo>
                    <a:pt x="518566" y="241300"/>
                  </a:lnTo>
                  <a:lnTo>
                    <a:pt x="508228" y="292100"/>
                  </a:lnTo>
                  <a:lnTo>
                    <a:pt x="499986" y="330200"/>
                  </a:lnTo>
                  <a:lnTo>
                    <a:pt x="792772" y="368300"/>
                  </a:lnTo>
                  <a:lnTo>
                    <a:pt x="797636"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428392" y="4362043"/>
              <a:ext cx="135131" cy="139700"/>
            </a:xfrm>
            <a:prstGeom prst="rect">
              <a:avLst/>
            </a:prstGeom>
          </p:spPr>
        </p:pic>
        <p:sp>
          <p:nvSpPr>
            <p:cNvPr id="10" name="object 10"/>
            <p:cNvSpPr/>
            <p:nvPr/>
          </p:nvSpPr>
          <p:spPr>
            <a:xfrm>
              <a:off x="8667115" y="4400156"/>
              <a:ext cx="2821305" cy="1600200"/>
            </a:xfrm>
            <a:custGeom>
              <a:avLst/>
              <a:gdLst/>
              <a:ahLst/>
              <a:cxnLst/>
              <a:rect l="l" t="t" r="r" b="b"/>
              <a:pathLst>
                <a:path w="2821304" h="1600200">
                  <a:moveTo>
                    <a:pt x="256755" y="838200"/>
                  </a:moveTo>
                  <a:lnTo>
                    <a:pt x="243814" y="787400"/>
                  </a:lnTo>
                  <a:lnTo>
                    <a:pt x="232181" y="736600"/>
                  </a:lnTo>
                  <a:lnTo>
                    <a:pt x="222059" y="698500"/>
                  </a:lnTo>
                  <a:lnTo>
                    <a:pt x="213652" y="647700"/>
                  </a:lnTo>
                  <a:lnTo>
                    <a:pt x="207213" y="596900"/>
                  </a:lnTo>
                  <a:lnTo>
                    <a:pt x="0" y="622300"/>
                  </a:lnTo>
                  <a:lnTo>
                    <a:pt x="5600" y="673100"/>
                  </a:lnTo>
                  <a:lnTo>
                    <a:pt x="13182" y="711200"/>
                  </a:lnTo>
                  <a:lnTo>
                    <a:pt x="22529" y="762000"/>
                  </a:lnTo>
                  <a:lnTo>
                    <a:pt x="33375" y="800100"/>
                  </a:lnTo>
                  <a:lnTo>
                    <a:pt x="45466" y="850900"/>
                  </a:lnTo>
                  <a:lnTo>
                    <a:pt x="58559" y="901700"/>
                  </a:lnTo>
                  <a:lnTo>
                    <a:pt x="256755" y="838200"/>
                  </a:lnTo>
                  <a:close/>
                </a:path>
                <a:path w="2821304" h="1600200">
                  <a:moveTo>
                    <a:pt x="572058" y="50800"/>
                  </a:moveTo>
                  <a:lnTo>
                    <a:pt x="279273" y="0"/>
                  </a:lnTo>
                  <a:lnTo>
                    <a:pt x="272211" y="50800"/>
                  </a:lnTo>
                  <a:lnTo>
                    <a:pt x="267093" y="101600"/>
                  </a:lnTo>
                  <a:lnTo>
                    <a:pt x="263715" y="152400"/>
                  </a:lnTo>
                  <a:lnTo>
                    <a:pt x="261835" y="203200"/>
                  </a:lnTo>
                  <a:lnTo>
                    <a:pt x="261264" y="254000"/>
                  </a:lnTo>
                  <a:lnTo>
                    <a:pt x="261327" y="292100"/>
                  </a:lnTo>
                  <a:lnTo>
                    <a:pt x="261454" y="304800"/>
                  </a:lnTo>
                  <a:lnTo>
                    <a:pt x="261581" y="317500"/>
                  </a:lnTo>
                  <a:lnTo>
                    <a:pt x="261696" y="330200"/>
                  </a:lnTo>
                  <a:lnTo>
                    <a:pt x="261823" y="342900"/>
                  </a:lnTo>
                  <a:lnTo>
                    <a:pt x="263156" y="381000"/>
                  </a:lnTo>
                  <a:lnTo>
                    <a:pt x="265760" y="419100"/>
                  </a:lnTo>
                  <a:lnTo>
                    <a:pt x="563054" y="381000"/>
                  </a:lnTo>
                  <a:lnTo>
                    <a:pt x="560451" y="355600"/>
                  </a:lnTo>
                  <a:lnTo>
                    <a:pt x="559117" y="317500"/>
                  </a:lnTo>
                  <a:lnTo>
                    <a:pt x="558622" y="292100"/>
                  </a:lnTo>
                  <a:lnTo>
                    <a:pt x="558546" y="254000"/>
                  </a:lnTo>
                  <a:lnTo>
                    <a:pt x="559396" y="203200"/>
                  </a:lnTo>
                  <a:lnTo>
                    <a:pt x="561924" y="152400"/>
                  </a:lnTo>
                  <a:lnTo>
                    <a:pt x="566153" y="101600"/>
                  </a:lnTo>
                  <a:lnTo>
                    <a:pt x="572058" y="50800"/>
                  </a:lnTo>
                  <a:close/>
                </a:path>
                <a:path w="2821304" h="1600200">
                  <a:moveTo>
                    <a:pt x="833310" y="685800"/>
                  </a:moveTo>
                  <a:lnTo>
                    <a:pt x="820381"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901"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600" y="1028700"/>
                  </a:lnTo>
                  <a:lnTo>
                    <a:pt x="717524" y="977900"/>
                  </a:lnTo>
                  <a:lnTo>
                    <a:pt x="695985" y="927100"/>
                  </a:lnTo>
                  <a:lnTo>
                    <a:pt x="676021" y="876300"/>
                  </a:lnTo>
                  <a:lnTo>
                    <a:pt x="657644" y="838200"/>
                  </a:lnTo>
                  <a:lnTo>
                    <a:pt x="373862" y="927100"/>
                  </a:lnTo>
                  <a:lnTo>
                    <a:pt x="392531" y="977900"/>
                  </a:lnTo>
                  <a:lnTo>
                    <a:pt x="412483" y="1028700"/>
                  </a:lnTo>
                  <a:lnTo>
                    <a:pt x="433692" y="1079500"/>
                  </a:lnTo>
                  <a:lnTo>
                    <a:pt x="456120" y="1117600"/>
                  </a:lnTo>
                  <a:lnTo>
                    <a:pt x="479729" y="1168400"/>
                  </a:lnTo>
                  <a:lnTo>
                    <a:pt x="504494" y="1219200"/>
                  </a:lnTo>
                  <a:lnTo>
                    <a:pt x="530390" y="1257300"/>
                  </a:lnTo>
                  <a:lnTo>
                    <a:pt x="557377" y="1308100"/>
                  </a:lnTo>
                  <a:lnTo>
                    <a:pt x="585431" y="1346200"/>
                  </a:lnTo>
                  <a:lnTo>
                    <a:pt x="614527" y="1397000"/>
                  </a:lnTo>
                  <a:lnTo>
                    <a:pt x="644613" y="1435100"/>
                  </a:lnTo>
                  <a:lnTo>
                    <a:pt x="675665" y="1473200"/>
                  </a:lnTo>
                  <a:lnTo>
                    <a:pt x="909891" y="1295400"/>
                  </a:lnTo>
                  <a:close/>
                </a:path>
                <a:path w="2821304" h="1600200">
                  <a:moveTo>
                    <a:pt x="972947" y="101600"/>
                  </a:moveTo>
                  <a:lnTo>
                    <a:pt x="671156" y="63500"/>
                  </a:lnTo>
                  <a:lnTo>
                    <a:pt x="665251" y="114300"/>
                  </a:lnTo>
                  <a:lnTo>
                    <a:pt x="661022" y="152400"/>
                  </a:lnTo>
                  <a:lnTo>
                    <a:pt x="658495" y="203200"/>
                  </a:lnTo>
                  <a:lnTo>
                    <a:pt x="657644" y="254000"/>
                  </a:lnTo>
                  <a:lnTo>
                    <a:pt x="657720" y="292100"/>
                  </a:lnTo>
                  <a:lnTo>
                    <a:pt x="658215" y="317500"/>
                  </a:lnTo>
                  <a:lnTo>
                    <a:pt x="659549" y="342900"/>
                  </a:lnTo>
                  <a:lnTo>
                    <a:pt x="662152" y="381000"/>
                  </a:lnTo>
                  <a:lnTo>
                    <a:pt x="968451" y="355600"/>
                  </a:lnTo>
                  <a:lnTo>
                    <a:pt x="965847" y="330200"/>
                  </a:lnTo>
                  <a:lnTo>
                    <a:pt x="964514" y="304800"/>
                  </a:lnTo>
                  <a:lnTo>
                    <a:pt x="964018" y="279400"/>
                  </a:lnTo>
                  <a:lnTo>
                    <a:pt x="963942" y="254000"/>
                  </a:lnTo>
                  <a:lnTo>
                    <a:pt x="964717" y="215900"/>
                  </a:lnTo>
                  <a:lnTo>
                    <a:pt x="966762" y="177800"/>
                  </a:lnTo>
                  <a:lnTo>
                    <a:pt x="969645" y="139700"/>
                  </a:lnTo>
                  <a:lnTo>
                    <a:pt x="972947" y="101600"/>
                  </a:lnTo>
                  <a:close/>
                </a:path>
                <a:path w="2821304" h="1600200">
                  <a:moveTo>
                    <a:pt x="1225194" y="1028700"/>
                  </a:moveTo>
                  <a:lnTo>
                    <a:pt x="1197127" y="1003300"/>
                  </a:lnTo>
                  <a:lnTo>
                    <a:pt x="1170368" y="952500"/>
                  </a:lnTo>
                  <a:lnTo>
                    <a:pt x="1144993" y="914400"/>
                  </a:lnTo>
                  <a:lnTo>
                    <a:pt x="1121029" y="876300"/>
                  </a:lnTo>
                  <a:lnTo>
                    <a:pt x="1098550" y="838200"/>
                  </a:lnTo>
                  <a:lnTo>
                    <a:pt x="1077607" y="787400"/>
                  </a:lnTo>
                  <a:lnTo>
                    <a:pt x="1058240" y="749300"/>
                  </a:lnTo>
                  <a:lnTo>
                    <a:pt x="1040523" y="698500"/>
                  </a:lnTo>
                  <a:lnTo>
                    <a:pt x="752233" y="800100"/>
                  </a:lnTo>
                  <a:lnTo>
                    <a:pt x="769251" y="850900"/>
                  </a:lnTo>
                  <a:lnTo>
                    <a:pt x="787844" y="889000"/>
                  </a:lnTo>
                  <a:lnTo>
                    <a:pt x="807935" y="939800"/>
                  </a:lnTo>
                  <a:lnTo>
                    <a:pt x="829500" y="977900"/>
                  </a:lnTo>
                  <a:lnTo>
                    <a:pt x="852462" y="1028700"/>
                  </a:lnTo>
                  <a:lnTo>
                    <a:pt x="876769" y="1066800"/>
                  </a:lnTo>
                  <a:lnTo>
                    <a:pt x="902385" y="1104900"/>
                  </a:lnTo>
                  <a:lnTo>
                    <a:pt x="929246" y="1143000"/>
                  </a:lnTo>
                  <a:lnTo>
                    <a:pt x="957287"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706" y="1397000"/>
                  </a:lnTo>
                  <a:lnTo>
                    <a:pt x="1012050" y="1435100"/>
                  </a:lnTo>
                  <a:lnTo>
                    <a:pt x="1044486" y="1460500"/>
                  </a:lnTo>
                  <a:lnTo>
                    <a:pt x="1078001" y="1498600"/>
                  </a:lnTo>
                  <a:lnTo>
                    <a:pt x="1112583" y="1524000"/>
                  </a:lnTo>
                  <a:lnTo>
                    <a:pt x="1310779" y="1295400"/>
                  </a:lnTo>
                  <a:close/>
                </a:path>
                <a:path w="2821304" h="1600200">
                  <a:moveTo>
                    <a:pt x="1319784" y="533400"/>
                  </a:moveTo>
                  <a:lnTo>
                    <a:pt x="1309801" y="495300"/>
                  </a:lnTo>
                  <a:lnTo>
                    <a:pt x="1300645" y="469900"/>
                  </a:lnTo>
                  <a:lnTo>
                    <a:pt x="1293190" y="431800"/>
                  </a:lnTo>
                  <a:lnTo>
                    <a:pt x="1288262" y="393700"/>
                  </a:lnTo>
                  <a:lnTo>
                    <a:pt x="1004481" y="419100"/>
                  </a:lnTo>
                  <a:lnTo>
                    <a:pt x="995476" y="419100"/>
                  </a:lnTo>
                  <a:lnTo>
                    <a:pt x="1003147" y="469900"/>
                  </a:lnTo>
                  <a:lnTo>
                    <a:pt x="1012926" y="520700"/>
                  </a:lnTo>
                  <a:lnTo>
                    <a:pt x="1025245" y="584200"/>
                  </a:lnTo>
                  <a:lnTo>
                    <a:pt x="1040523" y="635000"/>
                  </a:lnTo>
                  <a:lnTo>
                    <a:pt x="1319784" y="533400"/>
                  </a:lnTo>
                  <a:close/>
                </a:path>
                <a:path w="2821304" h="1600200">
                  <a:moveTo>
                    <a:pt x="1364830" y="165100"/>
                  </a:moveTo>
                  <a:lnTo>
                    <a:pt x="1072045" y="127000"/>
                  </a:lnTo>
                  <a:lnTo>
                    <a:pt x="1068743" y="152400"/>
                  </a:lnTo>
                  <a:lnTo>
                    <a:pt x="1065860" y="190500"/>
                  </a:lnTo>
                  <a:lnTo>
                    <a:pt x="1063815" y="228600"/>
                  </a:lnTo>
                  <a:lnTo>
                    <a:pt x="1063739" y="279400"/>
                  </a:lnTo>
                  <a:lnTo>
                    <a:pt x="1066838" y="317500"/>
                  </a:lnTo>
                  <a:lnTo>
                    <a:pt x="1067549" y="342900"/>
                  </a:lnTo>
                  <a:lnTo>
                    <a:pt x="1076553" y="342900"/>
                  </a:lnTo>
                  <a:lnTo>
                    <a:pt x="1360335" y="304800"/>
                  </a:lnTo>
                  <a:lnTo>
                    <a:pt x="1360398" y="228600"/>
                  </a:lnTo>
                  <a:lnTo>
                    <a:pt x="1360893" y="215900"/>
                  </a:lnTo>
                  <a:lnTo>
                    <a:pt x="1362227" y="190500"/>
                  </a:lnTo>
                  <a:lnTo>
                    <a:pt x="1364830" y="165100"/>
                  </a:lnTo>
                  <a:close/>
                </a:path>
                <a:path w="2821304" h="1600200">
                  <a:moveTo>
                    <a:pt x="1531493" y="787400"/>
                  </a:moveTo>
                  <a:lnTo>
                    <a:pt x="1503324" y="749300"/>
                  </a:lnTo>
                  <a:lnTo>
                    <a:pt x="1477949" y="711200"/>
                  </a:lnTo>
                  <a:lnTo>
                    <a:pt x="1454962" y="660400"/>
                  </a:lnTo>
                  <a:lnTo>
                    <a:pt x="1433918" y="622300"/>
                  </a:lnTo>
                  <a:lnTo>
                    <a:pt x="1414386" y="571500"/>
                  </a:lnTo>
                  <a:lnTo>
                    <a:pt x="1130604" y="673100"/>
                  </a:lnTo>
                  <a:lnTo>
                    <a:pt x="1150721" y="723900"/>
                  </a:lnTo>
                  <a:lnTo>
                    <a:pt x="1172413" y="762000"/>
                  </a:lnTo>
                  <a:lnTo>
                    <a:pt x="1195616" y="812800"/>
                  </a:lnTo>
                  <a:lnTo>
                    <a:pt x="1220216" y="850900"/>
                  </a:lnTo>
                  <a:lnTo>
                    <a:pt x="1246174" y="889000"/>
                  </a:lnTo>
                  <a:lnTo>
                    <a:pt x="1273378" y="939800"/>
                  </a:lnTo>
                  <a:lnTo>
                    <a:pt x="1301775" y="977900"/>
                  </a:lnTo>
                  <a:lnTo>
                    <a:pt x="1328801"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63" y="1574800"/>
                  </a:lnTo>
                  <a:lnTo>
                    <a:pt x="1382852" y="1600200"/>
                  </a:lnTo>
                  <a:lnTo>
                    <a:pt x="1545005" y="1333500"/>
                  </a:lnTo>
                  <a:close/>
                </a:path>
                <a:path w="2821304" h="1600200">
                  <a:moveTo>
                    <a:pt x="1644103" y="914400"/>
                  </a:moveTo>
                  <a:lnTo>
                    <a:pt x="1624609" y="889000"/>
                  </a:lnTo>
                  <a:lnTo>
                    <a:pt x="1606384" y="876300"/>
                  </a:lnTo>
                  <a:lnTo>
                    <a:pt x="1588998" y="850900"/>
                  </a:lnTo>
                  <a:lnTo>
                    <a:pt x="1572031" y="838200"/>
                  </a:lnTo>
                  <a:lnTo>
                    <a:pt x="1369339" y="1003300"/>
                  </a:lnTo>
                  <a:lnTo>
                    <a:pt x="1342313" y="1016000"/>
                  </a:lnTo>
                  <a:lnTo>
                    <a:pt x="1369415" y="1054100"/>
                  </a:lnTo>
                  <a:lnTo>
                    <a:pt x="1396923" y="1079500"/>
                  </a:lnTo>
                  <a:lnTo>
                    <a:pt x="1425295" y="1104900"/>
                  </a:lnTo>
                  <a:lnTo>
                    <a:pt x="1454924"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83" y="1333500"/>
                  </a:lnTo>
                  <a:lnTo>
                    <a:pt x="1774812" y="1346200"/>
                  </a:lnTo>
                  <a:lnTo>
                    <a:pt x="1819376" y="1371600"/>
                  </a:lnTo>
                  <a:lnTo>
                    <a:pt x="1864817" y="1384300"/>
                  </a:lnTo>
                  <a:lnTo>
                    <a:pt x="1869325" y="1371600"/>
                  </a:lnTo>
                  <a:lnTo>
                    <a:pt x="1950402" y="1104900"/>
                  </a:lnTo>
                  <a:close/>
                </a:path>
                <a:path w="2821304" h="1600200">
                  <a:moveTo>
                    <a:pt x="2310752" y="1320800"/>
                  </a:moveTo>
                  <a:lnTo>
                    <a:pt x="2306256" y="1295400"/>
                  </a:lnTo>
                  <a:lnTo>
                    <a:pt x="2283726" y="1130300"/>
                  </a:lnTo>
                  <a:lnTo>
                    <a:pt x="2155914" y="1130300"/>
                  </a:lnTo>
                  <a:lnTo>
                    <a:pt x="2118258" y="1117600"/>
                  </a:lnTo>
                  <a:lnTo>
                    <a:pt x="2081034" y="1117600"/>
                  </a:lnTo>
                  <a:lnTo>
                    <a:pt x="2031479" y="1282700"/>
                  </a:lnTo>
                  <a:lnTo>
                    <a:pt x="2026983" y="1295400"/>
                  </a:lnTo>
                  <a:lnTo>
                    <a:pt x="2128888" y="1320800"/>
                  </a:lnTo>
                  <a:lnTo>
                    <a:pt x="2310752" y="1320800"/>
                  </a:lnTo>
                  <a:close/>
                </a:path>
                <a:path w="2821304" h="1600200">
                  <a:moveTo>
                    <a:pt x="2779217" y="1333500"/>
                  </a:moveTo>
                  <a:lnTo>
                    <a:pt x="2653093" y="1066800"/>
                  </a:lnTo>
                  <a:lnTo>
                    <a:pt x="2606141" y="1092200"/>
                  </a:lnTo>
                  <a:lnTo>
                    <a:pt x="2405354" y="1143000"/>
                  </a:lnTo>
                  <a:lnTo>
                    <a:pt x="2441384" y="1409700"/>
                  </a:lnTo>
                  <a:lnTo>
                    <a:pt x="2445880" y="1435100"/>
                  </a:lnTo>
                  <a:lnTo>
                    <a:pt x="2495791" y="1435100"/>
                  </a:lnTo>
                  <a:lnTo>
                    <a:pt x="2641396" y="1397000"/>
                  </a:lnTo>
                  <a:lnTo>
                    <a:pt x="2688310" y="1371600"/>
                  </a:lnTo>
                  <a:lnTo>
                    <a:pt x="2734272" y="1358900"/>
                  </a:lnTo>
                  <a:lnTo>
                    <a:pt x="2779217" y="1333500"/>
                  </a:lnTo>
                  <a:close/>
                </a:path>
                <a:path w="2821304" h="1600200">
                  <a:moveTo>
                    <a:pt x="2821076" y="952500"/>
                  </a:moveTo>
                  <a:lnTo>
                    <a:pt x="2803423" y="965200"/>
                  </a:lnTo>
                  <a:lnTo>
                    <a:pt x="2784310" y="990600"/>
                  </a:lnTo>
                  <a:lnTo>
                    <a:pt x="2764929" y="1003300"/>
                  </a:lnTo>
                  <a:lnTo>
                    <a:pt x="2745232" y="1016000"/>
                  </a:lnTo>
                  <a:lnTo>
                    <a:pt x="2725153" y="1028700"/>
                  </a:lnTo>
                  <a:lnTo>
                    <a:pt x="2819755" y="1231900"/>
                  </a:lnTo>
                  <a:lnTo>
                    <a:pt x="2821076" y="1231900"/>
                  </a:lnTo>
                  <a:lnTo>
                    <a:pt x="2821076" y="952500"/>
                  </a:lnTo>
                  <a:close/>
                </a:path>
              </a:pathLst>
            </a:custGeom>
            <a:solidFill>
              <a:srgbClr val="FFFFFF">
                <a:alpha val="20391"/>
              </a:srgbClr>
            </a:solidFill>
          </p:spPr>
          <p:txBody>
            <a:bodyPr wrap="square" lIns="0" tIns="0" rIns="0" bIns="0" rtlCol="0"/>
            <a:lstStyle/>
            <a:p>
              <a:endParaRPr/>
            </a:p>
          </p:txBody>
        </p:sp>
        <p:pic>
          <p:nvPicPr>
            <p:cNvPr id="11" name="object 11"/>
            <p:cNvPicPr/>
            <p:nvPr/>
          </p:nvPicPr>
          <p:blipFill>
            <a:blip r:embed="rId5" cstate="screen">
              <a:extLst>
                <a:ext uri="{28A0092B-C50C-407E-A947-70E740481C1C}">
                  <a14:useLocalDpi xmlns:a14="http://schemas.microsoft.com/office/drawing/2010/main"/>
                </a:ext>
              </a:extLst>
            </a:blip>
            <a:stretch>
              <a:fillRect/>
            </a:stretch>
          </p:blipFill>
          <p:spPr>
            <a:xfrm>
              <a:off x="8595057" y="5682844"/>
              <a:ext cx="157650" cy="165100"/>
            </a:xfrm>
            <a:prstGeom prst="rect">
              <a:avLst/>
            </a:prstGeom>
          </p:spPr>
        </p:pic>
        <p:sp>
          <p:nvSpPr>
            <p:cNvPr id="12" name="object 12"/>
            <p:cNvSpPr/>
            <p:nvPr/>
          </p:nvSpPr>
          <p:spPr>
            <a:xfrm>
              <a:off x="9644571" y="5771756"/>
              <a:ext cx="1844039" cy="558800"/>
            </a:xfrm>
            <a:custGeom>
              <a:avLst/>
              <a:gdLst/>
              <a:ahLst/>
              <a:cxnLst/>
              <a:rect l="l" t="t" r="r" b="b"/>
              <a:pathLst>
                <a:path w="1844040" h="558800">
                  <a:moveTo>
                    <a:pt x="351345" y="304800"/>
                  </a:moveTo>
                  <a:lnTo>
                    <a:pt x="270827" y="254000"/>
                  </a:lnTo>
                  <a:lnTo>
                    <a:pt x="231622" y="228600"/>
                  </a:lnTo>
                  <a:lnTo>
                    <a:pt x="193687" y="190500"/>
                  </a:lnTo>
                  <a:lnTo>
                    <a:pt x="0" y="419100"/>
                  </a:lnTo>
                  <a:lnTo>
                    <a:pt x="37871" y="444500"/>
                  </a:lnTo>
                  <a:lnTo>
                    <a:pt x="75958" y="482600"/>
                  </a:lnTo>
                  <a:lnTo>
                    <a:pt x="114490" y="508000"/>
                  </a:lnTo>
                  <a:lnTo>
                    <a:pt x="153657" y="533400"/>
                  </a:lnTo>
                  <a:lnTo>
                    <a:pt x="193687" y="558800"/>
                  </a:lnTo>
                  <a:lnTo>
                    <a:pt x="351345" y="304800"/>
                  </a:lnTo>
                  <a:close/>
                </a:path>
                <a:path w="1844040" h="558800">
                  <a:moveTo>
                    <a:pt x="860336" y="114300"/>
                  </a:moveTo>
                  <a:lnTo>
                    <a:pt x="809536" y="88900"/>
                  </a:lnTo>
                  <a:lnTo>
                    <a:pt x="759802" y="63500"/>
                  </a:lnTo>
                  <a:lnTo>
                    <a:pt x="711149" y="50800"/>
                  </a:lnTo>
                  <a:lnTo>
                    <a:pt x="663587" y="25400"/>
                  </a:lnTo>
                  <a:lnTo>
                    <a:pt x="617105" y="0"/>
                  </a:lnTo>
                  <a:lnTo>
                    <a:pt x="454952" y="254000"/>
                  </a:lnTo>
                  <a:lnTo>
                    <a:pt x="541096" y="304800"/>
                  </a:lnTo>
                  <a:lnTo>
                    <a:pt x="585190" y="330200"/>
                  </a:lnTo>
                  <a:lnTo>
                    <a:pt x="630072" y="342900"/>
                  </a:lnTo>
                  <a:lnTo>
                    <a:pt x="675830" y="368300"/>
                  </a:lnTo>
                  <a:lnTo>
                    <a:pt x="722528" y="381000"/>
                  </a:lnTo>
                  <a:lnTo>
                    <a:pt x="770255" y="406400"/>
                  </a:lnTo>
                  <a:lnTo>
                    <a:pt x="860336" y="114300"/>
                  </a:lnTo>
                  <a:close/>
                </a:path>
                <a:path w="1844040" h="558800">
                  <a:moveTo>
                    <a:pt x="1463929" y="482600"/>
                  </a:moveTo>
                  <a:lnTo>
                    <a:pt x="1418882" y="177800"/>
                  </a:lnTo>
                  <a:lnTo>
                    <a:pt x="1176756" y="177800"/>
                  </a:lnTo>
                  <a:lnTo>
                    <a:pt x="1124077" y="165100"/>
                  </a:lnTo>
                  <a:lnTo>
                    <a:pt x="1071956" y="165100"/>
                  </a:lnTo>
                  <a:lnTo>
                    <a:pt x="918895" y="127000"/>
                  </a:lnTo>
                  <a:lnTo>
                    <a:pt x="828814" y="419100"/>
                  </a:lnTo>
                  <a:lnTo>
                    <a:pt x="1025944" y="469900"/>
                  </a:lnTo>
                  <a:lnTo>
                    <a:pt x="1076617" y="469900"/>
                  </a:lnTo>
                  <a:lnTo>
                    <a:pt x="1127772" y="482600"/>
                  </a:lnTo>
                  <a:lnTo>
                    <a:pt x="1463929" y="482600"/>
                  </a:lnTo>
                  <a:close/>
                </a:path>
                <a:path w="1844040" h="558800">
                  <a:moveTo>
                    <a:pt x="1843620" y="152400"/>
                  </a:moveTo>
                  <a:lnTo>
                    <a:pt x="1819770" y="101600"/>
                  </a:lnTo>
                  <a:lnTo>
                    <a:pt x="1774355" y="127000"/>
                  </a:lnTo>
                  <a:lnTo>
                    <a:pt x="1585175" y="177800"/>
                  </a:lnTo>
                  <a:lnTo>
                    <a:pt x="1536001" y="190500"/>
                  </a:lnTo>
                  <a:lnTo>
                    <a:pt x="1567522" y="419100"/>
                  </a:lnTo>
                  <a:lnTo>
                    <a:pt x="1612912" y="419100"/>
                  </a:lnTo>
                  <a:lnTo>
                    <a:pt x="1746021" y="381000"/>
                  </a:lnTo>
                  <a:lnTo>
                    <a:pt x="1843620" y="342900"/>
                  </a:lnTo>
                  <a:lnTo>
                    <a:pt x="1843620" y="152400"/>
                  </a:lnTo>
                  <a:close/>
                </a:path>
              </a:pathLst>
            </a:custGeom>
            <a:solidFill>
              <a:srgbClr val="FFFFFF">
                <a:alpha val="20391"/>
              </a:srgbClr>
            </a:solidFill>
          </p:spPr>
          <p:txBody>
            <a:bodyPr wrap="square" lIns="0" tIns="0" rIns="0" bIns="0" rtlCol="0"/>
            <a:lstStyle/>
            <a:p>
              <a:endParaRPr/>
            </a:p>
          </p:txBody>
        </p:sp>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8077050" y="4600376"/>
              <a:ext cx="130629" cy="139415"/>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9613049" y="2140366"/>
              <a:ext cx="153149" cy="152907"/>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185839" y="2521722"/>
              <a:ext cx="7708193" cy="3396827"/>
            </a:xfrm>
            <a:prstGeom prst="rect">
              <a:avLst/>
            </a:prstGeom>
          </p:spPr>
        </p:pic>
        <p:sp>
          <p:nvSpPr>
            <p:cNvPr id="16" name="object 16"/>
            <p:cNvSpPr/>
            <p:nvPr/>
          </p:nvSpPr>
          <p:spPr>
            <a:xfrm>
              <a:off x="5885786" y="3372306"/>
              <a:ext cx="5160645" cy="653415"/>
            </a:xfrm>
            <a:custGeom>
              <a:avLst/>
              <a:gdLst/>
              <a:ahLst/>
              <a:cxnLst/>
              <a:rect l="l" t="t" r="r" b="b"/>
              <a:pathLst>
                <a:path w="5160645" h="653414">
                  <a:moveTo>
                    <a:pt x="5160579" y="653159"/>
                  </a:moveTo>
                  <a:lnTo>
                    <a:pt x="0" y="653159"/>
                  </a:lnTo>
                  <a:lnTo>
                    <a:pt x="0" y="0"/>
                  </a:lnTo>
                  <a:lnTo>
                    <a:pt x="5160579" y="0"/>
                  </a:lnTo>
                  <a:lnTo>
                    <a:pt x="5160579" y="653159"/>
                  </a:lnTo>
                  <a:close/>
                </a:path>
              </a:pathLst>
            </a:custGeom>
            <a:solidFill>
              <a:srgbClr val="FFFFFF"/>
            </a:solidFill>
          </p:spPr>
          <p:txBody>
            <a:bodyPr wrap="square" lIns="0" tIns="0" rIns="0" bIns="0" rtlCol="0"/>
            <a:lstStyle/>
            <a:p>
              <a:endParaRPr/>
            </a:p>
          </p:txBody>
        </p:sp>
      </p:grpSp>
      <p:sp>
        <p:nvSpPr>
          <p:cNvPr id="17" name="object 17"/>
          <p:cNvSpPr/>
          <p:nvPr/>
        </p:nvSpPr>
        <p:spPr>
          <a:xfrm>
            <a:off x="11656046" y="6644385"/>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18" name="object 18"/>
          <p:cNvSpPr txBox="1"/>
          <p:nvPr/>
        </p:nvSpPr>
        <p:spPr>
          <a:xfrm>
            <a:off x="6780085" y="278891"/>
            <a:ext cx="1876425" cy="2219960"/>
          </a:xfrm>
          <a:prstGeom prst="rect">
            <a:avLst/>
          </a:prstGeom>
        </p:spPr>
        <p:txBody>
          <a:bodyPr vert="horz" wrap="square" lIns="0" tIns="12700" rIns="0" bIns="0" rtlCol="0">
            <a:spAutoFit/>
          </a:bodyPr>
          <a:lstStyle/>
          <a:p>
            <a:pPr marL="12700">
              <a:lnSpc>
                <a:spcPct val="100000"/>
              </a:lnSpc>
              <a:spcBef>
                <a:spcPts val="100"/>
              </a:spcBef>
            </a:pPr>
            <a:r>
              <a:rPr sz="14400" b="1" spc="-25">
                <a:solidFill>
                  <a:srgbClr val="FFFFFF"/>
                </a:solidFill>
                <a:latin typeface="Calibri"/>
                <a:cs typeface="Calibri"/>
              </a:rPr>
              <a:t>01</a:t>
            </a:r>
            <a:endParaRPr sz="14400">
              <a:latin typeface="Calibri"/>
              <a:cs typeface="Calibri"/>
            </a:endParaRPr>
          </a:p>
        </p:txBody>
      </p:sp>
      <p:sp>
        <p:nvSpPr>
          <p:cNvPr id="19" name="object 19"/>
          <p:cNvSpPr txBox="1"/>
          <p:nvPr/>
        </p:nvSpPr>
        <p:spPr>
          <a:xfrm>
            <a:off x="6039299" y="3389217"/>
            <a:ext cx="4710074" cy="582211"/>
          </a:xfrm>
          <a:prstGeom prst="rect">
            <a:avLst/>
          </a:prstGeom>
        </p:spPr>
        <p:txBody>
          <a:bodyPr vert="horz" wrap="square" lIns="0" tIns="12700" rIns="0" bIns="0" rtlCol="0">
            <a:spAutoFit/>
          </a:bodyPr>
          <a:lstStyle/>
          <a:p>
            <a:pPr marL="12700">
              <a:lnSpc>
                <a:spcPct val="100000"/>
              </a:lnSpc>
              <a:spcBef>
                <a:spcPts val="100"/>
              </a:spcBef>
            </a:pPr>
            <a:r>
              <a:rPr lang="en-IE" sz="3700" b="1" dirty="0">
                <a:solidFill>
                  <a:srgbClr val="60BA47"/>
                </a:solidFill>
                <a:latin typeface="Calibri"/>
                <a:cs typeface="Calibri"/>
              </a:rPr>
              <a:t>What is</a:t>
            </a:r>
            <a:r>
              <a:rPr sz="3700" b="1" spc="-100" dirty="0">
                <a:solidFill>
                  <a:srgbClr val="60BA47"/>
                </a:solidFill>
                <a:latin typeface="Calibri"/>
                <a:cs typeface="Calibri"/>
              </a:rPr>
              <a:t> </a:t>
            </a:r>
            <a:r>
              <a:rPr lang="en-IE" sz="3700" b="1" spc="-10" dirty="0">
                <a:solidFill>
                  <a:srgbClr val="60BA47"/>
                </a:solidFill>
                <a:latin typeface="Calibri"/>
                <a:cs typeface="Calibri"/>
              </a:rPr>
              <a:t>S</a:t>
            </a:r>
            <a:r>
              <a:rPr sz="3700" b="1" spc="-10" dirty="0" err="1">
                <a:solidFill>
                  <a:srgbClr val="60BA47"/>
                </a:solidFill>
                <a:latin typeface="Calibri"/>
                <a:cs typeface="Calibri"/>
              </a:rPr>
              <a:t>urplus</a:t>
            </a:r>
            <a:r>
              <a:rPr lang="en-IE" sz="3700" b="1" spc="-10" dirty="0">
                <a:solidFill>
                  <a:srgbClr val="60BA47"/>
                </a:solidFill>
                <a:latin typeface="Calibri"/>
                <a:cs typeface="Calibri"/>
              </a:rPr>
              <a:t> Food?</a:t>
            </a:r>
            <a:endParaRPr sz="3700" dirty="0">
              <a:latin typeface="Calibri"/>
              <a:cs typeface="Calibri"/>
            </a:endParaRPr>
          </a:p>
        </p:txBody>
      </p:sp>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11698223" y="3880789"/>
            <a:ext cx="222536" cy="26704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89610" y="205637"/>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gn="l" rtl="0">
              <a:defRPr/>
            </a:pP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Disadvantages of Strict Food Standard Regulations</a:t>
            </a:r>
            <a:endParaRPr kumimoji="0" lang="es-ES" sz="3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271513" y="1975314"/>
            <a:ext cx="10339144" cy="4220643"/>
          </a:xfrm>
          <a:prstGeom prst="rect">
            <a:avLst/>
          </a:prstGeom>
          <a:noFill/>
        </p:spPr>
        <p:txBody>
          <a:bodyPr wrap="square">
            <a:spAutoFit/>
          </a:bodyPr>
          <a:lstStyle/>
          <a:p>
            <a:pPr lvl="0">
              <a:lnSpc>
                <a:spcPct val="115000"/>
              </a:lnSpc>
              <a:buSzPts val="1000"/>
              <a:tabLst>
                <a:tab pos="457200" algn="l"/>
              </a:tabLst>
            </a:pPr>
            <a:r>
              <a:rPr lang="en-US" sz="2400" b="1" dirty="0">
                <a:solidFill>
                  <a:srgbClr val="2094D2"/>
                </a:solidFill>
                <a:latin typeface="Calibri" panose="020F0502020204030204" pitchFamily="34" charset="0"/>
                <a:cs typeface="Times New Roman" panose="02020603050405020304" pitchFamily="18" charset="0"/>
              </a:rPr>
              <a:t>Increased Costs for Producers</a:t>
            </a:r>
            <a:endParaRPr kumimoji="0" lang="es-ES" sz="2400"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lvl="0" algn="l">
              <a:buSzPts val="1000"/>
              <a:tabLst>
                <a:tab pos="457200" algn="l"/>
              </a:tabLst>
            </a:pPr>
            <a:r>
              <a:rPr lang="en-US" sz="2100" b="1" dirty="0">
                <a:solidFill>
                  <a:srgbClr val="09465E"/>
                </a:solidFill>
                <a:latin typeface="Calibri" panose="020F0502020204030204" pitchFamily="34" charset="0"/>
                <a:cs typeface="Times New Roman" panose="02020603050405020304" pitchFamily="18" charset="0"/>
              </a:rPr>
              <a:t>Compliance Expenses</a:t>
            </a:r>
            <a:r>
              <a:rPr lang="en-US" sz="2100" dirty="0">
                <a:solidFill>
                  <a:srgbClr val="09465E"/>
                </a:solidFill>
                <a:latin typeface="Calibri" panose="020F0502020204030204" pitchFamily="34" charset="0"/>
                <a:cs typeface="Times New Roman" panose="02020603050405020304" pitchFamily="18" charset="0"/>
              </a:rPr>
              <a:t>: Producers must invest in infrastructure, certification processes, and testing to meet stringent EU standards.</a:t>
            </a:r>
            <a:r>
              <a:rPr lang="es-E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Eg.</a:t>
            </a:r>
            <a:r>
              <a:rPr lang="en-US" sz="2100" dirty="0">
                <a:solidFill>
                  <a:srgbClr val="09465E"/>
                </a:solidFill>
                <a:latin typeface="Calibri" panose="020F0502020204030204" pitchFamily="34" charset="0"/>
                <a:cs typeface="Times New Roman" panose="02020603050405020304" pitchFamily="18" charset="0"/>
              </a:rPr>
              <a:t> Farmers and food manufacturers may need to upgrade equipment or adopt new farming methods, leading to higher operational costs.</a:t>
            </a:r>
          </a:p>
          <a:p>
            <a:pPr marL="342900" indent="-342900" algn="l">
              <a:spcAft>
                <a:spcPts val="800"/>
              </a:spcAft>
              <a:tabLst>
                <a:tab pos="457200" algn="l"/>
              </a:tabLst>
            </a:pPr>
            <a:r>
              <a:rPr lang="en-US" sz="2100" b="1" dirty="0">
                <a:solidFill>
                  <a:srgbClr val="09465E"/>
                </a:solidFill>
                <a:latin typeface="Calibri" panose="020F0502020204030204" pitchFamily="34" charset="0"/>
                <a:cs typeface="Times New Roman" panose="02020603050405020304" pitchFamily="18" charset="0"/>
              </a:rPr>
              <a:t>Impact on Small Producers:</a:t>
            </a:r>
            <a:r>
              <a:rPr lang="es-E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Small and medium-sized enterprises (SMEs) may struggle to afford these compliance measures, putting them at a disadvantage compared to larger competitors.</a:t>
            </a:r>
            <a:endParaRPr lang="es-ES" sz="2100" dirty="0">
              <a:solidFill>
                <a:srgbClr val="09465E"/>
              </a:solidFill>
              <a:latin typeface="Calibri" panose="020F0502020204030204" pitchFamily="34" charset="0"/>
              <a:cs typeface="Times New Roman" panose="02020603050405020304" pitchFamily="18" charset="0"/>
            </a:endParaRPr>
          </a:p>
          <a:p>
            <a:pPr lvl="0">
              <a:buSzPts val="1000"/>
              <a:tabLst>
                <a:tab pos="457200" algn="l"/>
              </a:tabLst>
            </a:pPr>
            <a:r>
              <a:rPr lang="es-ES" sz="2400" b="1" dirty="0" err="1">
                <a:solidFill>
                  <a:srgbClr val="2094D2"/>
                </a:solidFill>
                <a:latin typeface="Calibri" panose="020F0502020204030204" pitchFamily="34" charset="0"/>
                <a:cs typeface="Times New Roman" panose="02020603050405020304" pitchFamily="18" charset="0"/>
              </a:rPr>
              <a:t>Market</a:t>
            </a:r>
            <a:r>
              <a:rPr lang="es-ES" sz="2400" b="1" dirty="0">
                <a:solidFill>
                  <a:srgbClr val="2094D2"/>
                </a:solidFill>
                <a:latin typeface="Calibri" panose="020F0502020204030204" pitchFamily="34" charset="0"/>
                <a:cs typeface="Times New Roman" panose="02020603050405020304" pitchFamily="18" charset="0"/>
              </a:rPr>
              <a:t> </a:t>
            </a:r>
            <a:r>
              <a:rPr lang="es-ES" sz="2400" b="1" dirty="0" err="1">
                <a:solidFill>
                  <a:srgbClr val="2094D2"/>
                </a:solidFill>
                <a:latin typeface="Calibri" panose="020F0502020204030204" pitchFamily="34" charset="0"/>
                <a:cs typeface="Times New Roman" panose="02020603050405020304" pitchFamily="18" charset="0"/>
              </a:rPr>
              <a:t>Entry</a:t>
            </a:r>
            <a:r>
              <a:rPr lang="es-ES" sz="2400" b="1" dirty="0">
                <a:solidFill>
                  <a:srgbClr val="2094D2"/>
                </a:solidFill>
                <a:latin typeface="Calibri" panose="020F0502020204030204" pitchFamily="34" charset="0"/>
                <a:cs typeface="Times New Roman" panose="02020603050405020304" pitchFamily="18" charset="0"/>
              </a:rPr>
              <a:t> </a:t>
            </a:r>
            <a:r>
              <a:rPr lang="es-ES" sz="2400" b="1" dirty="0" err="1">
                <a:solidFill>
                  <a:srgbClr val="2094D2"/>
                </a:solidFill>
                <a:latin typeface="Calibri" panose="020F0502020204030204" pitchFamily="34" charset="0"/>
                <a:cs typeface="Times New Roman" panose="02020603050405020304" pitchFamily="18" charset="0"/>
              </a:rPr>
              <a:t>Barriers</a:t>
            </a:r>
            <a:endParaRPr lang="es-ES" sz="2400"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z="2100" b="1" dirty="0" err="1">
                <a:solidFill>
                  <a:srgbClr val="09465E"/>
                </a:solidFill>
                <a:latin typeface="Calibri" panose="020F0502020204030204" pitchFamily="34" charset="0"/>
                <a:cs typeface="Times New Roman" panose="02020603050405020304" pitchFamily="18" charset="0"/>
              </a:rPr>
              <a:t>Challenges</a:t>
            </a:r>
            <a:r>
              <a:rPr lang="es-ES" sz="2100" b="1" dirty="0">
                <a:solidFill>
                  <a:srgbClr val="09465E"/>
                </a:solidFill>
                <a:latin typeface="Calibri" panose="020F0502020204030204" pitchFamily="34" charset="0"/>
                <a:cs typeface="Times New Roman" panose="02020603050405020304" pitchFamily="18" charset="0"/>
              </a:rPr>
              <a:t> </a:t>
            </a:r>
            <a:r>
              <a:rPr lang="es-ES" sz="2100" b="1" dirty="0" err="1">
                <a:solidFill>
                  <a:srgbClr val="09465E"/>
                </a:solidFill>
                <a:latin typeface="Calibri" panose="020F0502020204030204" pitchFamily="34" charset="0"/>
                <a:cs typeface="Times New Roman" panose="02020603050405020304" pitchFamily="18" charset="0"/>
              </a:rPr>
              <a:t>for</a:t>
            </a:r>
            <a:r>
              <a:rPr lang="es-ES" sz="2100" b="1" dirty="0">
                <a:solidFill>
                  <a:srgbClr val="09465E"/>
                </a:solidFill>
                <a:latin typeface="Calibri" panose="020F0502020204030204" pitchFamily="34" charset="0"/>
                <a:cs typeface="Times New Roman" panose="02020603050405020304" pitchFamily="18" charset="0"/>
              </a:rPr>
              <a:t> </a:t>
            </a:r>
            <a:r>
              <a:rPr lang="es-ES" sz="2100" b="1" dirty="0" err="1">
                <a:solidFill>
                  <a:srgbClr val="09465E"/>
                </a:solidFill>
                <a:latin typeface="Calibri" panose="020F0502020204030204" pitchFamily="34" charset="0"/>
                <a:cs typeface="Times New Roman" panose="02020603050405020304" pitchFamily="18" charset="0"/>
              </a:rPr>
              <a:t>Imports</a:t>
            </a:r>
            <a:r>
              <a:rPr lang="es-ES" sz="2100"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Non-EU countries face significant challenges exporting to the EU due to complex regulations, which may include bans or additional testing on products that do not meet EU standards.</a:t>
            </a:r>
            <a:r>
              <a:rPr lang="es-E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Eg.</a:t>
            </a:r>
            <a:r>
              <a:rPr lang="en-US" sz="2100" dirty="0">
                <a:solidFill>
                  <a:srgbClr val="09465E"/>
                </a:solidFill>
                <a:latin typeface="Calibri" panose="020F0502020204030204" pitchFamily="34" charset="0"/>
                <a:cs typeface="Times New Roman" panose="02020603050405020304" pitchFamily="18" charset="0"/>
              </a:rPr>
              <a:t> Developing countries often find it hard to meet EU pesticide residue limits, reducing their ability to compete in the EU market.</a:t>
            </a:r>
            <a:endParaRPr lang="es-ES" sz="2100" dirty="0">
              <a:solidFill>
                <a:srgbClr val="09465E"/>
              </a:solidFill>
              <a:latin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638A4E6F-037B-4E22-3417-F7F4FC03EF55}"/>
              </a:ext>
            </a:extLst>
          </p:cNvPr>
          <p:cNvSpPr txBox="1"/>
          <p:nvPr/>
        </p:nvSpPr>
        <p:spPr>
          <a:xfrm>
            <a:off x="534322" y="762000"/>
            <a:ext cx="11276678" cy="1384995"/>
          </a:xfrm>
          <a:prstGeom prst="rect">
            <a:avLst/>
          </a:prstGeom>
          <a:noFill/>
        </p:spPr>
        <p:txBody>
          <a:bodyPr wrap="square" rtlCol="0">
            <a:spAutoFit/>
          </a:bodyPr>
          <a:lstStyle/>
          <a:p>
            <a:r>
              <a:rPr lang="en-US" sz="2200" dirty="0">
                <a:solidFill>
                  <a:srgbClr val="09465E"/>
                </a:solidFill>
                <a:latin typeface="Calibri" panose="020F0502020204030204" pitchFamily="34" charset="0"/>
                <a:cs typeface="Times New Roman" panose="02020603050405020304" pitchFamily="18" charset="0"/>
              </a:rPr>
              <a:t>Strict food standard regulations, whether at the EU or national level, are intended to </a:t>
            </a:r>
            <a:r>
              <a:rPr lang="en-US" sz="2200" b="1" dirty="0">
                <a:solidFill>
                  <a:srgbClr val="09465E"/>
                </a:solidFill>
                <a:latin typeface="Calibri" panose="020F0502020204030204" pitchFamily="34" charset="0"/>
                <a:cs typeface="Times New Roman" panose="02020603050405020304" pitchFamily="18" charset="0"/>
              </a:rPr>
              <a:t>ensure food safety, quality, and environmental sustainability</a:t>
            </a:r>
            <a:r>
              <a:rPr lang="en-US" sz="2200" dirty="0">
                <a:solidFill>
                  <a:srgbClr val="09465E"/>
                </a:solidFill>
                <a:latin typeface="Calibri" panose="020F0502020204030204" pitchFamily="34" charset="0"/>
                <a:cs typeface="Times New Roman" panose="02020603050405020304" pitchFamily="18" charset="0"/>
              </a:rPr>
              <a:t>. However, they come with some disadvantages that impact businesses, consumers, and economies:</a:t>
            </a:r>
            <a:endParaRPr lang="es-ES" sz="2200" dirty="0">
              <a:solidFill>
                <a:srgbClr val="09465E"/>
              </a:solidFill>
              <a:latin typeface="Calibri" panose="020F0502020204030204" pitchFamily="34" charset="0"/>
              <a:cs typeface="Times New Roman" panose="02020603050405020304" pitchFamily="18" charset="0"/>
            </a:endParaRPr>
          </a:p>
          <a:p>
            <a:endParaRPr lang="es-ES" dirty="0"/>
          </a:p>
        </p:txBody>
      </p:sp>
      <p:grpSp>
        <p:nvGrpSpPr>
          <p:cNvPr id="3" name="Group 2">
            <a:extLst>
              <a:ext uri="{FF2B5EF4-FFF2-40B4-BE49-F238E27FC236}">
                <a16:creationId xmlns:a16="http://schemas.microsoft.com/office/drawing/2014/main" id="{F0F6949F-F6DC-E9A6-C166-F08CC27CF4ED}"/>
              </a:ext>
            </a:extLst>
          </p:cNvPr>
          <p:cNvGrpSpPr/>
          <p:nvPr/>
        </p:nvGrpSpPr>
        <p:grpSpPr>
          <a:xfrm>
            <a:off x="256396" y="2174298"/>
            <a:ext cx="936783" cy="883227"/>
            <a:chOff x="4417506" y="446113"/>
            <a:chExt cx="1094363" cy="943510"/>
          </a:xfrm>
          <a:solidFill>
            <a:srgbClr val="09465E"/>
          </a:solidFill>
        </p:grpSpPr>
        <p:sp>
          <p:nvSpPr>
            <p:cNvPr id="4" name="Freeform 1341">
              <a:extLst>
                <a:ext uri="{FF2B5EF4-FFF2-40B4-BE49-F238E27FC236}">
                  <a16:creationId xmlns:a16="http://schemas.microsoft.com/office/drawing/2014/main" id="{BBD1B967-B384-6647-A1F0-086D339CBA55}"/>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FCC52539-BB5F-DA44-06B2-3607B523C9F0}"/>
                </a:ext>
              </a:extLst>
            </p:cNvPr>
            <p:cNvGrpSpPr/>
            <p:nvPr/>
          </p:nvGrpSpPr>
          <p:grpSpPr>
            <a:xfrm>
              <a:off x="4417506" y="446113"/>
              <a:ext cx="1023051" cy="943510"/>
              <a:chOff x="4417506" y="446113"/>
              <a:chExt cx="1023051" cy="943510"/>
            </a:xfrm>
            <a:grpFill/>
          </p:grpSpPr>
          <p:sp>
            <p:nvSpPr>
              <p:cNvPr id="27" name="Freeform 1344">
                <a:extLst>
                  <a:ext uri="{FF2B5EF4-FFF2-40B4-BE49-F238E27FC236}">
                    <a16:creationId xmlns:a16="http://schemas.microsoft.com/office/drawing/2014/main" id="{ABD83639-97C3-E615-2050-CF19D56B0227}"/>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28" name="Freeform 1345">
                <a:extLst>
                  <a:ext uri="{FF2B5EF4-FFF2-40B4-BE49-F238E27FC236}">
                    <a16:creationId xmlns:a16="http://schemas.microsoft.com/office/drawing/2014/main" id="{4AA1D739-EF43-863A-F647-EC450CAE8AF9}"/>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39A0341F-0EB9-B0FC-3C9C-F43932B2A0C5}"/>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2094D2"/>
            </a:solidFill>
            <a:ln w="27426"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7D62A5FE-3819-6AA4-FCFC-5E2550195422}"/>
              </a:ext>
            </a:extLst>
          </p:cNvPr>
          <p:cNvGrpSpPr/>
          <p:nvPr/>
        </p:nvGrpSpPr>
        <p:grpSpPr>
          <a:xfrm>
            <a:off x="224970" y="4602939"/>
            <a:ext cx="907165" cy="967920"/>
            <a:chOff x="5834687" y="3140849"/>
            <a:chExt cx="1290933" cy="1314614"/>
          </a:xfrm>
          <a:solidFill>
            <a:srgbClr val="09465E"/>
          </a:solidFill>
        </p:grpSpPr>
        <p:sp>
          <p:nvSpPr>
            <p:cNvPr id="44" name="Freeform 155">
              <a:extLst>
                <a:ext uri="{FF2B5EF4-FFF2-40B4-BE49-F238E27FC236}">
                  <a16:creationId xmlns:a16="http://schemas.microsoft.com/office/drawing/2014/main" id="{0E881DCB-0EF4-AFBA-3BDC-923826908842}"/>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2094D2"/>
            </a:solidFill>
            <a:ln w="13404"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nvGrpSpPr>
            <p:cNvPr id="45" name="Graphic 8">
              <a:extLst>
                <a:ext uri="{FF2B5EF4-FFF2-40B4-BE49-F238E27FC236}">
                  <a16:creationId xmlns:a16="http://schemas.microsoft.com/office/drawing/2014/main" id="{FEFAB0CE-E7EE-BB5B-BCD8-AC03CD16FE3E}"/>
                </a:ext>
              </a:extLst>
            </p:cNvPr>
            <p:cNvGrpSpPr/>
            <p:nvPr/>
          </p:nvGrpSpPr>
          <p:grpSpPr>
            <a:xfrm>
              <a:off x="5834687" y="3140849"/>
              <a:ext cx="1290933" cy="1314614"/>
              <a:chOff x="5197376" y="5607922"/>
              <a:chExt cx="687857" cy="700475"/>
            </a:xfrm>
            <a:grpFill/>
          </p:grpSpPr>
          <p:grpSp>
            <p:nvGrpSpPr>
              <p:cNvPr id="46" name="Graphic 8">
                <a:extLst>
                  <a:ext uri="{FF2B5EF4-FFF2-40B4-BE49-F238E27FC236}">
                    <a16:creationId xmlns:a16="http://schemas.microsoft.com/office/drawing/2014/main" id="{FACFC676-0FB4-E8F5-85B5-F630DB66CBD5}"/>
                  </a:ext>
                </a:extLst>
              </p:cNvPr>
              <p:cNvGrpSpPr/>
              <p:nvPr/>
            </p:nvGrpSpPr>
            <p:grpSpPr>
              <a:xfrm>
                <a:off x="5234593" y="5645191"/>
                <a:ext cx="612999" cy="540390"/>
                <a:chOff x="5234593" y="5645191"/>
                <a:chExt cx="612999" cy="540390"/>
              </a:xfrm>
              <a:grpFill/>
            </p:grpSpPr>
            <p:grpSp>
              <p:nvGrpSpPr>
                <p:cNvPr id="50" name="Graphic 8">
                  <a:extLst>
                    <a:ext uri="{FF2B5EF4-FFF2-40B4-BE49-F238E27FC236}">
                      <a16:creationId xmlns:a16="http://schemas.microsoft.com/office/drawing/2014/main" id="{3FDB5000-FF55-BCCA-3878-730FD6B0D061}"/>
                    </a:ext>
                  </a:extLst>
                </p:cNvPr>
                <p:cNvGrpSpPr/>
                <p:nvPr/>
              </p:nvGrpSpPr>
              <p:grpSpPr>
                <a:xfrm>
                  <a:off x="5234593" y="5645191"/>
                  <a:ext cx="612999" cy="540390"/>
                  <a:chOff x="5234593" y="5645191"/>
                  <a:chExt cx="612999" cy="540390"/>
                </a:xfrm>
                <a:grpFill/>
              </p:grpSpPr>
              <p:sp>
                <p:nvSpPr>
                  <p:cNvPr id="54" name="Freeform 165">
                    <a:extLst>
                      <a:ext uri="{FF2B5EF4-FFF2-40B4-BE49-F238E27FC236}">
                        <a16:creationId xmlns:a16="http://schemas.microsoft.com/office/drawing/2014/main" id="{6CBD2194-A072-5E88-2E81-78B8A89BA52C}"/>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5" name="Freeform 166">
                    <a:extLst>
                      <a:ext uri="{FF2B5EF4-FFF2-40B4-BE49-F238E27FC236}">
                        <a16:creationId xmlns:a16="http://schemas.microsoft.com/office/drawing/2014/main" id="{8C450818-0E7C-A09C-1F95-BDB9BA54EDAE}"/>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6" name="Freeform 167">
                    <a:extLst>
                      <a:ext uri="{FF2B5EF4-FFF2-40B4-BE49-F238E27FC236}">
                        <a16:creationId xmlns:a16="http://schemas.microsoft.com/office/drawing/2014/main" id="{903660C9-B22C-1A3B-4DD1-496DCF18D362}"/>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51" name="Freeform 162">
                  <a:extLst>
                    <a:ext uri="{FF2B5EF4-FFF2-40B4-BE49-F238E27FC236}">
                      <a16:creationId xmlns:a16="http://schemas.microsoft.com/office/drawing/2014/main" id="{2E37565B-ADFC-5D91-E38D-3342D007595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2" name="Freeform 163">
                  <a:extLst>
                    <a:ext uri="{FF2B5EF4-FFF2-40B4-BE49-F238E27FC236}">
                      <a16:creationId xmlns:a16="http://schemas.microsoft.com/office/drawing/2014/main" id="{375B1623-8B98-EDE7-B0F9-3C7BCFBDFFB3}"/>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3" name="Freeform 164">
                  <a:extLst>
                    <a:ext uri="{FF2B5EF4-FFF2-40B4-BE49-F238E27FC236}">
                      <a16:creationId xmlns:a16="http://schemas.microsoft.com/office/drawing/2014/main" id="{6E86AE41-CFAD-528A-A379-566D6B6CD2C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47" name="Freeform 158">
                <a:extLst>
                  <a:ext uri="{FF2B5EF4-FFF2-40B4-BE49-F238E27FC236}">
                    <a16:creationId xmlns:a16="http://schemas.microsoft.com/office/drawing/2014/main" id="{525CBC67-1B0B-7536-8031-95568DAD9F25}"/>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48" name="Freeform 159">
                <a:extLst>
                  <a:ext uri="{FF2B5EF4-FFF2-40B4-BE49-F238E27FC236}">
                    <a16:creationId xmlns:a16="http://schemas.microsoft.com/office/drawing/2014/main" id="{3ECDEA87-E1F6-E151-29C3-D167115AEF1D}"/>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49" name="Freeform 160">
                <a:extLst>
                  <a:ext uri="{FF2B5EF4-FFF2-40B4-BE49-F238E27FC236}">
                    <a16:creationId xmlns:a16="http://schemas.microsoft.com/office/drawing/2014/main" id="{44D1041C-53BA-B9CD-45C2-C085E6CFC8B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grpSp>
    </p:spTree>
    <p:extLst>
      <p:ext uri="{BB962C8B-B14F-4D97-AF65-F5344CB8AC3E}">
        <p14:creationId xmlns:p14="http://schemas.microsoft.com/office/powerpoint/2010/main" val="35064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E6E2-926B-712D-02A8-5A43E359A6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452E125-DA87-1AF8-0729-978B50170C90}"/>
              </a:ext>
            </a:extLst>
          </p:cNvPr>
          <p:cNvSpPr txBox="1">
            <a:spLocks/>
          </p:cNvSpPr>
          <p:nvPr/>
        </p:nvSpPr>
        <p:spPr>
          <a:xfrm>
            <a:off x="667112" y="148875"/>
            <a:ext cx="11245994" cy="1969770"/>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Disadvantages of Strict Food Standard Regulations</a:t>
            </a:r>
            <a:endParaRPr kumimoji="0" lang="es-ES" sz="3200" b="0" i="0" u="none" strike="noStrike" kern="0" cap="none" spc="0" normalizeH="0" baseline="0" noProof="0" dirty="0">
              <a:ln>
                <a:noFill/>
              </a:ln>
              <a:solidFill>
                <a:sysClr val="windowText" lastClr="000000"/>
              </a:solidFill>
              <a:effectLst/>
              <a:uLnTx/>
              <a:uFillTx/>
              <a:latin typeface="Calibri" panose="020F0502020204030204"/>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200" b="1" i="0" u="none" strike="noStrike" kern="0" cap="none" spc="0" normalizeH="0" baseline="0" noProof="0" dirty="0">
                <a:ln>
                  <a:noFill/>
                </a:ln>
                <a:solidFill>
                  <a:srgbClr val="09465E"/>
                </a:solidFill>
                <a:effectLst/>
                <a:uLnTx/>
                <a:uFillTx/>
                <a:latin typeface="Calibri"/>
                <a:ea typeface="+mj-ea"/>
                <a:cs typeface="Calibri"/>
              </a:rPr>
            </a:br>
            <a:br>
              <a:rPr kumimoji="0" lang="es-ES" sz="3200" b="1"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2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88DC6213-CCF9-76DD-6759-E50843527F5C}"/>
              </a:ext>
            </a:extLst>
          </p:cNvPr>
          <p:cNvSpPr txBox="1"/>
          <p:nvPr/>
        </p:nvSpPr>
        <p:spPr>
          <a:xfrm>
            <a:off x="1346149" y="803027"/>
            <a:ext cx="10379571" cy="5334794"/>
          </a:xfrm>
          <a:prstGeom prst="rect">
            <a:avLst/>
          </a:prstGeom>
          <a:noFill/>
        </p:spPr>
        <p:txBody>
          <a:bodyPr wrap="square">
            <a:spAutoFit/>
          </a:bodyPr>
          <a:lstStyle/>
          <a:p>
            <a:pPr>
              <a:buSzPts val="1000"/>
              <a:buNone/>
              <a:tabLst>
                <a:tab pos="457200" algn="l"/>
              </a:tabLst>
            </a:pPr>
            <a:r>
              <a:rPr lang="es-ES" sz="2400" b="1" dirty="0" err="1">
                <a:solidFill>
                  <a:srgbClr val="2094D2"/>
                </a:solidFill>
                <a:latin typeface="Calibri" panose="020F0502020204030204" pitchFamily="34" charset="0"/>
                <a:cs typeface="Times New Roman" panose="02020603050405020304" pitchFamily="18" charset="0"/>
              </a:rPr>
              <a:t>Complexity</a:t>
            </a:r>
            <a:r>
              <a:rPr lang="es-ES" sz="2400" b="1" dirty="0">
                <a:solidFill>
                  <a:srgbClr val="2094D2"/>
                </a:solidFill>
                <a:latin typeface="Calibri" panose="020F0502020204030204" pitchFamily="34" charset="0"/>
                <a:cs typeface="Times New Roman" panose="02020603050405020304" pitchFamily="18" charset="0"/>
              </a:rPr>
              <a:t> and </a:t>
            </a:r>
            <a:r>
              <a:rPr lang="es-ES" sz="2400" b="1" dirty="0" err="1">
                <a:solidFill>
                  <a:srgbClr val="2094D2"/>
                </a:solidFill>
                <a:latin typeface="Calibri" panose="020F0502020204030204" pitchFamily="34" charset="0"/>
                <a:cs typeface="Times New Roman" panose="02020603050405020304" pitchFamily="18" charset="0"/>
              </a:rPr>
              <a:t>Bureaucracy</a:t>
            </a:r>
            <a:r>
              <a:rPr lang="es-ES" sz="2400" b="1" dirty="0">
                <a:solidFill>
                  <a:srgbClr val="2094D2"/>
                </a:solidFill>
                <a:latin typeface="Calibri" panose="020F0502020204030204" pitchFamily="34" charset="0"/>
                <a:cs typeface="Times New Roman" panose="02020603050405020304" pitchFamily="18" charset="0"/>
              </a:rPr>
              <a:t> </a:t>
            </a:r>
          </a:p>
          <a:p>
            <a:pPr>
              <a:buNone/>
            </a:pPr>
            <a:r>
              <a:rPr lang="es-ES" sz="2100" b="1" dirty="0">
                <a:solidFill>
                  <a:srgbClr val="09465E"/>
                </a:solidFill>
                <a:latin typeface="Calibri" panose="020F0502020204030204" pitchFamily="34" charset="0"/>
                <a:cs typeface="Times New Roman" panose="02020603050405020304" pitchFamily="18" charset="0"/>
              </a:rPr>
              <a:t>Administrative </a:t>
            </a:r>
            <a:r>
              <a:rPr lang="es-ES" sz="2100" b="1" dirty="0" err="1">
                <a:solidFill>
                  <a:srgbClr val="09465E"/>
                </a:solidFill>
                <a:latin typeface="Calibri" panose="020F0502020204030204" pitchFamily="34" charset="0"/>
                <a:cs typeface="Times New Roman" panose="02020603050405020304" pitchFamily="18" charset="0"/>
              </a:rPr>
              <a:t>Burden</a:t>
            </a:r>
            <a:r>
              <a:rPr lang="en-U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Producers face extensive paperwork, audits, and reporting requirements to prove compliance with EU standards.</a:t>
            </a:r>
            <a:r>
              <a:rPr lang="es-ES" sz="2100"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This is especially difficult for businesses operating across multiple EU member states due to variations in their interpretation.</a:t>
            </a:r>
            <a:endParaRPr lang="es-ES" sz="2100" dirty="0">
              <a:solidFill>
                <a:srgbClr val="09465E"/>
              </a:solidFill>
              <a:latin typeface="Calibri" panose="020F0502020204030204" pitchFamily="34" charset="0"/>
              <a:cs typeface="Times New Roman" panose="02020603050405020304" pitchFamily="18" charset="0"/>
            </a:endParaRPr>
          </a:p>
          <a:p>
            <a:pPr marR="0" lvl="0" defTabSz="914400" eaLnBrk="1" fontAlgn="auto" latinLnBrk="0" hangingPunct="1">
              <a:spcBef>
                <a:spcPts val="0"/>
              </a:spcBef>
              <a:spcAft>
                <a:spcPts val="800"/>
              </a:spcAft>
              <a:buClrTx/>
              <a:buSzTx/>
              <a:buFontTx/>
              <a:buNone/>
              <a:tabLst>
                <a:tab pos="457200" algn="l"/>
              </a:tabLst>
              <a:defRPr/>
            </a:pPr>
            <a:r>
              <a:rPr lang="en-US" sz="2100" b="1" dirty="0">
                <a:solidFill>
                  <a:srgbClr val="09465E"/>
                </a:solidFill>
                <a:latin typeface="Calibri" panose="020F0502020204030204" pitchFamily="34" charset="0"/>
                <a:cs typeface="Times New Roman" panose="02020603050405020304" pitchFamily="18" charset="0"/>
              </a:rPr>
              <a:t>Impact on Small Producers:</a:t>
            </a:r>
            <a:r>
              <a:rPr lang="es-E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Small and medium-sized enterprises (SMEs) may struggle to afford these compliance measures, putting them at a disadvantage compared to larger competitors.</a:t>
            </a:r>
            <a:endParaRPr lang="es-ES" sz="2100" dirty="0">
              <a:solidFill>
                <a:srgbClr val="09465E"/>
              </a:solidFill>
              <a:latin typeface="Calibri" panose="020F0502020204030204" pitchFamily="34" charset="0"/>
              <a:cs typeface="Times New Roman" panose="02020603050405020304" pitchFamily="18" charset="0"/>
            </a:endParaRPr>
          </a:p>
          <a:p>
            <a:pPr>
              <a:buSzPts val="1000"/>
              <a:tabLst>
                <a:tab pos="457200" algn="l"/>
              </a:tabLst>
            </a:pPr>
            <a:r>
              <a:rPr lang="es-ES" sz="2400" b="1" dirty="0" err="1">
                <a:solidFill>
                  <a:srgbClr val="2094D2"/>
                </a:solidFill>
                <a:latin typeface="Calibri" panose="020F0502020204030204" pitchFamily="34" charset="0"/>
                <a:cs typeface="Times New Roman" panose="02020603050405020304" pitchFamily="18" charset="0"/>
              </a:rPr>
              <a:t>Trade</a:t>
            </a:r>
            <a:r>
              <a:rPr lang="es-ES" sz="2400" b="1" dirty="0">
                <a:solidFill>
                  <a:srgbClr val="2094D2"/>
                </a:solidFill>
                <a:latin typeface="Calibri" panose="020F0502020204030204" pitchFamily="34" charset="0"/>
                <a:cs typeface="Times New Roman" panose="02020603050405020304" pitchFamily="18" charset="0"/>
              </a:rPr>
              <a:t> Disputes</a:t>
            </a:r>
          </a:p>
          <a:p>
            <a:pPr>
              <a:spcAft>
                <a:spcPts val="600"/>
              </a:spcAft>
              <a:buSzPts val="1000"/>
              <a:tabLst>
                <a:tab pos="457200" algn="l"/>
              </a:tabLst>
            </a:pPr>
            <a:r>
              <a:rPr lang="en-US" sz="2100" b="1" dirty="0">
                <a:solidFill>
                  <a:srgbClr val="09465E"/>
                </a:solidFill>
                <a:latin typeface="Calibri" panose="020F0502020204030204" pitchFamily="34" charset="0"/>
                <a:cs typeface="Times New Roman" panose="02020603050405020304" pitchFamily="18" charset="0"/>
              </a:rPr>
              <a:t>Conflict with Non-EU Standards</a:t>
            </a:r>
            <a:r>
              <a:rPr lang="en-US" sz="2100" dirty="0">
                <a:solidFill>
                  <a:srgbClr val="09465E"/>
                </a:solidFill>
                <a:latin typeface="Calibri" panose="020F0502020204030204" pitchFamily="34" charset="0"/>
                <a:cs typeface="Times New Roman" panose="02020603050405020304" pitchFamily="18" charset="0"/>
              </a:rPr>
              <a:t>:</a:t>
            </a:r>
            <a:r>
              <a:rPr lang="es-ES" sz="2100"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The EU’s strict regulations sometimes conflict with international standards, leading to trade tensions.</a:t>
            </a:r>
            <a:r>
              <a:rPr lang="es-E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Eg.</a:t>
            </a:r>
            <a:r>
              <a:rPr lang="en-US" sz="2100" dirty="0">
                <a:solidFill>
                  <a:srgbClr val="09465E"/>
                </a:solidFill>
                <a:latin typeface="Calibri" panose="020F0502020204030204" pitchFamily="34" charset="0"/>
                <a:cs typeface="Times New Roman" panose="02020603050405020304" pitchFamily="18" charset="0"/>
              </a:rPr>
              <a:t> The EU’s ban on certain genetically modified organisms (GMOs) has created friction with countries like the US.</a:t>
            </a:r>
          </a:p>
          <a:p>
            <a:pPr>
              <a:buSzPts val="1000"/>
              <a:tabLst>
                <a:tab pos="457200" algn="l"/>
              </a:tabLst>
            </a:pPr>
            <a:r>
              <a:rPr lang="es-ES" sz="2400" b="1" dirty="0" err="1">
                <a:solidFill>
                  <a:srgbClr val="2094D2"/>
                </a:solidFill>
                <a:latin typeface="Calibri" panose="020F0502020204030204" pitchFamily="34" charset="0"/>
                <a:cs typeface="Times New Roman" panose="02020603050405020304" pitchFamily="18" charset="0"/>
              </a:rPr>
              <a:t>Potential</a:t>
            </a:r>
            <a:r>
              <a:rPr lang="es-ES" sz="2400" b="1" dirty="0">
                <a:solidFill>
                  <a:srgbClr val="2094D2"/>
                </a:solidFill>
                <a:latin typeface="Calibri" panose="020F0502020204030204" pitchFamily="34" charset="0"/>
                <a:cs typeface="Times New Roman" panose="02020603050405020304" pitchFamily="18" charset="0"/>
              </a:rPr>
              <a:t> </a:t>
            </a:r>
            <a:r>
              <a:rPr lang="es-ES" sz="2400" b="1" dirty="0" err="1">
                <a:solidFill>
                  <a:srgbClr val="2094D2"/>
                </a:solidFill>
                <a:latin typeface="Calibri" panose="020F0502020204030204" pitchFamily="34" charset="0"/>
                <a:cs typeface="Times New Roman" panose="02020603050405020304" pitchFamily="18" charset="0"/>
              </a:rPr>
              <a:t>for</a:t>
            </a:r>
            <a:r>
              <a:rPr lang="es-ES" sz="2400" b="1" dirty="0">
                <a:solidFill>
                  <a:srgbClr val="2094D2"/>
                </a:solidFill>
                <a:latin typeface="Calibri" panose="020F0502020204030204" pitchFamily="34" charset="0"/>
                <a:cs typeface="Times New Roman" panose="02020603050405020304" pitchFamily="18" charset="0"/>
              </a:rPr>
              <a:t> Food </a:t>
            </a:r>
            <a:r>
              <a:rPr lang="es-ES" sz="2400" b="1" dirty="0" err="1">
                <a:solidFill>
                  <a:srgbClr val="2094D2"/>
                </a:solidFill>
                <a:latin typeface="Calibri" panose="020F0502020204030204" pitchFamily="34" charset="0"/>
                <a:cs typeface="Times New Roman" panose="02020603050405020304" pitchFamily="18" charset="0"/>
              </a:rPr>
              <a:t>Waste</a:t>
            </a:r>
            <a:endParaRPr lang="es-ES" sz="2400" b="1" dirty="0">
              <a:solidFill>
                <a:srgbClr val="2094D2"/>
              </a:solidFill>
              <a:latin typeface="Calibri" panose="020F0502020204030204" pitchFamily="34" charset="0"/>
              <a:cs typeface="Times New Roman" panose="02020603050405020304" pitchFamily="18" charset="0"/>
            </a:endParaRPr>
          </a:p>
          <a:p>
            <a:pPr>
              <a:buSzPts val="1000"/>
              <a:tabLst>
                <a:tab pos="457200" algn="l"/>
              </a:tabLst>
            </a:pPr>
            <a:r>
              <a:rPr lang="es-ES" sz="2100" b="1" dirty="0" err="1">
                <a:solidFill>
                  <a:srgbClr val="09465E"/>
                </a:solidFill>
                <a:latin typeface="Calibri" panose="020F0502020204030204" pitchFamily="34" charset="0"/>
                <a:cs typeface="Times New Roman" panose="02020603050405020304" pitchFamily="18" charset="0"/>
              </a:rPr>
              <a:t>Strict</a:t>
            </a:r>
            <a:r>
              <a:rPr lang="es-ES" sz="2100" b="1" dirty="0">
                <a:solidFill>
                  <a:srgbClr val="09465E"/>
                </a:solidFill>
                <a:latin typeface="Calibri" panose="020F0502020204030204" pitchFamily="34" charset="0"/>
                <a:cs typeface="Times New Roman" panose="02020603050405020304" pitchFamily="18" charset="0"/>
              </a:rPr>
              <a:t> </a:t>
            </a:r>
            <a:r>
              <a:rPr lang="es-ES" sz="2100" b="1" dirty="0" err="1">
                <a:solidFill>
                  <a:srgbClr val="09465E"/>
                </a:solidFill>
                <a:latin typeface="Calibri" panose="020F0502020204030204" pitchFamily="34" charset="0"/>
                <a:cs typeface="Times New Roman" panose="02020603050405020304" pitchFamily="18" charset="0"/>
              </a:rPr>
              <a:t>Quality</a:t>
            </a:r>
            <a:r>
              <a:rPr lang="es-ES" sz="2100" b="1" dirty="0">
                <a:solidFill>
                  <a:srgbClr val="09465E"/>
                </a:solidFill>
                <a:latin typeface="Calibri" panose="020F0502020204030204" pitchFamily="34" charset="0"/>
                <a:cs typeface="Times New Roman" panose="02020603050405020304" pitchFamily="18" charset="0"/>
              </a:rPr>
              <a:t> </a:t>
            </a:r>
            <a:r>
              <a:rPr lang="es-ES" sz="2100" b="1" dirty="0" err="1">
                <a:solidFill>
                  <a:srgbClr val="09465E"/>
                </a:solidFill>
                <a:latin typeface="Calibri" panose="020F0502020204030204" pitchFamily="34" charset="0"/>
                <a:cs typeface="Times New Roman" panose="02020603050405020304" pitchFamily="18" charset="0"/>
              </a:rPr>
              <a:t>Criteria</a:t>
            </a:r>
            <a:r>
              <a:rPr lang="es-ES" sz="2100" b="1" dirty="0">
                <a:solidFill>
                  <a:srgbClr val="09465E"/>
                </a:solidFill>
                <a:latin typeface="Calibri" panose="020F0502020204030204" pitchFamily="34" charset="0"/>
                <a:cs typeface="Times New Roman" panose="02020603050405020304" pitchFamily="18" charset="0"/>
              </a:rPr>
              <a:t>: </a:t>
            </a:r>
            <a:r>
              <a:rPr lang="en-US" sz="2100" dirty="0">
                <a:solidFill>
                  <a:srgbClr val="09465E"/>
                </a:solidFill>
                <a:latin typeface="Calibri" panose="020F0502020204030204" pitchFamily="34" charset="0"/>
                <a:cs typeface="Times New Roman" panose="02020603050405020304" pitchFamily="18" charset="0"/>
              </a:rPr>
              <a:t>High standards for the cosmetic appearance or size of fruits and vegetables often result in perfectly edible food being discarded.</a:t>
            </a:r>
            <a:r>
              <a:rPr lang="es-ES" sz="2100" dirty="0">
                <a:solidFill>
                  <a:srgbClr val="09465E"/>
                </a:solidFill>
                <a:latin typeface="Calibri" panose="020F0502020204030204" pitchFamily="34" charset="0"/>
                <a:cs typeface="Times New Roman" panose="02020603050405020304" pitchFamily="18" charset="0"/>
              </a:rPr>
              <a:t> </a:t>
            </a:r>
            <a:r>
              <a:rPr lang="en-US" sz="2100" dirty="0" err="1">
                <a:solidFill>
                  <a:srgbClr val="09465E"/>
                </a:solidFill>
                <a:latin typeface="Calibri" panose="020F0502020204030204" pitchFamily="34" charset="0"/>
                <a:cs typeface="Times New Roman" panose="02020603050405020304" pitchFamily="18" charset="0"/>
              </a:rPr>
              <a:t>Eg.</a:t>
            </a:r>
            <a:r>
              <a:rPr lang="en-US" sz="2100" dirty="0">
                <a:solidFill>
                  <a:srgbClr val="09465E"/>
                </a:solidFill>
                <a:latin typeface="Calibri" panose="020F0502020204030204" pitchFamily="34" charset="0"/>
                <a:cs typeface="Times New Roman" panose="02020603050405020304" pitchFamily="18" charset="0"/>
              </a:rPr>
              <a:t> Imperfectly shaped produce might not make it to the market, contributing to food waste.</a:t>
            </a:r>
            <a:endParaRPr lang="es-ES" sz="2100" dirty="0">
              <a:solidFill>
                <a:srgbClr val="09465E"/>
              </a:solidFill>
              <a:latin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D6DD335-E2E9-19E0-B466-C245A7D9DC20}"/>
              </a:ext>
            </a:extLst>
          </p:cNvPr>
          <p:cNvGrpSpPr/>
          <p:nvPr/>
        </p:nvGrpSpPr>
        <p:grpSpPr>
          <a:xfrm>
            <a:off x="259762" y="725940"/>
            <a:ext cx="1011571" cy="1113617"/>
            <a:chOff x="7284496" y="2127428"/>
            <a:chExt cx="2245645" cy="2249982"/>
          </a:xfrm>
          <a:solidFill>
            <a:srgbClr val="09465E"/>
          </a:solidFill>
        </p:grpSpPr>
        <p:grpSp>
          <p:nvGrpSpPr>
            <p:cNvPr id="4" name="Graphic 3">
              <a:extLst>
                <a:ext uri="{FF2B5EF4-FFF2-40B4-BE49-F238E27FC236}">
                  <a16:creationId xmlns:a16="http://schemas.microsoft.com/office/drawing/2014/main" id="{6DF7F609-B3F5-8C18-6896-31BC5B748442}"/>
                </a:ext>
              </a:extLst>
            </p:cNvPr>
            <p:cNvGrpSpPr/>
            <p:nvPr/>
          </p:nvGrpSpPr>
          <p:grpSpPr>
            <a:xfrm>
              <a:off x="7284496" y="2127428"/>
              <a:ext cx="2245645" cy="2249982"/>
              <a:chOff x="5098317" y="2100784"/>
              <a:chExt cx="2245645" cy="2249982"/>
            </a:xfrm>
            <a:grpFill/>
          </p:grpSpPr>
          <p:sp>
            <p:nvSpPr>
              <p:cNvPr id="28" name="Freeform 8">
                <a:extLst>
                  <a:ext uri="{FF2B5EF4-FFF2-40B4-BE49-F238E27FC236}">
                    <a16:creationId xmlns:a16="http://schemas.microsoft.com/office/drawing/2014/main" id="{D9D91D4D-04E6-9FD6-C6A2-8F8B983825A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9" name="Freeform 9">
                <a:extLst>
                  <a:ext uri="{FF2B5EF4-FFF2-40B4-BE49-F238E27FC236}">
                    <a16:creationId xmlns:a16="http://schemas.microsoft.com/office/drawing/2014/main" id="{7B5AC50D-DEF6-0F72-8A0D-8F2801B35276}"/>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0" name="Freeform 10">
                <a:extLst>
                  <a:ext uri="{FF2B5EF4-FFF2-40B4-BE49-F238E27FC236}">
                    <a16:creationId xmlns:a16="http://schemas.microsoft.com/office/drawing/2014/main" id="{4539272D-ED58-6FE7-99A0-60B191FDB38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1" name="Freeform 11">
                <a:extLst>
                  <a:ext uri="{FF2B5EF4-FFF2-40B4-BE49-F238E27FC236}">
                    <a16:creationId xmlns:a16="http://schemas.microsoft.com/office/drawing/2014/main" id="{189EDE16-AE6D-879B-138B-913CC533179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2" name="Freeform 12">
                <a:extLst>
                  <a:ext uri="{FF2B5EF4-FFF2-40B4-BE49-F238E27FC236}">
                    <a16:creationId xmlns:a16="http://schemas.microsoft.com/office/drawing/2014/main" id="{6D27E5D8-E044-0A69-88BB-2DEA70BD87A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33" name="Freeform 13">
                <a:extLst>
                  <a:ext uri="{FF2B5EF4-FFF2-40B4-BE49-F238E27FC236}">
                    <a16:creationId xmlns:a16="http://schemas.microsoft.com/office/drawing/2014/main" id="{A07C2167-6AD3-B3BC-8AA6-6EB984018B31}"/>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49E86D27-DB3A-BBA9-9758-12B697F0085A}"/>
                </a:ext>
              </a:extLst>
            </p:cNvPr>
            <p:cNvGrpSpPr/>
            <p:nvPr/>
          </p:nvGrpSpPr>
          <p:grpSpPr>
            <a:xfrm>
              <a:off x="8878245" y="2200268"/>
              <a:ext cx="144167" cy="725714"/>
              <a:chOff x="6692066" y="2173624"/>
              <a:chExt cx="144167" cy="725714"/>
            </a:xfrm>
            <a:grpFill/>
          </p:grpSpPr>
          <p:sp>
            <p:nvSpPr>
              <p:cNvPr id="8" name="Freeform 15">
                <a:extLst>
                  <a:ext uri="{FF2B5EF4-FFF2-40B4-BE49-F238E27FC236}">
                    <a16:creationId xmlns:a16="http://schemas.microsoft.com/office/drawing/2014/main" id="{A0F88BED-9C0A-0E63-96EE-215032B70299}"/>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27" name="Freeform 16">
                <a:extLst>
                  <a:ext uri="{FF2B5EF4-FFF2-40B4-BE49-F238E27FC236}">
                    <a16:creationId xmlns:a16="http://schemas.microsoft.com/office/drawing/2014/main" id="{73FAA635-7212-4270-07FF-C750A05FE9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386D4403-A9F6-DE66-FADD-3427BE2669C5}"/>
              </a:ext>
            </a:extLst>
          </p:cNvPr>
          <p:cNvGrpSpPr/>
          <p:nvPr/>
        </p:nvGrpSpPr>
        <p:grpSpPr>
          <a:xfrm>
            <a:off x="195746" y="3305174"/>
            <a:ext cx="1011025" cy="957021"/>
            <a:chOff x="2357946" y="2285562"/>
            <a:chExt cx="1034323" cy="1032970"/>
          </a:xfrm>
          <a:solidFill>
            <a:srgbClr val="09465E"/>
          </a:solidFill>
        </p:grpSpPr>
        <p:sp>
          <p:nvSpPr>
            <p:cNvPr id="35" name="Freeform 33">
              <a:extLst>
                <a:ext uri="{FF2B5EF4-FFF2-40B4-BE49-F238E27FC236}">
                  <a16:creationId xmlns:a16="http://schemas.microsoft.com/office/drawing/2014/main" id="{80C5AE66-AAE5-D075-BAED-E8D7E05A84F9}"/>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2094D2"/>
            </a:solidFill>
            <a:ln w="9502" cap="flat">
              <a:noFill/>
              <a:prstDash val="solid"/>
              <a:miter/>
            </a:ln>
          </p:spPr>
          <p:txBody>
            <a:bodyPr rtlCol="0" anchor="ctr"/>
            <a:lstStyle/>
            <a:p>
              <a:endParaRPr lang="en-US"/>
            </a:p>
          </p:txBody>
        </p:sp>
        <p:grpSp>
          <p:nvGrpSpPr>
            <p:cNvPr id="36" name="Graphic 37">
              <a:extLst>
                <a:ext uri="{FF2B5EF4-FFF2-40B4-BE49-F238E27FC236}">
                  <a16:creationId xmlns:a16="http://schemas.microsoft.com/office/drawing/2014/main" id="{C04B6A67-8A94-C2DC-379B-9922B689EE45}"/>
                </a:ext>
              </a:extLst>
            </p:cNvPr>
            <p:cNvGrpSpPr/>
            <p:nvPr/>
          </p:nvGrpSpPr>
          <p:grpSpPr>
            <a:xfrm>
              <a:off x="2357946" y="2285562"/>
              <a:ext cx="1034323" cy="1032970"/>
              <a:chOff x="5737725" y="2862443"/>
              <a:chExt cx="1034323" cy="1032970"/>
            </a:xfrm>
            <a:grpFill/>
          </p:grpSpPr>
          <p:sp>
            <p:nvSpPr>
              <p:cNvPr id="37" name="Freeform 35">
                <a:extLst>
                  <a:ext uri="{FF2B5EF4-FFF2-40B4-BE49-F238E27FC236}">
                    <a16:creationId xmlns:a16="http://schemas.microsoft.com/office/drawing/2014/main" id="{AF722231-B83E-467E-AE63-E40481020BCA}"/>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2E026424-822E-D080-69FE-3B8AE28A003C}"/>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8FC3D154-FB4D-BFAC-4BCB-8B07EEA8114A}"/>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18E10128-2ED6-75C6-DE3F-D983883040DE}"/>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16BA1C61-DD16-A9E2-DC00-8AFA31C4CA60}"/>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1322DDA1-3580-F850-70AA-45101D1B080B}"/>
              </a:ext>
            </a:extLst>
          </p:cNvPr>
          <p:cNvGrpSpPr/>
          <p:nvPr/>
        </p:nvGrpSpPr>
        <p:grpSpPr>
          <a:xfrm>
            <a:off x="250104" y="5025398"/>
            <a:ext cx="861714" cy="861565"/>
            <a:chOff x="3258209" y="1217582"/>
            <a:chExt cx="4712093" cy="4711281"/>
          </a:xfrm>
          <a:solidFill>
            <a:srgbClr val="09465E"/>
          </a:solidFill>
        </p:grpSpPr>
        <p:sp>
          <p:nvSpPr>
            <p:cNvPr id="43" name="Freeform 31">
              <a:extLst>
                <a:ext uri="{FF2B5EF4-FFF2-40B4-BE49-F238E27FC236}">
                  <a16:creationId xmlns:a16="http://schemas.microsoft.com/office/drawing/2014/main" id="{DFCA667A-0BDD-17B9-3D22-EB4064638B3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2094D2"/>
            </a:solid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32">
              <a:extLst>
                <a:ext uri="{FF2B5EF4-FFF2-40B4-BE49-F238E27FC236}">
                  <a16:creationId xmlns:a16="http://schemas.microsoft.com/office/drawing/2014/main" id="{07DD7CCB-2E23-E2AD-59E4-FE2DEDC5EC1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2094D2"/>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312C77EE-EC34-9854-0AAD-2EEDD0CCA3EC}"/>
                </a:ext>
              </a:extLst>
            </p:cNvPr>
            <p:cNvGrpSpPr/>
            <p:nvPr/>
          </p:nvGrpSpPr>
          <p:grpSpPr>
            <a:xfrm>
              <a:off x="3258209" y="1217582"/>
              <a:ext cx="4712093" cy="4711281"/>
              <a:chOff x="3258209" y="1217582"/>
              <a:chExt cx="4712093" cy="4711281"/>
            </a:xfrm>
            <a:grpFill/>
          </p:grpSpPr>
          <p:sp>
            <p:nvSpPr>
              <p:cNvPr id="46" name="Freeform 16">
                <a:extLst>
                  <a:ext uri="{FF2B5EF4-FFF2-40B4-BE49-F238E27FC236}">
                    <a16:creationId xmlns:a16="http://schemas.microsoft.com/office/drawing/2014/main" id="{DF665C3C-0424-F7EB-7281-4B8A6F07A4B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17">
                <a:extLst>
                  <a:ext uri="{FF2B5EF4-FFF2-40B4-BE49-F238E27FC236}">
                    <a16:creationId xmlns:a16="http://schemas.microsoft.com/office/drawing/2014/main" id="{84FF3661-32EE-608B-EB03-4A605319B3C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chemeClr val="bg1"/>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18">
                <a:extLst>
                  <a:ext uri="{FF2B5EF4-FFF2-40B4-BE49-F238E27FC236}">
                    <a16:creationId xmlns:a16="http://schemas.microsoft.com/office/drawing/2014/main" id="{03292B53-79D2-4F0E-2E41-5040ECCE27F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19">
                <a:extLst>
                  <a:ext uri="{FF2B5EF4-FFF2-40B4-BE49-F238E27FC236}">
                    <a16:creationId xmlns:a16="http://schemas.microsoft.com/office/drawing/2014/main" id="{973507B6-A0D7-D4AD-18DE-B7D85BD8505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0">
                <a:extLst>
                  <a:ext uri="{FF2B5EF4-FFF2-40B4-BE49-F238E27FC236}">
                    <a16:creationId xmlns:a16="http://schemas.microsoft.com/office/drawing/2014/main" id="{3BFA5BA1-A738-8D65-851E-9EF91D32C7B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21">
                <a:extLst>
                  <a:ext uri="{FF2B5EF4-FFF2-40B4-BE49-F238E27FC236}">
                    <a16:creationId xmlns:a16="http://schemas.microsoft.com/office/drawing/2014/main" id="{CB02058F-A26B-7250-CD58-4CCFF929A85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22">
                <a:extLst>
                  <a:ext uri="{FF2B5EF4-FFF2-40B4-BE49-F238E27FC236}">
                    <a16:creationId xmlns:a16="http://schemas.microsoft.com/office/drawing/2014/main" id="{DE9747CF-E5A9-3E01-65DE-54E14398C22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23">
                <a:extLst>
                  <a:ext uri="{FF2B5EF4-FFF2-40B4-BE49-F238E27FC236}">
                    <a16:creationId xmlns:a16="http://schemas.microsoft.com/office/drawing/2014/main" id="{6C30FA0E-77E4-E581-2D3C-9918CC516AD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24">
                <a:extLst>
                  <a:ext uri="{FF2B5EF4-FFF2-40B4-BE49-F238E27FC236}">
                    <a16:creationId xmlns:a16="http://schemas.microsoft.com/office/drawing/2014/main" id="{194F1051-C500-000B-3F13-1735D162364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25">
                <a:extLst>
                  <a:ext uri="{FF2B5EF4-FFF2-40B4-BE49-F238E27FC236}">
                    <a16:creationId xmlns:a16="http://schemas.microsoft.com/office/drawing/2014/main" id="{03655FFD-90DC-0FD0-510E-70AAF036FA1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26">
                <a:extLst>
                  <a:ext uri="{FF2B5EF4-FFF2-40B4-BE49-F238E27FC236}">
                    <a16:creationId xmlns:a16="http://schemas.microsoft.com/office/drawing/2014/main" id="{C64CF4B3-323F-7479-8EA0-086F2073D0A2}"/>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27">
                <a:extLst>
                  <a:ext uri="{FF2B5EF4-FFF2-40B4-BE49-F238E27FC236}">
                    <a16:creationId xmlns:a16="http://schemas.microsoft.com/office/drawing/2014/main" id="{E580CCF0-D7E8-A794-F4A9-9B17E03E558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28">
                <a:extLst>
                  <a:ext uri="{FF2B5EF4-FFF2-40B4-BE49-F238E27FC236}">
                    <a16:creationId xmlns:a16="http://schemas.microsoft.com/office/drawing/2014/main" id="{21F9B2F5-1386-F0F5-3CF3-372F6CB2328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29">
                <a:extLst>
                  <a:ext uri="{FF2B5EF4-FFF2-40B4-BE49-F238E27FC236}">
                    <a16:creationId xmlns:a16="http://schemas.microsoft.com/office/drawing/2014/main" id="{216B249D-B319-486F-7A89-3EC343BB5C1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30">
                <a:extLst>
                  <a:ext uri="{FF2B5EF4-FFF2-40B4-BE49-F238E27FC236}">
                    <a16:creationId xmlns:a16="http://schemas.microsoft.com/office/drawing/2014/main" id="{BAA54340-A998-EF24-2AD3-E4CDC3D1A703}"/>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5362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057A-3FB3-3E71-D894-2DFBC31CA4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488DB6-1FE9-3C74-7337-6156989DEBE2}"/>
              </a:ext>
            </a:extLst>
          </p:cNvPr>
          <p:cNvSpPr>
            <a:spLocks noGrp="1"/>
          </p:cNvSpPr>
          <p:nvPr>
            <p:ph type="body" sz="quarter" idx="16"/>
          </p:nvPr>
        </p:nvSpPr>
        <p:spPr>
          <a:xfrm>
            <a:off x="489526" y="738575"/>
            <a:ext cx="10479218" cy="80365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EU Food Standard Regulations</a:t>
            </a:r>
            <a:endParaRPr kumimoji="0" lang="es-E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Freeform 1">
            <a:extLst>
              <a:ext uri="{FF2B5EF4-FFF2-40B4-BE49-F238E27FC236}">
                <a16:creationId xmlns:a16="http://schemas.microsoft.com/office/drawing/2014/main" id="{1C65D815-51AD-88C7-6135-FD2E2DE6CDA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3FA6A6D1-C9AB-C48B-618A-8C6AEF76FCCF}"/>
              </a:ext>
            </a:extLst>
          </p:cNvPr>
          <p:cNvSpPr>
            <a:spLocks noGrp="1"/>
          </p:cNvSpPr>
          <p:nvPr>
            <p:ph type="body" sz="quarter" idx="19"/>
          </p:nvPr>
        </p:nvSpPr>
        <p:spPr>
          <a:xfrm>
            <a:off x="359063" y="5115728"/>
            <a:ext cx="11473874" cy="1127220"/>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While strict food standard regulations promote safety, sustainability, and consumer confidence, they also create challenges for producers, economies, and trade. Striking a balance between safety and economic feasibility is crucial to ensure that regulations protect public health without stifling innovation, market accessibility, or affordability…and food waste also needs to be considered.</a:t>
            </a:r>
            <a:endParaRPr lang="es-E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reeform 171">
            <a:extLst>
              <a:ext uri="{FF2B5EF4-FFF2-40B4-BE49-F238E27FC236}">
                <a16:creationId xmlns:a16="http://schemas.microsoft.com/office/drawing/2014/main" id="{61ED3AA9-7A15-799E-F7FD-4F8238092F45}"/>
              </a:ext>
            </a:extLst>
          </p:cNvPr>
          <p:cNvSpPr>
            <a:spLocks noChangeArrowheads="1"/>
          </p:cNvSpPr>
          <p:nvPr/>
        </p:nvSpPr>
        <p:spPr bwMode="auto">
          <a:xfrm>
            <a:off x="489527" y="2230680"/>
            <a:ext cx="4162550" cy="287634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E8282182-4DE6-C148-B769-F2880B83A698}"/>
              </a:ext>
            </a:extLst>
          </p:cNvPr>
          <p:cNvSpPr>
            <a:spLocks noChangeArrowheads="1"/>
          </p:cNvSpPr>
          <p:nvPr/>
        </p:nvSpPr>
        <p:spPr bwMode="auto">
          <a:xfrm>
            <a:off x="4102330" y="2221063"/>
            <a:ext cx="3922636" cy="288504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2DC5D978-456F-D341-27D8-4F7D46A8D603}"/>
              </a:ext>
            </a:extLst>
          </p:cNvPr>
          <p:cNvSpPr>
            <a:spLocks noChangeArrowheads="1"/>
          </p:cNvSpPr>
          <p:nvPr/>
        </p:nvSpPr>
        <p:spPr bwMode="auto">
          <a:xfrm>
            <a:off x="7515071" y="2221063"/>
            <a:ext cx="3817651" cy="288504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6" name="CuadroTexto 553">
            <a:extLst>
              <a:ext uri="{FF2B5EF4-FFF2-40B4-BE49-F238E27FC236}">
                <a16:creationId xmlns:a16="http://schemas.microsoft.com/office/drawing/2014/main" id="{ED9B8555-CC89-E817-B4BF-C2B0B56F7FEC}"/>
              </a:ext>
            </a:extLst>
          </p:cNvPr>
          <p:cNvSpPr txBox="1"/>
          <p:nvPr/>
        </p:nvSpPr>
        <p:spPr>
          <a:xfrm>
            <a:off x="999881" y="2618685"/>
            <a:ext cx="3102449"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Pesticide Residue Limits</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EU enforces strict Maximum Residue Levels (MRLs) for pesticides, which many non-EU producers struggle to meet.</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CuadroTexto 553">
            <a:extLst>
              <a:ext uri="{FF2B5EF4-FFF2-40B4-BE49-F238E27FC236}">
                <a16:creationId xmlns:a16="http://schemas.microsoft.com/office/drawing/2014/main" id="{A6EF0804-7869-E72C-B582-3BD8AE59A43E}"/>
              </a:ext>
            </a:extLst>
          </p:cNvPr>
          <p:cNvSpPr txBox="1"/>
          <p:nvPr/>
        </p:nvSpPr>
        <p:spPr>
          <a:xfrm>
            <a:off x="4448536" y="2457445"/>
            <a:ext cx="3102448"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Genetically Modified   Organisms (GMOs)</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The EU has stringent regulations on GMOs, limiting their use in food production compared to global standards.</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67D2CC-6A5D-F5C1-D8EA-B4E988E16C64}"/>
              </a:ext>
            </a:extLst>
          </p:cNvPr>
          <p:cNvSpPr txBox="1"/>
          <p:nvPr/>
        </p:nvSpPr>
        <p:spPr>
          <a:xfrm>
            <a:off x="7971942" y="2629302"/>
            <a:ext cx="3027696" cy="1771254"/>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Animal Welfare Standards</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EU regulations require higher welfare standards, increasing costs for meat and dairy producers.</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112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DC78-24B2-583B-9C5B-AC9E6D21A5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2F55DD-C3A4-EB77-013D-F5D91AF05DB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D7EA9919-9591-C81F-84A3-62A538221B9F}"/>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84AA0E15-5EF2-C348-0E3A-665910307D98}"/>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4EDA596-9560-3CAD-3C5B-BC742CF5DE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9017414" y="600075"/>
              <a:ext cx="2245702" cy="2245701"/>
            </a:xfrm>
            <a:prstGeom prst="rect">
              <a:avLst/>
            </a:prstGeom>
          </p:spPr>
        </p:pic>
      </p:grpSp>
      <p:pic>
        <p:nvPicPr>
          <p:cNvPr id="6" name="object 6">
            <a:extLst>
              <a:ext uri="{FF2B5EF4-FFF2-40B4-BE49-F238E27FC236}">
                <a16:creationId xmlns:a16="http://schemas.microsoft.com/office/drawing/2014/main" id="{A82753B8-D8FC-04EF-8A61-EA60378F80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923CB4D2-32BE-2980-E99D-DBFC252459B7}"/>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9149F22B-5CBA-7776-A50A-C4EE35973D1E}"/>
              </a:ext>
            </a:extLst>
          </p:cNvPr>
          <p:cNvSpPr txBox="1"/>
          <p:nvPr/>
        </p:nvSpPr>
        <p:spPr>
          <a:xfrm>
            <a:off x="739139" y="694822"/>
            <a:ext cx="6740184" cy="582211"/>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lang="en-IE" sz="3700" b="1" spc="-10" dirty="0">
                <a:solidFill>
                  <a:srgbClr val="09465E"/>
                </a:solidFill>
                <a:latin typeface="Calibri"/>
                <a:cs typeface="Calibri"/>
              </a:rPr>
              <a:t>Learner’s </a:t>
            </a:r>
            <a:r>
              <a:rPr sz="3700" b="1" spc="-10" dirty="0">
                <a:solidFill>
                  <a:srgbClr val="09465E"/>
                </a:solidFill>
                <a:latin typeface="Calibri"/>
                <a:cs typeface="Calibri"/>
              </a:rPr>
              <a:t>Reflection</a:t>
            </a:r>
            <a:r>
              <a:rPr sz="3700" b="1" spc="-125" dirty="0">
                <a:solidFill>
                  <a:srgbClr val="09465E"/>
                </a:solidFill>
                <a:latin typeface="Calibri"/>
                <a:cs typeface="Calibri"/>
              </a:rPr>
              <a:t> </a:t>
            </a:r>
            <a:r>
              <a:rPr sz="3700" b="1" spc="-10" dirty="0">
                <a:solidFill>
                  <a:srgbClr val="09465E"/>
                </a:solidFill>
                <a:latin typeface="Calibri"/>
                <a:cs typeface="Calibri"/>
              </a:rPr>
              <a:t>exercise:</a:t>
            </a:r>
            <a:endParaRPr sz="3700" dirty="0">
              <a:latin typeface="Calibri"/>
              <a:cs typeface="Calibri"/>
            </a:endParaRPr>
          </a:p>
        </p:txBody>
      </p:sp>
      <p:sp>
        <p:nvSpPr>
          <p:cNvPr id="11" name="CuadroTexto 10">
            <a:extLst>
              <a:ext uri="{FF2B5EF4-FFF2-40B4-BE49-F238E27FC236}">
                <a16:creationId xmlns:a16="http://schemas.microsoft.com/office/drawing/2014/main" id="{94BDA784-9CEB-7202-4C26-3D89F2D672AA}"/>
              </a:ext>
            </a:extLst>
          </p:cNvPr>
          <p:cNvSpPr txBox="1"/>
          <p:nvPr/>
        </p:nvSpPr>
        <p:spPr>
          <a:xfrm>
            <a:off x="739139" y="1620441"/>
            <a:ext cx="8985886" cy="4154984"/>
          </a:xfrm>
          <a:prstGeom prst="rect">
            <a:avLst/>
          </a:prstGeom>
          <a:noFill/>
        </p:spPr>
        <p:txBody>
          <a:bodyPr wrap="square">
            <a:spAutoFit/>
          </a:bodyPr>
          <a:lstStyle/>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Propose an Initiative:</a:t>
            </a:r>
          </a:p>
          <a:p>
            <a:pPr marL="457200" lvl="1"/>
            <a:r>
              <a:rPr lang="en-US" sz="2400" dirty="0">
                <a:solidFill>
                  <a:srgbClr val="09465E"/>
                </a:solidFill>
                <a:latin typeface="Calibri" panose="020F0502020204030204" pitchFamily="34" charset="0"/>
                <a:cs typeface="Times New Roman" panose="02020603050405020304" pitchFamily="18" charset="0"/>
              </a:rPr>
              <a:t>Reflect on your own local context. What initiative could realistically be implemented to reduce food surplus at the community or municipal level?</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Regulation Debate:</a:t>
            </a:r>
          </a:p>
          <a:p>
            <a:pPr marL="457200" lvl="1"/>
            <a:r>
              <a:rPr lang="en-US" sz="2400" dirty="0">
                <a:solidFill>
                  <a:srgbClr val="09465E"/>
                </a:solidFill>
                <a:latin typeface="Calibri" panose="020F0502020204030204" pitchFamily="34" charset="0"/>
                <a:cs typeface="Times New Roman" panose="02020603050405020304" pitchFamily="18" charset="0"/>
              </a:rPr>
              <a:t>Do you believe that current EU food safety regulations strike the right balance between safety and waste reduction? Why or why not?</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Climate Connection:</a:t>
            </a:r>
          </a:p>
          <a:p>
            <a:pPr marL="457200" lvl="1"/>
            <a:r>
              <a:rPr lang="en-US" sz="2400" dirty="0">
                <a:solidFill>
                  <a:srgbClr val="09465E"/>
                </a:solidFill>
                <a:latin typeface="Calibri" panose="020F0502020204030204" pitchFamily="34" charset="0"/>
                <a:cs typeface="Times New Roman" panose="02020603050405020304" pitchFamily="18" charset="0"/>
              </a:rPr>
              <a:t>Describe how climate change could both increase and decrease food surplus depending on the region and infrastructure.</a:t>
            </a:r>
          </a:p>
        </p:txBody>
      </p:sp>
    </p:spTree>
    <p:extLst>
      <p:ext uri="{BB962C8B-B14F-4D97-AF65-F5344CB8AC3E}">
        <p14:creationId xmlns:p14="http://schemas.microsoft.com/office/powerpoint/2010/main" val="12968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8073" y="599471"/>
            <a:ext cx="6664687" cy="5166427"/>
          </a:xfrm>
          <a:prstGeom prst="rect">
            <a:avLst/>
          </a:prstGeom>
        </p:spPr>
        <p:txBody>
          <a:bodyPr lIns="91440" tIns="45720" rIns="91440" bIns="45720" anchor="t"/>
          <a:lstStyle/>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This module delved into the redirection of food surpluses and climate change, defining and exploring different strategies for the redistribution  of these surpluses in the business environment.</a:t>
            </a:r>
          </a:p>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It shows various initiatives that have been implemented to reduce food waste, promoting innovative and sustainable solutions that encourage the reuse and redistribution of surpluses, in line with the principles of circular economy and sustainability.</a:t>
            </a:r>
          </a:p>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It also highlights the challenges associated with this process and the drawbacks of strict food regulations, both at European and national levels.</a:t>
            </a:r>
          </a:p>
          <a:p>
            <a:pPr marL="0" indent="0">
              <a:lnSpc>
                <a:spcPct val="100000"/>
              </a:lnSpc>
              <a:spcAft>
                <a:spcPts val="600"/>
              </a:spcAft>
            </a:pPr>
            <a:endParaRPr lang="fi-FI" kern="100" dirty="0">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Aft>
                <a:spcPts val="600"/>
              </a:spcAft>
            </a:pPr>
            <a:endParaRPr lang="en-US" kern="100" dirty="0">
              <a:latin typeface="Calibri" panose="020F0502020204030204" pitchFamily="34" charset="0"/>
              <a:cs typeface="Calibri" panose="020F0502020204030204" pitchFamily="34" charset="0"/>
            </a:endParaRPr>
          </a:p>
          <a:p>
            <a:pPr marL="0" indent="0" algn="just">
              <a:lnSpc>
                <a:spcPct val="100000"/>
              </a:lnSpc>
              <a:spcAft>
                <a:spcPts val="600"/>
              </a:spcAft>
            </a:pPr>
            <a:endParaRPr lang="fi-FI" kern="1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a:t>Final remarks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1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542C46-C453-5118-1D8D-0128A9D403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934920-66D3-9C18-C623-DB8B91FCBC1E}"/>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7D0163E7-2697-542C-C081-53D6C9097322}"/>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FF2B5EF4-FFF2-40B4-BE49-F238E27FC236}">
                <a16:creationId xmlns:a16="http://schemas.microsoft.com/office/drawing/2014/main" id="{CA6B2FA6-B6BB-186A-423B-740B0C2C801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5528F0C9-A359-90B5-9285-ABD52330656A}"/>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80C15609-5AAD-92F9-6547-28CF9A6D195F}"/>
              </a:ext>
            </a:extLst>
          </p:cNvPr>
          <p:cNvSpPr txBox="1"/>
          <p:nvPr/>
        </p:nvSpPr>
        <p:spPr>
          <a:xfrm>
            <a:off x="1205864" y="2312606"/>
            <a:ext cx="8665210" cy="431657"/>
          </a:xfrm>
          <a:prstGeom prst="rect">
            <a:avLst/>
          </a:prstGeom>
        </p:spPr>
        <p:txBody>
          <a:bodyPr vert="horz" wrap="square" lIns="0" tIns="11430" rIns="0" bIns="0" rtlCol="0">
            <a:spAutoFit/>
          </a:bodyPr>
          <a:lstStyle/>
          <a:p>
            <a:pPr marL="12700" marR="5080" lvl="0" indent="0" defTabSz="914400" eaLnBrk="1" fontAlgn="auto" latinLnBrk="0" hangingPunct="1">
              <a:lnSpc>
                <a:spcPts val="3410"/>
              </a:lnSpc>
              <a:spcBef>
                <a:spcPts val="9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p:txBody>
      </p:sp>
      <p:pic>
        <p:nvPicPr>
          <p:cNvPr id="3" name="Imagen 2">
            <a:extLst>
              <a:ext uri="{FF2B5EF4-FFF2-40B4-BE49-F238E27FC236}">
                <a16:creationId xmlns:a16="http://schemas.microsoft.com/office/drawing/2014/main" id="{3BED57AF-EA56-41BB-F665-2CA367E0F137}"/>
              </a:ext>
            </a:extLst>
          </p:cNvPr>
          <p:cNvPicPr>
            <a:picLocks noChangeAspect="1"/>
          </p:cNvPicPr>
          <p:nvPr/>
        </p:nvPicPr>
        <p:blipFill>
          <a:blip r:embed="rId3"/>
          <a:stretch>
            <a:fillRect/>
          </a:stretch>
        </p:blipFill>
        <p:spPr>
          <a:xfrm>
            <a:off x="463001" y="358432"/>
            <a:ext cx="10921685" cy="6153903"/>
          </a:xfrm>
          <a:prstGeom prst="rect">
            <a:avLst/>
          </a:prstGeom>
        </p:spPr>
      </p:pic>
    </p:spTree>
    <p:extLst>
      <p:ext uri="{BB962C8B-B14F-4D97-AF65-F5344CB8AC3E}">
        <p14:creationId xmlns:p14="http://schemas.microsoft.com/office/powerpoint/2010/main" val="52163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in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2BC46-3DCB-B55B-AFE2-8924B0D2097C}"/>
              </a:ext>
            </a:extLst>
          </p:cNvPr>
          <p:cNvSpPr>
            <a:spLocks noGrp="1"/>
          </p:cNvSpPr>
          <p:nvPr>
            <p:ph type="body" sz="quarter" idx="16"/>
          </p:nvPr>
        </p:nvSpPr>
        <p:spPr>
          <a:xfrm>
            <a:off x="904856" y="618626"/>
            <a:ext cx="10052954" cy="803654"/>
          </a:xfrm>
        </p:spPr>
        <p:txBody>
          <a:bodyPr/>
          <a:lstStyle/>
          <a:p>
            <a:r>
              <a:rPr lang="es-ES" dirty="0" err="1"/>
              <a:t>Definition</a:t>
            </a:r>
            <a:r>
              <a:rPr lang="es-ES" dirty="0"/>
              <a:t> </a:t>
            </a:r>
            <a:r>
              <a:rPr lang="es-ES" dirty="0" err="1"/>
              <a:t>of</a:t>
            </a:r>
            <a:r>
              <a:rPr lang="es-ES" dirty="0"/>
              <a:t> Food Surplus</a:t>
            </a:r>
            <a:endParaRPr lang="en-IE" dirty="0"/>
          </a:p>
        </p:txBody>
      </p:sp>
      <p:sp>
        <p:nvSpPr>
          <p:cNvPr id="3" name="Text Placeholder 2">
            <a:extLst>
              <a:ext uri="{FF2B5EF4-FFF2-40B4-BE49-F238E27FC236}">
                <a16:creationId xmlns:a16="http://schemas.microsoft.com/office/drawing/2014/main" id="{679FD726-F056-48B2-0165-9FAFAA4B8C3B}"/>
              </a:ext>
            </a:extLst>
          </p:cNvPr>
          <p:cNvSpPr>
            <a:spLocks noGrp="1"/>
          </p:cNvSpPr>
          <p:nvPr>
            <p:ph type="body" sz="quarter" idx="19"/>
          </p:nvPr>
        </p:nvSpPr>
        <p:spPr>
          <a:xfrm>
            <a:off x="904856" y="1422280"/>
            <a:ext cx="10052954" cy="1058961"/>
          </a:xfrm>
        </p:spPr>
        <p:txBody>
          <a:bodyPr/>
          <a:lstStyle/>
          <a:p>
            <a:pPr marL="0" indent="0"/>
            <a:r>
              <a:rPr kumimoji="0" lang="en-US" sz="2200" b="1" i="0" u="none" strike="noStrike" kern="0" cap="none" spc="0" normalizeH="0" baseline="0" noProof="0" dirty="0">
                <a:ln>
                  <a:noFill/>
                </a:ln>
                <a:solidFill>
                  <a:srgbClr val="09465E"/>
                </a:solidFill>
                <a:effectLst/>
                <a:uLnTx/>
                <a:uFillTx/>
                <a:latin typeface="Calibri"/>
                <a:cs typeface="Calibri"/>
              </a:rPr>
              <a:t>Food</a:t>
            </a:r>
            <a:r>
              <a:rPr kumimoji="0" lang="en-US" sz="2200" b="1" i="0" u="none" strike="noStrike" kern="0" cap="none" spc="-35" normalizeH="0" baseline="0" noProof="0" dirty="0">
                <a:ln>
                  <a:noFill/>
                </a:ln>
                <a:solidFill>
                  <a:srgbClr val="09465E"/>
                </a:solidFill>
                <a:effectLst/>
                <a:uLnTx/>
                <a:uFillTx/>
                <a:latin typeface="Calibri"/>
                <a:cs typeface="Calibri"/>
              </a:rPr>
              <a:t> </a:t>
            </a:r>
            <a:r>
              <a:rPr kumimoji="0" lang="en-US" sz="2200" b="1" i="0" u="none" strike="noStrike" kern="0" cap="none" spc="0" normalizeH="0" baseline="0" noProof="0" dirty="0">
                <a:ln>
                  <a:noFill/>
                </a:ln>
                <a:solidFill>
                  <a:srgbClr val="09465E"/>
                </a:solidFill>
                <a:effectLst/>
                <a:uLnTx/>
                <a:uFillTx/>
                <a:latin typeface="Calibri"/>
                <a:cs typeface="Calibri"/>
              </a:rPr>
              <a:t>surplus</a:t>
            </a:r>
            <a:r>
              <a:rPr kumimoji="0" lang="en-US" sz="2200" b="1" i="0" u="none" strike="noStrike" kern="0" cap="none" spc="-35" normalizeH="0" baseline="0" noProof="0" dirty="0">
                <a:ln>
                  <a:noFill/>
                </a:ln>
                <a:solidFill>
                  <a:srgbClr val="09465E"/>
                </a:solidFill>
                <a:effectLst/>
                <a:uLnTx/>
                <a:uFillTx/>
                <a:latin typeface="Calibri"/>
                <a:cs typeface="Calibri"/>
              </a:rPr>
              <a:t> </a:t>
            </a:r>
            <a:r>
              <a:rPr kumimoji="0" lang="en-US" sz="2200" b="0" i="0" u="none" strike="noStrike" kern="0" cap="none" spc="0" normalizeH="0" baseline="0" noProof="0" dirty="0">
                <a:ln>
                  <a:noFill/>
                </a:ln>
                <a:solidFill>
                  <a:srgbClr val="09465E"/>
                </a:solidFill>
                <a:effectLst/>
                <a:uLnTx/>
                <a:uFillTx/>
                <a:latin typeface="Calibri"/>
                <a:cs typeface="Calibri"/>
              </a:rPr>
              <a:t>refers to edible food that is produced, harvested, or prepared but is not consumed for various reasons. It typically includes </a:t>
            </a:r>
            <a:r>
              <a:rPr kumimoji="0" lang="en-US" sz="2200" b="1" i="0" u="none" strike="noStrike" kern="0" cap="none" spc="0" normalizeH="0" baseline="0" noProof="0" dirty="0">
                <a:ln>
                  <a:noFill/>
                </a:ln>
                <a:solidFill>
                  <a:srgbClr val="09465E"/>
                </a:solidFill>
                <a:effectLst/>
                <a:uLnTx/>
                <a:uFillTx/>
                <a:latin typeface="Calibri"/>
                <a:cs typeface="Calibri"/>
              </a:rPr>
              <a:t>excess food generated throughout the supply chain</a:t>
            </a:r>
            <a:r>
              <a:rPr kumimoji="0" lang="en-US" sz="2200" b="0" i="0" u="none" strike="noStrike" kern="0" cap="none" spc="0" normalizeH="0" baseline="0" noProof="0" dirty="0">
                <a:ln>
                  <a:noFill/>
                </a:ln>
                <a:solidFill>
                  <a:srgbClr val="09465E"/>
                </a:solidFill>
                <a:effectLst/>
                <a:uLnTx/>
                <a:uFillTx/>
                <a:latin typeface="Calibri"/>
                <a:cs typeface="Calibri"/>
              </a:rPr>
              <a:t>, from production and processing to retail and consumption</a:t>
            </a:r>
            <a:endParaRPr lang="en-IE" dirty="0"/>
          </a:p>
        </p:txBody>
      </p:sp>
      <p:sp>
        <p:nvSpPr>
          <p:cNvPr id="5" name="object 5"/>
          <p:cNvSpPr txBox="1"/>
          <p:nvPr/>
        </p:nvSpPr>
        <p:spPr>
          <a:xfrm>
            <a:off x="981056" y="2481241"/>
            <a:ext cx="5295919" cy="3385542"/>
          </a:xfrm>
          <a:prstGeom prst="rect">
            <a:avLst/>
          </a:prstGeom>
        </p:spPr>
        <p:txBody>
          <a:bodyPr vert="horz" wrap="square" lIns="0" tIns="0" rIns="0" bIns="0" rtlCol="0">
            <a:spAutoFit/>
          </a:bodyPr>
          <a:lstStyle/>
          <a:p>
            <a:pPr marR="645160" algn="l"/>
            <a:r>
              <a:rPr lang="en-US" sz="2200" dirty="0">
                <a:solidFill>
                  <a:srgbClr val="09465E"/>
                </a:solidFill>
                <a:latin typeface="Calibri"/>
                <a:cs typeface="Calibri"/>
              </a:rPr>
              <a:t>While food surplus is still fit for consumption, it often goes to waste unless redirected or repurposed.</a:t>
            </a:r>
            <a:endParaRPr sz="2200" dirty="0">
              <a:latin typeface="Calibri"/>
              <a:cs typeface="Calibri"/>
            </a:endParaRPr>
          </a:p>
          <a:p>
            <a:pPr algn="l">
              <a:spcBef>
                <a:spcPts val="5"/>
              </a:spcBef>
            </a:pPr>
            <a:r>
              <a:rPr sz="2200" dirty="0">
                <a:solidFill>
                  <a:srgbClr val="09465E"/>
                </a:solidFill>
                <a:latin typeface="Calibri"/>
                <a:cs typeface="Calibri"/>
              </a:rPr>
              <a:t>T</a:t>
            </a:r>
            <a:r>
              <a:rPr lang="en-IE" sz="2200" dirty="0" err="1">
                <a:solidFill>
                  <a:srgbClr val="09465E"/>
                </a:solidFill>
                <a:latin typeface="Calibri"/>
                <a:cs typeface="Calibri"/>
              </a:rPr>
              <a:t>ackling</a:t>
            </a:r>
            <a:r>
              <a:rPr lang="en-IE" sz="2200" dirty="0">
                <a:solidFill>
                  <a:srgbClr val="09465E"/>
                </a:solidFill>
                <a:latin typeface="Calibri"/>
                <a:cs typeface="Calibri"/>
              </a:rPr>
              <a:t> t</a:t>
            </a:r>
            <a:r>
              <a:rPr sz="2200" dirty="0">
                <a:solidFill>
                  <a:srgbClr val="09465E"/>
                </a:solidFill>
                <a:latin typeface="Calibri"/>
                <a:cs typeface="Calibri"/>
              </a:rPr>
              <a:t>his</a:t>
            </a:r>
            <a:r>
              <a:rPr sz="2200" spc="130" dirty="0">
                <a:solidFill>
                  <a:srgbClr val="09465E"/>
                </a:solidFill>
                <a:latin typeface="Calibri"/>
                <a:cs typeface="Calibri"/>
              </a:rPr>
              <a:t> </a:t>
            </a:r>
            <a:r>
              <a:rPr sz="2200" spc="-10" dirty="0">
                <a:solidFill>
                  <a:srgbClr val="09465E"/>
                </a:solidFill>
                <a:latin typeface="Calibri"/>
                <a:cs typeface="Calibri"/>
              </a:rPr>
              <a:t>waste </a:t>
            </a:r>
            <a:r>
              <a:rPr sz="2200" dirty="0">
                <a:solidFill>
                  <a:srgbClr val="09465E"/>
                </a:solidFill>
                <a:latin typeface="Calibri"/>
                <a:cs typeface="Calibri"/>
              </a:rPr>
              <a:t>is</a:t>
            </a:r>
            <a:r>
              <a:rPr sz="2200" spc="180" dirty="0">
                <a:solidFill>
                  <a:srgbClr val="09465E"/>
                </a:solidFill>
                <a:latin typeface="Calibri"/>
                <a:cs typeface="Calibri"/>
              </a:rPr>
              <a:t> </a:t>
            </a:r>
            <a:r>
              <a:rPr sz="2200" dirty="0">
                <a:solidFill>
                  <a:srgbClr val="09465E"/>
                </a:solidFill>
                <a:latin typeface="Calibri"/>
                <a:cs typeface="Calibri"/>
              </a:rPr>
              <a:t>a</a:t>
            </a:r>
            <a:r>
              <a:rPr sz="2200" spc="180" dirty="0">
                <a:solidFill>
                  <a:srgbClr val="09465E"/>
                </a:solidFill>
                <a:latin typeface="Calibri"/>
                <a:cs typeface="Calibri"/>
              </a:rPr>
              <a:t> </a:t>
            </a:r>
            <a:r>
              <a:rPr sz="2200" dirty="0">
                <a:solidFill>
                  <a:srgbClr val="09465E"/>
                </a:solidFill>
                <a:latin typeface="Calibri"/>
                <a:cs typeface="Calibri"/>
              </a:rPr>
              <a:t>key</a:t>
            </a:r>
            <a:r>
              <a:rPr sz="2200" spc="175" dirty="0">
                <a:solidFill>
                  <a:srgbClr val="09465E"/>
                </a:solidFill>
                <a:latin typeface="Calibri"/>
                <a:cs typeface="Calibri"/>
              </a:rPr>
              <a:t> </a:t>
            </a:r>
            <a:r>
              <a:rPr sz="2200" dirty="0">
                <a:solidFill>
                  <a:srgbClr val="09465E"/>
                </a:solidFill>
                <a:latin typeface="Calibri"/>
                <a:cs typeface="Calibri"/>
              </a:rPr>
              <a:t>strategy</a:t>
            </a:r>
            <a:r>
              <a:rPr sz="2200" spc="180" dirty="0">
                <a:solidFill>
                  <a:srgbClr val="09465E"/>
                </a:solidFill>
                <a:latin typeface="Calibri"/>
                <a:cs typeface="Calibri"/>
              </a:rPr>
              <a:t> </a:t>
            </a:r>
            <a:r>
              <a:rPr sz="2200" dirty="0">
                <a:solidFill>
                  <a:srgbClr val="09465E"/>
                </a:solidFill>
                <a:latin typeface="Calibri"/>
                <a:cs typeface="Calibri"/>
              </a:rPr>
              <a:t>for</a:t>
            </a:r>
            <a:r>
              <a:rPr sz="2200" spc="175" dirty="0">
                <a:solidFill>
                  <a:srgbClr val="09465E"/>
                </a:solidFill>
                <a:latin typeface="Calibri"/>
                <a:cs typeface="Calibri"/>
              </a:rPr>
              <a:t> </a:t>
            </a:r>
            <a:r>
              <a:rPr sz="2200" dirty="0">
                <a:solidFill>
                  <a:srgbClr val="09465E"/>
                </a:solidFill>
                <a:latin typeface="Calibri"/>
                <a:cs typeface="Calibri"/>
              </a:rPr>
              <a:t>the</a:t>
            </a:r>
            <a:r>
              <a:rPr sz="2200" spc="180" dirty="0">
                <a:solidFill>
                  <a:srgbClr val="09465E"/>
                </a:solidFill>
                <a:latin typeface="Calibri"/>
                <a:cs typeface="Calibri"/>
              </a:rPr>
              <a:t> </a:t>
            </a:r>
            <a:r>
              <a:rPr sz="2200" dirty="0">
                <a:solidFill>
                  <a:srgbClr val="09465E"/>
                </a:solidFill>
                <a:latin typeface="Calibri"/>
                <a:cs typeface="Calibri"/>
              </a:rPr>
              <a:t>prevention</a:t>
            </a:r>
            <a:r>
              <a:rPr sz="2200" spc="175" dirty="0">
                <a:solidFill>
                  <a:srgbClr val="09465E"/>
                </a:solidFill>
                <a:latin typeface="Calibri"/>
                <a:cs typeface="Calibri"/>
              </a:rPr>
              <a:t> </a:t>
            </a:r>
            <a:r>
              <a:rPr sz="2200" dirty="0">
                <a:solidFill>
                  <a:srgbClr val="09465E"/>
                </a:solidFill>
                <a:latin typeface="Calibri"/>
                <a:cs typeface="Calibri"/>
              </a:rPr>
              <a:t>and</a:t>
            </a:r>
            <a:r>
              <a:rPr sz="2200" spc="180" dirty="0">
                <a:solidFill>
                  <a:srgbClr val="09465E"/>
                </a:solidFill>
                <a:latin typeface="Calibri"/>
                <a:cs typeface="Calibri"/>
              </a:rPr>
              <a:t> </a:t>
            </a:r>
            <a:r>
              <a:rPr sz="2200" dirty="0">
                <a:solidFill>
                  <a:srgbClr val="09465E"/>
                </a:solidFill>
                <a:latin typeface="Calibri"/>
                <a:cs typeface="Calibri"/>
              </a:rPr>
              <a:t>reuse</a:t>
            </a:r>
            <a:r>
              <a:rPr sz="2200" spc="175" dirty="0">
                <a:solidFill>
                  <a:srgbClr val="09465E"/>
                </a:solidFill>
                <a:latin typeface="Calibri"/>
                <a:cs typeface="Calibri"/>
              </a:rPr>
              <a:t> </a:t>
            </a:r>
            <a:r>
              <a:rPr sz="2200" dirty="0">
                <a:solidFill>
                  <a:srgbClr val="09465E"/>
                </a:solidFill>
                <a:latin typeface="Calibri"/>
                <a:cs typeface="Calibri"/>
              </a:rPr>
              <a:t>of</a:t>
            </a:r>
            <a:r>
              <a:rPr sz="2200" spc="180" dirty="0">
                <a:solidFill>
                  <a:srgbClr val="09465E"/>
                </a:solidFill>
                <a:latin typeface="Calibri"/>
                <a:cs typeface="Calibri"/>
              </a:rPr>
              <a:t> </a:t>
            </a:r>
            <a:r>
              <a:rPr sz="2200" dirty="0">
                <a:solidFill>
                  <a:srgbClr val="09465E"/>
                </a:solidFill>
                <a:latin typeface="Calibri"/>
                <a:cs typeface="Calibri"/>
              </a:rPr>
              <a:t>food</a:t>
            </a:r>
            <a:r>
              <a:rPr sz="2200" spc="175" dirty="0">
                <a:solidFill>
                  <a:srgbClr val="09465E"/>
                </a:solidFill>
                <a:latin typeface="Calibri"/>
                <a:cs typeface="Calibri"/>
              </a:rPr>
              <a:t> </a:t>
            </a:r>
            <a:r>
              <a:rPr sz="2200" dirty="0">
                <a:solidFill>
                  <a:srgbClr val="09465E"/>
                </a:solidFill>
                <a:latin typeface="Calibri"/>
                <a:cs typeface="Calibri"/>
              </a:rPr>
              <a:t>for</a:t>
            </a:r>
            <a:r>
              <a:rPr sz="2200" spc="180" dirty="0">
                <a:solidFill>
                  <a:srgbClr val="09465E"/>
                </a:solidFill>
                <a:latin typeface="Calibri"/>
                <a:cs typeface="Calibri"/>
              </a:rPr>
              <a:t> </a:t>
            </a:r>
            <a:r>
              <a:rPr sz="2200" dirty="0">
                <a:solidFill>
                  <a:srgbClr val="09465E"/>
                </a:solidFill>
                <a:latin typeface="Calibri"/>
                <a:cs typeface="Calibri"/>
              </a:rPr>
              <a:t>human</a:t>
            </a:r>
            <a:r>
              <a:rPr sz="2200" spc="175" dirty="0">
                <a:solidFill>
                  <a:srgbClr val="09465E"/>
                </a:solidFill>
                <a:latin typeface="Calibri"/>
                <a:cs typeface="Calibri"/>
              </a:rPr>
              <a:t> </a:t>
            </a:r>
            <a:r>
              <a:rPr sz="2200" spc="-10" dirty="0">
                <a:solidFill>
                  <a:srgbClr val="09465E"/>
                </a:solidFill>
                <a:latin typeface="Calibri"/>
                <a:cs typeface="Calibri"/>
              </a:rPr>
              <a:t>consumption</a:t>
            </a:r>
            <a:r>
              <a:rPr lang="es-ES" sz="2200" spc="-10" dirty="0">
                <a:solidFill>
                  <a:srgbClr val="09465E"/>
                </a:solidFill>
                <a:latin typeface="Calibri"/>
                <a:cs typeface="Calibri"/>
              </a:rPr>
              <a:t>. </a:t>
            </a:r>
            <a:r>
              <a:rPr lang="en-US" sz="2200" dirty="0">
                <a:solidFill>
                  <a:srgbClr val="09465E"/>
                </a:solidFill>
                <a:latin typeface="Calibri"/>
                <a:cs typeface="Calibri"/>
              </a:rPr>
              <a:t>Proper</a:t>
            </a:r>
            <a:r>
              <a:rPr lang="en-US" sz="2200" spc="285" dirty="0">
                <a:solidFill>
                  <a:srgbClr val="09465E"/>
                </a:solidFill>
                <a:latin typeface="Calibri"/>
                <a:cs typeface="Calibri"/>
              </a:rPr>
              <a:t> </a:t>
            </a:r>
            <a:r>
              <a:rPr lang="en-US" sz="2200" dirty="0">
                <a:solidFill>
                  <a:srgbClr val="09465E"/>
                </a:solidFill>
                <a:latin typeface="Calibri"/>
                <a:cs typeface="Calibri"/>
              </a:rPr>
              <a:t>management</a:t>
            </a:r>
            <a:r>
              <a:rPr lang="en-US" sz="2200" spc="285" dirty="0">
                <a:solidFill>
                  <a:srgbClr val="09465E"/>
                </a:solidFill>
                <a:latin typeface="Calibri"/>
                <a:cs typeface="Calibri"/>
              </a:rPr>
              <a:t> </a:t>
            </a:r>
            <a:r>
              <a:rPr lang="en-US" sz="2200" dirty="0">
                <a:solidFill>
                  <a:srgbClr val="09465E"/>
                </a:solidFill>
                <a:latin typeface="Calibri"/>
                <a:cs typeface="Calibri"/>
              </a:rPr>
              <a:t>of</a:t>
            </a:r>
            <a:r>
              <a:rPr lang="en-US" sz="2200" spc="285" dirty="0">
                <a:solidFill>
                  <a:srgbClr val="09465E"/>
                </a:solidFill>
                <a:latin typeface="Calibri"/>
                <a:cs typeface="Calibri"/>
              </a:rPr>
              <a:t> </a:t>
            </a:r>
            <a:r>
              <a:rPr lang="en-US" sz="2200" dirty="0">
                <a:solidFill>
                  <a:srgbClr val="09465E"/>
                </a:solidFill>
                <a:latin typeface="Calibri"/>
                <a:cs typeface="Calibri"/>
              </a:rPr>
              <a:t>these</a:t>
            </a:r>
            <a:r>
              <a:rPr lang="en-US" sz="2200" spc="280" dirty="0">
                <a:solidFill>
                  <a:srgbClr val="09465E"/>
                </a:solidFill>
                <a:latin typeface="Calibri"/>
                <a:cs typeface="Calibri"/>
              </a:rPr>
              <a:t> </a:t>
            </a:r>
            <a:r>
              <a:rPr lang="en-US" sz="2200" dirty="0">
                <a:solidFill>
                  <a:srgbClr val="09465E"/>
                </a:solidFill>
                <a:latin typeface="Calibri"/>
                <a:cs typeface="Calibri"/>
              </a:rPr>
              <a:t>surpluses</a:t>
            </a:r>
            <a:r>
              <a:rPr lang="en-US" sz="2200" spc="285" dirty="0">
                <a:solidFill>
                  <a:srgbClr val="09465E"/>
                </a:solidFill>
                <a:latin typeface="Calibri"/>
                <a:cs typeface="Calibri"/>
              </a:rPr>
              <a:t> </a:t>
            </a:r>
            <a:r>
              <a:rPr lang="en-US" sz="2200" dirty="0">
                <a:solidFill>
                  <a:srgbClr val="09465E"/>
                </a:solidFill>
                <a:latin typeface="Calibri"/>
                <a:cs typeface="Calibri"/>
              </a:rPr>
              <a:t>is</a:t>
            </a:r>
            <a:r>
              <a:rPr lang="en-US" sz="2200" spc="285" dirty="0">
                <a:solidFill>
                  <a:srgbClr val="09465E"/>
                </a:solidFill>
                <a:latin typeface="Calibri"/>
                <a:cs typeface="Calibri"/>
              </a:rPr>
              <a:t> </a:t>
            </a:r>
            <a:r>
              <a:rPr lang="en-US" sz="2200" dirty="0">
                <a:solidFill>
                  <a:srgbClr val="09465E"/>
                </a:solidFill>
                <a:latin typeface="Calibri"/>
                <a:cs typeface="Calibri"/>
              </a:rPr>
              <a:t>crucial to reducing food waste and promoting</a:t>
            </a:r>
            <a:r>
              <a:rPr lang="en-US" sz="2200" spc="-30" dirty="0">
                <a:solidFill>
                  <a:srgbClr val="09465E"/>
                </a:solidFill>
                <a:latin typeface="Calibri"/>
                <a:cs typeface="Calibri"/>
              </a:rPr>
              <a:t> </a:t>
            </a:r>
            <a:r>
              <a:rPr lang="en-US" sz="2200" spc="-10" dirty="0">
                <a:solidFill>
                  <a:srgbClr val="09465E"/>
                </a:solidFill>
                <a:latin typeface="Calibri"/>
                <a:cs typeface="Calibri"/>
              </a:rPr>
              <a:t>sustainability</a:t>
            </a:r>
            <a:r>
              <a:rPr lang="en-US" sz="2200" spc="-30" dirty="0">
                <a:solidFill>
                  <a:srgbClr val="09465E"/>
                </a:solidFill>
                <a:latin typeface="Calibri"/>
                <a:cs typeface="Calibri"/>
              </a:rPr>
              <a:t> </a:t>
            </a:r>
            <a:r>
              <a:rPr lang="en-US" sz="2200" dirty="0">
                <a:solidFill>
                  <a:srgbClr val="09465E"/>
                </a:solidFill>
                <a:latin typeface="Calibri"/>
                <a:cs typeface="Calibri"/>
              </a:rPr>
              <a:t>in</a:t>
            </a:r>
            <a:r>
              <a:rPr lang="en-US" sz="2200" spc="-30" dirty="0">
                <a:solidFill>
                  <a:srgbClr val="09465E"/>
                </a:solidFill>
                <a:latin typeface="Calibri"/>
                <a:cs typeface="Calibri"/>
              </a:rPr>
              <a:t> </a:t>
            </a:r>
            <a:r>
              <a:rPr lang="en-US" sz="2200" dirty="0">
                <a:solidFill>
                  <a:srgbClr val="09465E"/>
                </a:solidFill>
                <a:latin typeface="Calibri"/>
                <a:cs typeface="Calibri"/>
              </a:rPr>
              <a:t>the</a:t>
            </a:r>
            <a:r>
              <a:rPr lang="en-US" sz="2200" spc="-30" dirty="0">
                <a:solidFill>
                  <a:srgbClr val="09465E"/>
                </a:solidFill>
                <a:latin typeface="Calibri"/>
                <a:cs typeface="Calibri"/>
              </a:rPr>
              <a:t> </a:t>
            </a:r>
            <a:r>
              <a:rPr lang="en-US" sz="2200" dirty="0">
                <a:solidFill>
                  <a:srgbClr val="09465E"/>
                </a:solidFill>
                <a:latin typeface="Calibri"/>
                <a:cs typeface="Calibri"/>
              </a:rPr>
              <a:t>food</a:t>
            </a:r>
            <a:r>
              <a:rPr lang="en-US" sz="2200" spc="-30" dirty="0">
                <a:solidFill>
                  <a:srgbClr val="09465E"/>
                </a:solidFill>
                <a:latin typeface="Calibri"/>
                <a:cs typeface="Calibri"/>
              </a:rPr>
              <a:t> </a:t>
            </a:r>
            <a:r>
              <a:rPr lang="en-US" sz="2200" spc="-10" dirty="0">
                <a:solidFill>
                  <a:srgbClr val="09465E"/>
                </a:solidFill>
                <a:latin typeface="Calibri"/>
                <a:cs typeface="Calibri"/>
              </a:rPr>
              <a:t>system.</a:t>
            </a:r>
            <a:endParaRPr lang="en-US" sz="2200" dirty="0">
              <a:latin typeface="Calibri"/>
              <a:cs typeface="Calibri"/>
            </a:endParaRPr>
          </a:p>
          <a:p>
            <a:pPr algn="l">
              <a:spcBef>
                <a:spcPts val="5"/>
              </a:spcBef>
            </a:pPr>
            <a:endParaRPr sz="2200" dirty="0">
              <a:latin typeface="Calibri"/>
              <a:cs typeface="Calibri"/>
            </a:endParaRPr>
          </a:p>
        </p:txBody>
      </p:sp>
      <p:pic>
        <p:nvPicPr>
          <p:cNvPr id="7" name="Imagen 6">
            <a:extLst>
              <a:ext uri="{FF2B5EF4-FFF2-40B4-BE49-F238E27FC236}">
                <a16:creationId xmlns:a16="http://schemas.microsoft.com/office/drawing/2014/main" id="{ABFAF981-1D61-D97F-7604-D6E416B153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7983" y="2653676"/>
            <a:ext cx="4819661" cy="3213107"/>
          </a:xfrm>
          <a:prstGeom prst="rect">
            <a:avLst/>
          </a:prstGeom>
        </p:spPr>
      </p:pic>
    </p:spTree>
    <p:extLst>
      <p:ext uri="{BB962C8B-B14F-4D97-AF65-F5344CB8AC3E}">
        <p14:creationId xmlns:p14="http://schemas.microsoft.com/office/powerpoint/2010/main" val="375658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239-BCEB-F243-D93B-458F2CD050A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61235C3-F547-C647-94E8-B6D54FB71033}"/>
              </a:ext>
            </a:extLst>
          </p:cNvPr>
          <p:cNvSpPr/>
          <p:nvPr/>
        </p:nvSpPr>
        <p:spPr>
          <a:xfrm>
            <a:off x="390525" y="358457"/>
            <a:ext cx="110941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algn="l">
              <a:buNone/>
            </a:pPr>
            <a:endParaRPr lang="en-US">
              <a:solidFill>
                <a:srgbClr val="515560"/>
              </a:solidFill>
              <a:effectLst/>
            </a:endParaRPr>
          </a:p>
        </p:txBody>
      </p:sp>
      <p:sp>
        <p:nvSpPr>
          <p:cNvPr id="6" name="object 6">
            <a:extLst>
              <a:ext uri="{FF2B5EF4-FFF2-40B4-BE49-F238E27FC236}">
                <a16:creationId xmlns:a16="http://schemas.microsoft.com/office/drawing/2014/main" id="{F3A4692E-3EEE-0E2F-2E4D-DAF2A11958D4}"/>
              </a:ext>
            </a:extLst>
          </p:cNvPr>
          <p:cNvSpPr txBox="1">
            <a:spLocks noGrp="1"/>
          </p:cNvSpPr>
          <p:nvPr>
            <p:ph type="title"/>
          </p:nvPr>
        </p:nvSpPr>
        <p:spPr>
          <a:xfrm>
            <a:off x="573424" y="634238"/>
            <a:ext cx="7152779" cy="582211"/>
          </a:xfrm>
          <a:prstGeom prst="rect">
            <a:avLst/>
          </a:prstGeom>
        </p:spPr>
        <p:txBody>
          <a:bodyPr vert="horz" wrap="square" lIns="0" tIns="12700" rIns="0" bIns="0" rtlCol="0">
            <a:spAutoFit/>
          </a:bodyPr>
          <a:lstStyle/>
          <a:p>
            <a:pPr marL="12700">
              <a:lnSpc>
                <a:spcPct val="100000"/>
              </a:lnSpc>
              <a:spcBef>
                <a:spcPts val="100"/>
              </a:spcBef>
            </a:pPr>
            <a:r>
              <a:rPr dirty="0"/>
              <a:t>D</a:t>
            </a:r>
            <a:r>
              <a:rPr lang="es-ES" dirty="0"/>
              <a:t>ata </a:t>
            </a:r>
            <a:r>
              <a:rPr lang="es-ES" dirty="0" err="1"/>
              <a:t>on</a:t>
            </a:r>
            <a:r>
              <a:rPr lang="es-ES" dirty="0"/>
              <a:t> Surplus Food</a:t>
            </a:r>
            <a:endParaRPr sz="3200" i="1" spc="-10" dirty="0"/>
          </a:p>
        </p:txBody>
      </p:sp>
      <p:sp>
        <p:nvSpPr>
          <p:cNvPr id="5" name="CuadroTexto 4">
            <a:extLst>
              <a:ext uri="{FF2B5EF4-FFF2-40B4-BE49-F238E27FC236}">
                <a16:creationId xmlns:a16="http://schemas.microsoft.com/office/drawing/2014/main" id="{3B597F7D-48E4-B817-45AF-C644D1424AFC}"/>
              </a:ext>
            </a:extLst>
          </p:cNvPr>
          <p:cNvSpPr txBox="1"/>
          <p:nvPr/>
        </p:nvSpPr>
        <p:spPr>
          <a:xfrm>
            <a:off x="573424" y="1345136"/>
            <a:ext cx="6319819" cy="5047536"/>
          </a:xfrm>
          <a:prstGeom prst="rect">
            <a:avLst/>
          </a:prstGeom>
          <a:noFill/>
        </p:spPr>
        <p:txBody>
          <a:bodyPr wrap="square" rtlCol="0">
            <a:spAutoFit/>
          </a:bodyPr>
          <a:lstStyle/>
          <a:p>
            <a:pPr algn="l">
              <a:buNone/>
            </a:pPr>
            <a:r>
              <a:rPr lang="en-US" sz="2300" dirty="0">
                <a:solidFill>
                  <a:srgbClr val="09465E"/>
                </a:solidFill>
                <a:latin typeface="Calibri"/>
                <a:cs typeface="Calibri"/>
              </a:rPr>
              <a:t>In 2022, around 132 kg of </a:t>
            </a:r>
            <a:r>
              <a:rPr lang="en-US" sz="2300" dirty="0">
                <a:solidFill>
                  <a:srgbClr val="09465E"/>
                </a:solidFill>
                <a:latin typeface="Calibri"/>
                <a:cs typeface="Calibri"/>
                <a:hlinkClick r:id="rId2">
                  <a:extLst>
                    <a:ext uri="{A12FA001-AC4F-418D-AE19-62706E023703}">
                      <ahyp:hlinkClr xmlns:ahyp="http://schemas.microsoft.com/office/drawing/2018/hyperlinkcolor" val="tx"/>
                    </a:ext>
                  </a:extLst>
                </a:hlinkClick>
              </a:rPr>
              <a:t>food</a:t>
            </a:r>
            <a:r>
              <a:rPr lang="en-US" sz="2300" dirty="0">
                <a:solidFill>
                  <a:srgbClr val="09465E"/>
                </a:solidFill>
                <a:latin typeface="Calibri"/>
                <a:cs typeface="Calibri"/>
              </a:rPr>
              <a:t> per inhabitant was </a:t>
            </a:r>
            <a:r>
              <a:rPr lang="en-US" sz="2300" dirty="0">
                <a:solidFill>
                  <a:srgbClr val="09465E"/>
                </a:solidFill>
                <a:latin typeface="Calibri"/>
                <a:cs typeface="Calibri"/>
                <a:hlinkClick r:id="rId3">
                  <a:extLst>
                    <a:ext uri="{A12FA001-AC4F-418D-AE19-62706E023703}">
                      <ahyp:hlinkClr xmlns:ahyp="http://schemas.microsoft.com/office/drawing/2018/hyperlinkcolor" val="tx"/>
                    </a:ext>
                  </a:extLst>
                </a:hlinkClick>
              </a:rPr>
              <a:t>wasted</a:t>
            </a:r>
            <a:r>
              <a:rPr lang="en-US" sz="2300" dirty="0">
                <a:solidFill>
                  <a:srgbClr val="09465E"/>
                </a:solidFill>
                <a:latin typeface="Calibri"/>
                <a:cs typeface="Calibri"/>
              </a:rPr>
              <a:t> in the </a:t>
            </a:r>
            <a:r>
              <a:rPr lang="en-US" sz="2300" dirty="0">
                <a:solidFill>
                  <a:srgbClr val="09465E"/>
                </a:solidFill>
                <a:latin typeface="Calibri"/>
                <a:cs typeface="Calibri"/>
                <a:hlinkClick r:id="rId4">
                  <a:extLst>
                    <a:ext uri="{A12FA001-AC4F-418D-AE19-62706E023703}">
                      <ahyp:hlinkClr xmlns:ahyp="http://schemas.microsoft.com/office/drawing/2018/hyperlinkcolor" val="tx"/>
                    </a:ext>
                  </a:extLst>
                </a:hlinkClick>
              </a:rPr>
              <a:t>EU</a:t>
            </a:r>
            <a:r>
              <a:rPr lang="en-US" sz="2300" dirty="0">
                <a:solidFill>
                  <a:srgbClr val="09465E"/>
                </a:solidFill>
                <a:latin typeface="Calibri"/>
                <a:cs typeface="Calibri"/>
              </a:rPr>
              <a:t>. In total, the EU generated 59.2 million </a:t>
            </a:r>
            <a:r>
              <a:rPr lang="en-US" sz="2300" dirty="0" err="1">
                <a:solidFill>
                  <a:srgbClr val="09465E"/>
                </a:solidFill>
                <a:latin typeface="Calibri"/>
                <a:cs typeface="Calibri"/>
              </a:rPr>
              <a:t>tonnes</a:t>
            </a:r>
            <a:r>
              <a:rPr lang="en-US" sz="2300" dirty="0">
                <a:solidFill>
                  <a:srgbClr val="09465E"/>
                </a:solidFill>
                <a:latin typeface="Calibri"/>
                <a:cs typeface="Calibri"/>
              </a:rPr>
              <a:t> of food waste, which includes edible and inedible parts. </a:t>
            </a:r>
          </a:p>
          <a:p>
            <a:pPr algn="l"/>
            <a:r>
              <a:rPr lang="en-US" sz="2300" dirty="0">
                <a:solidFill>
                  <a:srgbClr val="09465E"/>
                </a:solidFill>
                <a:latin typeface="Calibri"/>
                <a:cs typeface="Calibri"/>
              </a:rPr>
              <a:t>Household waste accounted for 54% of all food waste, the equivalent of 72 kg per inhabitant. The remaining 46% was waste generated upwards in the food supply chain: 19% by the manufacture of food products and beverages (25 kg per inhabitant), 11% by restaurants and food services (15 kg per inhabitant), 8% in the retail and other distribution of food (11 kg per inhabitant), and 8% in the primary production (10 kg per inhabitant). </a:t>
            </a:r>
          </a:p>
          <a:p>
            <a:pPr algn="l"/>
            <a:r>
              <a:rPr lang="en-US" sz="2300" dirty="0">
                <a:solidFill>
                  <a:srgbClr val="09465E"/>
                </a:solidFill>
                <a:latin typeface="Calibri"/>
                <a:cs typeface="Calibri"/>
              </a:rPr>
              <a:t> </a:t>
            </a:r>
          </a:p>
        </p:txBody>
      </p:sp>
      <p:pic>
        <p:nvPicPr>
          <p:cNvPr id="8" name="Imagen 7">
            <a:extLst>
              <a:ext uri="{FF2B5EF4-FFF2-40B4-BE49-F238E27FC236}">
                <a16:creationId xmlns:a16="http://schemas.microsoft.com/office/drawing/2014/main" id="{BC995D32-D8DA-ECA0-1C6C-AA40BFB32EA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22550" y="1699954"/>
            <a:ext cx="4662080" cy="3043731"/>
          </a:xfrm>
          <a:prstGeom prst="rect">
            <a:avLst/>
          </a:prstGeom>
        </p:spPr>
      </p:pic>
      <p:sp>
        <p:nvSpPr>
          <p:cNvPr id="9" name="CuadroTexto 8">
            <a:extLst>
              <a:ext uri="{FF2B5EF4-FFF2-40B4-BE49-F238E27FC236}">
                <a16:creationId xmlns:a16="http://schemas.microsoft.com/office/drawing/2014/main" id="{8FBA597B-E365-8224-8B8E-398FB0382E14}"/>
              </a:ext>
            </a:extLst>
          </p:cNvPr>
          <p:cNvSpPr txBox="1"/>
          <p:nvPr/>
        </p:nvSpPr>
        <p:spPr>
          <a:xfrm>
            <a:off x="7210425" y="4895304"/>
            <a:ext cx="3848100" cy="369332"/>
          </a:xfrm>
          <a:prstGeom prst="rect">
            <a:avLst/>
          </a:prstGeom>
          <a:noFill/>
        </p:spPr>
        <p:txBody>
          <a:bodyPr wrap="square" rtlCol="0">
            <a:spAutoFit/>
          </a:bodyPr>
          <a:lstStyle/>
          <a:p>
            <a:pPr algn="ctr"/>
            <a:r>
              <a:rPr lang="es-ES" dirty="0">
                <a:solidFill>
                  <a:srgbClr val="09465E"/>
                </a:solidFill>
                <a:latin typeface="Calibri"/>
                <a:cs typeface="Calibri"/>
              </a:rPr>
              <a:t>More info </a:t>
            </a:r>
            <a:r>
              <a:rPr lang="es-ES" dirty="0" err="1">
                <a:solidFill>
                  <a:srgbClr val="09465E"/>
                </a:solidFill>
                <a:latin typeface="Calibri"/>
                <a:cs typeface="Calibri"/>
              </a:rPr>
              <a:t>on</a:t>
            </a:r>
            <a:r>
              <a:rPr lang="es-ES" dirty="0">
                <a:solidFill>
                  <a:srgbClr val="09465E"/>
                </a:solidFill>
                <a:latin typeface="Calibri"/>
                <a:cs typeface="Calibri"/>
              </a:rPr>
              <a:t> </a:t>
            </a:r>
            <a:r>
              <a:rPr lang="es-ES" sz="1600" dirty="0">
                <a:solidFill>
                  <a:schemeClr val="tx2"/>
                </a:solidFill>
                <a:latin typeface="+mj-lt"/>
                <a:hlinkClick r:id="rId6"/>
              </a:rPr>
              <a:t>ec.europa.eu/</a:t>
            </a:r>
            <a:endParaRPr lang="es-ES" sz="1600" dirty="0">
              <a:solidFill>
                <a:schemeClr val="tx2"/>
              </a:solidFill>
              <a:latin typeface="+mj-lt"/>
            </a:endParaRPr>
          </a:p>
        </p:txBody>
      </p:sp>
      <p:pic>
        <p:nvPicPr>
          <p:cNvPr id="4" name="Imagen 3">
            <a:extLst>
              <a:ext uri="{FF2B5EF4-FFF2-40B4-BE49-F238E27FC236}">
                <a16:creationId xmlns:a16="http://schemas.microsoft.com/office/drawing/2014/main" id="{C60623C9-9CD6-63DF-A4B1-EF8D107253E0}"/>
              </a:ext>
            </a:extLst>
          </p:cNvPr>
          <p:cNvPicPr>
            <a:picLocks noChangeAspect="1"/>
          </p:cNvPicPr>
          <p:nvPr/>
        </p:nvPicPr>
        <p:blipFill>
          <a:blip r:embed="rId7"/>
          <a:stretch>
            <a:fillRect/>
          </a:stretch>
        </p:blipFill>
        <p:spPr>
          <a:xfrm rot="21241605">
            <a:off x="10205113" y="4658530"/>
            <a:ext cx="1347333" cy="1341236"/>
          </a:xfrm>
          <a:prstGeom prst="rect">
            <a:avLst/>
          </a:prstGeom>
        </p:spPr>
      </p:pic>
    </p:spTree>
    <p:extLst>
      <p:ext uri="{BB962C8B-B14F-4D97-AF65-F5344CB8AC3E}">
        <p14:creationId xmlns:p14="http://schemas.microsoft.com/office/powerpoint/2010/main" val="8502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7C92-CD78-756F-06EC-FE05CC9F26C5}"/>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E761615A-1203-7031-2E5C-BB5C9A9602B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2DAC4F8-91F8-DC25-15A9-C099CC2C3A8B}"/>
              </a:ext>
            </a:extLst>
          </p:cNvPr>
          <p:cNvSpPr/>
          <p:nvPr/>
        </p:nvSpPr>
        <p:spPr>
          <a:xfrm>
            <a:off x="447675" y="358457"/>
            <a:ext cx="1110392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3B75A4E7-93CC-739F-F604-5DD75BB4C05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F5E7D35E-8842-1466-8953-EE593C68A23E}"/>
              </a:ext>
            </a:extLst>
          </p:cNvPr>
          <p:cNvSpPr txBox="1">
            <a:spLocks noGrp="1"/>
          </p:cNvSpPr>
          <p:nvPr>
            <p:ph type="title"/>
          </p:nvPr>
        </p:nvSpPr>
        <p:spPr>
          <a:xfrm>
            <a:off x="896489" y="522677"/>
            <a:ext cx="4219575" cy="582211"/>
          </a:xfrm>
          <a:prstGeom prst="rect">
            <a:avLst/>
          </a:prstGeom>
        </p:spPr>
        <p:txBody>
          <a:bodyPr vert="horz" wrap="square" lIns="0" tIns="12700" rIns="0" bIns="0" rtlCol="0">
            <a:spAutoFit/>
          </a:bodyPr>
          <a:lstStyle/>
          <a:p>
            <a:pPr marL="12700">
              <a:lnSpc>
                <a:spcPct val="100000"/>
              </a:lnSpc>
              <a:spcBef>
                <a:spcPts val="100"/>
              </a:spcBef>
            </a:pPr>
            <a:r>
              <a:rPr lang="es-ES" spc="-10" err="1"/>
              <a:t>Types</a:t>
            </a:r>
            <a:r>
              <a:rPr lang="es-ES" spc="-10"/>
              <a:t> </a:t>
            </a:r>
            <a:r>
              <a:rPr lang="es-ES" spc="-10" err="1"/>
              <a:t>of</a:t>
            </a:r>
            <a:r>
              <a:rPr lang="es-ES" spc="-10"/>
              <a:t> </a:t>
            </a:r>
            <a:r>
              <a:rPr lang="es-ES" spc="-10" err="1"/>
              <a:t>food</a:t>
            </a:r>
            <a:r>
              <a:rPr lang="es-ES" spc="-10"/>
              <a:t> surplus</a:t>
            </a:r>
            <a:endParaRPr spc="-10"/>
          </a:p>
        </p:txBody>
      </p:sp>
      <p:sp>
        <p:nvSpPr>
          <p:cNvPr id="5" name="object 5">
            <a:extLst>
              <a:ext uri="{FF2B5EF4-FFF2-40B4-BE49-F238E27FC236}">
                <a16:creationId xmlns:a16="http://schemas.microsoft.com/office/drawing/2014/main" id="{CEF43B33-83C1-F8EF-4118-F7DCF3ADB53C}"/>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31FCCAA5-6E25-9E5A-B69C-02408A8FE6F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E1ECF84C-D7E3-7CF0-07D0-D9ACC96A63FA}"/>
              </a:ext>
            </a:extLst>
          </p:cNvPr>
          <p:cNvSpPr txBox="1"/>
          <p:nvPr/>
        </p:nvSpPr>
        <p:spPr>
          <a:xfrm>
            <a:off x="757671" y="1846659"/>
            <a:ext cx="5146122" cy="2957861"/>
          </a:xfrm>
          <a:prstGeom prst="rect">
            <a:avLst/>
          </a:prstGeom>
        </p:spPr>
        <p:txBody>
          <a:bodyPr vert="horz" wrap="square" lIns="0" tIns="3175" rIns="0" bIns="0" rtlCol="0">
            <a:spAutoFit/>
          </a:bodyPr>
          <a:lstStyle/>
          <a:p>
            <a:pPr marL="144000" lvl="1" algn="l">
              <a:buSzPts val="1000"/>
              <a:tabLst>
                <a:tab pos="914400" algn="l"/>
              </a:tabLst>
              <a:defRPr/>
            </a:pPr>
            <a:r>
              <a:rPr lang="en-US" sz="2400" dirty="0">
                <a:solidFill>
                  <a:srgbClr val="09465E"/>
                </a:solidFill>
                <a:latin typeface="Calibri"/>
                <a:cs typeface="Calibri"/>
              </a:rPr>
              <a:t>Crops produced on farms that exceed market demand or cannot be sold due to imperfections or overproduction.</a:t>
            </a:r>
            <a:endParaRPr lang="es-ES" sz="2400" dirty="0">
              <a:solidFill>
                <a:srgbClr val="09465E"/>
              </a:solidFill>
              <a:latin typeface="Calibri"/>
              <a:cs typeface="Calibri"/>
            </a:endParaRPr>
          </a:p>
          <a:p>
            <a:pPr marL="144000" lvl="1" algn="l">
              <a:buSzPts val="1000"/>
              <a:tabLst>
                <a:tab pos="914400" algn="l"/>
              </a:tabLst>
              <a:defRPr/>
            </a:pPr>
            <a:r>
              <a:rPr lang="en-US" sz="2400" dirty="0">
                <a:solidFill>
                  <a:srgbClr val="09465E"/>
                </a:solidFill>
                <a:latin typeface="Calibri"/>
                <a:cs typeface="Calibri"/>
              </a:rPr>
              <a:t>Includes: Fruits, vegetables, or grains left unharvested or discarded due to size, shape, or quality standards.</a:t>
            </a:r>
          </a:p>
          <a:p>
            <a:pPr marL="144000" lvl="1">
              <a:buSzPts val="1000"/>
              <a:tabLst>
                <a:tab pos="914400" algn="l"/>
              </a:tabLst>
            </a:pPr>
            <a:r>
              <a:rPr lang="es-ES" sz="2400" dirty="0" err="1">
                <a:solidFill>
                  <a:srgbClr val="09465E"/>
                </a:solidFill>
                <a:latin typeface="Calibri"/>
                <a:cs typeface="Calibri"/>
              </a:rPr>
              <a:t>Due</a:t>
            </a:r>
            <a:r>
              <a:rPr lang="es-ES" sz="2400" dirty="0">
                <a:solidFill>
                  <a:srgbClr val="09465E"/>
                </a:solidFill>
                <a:latin typeface="Calibri"/>
                <a:cs typeface="Calibri"/>
              </a:rPr>
              <a:t> </a:t>
            </a:r>
            <a:r>
              <a:rPr lang="es-ES" sz="2400" dirty="0" err="1">
                <a:solidFill>
                  <a:srgbClr val="09465E"/>
                </a:solidFill>
                <a:latin typeface="Calibri"/>
                <a:cs typeface="Calibri"/>
              </a:rPr>
              <a:t>to</a:t>
            </a:r>
            <a:r>
              <a:rPr lang="es-ES" sz="2400" dirty="0">
                <a:solidFill>
                  <a:srgbClr val="09465E"/>
                </a:solidFill>
                <a:latin typeface="Calibri"/>
                <a:cs typeface="Calibri"/>
              </a:rPr>
              <a:t>:  </a:t>
            </a:r>
          </a:p>
          <a:p>
            <a:pPr marL="144000" lvl="1">
              <a:buSzPts val="1000"/>
              <a:tabLst>
                <a:tab pos="914400" algn="l"/>
              </a:tabLst>
            </a:pPr>
            <a:endParaRPr lang="es-ES" sz="2400" kern="100" dirty="0">
              <a:solidFill>
                <a:srgbClr val="002060"/>
              </a:solidFill>
              <a:latin typeface="+mn-lt"/>
              <a:ea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05947573-B523-9FA2-C95A-91DCE9595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7199" y="1342796"/>
            <a:ext cx="5047043" cy="4249733"/>
          </a:xfrm>
          <a:prstGeom prst="rect">
            <a:avLst/>
          </a:prstGeom>
        </p:spPr>
      </p:pic>
      <p:sp>
        <p:nvSpPr>
          <p:cNvPr id="8" name="CuadroTexto 7">
            <a:extLst>
              <a:ext uri="{FF2B5EF4-FFF2-40B4-BE49-F238E27FC236}">
                <a16:creationId xmlns:a16="http://schemas.microsoft.com/office/drawing/2014/main" id="{7BEA8C6D-A6BF-2335-22DE-094305E541F8}"/>
              </a:ext>
            </a:extLst>
          </p:cNvPr>
          <p:cNvSpPr txBox="1"/>
          <p:nvPr/>
        </p:nvSpPr>
        <p:spPr>
          <a:xfrm>
            <a:off x="908418" y="4349439"/>
            <a:ext cx="4906594" cy="2246769"/>
          </a:xfrm>
          <a:prstGeom prst="rect">
            <a:avLst/>
          </a:prstGeom>
          <a:noFill/>
        </p:spPr>
        <p:txBody>
          <a:bodyPr wrap="square" rtlCol="0">
            <a:spAutoFit/>
          </a:bodyPr>
          <a:lstStyle/>
          <a:p>
            <a:pPr marL="285750" indent="-285750" algn="l">
              <a:lnSpc>
                <a:spcPct val="150000"/>
              </a:lnSpc>
              <a:buFont typeface="Arial" panose="020B0604020202020204" pitchFamily="34" charset="0"/>
              <a:buChar char="•"/>
              <a:defRPr/>
            </a:pPr>
            <a:r>
              <a:rPr lang="es-ES" sz="2000" b="1" dirty="0" err="1">
                <a:solidFill>
                  <a:srgbClr val="09465E"/>
                </a:solidFill>
                <a:latin typeface="Calibri"/>
                <a:cs typeface="Calibri"/>
              </a:rPr>
              <a:t>Overproduction</a:t>
            </a:r>
            <a:endParaRPr lang="es-ES" sz="2000" b="1" dirty="0">
              <a:solidFill>
                <a:srgbClr val="09465E"/>
              </a:solidFill>
              <a:latin typeface="Calibri"/>
              <a:cs typeface="Calibri"/>
            </a:endParaRPr>
          </a:p>
          <a:p>
            <a:pPr marL="285750" indent="-285750" algn="l">
              <a:lnSpc>
                <a:spcPct val="150000"/>
              </a:lnSpc>
              <a:buFont typeface="Arial" panose="020B0604020202020204" pitchFamily="34" charset="0"/>
              <a:buChar char="•"/>
              <a:defRPr/>
            </a:pPr>
            <a:r>
              <a:rPr lang="en-US" sz="2000" b="1" dirty="0">
                <a:solidFill>
                  <a:srgbClr val="09465E"/>
                </a:solidFill>
                <a:latin typeface="Calibri"/>
                <a:cs typeface="Calibri"/>
              </a:rPr>
              <a:t>Market price drops making harvesting unprofitable</a:t>
            </a:r>
          </a:p>
          <a:p>
            <a:pPr marL="285750" indent="-285750" algn="l">
              <a:lnSpc>
                <a:spcPct val="150000"/>
              </a:lnSpc>
              <a:buFont typeface="Arial" panose="020B0604020202020204" pitchFamily="34" charset="0"/>
              <a:buChar char="•"/>
              <a:defRPr/>
            </a:pPr>
            <a:r>
              <a:rPr lang="es-ES" sz="2000" b="1" dirty="0" err="1">
                <a:solidFill>
                  <a:srgbClr val="09465E"/>
                </a:solidFill>
                <a:latin typeface="Calibri"/>
                <a:cs typeface="Calibri"/>
              </a:rPr>
              <a:t>Weather-related</a:t>
            </a:r>
            <a:r>
              <a:rPr lang="es-ES" sz="2000" b="1" dirty="0">
                <a:solidFill>
                  <a:srgbClr val="09465E"/>
                </a:solidFill>
                <a:latin typeface="Calibri"/>
                <a:cs typeface="Calibri"/>
              </a:rPr>
              <a:t> </a:t>
            </a:r>
            <a:r>
              <a:rPr lang="es-ES" sz="2000" b="1" dirty="0" err="1">
                <a:solidFill>
                  <a:srgbClr val="09465E"/>
                </a:solidFill>
                <a:latin typeface="Calibri"/>
                <a:cs typeface="Calibri"/>
              </a:rPr>
              <a:t>oversupply</a:t>
            </a:r>
            <a:r>
              <a:rPr lang="es-ES" sz="20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B1FFB043-8801-7E5C-2A66-7969C9197676}"/>
              </a:ext>
            </a:extLst>
          </p:cNvPr>
          <p:cNvSpPr txBox="1"/>
          <p:nvPr/>
        </p:nvSpPr>
        <p:spPr>
          <a:xfrm>
            <a:off x="841428" y="1226773"/>
            <a:ext cx="3412173" cy="523220"/>
          </a:xfrm>
          <a:prstGeom prst="rect">
            <a:avLst/>
          </a:prstGeom>
          <a:solidFill>
            <a:srgbClr val="60BA47"/>
          </a:solidFill>
        </p:spPr>
        <p:txBody>
          <a:bodyPr wrap="square" rtlCol="0">
            <a:spAutoFit/>
          </a:bodyPr>
          <a:lstStyle/>
          <a:p>
            <a:r>
              <a:rPr lang="es-ES" sz="2800" b="1" dirty="0" err="1">
                <a:solidFill>
                  <a:schemeClr val="bg1"/>
                </a:solidFill>
                <a:latin typeface="Calibri"/>
                <a:cs typeface="Calibri"/>
              </a:rPr>
              <a:t>Agricultural</a:t>
            </a:r>
            <a:r>
              <a:rPr lang="es-ES" sz="2800" b="1" dirty="0">
                <a:solidFill>
                  <a:schemeClr val="bg1"/>
                </a:solidFill>
                <a:latin typeface="Calibri"/>
                <a:cs typeface="Calibri"/>
              </a:rPr>
              <a:t> Surplus</a:t>
            </a:r>
          </a:p>
        </p:txBody>
      </p:sp>
    </p:spTree>
    <p:extLst>
      <p:ext uri="{BB962C8B-B14F-4D97-AF65-F5344CB8AC3E}">
        <p14:creationId xmlns:p14="http://schemas.microsoft.com/office/powerpoint/2010/main" val="15719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14FB-26E1-B9B7-F54D-2B4A20E80261}"/>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745D4056-F9DE-F076-D18D-1E9EA06217C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1CD6B6D-BBFB-DF66-6EDF-DFD1029B369A}"/>
              </a:ext>
            </a:extLst>
          </p:cNvPr>
          <p:cNvSpPr/>
          <p:nvPr/>
        </p:nvSpPr>
        <p:spPr>
          <a:xfrm>
            <a:off x="466726" y="380076"/>
            <a:ext cx="11084878"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F833D2A4-5F95-3677-A365-A8D998E369E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E26AECDF-6BBD-539D-CEEC-33C00CA20FFB}"/>
              </a:ext>
            </a:extLst>
          </p:cNvPr>
          <p:cNvSpPr txBox="1">
            <a:spLocks noGrp="1"/>
          </p:cNvSpPr>
          <p:nvPr>
            <p:ph type="title"/>
          </p:nvPr>
        </p:nvSpPr>
        <p:spPr>
          <a:xfrm>
            <a:off x="896489" y="522677"/>
            <a:ext cx="4219575" cy="582211"/>
          </a:xfrm>
          <a:prstGeom prst="rect">
            <a:avLst/>
          </a:prstGeom>
        </p:spPr>
        <p:txBody>
          <a:bodyPr vert="horz" wrap="square" lIns="0" tIns="12700" rIns="0" bIns="0" rtlCol="0">
            <a:spAutoFit/>
          </a:bodyPr>
          <a:lstStyle/>
          <a:p>
            <a:pPr marL="12700">
              <a:lnSpc>
                <a:spcPct val="100000"/>
              </a:lnSpc>
              <a:spcBef>
                <a:spcPts val="100"/>
              </a:spcBef>
            </a:pPr>
            <a:r>
              <a:rPr lang="es-ES" spc="-10" err="1"/>
              <a:t>Types</a:t>
            </a:r>
            <a:r>
              <a:rPr lang="es-ES" spc="-10"/>
              <a:t> </a:t>
            </a:r>
            <a:r>
              <a:rPr lang="es-ES" spc="-10" err="1"/>
              <a:t>of</a:t>
            </a:r>
            <a:r>
              <a:rPr lang="es-ES" spc="-10"/>
              <a:t> </a:t>
            </a:r>
            <a:r>
              <a:rPr lang="es-ES" spc="-10" err="1"/>
              <a:t>food</a:t>
            </a:r>
            <a:r>
              <a:rPr lang="es-ES" spc="-10"/>
              <a:t> surplus</a:t>
            </a:r>
            <a:endParaRPr spc="-10"/>
          </a:p>
        </p:txBody>
      </p:sp>
      <p:sp>
        <p:nvSpPr>
          <p:cNvPr id="5" name="object 5">
            <a:extLst>
              <a:ext uri="{FF2B5EF4-FFF2-40B4-BE49-F238E27FC236}">
                <a16:creationId xmlns:a16="http://schemas.microsoft.com/office/drawing/2014/main" id="{3E5BE78C-6F16-D5F9-7533-759211565784}"/>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C91B02FE-2DB3-36F8-F93C-773A6E15693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1B59F5EB-0268-EBD5-F69A-664C3B8A1A3C}"/>
              </a:ext>
            </a:extLst>
          </p:cNvPr>
          <p:cNvSpPr txBox="1"/>
          <p:nvPr/>
        </p:nvSpPr>
        <p:spPr>
          <a:xfrm>
            <a:off x="771525" y="2198680"/>
            <a:ext cx="4620947" cy="2773195"/>
          </a:xfrm>
          <a:prstGeom prst="rect">
            <a:avLst/>
          </a:prstGeom>
        </p:spPr>
        <p:txBody>
          <a:bodyPr vert="horz" wrap="square" lIns="0" tIns="3175" rIns="0" bIns="0" rtlCol="0">
            <a:spAutoFit/>
          </a:bodyPr>
          <a:lstStyle/>
          <a:p>
            <a:pPr marL="108000" lvl="0" algn="l">
              <a:buNone/>
              <a:tabLst>
                <a:tab pos="457200" algn="l"/>
              </a:tabLst>
            </a:pPr>
            <a:r>
              <a:rPr lang="en-US" sz="2400" dirty="0">
                <a:solidFill>
                  <a:srgbClr val="09465E"/>
                </a:solidFill>
                <a:latin typeface="Calibri"/>
                <a:cs typeface="Calibri"/>
              </a:rPr>
              <a:t>Food that remains after production or processing, often due to inefficiencies or overproduction.</a:t>
            </a:r>
            <a:endParaRPr lang="es-ES" sz="2400" dirty="0">
              <a:solidFill>
                <a:srgbClr val="09465E"/>
              </a:solidFill>
              <a:latin typeface="Calibri"/>
              <a:cs typeface="Calibri"/>
            </a:endParaRPr>
          </a:p>
          <a:p>
            <a:pPr marL="108000" lvl="0" algn="l">
              <a:buNone/>
              <a:tabLst>
                <a:tab pos="457200" algn="l"/>
              </a:tabLst>
            </a:pPr>
            <a:endParaRPr lang="es-ES" sz="1200" dirty="0">
              <a:solidFill>
                <a:srgbClr val="09465E"/>
              </a:solidFill>
              <a:latin typeface="Calibri"/>
              <a:cs typeface="Calibri"/>
            </a:endParaRPr>
          </a:p>
          <a:p>
            <a:pPr marL="108000" lvl="0" algn="l">
              <a:buNone/>
              <a:tabLst>
                <a:tab pos="457200" algn="l"/>
              </a:tabLst>
            </a:pPr>
            <a:r>
              <a:rPr lang="en-US" sz="2400" dirty="0">
                <a:solidFill>
                  <a:srgbClr val="09465E"/>
                </a:solidFill>
                <a:latin typeface="Calibri"/>
                <a:cs typeface="Calibri"/>
              </a:rPr>
              <a:t>Includes: Offcuts, surplus dough, or by-products like whey in cheese production.</a:t>
            </a:r>
          </a:p>
          <a:p>
            <a:pPr marL="108000" lvl="0" algn="l">
              <a:buNone/>
              <a:tabLst>
                <a:tab pos="457200" algn="l"/>
              </a:tabLst>
            </a:pPr>
            <a:r>
              <a:rPr lang="es-ES" sz="2400" dirty="0" err="1">
                <a:solidFill>
                  <a:srgbClr val="09465E"/>
                </a:solidFill>
                <a:latin typeface="Calibri"/>
                <a:cs typeface="Calibri"/>
              </a:rPr>
              <a:t>Due</a:t>
            </a:r>
            <a:r>
              <a:rPr lang="es-ES" sz="2400" dirty="0">
                <a:solidFill>
                  <a:srgbClr val="09465E"/>
                </a:solidFill>
                <a:latin typeface="Calibri"/>
                <a:cs typeface="Calibri"/>
              </a:rPr>
              <a:t> </a:t>
            </a:r>
            <a:r>
              <a:rPr lang="es-ES" sz="2400" dirty="0" err="1">
                <a:solidFill>
                  <a:srgbClr val="09465E"/>
                </a:solidFill>
                <a:latin typeface="Calibri"/>
                <a:cs typeface="Calibri"/>
              </a:rPr>
              <a:t>to</a:t>
            </a:r>
            <a:r>
              <a:rPr lang="es-ES" sz="2400" dirty="0">
                <a:solidFill>
                  <a:srgbClr val="09465E"/>
                </a:solidFill>
                <a:latin typeface="Calibri"/>
                <a:cs typeface="Calibri"/>
              </a:rPr>
              <a:t>: </a:t>
            </a:r>
          </a:p>
        </p:txBody>
      </p:sp>
      <p:pic>
        <p:nvPicPr>
          <p:cNvPr id="1026" name="Picture 2" descr="Reduce Food Waste | Yume's Surplus Food Solutions — Yume Food Australia">
            <a:extLst>
              <a:ext uri="{FF2B5EF4-FFF2-40B4-BE49-F238E27FC236}">
                <a16:creationId xmlns:a16="http://schemas.microsoft.com/office/drawing/2014/main" id="{DA017441-289C-8077-EA01-3ECAF973E7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2413" y="1511289"/>
            <a:ext cx="5339247" cy="4175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4A034CC-587C-46A6-CC28-BA7612C839EC}"/>
              </a:ext>
            </a:extLst>
          </p:cNvPr>
          <p:cNvSpPr txBox="1"/>
          <p:nvPr/>
        </p:nvSpPr>
        <p:spPr>
          <a:xfrm>
            <a:off x="771525" y="5029835"/>
            <a:ext cx="4620946" cy="1313180"/>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Inefficient</a:t>
            </a:r>
            <a:r>
              <a:rPr lang="es-ES" sz="2000" b="1" dirty="0">
                <a:solidFill>
                  <a:srgbClr val="09465E"/>
                </a:solidFill>
                <a:latin typeface="Calibri"/>
                <a:cs typeface="Calibri"/>
              </a:rPr>
              <a:t> </a:t>
            </a:r>
            <a:r>
              <a:rPr lang="es-ES" sz="2000" b="1" dirty="0" err="1">
                <a:solidFill>
                  <a:srgbClr val="09465E"/>
                </a:solidFill>
                <a:latin typeface="Calibri"/>
                <a:cs typeface="Calibri"/>
              </a:rPr>
              <a:t>production</a:t>
            </a:r>
            <a:r>
              <a:rPr lang="es-ES" sz="2000" b="1" dirty="0">
                <a:solidFill>
                  <a:srgbClr val="09465E"/>
                </a:solidFill>
                <a:latin typeface="Calibri"/>
                <a:cs typeface="Calibri"/>
              </a:rPr>
              <a:t> </a:t>
            </a:r>
            <a:r>
              <a:rPr lang="es-ES" sz="2000" b="1" dirty="0" err="1">
                <a:solidFill>
                  <a:srgbClr val="09465E"/>
                </a:solidFill>
                <a:latin typeface="Calibri"/>
                <a:cs typeface="Calibri"/>
              </a:rPr>
              <a:t>lines</a:t>
            </a:r>
            <a:r>
              <a:rPr lang="es-ES" sz="2000" b="1" dirty="0">
                <a:solidFill>
                  <a:srgbClr val="09465E"/>
                </a:solidFill>
                <a:latin typeface="Calibri"/>
                <a:cs typeface="Calibri"/>
              </a:rPr>
              <a:t>/</a:t>
            </a:r>
            <a:r>
              <a:rPr lang="es-ES" sz="2000" b="1" dirty="0" err="1">
                <a:solidFill>
                  <a:srgbClr val="09465E"/>
                </a:solidFill>
                <a:latin typeface="Calibri"/>
                <a:cs typeface="Calibri"/>
              </a:rPr>
              <a:t>practices</a:t>
            </a:r>
            <a:r>
              <a:rPr lang="es-ES" sz="2000" b="1" dirty="0">
                <a:solidFill>
                  <a:srgbClr val="09465E"/>
                </a:solidFill>
                <a:latin typeface="Calibri"/>
                <a:cs typeface="Calibri"/>
              </a:rPr>
              <a:t> </a:t>
            </a:r>
          </a:p>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Overestimated</a:t>
            </a:r>
            <a:r>
              <a:rPr lang="es-ES" sz="2000" b="1" dirty="0">
                <a:solidFill>
                  <a:srgbClr val="09465E"/>
                </a:solidFill>
                <a:latin typeface="Calibri"/>
                <a:cs typeface="Calibri"/>
              </a:rPr>
              <a:t> </a:t>
            </a:r>
            <a:r>
              <a:rPr lang="es-ES" sz="2000" b="1" dirty="0" err="1">
                <a:solidFill>
                  <a:srgbClr val="09465E"/>
                </a:solidFill>
                <a:latin typeface="Calibri"/>
                <a:cs typeface="Calibri"/>
              </a:rPr>
              <a:t>consumer</a:t>
            </a:r>
            <a:r>
              <a:rPr lang="es-ES" sz="2000" b="1" dirty="0">
                <a:solidFill>
                  <a:srgbClr val="09465E"/>
                </a:solidFill>
                <a:latin typeface="Calibri"/>
                <a:cs typeface="Calibri"/>
              </a:rPr>
              <a:t> </a:t>
            </a:r>
            <a:r>
              <a:rPr lang="es-ES" sz="2000" b="1" dirty="0" err="1">
                <a:solidFill>
                  <a:srgbClr val="09465E"/>
                </a:solidFill>
                <a:latin typeface="Calibri"/>
                <a:cs typeface="Calibri"/>
              </a:rPr>
              <a:t>demand</a:t>
            </a:r>
            <a:r>
              <a:rPr lang="es-ES" sz="2000" b="1" dirty="0">
                <a:solidFill>
                  <a:srgbClr val="09465E"/>
                </a:solidFill>
                <a:latin typeface="Calibri"/>
                <a:cs typeface="Calibri"/>
              </a:rPr>
              <a:t>.</a:t>
            </a:r>
          </a:p>
          <a:p>
            <a:endParaRPr lang="es-ES" sz="2000" b="1" dirty="0"/>
          </a:p>
        </p:txBody>
      </p:sp>
      <p:sp>
        <p:nvSpPr>
          <p:cNvPr id="11" name="CuadroTexto 10">
            <a:extLst>
              <a:ext uri="{FF2B5EF4-FFF2-40B4-BE49-F238E27FC236}">
                <a16:creationId xmlns:a16="http://schemas.microsoft.com/office/drawing/2014/main" id="{0B7B0439-295D-9056-D685-99D730EA83BD}"/>
              </a:ext>
            </a:extLst>
          </p:cNvPr>
          <p:cNvSpPr txBox="1"/>
          <p:nvPr/>
        </p:nvSpPr>
        <p:spPr>
          <a:xfrm>
            <a:off x="896489" y="1342897"/>
            <a:ext cx="3256411"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a:solidFill>
                  <a:schemeClr val="bg1"/>
                </a:solidFill>
                <a:latin typeface="Calibri"/>
                <a:cs typeface="Calibri"/>
              </a:rPr>
              <a:t>Processing Surplus</a:t>
            </a:r>
          </a:p>
        </p:txBody>
      </p:sp>
    </p:spTree>
    <p:extLst>
      <p:ext uri="{BB962C8B-B14F-4D97-AF65-F5344CB8AC3E}">
        <p14:creationId xmlns:p14="http://schemas.microsoft.com/office/powerpoint/2010/main" val="366316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F392-8BA3-8AB6-EFA5-27020CC29C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F9B3FB-A759-249D-EEBA-2D32DBB512ED}"/>
              </a:ext>
            </a:extLst>
          </p:cNvPr>
          <p:cNvSpPr/>
          <p:nvPr/>
        </p:nvSpPr>
        <p:spPr>
          <a:xfrm>
            <a:off x="485776" y="358457"/>
            <a:ext cx="1108056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DD5A1991-7144-0CD2-F8F1-D7641343E52C}"/>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AE74B90D-68DD-EC3D-785E-F0DE2364ECC0}"/>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Types</a:t>
            </a:r>
            <a:r>
              <a:rPr lang="es-ES" spc="-10" dirty="0"/>
              <a:t> </a:t>
            </a:r>
            <a:r>
              <a:rPr lang="es-ES" spc="-10" dirty="0" err="1"/>
              <a:t>of</a:t>
            </a:r>
            <a:r>
              <a:rPr lang="es-ES" spc="-10" dirty="0"/>
              <a:t> surplus</a:t>
            </a:r>
            <a:endParaRPr i="1" spc="-10" dirty="0"/>
          </a:p>
        </p:txBody>
      </p:sp>
      <p:sp>
        <p:nvSpPr>
          <p:cNvPr id="5" name="object 5">
            <a:extLst>
              <a:ext uri="{FF2B5EF4-FFF2-40B4-BE49-F238E27FC236}">
                <a16:creationId xmlns:a16="http://schemas.microsoft.com/office/drawing/2014/main" id="{43E24189-C0A0-7E07-2D82-BA75D69F79B3}"/>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06142D43-E0F8-8C00-F4E2-C8F9FDF0B17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22055D21-714F-85F4-7AA9-2FB8DEA01B4B}"/>
              </a:ext>
            </a:extLst>
          </p:cNvPr>
          <p:cNvSpPr txBox="1"/>
          <p:nvPr/>
        </p:nvSpPr>
        <p:spPr>
          <a:xfrm>
            <a:off x="885824" y="2024889"/>
            <a:ext cx="4841569" cy="3142527"/>
          </a:xfrm>
          <a:prstGeom prst="rect">
            <a:avLst/>
          </a:prstGeom>
        </p:spPr>
        <p:txBody>
          <a:bodyPr vert="horz" wrap="square" lIns="0" tIns="3175" rIns="0" bIns="0" rtlCol="0">
            <a:spAutoFit/>
          </a:bodyPr>
          <a:lstStyle/>
          <a:p>
            <a:pPr marL="108000" lvl="1">
              <a:buSzPts val="1000"/>
              <a:tabLst>
                <a:tab pos="914400" algn="l"/>
              </a:tabLst>
            </a:pPr>
            <a:r>
              <a:rPr lang="en-US" sz="2400" dirty="0">
                <a:solidFill>
                  <a:srgbClr val="09465E"/>
                </a:solidFill>
                <a:latin typeface="Calibri"/>
                <a:cs typeface="Calibri"/>
              </a:rPr>
              <a:t>Unused or leftover food from restaurants, hotels, or catering services.</a:t>
            </a:r>
            <a:endParaRPr lang="es-ES" sz="2400" dirty="0">
              <a:solidFill>
                <a:srgbClr val="09465E"/>
              </a:solidFill>
              <a:latin typeface="Calibri"/>
              <a:cs typeface="Calibri"/>
            </a:endParaRPr>
          </a:p>
          <a:p>
            <a:pPr marL="108000" lvl="1">
              <a:buSzPts val="1000"/>
              <a:tabLst>
                <a:tab pos="914400" algn="l"/>
              </a:tabLst>
            </a:pPr>
            <a:r>
              <a:rPr lang="en-US" sz="2400" dirty="0">
                <a:solidFill>
                  <a:srgbClr val="09465E"/>
                </a:solidFill>
                <a:latin typeface="Calibri"/>
                <a:cs typeface="Calibri"/>
              </a:rPr>
              <a:t>Includes: Buffets, over-prepared meals, or unsold portions.</a:t>
            </a:r>
          </a:p>
          <a:p>
            <a:pPr marL="108000" lvl="1">
              <a:buSzPts val="1000"/>
              <a:tabLst>
                <a:tab pos="914400" algn="l"/>
              </a:tabLst>
            </a:pPr>
            <a:endParaRPr lang="en-US" sz="1200" dirty="0">
              <a:solidFill>
                <a:srgbClr val="09465E"/>
              </a:solidFill>
              <a:latin typeface="Calibri"/>
              <a:cs typeface="Calibri"/>
            </a:endParaRPr>
          </a:p>
          <a:p>
            <a:pPr marL="108000" lvl="1">
              <a:buSzPts val="1000"/>
              <a:tabLst>
                <a:tab pos="914400" algn="l"/>
              </a:tabLst>
            </a:pPr>
            <a:r>
              <a:rPr lang="es-ES" sz="2400" dirty="0" err="1">
                <a:solidFill>
                  <a:srgbClr val="09465E"/>
                </a:solidFill>
                <a:latin typeface="Calibri"/>
                <a:cs typeface="Calibri"/>
              </a:rPr>
              <a:t>Due</a:t>
            </a:r>
            <a:r>
              <a:rPr lang="es-ES" sz="2400" dirty="0">
                <a:solidFill>
                  <a:srgbClr val="09465E"/>
                </a:solidFill>
                <a:latin typeface="Calibri"/>
                <a:cs typeface="Calibri"/>
              </a:rPr>
              <a:t> </a:t>
            </a:r>
            <a:r>
              <a:rPr lang="es-ES" sz="2400" dirty="0" err="1">
                <a:solidFill>
                  <a:srgbClr val="09465E"/>
                </a:solidFill>
                <a:latin typeface="Calibri"/>
                <a:cs typeface="Calibri"/>
              </a:rPr>
              <a:t>to</a:t>
            </a:r>
            <a:r>
              <a:rPr lang="es-ES" sz="2400" dirty="0">
                <a:solidFill>
                  <a:srgbClr val="09465E"/>
                </a:solidFill>
                <a:latin typeface="Calibri"/>
                <a:cs typeface="Calibri"/>
              </a:rPr>
              <a:t>: </a:t>
            </a:r>
          </a:p>
          <a:p>
            <a:pPr marL="108000" lvl="1">
              <a:buSzPts val="1000"/>
              <a:tabLst>
                <a:tab pos="914400" algn="l"/>
              </a:tabLst>
            </a:pPr>
            <a:endParaRPr lang="es-ES" sz="2400" dirty="0">
              <a:solidFill>
                <a:srgbClr val="09465E"/>
              </a:solidFill>
              <a:latin typeface="Calibri"/>
              <a:cs typeface="Calibri"/>
            </a:endParaRPr>
          </a:p>
          <a:p>
            <a:pPr marL="108000" marR="0" lvl="1" indent="0" defTabSz="914400" eaLnBrk="1" fontAlgn="auto" latinLnBrk="0" hangingPunct="1">
              <a:spcBef>
                <a:spcPts val="0"/>
              </a:spcBef>
              <a:buClrTx/>
              <a:buSzPts val="1000"/>
              <a:buFontTx/>
              <a:buNone/>
              <a:tabLst>
                <a:tab pos="914400" algn="l"/>
              </a:tabLst>
              <a:defRPr/>
            </a:pPr>
            <a:endParaRPr kumimoji="0" lang="es-ES" sz="2400" b="0" i="0" u="none" strike="noStrike" kern="100" cap="none" spc="0" normalizeH="0" baseline="0" noProof="0" dirty="0">
              <a:ln>
                <a:noFill/>
              </a:ln>
              <a:solidFill>
                <a:sysClr val="windowText" lastClr="000000"/>
              </a:solidFill>
              <a:effectLst/>
              <a:uLnTx/>
              <a:uFillTx/>
              <a:latin typeface="Calibri"/>
              <a:ea typeface="Aptos" panose="020B0004020202020204" pitchFamily="34" charset="0"/>
              <a:cs typeface="Times New Roman" panose="02020603050405020304" pitchFamily="18" charset="0"/>
            </a:endParaRPr>
          </a:p>
        </p:txBody>
      </p:sp>
      <p:pic>
        <p:nvPicPr>
          <p:cNvPr id="2050" name="Picture 2" descr="Hospitality Food Waste: Challenges &amp; Solutions | Shapiro">
            <a:extLst>
              <a:ext uri="{FF2B5EF4-FFF2-40B4-BE49-F238E27FC236}">
                <a16:creationId xmlns:a16="http://schemas.microsoft.com/office/drawing/2014/main" id="{6516268E-8F53-F62A-3D5A-DA845A5154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6975" y="2035221"/>
            <a:ext cx="5017136" cy="38890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DC5A0D4-C277-544F-8570-A13EA0DF1384}"/>
              </a:ext>
            </a:extLst>
          </p:cNvPr>
          <p:cNvSpPr txBox="1"/>
          <p:nvPr/>
        </p:nvSpPr>
        <p:spPr>
          <a:xfrm>
            <a:off x="990600" y="4468482"/>
            <a:ext cx="4736793" cy="1667123"/>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Overestimation</a:t>
            </a:r>
            <a:r>
              <a:rPr lang="es-ES" sz="2000" b="1" dirty="0">
                <a:solidFill>
                  <a:srgbClr val="09465E"/>
                </a:solidFill>
                <a:latin typeface="Calibri"/>
                <a:cs typeface="Calibri"/>
              </a:rPr>
              <a:t> </a:t>
            </a:r>
            <a:r>
              <a:rPr lang="es-ES" sz="2000" b="1" dirty="0" err="1">
                <a:solidFill>
                  <a:srgbClr val="09465E"/>
                </a:solidFill>
                <a:latin typeface="Calibri"/>
                <a:cs typeface="Calibri"/>
              </a:rPr>
              <a:t>of</a:t>
            </a:r>
            <a:r>
              <a:rPr lang="es-ES" sz="2000" b="1" dirty="0">
                <a:solidFill>
                  <a:srgbClr val="09465E"/>
                </a:solidFill>
                <a:latin typeface="Calibri"/>
                <a:cs typeface="Calibri"/>
              </a:rPr>
              <a:t> </a:t>
            </a:r>
            <a:r>
              <a:rPr lang="es-ES" sz="2000" b="1" dirty="0" err="1">
                <a:solidFill>
                  <a:srgbClr val="09465E"/>
                </a:solidFill>
                <a:latin typeface="Calibri"/>
                <a:cs typeface="Calibri"/>
              </a:rPr>
              <a:t>customer</a:t>
            </a:r>
            <a:r>
              <a:rPr lang="es-ES" sz="2000" b="1" dirty="0">
                <a:solidFill>
                  <a:srgbClr val="09465E"/>
                </a:solidFill>
                <a:latin typeface="Calibri"/>
                <a:cs typeface="Calibri"/>
              </a:rPr>
              <a:t> </a:t>
            </a:r>
            <a:r>
              <a:rPr lang="es-ES" sz="2000" b="1" dirty="0" err="1">
                <a:solidFill>
                  <a:srgbClr val="09465E"/>
                </a:solidFill>
                <a:latin typeface="Calibri"/>
                <a:cs typeface="Calibri"/>
              </a:rPr>
              <a:t>demand</a:t>
            </a:r>
            <a:endParaRPr lang="es-ES" sz="2000" b="1" dirty="0">
              <a:solidFill>
                <a:srgbClr val="09465E"/>
              </a:solidFill>
              <a:latin typeface="Calibri"/>
              <a:cs typeface="Calibri"/>
            </a:endParaRPr>
          </a:p>
          <a:p>
            <a:pPr marL="342900" indent="-342900" algn="l">
              <a:lnSpc>
                <a:spcPct val="115000"/>
              </a:lnSpc>
              <a:spcAft>
                <a:spcPts val="800"/>
              </a:spcAft>
              <a:buFont typeface="Arial" panose="020B0604020202020204" pitchFamily="34" charset="0"/>
              <a:buChar char="•"/>
              <a:tabLst>
                <a:tab pos="457200" algn="l"/>
              </a:tabLst>
              <a:defRPr/>
            </a:pPr>
            <a:r>
              <a:rPr lang="en-US" sz="2000" b="1" dirty="0">
                <a:solidFill>
                  <a:srgbClr val="09465E"/>
                </a:solidFill>
                <a:latin typeface="Calibri"/>
                <a:cs typeface="Calibri"/>
              </a:rPr>
              <a:t>Strict food safety regulations limiting redistribution.</a:t>
            </a:r>
            <a:endParaRPr lang="es-ES" sz="2000" b="1" dirty="0">
              <a:solidFill>
                <a:srgbClr val="09465E"/>
              </a:solidFill>
              <a:latin typeface="Calibri"/>
              <a:cs typeface="Calibri"/>
            </a:endParaRPr>
          </a:p>
          <a:p>
            <a:pPr algn="l"/>
            <a:endParaRPr lang="es-ES" sz="2000" b="1" dirty="0"/>
          </a:p>
        </p:txBody>
      </p:sp>
      <p:sp>
        <p:nvSpPr>
          <p:cNvPr id="10" name="CuadroTexto 9">
            <a:extLst>
              <a:ext uri="{FF2B5EF4-FFF2-40B4-BE49-F238E27FC236}">
                <a16:creationId xmlns:a16="http://schemas.microsoft.com/office/drawing/2014/main" id="{10B40906-3559-6684-728E-0F95E1536FAC}"/>
              </a:ext>
            </a:extLst>
          </p:cNvPr>
          <p:cNvSpPr txBox="1"/>
          <p:nvPr/>
        </p:nvSpPr>
        <p:spPr>
          <a:xfrm>
            <a:off x="885824" y="1331518"/>
            <a:ext cx="5800726" cy="558743"/>
          </a:xfrm>
          <a:prstGeom prst="rect">
            <a:avLst/>
          </a:prstGeom>
          <a:solidFill>
            <a:srgbClr val="60BA47"/>
          </a:solidFill>
        </p:spPr>
        <p:txBody>
          <a:bodyPr wrap="square" anchor="ctr">
            <a:spAutoFit/>
          </a:bodyPr>
          <a:lstStyle/>
          <a:p>
            <a:pPr marL="342900" indent="-342900">
              <a:lnSpc>
                <a:spcPct val="115000"/>
              </a:lnSpc>
              <a:spcAft>
                <a:spcPts val="800"/>
              </a:spcAft>
              <a:tabLst>
                <a:tab pos="457200" algn="l"/>
              </a:tabLst>
              <a:defRPr/>
            </a:pPr>
            <a:r>
              <a:rPr lang="en-US" sz="2800" b="1" dirty="0">
                <a:solidFill>
                  <a:schemeClr val="bg1"/>
                </a:solidFill>
                <a:latin typeface="Calibri"/>
                <a:cs typeface="Calibri"/>
              </a:rPr>
              <a:t>Hospitality and Food Service Surplus</a:t>
            </a:r>
            <a:endParaRPr lang="es-ES" sz="2800" b="1" dirty="0">
              <a:solidFill>
                <a:schemeClr val="bg1"/>
              </a:solidFill>
              <a:latin typeface="Calibri"/>
              <a:cs typeface="Calibri"/>
            </a:endParaRPr>
          </a:p>
        </p:txBody>
      </p:sp>
    </p:spTree>
    <p:extLst>
      <p:ext uri="{BB962C8B-B14F-4D97-AF65-F5344CB8AC3E}">
        <p14:creationId xmlns:p14="http://schemas.microsoft.com/office/powerpoint/2010/main" val="151939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18E-EAB6-F26B-69D4-C519AE696C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E5F76-9854-CE91-7F78-FFB4E1DEB2D9}"/>
              </a:ext>
            </a:extLst>
          </p:cNvPr>
          <p:cNvSpPr/>
          <p:nvPr/>
        </p:nvSpPr>
        <p:spPr>
          <a:xfrm>
            <a:off x="466726" y="369728"/>
            <a:ext cx="11139448" cy="6118543"/>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7FD53F93-214C-6A0D-087D-9D623DFB739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9B957506-DDE6-6E7B-1347-33885DF11532}"/>
              </a:ext>
            </a:extLst>
          </p:cNvPr>
          <p:cNvSpPr txBox="1">
            <a:spLocks noGrp="1"/>
          </p:cNvSpPr>
          <p:nvPr>
            <p:ph type="title"/>
          </p:nvPr>
        </p:nvSpPr>
        <p:spPr>
          <a:xfrm>
            <a:off x="883305" y="577346"/>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Types</a:t>
            </a:r>
            <a:r>
              <a:rPr lang="es-ES" spc="-10" dirty="0"/>
              <a:t> </a:t>
            </a:r>
            <a:r>
              <a:rPr lang="es-ES" spc="-10" dirty="0" err="1"/>
              <a:t>of</a:t>
            </a:r>
            <a:r>
              <a:rPr lang="es-ES" spc="-10" dirty="0"/>
              <a:t> surplus</a:t>
            </a:r>
            <a:endParaRPr i="1" spc="-10" dirty="0"/>
          </a:p>
        </p:txBody>
      </p:sp>
      <p:sp>
        <p:nvSpPr>
          <p:cNvPr id="5" name="object 5">
            <a:extLst>
              <a:ext uri="{FF2B5EF4-FFF2-40B4-BE49-F238E27FC236}">
                <a16:creationId xmlns:a16="http://schemas.microsoft.com/office/drawing/2014/main" id="{BF2FC85C-39C0-B9F3-1ED1-3FF9CAFBCBEF}"/>
              </a:ext>
            </a:extLst>
          </p:cNvPr>
          <p:cNvSpPr txBox="1"/>
          <p:nvPr/>
        </p:nvSpPr>
        <p:spPr>
          <a:xfrm>
            <a:off x="883305" y="1235228"/>
            <a:ext cx="5355569" cy="427681"/>
          </a:xfrm>
          <a:prstGeom prst="rect">
            <a:avLst/>
          </a:prstGeom>
          <a:solidFill>
            <a:srgbClr val="60BA47"/>
          </a:solidFill>
        </p:spPr>
        <p:txBody>
          <a:bodyPr vert="horz" wrap="square" lIns="0" tIns="0" rIns="0" bIns="0" rtlCol="0">
            <a:spAutoFit/>
          </a:bodyPr>
          <a:lstStyle/>
          <a:p>
            <a:pPr marL="12700" marR="645160" algn="l">
              <a:lnSpc>
                <a:spcPct val="103400"/>
              </a:lnSpc>
              <a:defRPr/>
            </a:pPr>
            <a:r>
              <a:rPr lang="es-ES" sz="2800" b="1" dirty="0" err="1">
                <a:solidFill>
                  <a:schemeClr val="bg1"/>
                </a:solidFill>
                <a:latin typeface="Calibri"/>
                <a:cs typeface="Calibri"/>
              </a:rPr>
              <a:t>Retail</a:t>
            </a:r>
            <a:r>
              <a:rPr lang="es-ES" sz="2800" b="1" dirty="0">
                <a:solidFill>
                  <a:schemeClr val="bg1"/>
                </a:solidFill>
                <a:latin typeface="Calibri"/>
                <a:cs typeface="Calibri"/>
              </a:rPr>
              <a:t> and </a:t>
            </a:r>
            <a:r>
              <a:rPr lang="es-ES" sz="2800" b="1" dirty="0" err="1">
                <a:solidFill>
                  <a:schemeClr val="bg1"/>
                </a:solidFill>
                <a:latin typeface="Calibri"/>
                <a:cs typeface="Calibri"/>
              </a:rPr>
              <a:t>Distribution</a:t>
            </a:r>
            <a:r>
              <a:rPr lang="es-ES" sz="2800" b="1" dirty="0">
                <a:solidFill>
                  <a:schemeClr val="bg1"/>
                </a:solidFill>
                <a:latin typeface="Calibri"/>
                <a:cs typeface="Calibri"/>
              </a:rPr>
              <a:t> Surplus</a:t>
            </a:r>
            <a:endParaRPr kumimoji="0" sz="2450" b="1" i="0" u="none" strike="noStrike" kern="0" cap="none" spc="0" normalizeH="0" baseline="0" noProof="0" dirty="0">
              <a:ln>
                <a:noFill/>
              </a:ln>
              <a:solidFill>
                <a:schemeClr val="bg1"/>
              </a:solidFill>
              <a:effectLst/>
              <a:uLnTx/>
              <a:uFillTx/>
              <a:latin typeface="Calibri"/>
              <a:cs typeface="Calibri"/>
            </a:endParaRPr>
          </a:p>
        </p:txBody>
      </p:sp>
      <p:pic>
        <p:nvPicPr>
          <p:cNvPr id="6" name="object 6">
            <a:extLst>
              <a:ext uri="{FF2B5EF4-FFF2-40B4-BE49-F238E27FC236}">
                <a16:creationId xmlns:a16="http://schemas.microsoft.com/office/drawing/2014/main" id="{7BE27C0B-D244-6ECF-2747-A1FE8C027B6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20" name="CuadroTexto 19">
            <a:extLst>
              <a:ext uri="{FF2B5EF4-FFF2-40B4-BE49-F238E27FC236}">
                <a16:creationId xmlns:a16="http://schemas.microsoft.com/office/drawing/2014/main" id="{9B0BF99E-4846-FD4D-ACA9-4E722469222D}"/>
              </a:ext>
            </a:extLst>
          </p:cNvPr>
          <p:cNvSpPr txBox="1"/>
          <p:nvPr/>
        </p:nvSpPr>
        <p:spPr>
          <a:xfrm>
            <a:off x="670807" y="1762002"/>
            <a:ext cx="5273455" cy="3231654"/>
          </a:xfrm>
          <a:prstGeom prst="rect">
            <a:avLst/>
          </a:prstGeom>
          <a:noFill/>
        </p:spPr>
        <p:txBody>
          <a:bodyPr wrap="square" rtlCol="0">
            <a:spAutoFit/>
          </a:bodyPr>
          <a:lstStyle/>
          <a:p>
            <a:pPr marL="108000" marR="0" lvl="0" defTabSz="914400" eaLnBrk="1" fontAlgn="auto" latinLnBrk="0" hangingPunct="1">
              <a:spcBef>
                <a:spcPts val="0"/>
              </a:spcBef>
              <a:buClrTx/>
              <a:buSzTx/>
              <a:buFontTx/>
              <a:buNone/>
              <a:tabLst>
                <a:tab pos="457200" algn="l"/>
              </a:tabLst>
              <a:defRPr/>
            </a:pPr>
            <a:r>
              <a:rPr lang="en-US" sz="2400" dirty="0">
                <a:solidFill>
                  <a:srgbClr val="09465E"/>
                </a:solidFill>
                <a:latin typeface="Calibri"/>
                <a:cs typeface="Calibri"/>
              </a:rPr>
              <a:t>Edible food left unsold in supermarkets, grocery stores, or warehouses.</a:t>
            </a:r>
            <a:endParaRPr lang="es-ES" sz="24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endParaRPr lang="en-US" sz="12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n-US" sz="2400" dirty="0">
                <a:solidFill>
                  <a:srgbClr val="09465E"/>
                </a:solidFill>
                <a:latin typeface="Calibri"/>
                <a:cs typeface="Calibri"/>
              </a:rPr>
              <a:t>Includes: Bread nearing expiry, fresh produce with cosmetic imperfections, or excess seasonal products.</a:t>
            </a:r>
            <a:r>
              <a:rPr lang="es-ES" sz="2400" dirty="0">
                <a:solidFill>
                  <a:srgbClr val="09465E"/>
                </a:solidFill>
                <a:latin typeface="Calibri"/>
                <a:cs typeface="Calibri"/>
              </a:rPr>
              <a:t> </a:t>
            </a:r>
          </a:p>
          <a:p>
            <a:pPr marL="108000">
              <a:tabLst>
                <a:tab pos="457200" algn="l"/>
              </a:tabLst>
              <a:defRPr/>
            </a:pPr>
            <a:r>
              <a:rPr lang="es-ES" sz="2400" dirty="0" err="1">
                <a:solidFill>
                  <a:srgbClr val="09465E"/>
                </a:solidFill>
                <a:latin typeface="Calibri"/>
                <a:cs typeface="Calibri"/>
              </a:rPr>
              <a:t>Due</a:t>
            </a:r>
            <a:r>
              <a:rPr lang="es-ES" sz="2400" dirty="0">
                <a:solidFill>
                  <a:srgbClr val="09465E"/>
                </a:solidFill>
                <a:latin typeface="Calibri"/>
                <a:cs typeface="Calibri"/>
              </a:rPr>
              <a:t> </a:t>
            </a:r>
            <a:r>
              <a:rPr lang="es-ES" sz="2400" dirty="0" err="1">
                <a:solidFill>
                  <a:srgbClr val="09465E"/>
                </a:solidFill>
                <a:latin typeface="Calibri"/>
                <a:cs typeface="Calibri"/>
              </a:rPr>
              <a:t>to</a:t>
            </a:r>
            <a:r>
              <a:rPr lang="es-ES" sz="2400" dirty="0">
                <a:solidFill>
                  <a:srgbClr val="09465E"/>
                </a:solidFill>
                <a:latin typeface="Calibri"/>
                <a:cs typeface="Calibri"/>
              </a:rPr>
              <a:t>: </a:t>
            </a:r>
          </a:p>
          <a:p>
            <a:pPr marL="108000" marR="0" lvl="0" defTabSz="914400" eaLnBrk="1" fontAlgn="auto" latinLnBrk="0" hangingPunct="1">
              <a:spcBef>
                <a:spcPts val="0"/>
              </a:spcBef>
              <a:buClrTx/>
              <a:buSzTx/>
              <a:buFontTx/>
              <a:buNone/>
              <a:tabLst>
                <a:tab pos="457200" algn="l"/>
              </a:tabLst>
              <a:defRPr/>
            </a:pPr>
            <a:endParaRPr lang="es-ES" sz="24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s-ES" sz="24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rPr>
              <a:t>      </a:t>
            </a:r>
            <a:endParaRPr kumimoji="0" lang="es-ES"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descr="Charity asks for more donations of surplus food from supermarkets | The  Independent | The Independent">
            <a:extLst>
              <a:ext uri="{FF2B5EF4-FFF2-40B4-BE49-F238E27FC236}">
                <a16:creationId xmlns:a16="http://schemas.microsoft.com/office/drawing/2014/main" id="{E55AD44B-34F4-3929-E9B5-7A0C43B5C6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4262" y="1928738"/>
            <a:ext cx="5276118" cy="39570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DCE2763-3ADF-7F99-00B4-A1E20768A24C}"/>
              </a:ext>
            </a:extLst>
          </p:cNvPr>
          <p:cNvSpPr txBox="1"/>
          <p:nvPr/>
        </p:nvSpPr>
        <p:spPr>
          <a:xfrm>
            <a:off x="789644" y="4337636"/>
            <a:ext cx="4768823" cy="2123658"/>
          </a:xfrm>
          <a:prstGeom prst="rect">
            <a:avLst/>
          </a:prstGeom>
          <a:noFill/>
        </p:spPr>
        <p:txBody>
          <a:bodyPr wrap="square" rtlCol="0">
            <a:spAutoFit/>
          </a:bodyPr>
          <a:lstStyle/>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err="1">
                <a:solidFill>
                  <a:srgbClr val="09465E"/>
                </a:solidFill>
                <a:latin typeface="Calibri"/>
                <a:cs typeface="Calibri"/>
              </a:rPr>
              <a:t>Overordering</a:t>
            </a:r>
            <a:r>
              <a:rPr lang="es-ES" sz="2000" b="1" dirty="0">
                <a:solidFill>
                  <a:srgbClr val="09465E"/>
                </a:solidFill>
                <a:latin typeface="Calibri"/>
                <a:cs typeface="Calibri"/>
              </a:rPr>
              <a:t> </a:t>
            </a:r>
            <a:r>
              <a:rPr lang="es-ES" sz="2000" b="1" dirty="0" err="1">
                <a:solidFill>
                  <a:srgbClr val="09465E"/>
                </a:solidFill>
                <a:latin typeface="Calibri"/>
                <a:cs typeface="Calibri"/>
              </a:rPr>
              <a:t>by</a:t>
            </a:r>
            <a:r>
              <a:rPr lang="es-ES" sz="2000" b="1" dirty="0">
                <a:solidFill>
                  <a:srgbClr val="09465E"/>
                </a:solidFill>
                <a:latin typeface="Calibri"/>
                <a:cs typeface="Calibri"/>
              </a:rPr>
              <a:t> </a:t>
            </a:r>
            <a:r>
              <a:rPr lang="es-ES" sz="2000" b="1" dirty="0" err="1">
                <a:solidFill>
                  <a:srgbClr val="09465E"/>
                </a:solidFill>
                <a:latin typeface="Calibri"/>
                <a:cs typeface="Calibri"/>
              </a:rPr>
              <a:t>retailers</a:t>
            </a:r>
            <a:r>
              <a:rPr lang="es-ES" sz="2000" b="1" dirty="0">
                <a:solidFill>
                  <a:srgbClr val="09465E"/>
                </a:solidFill>
                <a:latin typeface="Calibri"/>
                <a:cs typeface="Calibri"/>
              </a:rPr>
              <a:t> </a:t>
            </a: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a:solidFill>
                  <a:srgbClr val="09465E"/>
                </a:solidFill>
                <a:latin typeface="Calibri"/>
                <a:cs typeface="Calibri"/>
              </a:rPr>
              <a:t>Stock mis-</a:t>
            </a:r>
            <a:r>
              <a:rPr lang="es-ES" sz="2000" b="1" dirty="0" err="1">
                <a:solidFill>
                  <a:srgbClr val="09465E"/>
                </a:solidFill>
                <a:latin typeface="Calibri"/>
                <a:cs typeface="Calibri"/>
              </a:rPr>
              <a:t>management</a:t>
            </a:r>
            <a:endParaRPr lang="es-ES" sz="2000" b="1" dirty="0">
              <a:solidFill>
                <a:srgbClr val="09465E"/>
              </a:solidFill>
              <a:latin typeface="Calibri"/>
              <a:cs typeface="Calibri"/>
            </a:endParaRP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n-US" sz="2000" b="1" dirty="0">
                <a:solidFill>
                  <a:srgbClr val="09465E"/>
                </a:solidFill>
                <a:latin typeface="Calibri"/>
                <a:cs typeface="Calibri"/>
              </a:rPr>
              <a:t>Consumer preferences for aesthetically perfect products.</a:t>
            </a:r>
            <a:endParaRPr lang="es-ES" sz="2000" b="1" dirty="0">
              <a:solidFill>
                <a:srgbClr val="09465E"/>
              </a:solidFill>
              <a:latin typeface="Calibri"/>
              <a:cs typeface="Calibri"/>
            </a:endParaRPr>
          </a:p>
          <a:p>
            <a:pPr algn="l"/>
            <a:endParaRPr lang="es-ES" sz="2000" b="1" dirty="0"/>
          </a:p>
        </p:txBody>
      </p:sp>
    </p:spTree>
    <p:extLst>
      <p:ext uri="{BB962C8B-B14F-4D97-AF65-F5344CB8AC3E}">
        <p14:creationId xmlns:p14="http://schemas.microsoft.com/office/powerpoint/2010/main" val="415367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3171B8-84E5-44F2-A332-59625CE79228}">
  <ds:schemaRefs>
    <ds:schemaRef ds:uri="http://schemas.microsoft.com/sharepoint/v3/contenttype/forms"/>
  </ds:schemaRefs>
</ds:datastoreItem>
</file>

<file path=customXml/itemProps2.xml><?xml version="1.0" encoding="utf-8"?>
<ds:datastoreItem xmlns:ds="http://schemas.openxmlformats.org/officeDocument/2006/customXml" ds:itemID="{40025AAB-CB7C-4FD6-AFC6-15E79D0FE558}">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C1B57D-BA02-40B0-8A7E-2AD8885F6A12}">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3017</Words>
  <Application>Microsoft Office PowerPoint</Application>
  <PresentationFormat>Widescreen</PresentationFormat>
  <Paragraphs>271</Paragraphs>
  <Slides>36</Slides>
  <Notes>14</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Aptos</vt:lpstr>
      <vt:lpstr>Arial</vt:lpstr>
      <vt:lpstr>Calibri</vt:lpstr>
      <vt:lpstr>Lato Heavy</vt:lpstr>
      <vt:lpstr>Montserrat</vt:lpstr>
      <vt:lpstr>Montserrat Light</vt:lpstr>
      <vt:lpstr>Roboto</vt:lpstr>
      <vt:lpstr>Symbol</vt:lpstr>
      <vt:lpstr>Times New Roman</vt:lpstr>
      <vt:lpstr>Wingdings</vt:lpstr>
      <vt:lpstr>Office Theme</vt:lpstr>
      <vt:lpstr>2_Office Theme</vt:lpstr>
      <vt:lpstr>3_Office Theme</vt:lpstr>
      <vt:lpstr>1_Office Theme</vt:lpstr>
      <vt:lpstr>4_Office Theme</vt:lpstr>
      <vt:lpstr>PowerPoint Presentation</vt:lpstr>
      <vt:lpstr>PowerPoint Presentation</vt:lpstr>
      <vt:lpstr>PowerPoint Presentation</vt:lpstr>
      <vt:lpstr>PowerPoint Presentation</vt:lpstr>
      <vt:lpstr>Data on Surplus Food</vt:lpstr>
      <vt:lpstr>Types of food surplus</vt:lpstr>
      <vt:lpstr>Types of food surplus</vt:lpstr>
      <vt:lpstr>Types of surplus</vt:lpstr>
      <vt:lpstr>Types of surplus</vt:lpstr>
      <vt:lpstr>Types of surplus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8.pptx</dc:title>
  <cp:keywords>, docId:042441F1372B2376C3B390AA33AAB18B</cp:keywords>
  <cp:lastModifiedBy>Paula Whyte ( Momentum Consulting )</cp:lastModifiedBy>
  <cp:revision>22</cp:revision>
  <dcterms:created xsi:type="dcterms:W3CDTF">2025-04-16T17:34:17Z</dcterms:created>
  <dcterms:modified xsi:type="dcterms:W3CDTF">2025-05-27T15:08:42Z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