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6"/>
  </p:notesMasterIdLst>
  <p:sldIdLst>
    <p:sldId id="4345" r:id="rId5"/>
    <p:sldId id="4392" r:id="rId6"/>
    <p:sldId id="4366" r:id="rId7"/>
    <p:sldId id="4367" r:id="rId8"/>
    <p:sldId id="4384" r:id="rId9"/>
    <p:sldId id="4385" r:id="rId10"/>
    <p:sldId id="4387" r:id="rId11"/>
    <p:sldId id="4369" r:id="rId12"/>
    <p:sldId id="4365" r:id="rId13"/>
    <p:sldId id="4398" r:id="rId14"/>
    <p:sldId id="4352" r:id="rId15"/>
    <p:sldId id="4377" r:id="rId16"/>
    <p:sldId id="4388" r:id="rId17"/>
    <p:sldId id="281" r:id="rId18"/>
    <p:sldId id="4393" r:id="rId19"/>
    <p:sldId id="4395" r:id="rId20"/>
    <p:sldId id="4396" r:id="rId21"/>
    <p:sldId id="4370" r:id="rId22"/>
    <p:sldId id="4371" r:id="rId23"/>
    <p:sldId id="4381" r:id="rId24"/>
    <p:sldId id="4380" r:id="rId25"/>
    <p:sldId id="4372" r:id="rId26"/>
    <p:sldId id="4382" r:id="rId27"/>
    <p:sldId id="4378" r:id="rId28"/>
    <p:sldId id="4375" r:id="rId29"/>
    <p:sldId id="4383" r:id="rId30"/>
    <p:sldId id="4379" r:id="rId31"/>
    <p:sldId id="4397" r:id="rId32"/>
    <p:sldId id="4340" r:id="rId33"/>
    <p:sldId id="4300" r:id="rId34"/>
    <p:sldId id="4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E25684"/>
    <a:srgbClr val="ED7D31"/>
    <a:srgbClr val="60BA47"/>
    <a:srgbClr val="8ACC78"/>
    <a:srgbClr val="FFFFFF"/>
    <a:srgbClr val="000000"/>
    <a:srgbClr val="F1983D"/>
    <a:srgbClr val="1D4C60"/>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7C04D-4001-ADF6-FF1D-A8B1DA1AE7BD}" v="4" dt="2025-05-22T10:14:1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91" autoAdjust="0"/>
  </p:normalViewPr>
  <p:slideViewPr>
    <p:cSldViewPr snapToGrid="0">
      <p:cViewPr varScale="1">
        <p:scale>
          <a:sx n="90" d="100"/>
          <a:sy n="90" d="100"/>
        </p:scale>
        <p:origin x="13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biainnovatorcampus.onmicrosoft.com::f0db49ca-a56d-4261-b8a6-819acd09e0a3" providerId="AD" clId="Web-{1DC7C04D-4001-ADF6-FF1D-A8B1DA1AE7BD}"/>
    <pc:docChg chg="modSld">
      <pc:chgData name="Paula Whyte ( Momentum Consulting )" userId="S::paula_momentumconsulting.ie#ext#@biainnovatorcampus.onmicrosoft.com::f0db49ca-a56d-4261-b8a6-819acd09e0a3" providerId="AD" clId="Web-{1DC7C04D-4001-ADF6-FF1D-A8B1DA1AE7BD}" dt="2025-05-22T10:14:18.860" v="2" actId="1076"/>
      <pc:docMkLst>
        <pc:docMk/>
      </pc:docMkLst>
      <pc:sldChg chg="modSp">
        <pc:chgData name="Paula Whyte ( Momentum Consulting )" userId="S::paula_momentumconsulting.ie#ext#@biainnovatorcampus.onmicrosoft.com::f0db49ca-a56d-4261-b8a6-819acd09e0a3" providerId="AD" clId="Web-{1DC7C04D-4001-ADF6-FF1D-A8B1DA1AE7BD}" dt="2025-05-22T10:09:45.902" v="1" actId="1076"/>
        <pc:sldMkLst>
          <pc:docMk/>
          <pc:sldMk cId="2445639838" sldId="4345"/>
        </pc:sldMkLst>
        <pc:spChg chg="mod">
          <ac:chgData name="Paula Whyte ( Momentum Consulting )" userId="S::paula_momentumconsulting.ie#ext#@biainnovatorcampus.onmicrosoft.com::f0db49ca-a56d-4261-b8a6-819acd09e0a3" providerId="AD" clId="Web-{1DC7C04D-4001-ADF6-FF1D-A8B1DA1AE7BD}" dt="2025-05-22T10:09:41.105" v="0" actId="1076"/>
          <ac:spMkLst>
            <pc:docMk/>
            <pc:sldMk cId="2445639838" sldId="4345"/>
            <ac:spMk id="2" creationId="{3F99594E-0C28-9ABF-0737-6A0E82C3CDE7}"/>
          </ac:spMkLst>
        </pc:spChg>
        <pc:spChg chg="mod">
          <ac:chgData name="Paula Whyte ( Momentum Consulting )" userId="S::paula_momentumconsulting.ie#ext#@biainnovatorcampus.onmicrosoft.com::f0db49ca-a56d-4261-b8a6-819acd09e0a3" providerId="AD" clId="Web-{1DC7C04D-4001-ADF6-FF1D-A8B1DA1AE7BD}" dt="2025-05-22T10:09:45.902" v="1" actId="1076"/>
          <ac:spMkLst>
            <pc:docMk/>
            <pc:sldMk cId="2445639838" sldId="4345"/>
            <ac:spMk id="3" creationId="{A4A77468-AE49-CBF6-DBD9-1CBCC64BC6A8}"/>
          </ac:spMkLst>
        </pc:spChg>
      </pc:sldChg>
      <pc:sldChg chg="modSp">
        <pc:chgData name="Paula Whyte ( Momentum Consulting )" userId="S::paula_momentumconsulting.ie#ext#@biainnovatorcampus.onmicrosoft.com::f0db49ca-a56d-4261-b8a6-819acd09e0a3" providerId="AD" clId="Web-{1DC7C04D-4001-ADF6-FF1D-A8B1DA1AE7BD}" dt="2025-05-22T10:14:18.860" v="2" actId="1076"/>
        <pc:sldMkLst>
          <pc:docMk/>
          <pc:sldMk cId="3243877070" sldId="4384"/>
        </pc:sldMkLst>
        <pc:spChg chg="mod">
          <ac:chgData name="Paula Whyte ( Momentum Consulting )" userId="S::paula_momentumconsulting.ie#ext#@biainnovatorcampus.onmicrosoft.com::f0db49ca-a56d-4261-b8a6-819acd09e0a3" providerId="AD" clId="Web-{1DC7C04D-4001-ADF6-FF1D-A8B1DA1AE7BD}" dt="2025-05-22T10:14:18.860" v="2" actId="1076"/>
          <ac:spMkLst>
            <pc:docMk/>
            <pc:sldMk cId="3243877070" sldId="4384"/>
            <ac:spMk id="3" creationId="{8B52E834-977B-C520-872E-CAE2CD61CB1E}"/>
          </ac:spMkLst>
        </pc:spChg>
      </pc:sldChg>
    </pc:docChg>
  </pc:docChgLst>
  <pc:docChgLst>
    <pc:chgData clId="Web-{1DC7C04D-4001-ADF6-FF1D-A8B1DA1AE7BD}"/>
    <pc:docChg chg="modSld">
      <pc:chgData name="" userId="" providerId="" clId="Web-{1DC7C04D-4001-ADF6-FF1D-A8B1DA1AE7BD}" dt="2025-05-22T10:09:32.932" v="0" actId="1076"/>
      <pc:docMkLst>
        <pc:docMk/>
      </pc:docMkLst>
      <pc:sldChg chg="modSp">
        <pc:chgData name="" userId="" providerId="" clId="Web-{1DC7C04D-4001-ADF6-FF1D-A8B1DA1AE7BD}" dt="2025-05-22T10:09:32.932" v="0" actId="1076"/>
        <pc:sldMkLst>
          <pc:docMk/>
          <pc:sldMk cId="2445639838" sldId="4345"/>
        </pc:sldMkLst>
        <pc:spChg chg="mod">
          <ac:chgData name="" userId="" providerId="" clId="Web-{1DC7C04D-4001-ADF6-FF1D-A8B1DA1AE7BD}" dt="2025-05-22T10:09:32.932" v="0" actId="1076"/>
          <ac:spMkLst>
            <pc:docMk/>
            <pc:sldMk cId="2445639838" sldId="4345"/>
            <ac:spMk id="2" creationId="{3F99594E-0C28-9ABF-0737-6A0E82C3CD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31B5B59-F810-6192-914F-4517D56B05E2}"/>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6AB25438-C5A1-033B-F2D7-C23E61DBD5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1DF17FBE-EF58-3F25-22D3-5C94375FEF26}"/>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121C24D-F337-6D3D-7CCE-7F0EA1A2AB5A}"/>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50875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5AB66D-7B8B-AD49-7A48-9F0D9D5E96DF}"/>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17B3C56-A810-6102-B4B8-20AD3637AF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17</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BB01AF26-2DF0-3B4E-8D76-EFF78A2F9D1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1DEC0F-5424-608C-CB49-CB4F2C714FA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96286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Solution: C – Formal agreements exists but they focus only on specific issues </a:t>
            </a:r>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10729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69164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B6BB-1B4E-FF42-BA1B-CA825CEF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AE09C-4A7E-7725-B31F-1DB29FCE6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6E5B1-AEBB-8914-8409-2E118E022F56}"/>
              </a:ext>
            </a:extLst>
          </p:cNvPr>
          <p:cNvSpPr>
            <a:spLocks noGrp="1"/>
          </p:cNvSpPr>
          <p:nvPr>
            <p:ph type="body" idx="1"/>
          </p:nvPr>
        </p:nvSpPr>
        <p:spPr/>
        <p:txBody>
          <a:bodyPr/>
          <a:lstStyle/>
          <a:p>
            <a:r>
              <a:rPr lang="en-GB"/>
              <a:t>Solutions: </a:t>
            </a:r>
          </a:p>
          <a:p>
            <a:pPr marL="228600" indent="-228600">
              <a:buAutoNum type="arabicPeriod"/>
            </a:pPr>
            <a:r>
              <a:rPr lang="en-GB"/>
              <a:t>B</a:t>
            </a:r>
          </a:p>
          <a:p>
            <a:pPr marL="228600" indent="-228600">
              <a:buAutoNum type="arabicPeriod"/>
            </a:pPr>
            <a:r>
              <a:rPr lang="en-GB"/>
              <a:t>A</a:t>
            </a:r>
          </a:p>
          <a:p>
            <a:pPr marL="228600" indent="-228600">
              <a:buAutoNum type="arabicPeriod"/>
            </a:pPr>
            <a:r>
              <a:rPr lang="en-GB"/>
              <a:t>A </a:t>
            </a:r>
          </a:p>
        </p:txBody>
      </p:sp>
      <p:sp>
        <p:nvSpPr>
          <p:cNvPr id="4" name="Slide Number Placeholder 3">
            <a:extLst>
              <a:ext uri="{FF2B5EF4-FFF2-40B4-BE49-F238E27FC236}">
                <a16:creationId xmlns:a16="http://schemas.microsoft.com/office/drawing/2014/main" id="{F64E1C04-CCF2-937E-27B5-F4D8936F083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4057419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24F8-4923-AD19-ECB5-E80359DB5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A8F4-017E-0479-1E34-6906F4E4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7FEAA-304A-BD9A-01B9-A9D72170B2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5DAE2-4113-18AD-6002-5DC3FB821541}"/>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0333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for translation https://www.canva.com/design/DAGfpFvsfH8/arQTZc_g98n4cS0qK7R05Q/edit?utm_content=DAGfpFvsfH8&amp;utm_campaign=designshare&amp;utm_medium=link2&amp;utm_source=sharebutton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0587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5C59-E8F8-1E33-0698-2EB529E4A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5AA2E-8668-720E-265A-31FC1D1E6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B722-1329-8624-A849-09859CC2B7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1BF1CA-077A-0BBE-B10E-17B2BBB36BB7}"/>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81438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5003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C800-2784-2C5B-3B5F-1696C827D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E9C42-A60D-FD2D-2D97-9FA7DD3F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535FA-9C74-3E4A-1D0B-073C66AC4F9D}"/>
              </a:ext>
            </a:extLst>
          </p:cNvPr>
          <p:cNvSpPr>
            <a:spLocks noGrp="1"/>
          </p:cNvSpPr>
          <p:nvPr>
            <p:ph type="body" idx="1"/>
          </p:nvPr>
        </p:nvSpPr>
        <p:spPr/>
        <p:txBody>
          <a:bodyPr/>
          <a:lstStyle/>
          <a:p>
            <a:r>
              <a:rPr lang="en-GB" dirty="0"/>
              <a:t>Link for translation: https://www.canva.com/design/DAGey6-xMwA/6giDlpIERgcaupUW5V8qQg/edit?utm_content=DAGey6-xMwA&amp;utm_campaign=designshare&amp;utm_medium=link2&amp;utm_source=sharebutton</a:t>
            </a:r>
          </a:p>
        </p:txBody>
      </p:sp>
      <p:sp>
        <p:nvSpPr>
          <p:cNvPr id="4" name="Slide Number Placeholder 3">
            <a:extLst>
              <a:ext uri="{FF2B5EF4-FFF2-40B4-BE49-F238E27FC236}">
                <a16:creationId xmlns:a16="http://schemas.microsoft.com/office/drawing/2014/main" id="{3E3E119A-7FAA-4286-BE6E-4D6870B69D8D}"/>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56684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6021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D9F0-A748-D22F-B593-406173B88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E958-0267-54AC-6EB1-5FD24D97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D69CB-B700-242B-F373-8E8717CD4821}"/>
              </a:ext>
            </a:extLst>
          </p:cNvPr>
          <p:cNvSpPr>
            <a:spLocks noGrp="1"/>
          </p:cNvSpPr>
          <p:nvPr>
            <p:ph type="body" idx="1"/>
          </p:nvPr>
        </p:nvSpPr>
        <p:spPr/>
        <p:txBody>
          <a:bodyPr/>
          <a:lstStyle/>
          <a:p>
            <a:r>
              <a:rPr lang="en-GB" dirty="0"/>
              <a:t>Solution: C – Formal agreements exists but they focus only on specific issues </a:t>
            </a:r>
          </a:p>
        </p:txBody>
      </p:sp>
      <p:sp>
        <p:nvSpPr>
          <p:cNvPr id="4" name="Slide Number Placeholder 3">
            <a:extLst>
              <a:ext uri="{FF2B5EF4-FFF2-40B4-BE49-F238E27FC236}">
                <a16:creationId xmlns:a16="http://schemas.microsoft.com/office/drawing/2014/main" id="{713C1C72-6214-F755-3C27-552D393BD3D4}"/>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41893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for translation: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A1C55A-D145-DEA7-E7C0-EFCA3E93041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5731A60-4F64-AFFC-41DF-0A15E82214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DD1034E6-4FAD-EA5B-0C9B-DBC7296018C7}"/>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46C5395-DF78-E251-77D9-B83D82307689}"/>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8000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54172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241163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0CA3FA5E-5C29-CAD7-2913-33502C3A9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3D253DC-D7DD-924A-C6AB-8D469A8600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17C014A-A2EA-D47A-4308-AF68CCB414B7}"/>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143296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7280495/" TargetMode="External"/><Relationship Id="rId2" Type="http://schemas.openxmlformats.org/officeDocument/2006/relationships/hyperlink" Target="https://doi.org/10.1080/01900692.2012.655527"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pubmed.ncbi.nlm.nih.gov/37280495/"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81924778_Sustainable_procurement_and_supplier_collaboration_for_green_innovations" TargetMode="External"/><Relationship Id="rId2" Type="http://schemas.openxmlformats.org/officeDocument/2006/relationships/hyperlink" Target="https://www.sciencedirect.com/science/article/pii/S0148296322002818"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I8s7bJ5LW6k?feature=oembed" TargetMode="External"/><Relationship Id="rId5" Type="http://schemas.openxmlformats.org/officeDocument/2006/relationships/hyperlink" Target="https://www.oxfordcollegeofprocurementandsupply.com/social-value-in-procurement-webinar/" TargetMode="External"/><Relationship Id="rId4" Type="http://schemas.openxmlformats.org/officeDocument/2006/relationships/hyperlink" Target="https://www.youtube.com/watch?v=I8s7bJ5LW6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ideo" Target="https://www.youtube.com/embed/7fizB49d5i8?feature=oembed" TargetMode="External"/><Relationship Id="rId4" Type="http://schemas.openxmlformats.org/officeDocument/2006/relationships/hyperlink" Target="https://www.youtube.com/watch?v=7fizB49d5i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ricehouse.it/en/" TargetMode="External"/><Relationship Id="rId2" Type="http://schemas.openxmlformats.org/officeDocument/2006/relationships/hyperlink" Target="https://waste2worth.eu/good-practice-compendium/" TargetMode="External"/><Relationship Id="rId1" Type="http://schemas.openxmlformats.org/officeDocument/2006/relationships/slideLayout" Target="../slideLayouts/slideLayout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8" name="Picture Placeholder 7" descr="A person and person shaking hands&#10;&#10;AI-generated content may be incorrect.">
            <a:extLst>
              <a:ext uri="{FF2B5EF4-FFF2-40B4-BE49-F238E27FC236}">
                <a16:creationId xmlns:a16="http://schemas.microsoft.com/office/drawing/2014/main" id="{C81624BD-AB99-302F-D1FF-60FE8B5A57D4}"/>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26039" b="26039"/>
          <a:stretch>
            <a:fillRect/>
          </a:stretch>
        </p:blipFill>
        <p:spPr/>
      </p:pic>
      <p:sp>
        <p:nvSpPr>
          <p:cNvPr id="9" name="Rectangle 8">
            <a:extLst>
              <a:ext uri="{FF2B5EF4-FFF2-40B4-BE49-F238E27FC236}">
                <a16:creationId xmlns:a16="http://schemas.microsoft.com/office/drawing/2014/main" id="{1C649D26-280B-9DCA-8DAE-3F92754507FD}"/>
              </a:ext>
            </a:extLst>
          </p:cNvPr>
          <p:cNvSpPr/>
          <p:nvPr/>
        </p:nvSpPr>
        <p:spPr>
          <a:xfrm>
            <a:off x="1902693" y="4271576"/>
            <a:ext cx="57916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3F99594E-0C28-9ABF-0737-6A0E82C3CDE7}"/>
              </a:ext>
            </a:extLst>
          </p:cNvPr>
          <p:cNvSpPr/>
          <p:nvPr/>
        </p:nvSpPr>
        <p:spPr>
          <a:xfrm>
            <a:off x="1902575" y="4979538"/>
            <a:ext cx="8958595"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43311"/>
            <a:ext cx="5370957" cy="646331"/>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SUPPLIER COLLABORATION</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MODULE 3 </a:t>
            </a:r>
          </a:p>
        </p:txBody>
      </p:sp>
      <p:sp>
        <p:nvSpPr>
          <p:cNvPr id="3" name="TextBox 2">
            <a:extLst>
              <a:ext uri="{FF2B5EF4-FFF2-40B4-BE49-F238E27FC236}">
                <a16:creationId xmlns:a16="http://schemas.microsoft.com/office/drawing/2014/main" id="{A4A77468-AE49-CBF6-DBD9-1CBCC64BC6A8}"/>
              </a:ext>
            </a:extLst>
          </p:cNvPr>
          <p:cNvSpPr txBox="1"/>
          <p:nvPr/>
        </p:nvSpPr>
        <p:spPr>
          <a:xfrm>
            <a:off x="2086715" y="4984105"/>
            <a:ext cx="8406583" cy="646331"/>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SUSTAINABLE SOURCING &amp; PROCUREMENT</a:t>
            </a: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938C-0826-B387-233D-D1BE6C39600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6CD35FE-BB75-53FF-A259-B8A2AE49280C}"/>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24C016A7-98FB-AAE5-5779-67303EACF916}"/>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964584D-50FB-BF02-0D3C-368DCB1E2D1D}"/>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FEE37175-BE4A-0CF1-6E67-A036FDC92FD0}"/>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593645C-AE72-9945-95DC-AF4873AD93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A70A8A8E-5D16-26C0-FBA5-101BA9F585D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826C3E8B-17F6-8233-ABBD-E869FF0589C8}"/>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29AED03A-B4E9-5FB4-AAB4-B6B6907AFE24}"/>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7DAC95E5-D789-8664-4462-608DBDA7C5A5}"/>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A4F46E7C-58D9-0470-E6E3-DACC8558BF2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6820E7A6-28EC-74D8-D1A2-485F81457DCA}"/>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330466A-6E85-8EAB-0896-C8B31278E8AA}"/>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409CDC37-886C-4D06-4911-414C7798F630}"/>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2DB400A1-CEFD-835A-B79E-1A33685163D3}"/>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B1B41023-18C4-AABD-606D-9A719C2184BB}"/>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5C5B2A2B-D22F-CF0A-8E89-F87F7C0999F2}"/>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315D39F-8DD7-C38D-6757-D8D5EE48D117}"/>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E9179677-FF9C-93EE-05A3-5E86F5F0B1C5}"/>
              </a:ext>
            </a:extLst>
          </p:cNvPr>
          <p:cNvSpPr txBox="1">
            <a:spLocks/>
          </p:cNvSpPr>
          <p:nvPr/>
        </p:nvSpPr>
        <p:spPr>
          <a:xfrm>
            <a:off x="7875684" y="783385"/>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highlight>
                  <a:srgbClr val="ED7D31"/>
                </a:highlight>
              </a:rPr>
              <a:t>Learners exercise</a:t>
            </a:r>
            <a:endParaRPr lang="en-US" dirty="0">
              <a:highlight>
                <a:srgbClr val="ED7D31"/>
              </a:highlight>
            </a:endParaRPr>
          </a:p>
        </p:txBody>
      </p:sp>
      <p:sp>
        <p:nvSpPr>
          <p:cNvPr id="25" name="TextBox 24">
            <a:extLst>
              <a:ext uri="{FF2B5EF4-FFF2-40B4-BE49-F238E27FC236}">
                <a16:creationId xmlns:a16="http://schemas.microsoft.com/office/drawing/2014/main" id="{13953976-C7CB-C862-C4FC-8244B41A9889}"/>
              </a:ext>
            </a:extLst>
          </p:cNvPr>
          <p:cNvSpPr txBox="1"/>
          <p:nvPr/>
        </p:nvSpPr>
        <p:spPr>
          <a:xfrm>
            <a:off x="983797" y="683345"/>
            <a:ext cx="6096000" cy="646331"/>
          </a:xfrm>
          <a:prstGeom prst="rect">
            <a:avLst/>
          </a:prstGeom>
          <a:noFill/>
        </p:spPr>
        <p:txBody>
          <a:bodyPr wrap="square">
            <a:spAutoFit/>
          </a:bodyPr>
          <a:lstStyle/>
          <a:p>
            <a:r>
              <a:rPr lang="en-US" sz="3600" b="1" dirty="0">
                <a:solidFill>
                  <a:srgbClr val="09465E"/>
                </a:solidFill>
              </a:rPr>
              <a:t>Journey Map</a:t>
            </a:r>
          </a:p>
        </p:txBody>
      </p:sp>
      <p:pic>
        <p:nvPicPr>
          <p:cNvPr id="4" name="Picture 6" descr="Green Procurement and Supply Chain Greening | EcoMerit">
            <a:extLst>
              <a:ext uri="{FF2B5EF4-FFF2-40B4-BE49-F238E27FC236}">
                <a16:creationId xmlns:a16="http://schemas.microsoft.com/office/drawing/2014/main" id="{A072F7BC-3C43-C763-A038-27C37750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733" y="2340910"/>
            <a:ext cx="3730594" cy="2176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1DBF57C2-4E7C-67C6-109E-26B2DE1854EF}"/>
              </a:ext>
            </a:extLst>
          </p:cNvPr>
          <p:cNvSpPr>
            <a:spLocks noGrp="1"/>
          </p:cNvSpPr>
          <p:nvPr>
            <p:ph type="body" sz="quarter" idx="19"/>
          </p:nvPr>
        </p:nvSpPr>
        <p:spPr>
          <a:xfrm>
            <a:off x="902242" y="1551882"/>
            <a:ext cx="10052954" cy="4250335"/>
          </a:xfrm>
        </p:spPr>
        <p:txBody>
          <a:bodyPr/>
          <a:lstStyle/>
          <a:p>
            <a:r>
              <a:rPr lang="en-GB" dirty="0"/>
              <a:t>Think about a product you use everyday</a:t>
            </a:r>
          </a:p>
          <a:p>
            <a:r>
              <a:rPr lang="en-GB" dirty="0"/>
              <a:t>Develop a journey map, reflecting on: </a:t>
            </a:r>
          </a:p>
          <a:p>
            <a:endParaRPr lang="en-GB" dirty="0"/>
          </a:p>
          <a:p>
            <a:pPr marL="342900" indent="-342900">
              <a:buFont typeface="Arial" panose="020B0604020202020204" pitchFamily="34" charset="0"/>
              <a:buChar char="•"/>
            </a:pPr>
            <a:r>
              <a:rPr lang="en-GB" dirty="0"/>
              <a:t>Where does it come from?</a:t>
            </a:r>
          </a:p>
          <a:p>
            <a:pPr marL="342900" indent="-342900">
              <a:buFont typeface="Arial" panose="020B0604020202020204" pitchFamily="34" charset="0"/>
              <a:buChar char="•"/>
            </a:pPr>
            <a:r>
              <a:rPr lang="en-GB" dirty="0"/>
              <a:t>Are there any environmental impacts?</a:t>
            </a:r>
          </a:p>
          <a:p>
            <a:pPr marL="342900" indent="-342900">
              <a:buFont typeface="Arial" panose="020B0604020202020204" pitchFamily="34" charset="0"/>
              <a:buChar char="•"/>
            </a:pPr>
            <a:r>
              <a:rPr lang="en-GB" dirty="0"/>
              <a:t>Who makes it?</a:t>
            </a:r>
          </a:p>
          <a:p>
            <a:pPr marL="342900" indent="-342900">
              <a:buFont typeface="Arial" panose="020B0604020202020204" pitchFamily="34" charset="0"/>
              <a:buChar char="•"/>
            </a:pPr>
            <a:r>
              <a:rPr lang="en-GB" dirty="0"/>
              <a:t>How is it transported?</a:t>
            </a:r>
          </a:p>
          <a:p>
            <a:pPr marL="342900" indent="-342900">
              <a:buFont typeface="Arial" panose="020B0604020202020204" pitchFamily="34" charset="0"/>
              <a:buChar char="•"/>
            </a:pPr>
            <a:r>
              <a:rPr lang="en-GB" dirty="0"/>
              <a:t>What happens once used?</a:t>
            </a:r>
          </a:p>
          <a:p>
            <a:pPr marL="342900" indent="-342900">
              <a:buFontTx/>
              <a:buChar char="-"/>
            </a:pPr>
            <a:endParaRPr lang="en-GB" dirty="0"/>
          </a:p>
          <a:p>
            <a:pPr marL="0" indent="0"/>
            <a:r>
              <a:rPr lang="en-GB" dirty="0"/>
              <a:t>Once you have answered this questions, </a:t>
            </a:r>
          </a:p>
          <a:p>
            <a:pPr marL="0" indent="0"/>
            <a:endParaRPr lang="en-GB" dirty="0"/>
          </a:p>
          <a:p>
            <a:pPr marL="342900" indent="-342900">
              <a:buFont typeface="Arial" panose="020B0604020202020204" pitchFamily="34" charset="0"/>
              <a:buChar char="•"/>
            </a:pPr>
            <a:r>
              <a:rPr lang="en-GB" dirty="0"/>
              <a:t>What alternatives can you consider to reduce these impacts in your sourcing decisions?</a:t>
            </a:r>
          </a:p>
        </p:txBody>
      </p:sp>
    </p:spTree>
    <p:extLst>
      <p:ext uri="{BB962C8B-B14F-4D97-AF65-F5344CB8AC3E}">
        <p14:creationId xmlns:p14="http://schemas.microsoft.com/office/powerpoint/2010/main" val="325796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8,100+ Two People In Field Stock Photos, Pictures &amp; Royalty-Free Images -  iStock">
            <a:extLst>
              <a:ext uri="{FF2B5EF4-FFF2-40B4-BE49-F238E27FC236}">
                <a16:creationId xmlns:a16="http://schemas.microsoft.com/office/drawing/2014/main" id="{8B2A06E6-1F46-1926-F6D2-801D2C16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27" y="2646064"/>
            <a:ext cx="6726922"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a:t>02</a:t>
            </a:r>
          </a:p>
        </p:txBody>
      </p:sp>
      <p:sp>
        <p:nvSpPr>
          <p:cNvPr id="14" name="Rectangle 13">
            <a:extLst>
              <a:ext uri="{FF2B5EF4-FFF2-40B4-BE49-F238E27FC236}">
                <a16:creationId xmlns:a16="http://schemas.microsoft.com/office/drawing/2014/main" id="{BE59536B-CB14-6A49-9925-C70C0915408D}"/>
              </a:ext>
            </a:extLst>
          </p:cNvPr>
          <p:cNvSpPr/>
          <p:nvPr/>
        </p:nvSpPr>
        <p:spPr>
          <a:xfrm>
            <a:off x="2791692" y="2408940"/>
            <a:ext cx="854228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2791692" y="2408940"/>
            <a:ext cx="8702190"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DEFINING FACTORS IN PARTNERSHIPS</a:t>
            </a:r>
          </a:p>
        </p:txBody>
      </p:sp>
    </p:spTree>
    <p:extLst>
      <p:ext uri="{BB962C8B-B14F-4D97-AF65-F5344CB8AC3E}">
        <p14:creationId xmlns:p14="http://schemas.microsoft.com/office/powerpoint/2010/main" val="355963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BA5B-1A20-4C26-1EFE-214C3E850E3C}"/>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9A83FDD8-3AA4-2D2F-1689-39DF6CA3FB15}"/>
              </a:ext>
            </a:extLst>
          </p:cNvPr>
          <p:cNvSpPr/>
          <p:nvPr/>
        </p:nvSpPr>
        <p:spPr>
          <a:xfrm>
            <a:off x="8069043" y="2519680"/>
            <a:ext cx="2587414" cy="25670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1C66549-5CE3-9F84-4EA8-6060E7C9A368}"/>
              </a:ext>
            </a:extLst>
          </p:cNvPr>
          <p:cNvSpPr>
            <a:spLocks noGrp="1"/>
          </p:cNvSpPr>
          <p:nvPr>
            <p:ph type="body" sz="quarter" idx="16"/>
          </p:nvPr>
        </p:nvSpPr>
        <p:spPr>
          <a:xfrm>
            <a:off x="700440" y="567806"/>
            <a:ext cx="10052954" cy="803654"/>
          </a:xfrm>
          <a:prstGeom prst="rect">
            <a:avLst/>
          </a:prstGeom>
        </p:spPr>
        <p:txBody>
          <a:bodyPr/>
          <a:lstStyle/>
          <a:p>
            <a:r>
              <a:rPr lang="en-IE" dirty="0"/>
              <a:t>Defining factors in partnerships</a:t>
            </a:r>
            <a:endParaRPr lang="en-US" dirty="0"/>
          </a:p>
        </p:txBody>
      </p:sp>
      <p:sp>
        <p:nvSpPr>
          <p:cNvPr id="2" name="TextBox 1">
            <a:extLst>
              <a:ext uri="{FF2B5EF4-FFF2-40B4-BE49-F238E27FC236}">
                <a16:creationId xmlns:a16="http://schemas.microsoft.com/office/drawing/2014/main" id="{CD6FCA79-4474-666B-5B55-7C0A5B949F23}"/>
              </a:ext>
            </a:extLst>
          </p:cNvPr>
          <p:cNvSpPr txBox="1"/>
          <p:nvPr/>
        </p:nvSpPr>
        <p:spPr>
          <a:xfrm>
            <a:off x="740247" y="1543175"/>
            <a:ext cx="6836586" cy="4154984"/>
          </a:xfrm>
          <a:prstGeom prst="rect">
            <a:avLst/>
          </a:prstGeom>
          <a:noFill/>
        </p:spPr>
        <p:txBody>
          <a:bodyPr wrap="square">
            <a:spAutoFit/>
          </a:bodyPr>
          <a:lstStyle/>
          <a:p>
            <a:r>
              <a:rPr lang="en-GB" sz="2400" dirty="0">
                <a:solidFill>
                  <a:srgbClr val="1D4C60"/>
                </a:solidFill>
              </a:rPr>
              <a:t>Partnerships are usually the result of complex relations and interconnections between interested parties, that above all, act on behalf of their own interests. </a:t>
            </a:r>
            <a:r>
              <a:rPr lang="en-GB" sz="2400" dirty="0">
                <a:solidFill>
                  <a:srgbClr val="1D4C60"/>
                </a:solidFill>
                <a:hlinkClick r:id="rId2"/>
              </a:rPr>
              <a:t>McNamara (2012) </a:t>
            </a:r>
            <a:r>
              <a:rPr lang="en-GB" sz="2400" dirty="0">
                <a:solidFill>
                  <a:srgbClr val="1D4C60"/>
                </a:solidFill>
              </a:rPr>
              <a:t>categorised the different types of partnerships into three main areas: </a:t>
            </a:r>
          </a:p>
          <a:p>
            <a:pPr marL="342900" indent="-342900">
              <a:buFont typeface="Arial" panose="020B0604020202020204" pitchFamily="34" charset="0"/>
              <a:buChar char="•"/>
            </a:pPr>
            <a:r>
              <a:rPr lang="en-GB" sz="2400" b="1" dirty="0">
                <a:solidFill>
                  <a:srgbClr val="1D4C60"/>
                </a:solidFill>
              </a:rPr>
              <a:t>cooperative partnerships, </a:t>
            </a:r>
          </a:p>
          <a:p>
            <a:pPr marL="342900" indent="-342900">
              <a:buFont typeface="Arial" panose="020B0604020202020204" pitchFamily="34" charset="0"/>
              <a:buChar char="•"/>
            </a:pPr>
            <a:r>
              <a:rPr lang="en-GB" sz="2400" b="1" dirty="0">
                <a:solidFill>
                  <a:srgbClr val="1D4C60"/>
                </a:solidFill>
              </a:rPr>
              <a:t>coordinative partnerships and </a:t>
            </a:r>
          </a:p>
          <a:p>
            <a:pPr marL="342900" indent="-342900">
              <a:buFont typeface="Arial" panose="020B0604020202020204" pitchFamily="34" charset="0"/>
              <a:buChar char="•"/>
            </a:pPr>
            <a:r>
              <a:rPr lang="en-GB" sz="2400" b="1" dirty="0">
                <a:solidFill>
                  <a:srgbClr val="1D4C60"/>
                </a:solidFill>
              </a:rPr>
              <a:t>collaborative partnerships</a:t>
            </a:r>
            <a:r>
              <a:rPr lang="en-GB" sz="2400" dirty="0">
                <a:solidFill>
                  <a:srgbClr val="1D4C60"/>
                </a:solidFill>
              </a:rPr>
              <a:t>. </a:t>
            </a:r>
          </a:p>
          <a:p>
            <a:r>
              <a:rPr lang="en-GB" sz="2400" dirty="0">
                <a:solidFill>
                  <a:srgbClr val="1D4C60"/>
                </a:solidFill>
              </a:rPr>
              <a:t>This framework has been identified as the cornerstone for studying and understanding the main elements that define partnership. </a:t>
            </a:r>
            <a:r>
              <a:rPr lang="en-GB" sz="2400" dirty="0">
                <a:solidFill>
                  <a:srgbClr val="1D4C60"/>
                </a:solidFill>
                <a:hlinkClick r:id="rId3"/>
              </a:rPr>
              <a:t>Zarei et.al., (2023), </a:t>
            </a:r>
            <a:endParaRPr lang="en-GB" sz="2400" dirty="0">
              <a:solidFill>
                <a:srgbClr val="1D4C60"/>
              </a:solidFill>
            </a:endParaRPr>
          </a:p>
        </p:txBody>
      </p:sp>
      <p:sp>
        <p:nvSpPr>
          <p:cNvPr id="6" name="Text Placeholder 3">
            <a:extLst>
              <a:ext uri="{FF2B5EF4-FFF2-40B4-BE49-F238E27FC236}">
                <a16:creationId xmlns:a16="http://schemas.microsoft.com/office/drawing/2014/main" id="{BDBFE1FE-2ADA-946F-042E-1829404A9FE9}"/>
              </a:ext>
            </a:extLst>
          </p:cNvPr>
          <p:cNvSpPr txBox="1">
            <a:spLocks/>
          </p:cNvSpPr>
          <p:nvPr/>
        </p:nvSpPr>
        <p:spPr>
          <a:xfrm>
            <a:off x="7781792" y="2782363"/>
            <a:ext cx="1580958"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Cooperative</a:t>
            </a:r>
            <a:endParaRPr lang="en-US" sz="2000" dirty="0">
              <a:solidFill>
                <a:srgbClr val="E25684"/>
              </a:solidFill>
            </a:endParaRPr>
          </a:p>
        </p:txBody>
      </p:sp>
      <p:sp>
        <p:nvSpPr>
          <p:cNvPr id="9" name="Text Placeholder 3">
            <a:extLst>
              <a:ext uri="{FF2B5EF4-FFF2-40B4-BE49-F238E27FC236}">
                <a16:creationId xmlns:a16="http://schemas.microsoft.com/office/drawing/2014/main" id="{F9C2A2BD-DDAE-34BA-F82C-1C80B93CCD75}"/>
              </a:ext>
            </a:extLst>
          </p:cNvPr>
          <p:cNvSpPr txBox="1">
            <a:spLocks/>
          </p:cNvSpPr>
          <p:nvPr/>
        </p:nvSpPr>
        <p:spPr>
          <a:xfrm>
            <a:off x="9685705" y="3179241"/>
            <a:ext cx="1648090"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Collaborative</a:t>
            </a:r>
            <a:endParaRPr lang="en-US" sz="2000" dirty="0">
              <a:solidFill>
                <a:srgbClr val="E25684"/>
              </a:solidFill>
            </a:endParaRPr>
          </a:p>
        </p:txBody>
      </p:sp>
      <p:sp>
        <p:nvSpPr>
          <p:cNvPr id="10" name="Text Placeholder 3">
            <a:extLst>
              <a:ext uri="{FF2B5EF4-FFF2-40B4-BE49-F238E27FC236}">
                <a16:creationId xmlns:a16="http://schemas.microsoft.com/office/drawing/2014/main" id="{35ECE507-0A27-2F1D-5716-39D528FF807B}"/>
              </a:ext>
            </a:extLst>
          </p:cNvPr>
          <p:cNvSpPr txBox="1">
            <a:spLocks/>
          </p:cNvSpPr>
          <p:nvPr/>
        </p:nvSpPr>
        <p:spPr>
          <a:xfrm>
            <a:off x="7857791" y="4504286"/>
            <a:ext cx="1635142"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Coordinative</a:t>
            </a:r>
            <a:endParaRPr lang="en-US" sz="2000" dirty="0">
              <a:solidFill>
                <a:srgbClr val="E25684"/>
              </a:solidFill>
            </a:endParaRPr>
          </a:p>
        </p:txBody>
      </p:sp>
      <p:sp>
        <p:nvSpPr>
          <p:cNvPr id="11" name="Text Placeholder 3">
            <a:extLst>
              <a:ext uri="{FF2B5EF4-FFF2-40B4-BE49-F238E27FC236}">
                <a16:creationId xmlns:a16="http://schemas.microsoft.com/office/drawing/2014/main" id="{E526F3CB-176A-F428-3E6F-4AC24A793953}"/>
              </a:ext>
            </a:extLst>
          </p:cNvPr>
          <p:cNvSpPr txBox="1">
            <a:spLocks/>
          </p:cNvSpPr>
          <p:nvPr/>
        </p:nvSpPr>
        <p:spPr>
          <a:xfrm>
            <a:off x="8572271" y="3620667"/>
            <a:ext cx="1839420" cy="357486"/>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solidFill>
                  <a:srgbClr val="60BA47"/>
                </a:solidFill>
              </a:rPr>
              <a:t>Partnerships</a:t>
            </a:r>
            <a:endParaRPr lang="en-US" sz="2400" dirty="0">
              <a:solidFill>
                <a:srgbClr val="60BA47"/>
              </a:solidFill>
            </a:endParaRPr>
          </a:p>
        </p:txBody>
      </p:sp>
    </p:spTree>
    <p:extLst>
      <p:ext uri="{BB962C8B-B14F-4D97-AF65-F5344CB8AC3E}">
        <p14:creationId xmlns:p14="http://schemas.microsoft.com/office/powerpoint/2010/main" val="222487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2B79-C60C-B379-2A46-B3C685C7A8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12807D-5D2C-F8DC-6548-7A9FCBCBE555}"/>
              </a:ext>
            </a:extLst>
          </p:cNvPr>
          <p:cNvSpPr>
            <a:spLocks noGrp="1"/>
          </p:cNvSpPr>
          <p:nvPr>
            <p:ph type="body" sz="quarter" idx="16"/>
          </p:nvPr>
        </p:nvSpPr>
        <p:spPr>
          <a:xfrm>
            <a:off x="904856" y="579133"/>
            <a:ext cx="10052954" cy="803654"/>
          </a:xfrm>
          <a:prstGeom prst="rect">
            <a:avLst/>
          </a:prstGeom>
        </p:spPr>
        <p:txBody>
          <a:bodyPr/>
          <a:lstStyle/>
          <a:p>
            <a:r>
              <a:rPr lang="en-IE"/>
              <a:t>Defining factors in partnerships</a:t>
            </a:r>
            <a:endParaRPr lang="en-US"/>
          </a:p>
        </p:txBody>
      </p:sp>
      <p:sp>
        <p:nvSpPr>
          <p:cNvPr id="3" name="TextBox 2">
            <a:extLst>
              <a:ext uri="{FF2B5EF4-FFF2-40B4-BE49-F238E27FC236}">
                <a16:creationId xmlns:a16="http://schemas.microsoft.com/office/drawing/2014/main" id="{D3E9C38E-6473-9F86-F12F-E3D6B12907E4}"/>
              </a:ext>
            </a:extLst>
          </p:cNvPr>
          <p:cNvSpPr txBox="1">
            <a:spLocks/>
          </p:cNvSpPr>
          <p:nvPr/>
        </p:nvSpPr>
        <p:spPr>
          <a:xfrm>
            <a:off x="5509799" y="1397931"/>
            <a:ext cx="5777345" cy="4893647"/>
          </a:xfrm>
          <a:prstGeom prst="rect">
            <a:avLst/>
          </a:prstGeom>
          <a:noFill/>
        </p:spPr>
        <p:txBody>
          <a:bodyPr wrap="square">
            <a:spAutoFit/>
          </a:bodyPr>
          <a:lstStyle/>
          <a:p>
            <a:pPr algn="just"/>
            <a:r>
              <a:rPr lang="en-IE" sz="2400" dirty="0">
                <a:solidFill>
                  <a:srgbClr val="09465E"/>
                </a:solidFill>
                <a:ea typeface="Aptos" panose="020B0004020202020204" pitchFamily="34" charset="0"/>
                <a:cs typeface="Times New Roman" panose="02020603050405020304" pitchFamily="18" charset="0"/>
              </a:rPr>
              <a:t>All these elements can be found in partnerships at a different level, varying its importance or intensity. The level of intensity of these characteristics defines if the partnership is more likely to engage in sustainable sourcing procurement, and therefore if the partnership is cooperative, coordinative or collaborative. </a:t>
            </a:r>
          </a:p>
          <a:p>
            <a:pPr algn="just"/>
            <a:endParaRPr lang="en-IE" sz="2400" dirty="0">
              <a:solidFill>
                <a:srgbClr val="09465E"/>
              </a:solidFill>
              <a:ea typeface="Aptos" panose="020B0004020202020204" pitchFamily="34" charset="0"/>
              <a:cs typeface="Times New Roman" panose="02020603050405020304" pitchFamily="18" charset="0"/>
            </a:endParaRPr>
          </a:p>
          <a:p>
            <a:pPr algn="just"/>
            <a:r>
              <a:rPr lang="en-IE" sz="2400" dirty="0">
                <a:solidFill>
                  <a:srgbClr val="09465E"/>
                </a:solidFill>
                <a:effectLst/>
                <a:ea typeface="Aptos" panose="020B0004020202020204" pitchFamily="34" charset="0"/>
                <a:cs typeface="Times New Roman" panose="02020603050405020304" pitchFamily="18" charset="0"/>
              </a:rPr>
              <a:t>Research </a:t>
            </a:r>
            <a:r>
              <a:rPr lang="en-IE" sz="2400" dirty="0">
                <a:solidFill>
                  <a:srgbClr val="09465E"/>
                </a:solidFill>
                <a:effectLst/>
                <a:ea typeface="Aptos" panose="020B0004020202020204" pitchFamily="34" charset="0"/>
                <a:cs typeface="Times New Roman" panose="02020603050405020304" pitchFamily="18" charset="0"/>
                <a:hlinkClick r:id="rId2"/>
              </a:rPr>
              <a:t>(</a:t>
            </a:r>
            <a:r>
              <a:rPr lang="en-IE" sz="2400" dirty="0">
                <a:solidFill>
                  <a:srgbClr val="09465E"/>
                </a:solidFill>
                <a:ea typeface="Aptos" panose="020B0004020202020204" pitchFamily="34" charset="0"/>
                <a:cs typeface="Times New Roman" panose="02020603050405020304" pitchFamily="18" charset="0"/>
                <a:hlinkClick r:id="rId2"/>
              </a:rPr>
              <a:t>Zarei et.al., 2023) </a:t>
            </a:r>
            <a:r>
              <a:rPr lang="en-IE" sz="2400" dirty="0">
                <a:solidFill>
                  <a:srgbClr val="09465E"/>
                </a:solidFill>
                <a:effectLst/>
                <a:ea typeface="Aptos" panose="020B0004020202020204" pitchFamily="34" charset="0"/>
                <a:cs typeface="Times New Roman" panose="02020603050405020304" pitchFamily="18" charset="0"/>
              </a:rPr>
              <a:t>suggests that </a:t>
            </a:r>
            <a:r>
              <a:rPr lang="en-IE" sz="2400" b="1" dirty="0">
                <a:solidFill>
                  <a:srgbClr val="09465E"/>
                </a:solidFill>
                <a:effectLst/>
                <a:ea typeface="Aptos" panose="020B0004020202020204" pitchFamily="34" charset="0"/>
                <a:cs typeface="Times New Roman" panose="02020603050405020304" pitchFamily="18" charset="0"/>
              </a:rPr>
              <a:t>cooperative partnerships are less effective in sustainable sourcing while coordinative and collaborative are more effective</a:t>
            </a:r>
            <a:endParaRPr lang="en-GB" sz="2400" b="1" dirty="0">
              <a:solidFill>
                <a:srgbClr val="09465E"/>
              </a:solidFill>
            </a:endParaRPr>
          </a:p>
        </p:txBody>
      </p:sp>
      <p:sp>
        <p:nvSpPr>
          <p:cNvPr id="7" name="TextBox 6">
            <a:extLst>
              <a:ext uri="{FF2B5EF4-FFF2-40B4-BE49-F238E27FC236}">
                <a16:creationId xmlns:a16="http://schemas.microsoft.com/office/drawing/2014/main" id="{9879A2D6-6161-9A4D-9603-AD2226C64EDA}"/>
              </a:ext>
            </a:extLst>
          </p:cNvPr>
          <p:cNvSpPr txBox="1"/>
          <p:nvPr/>
        </p:nvSpPr>
        <p:spPr>
          <a:xfrm>
            <a:off x="800947" y="1576065"/>
            <a:ext cx="4145126" cy="4183389"/>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Key Personnel</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Information Sharing</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Formality of the Agreement</a:t>
            </a:r>
          </a:p>
          <a:p>
            <a:pPr marL="342900" indent="-342900">
              <a:lnSpc>
                <a:spcPct val="115000"/>
              </a:lnSpc>
              <a:spcAft>
                <a:spcPts val="800"/>
              </a:spcAft>
              <a:buFont typeface="Arial" panose="020B0604020202020204" pitchFamily="34" charset="0"/>
              <a:buChar char="•"/>
            </a:pPr>
            <a:r>
              <a:rPr lang="en-IE" sz="2400" b="1" kern="100" dirty="0">
                <a:solidFill>
                  <a:srgbClr val="E25684"/>
                </a:solidFill>
                <a:effectLst/>
                <a:ea typeface="Aptos" panose="020B0004020202020204" pitchFamily="34" charset="0"/>
                <a:cs typeface="Times New Roman" panose="02020603050405020304" pitchFamily="18" charset="0"/>
              </a:rPr>
              <a:t>Organisational Design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Decision-Making</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Conflict Resolution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Resource Allocation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System Thinking</a:t>
            </a:r>
            <a:endParaRPr lang="en-IE" sz="2400" b="1" kern="100" dirty="0">
              <a:solidFill>
                <a:srgbClr val="E25684"/>
              </a:solidFill>
              <a:effectLst/>
              <a:ea typeface="Aptos" panose="020B000402020202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3A7ED62E-3A2D-D3F7-1068-FF334459AD64}"/>
              </a:ext>
            </a:extLst>
          </p:cNvPr>
          <p:cNvSpPr/>
          <p:nvPr/>
        </p:nvSpPr>
        <p:spPr>
          <a:xfrm>
            <a:off x="4306917" y="3429000"/>
            <a:ext cx="1038167" cy="477520"/>
          </a:xfrm>
          <a:prstGeom prst="rightArrow">
            <a:avLst/>
          </a:prstGeom>
          <a:solidFill>
            <a:srgbClr val="E25684"/>
          </a:solidFill>
          <a:ln>
            <a:solidFill>
              <a:srgbClr val="E25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87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1473009" y="460314"/>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3067924" y="1855078"/>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3005761" y="1767696"/>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p:spPr>
        <p:txBody>
          <a:bodyPr wrap="none" anchor="ctr"/>
          <a:lstStyle/>
          <a:p>
            <a:endParaRPr lang="en-US" sz="900" dirty="0"/>
          </a:p>
        </p:txBody>
      </p:sp>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Four</a:t>
            </a:r>
          </a:p>
        </p:txBody>
      </p:sp>
      <p:grpSp>
        <p:nvGrpSpPr>
          <p:cNvPr id="67" name="Graphic 3">
            <a:extLst>
              <a:ext uri="{FF2B5EF4-FFF2-40B4-BE49-F238E27FC236}">
                <a16:creationId xmlns:a16="http://schemas.microsoft.com/office/drawing/2014/main" id="{038A012F-F37C-311A-F4FD-3FB40C7B8D81}"/>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10562EE7-400C-11B8-655B-5C7C3DA5197E}"/>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B5B46252-852F-DECD-0840-1D3B5C0D1EFF}"/>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41509BB2-0E2C-999A-7504-84D96B87325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B74FE1E5-4AC2-1EC6-6EE2-D271B3DA92F1}"/>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BAD5D41B-F2B4-E255-F5AE-6752B5B88D3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813353A4-622E-21BE-9530-1E266D86B62B}"/>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9397A986-DC31-B4DC-853F-7C9E5C9DE43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B0130993-2995-1C8C-B809-AB762A29738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BDC343C-5F00-65C1-8B19-2F42D115F94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1D31ADAB-A8EB-BE66-B349-A9D385AFC03A}"/>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020D50DC-67EB-74E6-5BBD-56ED48BF03ED}"/>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5F44B793-522F-BFBE-EFD9-875B578C9E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BF5C27BA-E972-03D8-7536-DCAA6A01276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7D398D1F-D361-2564-469C-A46026AC2ECB}"/>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85FE99F-1ED3-70EB-6BDD-B8F0FFD96D2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467B7B5B-904E-2E67-8060-7FB3D4A3C913}"/>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0F51BF2A-A7C6-97DE-DCD2-48A3BF5DB1B2}"/>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75B0E12-FBE4-D3BC-034B-D82199CAFE7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A4AD8707-AB87-CD48-FC9F-E7562603BEF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6D3D925-13EB-D89A-A1BE-54FB45AF8DC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B3D436AD-2DA6-D37B-9A3B-58E8EA9CAA1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FE9EE5B1-7A70-C548-73EA-54474203537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C94F7C1B-928B-435A-103D-A209704F57C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9CD10248-9240-C9A2-7564-21E097D225D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8F6E3FD5-0F22-9E67-8E50-51AAB153702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ACA2880C-A397-78F9-2198-6C5249B05D3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83636FDE-F0B1-AEB0-C18D-1084290B119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7BC7FC-092A-0B3E-7969-44C7B30220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D4100F26-9961-F7D0-3C3B-A1050DA9936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E7D707DC-2D30-D61F-0FD4-580C61D920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115F07FE-2343-0240-493A-2E6689BB3DE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BA374D99-51EC-D583-0CCB-0AE4F483E8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A818C2A2-FA96-83A5-8907-85BD1FCDFFDA}"/>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046271AC-2634-A014-02E2-F46ED0F1120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CB7C0EBC-4FFA-6924-0B8D-CE52069803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FE9FFB4F-F8E6-5320-47FF-8CB3CE598279}"/>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57CEFFD7-0277-89C8-76DC-9B5A1DF7D6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3F6D6CA8-47CD-AD83-094A-C47EBBD7A09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65F459D-7633-95FF-5DB1-CBD885945EA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82B3A5EA-189F-4237-4D59-5D6F813E7D7E}"/>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B1A7A765-5259-C0C6-77EE-EF78CBD4D3E4}"/>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EDEBC2A-1F35-0D05-407D-06F4DA7349D6}"/>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146B1F3C-6F31-9C26-1271-5AC7CDC1065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7A01D3F4-7205-16D6-3808-BAF6A8CEAE03}"/>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B96F7F03-676F-5E11-51A5-A80D7A8BE037}"/>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9D87302-E92B-5821-7937-77E0D3877432}"/>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F8298B0-1D9B-FCA5-5872-E97E13C2F218}"/>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9440286-F0AD-F427-CBA6-E07D4C34DA7F}"/>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01B73BDA-F025-8BE0-A7C1-F7CB4DCDF621}"/>
              </a:ext>
            </a:extLst>
          </p:cNvPr>
          <p:cNvSpPr txBox="1"/>
          <p:nvPr/>
        </p:nvSpPr>
        <p:spPr>
          <a:xfrm>
            <a:off x="1482029" y="1295846"/>
            <a:ext cx="27903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KEY PERSONNEL</a:t>
            </a:r>
          </a:p>
        </p:txBody>
      </p:sp>
      <p:pic>
        <p:nvPicPr>
          <p:cNvPr id="4" name="Picture 3" descr="A white icons on a black background&#10;&#10;AI-generated content may be incorrect.">
            <a:extLst>
              <a:ext uri="{FF2B5EF4-FFF2-40B4-BE49-F238E27FC236}">
                <a16:creationId xmlns:a16="http://schemas.microsoft.com/office/drawing/2014/main" id="{D2F9AB03-7CC0-EAA7-73A8-090B650E0691}"/>
              </a:ext>
            </a:extLst>
          </p:cNvPr>
          <p:cNvPicPr>
            <a:picLocks noChangeAspect="1"/>
          </p:cNvPicPr>
          <p:nvPr/>
        </p:nvPicPr>
        <p:blipFill>
          <a:blip r:embed="rId3"/>
          <a:srcRect r="47566" b="64267"/>
          <a:stretch/>
        </p:blipFill>
        <p:spPr>
          <a:xfrm>
            <a:off x="3066244" y="1950715"/>
            <a:ext cx="979766" cy="834607"/>
          </a:xfrm>
          <a:prstGeom prst="rect">
            <a:avLst/>
          </a:prstGeom>
        </p:spPr>
      </p:pic>
      <p:sp>
        <p:nvSpPr>
          <p:cNvPr id="8" name="Freeform 1">
            <a:extLst>
              <a:ext uri="{FF2B5EF4-FFF2-40B4-BE49-F238E27FC236}">
                <a16:creationId xmlns:a16="http://schemas.microsoft.com/office/drawing/2014/main" id="{7AED2928-F0F0-6DD9-609A-B0FD447249F2}"/>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B6709301-B3AE-8144-407C-C74168988C1D}"/>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58C6C6AB-E1D9-488A-7103-AB8108966F08}"/>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9455FEF-14AF-5F7F-618E-C9BD23B52448}"/>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1DA9285-F275-A93F-5BAB-9EFCDE8B7FF3}"/>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D87EF9FA-C008-5024-7EF9-447246E9FE26}"/>
              </a:ext>
            </a:extLst>
          </p:cNvPr>
          <p:cNvSpPr txBox="1"/>
          <p:nvPr/>
        </p:nvSpPr>
        <p:spPr>
          <a:xfrm>
            <a:off x="7875514" y="114719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INFORMATION</a:t>
            </a:r>
          </a:p>
          <a:p>
            <a:pPr algn="ctr"/>
            <a:r>
              <a:rPr lang="en-US" sz="2000" b="1" dirty="0">
                <a:solidFill>
                  <a:schemeClr val="bg1"/>
                </a:solidFill>
                <a:latin typeface="Calibri" panose="020F0502020204030204" pitchFamily="34" charset="0"/>
                <a:ea typeface="Lato" charset="0"/>
                <a:cs typeface="Calibri" panose="020F0502020204030204" pitchFamily="34" charset="0"/>
              </a:rPr>
              <a:t>SHARING</a:t>
            </a:r>
          </a:p>
        </p:txBody>
      </p:sp>
      <p:pic>
        <p:nvPicPr>
          <p:cNvPr id="14" name="Picture 13" descr="A white icons on a black background&#10;&#10;AI-generated content may be incorrect.">
            <a:extLst>
              <a:ext uri="{FF2B5EF4-FFF2-40B4-BE49-F238E27FC236}">
                <a16:creationId xmlns:a16="http://schemas.microsoft.com/office/drawing/2014/main" id="{50A3BB1D-5F4C-3284-FCC4-38B33DAD917F}"/>
              </a:ext>
            </a:extLst>
          </p:cNvPr>
          <p:cNvPicPr>
            <a:picLocks noChangeAspect="1"/>
          </p:cNvPicPr>
          <p:nvPr/>
        </p:nvPicPr>
        <p:blipFill>
          <a:blip r:embed="rId3"/>
          <a:srcRect l="49531" t="4746" r="-1965" b="59521"/>
          <a:stretch/>
        </p:blipFill>
        <p:spPr>
          <a:xfrm>
            <a:off x="9455174" y="1945724"/>
            <a:ext cx="1009742" cy="860142"/>
          </a:xfrm>
          <a:prstGeom prst="rect">
            <a:avLst/>
          </a:prstGeom>
        </p:spPr>
      </p:pic>
      <p:sp>
        <p:nvSpPr>
          <p:cNvPr id="15" name="TextBox 14">
            <a:extLst>
              <a:ext uri="{FF2B5EF4-FFF2-40B4-BE49-F238E27FC236}">
                <a16:creationId xmlns:a16="http://schemas.microsoft.com/office/drawing/2014/main" id="{3F46F1B1-2A20-A465-1521-5DD0C49873F3}"/>
              </a:ext>
            </a:extLst>
          </p:cNvPr>
          <p:cNvSpPr txBox="1"/>
          <p:nvPr/>
        </p:nvSpPr>
        <p:spPr>
          <a:xfrm>
            <a:off x="7024032" y="3014510"/>
            <a:ext cx="4322012" cy="2308324"/>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Information sharing: </a:t>
            </a:r>
          </a:p>
          <a:p>
            <a:r>
              <a:rPr lang="en-IE" sz="2400" dirty="0">
                <a:solidFill>
                  <a:srgbClr val="09465E"/>
                </a:solidFill>
                <a:ea typeface="Aptos" panose="020B0004020202020204" pitchFamily="34" charset="0"/>
                <a:cs typeface="Times New Roman" panose="02020603050405020304" pitchFamily="18" charset="0"/>
              </a:rPr>
              <a:t>Relates to the level of exchange of; data, knowledge, and insights between partners, and determines the levels of transparency and trust. </a:t>
            </a:r>
            <a:endParaRPr lang="en-GB" sz="2400" dirty="0">
              <a:solidFill>
                <a:srgbClr val="09465E"/>
              </a:solidFill>
            </a:endParaRPr>
          </a:p>
        </p:txBody>
      </p:sp>
      <p:sp>
        <p:nvSpPr>
          <p:cNvPr id="16" name="TextBox 15">
            <a:extLst>
              <a:ext uri="{FF2B5EF4-FFF2-40B4-BE49-F238E27FC236}">
                <a16:creationId xmlns:a16="http://schemas.microsoft.com/office/drawing/2014/main" id="{1580465B-3378-E48C-65EC-6DA504643153}"/>
              </a:ext>
            </a:extLst>
          </p:cNvPr>
          <p:cNvSpPr txBox="1"/>
          <p:nvPr/>
        </p:nvSpPr>
        <p:spPr>
          <a:xfrm>
            <a:off x="540327" y="2982862"/>
            <a:ext cx="5361709"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Key personnel: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Those individuals within organisations that are crucial for initiating and sustaining partnerships.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They often possess specialised knowledge and authority.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Their level of involvement determines the type of partnership and their probability for sustainable sourcing</a:t>
            </a:r>
            <a:endParaRPr lang="en-GB" sz="24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2315-5671-B5CD-873D-D7E867C15186}"/>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24697924-2562-CA20-2DF9-41F3C6D7ECBB}"/>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A05BA7DC-26B3-A7C4-395D-3421FD91DD79}"/>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52B13FB8-0538-EFD9-F3C4-C0F7BFBD2AAA}"/>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F90A5629-4CEB-1B61-AF22-4D73310E8DDF}"/>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E2D93EBA-6E92-A532-9569-F0A0A2AE5501}"/>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FD55C379-FF1F-E901-FC39-74A0CAE2B800}"/>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78AAE24-9DDF-11B3-40AC-A7FCB79527DB}"/>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0804BD6C-2172-A8C1-1166-06F1EA2FB8D1}"/>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8C934951-B142-3D8D-3005-72C5FF12C9D9}"/>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Four</a:t>
            </a:r>
          </a:p>
        </p:txBody>
      </p:sp>
      <p:grpSp>
        <p:nvGrpSpPr>
          <p:cNvPr id="67" name="Graphic 3">
            <a:extLst>
              <a:ext uri="{FF2B5EF4-FFF2-40B4-BE49-F238E27FC236}">
                <a16:creationId xmlns:a16="http://schemas.microsoft.com/office/drawing/2014/main" id="{89DCBDCC-75DA-3193-6F44-5298A26A33BA}"/>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C5F9EA5F-70C9-D590-1739-FE5FE4C20A5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AAFC5DAD-DC1C-E9FC-E02F-A27E7DD2199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5434E82C-2754-8866-6FA8-25BFF3F32FF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FAD05860-E7A6-51F2-F417-6523C1BACAD3}"/>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289E6EDA-86E4-33CC-AE71-70C2DBD48D4C}"/>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95946A87-CF2B-9B90-6332-9397719A05A5}"/>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822F6C1-816E-3C91-2460-2A01384D2DEA}"/>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2AE9E6A4-71D5-B64A-866D-1346A89C6EF9}"/>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10F9DF23-736D-EC38-3377-E514DAAB2B5E}"/>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C51010CE-EF7F-779C-EDD0-13D7D0480243}"/>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EE1DFD2-EC05-DAA4-9EDE-351BD90C30A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6325BC1E-1060-4F77-F78E-6965CF2CE6F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C80EE917-7428-AFC9-7E99-145B4805940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3F2FE3D9-B7D0-A9B5-10BC-730822DD86E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BB177E1A-1163-71F4-BBCC-654D4346C91A}"/>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B1930F3-72A3-7532-0464-2EA4E0CBE890}"/>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CBD2FCD1-10C3-ED8C-1EA3-3D4F27F528B3}"/>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886CE1D6-DACC-1AA0-1B52-1E5C842336E8}"/>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9A347EB9-2807-2EC0-F329-98CDD0031BC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5622BB8-1E2E-CDA5-2B2D-81106C2F6352}"/>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E1E84461-2589-F8B5-381F-B6EE04EF3CC5}"/>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DED3212A-91C6-77E3-88DB-B313D730F9B6}"/>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5DB6C0F6-4A2B-3437-66F5-9CD5DB0BB6D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696E3B1-C0BC-BAAC-A046-89569605CB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B10071BF-313B-C644-0C78-AE1DB3DF753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CDD9F9B2-E36D-AAB8-5771-D3A8A5BC06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2881CE5-81A5-2241-7342-E0161868BD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3D0C33-A83F-D041-B4CE-249FDB4A89EE}"/>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C8DB849A-6FD6-46ED-0C4B-A44F074DA14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1EC99FB5-3F42-4B58-1924-C0B86D37FE2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E90D2334-1B3D-05B6-6BB6-7EA3183B9454}"/>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39B36738-8087-ECF5-CD15-1F37659C125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9C4425D-ACE4-3BD8-B984-B90AD9CCDE3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5E879ED9-D161-AF40-6A86-40AEE5F5AC1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E03B5620-1E13-A32C-9ED5-0A5B81BCA23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073A4A09-3C18-8BD5-F955-21443B728246}"/>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A1621946-AE7B-410E-7E3D-AE13ED8937BF}"/>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CC678EF1-2432-BCB7-5FAD-F0D265F894E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DC45AC0F-0D70-9A18-377C-EEB8531ED6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6EA4DC68-93AF-6CBA-BAC3-83F15075EF8C}"/>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F9FBCE1C-0731-B8F7-79E4-D8A8B44B1742}"/>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7481446F-7BE2-D21F-5E09-3A37623E3C8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13FC5D-BD1E-BF3B-9DD5-5F7C33CA1310}"/>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5AC961F7-A15D-599A-1BE6-8B6E05DC8E89}"/>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2650558F-60A6-3B4F-43F8-29D9A2632B84}"/>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F7989B1-7FF8-F3FB-58EB-3FCA59AFC40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DB9C514-E243-C025-C353-24AB87C3B321}"/>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AE74C5A-46A6-8581-AEB5-6D6AF50DB9A5}"/>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6B226515-1847-2E57-898D-2218137E61BE}"/>
              </a:ext>
            </a:extLst>
          </p:cNvPr>
          <p:cNvSpPr txBox="1"/>
          <p:nvPr/>
        </p:nvSpPr>
        <p:spPr>
          <a:xfrm>
            <a:off x="1645838" y="1132113"/>
            <a:ext cx="2424352"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FORMALITY OF THE</a:t>
            </a:r>
          </a:p>
          <a:p>
            <a:r>
              <a:rPr lang="en-US" sz="2000" b="1" dirty="0">
                <a:solidFill>
                  <a:schemeClr val="bg1"/>
                </a:solidFill>
                <a:latin typeface="Calibri" panose="020F0502020204030204" pitchFamily="34" charset="0"/>
                <a:ea typeface="Lato" charset="0"/>
                <a:cs typeface="Calibri" panose="020F0502020204030204" pitchFamily="34" charset="0"/>
              </a:rPr>
              <a:t> AGREEMENT</a:t>
            </a:r>
          </a:p>
        </p:txBody>
      </p:sp>
      <p:pic>
        <p:nvPicPr>
          <p:cNvPr id="4" name="Picture 3" descr="A white icons on a black background&#10;&#10;AI-generated content may be incorrect.">
            <a:extLst>
              <a:ext uri="{FF2B5EF4-FFF2-40B4-BE49-F238E27FC236}">
                <a16:creationId xmlns:a16="http://schemas.microsoft.com/office/drawing/2014/main" id="{644020A8-844C-9D47-59CF-2742B0DE4FF3}"/>
              </a:ext>
            </a:extLst>
          </p:cNvPr>
          <p:cNvPicPr>
            <a:picLocks noChangeAspect="1"/>
          </p:cNvPicPr>
          <p:nvPr/>
        </p:nvPicPr>
        <p:blipFill>
          <a:blip r:embed="rId3"/>
          <a:srcRect l="-7388" t="52317" r="54954" b="11950"/>
          <a:stretch/>
        </p:blipFill>
        <p:spPr>
          <a:xfrm>
            <a:off x="3134274" y="1979761"/>
            <a:ext cx="979766" cy="834607"/>
          </a:xfrm>
          <a:prstGeom prst="rect">
            <a:avLst/>
          </a:prstGeom>
        </p:spPr>
      </p:pic>
      <p:sp>
        <p:nvSpPr>
          <p:cNvPr id="8" name="Freeform 1">
            <a:extLst>
              <a:ext uri="{FF2B5EF4-FFF2-40B4-BE49-F238E27FC236}">
                <a16:creationId xmlns:a16="http://schemas.microsoft.com/office/drawing/2014/main" id="{6C96D820-6F35-441C-6993-2D42E84895D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A3B7734-DB4D-6869-B3C5-95A87FAF3E0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88EA37D4-24F4-A9CD-4FD9-FB07014DA976}"/>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07D2FDA-8F9C-718D-F88E-75D9C6587907}"/>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8F02EC1-0500-7FF6-66EE-EFA112053170}"/>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7FC472A6-736E-3033-8B97-57F6F6BA574C}"/>
              </a:ext>
            </a:extLst>
          </p:cNvPr>
          <p:cNvSpPr txBox="1"/>
          <p:nvPr/>
        </p:nvSpPr>
        <p:spPr>
          <a:xfrm>
            <a:off x="7811932" y="114719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ORGANISATIONAL DESIGN</a:t>
            </a:r>
          </a:p>
        </p:txBody>
      </p:sp>
      <p:pic>
        <p:nvPicPr>
          <p:cNvPr id="14" name="Picture 13" descr="A white icons on a black background&#10;&#10;AI-generated content may be incorrect.">
            <a:extLst>
              <a:ext uri="{FF2B5EF4-FFF2-40B4-BE49-F238E27FC236}">
                <a16:creationId xmlns:a16="http://schemas.microsoft.com/office/drawing/2014/main" id="{C7B60E31-0D3B-141B-382E-0B4ED278C5E3}"/>
              </a:ext>
            </a:extLst>
          </p:cNvPr>
          <p:cNvPicPr>
            <a:picLocks noChangeAspect="1"/>
          </p:cNvPicPr>
          <p:nvPr/>
        </p:nvPicPr>
        <p:blipFill>
          <a:blip r:embed="rId3"/>
          <a:srcRect l="56029" t="53586" r="-8463" b="10681"/>
          <a:stretch/>
        </p:blipFill>
        <p:spPr>
          <a:xfrm>
            <a:off x="9463311" y="1937949"/>
            <a:ext cx="1009742" cy="860142"/>
          </a:xfrm>
          <a:prstGeom prst="rect">
            <a:avLst/>
          </a:prstGeom>
        </p:spPr>
      </p:pic>
      <p:sp>
        <p:nvSpPr>
          <p:cNvPr id="15" name="TextBox 14">
            <a:extLst>
              <a:ext uri="{FF2B5EF4-FFF2-40B4-BE49-F238E27FC236}">
                <a16:creationId xmlns:a16="http://schemas.microsoft.com/office/drawing/2014/main" id="{9D4EF917-DF57-32E8-250D-6E97508F2B91}"/>
              </a:ext>
            </a:extLst>
          </p:cNvPr>
          <p:cNvSpPr txBox="1"/>
          <p:nvPr/>
        </p:nvSpPr>
        <p:spPr>
          <a:xfrm>
            <a:off x="7116002" y="3240286"/>
            <a:ext cx="3969327" cy="2677656"/>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Organisational Design</a:t>
            </a:r>
            <a:r>
              <a:rPr lang="en-IE" sz="2400" dirty="0">
                <a:solidFill>
                  <a:srgbClr val="09465E"/>
                </a:solidFill>
                <a:ea typeface="Aptos" panose="020B0004020202020204" pitchFamily="34" charset="0"/>
                <a:cs typeface="Times New Roman" panose="02020603050405020304" pitchFamily="18" charset="0"/>
              </a:rPr>
              <a:t>: </a:t>
            </a:r>
          </a:p>
          <a:p>
            <a:r>
              <a:rPr lang="en-IE" sz="2400" dirty="0">
                <a:solidFill>
                  <a:srgbClr val="09465E"/>
                </a:solidFill>
                <a:ea typeface="Aptos" panose="020B0004020202020204" pitchFamily="34" charset="0"/>
                <a:cs typeface="Times New Roman" panose="02020603050405020304" pitchFamily="18" charset="0"/>
              </a:rPr>
              <a:t>Refers to the structure and roles, hierarchy and procedures that the organisation has, establishing how tasks are controlled and coordinated</a:t>
            </a:r>
            <a:endParaRPr lang="en-GB" sz="2400" dirty="0">
              <a:solidFill>
                <a:srgbClr val="09465E"/>
              </a:solidFill>
            </a:endParaRPr>
          </a:p>
        </p:txBody>
      </p:sp>
      <p:sp>
        <p:nvSpPr>
          <p:cNvPr id="3" name="TextBox 2">
            <a:extLst>
              <a:ext uri="{FF2B5EF4-FFF2-40B4-BE49-F238E27FC236}">
                <a16:creationId xmlns:a16="http://schemas.microsoft.com/office/drawing/2014/main" id="{E53E4172-D5EB-6209-2810-06B10D46617C}"/>
              </a:ext>
            </a:extLst>
          </p:cNvPr>
          <p:cNvSpPr txBox="1"/>
          <p:nvPr/>
        </p:nvSpPr>
        <p:spPr>
          <a:xfrm>
            <a:off x="1015747" y="3244854"/>
            <a:ext cx="4300116" cy="2677656"/>
          </a:xfrm>
          <a:prstGeom prst="rect">
            <a:avLst/>
          </a:prstGeom>
          <a:noFill/>
        </p:spPr>
        <p:txBody>
          <a:bodyPr wrap="square">
            <a:spAutoFit/>
          </a:bodyPr>
          <a:lstStyle/>
          <a:p>
            <a:r>
              <a:rPr lang="en-GB" sz="2400" b="1" dirty="0">
                <a:solidFill>
                  <a:srgbClr val="09465E"/>
                </a:solidFill>
                <a:ea typeface="Aptos" panose="020B0004020202020204" pitchFamily="34" charset="0"/>
                <a:cs typeface="Times New Roman" panose="02020603050405020304" pitchFamily="18" charset="0"/>
              </a:rPr>
              <a:t>Formality of the agreement: </a:t>
            </a:r>
            <a:r>
              <a:rPr lang="en-GB" sz="2400" dirty="0">
                <a:solidFill>
                  <a:srgbClr val="09465E"/>
                </a:solidFill>
                <a:ea typeface="Aptos" panose="020B0004020202020204" pitchFamily="34" charset="0"/>
                <a:cs typeface="Times New Roman" panose="02020603050405020304" pitchFamily="18" charset="0"/>
              </a:rPr>
              <a:t>refers to the extent to which terms and conditions are established between parties. They help to reduce misunderstandings and provide clarity </a:t>
            </a:r>
          </a:p>
        </p:txBody>
      </p:sp>
    </p:spTree>
    <p:extLst>
      <p:ext uri="{BB962C8B-B14F-4D97-AF65-F5344CB8AC3E}">
        <p14:creationId xmlns:p14="http://schemas.microsoft.com/office/powerpoint/2010/main" val="2469002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D4FA-510B-62E2-474E-9A0D0242EDFF}"/>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FBE6A528-945D-1D21-44F3-C6A2DCA7ACD2}"/>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796FFC7C-7F6D-894F-A309-B41EC75C918A}"/>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351C3217-6448-6473-A6ED-07852C9F3213}"/>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C201877E-B77D-EB03-FBA3-05F9D47C3E4B}"/>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FC99EBC3-36AC-378E-0FBB-E3D5DEF16B6E}"/>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D16D00E6-B526-FBD1-99CB-D7F0C8E8F07E}"/>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6FDC94FA-9A09-7DE5-ACC7-70619832C399}"/>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E2FDD5B0-D1A3-BAC8-752A-2BA51C6B5C2F}"/>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8C993388-020A-23C8-8E1A-372DB58D3355}"/>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Four</a:t>
            </a:r>
          </a:p>
        </p:txBody>
      </p:sp>
      <p:grpSp>
        <p:nvGrpSpPr>
          <p:cNvPr id="67" name="Graphic 3">
            <a:extLst>
              <a:ext uri="{FF2B5EF4-FFF2-40B4-BE49-F238E27FC236}">
                <a16:creationId xmlns:a16="http://schemas.microsoft.com/office/drawing/2014/main" id="{40495073-3757-BCFF-A639-8FB6F1838C59}"/>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65E30B43-CE76-347D-CF23-A12F43B800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FF3573AE-1085-2F92-63AA-7B9D6A50E26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F5938C5B-21A0-1617-D5F4-45AE125BFFB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9D0548D7-013C-2B09-FA67-35368B282858}"/>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903D791D-E05B-FA04-475E-A2235A818AD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6CF42E71-D7D7-2A3B-FA89-9A40E8DB2543}"/>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F9FFD23C-0723-B487-A9FF-0EA25D81C78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E0E2C8AB-8559-217E-F34A-4C9385F8096E}"/>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6338D390-93EE-1E6A-BA0A-97F4A53CCF9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89168548-444E-6F1C-D5BD-EE1D4EC01356}"/>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85CAC45-140E-DDE8-8115-3CB3FE2248E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7AC75B26-655E-81E0-2243-EAEB6873FEB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138EC758-DF85-9838-C5C6-C78FFCA0729E}"/>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2804B4A4-6547-EBCB-BF75-DDCAA767E37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4F53F10-7008-F0CA-63AC-B86D6A03A5D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722D9B0C-F5FD-E686-0B49-4C04FC4423A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526B1478-2788-233A-D105-2CE7B9969A2B}"/>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22322561-A7E9-342D-5BD3-431A9AD3194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27B884D8-3260-9BC7-9159-7229274AFD3B}"/>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F8FAF489-BD3C-6A01-D2DF-82435CCF163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1B758BC-50CD-F1DC-896A-5A23EC649D0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1F578E8A-49F6-B2B8-797F-2DDCE1268560}"/>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3C948D68-8E96-40C1-6E28-14E8A6D36C1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F5FDC10-F2A2-BCCA-BB7F-029C10244D2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FF9D2B33-01D9-8EBA-723D-FE567878BFC3}"/>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87EB55D6-E8C0-5C4E-C954-68A5EE49EA9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F65880C0-4779-3710-8A8C-EF492351690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7C7F86C6-65B3-BFE1-2C9C-C3C294E5E8B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6FF9ECC6-DB14-E4C3-0C0A-8EFE9A1A6AE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CEAEF253-99B5-001D-E965-EAEE24783E1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74C748E0-2785-C357-4ECB-D7D001437D8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F290080-69CF-2E4E-AAE8-9EA9D7D4983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D3B143D-EB1F-B822-B2E8-AA783619619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221E9793-2194-0C3A-8697-3CBEF122EA7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122234FE-827D-BE76-00AF-D4044A59C87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2C09C1A7-72B2-0C59-2625-FF2C16D6632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F6799A71-91A4-C1EC-1624-E38A0B08CEB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65754A9C-3CE1-C280-E43F-82EA4A1D5D3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342EA6D2-CF07-545B-267A-48E668B0002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A48C8433-CAE1-2C4C-7C95-F47A50994E29}"/>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8B5E9B8F-310B-6F3D-35EC-4CD895709DD8}"/>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00341D6-8599-ACC3-C93D-DD505F1EF80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1961D49-B493-49F8-E68E-FCC738679124}"/>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3D3BAF62-3A45-4F2A-0358-B8BAD6AF4F2C}"/>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310010A6-1915-68CF-0A61-C3B8C9F42C0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F31B85C-C068-20BD-9E41-40300334A8FC}"/>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9D1F0D1-9859-1E0A-937B-C87466C55782}"/>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1566F0E-CF7B-F361-04C8-B2D83464235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89A4097B-D251-536C-25EE-11ECB8CFD11B}"/>
              </a:ext>
            </a:extLst>
          </p:cNvPr>
          <p:cNvSpPr txBox="1"/>
          <p:nvPr/>
        </p:nvSpPr>
        <p:spPr>
          <a:xfrm>
            <a:off x="1670843" y="1293980"/>
            <a:ext cx="2424352"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DECISION - MAKING</a:t>
            </a:r>
          </a:p>
        </p:txBody>
      </p:sp>
      <p:sp>
        <p:nvSpPr>
          <p:cNvPr id="8" name="Freeform 1">
            <a:extLst>
              <a:ext uri="{FF2B5EF4-FFF2-40B4-BE49-F238E27FC236}">
                <a16:creationId xmlns:a16="http://schemas.microsoft.com/office/drawing/2014/main" id="{0582A6D2-A0CD-5C66-BF6F-D1738AE3335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4C627241-94CF-A86D-BBCE-ABD3001E53C9}"/>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C7F15EDE-69AB-D2B1-F2A6-EC34AECCFE9A}"/>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FE874CF-A8FE-328E-FDBD-77A8D7CE589A}"/>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3073A3DA-1315-B99C-E8F4-5E4E717A5E19}"/>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04437B14-6D0E-32EA-8FDF-A8CDC5147BD0}"/>
              </a:ext>
            </a:extLst>
          </p:cNvPr>
          <p:cNvSpPr txBox="1"/>
          <p:nvPr/>
        </p:nvSpPr>
        <p:spPr>
          <a:xfrm>
            <a:off x="7811932" y="114719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CONFLICT-RESOLUTION</a:t>
            </a:r>
          </a:p>
        </p:txBody>
      </p:sp>
      <p:sp>
        <p:nvSpPr>
          <p:cNvPr id="15" name="TextBox 14">
            <a:extLst>
              <a:ext uri="{FF2B5EF4-FFF2-40B4-BE49-F238E27FC236}">
                <a16:creationId xmlns:a16="http://schemas.microsoft.com/office/drawing/2014/main" id="{5926D5B9-3E81-D29B-9C2E-2530764B2205}"/>
              </a:ext>
            </a:extLst>
          </p:cNvPr>
          <p:cNvSpPr txBox="1"/>
          <p:nvPr/>
        </p:nvSpPr>
        <p:spPr>
          <a:xfrm>
            <a:off x="6852659" y="3201247"/>
            <a:ext cx="476437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Conflict resolution: </a:t>
            </a:r>
          </a:p>
          <a:p>
            <a:r>
              <a:rPr lang="en-IE" sz="2400" dirty="0">
                <a:solidFill>
                  <a:srgbClr val="09465E"/>
                </a:solidFill>
                <a:ea typeface="Aptos" panose="020B0004020202020204" pitchFamily="34" charset="0"/>
                <a:cs typeface="Times New Roman" panose="02020603050405020304" pitchFamily="18" charset="0"/>
              </a:rPr>
              <a:t>Relates to the procedures undertaken to handle disagreements and disputes. Similarly to decision-making, the more integrated the procedures are, the more effective a partnership is </a:t>
            </a:r>
            <a:r>
              <a:rPr lang="en-GB" sz="2400" dirty="0">
                <a:solidFill>
                  <a:srgbClr val="09465E"/>
                </a:solidFill>
                <a:ea typeface="Aptos" panose="020B0004020202020204" pitchFamily="34" charset="0"/>
                <a:cs typeface="Times New Roman" panose="02020603050405020304" pitchFamily="18" charset="0"/>
              </a:rPr>
              <a:t>in achieving Sustainable Sourcing</a:t>
            </a:r>
            <a:endParaRPr lang="en-IE" sz="2400" dirty="0">
              <a:solidFill>
                <a:srgbClr val="09465E"/>
              </a:solidFill>
              <a:ea typeface="Aptos" panose="020B0004020202020204" pitchFamily="34" charset="0"/>
              <a:cs typeface="Times New Roman" panose="02020603050405020304" pitchFamily="18" charset="0"/>
            </a:endParaRPr>
          </a:p>
          <a:p>
            <a:endParaRPr lang="en-GB" sz="2400" dirty="0">
              <a:solidFill>
                <a:srgbClr val="09465E"/>
              </a:solidFill>
            </a:endParaRPr>
          </a:p>
        </p:txBody>
      </p:sp>
      <p:sp>
        <p:nvSpPr>
          <p:cNvPr id="3" name="TextBox 2">
            <a:extLst>
              <a:ext uri="{FF2B5EF4-FFF2-40B4-BE49-F238E27FC236}">
                <a16:creationId xmlns:a16="http://schemas.microsoft.com/office/drawing/2014/main" id="{E31BEE0A-0416-508B-4F0E-489DDA1168B2}"/>
              </a:ext>
            </a:extLst>
          </p:cNvPr>
          <p:cNvSpPr txBox="1"/>
          <p:nvPr/>
        </p:nvSpPr>
        <p:spPr>
          <a:xfrm>
            <a:off x="952383" y="3246404"/>
            <a:ext cx="457155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Decision-making: </a:t>
            </a:r>
          </a:p>
          <a:p>
            <a:r>
              <a:rPr lang="en-IE" sz="2400" dirty="0">
                <a:solidFill>
                  <a:srgbClr val="09465E"/>
                </a:solidFill>
                <a:ea typeface="Aptos" panose="020B0004020202020204" pitchFamily="34" charset="0"/>
                <a:cs typeface="Times New Roman" panose="02020603050405020304" pitchFamily="18" charset="0"/>
              </a:rPr>
              <a:t>Refers to the mechanisms for choosing the course of action and strategies to uphold within organisations. The more integrated these mechanisms are, the more effective for achieving Sustainable Sourcing within the partnership.</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EA077CE4-5A90-7B7D-32DC-0A1833B7C21B}"/>
              </a:ext>
            </a:extLst>
          </p:cNvPr>
          <p:cNvPicPr>
            <a:picLocks noChangeAspect="1"/>
          </p:cNvPicPr>
          <p:nvPr/>
        </p:nvPicPr>
        <p:blipFill>
          <a:blip r:embed="rId3"/>
          <a:srcRect r="53021" b="66565"/>
          <a:stretch/>
        </p:blipFill>
        <p:spPr>
          <a:xfrm>
            <a:off x="3166144" y="1916329"/>
            <a:ext cx="929051" cy="826493"/>
          </a:xfrm>
          <a:prstGeom prst="rect">
            <a:avLst/>
          </a:prstGeom>
        </p:spPr>
      </p:pic>
      <p:pic>
        <p:nvPicPr>
          <p:cNvPr id="6" name="Picture 5" descr="A group of white icons&#10;&#10;AI-generated content may be incorrect.">
            <a:extLst>
              <a:ext uri="{FF2B5EF4-FFF2-40B4-BE49-F238E27FC236}">
                <a16:creationId xmlns:a16="http://schemas.microsoft.com/office/drawing/2014/main" id="{72F068EA-8FA2-6BC5-9F73-50CDBFFFF25A}"/>
              </a:ext>
            </a:extLst>
          </p:cNvPr>
          <p:cNvPicPr>
            <a:picLocks noChangeAspect="1"/>
          </p:cNvPicPr>
          <p:nvPr/>
        </p:nvPicPr>
        <p:blipFill>
          <a:blip r:embed="rId3"/>
          <a:srcRect l="53374" t="1471" r="-353" b="65094"/>
          <a:stretch/>
        </p:blipFill>
        <p:spPr>
          <a:xfrm>
            <a:off x="9515220" y="1979373"/>
            <a:ext cx="929051" cy="826493"/>
          </a:xfrm>
          <a:prstGeom prst="rect">
            <a:avLst/>
          </a:prstGeom>
        </p:spPr>
      </p:pic>
    </p:spTree>
    <p:extLst>
      <p:ext uri="{BB962C8B-B14F-4D97-AF65-F5344CB8AC3E}">
        <p14:creationId xmlns:p14="http://schemas.microsoft.com/office/powerpoint/2010/main" val="22816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B38E-7D1D-9523-5322-3A224C095394}"/>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34D4CF0C-EF14-41AC-3D76-D75DD906F39C}"/>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D1D08992-5856-8821-2FBD-9C779B91D572}"/>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2AE8DEA3-F660-AACF-B879-B037FE2103B4}"/>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B2CA93E5-4E2D-0AB5-2295-0C8C7707C8C2}"/>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2250E530-DE9A-0D37-5209-3BD69A4542E9}"/>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5A0C5BB5-5D91-C779-A146-F58B41AF2229}"/>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E43E5E89-EDA4-CD9C-B758-E905197F445D}"/>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6B1499E2-7E5F-986D-3C4D-E713049344D6}"/>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AE148255-B83D-A74F-0F92-5B2FB8C4AD1A}"/>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Title Four</a:t>
            </a:r>
          </a:p>
        </p:txBody>
      </p:sp>
      <p:grpSp>
        <p:nvGrpSpPr>
          <p:cNvPr id="67" name="Graphic 3">
            <a:extLst>
              <a:ext uri="{FF2B5EF4-FFF2-40B4-BE49-F238E27FC236}">
                <a16:creationId xmlns:a16="http://schemas.microsoft.com/office/drawing/2014/main" id="{1277EE0E-9D97-F5C7-680B-6163E4780728}"/>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8442460B-C344-05F7-23A8-91D46E51A861}"/>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D3EE7640-D1CE-FD07-8603-7E4B29AC974D}"/>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8BC6A0C0-1E36-DBA4-224C-E63C3AC591B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7708D560-1F63-AEB0-7DF1-2D81CB63BB66}"/>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C71B9176-328E-264B-3E3B-A67F23FE997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A002C965-4D9F-902D-E07C-5A8CD1A56E4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FFB038B-C89E-7B99-5256-7206C7A767FF}"/>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4D63ED54-0669-CEDE-F0DE-E6ACC8FE938B}"/>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F4DA625-E960-A68F-5352-1D7723CD399B}"/>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9D23BD26-FFA4-A874-7E9F-C556FBF27B3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CA0FFF23-A7B9-CDA6-F238-6DBF4ACCDE1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322502F8-833C-A13B-4114-E47230E82428}"/>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7B86EF79-931B-9B87-601A-DC2ECAF4F74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E34E8A69-724E-F611-BD75-FC765BA9710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E96B255C-97E0-466B-49F9-F95AEE32513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ECB3182-E725-2DBE-8C4F-DA04A9D04D6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641ED965-8BB9-A714-20FF-F1BE6EE5F6FC}"/>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195CC97-D3AE-D6FD-D314-EAEB53B1DF4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55C41235-558C-F52C-0D20-FB3B1977B1F9}"/>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166238F2-9662-7237-184D-D9F1C573C06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00A7A60-185F-94EE-D17B-1661FC2E483F}"/>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6858A0F3-C102-806D-01D0-5010F652B21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1E610073-23C0-B9E9-501B-EA06F5A15F30}"/>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2A286BA0-F582-9603-8119-9507B41A5E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5EF085E3-A633-713D-EEB9-652FC4ACB280}"/>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60EB529C-30EB-8469-7944-7D77FA55A9D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4BDD707-6294-90A6-8AA8-CEE3F150B92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8AFE033D-CA8A-0EEF-8054-14B3FADADC7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1CFEA048-A360-22B4-BDD2-306D95AD8D2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69EE301C-540F-A0A9-0564-D9EAFE65E8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53DEA697-0920-F70B-A8A9-49BC2683C79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8A15FC7-BD1F-6385-0C48-D37A9E2B080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44C6EFFE-72FB-778D-25E0-CE502A5CD85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738103EF-5DCF-3A0F-3800-9A5C3E903A2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590C7073-0B01-CF52-7471-52F639587C1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DEE2116B-E982-9FD4-F71D-99C30D76DE7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DCAF6CA4-6BFC-D2A5-6B72-3661813DA69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9EFEE722-13F0-2C5D-E2B9-66C14992DF54}"/>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976D129-98AB-539B-61ED-38291A2DE32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967382A3-10E2-CF7A-07C1-65E6BDFBA526}"/>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625DBC85-9968-792D-078A-34464AFC7273}"/>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3CD83480-31BD-A3D0-9D3C-98AAD901A8B0}"/>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731A57-DE39-3343-9924-8FD398630129}"/>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0FFA65E2-FB81-237B-69E5-F5B3B3D43D81}"/>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6FD9B7A5-54BA-16BA-0C5C-32EEAC616EC3}"/>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2B1DB32-40C7-EC8D-40B7-02495BADE3F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D7E8A3A-AEC2-606C-A5C8-B502571F811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78009B-3F08-50BD-E8C9-207AD0E384B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9C770157-147D-BF30-AB8B-23EE9A6DF234}"/>
              </a:ext>
            </a:extLst>
          </p:cNvPr>
          <p:cNvSpPr txBox="1"/>
          <p:nvPr/>
        </p:nvSpPr>
        <p:spPr>
          <a:xfrm>
            <a:off x="1357541" y="1159064"/>
            <a:ext cx="2424352"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RESOURCE ALLOCATION</a:t>
            </a:r>
          </a:p>
        </p:txBody>
      </p:sp>
      <p:sp>
        <p:nvSpPr>
          <p:cNvPr id="8" name="Freeform 1">
            <a:extLst>
              <a:ext uri="{FF2B5EF4-FFF2-40B4-BE49-F238E27FC236}">
                <a16:creationId xmlns:a16="http://schemas.microsoft.com/office/drawing/2014/main" id="{8CB3AAB4-1C54-EFDE-AD18-84470BC8A6C4}"/>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D2D8373-51C6-0676-FF2E-5BCB73BB992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33601344-16A2-AC92-8B22-697E4F7A0291}"/>
              </a:ext>
            </a:extLst>
          </p:cNvPr>
          <p:cNvSpPr>
            <a:spLocks noChangeArrowheads="1"/>
          </p:cNvSpPr>
          <p:nvPr/>
        </p:nvSpPr>
        <p:spPr bwMode="auto">
          <a:xfrm>
            <a:off x="7938736" y="518570"/>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59567E91-0BF3-81CA-D07C-DF06161421CC}"/>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A155FE07-EC11-F73A-BB73-8D97AAFE0D26}"/>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9113A1A5-48E8-181F-A8EC-37A81E7B75FB}"/>
              </a:ext>
            </a:extLst>
          </p:cNvPr>
          <p:cNvSpPr txBox="1"/>
          <p:nvPr/>
        </p:nvSpPr>
        <p:spPr>
          <a:xfrm>
            <a:off x="7945585" y="1147669"/>
            <a:ext cx="2034160"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SYSTEMS THINKING</a:t>
            </a:r>
          </a:p>
        </p:txBody>
      </p:sp>
      <p:sp>
        <p:nvSpPr>
          <p:cNvPr id="15" name="TextBox 14">
            <a:extLst>
              <a:ext uri="{FF2B5EF4-FFF2-40B4-BE49-F238E27FC236}">
                <a16:creationId xmlns:a16="http://schemas.microsoft.com/office/drawing/2014/main" id="{205280EC-6DDC-B77E-B110-5C1DCCB838E9}"/>
              </a:ext>
            </a:extLst>
          </p:cNvPr>
          <p:cNvSpPr txBox="1"/>
          <p:nvPr/>
        </p:nvSpPr>
        <p:spPr>
          <a:xfrm>
            <a:off x="7002160" y="3232759"/>
            <a:ext cx="4250839"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Systems thinking: </a:t>
            </a:r>
          </a:p>
          <a:p>
            <a:r>
              <a:rPr lang="en-IE" sz="2400" dirty="0">
                <a:solidFill>
                  <a:srgbClr val="09465E"/>
                </a:solidFill>
                <a:ea typeface="Aptos" panose="020B0004020202020204" pitchFamily="34" charset="0"/>
                <a:cs typeface="Times New Roman" panose="02020603050405020304" pitchFamily="18" charset="0"/>
              </a:rPr>
              <a:t>This is probably the most fundamental element as it refers to the capacity of the partnership for thinking long-term and adopting a holistic mindset, rather than pursuing merely individual interests</a:t>
            </a:r>
          </a:p>
          <a:p>
            <a:endParaRPr lang="en-GB" sz="2400" dirty="0">
              <a:solidFill>
                <a:srgbClr val="09465E"/>
              </a:solidFill>
            </a:endParaRPr>
          </a:p>
        </p:txBody>
      </p:sp>
      <p:sp>
        <p:nvSpPr>
          <p:cNvPr id="3" name="TextBox 2">
            <a:extLst>
              <a:ext uri="{FF2B5EF4-FFF2-40B4-BE49-F238E27FC236}">
                <a16:creationId xmlns:a16="http://schemas.microsoft.com/office/drawing/2014/main" id="{035E70EE-9C1E-B67D-5335-124FBD711D69}"/>
              </a:ext>
            </a:extLst>
          </p:cNvPr>
          <p:cNvSpPr txBox="1"/>
          <p:nvPr/>
        </p:nvSpPr>
        <p:spPr>
          <a:xfrm>
            <a:off x="1097234" y="3232759"/>
            <a:ext cx="4300116" cy="2308324"/>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Resource allocation: </a:t>
            </a:r>
          </a:p>
          <a:p>
            <a:r>
              <a:rPr lang="en-IE" sz="2400" dirty="0">
                <a:solidFill>
                  <a:srgbClr val="09465E"/>
                </a:solidFill>
                <a:ea typeface="Aptos" panose="020B0004020202020204" pitchFamily="34" charset="0"/>
                <a:cs typeface="Times New Roman" panose="02020603050405020304" pitchFamily="18" charset="0"/>
              </a:rPr>
              <a:t>This element is crucial as it involves selecting where and how resources are going to be placed or used</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AB5CD7FE-E6F9-87B2-E076-946E9B1A6E56}"/>
              </a:ext>
            </a:extLst>
          </p:cNvPr>
          <p:cNvPicPr>
            <a:picLocks noChangeAspect="1"/>
          </p:cNvPicPr>
          <p:nvPr/>
        </p:nvPicPr>
        <p:blipFill>
          <a:blip r:embed="rId3"/>
          <a:srcRect l="1197" t="53933" r="51910" b="10458"/>
          <a:stretch/>
        </p:blipFill>
        <p:spPr>
          <a:xfrm>
            <a:off x="3247292" y="1997933"/>
            <a:ext cx="847903" cy="804846"/>
          </a:xfrm>
          <a:prstGeom prst="rect">
            <a:avLst/>
          </a:prstGeom>
        </p:spPr>
      </p:pic>
      <p:pic>
        <p:nvPicPr>
          <p:cNvPr id="6" name="Picture 5" descr="A group of white icons&#10;&#10;AI-generated content may be incorrect.">
            <a:extLst>
              <a:ext uri="{FF2B5EF4-FFF2-40B4-BE49-F238E27FC236}">
                <a16:creationId xmlns:a16="http://schemas.microsoft.com/office/drawing/2014/main" id="{44786FA1-ECF8-774C-694A-F69048185FD9}"/>
              </a:ext>
            </a:extLst>
          </p:cNvPr>
          <p:cNvPicPr>
            <a:picLocks noChangeAspect="1"/>
          </p:cNvPicPr>
          <p:nvPr/>
        </p:nvPicPr>
        <p:blipFill>
          <a:blip r:embed="rId3"/>
          <a:srcRect l="54659" t="58838" r="-1638" b="7727"/>
          <a:stretch/>
        </p:blipFill>
        <p:spPr>
          <a:xfrm>
            <a:off x="9515220" y="1979373"/>
            <a:ext cx="929051" cy="826493"/>
          </a:xfrm>
          <a:prstGeom prst="rect">
            <a:avLst/>
          </a:prstGeom>
        </p:spPr>
      </p:pic>
    </p:spTree>
    <p:extLst>
      <p:ext uri="{BB962C8B-B14F-4D97-AF65-F5344CB8AC3E}">
        <p14:creationId xmlns:p14="http://schemas.microsoft.com/office/powerpoint/2010/main" val="72862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511675" y="2342518"/>
            <a:ext cx="6492058" cy="4250335"/>
          </a:xfrm>
          <a:prstGeom prst="rect">
            <a:avLst/>
          </a:prstGeom>
        </p:spPr>
        <p:txBody>
          <a:bodyPr lIns="91440" tIns="45720" rIns="91440" bIns="45720" anchor="t"/>
          <a:lstStyle/>
          <a:p>
            <a:pPr marL="342900" indent="-342900" algn="just">
              <a:buFont typeface="Arial" panose="020B0604020202020204" pitchFamily="34" charset="0"/>
              <a:buChar char="•"/>
            </a:pPr>
            <a:r>
              <a:rPr lang="en-US" dirty="0">
                <a:ea typeface="Calibri"/>
                <a:cs typeface="Calibri"/>
              </a:rPr>
              <a:t>Reflect and select which of the 8 elements defining partnerships that you think is the most important?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Why?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Would you consider some elements more important than others relating to the food sector?</a:t>
            </a:r>
          </a:p>
        </p:txBody>
      </p:sp>
      <p:grpSp>
        <p:nvGrpSpPr>
          <p:cNvPr id="2" name="Group 1">
            <a:extLst>
              <a:ext uri="{FF2B5EF4-FFF2-40B4-BE49-F238E27FC236}">
                <a16:creationId xmlns:a16="http://schemas.microsoft.com/office/drawing/2014/main" id="{BF2892A1-7A16-E3A5-84D0-6206B598A501}"/>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9FC5559A-250E-5573-B458-2DB567B9FE6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E89C13B8-A506-9479-CF10-AEFF15038BE0}"/>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DA820F14-D87D-85B4-FC0C-FF74C20A6B39}"/>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4E0AC0AC-E7D4-31DB-F9E1-874B5C07805C}"/>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18A7AF3B-CE59-5B3D-B620-82084B471257}"/>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B5C57AB0-0EA1-C7B2-846A-0B407AC40377}"/>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FA66180-DCCF-B57B-8B0F-60B3A847D419}"/>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3B096F7-42BF-29B0-A0CA-1BC4D5F53BC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24D738B1-8A90-DCF2-4F18-1886D914D9C0}"/>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7FB5E2AE-3FD5-2A62-BFB1-AD036BA68E06}"/>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F8D7CC4-E453-E199-D012-0EDB442561B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AAA9689C-5606-D8EF-044D-5A9B4646705D}"/>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8D73F596-847B-5CC1-67BC-78A8B0D5937D}"/>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5D021D82-6971-C7A5-41EE-4CCC0344FB84}"/>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965C491E-3C5D-34F3-8584-15CD180570D3}"/>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ACEE8F9-9812-D4A0-72E5-769117FB147F}"/>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98BC0CDD-513B-8DC4-B0D4-EFF81F8E44E9}"/>
              </a:ext>
            </a:extLst>
          </p:cNvPr>
          <p:cNvSpPr txBox="1">
            <a:spLocks/>
          </p:cNvSpPr>
          <p:nvPr/>
        </p:nvSpPr>
        <p:spPr>
          <a:xfrm>
            <a:off x="780611" y="724056"/>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highlight>
                  <a:srgbClr val="ED7D31"/>
                </a:highlight>
              </a:rPr>
              <a:t>Learners exercise</a:t>
            </a:r>
            <a:endParaRPr lang="en-US" dirty="0">
              <a:highlight>
                <a:srgbClr val="ED7D31"/>
              </a:highlight>
            </a:endParaRPr>
          </a:p>
        </p:txBody>
      </p:sp>
      <p:pic>
        <p:nvPicPr>
          <p:cNvPr id="4" name="Picture 6" descr="Green Procurement and Supply Chain Greening | EcoMerit">
            <a:extLst>
              <a:ext uri="{FF2B5EF4-FFF2-40B4-BE49-F238E27FC236}">
                <a16:creationId xmlns:a16="http://schemas.microsoft.com/office/drawing/2014/main" id="{8CD1CE7D-A42F-A148-B222-5789D3040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64" y="2291506"/>
            <a:ext cx="3730594" cy="21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1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a:t>03</a:t>
            </a:r>
          </a:p>
        </p:txBody>
      </p:sp>
      <p:pic>
        <p:nvPicPr>
          <p:cNvPr id="2050" name="Picture 2" descr="Best Green Procurement Practices for Sustainable Success">
            <a:extLst>
              <a:ext uri="{FF2B5EF4-FFF2-40B4-BE49-F238E27FC236}">
                <a16:creationId xmlns:a16="http://schemas.microsoft.com/office/drawing/2014/main" id="{064E6511-83D3-28F5-7EEC-291F7057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9" y="2648680"/>
            <a:ext cx="7188724" cy="35526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13D110F-884D-9B57-6509-66D0F82728B5}"/>
              </a:ext>
            </a:extLst>
          </p:cNvPr>
          <p:cNvSpPr/>
          <p:nvPr/>
        </p:nvSpPr>
        <p:spPr>
          <a:xfrm>
            <a:off x="2490187" y="3429000"/>
            <a:ext cx="874149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2490187" y="3485926"/>
            <a:ext cx="8741496" cy="584775"/>
          </a:xfrm>
          <a:prstGeom prst="rect">
            <a:avLst/>
          </a:prstGeom>
          <a:noFill/>
        </p:spPr>
        <p:txBody>
          <a:bodyPr wrap="none" rtlCol="0">
            <a:spAutoFit/>
          </a:bodyPr>
          <a:lstStyle/>
          <a:p>
            <a:r>
              <a:rPr lang="en-US" sz="3200" b="1" spc="324" dirty="0">
                <a:solidFill>
                  <a:srgbClr val="60BA47"/>
                </a:solidFill>
                <a:latin typeface="Calibri" panose="020F0502020204030204" pitchFamily="34" charset="0"/>
                <a:cs typeface="Calibri" panose="020F0502020204030204" pitchFamily="34" charset="0"/>
              </a:rPr>
              <a:t>STRATEGIES FOR SUSTAINABLE SOURCING</a:t>
            </a:r>
          </a:p>
        </p:txBody>
      </p:sp>
    </p:spTree>
    <p:extLst>
      <p:ext uri="{BB962C8B-B14F-4D97-AF65-F5344CB8AC3E}">
        <p14:creationId xmlns:p14="http://schemas.microsoft.com/office/powerpoint/2010/main" val="216793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87365" y="1572252"/>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22661" y="1572251"/>
            <a:ext cx="3829237" cy="566444"/>
          </a:xfrm>
          <a:prstGeom prst="rect">
            <a:avLst/>
          </a:prstGeom>
        </p:spPr>
        <p:txBody>
          <a:bodyPr/>
          <a:lstStyle/>
          <a:p>
            <a:r>
              <a:rPr lang="en-GB" b="1" noProof="0" dirty="0"/>
              <a:t>Sustainable Sourcing</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87365" y="2391724"/>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22660" y="2391724"/>
            <a:ext cx="4055552" cy="566444"/>
          </a:xfrm>
          <a:prstGeom prst="rect">
            <a:avLst/>
          </a:prstGeom>
        </p:spPr>
        <p:txBody>
          <a:bodyPr/>
          <a:lstStyle/>
          <a:p>
            <a:r>
              <a:rPr lang="en-GB" b="1" noProof="0" dirty="0"/>
              <a:t>Defining Factors in Partnerships</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87365" y="3210692"/>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22661" y="3210691"/>
            <a:ext cx="5036626" cy="564425"/>
          </a:xfrm>
          <a:prstGeom prst="rect">
            <a:avLst/>
          </a:prstGeom>
        </p:spPr>
        <p:txBody>
          <a:bodyPr/>
          <a:lstStyle/>
          <a:p>
            <a:pPr>
              <a:lnSpc>
                <a:spcPct val="115000"/>
              </a:lnSpc>
              <a:spcAft>
                <a:spcPts val="800"/>
              </a:spcAft>
            </a:pPr>
            <a:r>
              <a:rPr lang="en-GB" b="1" noProof="0" dirty="0"/>
              <a:t>Strategies for Sustainable Sourcing</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87365" y="4028649"/>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22661" y="4028648"/>
            <a:ext cx="4813452" cy="566444"/>
          </a:xfrm>
          <a:prstGeom prst="rect">
            <a:avLst/>
          </a:prstGeom>
        </p:spPr>
        <p:txBody>
          <a:bodyPr/>
          <a:lstStyle/>
          <a:p>
            <a:r>
              <a:rPr lang="en-GB" b="1" dirty="0"/>
              <a:t>Challenges for Sustainable Procurement</a:t>
            </a:r>
            <a:endParaRPr lang="en-GB"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813452" cy="4839488"/>
          </a:xfrm>
        </p:spPr>
        <p:txBody>
          <a:bodyPr/>
          <a:lstStyle/>
          <a:p>
            <a:pPr marL="0" indent="0"/>
            <a:r>
              <a:rPr lang="en-US" dirty="0"/>
              <a:t>This module aims to deepen the concept of sustainability and procurement and will define and explore different strategies for integrating sustainable procurement processes in food business. </a:t>
            </a:r>
          </a:p>
          <a:p>
            <a:pPr marL="0" indent="0"/>
            <a:r>
              <a:rPr lang="en-US" dirty="0"/>
              <a:t>Additionally, it would place relevant emphasis on partnerships and the importance of establishing strong networking relations, as a practice to enhance green and socially responsible strategies in product development and consumption.</a:t>
            </a:r>
          </a:p>
          <a:p>
            <a:pPr marL="0" indent="0"/>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CONTENTS</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64750" y="225768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7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6F43-F6D9-20D9-7ED4-4A8AABF8A6D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500626-FE9C-C291-A32C-C312669062FD}"/>
              </a:ext>
            </a:extLst>
          </p:cNvPr>
          <p:cNvSpPr>
            <a:spLocks noGrp="1"/>
          </p:cNvSpPr>
          <p:nvPr>
            <p:ph type="body" sz="quarter" idx="16"/>
          </p:nvPr>
        </p:nvSpPr>
        <p:spPr>
          <a:xfrm>
            <a:off x="503028" y="381350"/>
            <a:ext cx="10052954" cy="803654"/>
          </a:xfrm>
          <a:prstGeom prst="rect">
            <a:avLst/>
          </a:prstGeom>
        </p:spPr>
        <p:txBody>
          <a:bodyPr/>
          <a:lstStyle/>
          <a:p>
            <a:r>
              <a:rPr lang="en-GB"/>
              <a:t>Environmental </a:t>
            </a:r>
            <a:endParaRPr lang="en-IE" b="1"/>
          </a:p>
          <a:p>
            <a:endParaRPr lang="en-US"/>
          </a:p>
        </p:txBody>
      </p:sp>
      <p:sp>
        <p:nvSpPr>
          <p:cNvPr id="3" name="Text Placeholder 2">
            <a:extLst>
              <a:ext uri="{FF2B5EF4-FFF2-40B4-BE49-F238E27FC236}">
                <a16:creationId xmlns:a16="http://schemas.microsoft.com/office/drawing/2014/main" id="{4565B925-C9B9-0716-B450-DBFD2AA67FBA}"/>
              </a:ext>
            </a:extLst>
          </p:cNvPr>
          <p:cNvSpPr>
            <a:spLocks noGrp="1"/>
          </p:cNvSpPr>
          <p:nvPr>
            <p:ph type="body" sz="quarter" idx="19"/>
          </p:nvPr>
        </p:nvSpPr>
        <p:spPr>
          <a:xfrm>
            <a:off x="4597592" y="935608"/>
            <a:ext cx="6718560" cy="1353838"/>
          </a:xfrm>
          <a:prstGeom prst="rect">
            <a:avLst/>
          </a:prstGeom>
          <a:ln>
            <a:noFill/>
          </a:ln>
        </p:spPr>
        <p:txBody>
          <a:bodyPr lIns="91440" tIns="45720" rIns="91440" bIns="45720" anchor="t"/>
          <a:lstStyle/>
          <a:p>
            <a:pPr marL="0" indent="0">
              <a:lnSpc>
                <a:spcPct val="100000"/>
              </a:lnSpc>
            </a:pPr>
            <a:r>
              <a:rPr lang="en-US" dirty="0"/>
              <a:t>Secure supplies that comply with international standards, establish them in the supply agreements and conduct regular audits</a:t>
            </a:r>
          </a:p>
        </p:txBody>
      </p:sp>
      <p:sp>
        <p:nvSpPr>
          <p:cNvPr id="2" name="Freeform 1">
            <a:extLst>
              <a:ext uri="{FF2B5EF4-FFF2-40B4-BE49-F238E27FC236}">
                <a16:creationId xmlns:a16="http://schemas.microsoft.com/office/drawing/2014/main" id="{7EA098F2-148A-336A-7499-49716C9A686E}"/>
              </a:ext>
            </a:extLst>
          </p:cNvPr>
          <p:cNvSpPr>
            <a:spLocks noChangeArrowheads="1"/>
          </p:cNvSpPr>
          <p:nvPr/>
        </p:nvSpPr>
        <p:spPr bwMode="auto">
          <a:xfrm>
            <a:off x="1122319" y="1138430"/>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2D94F8F1-955C-2C06-E8A0-7F918679FBEE}"/>
              </a:ext>
            </a:extLst>
          </p:cNvPr>
          <p:cNvSpPr>
            <a:spLocks noChangeArrowheads="1"/>
          </p:cNvSpPr>
          <p:nvPr/>
        </p:nvSpPr>
        <p:spPr bwMode="auto">
          <a:xfrm>
            <a:off x="661826" y="10471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30749F7-12F1-A246-1B39-5BFA73BDDB7F}"/>
              </a:ext>
            </a:extLst>
          </p:cNvPr>
          <p:cNvSpPr>
            <a:spLocks noChangeArrowheads="1"/>
          </p:cNvSpPr>
          <p:nvPr/>
        </p:nvSpPr>
        <p:spPr bwMode="auto">
          <a:xfrm rot="10800000">
            <a:off x="6763943" y="2491678"/>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6" name="CuadroTexto 559">
            <a:extLst>
              <a:ext uri="{FF2B5EF4-FFF2-40B4-BE49-F238E27FC236}">
                <a16:creationId xmlns:a16="http://schemas.microsoft.com/office/drawing/2014/main" id="{71B5799C-C9A2-ECE4-7E67-78484E5F7335}"/>
              </a:ext>
            </a:extLst>
          </p:cNvPr>
          <p:cNvSpPr txBox="1"/>
          <p:nvPr/>
        </p:nvSpPr>
        <p:spPr>
          <a:xfrm>
            <a:off x="7122380" y="5406616"/>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Title Four</a:t>
            </a:r>
          </a:p>
        </p:txBody>
      </p:sp>
      <p:sp>
        <p:nvSpPr>
          <p:cNvPr id="66" name="Freeform 245">
            <a:extLst>
              <a:ext uri="{FF2B5EF4-FFF2-40B4-BE49-F238E27FC236}">
                <a16:creationId xmlns:a16="http://schemas.microsoft.com/office/drawing/2014/main" id="{F912355A-617E-9B0E-EA02-0D10C4A210CD}"/>
              </a:ext>
            </a:extLst>
          </p:cNvPr>
          <p:cNvSpPr>
            <a:spLocks noChangeArrowheads="1"/>
          </p:cNvSpPr>
          <p:nvPr/>
        </p:nvSpPr>
        <p:spPr bwMode="auto">
          <a:xfrm rot="10800000">
            <a:off x="9722709" y="2342164"/>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72632E6E-D529-6F43-72C0-55D16BBDDC76}"/>
              </a:ext>
            </a:extLst>
          </p:cNvPr>
          <p:cNvSpPr txBox="1">
            <a:spLocks/>
          </p:cNvSpPr>
          <p:nvPr/>
        </p:nvSpPr>
        <p:spPr>
          <a:xfrm>
            <a:off x="652140" y="2198877"/>
            <a:ext cx="5966557" cy="162434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r">
              <a:lnSpc>
                <a:spcPct val="100000"/>
              </a:lnSpc>
            </a:pPr>
            <a:r>
              <a:rPr lang="en-US" dirty="0"/>
              <a:t>Ensure your supplies are delivered in renewable and biodegradable materials, as well as opting for reusable containers and avoiding plastic </a:t>
            </a:r>
          </a:p>
        </p:txBody>
      </p:sp>
      <p:sp>
        <p:nvSpPr>
          <p:cNvPr id="69" name="Freeform 1">
            <a:extLst>
              <a:ext uri="{FF2B5EF4-FFF2-40B4-BE49-F238E27FC236}">
                <a16:creationId xmlns:a16="http://schemas.microsoft.com/office/drawing/2014/main" id="{C49862BA-F294-7439-7388-3CE55315DFA6}"/>
              </a:ext>
            </a:extLst>
          </p:cNvPr>
          <p:cNvSpPr>
            <a:spLocks noChangeArrowheads="1"/>
          </p:cNvSpPr>
          <p:nvPr/>
        </p:nvSpPr>
        <p:spPr bwMode="auto">
          <a:xfrm>
            <a:off x="1463502" y="4182848"/>
            <a:ext cx="3114241"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268C6C64-A0A5-54F1-5A93-A883F0AEE5ED}"/>
              </a:ext>
            </a:extLst>
          </p:cNvPr>
          <p:cNvSpPr>
            <a:spLocks noChangeArrowheads="1"/>
          </p:cNvSpPr>
          <p:nvPr/>
        </p:nvSpPr>
        <p:spPr bwMode="auto">
          <a:xfrm>
            <a:off x="652140" y="40909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1" name="Text Placeholder 2">
            <a:extLst>
              <a:ext uri="{FF2B5EF4-FFF2-40B4-BE49-F238E27FC236}">
                <a16:creationId xmlns:a16="http://schemas.microsoft.com/office/drawing/2014/main" id="{1D6DB831-5ADD-0DDD-21C2-4C04C3FBF8DD}"/>
              </a:ext>
            </a:extLst>
          </p:cNvPr>
          <p:cNvSpPr txBox="1">
            <a:spLocks/>
          </p:cNvSpPr>
          <p:nvPr/>
        </p:nvSpPr>
        <p:spPr>
          <a:xfrm>
            <a:off x="4577743" y="3956485"/>
            <a:ext cx="6607288" cy="110096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pPr>
            <a:r>
              <a:rPr lang="en-US" dirty="0"/>
              <a:t>Select energy-efficient supply sources, </a:t>
            </a:r>
            <a:r>
              <a:rPr lang="en-US" dirty="0" err="1"/>
              <a:t>incentivise</a:t>
            </a:r>
            <a:r>
              <a:rPr lang="en-US" dirty="0"/>
              <a:t> carbon reduction and energy conservation</a:t>
            </a: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3C1EED50-F601-F449-2BF4-6DBDBC0B67A4}"/>
              </a:ext>
            </a:extLst>
          </p:cNvPr>
          <p:cNvSpPr>
            <a:spLocks noChangeArrowheads="1"/>
          </p:cNvSpPr>
          <p:nvPr/>
        </p:nvSpPr>
        <p:spPr bwMode="auto">
          <a:xfrm rot="10800000">
            <a:off x="6763942" y="5413395"/>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9C1668FB-C5EF-B66D-627C-D36ACCC6EB44}"/>
              </a:ext>
            </a:extLst>
          </p:cNvPr>
          <p:cNvSpPr>
            <a:spLocks noChangeArrowheads="1"/>
          </p:cNvSpPr>
          <p:nvPr/>
        </p:nvSpPr>
        <p:spPr bwMode="auto">
          <a:xfrm rot="10800000">
            <a:off x="9722708"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0B84FE24-BC99-843D-130E-BBEC5F497364}"/>
              </a:ext>
            </a:extLst>
          </p:cNvPr>
          <p:cNvSpPr txBox="1"/>
          <p:nvPr/>
        </p:nvSpPr>
        <p:spPr>
          <a:xfrm>
            <a:off x="7122380" y="5537174"/>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Holistic approach </a:t>
            </a:r>
          </a:p>
        </p:txBody>
      </p:sp>
      <p:sp>
        <p:nvSpPr>
          <p:cNvPr id="75" name="Text Placeholder 2">
            <a:extLst>
              <a:ext uri="{FF2B5EF4-FFF2-40B4-BE49-F238E27FC236}">
                <a16:creationId xmlns:a16="http://schemas.microsoft.com/office/drawing/2014/main" id="{D8AEEAA6-6404-5160-8CC6-434A2BFA7A52}"/>
              </a:ext>
            </a:extLst>
          </p:cNvPr>
          <p:cNvSpPr txBox="1">
            <a:spLocks/>
          </p:cNvSpPr>
          <p:nvPr/>
        </p:nvSpPr>
        <p:spPr>
          <a:xfrm>
            <a:off x="661827" y="5276652"/>
            <a:ext cx="5956870" cy="102525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r">
              <a:lnSpc>
                <a:spcPct val="100000"/>
              </a:lnSpc>
            </a:pPr>
            <a:r>
              <a:rPr lang="en-US" dirty="0"/>
              <a:t>Implement a circular economy, following the main principles, and ensuring green practices in all supply processes</a:t>
            </a:r>
          </a:p>
        </p:txBody>
      </p:sp>
      <p:sp>
        <p:nvSpPr>
          <p:cNvPr id="7" name="CuadroTexto 553">
            <a:extLst>
              <a:ext uri="{FF2B5EF4-FFF2-40B4-BE49-F238E27FC236}">
                <a16:creationId xmlns:a16="http://schemas.microsoft.com/office/drawing/2014/main" id="{E786F5A2-9FBB-26C3-3391-9DF80C32AC2B}"/>
              </a:ext>
            </a:extLst>
          </p:cNvPr>
          <p:cNvSpPr txBox="1"/>
          <p:nvPr/>
        </p:nvSpPr>
        <p:spPr>
          <a:xfrm>
            <a:off x="1767247" y="1227508"/>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Standards</a:t>
            </a:r>
          </a:p>
        </p:txBody>
      </p:sp>
      <p:sp>
        <p:nvSpPr>
          <p:cNvPr id="12" name="CuadroTexto 553">
            <a:extLst>
              <a:ext uri="{FF2B5EF4-FFF2-40B4-BE49-F238E27FC236}">
                <a16:creationId xmlns:a16="http://schemas.microsoft.com/office/drawing/2014/main" id="{67CA9651-AFB4-28B0-4C42-B86C000D20C2}"/>
              </a:ext>
            </a:extLst>
          </p:cNvPr>
          <p:cNvSpPr txBox="1"/>
          <p:nvPr/>
        </p:nvSpPr>
        <p:spPr>
          <a:xfrm>
            <a:off x="7132662" y="2558157"/>
            <a:ext cx="2444801"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Packaging</a:t>
            </a:r>
          </a:p>
        </p:txBody>
      </p:sp>
      <p:sp>
        <p:nvSpPr>
          <p:cNvPr id="14" name="CuadroTexto 553">
            <a:extLst>
              <a:ext uri="{FF2B5EF4-FFF2-40B4-BE49-F238E27FC236}">
                <a16:creationId xmlns:a16="http://schemas.microsoft.com/office/drawing/2014/main" id="{299C3EE5-8685-DE70-7481-345327D4DF64}"/>
              </a:ext>
            </a:extLst>
          </p:cNvPr>
          <p:cNvSpPr txBox="1"/>
          <p:nvPr/>
        </p:nvSpPr>
        <p:spPr>
          <a:xfrm>
            <a:off x="1939291" y="4302118"/>
            <a:ext cx="2444801"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Minimise</a:t>
            </a:r>
            <a:r>
              <a:rPr lang="en-US" sz="2400" b="1">
                <a:solidFill>
                  <a:schemeClr val="bg1"/>
                </a:solidFill>
                <a:latin typeface="Calibri" panose="020F0502020204030204" pitchFamily="34" charset="0"/>
                <a:ea typeface="Lato" charset="0"/>
                <a:cs typeface="Calibri" panose="020F0502020204030204" pitchFamily="34" charset="0"/>
              </a:rPr>
              <a:t> Waste</a:t>
            </a:r>
          </a:p>
        </p:txBody>
      </p:sp>
      <p:pic>
        <p:nvPicPr>
          <p:cNvPr id="18" name="Picture 17" descr="A white line art of different types of objects&#10;&#10;AI-generated content may be incorrect.">
            <a:extLst>
              <a:ext uri="{FF2B5EF4-FFF2-40B4-BE49-F238E27FC236}">
                <a16:creationId xmlns:a16="http://schemas.microsoft.com/office/drawing/2014/main" id="{63600954-716E-2649-8BD0-0913D2E5261B}"/>
              </a:ext>
            </a:extLst>
          </p:cNvPr>
          <p:cNvPicPr>
            <a:picLocks noChangeAspect="1"/>
          </p:cNvPicPr>
          <p:nvPr/>
        </p:nvPicPr>
        <p:blipFill>
          <a:blip r:embed="rId2"/>
          <a:srcRect r="50000" b="60099"/>
          <a:stretch/>
        </p:blipFill>
        <p:spPr>
          <a:xfrm>
            <a:off x="896487" y="4046142"/>
            <a:ext cx="990262" cy="987872"/>
          </a:xfrm>
          <a:prstGeom prst="rect">
            <a:avLst/>
          </a:prstGeom>
        </p:spPr>
      </p:pic>
      <p:pic>
        <p:nvPicPr>
          <p:cNvPr id="19" name="Picture 18" descr="A white line art of different types of objects&#10;&#10;AI-generated content may be incorrect.">
            <a:extLst>
              <a:ext uri="{FF2B5EF4-FFF2-40B4-BE49-F238E27FC236}">
                <a16:creationId xmlns:a16="http://schemas.microsoft.com/office/drawing/2014/main" id="{FA89A4DE-BCF4-555E-A773-E27E866D3F7B}"/>
              </a:ext>
            </a:extLst>
          </p:cNvPr>
          <p:cNvPicPr>
            <a:picLocks noChangeAspect="1"/>
          </p:cNvPicPr>
          <p:nvPr/>
        </p:nvPicPr>
        <p:blipFill>
          <a:blip r:embed="rId2"/>
          <a:srcRect l="53593" t="-855" r="-3593" b="60954"/>
          <a:stretch/>
        </p:blipFill>
        <p:spPr>
          <a:xfrm>
            <a:off x="10082929" y="5254843"/>
            <a:ext cx="915505" cy="913295"/>
          </a:xfrm>
          <a:prstGeom prst="rect">
            <a:avLst/>
          </a:prstGeom>
        </p:spPr>
      </p:pic>
      <p:pic>
        <p:nvPicPr>
          <p:cNvPr id="20" name="Picture 19" descr="A white line art of different types of objects&#10;&#10;AI-generated content may be incorrect.">
            <a:extLst>
              <a:ext uri="{FF2B5EF4-FFF2-40B4-BE49-F238E27FC236}">
                <a16:creationId xmlns:a16="http://schemas.microsoft.com/office/drawing/2014/main" id="{3AF4EE0C-C5B7-E44F-0D8D-B8C839C1CD28}"/>
              </a:ext>
            </a:extLst>
          </p:cNvPr>
          <p:cNvPicPr>
            <a:picLocks noChangeAspect="1"/>
          </p:cNvPicPr>
          <p:nvPr/>
        </p:nvPicPr>
        <p:blipFill>
          <a:blip r:embed="rId2"/>
          <a:srcRect l="-4912" t="58889" r="54912" b="1210"/>
          <a:stretch/>
        </p:blipFill>
        <p:spPr>
          <a:xfrm>
            <a:off x="872822" y="1058695"/>
            <a:ext cx="874576" cy="872465"/>
          </a:xfrm>
          <a:prstGeom prst="rect">
            <a:avLst/>
          </a:prstGeom>
        </p:spPr>
      </p:pic>
      <p:pic>
        <p:nvPicPr>
          <p:cNvPr id="21" name="Picture 20" descr="A white line art of different types of objects&#10;&#10;AI-generated content may be incorrect.">
            <a:extLst>
              <a:ext uri="{FF2B5EF4-FFF2-40B4-BE49-F238E27FC236}">
                <a16:creationId xmlns:a16="http://schemas.microsoft.com/office/drawing/2014/main" id="{6CEC94B5-F71B-F21B-3507-FDF91EEAAA7B}"/>
              </a:ext>
            </a:extLst>
          </p:cNvPr>
          <p:cNvPicPr>
            <a:picLocks noChangeAspect="1"/>
          </p:cNvPicPr>
          <p:nvPr/>
        </p:nvPicPr>
        <p:blipFill>
          <a:blip r:embed="rId2"/>
          <a:srcRect l="48938" t="59281" r="1062" b="818"/>
          <a:stretch/>
        </p:blipFill>
        <p:spPr>
          <a:xfrm>
            <a:off x="9946181" y="2283109"/>
            <a:ext cx="956021" cy="953714"/>
          </a:xfrm>
          <a:prstGeom prst="rect">
            <a:avLst/>
          </a:prstGeom>
        </p:spPr>
      </p:pic>
    </p:spTree>
    <p:extLst>
      <p:ext uri="{BB962C8B-B14F-4D97-AF65-F5344CB8AC3E}">
        <p14:creationId xmlns:p14="http://schemas.microsoft.com/office/powerpoint/2010/main" val="3429458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C89B-A95F-CCA3-080D-6360EF95A20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C6EA1B-7ADC-C4BF-D908-444C118D19CA}"/>
              </a:ext>
            </a:extLst>
          </p:cNvPr>
          <p:cNvSpPr>
            <a:spLocks noGrp="1"/>
          </p:cNvSpPr>
          <p:nvPr>
            <p:ph type="body" sz="quarter" idx="16"/>
          </p:nvPr>
        </p:nvSpPr>
        <p:spPr>
          <a:xfrm>
            <a:off x="576770" y="405930"/>
            <a:ext cx="10052954" cy="803654"/>
          </a:xfrm>
          <a:prstGeom prst="rect">
            <a:avLst/>
          </a:prstGeom>
        </p:spPr>
        <p:txBody>
          <a:bodyPr/>
          <a:lstStyle/>
          <a:p>
            <a:r>
              <a:rPr lang="en-GB"/>
              <a:t>Social</a:t>
            </a:r>
            <a:endParaRPr lang="en-IE" b="1"/>
          </a:p>
          <a:p>
            <a:endParaRPr lang="en-US"/>
          </a:p>
        </p:txBody>
      </p:sp>
      <p:sp>
        <p:nvSpPr>
          <p:cNvPr id="3" name="Text Placeholder 2">
            <a:extLst>
              <a:ext uri="{FF2B5EF4-FFF2-40B4-BE49-F238E27FC236}">
                <a16:creationId xmlns:a16="http://schemas.microsoft.com/office/drawing/2014/main" id="{0E7AA241-D974-051C-3027-F39FDD254700}"/>
              </a:ext>
            </a:extLst>
          </p:cNvPr>
          <p:cNvSpPr>
            <a:spLocks noGrp="1"/>
          </p:cNvSpPr>
          <p:nvPr>
            <p:ph type="body" sz="quarter" idx="19"/>
          </p:nvPr>
        </p:nvSpPr>
        <p:spPr>
          <a:xfrm>
            <a:off x="4582829" y="923195"/>
            <a:ext cx="6658916" cy="1065167"/>
          </a:xfrm>
          <a:prstGeom prst="rect">
            <a:avLst/>
          </a:prstGeom>
          <a:ln>
            <a:noFill/>
          </a:ln>
        </p:spPr>
        <p:txBody>
          <a:bodyPr lIns="91440" tIns="45720" rIns="91440" bIns="45720" anchor="t"/>
          <a:lstStyle/>
          <a:p>
            <a:pPr indent="0">
              <a:lnSpc>
                <a:spcPct val="100000"/>
              </a:lnSpc>
            </a:pPr>
            <a:r>
              <a:rPr lang="en-US" dirty="0" err="1"/>
              <a:t>Prioritise</a:t>
            </a:r>
            <a:r>
              <a:rPr lang="en-US" dirty="0"/>
              <a:t> local products, aiming to boost the regional economy and create more opportunities for the community. </a:t>
            </a:r>
          </a:p>
        </p:txBody>
      </p:sp>
      <p:sp>
        <p:nvSpPr>
          <p:cNvPr id="2" name="Freeform 1">
            <a:extLst>
              <a:ext uri="{FF2B5EF4-FFF2-40B4-BE49-F238E27FC236}">
                <a16:creationId xmlns:a16="http://schemas.microsoft.com/office/drawing/2014/main" id="{0323757E-BC16-F157-FC37-8AB15D1B0FCF}"/>
              </a:ext>
            </a:extLst>
          </p:cNvPr>
          <p:cNvSpPr>
            <a:spLocks noChangeArrowheads="1"/>
          </p:cNvSpPr>
          <p:nvPr/>
        </p:nvSpPr>
        <p:spPr bwMode="auto">
          <a:xfrm>
            <a:off x="1134609" y="119988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D407CE7B-8644-AD61-C329-DEABE5F5ABA7}"/>
              </a:ext>
            </a:extLst>
          </p:cNvPr>
          <p:cNvSpPr>
            <a:spLocks noChangeArrowheads="1"/>
          </p:cNvSpPr>
          <p:nvPr/>
        </p:nvSpPr>
        <p:spPr bwMode="auto">
          <a:xfrm>
            <a:off x="674116" y="110859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77A3BCF-678D-461C-7070-606720BF4669}"/>
              </a:ext>
            </a:extLst>
          </p:cNvPr>
          <p:cNvSpPr>
            <a:spLocks noChangeArrowheads="1"/>
          </p:cNvSpPr>
          <p:nvPr/>
        </p:nvSpPr>
        <p:spPr bwMode="auto">
          <a:xfrm rot="10800000">
            <a:off x="6739362" y="261458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BE8187FA-11B1-DAAB-A3AA-4840F969E9EA}"/>
              </a:ext>
            </a:extLst>
          </p:cNvPr>
          <p:cNvSpPr txBox="1"/>
          <p:nvPr/>
        </p:nvSpPr>
        <p:spPr>
          <a:xfrm>
            <a:off x="1779537" y="1288959"/>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Support Local</a:t>
            </a:r>
          </a:p>
        </p:txBody>
      </p:sp>
      <p:sp>
        <p:nvSpPr>
          <p:cNvPr id="15" name="CuadroTexto 557">
            <a:extLst>
              <a:ext uri="{FF2B5EF4-FFF2-40B4-BE49-F238E27FC236}">
                <a16:creationId xmlns:a16="http://schemas.microsoft.com/office/drawing/2014/main" id="{AF591574-70D4-3685-ACED-FBA3E99518D4}"/>
              </a:ext>
            </a:extLst>
          </p:cNvPr>
          <p:cNvSpPr txBox="1"/>
          <p:nvPr/>
        </p:nvSpPr>
        <p:spPr>
          <a:xfrm>
            <a:off x="6951918" y="2711261"/>
            <a:ext cx="2894092"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Diversity approach</a:t>
            </a:r>
          </a:p>
        </p:txBody>
      </p:sp>
      <p:sp>
        <p:nvSpPr>
          <p:cNvPr id="16" name="CuadroTexto 559">
            <a:extLst>
              <a:ext uri="{FF2B5EF4-FFF2-40B4-BE49-F238E27FC236}">
                <a16:creationId xmlns:a16="http://schemas.microsoft.com/office/drawing/2014/main" id="{875B0F86-2FF2-E638-E503-8A7CCF3CA964}"/>
              </a:ext>
            </a:extLst>
          </p:cNvPr>
          <p:cNvSpPr txBox="1"/>
          <p:nvPr/>
        </p:nvSpPr>
        <p:spPr>
          <a:xfrm>
            <a:off x="6715772" y="475776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Title Four</a:t>
            </a:r>
          </a:p>
        </p:txBody>
      </p:sp>
      <p:sp>
        <p:nvSpPr>
          <p:cNvPr id="66" name="Freeform 245">
            <a:extLst>
              <a:ext uri="{FF2B5EF4-FFF2-40B4-BE49-F238E27FC236}">
                <a16:creationId xmlns:a16="http://schemas.microsoft.com/office/drawing/2014/main" id="{48032F8B-4F67-F9E0-7ADC-AD2246BF71A9}"/>
              </a:ext>
            </a:extLst>
          </p:cNvPr>
          <p:cNvSpPr>
            <a:spLocks noChangeArrowheads="1"/>
          </p:cNvSpPr>
          <p:nvPr/>
        </p:nvSpPr>
        <p:spPr bwMode="auto">
          <a:xfrm rot="10800000">
            <a:off x="9698128" y="246506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0D0A6138-58DD-CF3D-4722-5B4701293BDE}"/>
              </a:ext>
            </a:extLst>
          </p:cNvPr>
          <p:cNvSpPr txBox="1">
            <a:spLocks/>
          </p:cNvSpPr>
          <p:nvPr/>
        </p:nvSpPr>
        <p:spPr>
          <a:xfrm>
            <a:off x="649535" y="2295719"/>
            <a:ext cx="6003878" cy="1459831"/>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Set procurement directives, sourcing from businesses owned by individuals with fewer opportunities and underrepresented communities</a:t>
            </a:r>
          </a:p>
          <a:p>
            <a:pPr algn="r"/>
            <a:endParaRPr lang="en-US" dirty="0"/>
          </a:p>
        </p:txBody>
      </p:sp>
      <p:sp>
        <p:nvSpPr>
          <p:cNvPr id="69" name="Freeform 1">
            <a:extLst>
              <a:ext uri="{FF2B5EF4-FFF2-40B4-BE49-F238E27FC236}">
                <a16:creationId xmlns:a16="http://schemas.microsoft.com/office/drawing/2014/main" id="{481B9698-9286-CBCD-E20A-88DA8ADA9EDD}"/>
              </a:ext>
            </a:extLst>
          </p:cNvPr>
          <p:cNvSpPr>
            <a:spLocks noChangeArrowheads="1"/>
          </p:cNvSpPr>
          <p:nvPr/>
        </p:nvSpPr>
        <p:spPr bwMode="auto">
          <a:xfrm>
            <a:off x="1380696" y="4123814"/>
            <a:ext cx="3209337"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B93D2405-A6C4-C34D-E565-2AD3EF9ACC7A}"/>
              </a:ext>
            </a:extLst>
          </p:cNvPr>
          <p:cNvSpPr>
            <a:spLocks noChangeArrowheads="1"/>
          </p:cNvSpPr>
          <p:nvPr/>
        </p:nvSpPr>
        <p:spPr bwMode="auto">
          <a:xfrm>
            <a:off x="649535" y="394716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5B707851-8994-4EFB-E9AE-F63938A94381}"/>
              </a:ext>
            </a:extLst>
          </p:cNvPr>
          <p:cNvSpPr txBox="1"/>
          <p:nvPr/>
        </p:nvSpPr>
        <p:spPr>
          <a:xfrm>
            <a:off x="1754956" y="4219103"/>
            <a:ext cx="2810497"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Fair conditions</a:t>
            </a:r>
          </a:p>
        </p:txBody>
      </p:sp>
      <p:sp>
        <p:nvSpPr>
          <p:cNvPr id="71" name="Text Placeholder 2">
            <a:extLst>
              <a:ext uri="{FF2B5EF4-FFF2-40B4-BE49-F238E27FC236}">
                <a16:creationId xmlns:a16="http://schemas.microsoft.com/office/drawing/2014/main" id="{8D87BAED-9883-BFFE-FE91-0CC2530DDC59}"/>
              </a:ext>
            </a:extLst>
          </p:cNvPr>
          <p:cNvSpPr txBox="1">
            <a:spLocks/>
          </p:cNvSpPr>
          <p:nvPr/>
        </p:nvSpPr>
        <p:spPr>
          <a:xfrm>
            <a:off x="4590033" y="3899240"/>
            <a:ext cx="6658916" cy="101493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Ensure that work conditions are safe and fair, guaranteeing living wages for sourcing employees </a:t>
            </a:r>
          </a:p>
          <a:p>
            <a:pPr indent="0">
              <a:lnSpc>
                <a:spcPct val="100000"/>
              </a:lnSpc>
            </a:pP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08FB4F48-2A2A-59AA-C3CB-26BD9B6A99BB}"/>
              </a:ext>
            </a:extLst>
          </p:cNvPr>
          <p:cNvSpPr>
            <a:spLocks noChangeArrowheads="1"/>
          </p:cNvSpPr>
          <p:nvPr/>
        </p:nvSpPr>
        <p:spPr bwMode="auto">
          <a:xfrm rot="10800000">
            <a:off x="6751652" y="5384269"/>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8F9A6C55-7AFB-240F-DA54-B06D53C09049}"/>
              </a:ext>
            </a:extLst>
          </p:cNvPr>
          <p:cNvSpPr>
            <a:spLocks noChangeArrowheads="1"/>
          </p:cNvSpPr>
          <p:nvPr/>
        </p:nvSpPr>
        <p:spPr bwMode="auto">
          <a:xfrm rot="10800000">
            <a:off x="9710417"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FC7EDCAE-5D67-1D09-A687-5B5AFBEB2072}"/>
              </a:ext>
            </a:extLst>
          </p:cNvPr>
          <p:cNvSpPr txBox="1"/>
          <p:nvPr/>
        </p:nvSpPr>
        <p:spPr>
          <a:xfrm>
            <a:off x="7120371" y="5483368"/>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Training </a:t>
            </a:r>
          </a:p>
        </p:txBody>
      </p:sp>
      <p:sp>
        <p:nvSpPr>
          <p:cNvPr id="75" name="Text Placeholder 2">
            <a:extLst>
              <a:ext uri="{FF2B5EF4-FFF2-40B4-BE49-F238E27FC236}">
                <a16:creationId xmlns:a16="http://schemas.microsoft.com/office/drawing/2014/main" id="{8F593831-4F20-5BB3-7088-107BF5BE6A92}"/>
              </a:ext>
            </a:extLst>
          </p:cNvPr>
          <p:cNvSpPr txBox="1">
            <a:spLocks/>
          </p:cNvSpPr>
          <p:nvPr/>
        </p:nvSpPr>
        <p:spPr>
          <a:xfrm>
            <a:off x="576769" y="5155997"/>
            <a:ext cx="6076643" cy="106409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Foster upskilling among your suppliers' employees by providing training opportunities</a:t>
            </a:r>
          </a:p>
        </p:txBody>
      </p:sp>
      <p:pic>
        <p:nvPicPr>
          <p:cNvPr id="8" name="Picture 7" descr="A group of white icons&#10;&#10;AI-generated content may be incorrect.">
            <a:extLst>
              <a:ext uri="{FF2B5EF4-FFF2-40B4-BE49-F238E27FC236}">
                <a16:creationId xmlns:a16="http://schemas.microsoft.com/office/drawing/2014/main" id="{E3837595-1225-E29C-32E0-48A27739CDF3}"/>
              </a:ext>
            </a:extLst>
          </p:cNvPr>
          <p:cNvPicPr>
            <a:picLocks noChangeAspect="1"/>
          </p:cNvPicPr>
          <p:nvPr/>
        </p:nvPicPr>
        <p:blipFill>
          <a:blip r:embed="rId2"/>
          <a:srcRect r="61970" b="60107"/>
          <a:stretch/>
        </p:blipFill>
        <p:spPr>
          <a:xfrm>
            <a:off x="948010" y="1108591"/>
            <a:ext cx="716945" cy="794210"/>
          </a:xfrm>
          <a:prstGeom prst="rect">
            <a:avLst/>
          </a:prstGeom>
        </p:spPr>
      </p:pic>
      <p:pic>
        <p:nvPicPr>
          <p:cNvPr id="9" name="Picture 8" descr="A group of white icons&#10;&#10;AI-generated content may be incorrect.">
            <a:extLst>
              <a:ext uri="{FF2B5EF4-FFF2-40B4-BE49-F238E27FC236}">
                <a16:creationId xmlns:a16="http://schemas.microsoft.com/office/drawing/2014/main" id="{56F3BA2F-8452-7D53-89AB-87A13D1E5105}"/>
              </a:ext>
            </a:extLst>
          </p:cNvPr>
          <p:cNvPicPr>
            <a:picLocks noChangeAspect="1"/>
          </p:cNvPicPr>
          <p:nvPr/>
        </p:nvPicPr>
        <p:blipFill>
          <a:blip r:embed="rId2"/>
          <a:srcRect l="52670" t="806" r="3791" b="59301"/>
          <a:stretch/>
        </p:blipFill>
        <p:spPr>
          <a:xfrm>
            <a:off x="10144515" y="2449486"/>
            <a:ext cx="800803" cy="917212"/>
          </a:xfrm>
          <a:prstGeom prst="rect">
            <a:avLst/>
          </a:prstGeom>
        </p:spPr>
      </p:pic>
      <p:pic>
        <p:nvPicPr>
          <p:cNvPr id="10" name="Picture 9" descr="A group of white icons&#10;&#10;AI-generated content may be incorrect.">
            <a:extLst>
              <a:ext uri="{FF2B5EF4-FFF2-40B4-BE49-F238E27FC236}">
                <a16:creationId xmlns:a16="http://schemas.microsoft.com/office/drawing/2014/main" id="{211A5192-0A5E-F2AD-39C7-6D66DE2BC249}"/>
              </a:ext>
            </a:extLst>
          </p:cNvPr>
          <p:cNvPicPr>
            <a:picLocks noChangeAspect="1"/>
          </p:cNvPicPr>
          <p:nvPr/>
        </p:nvPicPr>
        <p:blipFill>
          <a:blip r:embed="rId2"/>
          <a:srcRect l="4111" t="56746" r="54762" b="3361"/>
          <a:stretch/>
        </p:blipFill>
        <p:spPr>
          <a:xfrm>
            <a:off x="885862" y="3750879"/>
            <a:ext cx="910411" cy="1103938"/>
          </a:xfrm>
          <a:prstGeom prst="rect">
            <a:avLst/>
          </a:prstGeom>
        </p:spPr>
      </p:pic>
      <p:pic>
        <p:nvPicPr>
          <p:cNvPr id="11" name="Picture 10" descr="A group of white icons&#10;&#10;AI-generated content may be incorrect.">
            <a:extLst>
              <a:ext uri="{FF2B5EF4-FFF2-40B4-BE49-F238E27FC236}">
                <a16:creationId xmlns:a16="http://schemas.microsoft.com/office/drawing/2014/main" id="{727EE2E6-6A8C-FFD3-772A-2BF526E68D6A}"/>
              </a:ext>
            </a:extLst>
          </p:cNvPr>
          <p:cNvPicPr>
            <a:picLocks noChangeAspect="1"/>
          </p:cNvPicPr>
          <p:nvPr/>
        </p:nvPicPr>
        <p:blipFill>
          <a:blip r:embed="rId2"/>
          <a:srcRect l="55349" t="63697" r="3982" b="-3590"/>
          <a:stretch/>
        </p:blipFill>
        <p:spPr>
          <a:xfrm>
            <a:off x="10146915" y="5388766"/>
            <a:ext cx="677965" cy="831328"/>
          </a:xfrm>
          <a:prstGeom prst="rect">
            <a:avLst/>
          </a:prstGeom>
        </p:spPr>
      </p:pic>
    </p:spTree>
    <p:extLst>
      <p:ext uri="{BB962C8B-B14F-4D97-AF65-F5344CB8AC3E}">
        <p14:creationId xmlns:p14="http://schemas.microsoft.com/office/powerpoint/2010/main" val="143928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CE2-F2BB-53A8-B942-2073F9B399E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018F7D-EC29-0812-C244-30BA6A9FA724}"/>
              </a:ext>
            </a:extLst>
          </p:cNvPr>
          <p:cNvSpPr>
            <a:spLocks noGrp="1"/>
          </p:cNvSpPr>
          <p:nvPr>
            <p:ph type="body" sz="quarter" idx="16"/>
          </p:nvPr>
        </p:nvSpPr>
        <p:spPr>
          <a:xfrm>
            <a:off x="503028" y="381350"/>
            <a:ext cx="10052954" cy="803654"/>
          </a:xfrm>
          <a:prstGeom prst="rect">
            <a:avLst/>
          </a:prstGeom>
        </p:spPr>
        <p:txBody>
          <a:bodyPr/>
          <a:lstStyle/>
          <a:p>
            <a:r>
              <a:rPr lang="en-GB"/>
              <a:t>Economic</a:t>
            </a:r>
            <a:endParaRPr lang="en-IE" b="1"/>
          </a:p>
          <a:p>
            <a:endParaRPr lang="en-US"/>
          </a:p>
        </p:txBody>
      </p:sp>
      <p:sp>
        <p:nvSpPr>
          <p:cNvPr id="3" name="Text Placeholder 2">
            <a:extLst>
              <a:ext uri="{FF2B5EF4-FFF2-40B4-BE49-F238E27FC236}">
                <a16:creationId xmlns:a16="http://schemas.microsoft.com/office/drawing/2014/main" id="{E7032B8E-FB82-BFFB-DD35-85FC5D68A3F4}"/>
              </a:ext>
            </a:extLst>
          </p:cNvPr>
          <p:cNvSpPr>
            <a:spLocks noGrp="1"/>
          </p:cNvSpPr>
          <p:nvPr>
            <p:ph type="body" sz="quarter" idx="19"/>
          </p:nvPr>
        </p:nvSpPr>
        <p:spPr>
          <a:xfrm>
            <a:off x="4547137" y="963927"/>
            <a:ext cx="6607287" cy="1304644"/>
          </a:xfrm>
          <a:prstGeom prst="rect">
            <a:avLst/>
          </a:prstGeom>
          <a:ln>
            <a:noFill/>
          </a:ln>
        </p:spPr>
        <p:txBody>
          <a:bodyPr lIns="91440" tIns="45720" rIns="91440" bIns="45720" anchor="t"/>
          <a:lstStyle/>
          <a:p>
            <a:pPr indent="0">
              <a:lnSpc>
                <a:spcPct val="100000"/>
              </a:lnSpc>
            </a:pPr>
            <a:r>
              <a:rPr lang="en-US" dirty="0"/>
              <a:t>Evaluate the long-term costs, investing in durable and reparable items/products. Aiming at extending the vision towards a stable future</a:t>
            </a:r>
          </a:p>
          <a:p>
            <a:pPr indent="0">
              <a:lnSpc>
                <a:spcPct val="100000"/>
              </a:lnSpc>
            </a:pPr>
            <a:endParaRPr lang="en-US" dirty="0">
              <a:ea typeface="Calibri" panose="020F0502020204030204"/>
              <a:cs typeface="Calibri" panose="020F0502020204030204"/>
            </a:endParaRPr>
          </a:p>
        </p:txBody>
      </p:sp>
      <p:sp>
        <p:nvSpPr>
          <p:cNvPr id="2" name="Freeform 1">
            <a:extLst>
              <a:ext uri="{FF2B5EF4-FFF2-40B4-BE49-F238E27FC236}">
                <a16:creationId xmlns:a16="http://schemas.microsoft.com/office/drawing/2014/main" id="{0CB8E37A-D4DF-C8EC-DB35-92B969B96DFE}"/>
              </a:ext>
            </a:extLst>
          </p:cNvPr>
          <p:cNvSpPr>
            <a:spLocks noChangeArrowheads="1"/>
          </p:cNvSpPr>
          <p:nvPr/>
        </p:nvSpPr>
        <p:spPr bwMode="auto">
          <a:xfrm>
            <a:off x="1118759" y="138063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4D4427A8-2BCB-B49A-CA56-640D091EA8F9}"/>
              </a:ext>
            </a:extLst>
          </p:cNvPr>
          <p:cNvSpPr>
            <a:spLocks noChangeArrowheads="1"/>
          </p:cNvSpPr>
          <p:nvPr/>
        </p:nvSpPr>
        <p:spPr bwMode="auto">
          <a:xfrm>
            <a:off x="658266" y="128934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89D28969-7BE6-DA9F-29C8-FDED76F4713B}"/>
              </a:ext>
            </a:extLst>
          </p:cNvPr>
          <p:cNvSpPr>
            <a:spLocks noChangeArrowheads="1"/>
          </p:cNvSpPr>
          <p:nvPr/>
        </p:nvSpPr>
        <p:spPr bwMode="auto">
          <a:xfrm rot="10800000">
            <a:off x="6760383" y="277075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84E17CD0-3D69-D12B-7F2F-E7D3928A7448}"/>
              </a:ext>
            </a:extLst>
          </p:cNvPr>
          <p:cNvSpPr txBox="1"/>
          <p:nvPr/>
        </p:nvSpPr>
        <p:spPr>
          <a:xfrm>
            <a:off x="1775977" y="1484917"/>
            <a:ext cx="2801220"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Long Term Savings</a:t>
            </a:r>
          </a:p>
        </p:txBody>
      </p:sp>
      <p:sp>
        <p:nvSpPr>
          <p:cNvPr id="15" name="CuadroTexto 557">
            <a:extLst>
              <a:ext uri="{FF2B5EF4-FFF2-40B4-BE49-F238E27FC236}">
                <a16:creationId xmlns:a16="http://schemas.microsoft.com/office/drawing/2014/main" id="{66BA21FC-5EBE-BD13-F451-1E562D84E3DF}"/>
              </a:ext>
            </a:extLst>
          </p:cNvPr>
          <p:cNvSpPr txBox="1"/>
          <p:nvPr/>
        </p:nvSpPr>
        <p:spPr>
          <a:xfrm>
            <a:off x="7108133" y="2867431"/>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Ethical Business </a:t>
            </a:r>
          </a:p>
        </p:txBody>
      </p:sp>
      <p:sp>
        <p:nvSpPr>
          <p:cNvPr id="16" name="CuadroTexto 559">
            <a:extLst>
              <a:ext uri="{FF2B5EF4-FFF2-40B4-BE49-F238E27FC236}">
                <a16:creationId xmlns:a16="http://schemas.microsoft.com/office/drawing/2014/main" id="{B1104A35-F72D-8902-E55B-E21B922B8E88}"/>
              </a:ext>
            </a:extLst>
          </p:cNvPr>
          <p:cNvSpPr txBox="1"/>
          <p:nvPr/>
        </p:nvSpPr>
        <p:spPr>
          <a:xfrm>
            <a:off x="6749083" y="493851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Title Four</a:t>
            </a:r>
          </a:p>
        </p:txBody>
      </p:sp>
      <p:sp>
        <p:nvSpPr>
          <p:cNvPr id="66" name="Freeform 245">
            <a:extLst>
              <a:ext uri="{FF2B5EF4-FFF2-40B4-BE49-F238E27FC236}">
                <a16:creationId xmlns:a16="http://schemas.microsoft.com/office/drawing/2014/main" id="{51F1265C-6020-CA86-D64D-8620CC97DA46}"/>
              </a:ext>
            </a:extLst>
          </p:cNvPr>
          <p:cNvSpPr>
            <a:spLocks noChangeArrowheads="1"/>
          </p:cNvSpPr>
          <p:nvPr/>
        </p:nvSpPr>
        <p:spPr bwMode="auto">
          <a:xfrm rot="10800000">
            <a:off x="9719149" y="262123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24861935-987E-671B-036C-638DB5F94A9A}"/>
              </a:ext>
            </a:extLst>
          </p:cNvPr>
          <p:cNvSpPr txBox="1">
            <a:spLocks/>
          </p:cNvSpPr>
          <p:nvPr/>
        </p:nvSpPr>
        <p:spPr>
          <a:xfrm>
            <a:off x="658266" y="2498317"/>
            <a:ext cx="5934941"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Invest in ethical supply by carrying out supplier audits, ensuring adherence to a strict code of conduct, and using formal standards and certifications </a:t>
            </a:r>
          </a:p>
          <a:p>
            <a:endParaRPr lang="en-US" dirty="0"/>
          </a:p>
        </p:txBody>
      </p:sp>
      <p:sp>
        <p:nvSpPr>
          <p:cNvPr id="69" name="Freeform 1">
            <a:extLst>
              <a:ext uri="{FF2B5EF4-FFF2-40B4-BE49-F238E27FC236}">
                <a16:creationId xmlns:a16="http://schemas.microsoft.com/office/drawing/2014/main" id="{F17D1D7E-9817-53FF-08AC-BE22D7FFFA35}"/>
              </a:ext>
            </a:extLst>
          </p:cNvPr>
          <p:cNvSpPr>
            <a:spLocks noChangeArrowheads="1"/>
          </p:cNvSpPr>
          <p:nvPr/>
        </p:nvSpPr>
        <p:spPr bwMode="auto">
          <a:xfrm>
            <a:off x="1401717" y="4304564"/>
            <a:ext cx="3145420"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510CF82B-F832-E13E-7070-B02D011AC15A}"/>
              </a:ext>
            </a:extLst>
          </p:cNvPr>
          <p:cNvSpPr>
            <a:spLocks noChangeArrowheads="1"/>
          </p:cNvSpPr>
          <p:nvPr/>
        </p:nvSpPr>
        <p:spPr bwMode="auto">
          <a:xfrm>
            <a:off x="670556" y="412791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E8BFDC5A-80CF-DC03-B6D4-CAACA8A65643}"/>
              </a:ext>
            </a:extLst>
          </p:cNvPr>
          <p:cNvSpPr txBox="1"/>
          <p:nvPr/>
        </p:nvSpPr>
        <p:spPr>
          <a:xfrm>
            <a:off x="1775977" y="4399853"/>
            <a:ext cx="2810497"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Accountabillity</a:t>
            </a:r>
            <a:endParaRPr lang="en-US" sz="2400" b="1">
              <a:solidFill>
                <a:schemeClr val="bg1"/>
              </a:solidFill>
              <a:latin typeface="Calibri" panose="020F0502020204030204" pitchFamily="34" charset="0"/>
              <a:ea typeface="Lato" charset="0"/>
              <a:cs typeface="Calibri" panose="020F0502020204030204" pitchFamily="34" charset="0"/>
            </a:endParaRPr>
          </a:p>
        </p:txBody>
      </p:sp>
      <p:sp>
        <p:nvSpPr>
          <p:cNvPr id="71" name="Text Placeholder 2">
            <a:extLst>
              <a:ext uri="{FF2B5EF4-FFF2-40B4-BE49-F238E27FC236}">
                <a16:creationId xmlns:a16="http://schemas.microsoft.com/office/drawing/2014/main" id="{54ED232A-33DB-F518-5AAC-FA91AAE9CDDB}"/>
              </a:ext>
            </a:extLst>
          </p:cNvPr>
          <p:cNvSpPr txBox="1">
            <a:spLocks/>
          </p:cNvSpPr>
          <p:nvPr/>
        </p:nvSpPr>
        <p:spPr>
          <a:xfrm>
            <a:off x="4574183" y="4017708"/>
            <a:ext cx="6607288"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Establish traceability, regular supplier assessments and performance reports, by designating </a:t>
            </a:r>
            <a:r>
              <a:rPr lang="en-US" dirty="0" err="1"/>
              <a:t>specialised</a:t>
            </a:r>
            <a:r>
              <a:rPr lang="en-US" dirty="0"/>
              <a:t> or trained personnel</a:t>
            </a:r>
          </a:p>
          <a:p>
            <a:endParaRPr lang="en-US" dirty="0"/>
          </a:p>
        </p:txBody>
      </p:sp>
      <p:sp>
        <p:nvSpPr>
          <p:cNvPr id="72" name="Freeform 246">
            <a:extLst>
              <a:ext uri="{FF2B5EF4-FFF2-40B4-BE49-F238E27FC236}">
                <a16:creationId xmlns:a16="http://schemas.microsoft.com/office/drawing/2014/main" id="{CFD97174-0932-2E0E-3054-E5AC8826F001}"/>
              </a:ext>
            </a:extLst>
          </p:cNvPr>
          <p:cNvSpPr>
            <a:spLocks noChangeArrowheads="1"/>
          </p:cNvSpPr>
          <p:nvPr/>
        </p:nvSpPr>
        <p:spPr bwMode="auto">
          <a:xfrm rot="10800000">
            <a:off x="6760382" y="5453410"/>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37A8958F-8FA9-B07A-EB5B-54054B5519FE}"/>
              </a:ext>
            </a:extLst>
          </p:cNvPr>
          <p:cNvSpPr>
            <a:spLocks noChangeArrowheads="1"/>
          </p:cNvSpPr>
          <p:nvPr/>
        </p:nvSpPr>
        <p:spPr bwMode="auto">
          <a:xfrm rot="10800000">
            <a:off x="9719148" y="5338623"/>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A0E25207-8D07-3BA8-CDC6-4AC4471DD840}"/>
              </a:ext>
            </a:extLst>
          </p:cNvPr>
          <p:cNvSpPr txBox="1"/>
          <p:nvPr/>
        </p:nvSpPr>
        <p:spPr>
          <a:xfrm>
            <a:off x="7206057" y="5561273"/>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Stability </a:t>
            </a:r>
          </a:p>
        </p:txBody>
      </p:sp>
      <p:sp>
        <p:nvSpPr>
          <p:cNvPr id="75" name="Text Placeholder 2">
            <a:extLst>
              <a:ext uri="{FF2B5EF4-FFF2-40B4-BE49-F238E27FC236}">
                <a16:creationId xmlns:a16="http://schemas.microsoft.com/office/drawing/2014/main" id="{6FB5524E-709E-B81B-D342-37E1C486DE3C}"/>
              </a:ext>
            </a:extLst>
          </p:cNvPr>
          <p:cNvSpPr txBox="1">
            <a:spLocks/>
          </p:cNvSpPr>
          <p:nvPr/>
        </p:nvSpPr>
        <p:spPr>
          <a:xfrm>
            <a:off x="1262145" y="5385964"/>
            <a:ext cx="5331064" cy="858249"/>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Diversify suppliers, reducing supply outage and allowing continuity</a:t>
            </a:r>
          </a:p>
          <a:p>
            <a:pPr algn="r"/>
            <a:endParaRPr lang="en-US" dirty="0"/>
          </a:p>
        </p:txBody>
      </p:sp>
      <p:pic>
        <p:nvPicPr>
          <p:cNvPr id="81" name="Picture 80" descr="A group of white icons&#10;&#10;AI-generated content may be incorrect.">
            <a:extLst>
              <a:ext uri="{FF2B5EF4-FFF2-40B4-BE49-F238E27FC236}">
                <a16:creationId xmlns:a16="http://schemas.microsoft.com/office/drawing/2014/main" id="{E0C1081B-FAD3-B9E7-BD19-83B93900C1BA}"/>
              </a:ext>
            </a:extLst>
          </p:cNvPr>
          <p:cNvPicPr>
            <a:picLocks noChangeAspect="1"/>
          </p:cNvPicPr>
          <p:nvPr/>
        </p:nvPicPr>
        <p:blipFill>
          <a:blip r:embed="rId2"/>
          <a:srcRect r="59421" b="63697"/>
          <a:stretch/>
        </p:blipFill>
        <p:spPr>
          <a:xfrm>
            <a:off x="903861" y="1324290"/>
            <a:ext cx="740177" cy="827735"/>
          </a:xfrm>
          <a:prstGeom prst="rect">
            <a:avLst/>
          </a:prstGeom>
        </p:spPr>
      </p:pic>
      <p:pic>
        <p:nvPicPr>
          <p:cNvPr id="83" name="Picture 82" descr="A group of white icons&#10;&#10;AI-generated content may be incorrect.">
            <a:extLst>
              <a:ext uri="{FF2B5EF4-FFF2-40B4-BE49-F238E27FC236}">
                <a16:creationId xmlns:a16="http://schemas.microsoft.com/office/drawing/2014/main" id="{D20BD18C-A8EF-27E1-9650-3984C312E430}"/>
              </a:ext>
            </a:extLst>
          </p:cNvPr>
          <p:cNvPicPr>
            <a:picLocks noChangeAspect="1"/>
          </p:cNvPicPr>
          <p:nvPr/>
        </p:nvPicPr>
        <p:blipFill>
          <a:blip r:embed="rId2"/>
          <a:srcRect l="6105" t="50274" r="53316" b="13423"/>
          <a:stretch/>
        </p:blipFill>
        <p:spPr>
          <a:xfrm>
            <a:off x="924556" y="4009484"/>
            <a:ext cx="851420" cy="952138"/>
          </a:xfrm>
          <a:prstGeom prst="rect">
            <a:avLst/>
          </a:prstGeom>
        </p:spPr>
      </p:pic>
      <p:pic>
        <p:nvPicPr>
          <p:cNvPr id="84" name="Picture 83" descr="A group of white icons&#10;&#10;AI-generated content may be incorrect.">
            <a:extLst>
              <a:ext uri="{FF2B5EF4-FFF2-40B4-BE49-F238E27FC236}">
                <a16:creationId xmlns:a16="http://schemas.microsoft.com/office/drawing/2014/main" id="{68FA2FF1-A74A-7A16-3875-6F27250C8787}"/>
              </a:ext>
            </a:extLst>
          </p:cNvPr>
          <p:cNvPicPr>
            <a:picLocks noChangeAspect="1"/>
          </p:cNvPicPr>
          <p:nvPr/>
        </p:nvPicPr>
        <p:blipFill>
          <a:blip r:embed="rId2"/>
          <a:srcRect l="52179" t="50670" r="3529" b="13027"/>
          <a:stretch/>
        </p:blipFill>
        <p:spPr>
          <a:xfrm>
            <a:off x="10167683" y="2644336"/>
            <a:ext cx="762172" cy="780861"/>
          </a:xfrm>
          <a:prstGeom prst="rect">
            <a:avLst/>
          </a:prstGeom>
        </p:spPr>
      </p:pic>
      <p:pic>
        <p:nvPicPr>
          <p:cNvPr id="86" name="Picture 85" descr="A group of white icons&#10;&#10;AI-generated content may be incorrect.">
            <a:extLst>
              <a:ext uri="{FF2B5EF4-FFF2-40B4-BE49-F238E27FC236}">
                <a16:creationId xmlns:a16="http://schemas.microsoft.com/office/drawing/2014/main" id="{DF877A09-780C-C0C1-0FB5-2698E4EAE610}"/>
              </a:ext>
            </a:extLst>
          </p:cNvPr>
          <p:cNvPicPr>
            <a:picLocks noChangeAspect="1"/>
          </p:cNvPicPr>
          <p:nvPr/>
        </p:nvPicPr>
        <p:blipFill>
          <a:blip r:embed="rId3"/>
          <a:srcRect l="56005" t="71473"/>
          <a:stretch/>
        </p:blipFill>
        <p:spPr>
          <a:xfrm>
            <a:off x="10019425" y="5465847"/>
            <a:ext cx="861768" cy="698484"/>
          </a:xfrm>
          <a:prstGeom prst="rect">
            <a:avLst/>
          </a:prstGeom>
        </p:spPr>
      </p:pic>
    </p:spTree>
    <p:extLst>
      <p:ext uri="{BB962C8B-B14F-4D97-AF65-F5344CB8AC3E}">
        <p14:creationId xmlns:p14="http://schemas.microsoft.com/office/powerpoint/2010/main" val="184611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7CC4-69F9-6174-6BCE-F27C7B3B5C9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C272B0-CEA5-7C49-2EB0-A14B6B256514}"/>
              </a:ext>
            </a:extLst>
          </p:cNvPr>
          <p:cNvSpPr>
            <a:spLocks noGrp="1"/>
          </p:cNvSpPr>
          <p:nvPr>
            <p:ph type="body" sz="quarter" idx="19"/>
          </p:nvPr>
        </p:nvSpPr>
        <p:spPr>
          <a:xfrm>
            <a:off x="503751" y="683726"/>
            <a:ext cx="10659937" cy="5536995"/>
          </a:xfrm>
          <a:prstGeom prst="rect">
            <a:avLst/>
          </a:prstGeom>
        </p:spPr>
        <p:txBody>
          <a:bodyPr lIns="91440" tIns="45720" rIns="91440" bIns="45720" anchor="t"/>
          <a:lstStyle/>
          <a:p>
            <a:r>
              <a:rPr lang="en-US" dirty="0"/>
              <a:t>Choose the correct </a:t>
            </a:r>
            <a:r>
              <a:rPr lang="en-US" b="1" dirty="0"/>
              <a:t>answer: </a:t>
            </a:r>
          </a:p>
          <a:p>
            <a:endParaRPr lang="en-US" sz="1200" b="1" dirty="0">
              <a:ea typeface="Calibri"/>
              <a:cs typeface="Calibri"/>
            </a:endParaRPr>
          </a:p>
          <a:p>
            <a:r>
              <a:rPr lang="en-US" dirty="0"/>
              <a:t>1. Which of the following is an example of </a:t>
            </a:r>
            <a:r>
              <a:rPr lang="en-US" b="1" dirty="0"/>
              <a:t>economic sustainability </a:t>
            </a:r>
            <a:r>
              <a:rPr lang="en-US" dirty="0"/>
              <a:t>in procurement? </a:t>
            </a:r>
            <a:endParaRPr lang="en-US" dirty="0">
              <a:ea typeface="Calibri"/>
              <a:cs typeface="Calibri"/>
            </a:endParaRPr>
          </a:p>
          <a:p>
            <a:pPr marL="457200" indent="-457200">
              <a:buAutoNum type="alphaLcParenR"/>
            </a:pPr>
            <a:r>
              <a:rPr lang="en-US" sz="2200" dirty="0"/>
              <a:t>Choosing the cheapest supplier</a:t>
            </a:r>
            <a:endParaRPr lang="en-US" sz="2200" dirty="0">
              <a:ea typeface="Calibri"/>
              <a:cs typeface="Calibri"/>
            </a:endParaRPr>
          </a:p>
          <a:p>
            <a:pPr marL="457200" indent="-457200">
              <a:buAutoNum type="alphaLcParenR"/>
            </a:pPr>
            <a:r>
              <a:rPr lang="en-US" sz="2200" dirty="0"/>
              <a:t>Selecting durable products</a:t>
            </a:r>
            <a:endParaRPr lang="en-US" sz="2200" dirty="0">
              <a:ea typeface="Calibri"/>
              <a:cs typeface="Calibri"/>
            </a:endParaRPr>
          </a:p>
          <a:p>
            <a:pPr marL="457200" indent="-457200">
              <a:buAutoNum type="alphaLcParenR"/>
            </a:pPr>
            <a:r>
              <a:rPr lang="en-US" sz="2200" dirty="0"/>
              <a:t>Buying only from large corporations</a:t>
            </a:r>
            <a:endParaRPr lang="en-US" sz="2200" dirty="0">
              <a:ea typeface="Calibri"/>
              <a:cs typeface="Calibri"/>
            </a:endParaRPr>
          </a:p>
          <a:p>
            <a:pPr marL="457200" indent="-457200">
              <a:buAutoNum type="alphaLcParenR"/>
            </a:pPr>
            <a:r>
              <a:rPr lang="en-US" sz="2200" dirty="0"/>
              <a:t>Ignoring supplier stability as long as prices are low</a:t>
            </a:r>
            <a:endParaRPr lang="en-US" sz="2200" dirty="0">
              <a:ea typeface="Calibri"/>
              <a:cs typeface="Calibri"/>
            </a:endParaRPr>
          </a:p>
          <a:p>
            <a:pPr marL="0" indent="0"/>
            <a:endParaRPr lang="en-US" sz="600" dirty="0">
              <a:ea typeface="Calibri" panose="020F0502020204030204"/>
              <a:cs typeface="Calibri" panose="020F0502020204030204"/>
            </a:endParaRPr>
          </a:p>
          <a:p>
            <a:pPr marL="0" indent="0"/>
            <a:r>
              <a:rPr lang="en-US" dirty="0"/>
              <a:t>2. What a key principle of </a:t>
            </a:r>
            <a:r>
              <a:rPr lang="en-US" b="1" dirty="0"/>
              <a:t>social sustainability</a:t>
            </a:r>
            <a:r>
              <a:rPr lang="en-US" dirty="0"/>
              <a:t>?</a:t>
            </a:r>
            <a:endParaRPr lang="en-US" dirty="0">
              <a:ea typeface="Calibri"/>
              <a:cs typeface="Calibri"/>
            </a:endParaRPr>
          </a:p>
          <a:p>
            <a:pPr marL="457200" indent="-457200">
              <a:buAutoNum type="alphaLcParenR"/>
            </a:pPr>
            <a:r>
              <a:rPr lang="en-US" sz="2200" dirty="0"/>
              <a:t>Ensuring suppliers follow fair </a:t>
            </a:r>
            <a:r>
              <a:rPr lang="en-US" sz="2200" dirty="0" err="1"/>
              <a:t>labour</a:t>
            </a:r>
            <a:r>
              <a:rPr lang="en-US" sz="2200" dirty="0"/>
              <a:t> practices</a:t>
            </a:r>
            <a:endParaRPr lang="en-US" sz="2200" dirty="0">
              <a:ea typeface="Calibri"/>
              <a:cs typeface="Calibri"/>
            </a:endParaRPr>
          </a:p>
          <a:p>
            <a:pPr marL="457200" indent="-457200">
              <a:buAutoNum type="alphaLcParenR"/>
            </a:pPr>
            <a:r>
              <a:rPr lang="en-US" sz="2200" dirty="0"/>
              <a:t>Reducing transport emissions</a:t>
            </a:r>
            <a:endParaRPr lang="en-US" sz="2200" dirty="0">
              <a:ea typeface="Calibri"/>
              <a:cs typeface="Calibri"/>
            </a:endParaRPr>
          </a:p>
          <a:p>
            <a:pPr marL="457200" indent="-457200">
              <a:buAutoNum type="alphaLcParenR"/>
            </a:pPr>
            <a:r>
              <a:rPr lang="en-US" sz="2200" dirty="0"/>
              <a:t>Choosing female-led supply businesses</a:t>
            </a:r>
            <a:endParaRPr lang="en-US" sz="2200" dirty="0">
              <a:ea typeface="Calibri"/>
              <a:cs typeface="Calibri"/>
            </a:endParaRPr>
          </a:p>
          <a:p>
            <a:pPr marL="0" indent="0"/>
            <a:endParaRPr lang="en-US" sz="2200" dirty="0">
              <a:ea typeface="Calibri"/>
              <a:cs typeface="Calibri"/>
            </a:endParaRPr>
          </a:p>
          <a:p>
            <a:pPr marL="0" indent="0"/>
            <a:r>
              <a:rPr lang="en-US" dirty="0"/>
              <a:t>3. Which decision best supports </a:t>
            </a:r>
            <a:r>
              <a:rPr lang="en-US" b="1" dirty="0"/>
              <a:t>environmental sustainability</a:t>
            </a:r>
            <a:r>
              <a:rPr lang="en-US" dirty="0"/>
              <a:t>?</a:t>
            </a:r>
            <a:endParaRPr lang="en-US" dirty="0">
              <a:ea typeface="Calibri"/>
              <a:cs typeface="Calibri"/>
            </a:endParaRPr>
          </a:p>
          <a:p>
            <a:pPr marL="0" indent="0"/>
            <a:r>
              <a:rPr lang="en-US" dirty="0"/>
              <a:t>a) </a:t>
            </a:r>
            <a:r>
              <a:rPr lang="en-US" sz="2200" dirty="0"/>
              <a:t>Buying from a supplier that reduces water waste</a:t>
            </a:r>
            <a:endParaRPr lang="en-US" sz="2200" dirty="0">
              <a:ea typeface="Calibri"/>
              <a:cs typeface="Calibri"/>
            </a:endParaRPr>
          </a:p>
          <a:p>
            <a:pPr marL="0" indent="0"/>
            <a:r>
              <a:rPr lang="en-US" sz="2200" dirty="0"/>
              <a:t>b) Purchasing plastic packaging as it is the cheapest option</a:t>
            </a:r>
            <a:endParaRPr lang="en-US" sz="2200" dirty="0">
              <a:ea typeface="Calibri"/>
              <a:cs typeface="Calibri"/>
            </a:endParaRPr>
          </a:p>
          <a:p>
            <a:pPr marL="0" indent="0"/>
            <a:r>
              <a:rPr lang="en-US" sz="2200" dirty="0"/>
              <a:t>c) Choosing the fastest supplier, to reduce logistic pollution</a:t>
            </a:r>
            <a:endParaRPr lang="en-US" sz="2200" dirty="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EAF8AD18-DFD0-95D8-8B53-858E16229F36}"/>
              </a:ext>
            </a:extLst>
          </p:cNvPr>
          <p:cNvSpPr>
            <a:spLocks noGrp="1"/>
          </p:cNvSpPr>
          <p:nvPr>
            <p:ph type="body" sz="quarter" idx="16"/>
          </p:nvPr>
        </p:nvSpPr>
        <p:spPr>
          <a:xfrm>
            <a:off x="7668953" y="657458"/>
            <a:ext cx="3971711" cy="803654"/>
          </a:xfrm>
          <a:prstGeom prst="rect">
            <a:avLst/>
          </a:prstGeom>
        </p:spPr>
        <p:txBody>
          <a:bodyPr lIns="91440" tIns="45720" rIns="91440" bIns="45720" anchor="t">
            <a:noAutofit/>
          </a:bodyPr>
          <a:lstStyle/>
          <a:p>
            <a:r>
              <a:rPr lang="en-IE" dirty="0">
                <a:highlight>
                  <a:srgbClr val="ED7D31"/>
                </a:highlight>
              </a:rPr>
              <a:t>Learners exercise</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0833842B-1E0D-4834-6111-502BCA6E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094" y="2570705"/>
            <a:ext cx="3730594" cy="217617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D985435-0877-14E8-8A6D-68C2D0315111}"/>
              </a:ext>
            </a:extLst>
          </p:cNvPr>
          <p:cNvGrpSpPr/>
          <p:nvPr/>
        </p:nvGrpSpPr>
        <p:grpSpPr>
          <a:xfrm>
            <a:off x="6563906" y="510505"/>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AE6DFF5B-A745-2663-0E1E-D6F5C0F08C02}"/>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C9BABE7-B88F-3857-9019-C96DF59D9304}"/>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E98B5C6F-4860-198B-6E22-C1BD839288D6}"/>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DF963BD-E8D2-70F4-AD20-31B4F74038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91AF598-80A3-2DBF-6E2F-4ED9653C49E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6D2ACCB9-2C6F-A6C7-8C63-973EFBCC70AC}"/>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9113D47-8BE3-9109-FB32-F5F959570762}"/>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A250F005-1AA8-DD65-EA44-CB9FF6DA95D8}"/>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F0DB7C8A-A658-99D4-B4AD-C3F0E5751EB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41331998-33FE-4357-F8F4-6964291BCD55}"/>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D329D82B-8465-24CE-2EDB-40AF4DA8DD3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29739A21-78D1-96F6-0DC7-C433AF1AF30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0DF1D3A2-6618-8DF1-9595-4CA15EF41B32}"/>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27DDCBBB-C8B0-4DAD-00AA-ED76B9C5675D}"/>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001EA8DE-F1BD-CB1D-99EE-C0B172C4DD8E}"/>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5C7B6DE4-4CC1-BB1C-C9A2-75FE8354422E}"/>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09883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4970-B686-13EC-BBA4-A78EEB634960}"/>
            </a:ext>
          </a:extLst>
        </p:cNvPr>
        <p:cNvGrpSpPr/>
        <p:nvPr/>
      </p:nvGrpSpPr>
      <p:grpSpPr>
        <a:xfrm>
          <a:off x="0" y="0"/>
          <a:ext cx="0" cy="0"/>
          <a:chOff x="0" y="0"/>
          <a:chExt cx="0" cy="0"/>
        </a:xfrm>
      </p:grpSpPr>
      <p:pic>
        <p:nvPicPr>
          <p:cNvPr id="3074" name="Picture 2" descr="G+D's functional area – purchasing | G+D">
            <a:extLst>
              <a:ext uri="{FF2B5EF4-FFF2-40B4-BE49-F238E27FC236}">
                <a16:creationId xmlns:a16="http://schemas.microsoft.com/office/drawing/2014/main" id="{69366CAE-7321-E52B-4AE3-BB5C54B4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9622"/>
            <a:ext cx="7305675" cy="340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2D43034-8772-C7B5-4926-4E3712A96200}"/>
              </a:ext>
            </a:extLst>
          </p:cNvPr>
          <p:cNvSpPr>
            <a:spLocks noGrp="1"/>
          </p:cNvSpPr>
          <p:nvPr>
            <p:ph type="body" sz="quarter" idx="17"/>
          </p:nvPr>
        </p:nvSpPr>
        <p:spPr>
          <a:xfrm>
            <a:off x="6731421" y="439689"/>
            <a:ext cx="2066906" cy="582221"/>
          </a:xfrm>
        </p:spPr>
        <p:txBody>
          <a:bodyPr/>
          <a:lstStyle/>
          <a:p>
            <a:r>
              <a:rPr lang="en-US"/>
              <a:t>04</a:t>
            </a:r>
          </a:p>
        </p:txBody>
      </p:sp>
      <p:sp>
        <p:nvSpPr>
          <p:cNvPr id="14" name="Rectangle 13">
            <a:extLst>
              <a:ext uri="{FF2B5EF4-FFF2-40B4-BE49-F238E27FC236}">
                <a16:creationId xmlns:a16="http://schemas.microsoft.com/office/drawing/2014/main" id="{5919C6E8-A88A-81A0-27F1-C420A14E7F75}"/>
              </a:ext>
            </a:extLst>
          </p:cNvPr>
          <p:cNvSpPr/>
          <p:nvPr/>
        </p:nvSpPr>
        <p:spPr>
          <a:xfrm>
            <a:off x="5352073" y="3437080"/>
            <a:ext cx="5998065"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E0223A46-423C-93B6-8151-188B986331A0}"/>
              </a:ext>
            </a:extLst>
          </p:cNvPr>
          <p:cNvSpPr txBox="1"/>
          <p:nvPr/>
        </p:nvSpPr>
        <p:spPr>
          <a:xfrm>
            <a:off x="5474678" y="3420920"/>
            <a:ext cx="6049106" cy="1077218"/>
          </a:xfrm>
          <a:prstGeom prst="rect">
            <a:avLst/>
          </a:prstGeom>
          <a:noFill/>
        </p:spPr>
        <p:txBody>
          <a:bodyPr wrap="square" rtlCol="0">
            <a:spAutoFit/>
          </a:bodyPr>
          <a:lstStyle/>
          <a:p>
            <a:r>
              <a:rPr lang="en-US" sz="3200" b="1" spc="324" dirty="0">
                <a:solidFill>
                  <a:srgbClr val="60BA47"/>
                </a:solidFill>
                <a:latin typeface="Calibri" panose="020F0502020204030204" pitchFamily="34" charset="0"/>
                <a:cs typeface="Calibri" panose="020F0502020204030204" pitchFamily="34" charset="0"/>
              </a:rPr>
              <a:t>CHALLENGES FOR SUSTAINABLE SOURCING</a:t>
            </a:r>
          </a:p>
        </p:txBody>
      </p:sp>
    </p:spTree>
    <p:extLst>
      <p:ext uri="{BB962C8B-B14F-4D97-AF65-F5344CB8AC3E}">
        <p14:creationId xmlns:p14="http://schemas.microsoft.com/office/powerpoint/2010/main" val="428900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2C13D3-2D2C-C220-6384-FF41BB33DB02}"/>
              </a:ext>
            </a:extLst>
          </p:cNvPr>
          <p:cNvSpPr>
            <a:spLocks noGrp="1"/>
          </p:cNvSpPr>
          <p:nvPr>
            <p:ph type="body" sz="quarter" idx="16"/>
          </p:nvPr>
        </p:nvSpPr>
        <p:spPr>
          <a:xfrm>
            <a:off x="3345244" y="415124"/>
            <a:ext cx="5400171" cy="803654"/>
          </a:xfrm>
          <a:prstGeom prst="rect">
            <a:avLst/>
          </a:prstGeom>
        </p:spPr>
        <p:txBody>
          <a:bodyPr/>
          <a:lstStyle/>
          <a:p>
            <a:r>
              <a:rPr lang="en-GB" sz="3200" dirty="0"/>
              <a:t>Sustainability vs Procurement</a:t>
            </a:r>
            <a:endParaRPr lang="en-IE" sz="3200" b="1" dirty="0"/>
          </a:p>
        </p:txBody>
      </p:sp>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1238972" y="893723"/>
            <a:ext cx="9311797" cy="687348"/>
          </a:xfrm>
          <a:prstGeom prst="rect">
            <a:avLst/>
          </a:prstGeom>
        </p:spPr>
        <p:txBody>
          <a:bodyPr/>
          <a:lstStyle/>
          <a:p>
            <a:r>
              <a:rPr lang="en-US" sz="2000" dirty="0"/>
              <a:t>The biggest challenge for sustainable procurement is merging both concepts effectively – sustainability and procurement- as they are based on opposite generic concepts. </a:t>
            </a:r>
          </a:p>
          <a:p>
            <a:endParaRPr lang="en-US" sz="1800" dirty="0"/>
          </a:p>
        </p:txBody>
      </p:sp>
      <p:sp>
        <p:nvSpPr>
          <p:cNvPr id="5" name="TextBox 4">
            <a:extLst>
              <a:ext uri="{FF2B5EF4-FFF2-40B4-BE49-F238E27FC236}">
                <a16:creationId xmlns:a16="http://schemas.microsoft.com/office/drawing/2014/main" id="{00F97019-41DB-8C40-8F4B-19C3F87FEBA5}"/>
              </a:ext>
            </a:extLst>
          </p:cNvPr>
          <p:cNvSpPr txBox="1"/>
          <p:nvPr/>
        </p:nvSpPr>
        <p:spPr>
          <a:xfrm>
            <a:off x="575668" y="5427001"/>
            <a:ext cx="10725378" cy="1015663"/>
          </a:xfrm>
          <a:prstGeom prst="rect">
            <a:avLst/>
          </a:prstGeom>
          <a:noFill/>
          <a:ln>
            <a:solidFill>
              <a:srgbClr val="E25684"/>
            </a:solidFill>
          </a:ln>
        </p:spPr>
        <p:txBody>
          <a:bodyPr wrap="square">
            <a:spAutoFit/>
          </a:bodyPr>
          <a:lstStyle/>
          <a:p>
            <a:r>
              <a:rPr lang="en-US" sz="2000" dirty="0">
                <a:solidFill>
                  <a:srgbClr val="09465E"/>
                </a:solidFill>
              </a:rPr>
              <a:t>Procurement does not understand sustainability, as it is based on </a:t>
            </a:r>
            <a:r>
              <a:rPr lang="en-US" sz="2000" b="1" dirty="0">
                <a:solidFill>
                  <a:srgbClr val="09465E"/>
                </a:solidFill>
              </a:rPr>
              <a:t>fixed mechanisms </a:t>
            </a:r>
            <a:r>
              <a:rPr lang="en-US" sz="2000" dirty="0">
                <a:solidFill>
                  <a:srgbClr val="09465E"/>
                </a:solidFill>
              </a:rPr>
              <a:t>(cost-efficiency)</a:t>
            </a:r>
          </a:p>
          <a:p>
            <a:r>
              <a:rPr lang="en-US" sz="2000" dirty="0">
                <a:solidFill>
                  <a:srgbClr val="09465E"/>
                </a:solidFill>
              </a:rPr>
              <a:t>Sustainability does not understand procurement, as it is based on </a:t>
            </a:r>
            <a:r>
              <a:rPr lang="en-US" sz="2000" b="1" dirty="0">
                <a:solidFill>
                  <a:srgbClr val="09465E"/>
                </a:solidFill>
              </a:rPr>
              <a:t>flexible mechanisms </a:t>
            </a:r>
            <a:r>
              <a:rPr lang="en-US" sz="2000" dirty="0">
                <a:solidFill>
                  <a:srgbClr val="09465E"/>
                </a:solidFill>
              </a:rPr>
              <a:t>(variant conditions)</a:t>
            </a:r>
          </a:p>
        </p:txBody>
      </p:sp>
      <p:sp>
        <p:nvSpPr>
          <p:cNvPr id="9" name="Freeform 246">
            <a:extLst>
              <a:ext uri="{FF2B5EF4-FFF2-40B4-BE49-F238E27FC236}">
                <a16:creationId xmlns:a16="http://schemas.microsoft.com/office/drawing/2014/main" id="{3E294996-1692-B95C-1F7D-CCA4EEE67D90}"/>
              </a:ext>
            </a:extLst>
          </p:cNvPr>
          <p:cNvSpPr>
            <a:spLocks noChangeArrowheads="1"/>
          </p:cNvSpPr>
          <p:nvPr/>
        </p:nvSpPr>
        <p:spPr bwMode="auto">
          <a:xfrm>
            <a:off x="6397338" y="2283668"/>
            <a:ext cx="3552501" cy="2474523"/>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10" name="CuadroTexto 598">
            <a:extLst>
              <a:ext uri="{FF2B5EF4-FFF2-40B4-BE49-F238E27FC236}">
                <a16:creationId xmlns:a16="http://schemas.microsoft.com/office/drawing/2014/main" id="{8A1B6493-0F03-86C1-25D6-97868506BDD0}"/>
              </a:ext>
            </a:extLst>
          </p:cNvPr>
          <p:cNvSpPr txBox="1"/>
          <p:nvPr/>
        </p:nvSpPr>
        <p:spPr>
          <a:xfrm>
            <a:off x="2054118" y="2103211"/>
            <a:ext cx="1871940"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Title One</a:t>
            </a:r>
          </a:p>
        </p:txBody>
      </p:sp>
      <p:sp>
        <p:nvSpPr>
          <p:cNvPr id="12" name="Rectángulo 602">
            <a:extLst>
              <a:ext uri="{FF2B5EF4-FFF2-40B4-BE49-F238E27FC236}">
                <a16:creationId xmlns:a16="http://schemas.microsoft.com/office/drawing/2014/main" id="{6DC0D5F2-6E16-866E-67DD-F638C48CFA91}"/>
              </a:ext>
            </a:extLst>
          </p:cNvPr>
          <p:cNvSpPr/>
          <p:nvPr/>
        </p:nvSpPr>
        <p:spPr>
          <a:xfrm>
            <a:off x="2336518" y="3019820"/>
            <a:ext cx="1498574" cy="338554"/>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Click to type</a:t>
            </a:r>
          </a:p>
        </p:txBody>
      </p:sp>
      <p:sp>
        <p:nvSpPr>
          <p:cNvPr id="13" name="Rectángulo 603">
            <a:extLst>
              <a:ext uri="{FF2B5EF4-FFF2-40B4-BE49-F238E27FC236}">
                <a16:creationId xmlns:a16="http://schemas.microsoft.com/office/drawing/2014/main" id="{91983611-4AAC-A5E4-5C7F-9B7630B75007}"/>
              </a:ext>
            </a:extLst>
          </p:cNvPr>
          <p:cNvSpPr/>
          <p:nvPr/>
        </p:nvSpPr>
        <p:spPr>
          <a:xfrm>
            <a:off x="4250417" y="2808681"/>
            <a:ext cx="1498574"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Click to type</a:t>
            </a:r>
          </a:p>
        </p:txBody>
      </p:sp>
      <p:sp>
        <p:nvSpPr>
          <p:cNvPr id="39" name="Freeform 247">
            <a:extLst>
              <a:ext uri="{FF2B5EF4-FFF2-40B4-BE49-F238E27FC236}">
                <a16:creationId xmlns:a16="http://schemas.microsoft.com/office/drawing/2014/main" id="{DB6C177A-CCE9-6084-333D-6FFB2467EC09}"/>
              </a:ext>
            </a:extLst>
          </p:cNvPr>
          <p:cNvSpPr>
            <a:spLocks noChangeArrowheads="1"/>
          </p:cNvSpPr>
          <p:nvPr/>
        </p:nvSpPr>
        <p:spPr bwMode="auto">
          <a:xfrm>
            <a:off x="6237763" y="1664826"/>
            <a:ext cx="3838086"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25684"/>
          </a:solidFill>
          <a:ln>
            <a:noFill/>
          </a:ln>
          <a:effectLst/>
        </p:spPr>
        <p:txBody>
          <a:bodyPr wrap="none" anchor="ctr"/>
          <a:lstStyle/>
          <a:p>
            <a:endParaRPr lang="en-US" sz="900"/>
          </a:p>
        </p:txBody>
      </p:sp>
      <p:sp>
        <p:nvSpPr>
          <p:cNvPr id="11" name="CuadroTexto 599">
            <a:extLst>
              <a:ext uri="{FF2B5EF4-FFF2-40B4-BE49-F238E27FC236}">
                <a16:creationId xmlns:a16="http://schemas.microsoft.com/office/drawing/2014/main" id="{8D7F99DC-9F47-4F67-EB15-0842C5593098}"/>
              </a:ext>
            </a:extLst>
          </p:cNvPr>
          <p:cNvSpPr txBox="1"/>
          <p:nvPr/>
        </p:nvSpPr>
        <p:spPr>
          <a:xfrm>
            <a:off x="7022308" y="1782954"/>
            <a:ext cx="224027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Procurement</a:t>
            </a:r>
          </a:p>
        </p:txBody>
      </p:sp>
      <p:sp>
        <p:nvSpPr>
          <p:cNvPr id="40" name="Freeform 249">
            <a:extLst>
              <a:ext uri="{FF2B5EF4-FFF2-40B4-BE49-F238E27FC236}">
                <a16:creationId xmlns:a16="http://schemas.microsoft.com/office/drawing/2014/main" id="{FA7E7537-7ADE-D399-9887-7AAD7298CBF4}"/>
              </a:ext>
            </a:extLst>
          </p:cNvPr>
          <p:cNvSpPr>
            <a:spLocks noChangeArrowheads="1"/>
          </p:cNvSpPr>
          <p:nvPr/>
        </p:nvSpPr>
        <p:spPr bwMode="auto">
          <a:xfrm>
            <a:off x="6232723" y="4744533"/>
            <a:ext cx="3931874"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D7D31"/>
          </a:solidFill>
          <a:ln>
            <a:noFill/>
          </a:ln>
          <a:effectLst/>
        </p:spPr>
        <p:txBody>
          <a:bodyPr wrap="none" anchor="ctr"/>
          <a:lstStyle/>
          <a:p>
            <a:endParaRPr lang="en-US" sz="900"/>
          </a:p>
        </p:txBody>
      </p:sp>
      <p:sp>
        <p:nvSpPr>
          <p:cNvPr id="41" name="Freeform 246">
            <a:extLst>
              <a:ext uri="{FF2B5EF4-FFF2-40B4-BE49-F238E27FC236}">
                <a16:creationId xmlns:a16="http://schemas.microsoft.com/office/drawing/2014/main" id="{78C2F3B3-EAE9-5580-33EE-7234872A4138}"/>
              </a:ext>
            </a:extLst>
          </p:cNvPr>
          <p:cNvSpPr>
            <a:spLocks noChangeArrowheads="1"/>
          </p:cNvSpPr>
          <p:nvPr/>
        </p:nvSpPr>
        <p:spPr bwMode="auto">
          <a:xfrm>
            <a:off x="2052012" y="2290773"/>
            <a:ext cx="3552501" cy="255445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42" name="Freeform 247">
            <a:extLst>
              <a:ext uri="{FF2B5EF4-FFF2-40B4-BE49-F238E27FC236}">
                <a16:creationId xmlns:a16="http://schemas.microsoft.com/office/drawing/2014/main" id="{C567999B-A8CD-2F65-5AF2-46D545A93783}"/>
              </a:ext>
            </a:extLst>
          </p:cNvPr>
          <p:cNvSpPr>
            <a:spLocks noChangeArrowheads="1"/>
          </p:cNvSpPr>
          <p:nvPr/>
        </p:nvSpPr>
        <p:spPr bwMode="auto">
          <a:xfrm>
            <a:off x="1871166" y="1697377"/>
            <a:ext cx="3838086"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D7D31"/>
          </a:solidFill>
          <a:ln>
            <a:noFill/>
          </a:ln>
          <a:effectLst/>
        </p:spPr>
        <p:txBody>
          <a:bodyPr wrap="none" anchor="ctr"/>
          <a:lstStyle/>
          <a:p>
            <a:endParaRPr lang="en-US" sz="900"/>
          </a:p>
        </p:txBody>
      </p:sp>
      <p:sp>
        <p:nvSpPr>
          <p:cNvPr id="44" name="CuadroTexto 599">
            <a:extLst>
              <a:ext uri="{FF2B5EF4-FFF2-40B4-BE49-F238E27FC236}">
                <a16:creationId xmlns:a16="http://schemas.microsoft.com/office/drawing/2014/main" id="{0202244D-E943-319F-B803-475453E160B6}"/>
              </a:ext>
            </a:extLst>
          </p:cNvPr>
          <p:cNvSpPr txBox="1"/>
          <p:nvPr/>
        </p:nvSpPr>
        <p:spPr>
          <a:xfrm>
            <a:off x="2424444" y="1795337"/>
            <a:ext cx="287104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Sustainability</a:t>
            </a:r>
          </a:p>
        </p:txBody>
      </p:sp>
      <p:sp>
        <p:nvSpPr>
          <p:cNvPr id="45" name="CuadroTexto 599">
            <a:extLst>
              <a:ext uri="{FF2B5EF4-FFF2-40B4-BE49-F238E27FC236}">
                <a16:creationId xmlns:a16="http://schemas.microsoft.com/office/drawing/2014/main" id="{11B00545-69DF-E96F-FF3D-BD4E39D3CF5F}"/>
              </a:ext>
            </a:extLst>
          </p:cNvPr>
          <p:cNvSpPr txBox="1"/>
          <p:nvPr/>
        </p:nvSpPr>
        <p:spPr>
          <a:xfrm>
            <a:off x="2060525" y="2353138"/>
            <a:ext cx="2871043"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Long term impact</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EA596E60-135C-5CCD-F261-0044F4B7D7D9}"/>
              </a:ext>
            </a:extLst>
          </p:cNvPr>
          <p:cNvSpPr txBox="1"/>
          <p:nvPr/>
        </p:nvSpPr>
        <p:spPr>
          <a:xfrm>
            <a:off x="6382240" y="2409481"/>
            <a:ext cx="3651751"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Immediate business needs</a:t>
            </a:r>
          </a:p>
        </p:txBody>
      </p:sp>
      <p:sp>
        <p:nvSpPr>
          <p:cNvPr id="48" name="CuadroTexto 599">
            <a:extLst>
              <a:ext uri="{FF2B5EF4-FFF2-40B4-BE49-F238E27FC236}">
                <a16:creationId xmlns:a16="http://schemas.microsoft.com/office/drawing/2014/main" id="{C4B97E0E-DB79-200D-D1EB-77E06F3C5E18}"/>
              </a:ext>
            </a:extLst>
          </p:cNvPr>
          <p:cNvSpPr txBox="1"/>
          <p:nvPr/>
        </p:nvSpPr>
        <p:spPr>
          <a:xfrm>
            <a:off x="1877647" y="2782891"/>
            <a:ext cx="3564988"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Social/environmental effects</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64FFB3CA-F019-BD62-B019-C030E260E6B7}"/>
              </a:ext>
            </a:extLst>
          </p:cNvPr>
          <p:cNvSpPr txBox="1"/>
          <p:nvPr/>
        </p:nvSpPr>
        <p:spPr>
          <a:xfrm>
            <a:off x="6382241" y="2917602"/>
            <a:ext cx="3473241"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Financial &amp; corporate needs</a:t>
            </a:r>
          </a:p>
        </p:txBody>
      </p:sp>
      <p:sp>
        <p:nvSpPr>
          <p:cNvPr id="51" name="CuadroTexto 599">
            <a:extLst>
              <a:ext uri="{FF2B5EF4-FFF2-40B4-BE49-F238E27FC236}">
                <a16:creationId xmlns:a16="http://schemas.microsoft.com/office/drawing/2014/main" id="{41EE1CFC-C51E-B025-8A0E-1142D6D62190}"/>
              </a:ext>
            </a:extLst>
          </p:cNvPr>
          <p:cNvSpPr txBox="1"/>
          <p:nvPr/>
        </p:nvSpPr>
        <p:spPr>
          <a:xfrm>
            <a:off x="1911928" y="3312669"/>
            <a:ext cx="3462280" cy="707886"/>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Often expensive and complicated processes</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D4D229C8-A75C-5422-2931-AEB691C88703}"/>
              </a:ext>
            </a:extLst>
          </p:cNvPr>
          <p:cNvSpPr txBox="1"/>
          <p:nvPr/>
        </p:nvSpPr>
        <p:spPr>
          <a:xfrm>
            <a:off x="6237763" y="3567999"/>
            <a:ext cx="3920762"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Straightforward processes</a:t>
            </a:r>
          </a:p>
        </p:txBody>
      </p:sp>
      <p:sp>
        <p:nvSpPr>
          <p:cNvPr id="54" name="CuadroTexto 599">
            <a:extLst>
              <a:ext uri="{FF2B5EF4-FFF2-40B4-BE49-F238E27FC236}">
                <a16:creationId xmlns:a16="http://schemas.microsoft.com/office/drawing/2014/main" id="{83A7300F-C9B7-B660-CAE3-DA28B71C2585}"/>
              </a:ext>
            </a:extLst>
          </p:cNvPr>
          <p:cNvSpPr txBox="1"/>
          <p:nvPr/>
        </p:nvSpPr>
        <p:spPr>
          <a:xfrm>
            <a:off x="1888265" y="3990885"/>
            <a:ext cx="3329499" cy="707886"/>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Strongly relying on public policy</a:t>
            </a:r>
          </a:p>
        </p:txBody>
      </p:sp>
      <p:sp>
        <p:nvSpPr>
          <p:cNvPr id="55" name="CuadroTexto 599">
            <a:extLst>
              <a:ext uri="{FF2B5EF4-FFF2-40B4-BE49-F238E27FC236}">
                <a16:creationId xmlns:a16="http://schemas.microsoft.com/office/drawing/2014/main" id="{57E2856A-3B95-52BF-DDC5-CE8F024C6C62}"/>
              </a:ext>
            </a:extLst>
          </p:cNvPr>
          <p:cNvSpPr txBox="1"/>
          <p:nvPr/>
        </p:nvSpPr>
        <p:spPr>
          <a:xfrm>
            <a:off x="6292599" y="4036647"/>
            <a:ext cx="3441213" cy="707886"/>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Leaning on private procurement</a:t>
            </a:r>
          </a:p>
        </p:txBody>
      </p:sp>
      <p:sp>
        <p:nvSpPr>
          <p:cNvPr id="56" name="Freeform 249">
            <a:extLst>
              <a:ext uri="{FF2B5EF4-FFF2-40B4-BE49-F238E27FC236}">
                <a16:creationId xmlns:a16="http://schemas.microsoft.com/office/drawing/2014/main" id="{41B65FA0-A895-5E0C-1A07-EDD7E3330FE3}"/>
              </a:ext>
            </a:extLst>
          </p:cNvPr>
          <p:cNvSpPr>
            <a:spLocks noChangeArrowheads="1"/>
          </p:cNvSpPr>
          <p:nvPr/>
        </p:nvSpPr>
        <p:spPr bwMode="auto">
          <a:xfrm>
            <a:off x="1809569" y="4734054"/>
            <a:ext cx="3931874"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25684"/>
          </a:solidFill>
          <a:ln>
            <a:noFill/>
          </a:ln>
          <a:effectLst/>
        </p:spPr>
        <p:txBody>
          <a:bodyPr wrap="none" anchor="ctr"/>
          <a:lstStyle/>
          <a:p>
            <a:endParaRPr lang="en-US" sz="900"/>
          </a:p>
        </p:txBody>
      </p:sp>
    </p:spTree>
    <p:extLst>
      <p:ext uri="{BB962C8B-B14F-4D97-AF65-F5344CB8AC3E}">
        <p14:creationId xmlns:p14="http://schemas.microsoft.com/office/powerpoint/2010/main" val="281588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A1B0-C14B-2D29-5B43-F56B92A26C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1EF99C-8AC0-9D0C-5975-0B346547CE40}"/>
              </a:ext>
            </a:extLst>
          </p:cNvPr>
          <p:cNvSpPr>
            <a:spLocks noGrp="1"/>
          </p:cNvSpPr>
          <p:nvPr>
            <p:ph type="body" sz="quarter" idx="16"/>
          </p:nvPr>
        </p:nvSpPr>
        <p:spPr>
          <a:xfrm>
            <a:off x="860250" y="625789"/>
            <a:ext cx="9142393" cy="803654"/>
          </a:xfrm>
          <a:prstGeom prst="rect">
            <a:avLst/>
          </a:prstGeom>
        </p:spPr>
        <p:txBody>
          <a:bodyPr/>
          <a:lstStyle/>
          <a:p>
            <a:r>
              <a:rPr lang="en-GB" b="1"/>
              <a:t>Sustainable vs Procurement</a:t>
            </a:r>
            <a:endParaRPr lang="en-IE" b="1"/>
          </a:p>
        </p:txBody>
      </p:sp>
      <p:sp>
        <p:nvSpPr>
          <p:cNvPr id="3" name="Text Placeholder 2">
            <a:extLst>
              <a:ext uri="{FF2B5EF4-FFF2-40B4-BE49-F238E27FC236}">
                <a16:creationId xmlns:a16="http://schemas.microsoft.com/office/drawing/2014/main" id="{0F0AC838-7997-8B63-E020-6C59304F2267}"/>
              </a:ext>
            </a:extLst>
          </p:cNvPr>
          <p:cNvSpPr>
            <a:spLocks noGrp="1"/>
          </p:cNvSpPr>
          <p:nvPr>
            <p:ph type="body" sz="quarter" idx="19"/>
          </p:nvPr>
        </p:nvSpPr>
        <p:spPr>
          <a:xfrm>
            <a:off x="756000" y="1303832"/>
            <a:ext cx="10575749" cy="5241934"/>
          </a:xfrm>
          <a:prstGeom prst="rect">
            <a:avLst/>
          </a:prstGeom>
        </p:spPr>
        <p:txBody>
          <a:bodyPr lIns="91440" tIns="45720" rIns="91440" bIns="45720" anchor="t"/>
          <a:lstStyle/>
          <a:p>
            <a:r>
              <a:rPr lang="en-US" u="sng" dirty="0"/>
              <a:t>Strategies to address these challenges:</a:t>
            </a:r>
          </a:p>
          <a:p>
            <a:endParaRPr lang="en-US" u="sng" dirty="0"/>
          </a:p>
          <a:p>
            <a:r>
              <a:rPr lang="en-US" b="1" dirty="0"/>
              <a:t>1.</a:t>
            </a:r>
            <a:r>
              <a:rPr lang="en-US" b="1" dirty="0">
                <a:highlight>
                  <a:srgbClr val="60BA47"/>
                </a:highlight>
              </a:rPr>
              <a:t> Ensure strong collaboration with suppliers.</a:t>
            </a:r>
            <a:r>
              <a:rPr lang="en-US" b="1" dirty="0"/>
              <a:t> </a:t>
            </a:r>
            <a:r>
              <a:rPr lang="en-US" dirty="0"/>
              <a:t>Building a stable relationship with suppliers allows for the introduction of non-cost-effective sustainable solutions without undermining product/service supply. These solutions can be in the interest of both parties to co-develop, as they both could use it outside the partnership. Moreover, a strong relationship could result in long-term contracts and bulk purchases, that could lower the cost of sustainable products. </a:t>
            </a:r>
            <a:endParaRPr lang="en-US" dirty="0">
              <a:ea typeface="Calibri"/>
              <a:cs typeface="Calibri"/>
            </a:endParaRPr>
          </a:p>
          <a:p>
            <a:endParaRPr lang="en-US" dirty="0"/>
          </a:p>
          <a:p>
            <a:r>
              <a:rPr lang="en-US" b="1" dirty="0"/>
              <a:t>2. </a:t>
            </a:r>
            <a:r>
              <a:rPr lang="en-US" b="1" dirty="0">
                <a:highlight>
                  <a:srgbClr val="60BA47"/>
                </a:highlight>
              </a:rPr>
              <a:t>Enhance public-private collaboration</a:t>
            </a:r>
            <a:r>
              <a:rPr lang="en-US" dirty="0"/>
              <a:t>. Staying updated with the latest environmental regulations can lead to additional funding through grants, tax benefits, or funding for innovation. Having all green labels and environmental standards followed in your products can further attract investors and open new sources of revenue. </a:t>
            </a:r>
            <a:endParaRPr lang="en-US" dirty="0">
              <a:ea typeface="Calibri"/>
              <a:cs typeface="Calibri"/>
            </a:endParaRPr>
          </a:p>
        </p:txBody>
      </p:sp>
    </p:spTree>
    <p:extLst>
      <p:ext uri="{BB962C8B-B14F-4D97-AF65-F5344CB8AC3E}">
        <p14:creationId xmlns:p14="http://schemas.microsoft.com/office/powerpoint/2010/main" val="151731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1DBA-F0B8-5109-4E30-2D54B4F557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2D8A16-E4F2-F879-078C-46970EB9D30C}"/>
              </a:ext>
            </a:extLst>
          </p:cNvPr>
          <p:cNvSpPr>
            <a:spLocks noGrp="1"/>
          </p:cNvSpPr>
          <p:nvPr>
            <p:ph type="body" sz="quarter" idx="19"/>
          </p:nvPr>
        </p:nvSpPr>
        <p:spPr>
          <a:xfrm>
            <a:off x="5701745" y="2158623"/>
            <a:ext cx="3462575" cy="1819890"/>
          </a:xfrm>
          <a:prstGeom prst="rect">
            <a:avLst/>
          </a:prstGeom>
        </p:spPr>
        <p:txBody>
          <a:bodyPr/>
          <a:lstStyle/>
          <a:p>
            <a:pPr algn="just"/>
            <a:r>
              <a:rPr lang="en-US" i="1" dirty="0"/>
              <a:t>How do we ensure that our suppliers comply with environmental and social standards?</a:t>
            </a:r>
          </a:p>
        </p:txBody>
      </p:sp>
      <p:sp>
        <p:nvSpPr>
          <p:cNvPr id="4" name="TextBox 3">
            <a:extLst>
              <a:ext uri="{FF2B5EF4-FFF2-40B4-BE49-F238E27FC236}">
                <a16:creationId xmlns:a16="http://schemas.microsoft.com/office/drawing/2014/main" id="{D82CFF57-78C8-0D03-E2F6-160B11B8EE8D}"/>
              </a:ext>
            </a:extLst>
          </p:cNvPr>
          <p:cNvSpPr txBox="1"/>
          <p:nvPr/>
        </p:nvSpPr>
        <p:spPr>
          <a:xfrm>
            <a:off x="482600" y="637362"/>
            <a:ext cx="6207760" cy="461665"/>
          </a:xfrm>
          <a:prstGeom prst="rect">
            <a:avLst/>
          </a:prstGeom>
          <a:noFill/>
        </p:spPr>
        <p:txBody>
          <a:bodyPr wrap="square">
            <a:spAutoFit/>
          </a:bodyPr>
          <a:lstStyle/>
          <a:p>
            <a:pPr algn="just"/>
            <a:r>
              <a:rPr lang="en-US" sz="2400" b="1" dirty="0">
                <a:solidFill>
                  <a:srgbClr val="09465E"/>
                </a:solidFill>
              </a:rPr>
              <a:t>Tracing sustainability</a:t>
            </a:r>
          </a:p>
        </p:txBody>
      </p:sp>
      <p:pic>
        <p:nvPicPr>
          <p:cNvPr id="5" name="Picture 4" descr="A diagram of a company's process&#10;&#10;AI-generated content may be incorrect.">
            <a:extLst>
              <a:ext uri="{FF2B5EF4-FFF2-40B4-BE49-F238E27FC236}">
                <a16:creationId xmlns:a16="http://schemas.microsoft.com/office/drawing/2014/main" id="{2FA14B47-BAFB-99FC-5591-29B2DDDC8E27}"/>
              </a:ext>
            </a:extLst>
          </p:cNvPr>
          <p:cNvPicPr>
            <a:picLocks noChangeAspect="1"/>
          </p:cNvPicPr>
          <p:nvPr/>
        </p:nvPicPr>
        <p:blipFill>
          <a:blip r:embed="rId3"/>
          <a:srcRect t="24102" b="18291"/>
          <a:stretch/>
        </p:blipFill>
        <p:spPr>
          <a:xfrm>
            <a:off x="389082" y="163656"/>
            <a:ext cx="11226800" cy="6530687"/>
          </a:xfrm>
          <a:prstGeom prst="rect">
            <a:avLst/>
          </a:prstGeom>
        </p:spPr>
      </p:pic>
    </p:spTree>
    <p:extLst>
      <p:ext uri="{BB962C8B-B14F-4D97-AF65-F5344CB8AC3E}">
        <p14:creationId xmlns:p14="http://schemas.microsoft.com/office/powerpoint/2010/main" val="724112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4B1A-59A0-4270-6119-F6AF3CE6D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FAEB7E-E834-7F8E-8448-FFD104E67425}"/>
              </a:ext>
            </a:extLst>
          </p:cNvPr>
          <p:cNvSpPr>
            <a:spLocks noGrp="1"/>
          </p:cNvSpPr>
          <p:nvPr>
            <p:ph type="body" sz="quarter" idx="19"/>
          </p:nvPr>
        </p:nvSpPr>
        <p:spPr>
          <a:xfrm>
            <a:off x="644427" y="1492591"/>
            <a:ext cx="8218219" cy="5536995"/>
          </a:xfrm>
          <a:prstGeom prst="rect">
            <a:avLst/>
          </a:prstGeom>
        </p:spPr>
        <p:txBody>
          <a:bodyPr lIns="91440" tIns="45720" rIns="91440" bIns="45720" anchor="t"/>
          <a:lstStyle/>
          <a:p>
            <a:r>
              <a:rPr lang="en-GB" dirty="0"/>
              <a:t>You are a food SME owner/producer, trying to adopt sustainable sourcing techniques. However, your budget is tight, your suppliers are inconsistent, and certifications are expensive.</a:t>
            </a:r>
          </a:p>
          <a:p>
            <a:endParaRPr lang="en-GB" dirty="0"/>
          </a:p>
          <a:p>
            <a:pPr>
              <a:buFont typeface="Arial" panose="020B0604020202020204" pitchFamily="34" charset="0"/>
              <a:buChar char="•"/>
            </a:pPr>
            <a:r>
              <a:rPr lang="en-GB" dirty="0"/>
              <a:t>What barriers would you face?</a:t>
            </a:r>
          </a:p>
          <a:p>
            <a:pPr marL="0" indent="0"/>
            <a:endParaRPr lang="en-GB" dirty="0"/>
          </a:p>
          <a:p>
            <a:pPr>
              <a:buFont typeface="Arial" panose="020B0604020202020204" pitchFamily="34" charset="0"/>
              <a:buChar char="•"/>
            </a:pPr>
            <a:r>
              <a:rPr lang="en-GB" dirty="0"/>
              <a:t>What compromises might you be tempted to make?</a:t>
            </a:r>
          </a:p>
          <a:p>
            <a:pPr marL="0" indent="0"/>
            <a:endParaRPr lang="en-GB" dirty="0"/>
          </a:p>
          <a:p>
            <a:pPr>
              <a:buFont typeface="Arial" panose="020B0604020202020204" pitchFamily="34" charset="0"/>
              <a:buChar char="•"/>
            </a:pPr>
            <a:r>
              <a:rPr lang="en-GB" dirty="0"/>
              <a:t>How would you explain your choices to your customers?</a:t>
            </a:r>
          </a:p>
          <a:p>
            <a:pPr>
              <a:buFont typeface="Arial" panose="020B0604020202020204" pitchFamily="34" charset="0"/>
              <a:buChar char="•"/>
            </a:pPr>
            <a:endParaRPr lang="en-GB" dirty="0"/>
          </a:p>
          <a:p>
            <a:pPr>
              <a:buFont typeface="Arial" panose="020B0604020202020204" pitchFamily="34" charset="0"/>
              <a:buChar char="•"/>
            </a:pPr>
            <a:endParaRPr lang="en-GB" dirty="0"/>
          </a:p>
          <a:p>
            <a:pPr marL="0" indent="0"/>
            <a:r>
              <a:rPr lang="en-GB" i="1" dirty="0"/>
              <a:t>Reflect on the following questions and write down your thoughts</a:t>
            </a:r>
          </a:p>
        </p:txBody>
      </p:sp>
      <p:sp>
        <p:nvSpPr>
          <p:cNvPr id="4" name="Text Placeholder 3">
            <a:extLst>
              <a:ext uri="{FF2B5EF4-FFF2-40B4-BE49-F238E27FC236}">
                <a16:creationId xmlns:a16="http://schemas.microsoft.com/office/drawing/2014/main" id="{0D344384-69F1-E22A-8040-824693DF1B9E}"/>
              </a:ext>
            </a:extLst>
          </p:cNvPr>
          <p:cNvSpPr>
            <a:spLocks noGrp="1"/>
          </p:cNvSpPr>
          <p:nvPr>
            <p:ph type="body" sz="quarter" idx="16"/>
          </p:nvPr>
        </p:nvSpPr>
        <p:spPr>
          <a:xfrm>
            <a:off x="7668953" y="657458"/>
            <a:ext cx="3971711" cy="803654"/>
          </a:xfrm>
          <a:prstGeom prst="rect">
            <a:avLst/>
          </a:prstGeom>
        </p:spPr>
        <p:txBody>
          <a:bodyPr lIns="91440" tIns="45720" rIns="91440" bIns="45720" anchor="t">
            <a:noAutofit/>
          </a:bodyPr>
          <a:lstStyle/>
          <a:p>
            <a:r>
              <a:rPr lang="en-IE" dirty="0">
                <a:highlight>
                  <a:srgbClr val="ED7D31"/>
                </a:highlight>
              </a:rPr>
              <a:t>Learners exercise</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35B38FC9-AF9B-C2BC-2D3B-E9A7CC14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18" y="2790645"/>
            <a:ext cx="3093946" cy="18048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14330D0-C5BE-84AD-F8F4-65F452C52C11}"/>
              </a:ext>
            </a:extLst>
          </p:cNvPr>
          <p:cNvGrpSpPr/>
          <p:nvPr/>
        </p:nvGrpSpPr>
        <p:grpSpPr>
          <a:xfrm>
            <a:off x="6563906" y="510505"/>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EC2739BB-403C-D96D-1D3E-7F96888A30C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5155D7A9-4DE7-E595-FE6E-ED5C24A6CE15}"/>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9A0107D8-EF37-1F66-7484-FC4DEE7F7AE5}"/>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39678698-98ED-9C4B-CB24-6D9063A30CFE}"/>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8D56B13-8825-A6E6-2F94-F358480DE1F9}"/>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A1BAD49B-C4F3-8A45-7A10-54C6830E1851}"/>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19BBEC5A-9918-FD28-8179-66A6F5BBBC10}"/>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86F6C46-1654-3BDD-D8BB-F7D68732E0D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52A3B92A-89A0-F16C-99BD-0BA6105C6D59}"/>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8F447A53-71A4-1A5D-118A-4E8AE8F8DDA1}"/>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1563A35B-F127-3508-0F2B-1F44E6E74BB3}"/>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11E71D1A-060D-4E38-E42C-3BA442D8185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3268620B-AF61-7B80-3658-2BF5790BE9A0}"/>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01E05D95-CC3A-A664-8127-62ABAF3AFE88}"/>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EC57F39C-80E7-2D47-EA76-DEF05DE00831}"/>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B678E34D-8E64-5001-C8DB-39C02FA91218}"/>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2" name="TextBox 21">
            <a:extLst>
              <a:ext uri="{FF2B5EF4-FFF2-40B4-BE49-F238E27FC236}">
                <a16:creationId xmlns:a16="http://schemas.microsoft.com/office/drawing/2014/main" id="{47061757-B730-6935-7E4C-AA6562FCFFC4}"/>
              </a:ext>
            </a:extLst>
          </p:cNvPr>
          <p:cNvSpPr txBox="1"/>
          <p:nvPr/>
        </p:nvSpPr>
        <p:spPr>
          <a:xfrm>
            <a:off x="570562" y="857566"/>
            <a:ext cx="6096000" cy="461665"/>
          </a:xfrm>
          <a:prstGeom prst="rect">
            <a:avLst/>
          </a:prstGeom>
          <a:noFill/>
        </p:spPr>
        <p:txBody>
          <a:bodyPr wrap="square">
            <a:spAutoFit/>
          </a:bodyPr>
          <a:lstStyle/>
          <a:p>
            <a:r>
              <a:rPr lang="en-US" sz="2400" dirty="0">
                <a:solidFill>
                  <a:srgbClr val="09465E"/>
                </a:solidFill>
              </a:rPr>
              <a:t>In the following situation: </a:t>
            </a:r>
            <a:endParaRPr lang="en-US" sz="2400" b="1" dirty="0">
              <a:solidFill>
                <a:srgbClr val="09465E"/>
              </a:solidFill>
            </a:endParaRPr>
          </a:p>
        </p:txBody>
      </p:sp>
    </p:spTree>
    <p:extLst>
      <p:ext uri="{BB962C8B-B14F-4D97-AF65-F5344CB8AC3E}">
        <p14:creationId xmlns:p14="http://schemas.microsoft.com/office/powerpoint/2010/main" val="17314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17841" y="966602"/>
            <a:ext cx="6341766" cy="6252779"/>
          </a:xfrm>
          <a:prstGeom prst="rect">
            <a:avLst/>
          </a:prstGeom>
        </p:spPr>
        <p:txBody>
          <a:bodyPr lIns="91440" tIns="45720" rIns="91440" bIns="45720" anchor="t"/>
          <a:lstStyle/>
          <a:p>
            <a:endParaRPr lang="en-US" sz="2200" dirty="0"/>
          </a:p>
          <a:p>
            <a:r>
              <a:rPr lang="en-US" sz="2200" dirty="0"/>
              <a:t>As observed, sustainable procurement is a fundamental concept for securing an efficient, green and responsible source of supply. </a:t>
            </a:r>
          </a:p>
          <a:p>
            <a:endParaRPr lang="en-US" sz="2200" dirty="0"/>
          </a:p>
          <a:p>
            <a:r>
              <a:rPr lang="en-US" sz="2200" dirty="0"/>
              <a:t>Embracing this concept is crucial when engaging with partners and building trusting relationships</a:t>
            </a:r>
            <a:endParaRPr lang="en-US" sz="2200" dirty="0">
              <a:ea typeface="Calibri"/>
              <a:cs typeface="Calibri"/>
            </a:endParaRPr>
          </a:p>
          <a:p>
            <a:endParaRPr lang="en-US" sz="2200" dirty="0"/>
          </a:p>
          <a:p>
            <a:r>
              <a:rPr lang="en-US" sz="2200" dirty="0"/>
              <a:t>Sustainable procurement is strategic, balancing economic, social and environmental considerations.</a:t>
            </a:r>
          </a:p>
          <a:p>
            <a:endParaRPr lang="en-US" sz="2200" dirty="0"/>
          </a:p>
          <a:p>
            <a:r>
              <a:rPr lang="en-US" sz="2200" dirty="0"/>
              <a:t> Engaging with this practice requires critical thinking and commitment to improvement, which aligns with the main objectives of the Waste 2 Worth project</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a:t>Final remarks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a:t>01</a:t>
            </a:r>
          </a:p>
        </p:txBody>
      </p:sp>
      <p:pic>
        <p:nvPicPr>
          <p:cNvPr id="1026" name="Picture 2" descr="Best Sustainable Procurement Strategy for Businesses in 2025 - Sprih">
            <a:extLst>
              <a:ext uri="{FF2B5EF4-FFF2-40B4-BE49-F238E27FC236}">
                <a16:creationId xmlns:a16="http://schemas.microsoft.com/office/drawing/2014/main" id="{012B8478-4FF1-01DA-AE65-4D737C06D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2" t="10666" r="17239" b="22551"/>
          <a:stretch/>
        </p:blipFill>
        <p:spPr bwMode="auto">
          <a:xfrm>
            <a:off x="0" y="2491285"/>
            <a:ext cx="6273579" cy="35164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2562939-738E-FB21-A25D-599F65FCBD3E}"/>
              </a:ext>
            </a:extLst>
          </p:cNvPr>
          <p:cNvSpPr/>
          <p:nvPr/>
        </p:nvSpPr>
        <p:spPr>
          <a:xfrm>
            <a:off x="5885793" y="3372301"/>
            <a:ext cx="5160580"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6001862" y="3342969"/>
            <a:ext cx="4949917" cy="646331"/>
          </a:xfrm>
          <a:prstGeom prst="rect">
            <a:avLst/>
          </a:prstGeom>
          <a:noFill/>
        </p:spPr>
        <p:txBody>
          <a:bodyPr wrap="square" rtlCol="0">
            <a:spAutoFit/>
          </a:bodyPr>
          <a:lstStyle/>
          <a:p>
            <a:r>
              <a:rPr lang="en-US" sz="3600" b="1" spc="324">
                <a:solidFill>
                  <a:srgbClr val="60BA47"/>
                </a:solidFill>
                <a:latin typeface="Calibri" panose="020F0502020204030204" pitchFamily="34" charset="0"/>
                <a:cs typeface="Calibri" panose="020F0502020204030204" pitchFamily="34" charset="0"/>
              </a:rPr>
              <a:t>Sustainable sourcing</a:t>
            </a:r>
          </a:p>
        </p:txBody>
      </p:sp>
    </p:spTree>
    <p:extLst>
      <p:ext uri="{BB962C8B-B14F-4D97-AF65-F5344CB8AC3E}">
        <p14:creationId xmlns:p14="http://schemas.microsoft.com/office/powerpoint/2010/main" val="284046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BETTER SOURCING, BRIGHTER FUTURE</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a:solidFill>
                  <a:schemeClr val="bg1"/>
                </a:solidFill>
              </a:rPr>
              <a:t>www.</a:t>
            </a:r>
            <a:r>
              <a:rPr lang="en-US" sz="3000" b="1">
                <a:solidFill>
                  <a:schemeClr val="bg1"/>
                </a:solidFill>
              </a:rPr>
              <a:t>waste2worth</a:t>
            </a:r>
            <a:r>
              <a:rPr lang="en-US" sz="3000">
                <a:solidFill>
                  <a:schemeClr val="bg1"/>
                </a:solidFill>
              </a:rPr>
              <a:t>.eu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644014"/>
            <a:ext cx="10052954" cy="803654"/>
          </a:xfrm>
          <a:prstGeom prst="rect">
            <a:avLst/>
          </a:prstGeom>
        </p:spPr>
        <p:txBody>
          <a:bodyPr/>
          <a:lstStyle/>
          <a:p>
            <a:r>
              <a:rPr lang="en-IE"/>
              <a:t>Basic concepts</a:t>
            </a:r>
            <a:endParaRPr lang="en-US"/>
          </a:p>
        </p:txBody>
      </p:sp>
      <p:sp>
        <p:nvSpPr>
          <p:cNvPr id="3" name="Text Placeholder 2">
            <a:extLst>
              <a:ext uri="{FF2B5EF4-FFF2-40B4-BE49-F238E27FC236}">
                <a16:creationId xmlns:a16="http://schemas.microsoft.com/office/drawing/2014/main" id="{71D61E17-C4BF-6918-4827-938EBA8B54EF}"/>
              </a:ext>
            </a:extLst>
          </p:cNvPr>
          <p:cNvSpPr>
            <a:spLocks noGrp="1"/>
          </p:cNvSpPr>
          <p:nvPr>
            <p:ph type="body" sz="quarter" idx="19"/>
          </p:nvPr>
        </p:nvSpPr>
        <p:spPr>
          <a:xfrm>
            <a:off x="790397" y="1662600"/>
            <a:ext cx="10611205" cy="4626399"/>
          </a:xfrm>
          <a:prstGeom prst="rect">
            <a:avLst/>
          </a:prstGeom>
        </p:spPr>
        <p:txBody>
          <a:bodyPr/>
          <a:lstStyle/>
          <a:p>
            <a:r>
              <a:rPr lang="en-GB" b="1" dirty="0"/>
              <a:t>Supply chain collaboration </a:t>
            </a:r>
            <a:r>
              <a:rPr lang="en-GB" dirty="0"/>
              <a:t>plays an essential role in the overall success of food SMEs and food businesses in general. Supply chain collaboration occurs when different businesses actively support each other, working towards shared benefits </a:t>
            </a:r>
            <a:r>
              <a:rPr lang="en-GB" dirty="0">
                <a:hlinkClick r:id="rId2"/>
              </a:rPr>
              <a:t>(</a:t>
            </a:r>
            <a:r>
              <a:rPr lang="en-GB" dirty="0" err="1">
                <a:hlinkClick r:id="rId2"/>
              </a:rPr>
              <a:t>Chauan</a:t>
            </a:r>
            <a:r>
              <a:rPr lang="en-GB" dirty="0">
                <a:hlinkClick r:id="rId2"/>
              </a:rPr>
              <a:t>, 2022)</a:t>
            </a:r>
            <a:endParaRPr lang="en-GB" dirty="0"/>
          </a:p>
          <a:p>
            <a:endParaRPr lang="en-US" sz="1800" dirty="0"/>
          </a:p>
          <a:p>
            <a:r>
              <a:rPr lang="en-US" dirty="0"/>
              <a:t> One of these major benefits is the creation of </a:t>
            </a:r>
            <a:r>
              <a:rPr lang="en-US" b="1" dirty="0" err="1"/>
              <a:t>favourable</a:t>
            </a:r>
            <a:r>
              <a:rPr lang="en-US" b="1" dirty="0"/>
              <a:t> conditions for pursuing sustainable sourcing practices</a:t>
            </a:r>
            <a:r>
              <a:rPr lang="en-US" dirty="0"/>
              <a:t>, making easier for food SMEs to align their operations and food procurement with </a:t>
            </a:r>
            <a:r>
              <a:rPr lang="en-US" b="1" dirty="0"/>
              <a:t>environmental, social and economic standards.</a:t>
            </a:r>
          </a:p>
          <a:p>
            <a:endParaRPr lang="en-US" sz="1800" dirty="0"/>
          </a:p>
          <a:p>
            <a:r>
              <a:rPr lang="en-US" dirty="0"/>
              <a:t>Engaging in </a:t>
            </a:r>
            <a:r>
              <a:rPr lang="en-US" b="1" dirty="0"/>
              <a:t>sustainable procurement </a:t>
            </a:r>
            <a:r>
              <a:rPr lang="en-US" dirty="0"/>
              <a:t>refers therefore to the integration of environmental, social and economic considerations into the purchasing to promote positive outcomes across the supply chain procurement process </a:t>
            </a:r>
            <a:r>
              <a:rPr lang="en-US" dirty="0">
                <a:hlinkClick r:id="rId3"/>
              </a:rPr>
              <a:t>(Jean, 2024). </a:t>
            </a:r>
            <a:endParaRPr lang="en-US" dirty="0"/>
          </a:p>
          <a:p>
            <a:endParaRPr lang="en-US" dirty="0"/>
          </a:p>
        </p:txBody>
      </p:sp>
      <p:grpSp>
        <p:nvGrpSpPr>
          <p:cNvPr id="2" name="Graphic 3">
            <a:extLst>
              <a:ext uri="{FF2B5EF4-FFF2-40B4-BE49-F238E27FC236}">
                <a16:creationId xmlns:a16="http://schemas.microsoft.com/office/drawing/2014/main" id="{C40B9B02-9D7E-9707-B4DE-91964C519B67}"/>
              </a:ext>
            </a:extLst>
          </p:cNvPr>
          <p:cNvGrpSpPr/>
          <p:nvPr/>
        </p:nvGrpSpPr>
        <p:grpSpPr>
          <a:xfrm>
            <a:off x="9500454" y="493133"/>
            <a:ext cx="1086136" cy="1105415"/>
            <a:chOff x="8424689" y="1951807"/>
            <a:chExt cx="1086136" cy="1105415"/>
          </a:xfrm>
          <a:solidFill>
            <a:srgbClr val="09465E"/>
          </a:solidFill>
        </p:grpSpPr>
        <p:grpSp>
          <p:nvGrpSpPr>
            <p:cNvPr id="5" name="Graphic 3">
              <a:extLst>
                <a:ext uri="{FF2B5EF4-FFF2-40B4-BE49-F238E27FC236}">
                  <a16:creationId xmlns:a16="http://schemas.microsoft.com/office/drawing/2014/main" id="{9BF072AB-6918-8967-DE67-1BB8B88213A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2EB52C68-7DFC-E740-2EA9-2FFEC473D8CB}"/>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E25684"/>
              </a:solid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E6D101E1-D430-F56F-2002-CA926326049E}"/>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E25684"/>
              </a:solid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69B96504-BD0E-291C-D03E-BF1D63D73D46}"/>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E25684"/>
              </a:solid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09E378EE-83F0-CBDB-ABC3-6DAC29929F3F}"/>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E25684"/>
              </a:solid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8B4A632C-C3B9-AC97-C193-169CA75D24E2}"/>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9850DC3C-4365-C389-F489-A5095500CF23}"/>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A6CE8606-C524-ABB0-5C1A-357BCE7D1112}"/>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2BA2AA09-0D7A-1B48-A406-0D5D45C13799}"/>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2CC934B8-3A86-CDE5-142E-9424EEE8817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1D97390F-091D-8981-3074-711533F805BD}"/>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85FA7E66-E4CE-A245-1841-D3A1C0D0F09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EE71F580-DEE4-023F-2821-99A45234AB89}"/>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63A4C705-45B7-F466-1C68-1C06D8DC2A9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BF27081C-9087-7487-8075-9E1FE2D8604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FA63CD39-4370-828A-A516-A122189BE5D3}"/>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559C9F9C-4358-438A-E69B-42EE5F8DF0B1}"/>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AB3791E4-53D0-F10F-5EC8-D4C66188AA86}"/>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D80442F1-E297-D637-F02E-66558A0EF0A9}"/>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B00FC649-210D-E4B6-5E63-73C26A454EF7}"/>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673BEEE5-1076-163B-E515-AA8EE1A10741}"/>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90A2E2C6-9B51-E0F0-46DD-B5CAF8E7F84E}"/>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FBFF652D-568B-6D81-FFAA-B91A0B9F7E7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D97EE3A5-69B4-A816-707A-4F576FDEF0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C0C905AA-BBA0-BD40-D2DA-595097C87320}"/>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2793B81D-EC4F-908A-F2E9-46E93AD46866}"/>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9021B8DA-3206-102B-7AA9-D33FF57A0654}"/>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B376754C-DADD-C964-DFA1-6C5A5CA6B91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49DE795-D74F-F291-9193-E3733668F847}"/>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B0804961-EE0C-242C-5987-62731AE37BD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0EBCE7EA-D7AC-DD2C-C174-AF339FAF3FA1}"/>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FC36D6F5-A3CF-EF7E-381E-45F15939D2D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19E6B851-6FA3-63C0-8715-41F63AC4CD17}"/>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57E0A68B-9725-17AB-106F-5AAE4C365719}"/>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1F870C44-9B22-E278-0A2E-0ECD2BC9B2A1}"/>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7F11D4F6-5CAD-118F-1BED-71F68093C723}"/>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7DAF173B-A0C7-92EC-2978-A3F8A6DD6AB5}"/>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B01A2A99-79D0-AA5E-3666-0447EBD66ABC}"/>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68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C7CE1-763A-4DAF-913E-3044DC46EC43}"/>
              </a:ext>
            </a:extLst>
          </p:cNvPr>
          <p:cNvSpPr>
            <a:spLocks noGrp="1"/>
          </p:cNvSpPr>
          <p:nvPr>
            <p:ph type="body" sz="quarter" idx="16"/>
          </p:nvPr>
        </p:nvSpPr>
        <p:spPr>
          <a:xfrm>
            <a:off x="2544449" y="348820"/>
            <a:ext cx="9870256" cy="650074"/>
          </a:xfrm>
        </p:spPr>
        <p:txBody>
          <a:bodyPr lIns="91440" tIns="45720" rIns="91440" bIns="45720" anchor="t">
            <a:noAutofit/>
          </a:bodyPr>
          <a:lstStyle/>
          <a:p>
            <a:r>
              <a:rPr lang="en-IE" dirty="0">
                <a:ea typeface="Calibri"/>
                <a:cs typeface="Calibri"/>
              </a:rPr>
              <a:t>What is Sustainable Procurement?</a:t>
            </a:r>
            <a:endParaRPr lang="en-US" dirty="0"/>
          </a:p>
        </p:txBody>
      </p:sp>
      <p:pic>
        <p:nvPicPr>
          <p:cNvPr id="5" name="Online Media 4" title="Sustainable Procurement: It’s Not Just About Being Green">
            <a:hlinkClick r:id="" action="ppaction://media"/>
            <a:extLst>
              <a:ext uri="{FF2B5EF4-FFF2-40B4-BE49-F238E27FC236}">
                <a16:creationId xmlns:a16="http://schemas.microsoft.com/office/drawing/2014/main" id="{344D6F59-55DB-E970-4501-860B2B4DECEF}"/>
              </a:ext>
            </a:extLst>
          </p:cNvPr>
          <p:cNvPicPr>
            <a:picLocks noGrp="1" noRot="1" noChangeAspect="1"/>
          </p:cNvPicPr>
          <p:nvPr>
            <p:ph type="pic" sz="quarter" idx="10"/>
            <a:videoFile r:link="rId1"/>
          </p:nvPr>
        </p:nvPicPr>
        <p:blipFill>
          <a:blip r:embed="rId3"/>
          <a:srcRect l="832" r="832"/>
          <a:stretch>
            <a:fillRect/>
          </a:stretch>
        </p:blipFill>
        <p:spPr>
          <a:xfrm>
            <a:off x="622131" y="2108009"/>
            <a:ext cx="5100283" cy="3885312"/>
          </a:xfrm>
        </p:spPr>
      </p:pic>
      <p:sp>
        <p:nvSpPr>
          <p:cNvPr id="7" name="TextBox 6">
            <a:extLst>
              <a:ext uri="{FF2B5EF4-FFF2-40B4-BE49-F238E27FC236}">
                <a16:creationId xmlns:a16="http://schemas.microsoft.com/office/drawing/2014/main" id="{70BB9640-84C4-B05E-5A90-53D26ACB0A01}"/>
              </a:ext>
            </a:extLst>
          </p:cNvPr>
          <p:cNvSpPr txBox="1"/>
          <p:nvPr/>
        </p:nvSpPr>
        <p:spPr>
          <a:xfrm>
            <a:off x="600336" y="1392345"/>
            <a:ext cx="4685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Sustainable Procurement: It’s Not Just About Being Green</a:t>
            </a:r>
            <a:endParaRPr lang="en-US" sz="1400" dirty="0"/>
          </a:p>
        </p:txBody>
      </p:sp>
      <p:grpSp>
        <p:nvGrpSpPr>
          <p:cNvPr id="8" name="Graphic 4">
            <a:extLst>
              <a:ext uri="{FF2B5EF4-FFF2-40B4-BE49-F238E27FC236}">
                <a16:creationId xmlns:a16="http://schemas.microsoft.com/office/drawing/2014/main" id="{CA7E8B16-2096-C879-AC91-734D8C9287B0}"/>
              </a:ext>
            </a:extLst>
          </p:cNvPr>
          <p:cNvGrpSpPr/>
          <p:nvPr/>
        </p:nvGrpSpPr>
        <p:grpSpPr>
          <a:xfrm rot="19582332">
            <a:off x="4937233" y="1337133"/>
            <a:ext cx="320003" cy="545112"/>
            <a:chOff x="6198966" y="5366641"/>
            <a:chExt cx="717140" cy="1386497"/>
          </a:xfrm>
          <a:solidFill>
            <a:srgbClr val="09465E"/>
          </a:solidFill>
        </p:grpSpPr>
        <p:grpSp>
          <p:nvGrpSpPr>
            <p:cNvPr id="9" name="Graphic 4">
              <a:extLst>
                <a:ext uri="{FF2B5EF4-FFF2-40B4-BE49-F238E27FC236}">
                  <a16:creationId xmlns:a16="http://schemas.microsoft.com/office/drawing/2014/main" id="{AAF5096F-9884-C7E0-3A8B-44634E8FB0C3}"/>
                </a:ext>
              </a:extLst>
            </p:cNvPr>
            <p:cNvGrpSpPr/>
            <p:nvPr/>
          </p:nvGrpSpPr>
          <p:grpSpPr>
            <a:xfrm>
              <a:off x="6229199" y="5366641"/>
              <a:ext cx="446280" cy="440141"/>
              <a:chOff x="6229199" y="5366641"/>
              <a:chExt cx="446280" cy="440141"/>
            </a:xfrm>
            <a:grpFill/>
          </p:grpSpPr>
          <p:sp>
            <p:nvSpPr>
              <p:cNvPr id="18" name="Freeform 57">
                <a:extLst>
                  <a:ext uri="{FF2B5EF4-FFF2-40B4-BE49-F238E27FC236}">
                    <a16:creationId xmlns:a16="http://schemas.microsoft.com/office/drawing/2014/main" id="{D47F4890-1093-D5C7-637E-A9A9FF6746D0}"/>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58">
                <a:extLst>
                  <a:ext uri="{FF2B5EF4-FFF2-40B4-BE49-F238E27FC236}">
                    <a16:creationId xmlns:a16="http://schemas.microsoft.com/office/drawing/2014/main" id="{80E02298-A9D2-7F60-AB4A-8B65604F6874}"/>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aphic 4">
              <a:extLst>
                <a:ext uri="{FF2B5EF4-FFF2-40B4-BE49-F238E27FC236}">
                  <a16:creationId xmlns:a16="http://schemas.microsoft.com/office/drawing/2014/main" id="{F847EA1B-AFF1-28C4-06D1-F61889C19D32}"/>
                </a:ext>
              </a:extLst>
            </p:cNvPr>
            <p:cNvGrpSpPr/>
            <p:nvPr/>
          </p:nvGrpSpPr>
          <p:grpSpPr>
            <a:xfrm>
              <a:off x="6198966" y="5541415"/>
              <a:ext cx="717140" cy="1211723"/>
              <a:chOff x="6198966" y="5541415"/>
              <a:chExt cx="717140" cy="1211723"/>
            </a:xfrm>
            <a:grpFill/>
          </p:grpSpPr>
          <p:sp>
            <p:nvSpPr>
              <p:cNvPr id="11" name="Freeform 50">
                <a:extLst>
                  <a:ext uri="{FF2B5EF4-FFF2-40B4-BE49-F238E27FC236}">
                    <a16:creationId xmlns:a16="http://schemas.microsoft.com/office/drawing/2014/main" id="{9FC9C8D4-EF9E-05D8-F02E-DFF1E816D316}"/>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1">
                <a:extLst>
                  <a:ext uri="{FF2B5EF4-FFF2-40B4-BE49-F238E27FC236}">
                    <a16:creationId xmlns:a16="http://schemas.microsoft.com/office/drawing/2014/main" id="{609F8F23-EB4B-E989-6B41-1D554FD11FFE}"/>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2">
                <a:extLst>
                  <a:ext uri="{FF2B5EF4-FFF2-40B4-BE49-F238E27FC236}">
                    <a16:creationId xmlns:a16="http://schemas.microsoft.com/office/drawing/2014/main" id="{A43AC6A6-9EA7-7775-6B2D-E4FE43AB1564}"/>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3">
                <a:extLst>
                  <a:ext uri="{FF2B5EF4-FFF2-40B4-BE49-F238E27FC236}">
                    <a16:creationId xmlns:a16="http://schemas.microsoft.com/office/drawing/2014/main" id="{88C6F835-C245-CB73-1808-D850B7844D20}"/>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4">
                <a:extLst>
                  <a:ext uri="{FF2B5EF4-FFF2-40B4-BE49-F238E27FC236}">
                    <a16:creationId xmlns:a16="http://schemas.microsoft.com/office/drawing/2014/main" id="{94B12265-E9ED-C020-5636-A920292F0949}"/>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5">
                <a:extLst>
                  <a:ext uri="{FF2B5EF4-FFF2-40B4-BE49-F238E27FC236}">
                    <a16:creationId xmlns:a16="http://schemas.microsoft.com/office/drawing/2014/main" id="{3E4EB400-BD97-D3F0-B64E-9B76A5DA75C3}"/>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56">
                <a:extLst>
                  <a:ext uri="{FF2B5EF4-FFF2-40B4-BE49-F238E27FC236}">
                    <a16:creationId xmlns:a16="http://schemas.microsoft.com/office/drawing/2014/main" id="{3E671B66-AF2C-C204-6D47-913C3D517BD6}"/>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 name="Text Placeholder 3">
            <a:extLst>
              <a:ext uri="{FF2B5EF4-FFF2-40B4-BE49-F238E27FC236}">
                <a16:creationId xmlns:a16="http://schemas.microsoft.com/office/drawing/2014/main" id="{8B52E834-977B-C520-872E-CAE2CD61CB1E}"/>
              </a:ext>
            </a:extLst>
          </p:cNvPr>
          <p:cNvSpPr txBox="1">
            <a:spLocks/>
          </p:cNvSpPr>
          <p:nvPr/>
        </p:nvSpPr>
        <p:spPr>
          <a:xfrm>
            <a:off x="6350710" y="1390654"/>
            <a:ext cx="5652655" cy="5988620"/>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solidFill>
                  <a:srgbClr val="086D6E"/>
                </a:solidFill>
                <a:ea typeface="Calibri"/>
                <a:cs typeface="Calibri"/>
                <a:hlinkClick r:id="rId5"/>
              </a:rPr>
              <a:t>Consultant Sharon Croom from the Oxford College of Procurement</a:t>
            </a:r>
            <a:r>
              <a:rPr lang="en-US" dirty="0">
                <a:ea typeface="Calibri"/>
                <a:cs typeface="Calibri"/>
              </a:rPr>
              <a:t>, explains through this lecture, what are key pillars of sustainable procurement, based on the </a:t>
            </a:r>
            <a:r>
              <a:rPr lang="en-US" b="1" dirty="0">
                <a:ea typeface="Calibri"/>
                <a:cs typeface="Calibri"/>
              </a:rPr>
              <a:t>3P’s principle: People, Profit, Planet. </a:t>
            </a:r>
          </a:p>
          <a:p>
            <a:pPr marL="0"/>
            <a:endParaRPr lang="en-US" dirty="0">
              <a:ea typeface="Calibri"/>
              <a:cs typeface="Calibri"/>
            </a:endParaRPr>
          </a:p>
          <a:p>
            <a:pPr marL="0"/>
            <a:r>
              <a:rPr lang="en-US" dirty="0">
                <a:ea typeface="Calibri"/>
                <a:cs typeface="Calibri"/>
              </a:rPr>
              <a:t>As she describes, sustainable procurement is much more than ‘buying green’, as it represents a growth strategy for businesses.</a:t>
            </a:r>
          </a:p>
          <a:p>
            <a:pPr marL="0"/>
            <a:r>
              <a:rPr lang="en-US" dirty="0">
                <a:ea typeface="Calibri"/>
                <a:cs typeface="Calibri"/>
              </a:rPr>
              <a:t>In doing so, she goes through the drivers that motivate sustainable procurement, its associated challenges (which will be discussed later on), and most importantly, its benefits and its implementation.</a:t>
            </a:r>
          </a:p>
        </p:txBody>
      </p:sp>
    </p:spTree>
    <p:extLst>
      <p:ext uri="{BB962C8B-B14F-4D97-AF65-F5344CB8AC3E}">
        <p14:creationId xmlns:p14="http://schemas.microsoft.com/office/powerpoint/2010/main" val="324387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48F9E-CDC4-F2FF-018F-7E88F17C3325}"/>
              </a:ext>
            </a:extLst>
          </p:cNvPr>
          <p:cNvSpPr>
            <a:spLocks noGrp="1"/>
          </p:cNvSpPr>
          <p:nvPr>
            <p:ph type="body" sz="quarter" idx="16"/>
          </p:nvPr>
        </p:nvSpPr>
        <p:spPr>
          <a:xfrm>
            <a:off x="2415549" y="315604"/>
            <a:ext cx="9095965" cy="992652"/>
          </a:xfrm>
        </p:spPr>
        <p:txBody>
          <a:bodyPr lIns="91440" tIns="45720" rIns="91440" bIns="45720" anchor="t">
            <a:noAutofit/>
          </a:bodyPr>
          <a:lstStyle/>
          <a:p>
            <a:r>
              <a:rPr lang="en-IE" dirty="0">
                <a:ea typeface="Calibri"/>
                <a:cs typeface="Calibri"/>
              </a:rPr>
              <a:t>What is Sustainable Procurement?</a:t>
            </a:r>
            <a:endParaRPr lang="en-US" dirty="0"/>
          </a:p>
        </p:txBody>
      </p:sp>
      <p:pic>
        <p:nvPicPr>
          <p:cNvPr id="5" name="Online Media 4" title="Mastering Sustainable Procurement: Essential Skills You Need to Know">
            <a:hlinkClick r:id="" action="ppaction://media"/>
            <a:extLst>
              <a:ext uri="{FF2B5EF4-FFF2-40B4-BE49-F238E27FC236}">
                <a16:creationId xmlns:a16="http://schemas.microsoft.com/office/drawing/2014/main" id="{114C01A4-C84A-A813-1A8B-F97D99196E19}"/>
              </a:ext>
            </a:extLst>
          </p:cNvPr>
          <p:cNvPicPr>
            <a:picLocks noGrp="1" noRot="1" noChangeAspect="1"/>
          </p:cNvPicPr>
          <p:nvPr>
            <p:ph type="pic" sz="quarter" idx="10"/>
            <a:videoFile r:link="rId1"/>
          </p:nvPr>
        </p:nvPicPr>
        <p:blipFill>
          <a:blip r:embed="rId3"/>
          <a:srcRect l="832" r="832"/>
          <a:stretch>
            <a:fillRect/>
          </a:stretch>
        </p:blipFill>
        <p:spPr>
          <a:xfrm>
            <a:off x="635000" y="2491300"/>
            <a:ext cx="5130800" cy="3292065"/>
          </a:xfrm>
        </p:spPr>
      </p:pic>
      <p:sp>
        <p:nvSpPr>
          <p:cNvPr id="4" name="Text Placeholder 3">
            <a:extLst>
              <a:ext uri="{FF2B5EF4-FFF2-40B4-BE49-F238E27FC236}">
                <a16:creationId xmlns:a16="http://schemas.microsoft.com/office/drawing/2014/main" id="{01927D5E-4E03-39A4-94E4-E1CD5742237E}"/>
              </a:ext>
            </a:extLst>
          </p:cNvPr>
          <p:cNvSpPr>
            <a:spLocks noGrp="1"/>
          </p:cNvSpPr>
          <p:nvPr>
            <p:ph type="body" sz="quarter" idx="19"/>
          </p:nvPr>
        </p:nvSpPr>
        <p:spPr>
          <a:xfrm>
            <a:off x="6426203" y="2079718"/>
            <a:ext cx="5346698" cy="4115227"/>
          </a:xfrm>
        </p:spPr>
        <p:txBody>
          <a:bodyPr lIns="91440" tIns="45720" rIns="91440" bIns="45720" anchor="t"/>
          <a:lstStyle/>
          <a:p>
            <a:pPr>
              <a:lnSpc>
                <a:spcPct val="100000"/>
              </a:lnSpc>
            </a:pPr>
            <a:r>
              <a:rPr lang="en-US" dirty="0">
                <a:ea typeface="Calibri"/>
                <a:cs typeface="Calibri"/>
              </a:rPr>
              <a:t>This is a short interview, Sanae Alaoui, industry expert and consultant, addresses the main skills needed for adopting successful sustainable sourcing practices. </a:t>
            </a:r>
          </a:p>
          <a:p>
            <a:pPr>
              <a:lnSpc>
                <a:spcPct val="100000"/>
              </a:lnSpc>
            </a:pPr>
            <a:r>
              <a:rPr lang="en-US" dirty="0">
                <a:ea typeface="Calibri"/>
                <a:cs typeface="Calibri"/>
              </a:rPr>
              <a:t>Her interesting insights reflect the importance of knowledge and collaboration</a:t>
            </a:r>
          </a:p>
        </p:txBody>
      </p:sp>
      <p:sp>
        <p:nvSpPr>
          <p:cNvPr id="6" name="TextBox 5">
            <a:extLst>
              <a:ext uri="{FF2B5EF4-FFF2-40B4-BE49-F238E27FC236}">
                <a16:creationId xmlns:a16="http://schemas.microsoft.com/office/drawing/2014/main" id="{E0D22138-5DE8-8B26-C030-07CA93563D40}"/>
              </a:ext>
            </a:extLst>
          </p:cNvPr>
          <p:cNvSpPr txBox="1"/>
          <p:nvPr/>
        </p:nvSpPr>
        <p:spPr>
          <a:xfrm>
            <a:off x="680486" y="1154348"/>
            <a:ext cx="359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Mastering Sustainable Procurement: Essential Skills You Need to Know</a:t>
            </a:r>
            <a:endParaRPr lang="en-US" dirty="0"/>
          </a:p>
        </p:txBody>
      </p:sp>
      <p:grpSp>
        <p:nvGrpSpPr>
          <p:cNvPr id="7" name="Graphic 4">
            <a:extLst>
              <a:ext uri="{FF2B5EF4-FFF2-40B4-BE49-F238E27FC236}">
                <a16:creationId xmlns:a16="http://schemas.microsoft.com/office/drawing/2014/main" id="{6ADE0AA6-1BA4-10FC-DEC6-A7E495EA17AD}"/>
              </a:ext>
            </a:extLst>
          </p:cNvPr>
          <p:cNvGrpSpPr/>
          <p:nvPr/>
        </p:nvGrpSpPr>
        <p:grpSpPr>
          <a:xfrm rot="19582332">
            <a:off x="5197713" y="1300401"/>
            <a:ext cx="310678" cy="505411"/>
            <a:chOff x="6198966" y="5366641"/>
            <a:chExt cx="717140" cy="1386497"/>
          </a:xfrm>
          <a:solidFill>
            <a:srgbClr val="09465E"/>
          </a:solidFill>
        </p:grpSpPr>
        <p:grpSp>
          <p:nvGrpSpPr>
            <p:cNvPr id="8" name="Graphic 4">
              <a:extLst>
                <a:ext uri="{FF2B5EF4-FFF2-40B4-BE49-F238E27FC236}">
                  <a16:creationId xmlns:a16="http://schemas.microsoft.com/office/drawing/2014/main" id="{06D74D29-DEEF-88AE-7F22-FA3077224CB7}"/>
                </a:ext>
              </a:extLst>
            </p:cNvPr>
            <p:cNvGrpSpPr/>
            <p:nvPr/>
          </p:nvGrpSpPr>
          <p:grpSpPr>
            <a:xfrm>
              <a:off x="6229199" y="5366641"/>
              <a:ext cx="446280" cy="440141"/>
              <a:chOff x="6229199" y="5366641"/>
              <a:chExt cx="446280" cy="440141"/>
            </a:xfrm>
            <a:grpFill/>
          </p:grpSpPr>
          <p:sp>
            <p:nvSpPr>
              <p:cNvPr id="17" name="Freeform 57">
                <a:extLst>
                  <a:ext uri="{FF2B5EF4-FFF2-40B4-BE49-F238E27FC236}">
                    <a16:creationId xmlns:a16="http://schemas.microsoft.com/office/drawing/2014/main" id="{D8053629-5B88-0288-156B-0E0183AC876F}"/>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58">
                <a:extLst>
                  <a:ext uri="{FF2B5EF4-FFF2-40B4-BE49-F238E27FC236}">
                    <a16:creationId xmlns:a16="http://schemas.microsoft.com/office/drawing/2014/main" id="{513C7C5B-E8EF-1425-830B-01D2AC933E81}"/>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aphic 4">
              <a:extLst>
                <a:ext uri="{FF2B5EF4-FFF2-40B4-BE49-F238E27FC236}">
                  <a16:creationId xmlns:a16="http://schemas.microsoft.com/office/drawing/2014/main" id="{F1B5D23C-6C45-3734-6BA0-A5A9EF9F61C8}"/>
                </a:ext>
              </a:extLst>
            </p:cNvPr>
            <p:cNvGrpSpPr/>
            <p:nvPr/>
          </p:nvGrpSpPr>
          <p:grpSpPr>
            <a:xfrm>
              <a:off x="6198966" y="5541415"/>
              <a:ext cx="717140" cy="1211723"/>
              <a:chOff x="6198966" y="5541415"/>
              <a:chExt cx="717140" cy="1211723"/>
            </a:xfrm>
            <a:grpFill/>
          </p:grpSpPr>
          <p:sp>
            <p:nvSpPr>
              <p:cNvPr id="10" name="Freeform 50">
                <a:extLst>
                  <a:ext uri="{FF2B5EF4-FFF2-40B4-BE49-F238E27FC236}">
                    <a16:creationId xmlns:a16="http://schemas.microsoft.com/office/drawing/2014/main" id="{431EFA68-E558-FBFA-2B0D-27CA718C9B5A}"/>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1">
                <a:extLst>
                  <a:ext uri="{FF2B5EF4-FFF2-40B4-BE49-F238E27FC236}">
                    <a16:creationId xmlns:a16="http://schemas.microsoft.com/office/drawing/2014/main" id="{9098577D-0333-0900-B572-3EEC9563BC6A}"/>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2">
                <a:extLst>
                  <a:ext uri="{FF2B5EF4-FFF2-40B4-BE49-F238E27FC236}">
                    <a16:creationId xmlns:a16="http://schemas.microsoft.com/office/drawing/2014/main" id="{2853B8D6-4E50-A1F2-95DD-BBDA2385FA35}"/>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3">
                <a:extLst>
                  <a:ext uri="{FF2B5EF4-FFF2-40B4-BE49-F238E27FC236}">
                    <a16:creationId xmlns:a16="http://schemas.microsoft.com/office/drawing/2014/main" id="{C906E529-4B4A-2BCB-8F2E-13BEC6FFB0B9}"/>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4">
                <a:extLst>
                  <a:ext uri="{FF2B5EF4-FFF2-40B4-BE49-F238E27FC236}">
                    <a16:creationId xmlns:a16="http://schemas.microsoft.com/office/drawing/2014/main" id="{F5F128E7-D455-BD60-9EC0-3FB0094362CE}"/>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5">
                <a:extLst>
                  <a:ext uri="{FF2B5EF4-FFF2-40B4-BE49-F238E27FC236}">
                    <a16:creationId xmlns:a16="http://schemas.microsoft.com/office/drawing/2014/main" id="{5874125C-B23C-5E84-544D-AFA82C3EAA95}"/>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6">
                <a:extLst>
                  <a:ext uri="{FF2B5EF4-FFF2-40B4-BE49-F238E27FC236}">
                    <a16:creationId xmlns:a16="http://schemas.microsoft.com/office/drawing/2014/main" id="{AFD4058E-97EB-7CCF-1FD2-889053AAAC0F}"/>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413074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219A-D9B8-126C-EEAF-3E164EB7CAC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7FB715-7382-8A7A-7036-3BA58C014CF8}"/>
              </a:ext>
            </a:extLst>
          </p:cNvPr>
          <p:cNvSpPr>
            <a:spLocks noGrp="1"/>
          </p:cNvSpPr>
          <p:nvPr>
            <p:ph type="body" sz="quarter" idx="16"/>
          </p:nvPr>
        </p:nvSpPr>
        <p:spPr>
          <a:xfrm>
            <a:off x="737684" y="669744"/>
            <a:ext cx="10052954" cy="803654"/>
          </a:xfrm>
          <a:prstGeom prst="rect">
            <a:avLst/>
          </a:prstGeom>
        </p:spPr>
        <p:txBody>
          <a:bodyPr/>
          <a:lstStyle/>
          <a:p>
            <a:r>
              <a:rPr lang="en-GB"/>
              <a:t>Key elements of Sustainable procurement</a:t>
            </a:r>
            <a:endParaRPr lang="en-US"/>
          </a:p>
        </p:txBody>
      </p:sp>
      <p:pic>
        <p:nvPicPr>
          <p:cNvPr id="6" name="Picture 5">
            <a:extLst>
              <a:ext uri="{FF2B5EF4-FFF2-40B4-BE49-F238E27FC236}">
                <a16:creationId xmlns:a16="http://schemas.microsoft.com/office/drawing/2014/main" id="{A8437BE9-799F-2AE2-6E63-ED821D340BEA}"/>
              </a:ext>
            </a:extLst>
          </p:cNvPr>
          <p:cNvPicPr>
            <a:picLocks noChangeAspect="1"/>
          </p:cNvPicPr>
          <p:nvPr/>
        </p:nvPicPr>
        <p:blipFill>
          <a:blip r:embed="rId3"/>
          <a:srcRect/>
          <a:stretch/>
        </p:blipFill>
        <p:spPr>
          <a:xfrm>
            <a:off x="3500203" y="1182260"/>
            <a:ext cx="5191594" cy="5247658"/>
          </a:xfrm>
          <a:prstGeom prst="rect">
            <a:avLst/>
          </a:prstGeom>
        </p:spPr>
      </p:pic>
      <p:sp>
        <p:nvSpPr>
          <p:cNvPr id="2" name="Rectangle 1">
            <a:extLst>
              <a:ext uri="{FF2B5EF4-FFF2-40B4-BE49-F238E27FC236}">
                <a16:creationId xmlns:a16="http://schemas.microsoft.com/office/drawing/2014/main" id="{0CCE152D-AAC5-5DEE-181C-52A5769054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14834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04DA314-87D5-9FD7-6658-4DC25174162D}"/>
              </a:ext>
            </a:extLst>
          </p:cNvPr>
          <p:cNvSpPr>
            <a:spLocks noGrp="1"/>
          </p:cNvSpPr>
          <p:nvPr>
            <p:ph type="body" sz="quarter" idx="16"/>
          </p:nvPr>
        </p:nvSpPr>
        <p:spPr>
          <a:xfrm>
            <a:off x="737684" y="669744"/>
            <a:ext cx="10052954" cy="803654"/>
          </a:xfrm>
          <a:prstGeom prst="rect">
            <a:avLst/>
          </a:prstGeom>
        </p:spPr>
        <p:txBody>
          <a:bodyPr/>
          <a:lstStyle/>
          <a:p>
            <a:r>
              <a:rPr lang="en-GB"/>
              <a:t>Key elements of Sustainable procurement</a:t>
            </a:r>
            <a:endParaRPr lang="en-US"/>
          </a:p>
        </p:txBody>
      </p:sp>
      <p:sp>
        <p:nvSpPr>
          <p:cNvPr id="3" name="Text Placeholder 2">
            <a:extLst>
              <a:ext uri="{FF2B5EF4-FFF2-40B4-BE49-F238E27FC236}">
                <a16:creationId xmlns:a16="http://schemas.microsoft.com/office/drawing/2014/main" id="{C97771DB-D583-CBA2-E7BC-1A63A5DF4EF0}"/>
              </a:ext>
            </a:extLst>
          </p:cNvPr>
          <p:cNvSpPr>
            <a:spLocks noGrp="1"/>
          </p:cNvSpPr>
          <p:nvPr>
            <p:ph type="body" sz="quarter" idx="19"/>
          </p:nvPr>
        </p:nvSpPr>
        <p:spPr>
          <a:xfrm>
            <a:off x="2161309" y="1489546"/>
            <a:ext cx="8928075" cy="4921645"/>
          </a:xfrm>
          <a:prstGeom prst="rect">
            <a:avLst/>
          </a:prstGeom>
        </p:spPr>
        <p:txBody>
          <a:bodyPr lIns="91440" tIns="45720" rIns="91440" bIns="45720" anchor="t"/>
          <a:lstStyle/>
          <a:p>
            <a:pPr algn="just"/>
            <a:r>
              <a:rPr lang="en-US" b="1" dirty="0">
                <a:solidFill>
                  <a:srgbClr val="E25684"/>
                </a:solidFill>
              </a:rPr>
              <a:t>Environmental Considerations: </a:t>
            </a:r>
            <a:r>
              <a:rPr lang="en-US" dirty="0"/>
              <a:t>Minding the environment is fundamental for sustainable sourcing. Complying with international standards, using biodegradable materials, avoiding water and energy waste, and </a:t>
            </a:r>
            <a:r>
              <a:rPr lang="en-US" dirty="0" err="1"/>
              <a:t>minimising</a:t>
            </a:r>
            <a:r>
              <a:rPr lang="en-US" dirty="0"/>
              <a:t> pollution</a:t>
            </a:r>
          </a:p>
          <a:p>
            <a:endParaRPr lang="en-US" b="1" dirty="0"/>
          </a:p>
          <a:p>
            <a:pPr algn="just"/>
            <a:r>
              <a:rPr lang="en-US" b="1" dirty="0">
                <a:solidFill>
                  <a:srgbClr val="E25684"/>
                </a:solidFill>
              </a:rPr>
              <a:t>Social considerations: </a:t>
            </a:r>
            <a:r>
              <a:rPr lang="en-US" dirty="0"/>
              <a:t>Refers to ensuring ethical practices, fair </a:t>
            </a:r>
            <a:r>
              <a:rPr lang="en-US" dirty="0" err="1"/>
              <a:t>labour</a:t>
            </a:r>
            <a:r>
              <a:rPr lang="en-US" dirty="0"/>
              <a:t> conditions and well-being. This is done by ensuring that human rights have been respected throughout all the process. It can include supporting local suppliers, minorities and fair causes</a:t>
            </a:r>
            <a:endParaRPr lang="en-US" dirty="0">
              <a:ea typeface="Calibri"/>
              <a:cs typeface="Calibri"/>
            </a:endParaRPr>
          </a:p>
          <a:p>
            <a:endParaRPr lang="en-US" b="1" dirty="0"/>
          </a:p>
          <a:p>
            <a:pPr algn="just"/>
            <a:r>
              <a:rPr lang="en-US" b="1" dirty="0">
                <a:solidFill>
                  <a:srgbClr val="E25684"/>
                </a:solidFill>
              </a:rPr>
              <a:t>Economic considerations: </a:t>
            </a:r>
            <a:r>
              <a:rPr lang="en-US" dirty="0"/>
              <a:t>This concept aims for an economic sustainability that fosters long term financial value achieved progressively. Elements such as </a:t>
            </a:r>
            <a:r>
              <a:rPr lang="en-US" dirty="0" err="1"/>
              <a:t>priorising</a:t>
            </a:r>
            <a:r>
              <a:rPr lang="en-US" dirty="0"/>
              <a:t> quality products that aim for long term savings, aiming for a stable supply chain, ensuring ethical business practices and transparency, are crucial. </a:t>
            </a:r>
            <a:endParaRPr lang="en-US" dirty="0">
              <a:ea typeface="Calibri"/>
              <a:cs typeface="Calibri"/>
            </a:endParaRPr>
          </a:p>
        </p:txBody>
      </p:sp>
      <p:grpSp>
        <p:nvGrpSpPr>
          <p:cNvPr id="2" name="Group 1">
            <a:extLst>
              <a:ext uri="{FF2B5EF4-FFF2-40B4-BE49-F238E27FC236}">
                <a16:creationId xmlns:a16="http://schemas.microsoft.com/office/drawing/2014/main" id="{3055F251-A1D4-317A-D266-3019486BBF86}"/>
              </a:ext>
            </a:extLst>
          </p:cNvPr>
          <p:cNvGrpSpPr/>
          <p:nvPr/>
        </p:nvGrpSpPr>
        <p:grpSpPr>
          <a:xfrm>
            <a:off x="923643" y="1672246"/>
            <a:ext cx="901130" cy="901727"/>
            <a:chOff x="5614841" y="786428"/>
            <a:chExt cx="901130" cy="901727"/>
          </a:xfrm>
          <a:solidFill>
            <a:srgbClr val="09465E"/>
          </a:solidFill>
        </p:grpSpPr>
        <p:grpSp>
          <p:nvGrpSpPr>
            <p:cNvPr id="5" name="Graphic 2">
              <a:extLst>
                <a:ext uri="{FF2B5EF4-FFF2-40B4-BE49-F238E27FC236}">
                  <a16:creationId xmlns:a16="http://schemas.microsoft.com/office/drawing/2014/main" id="{4941422E-6707-F296-401B-6BB793644D27}"/>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E6096813-0B00-5FAD-B87F-9F44AAEFA5A5}"/>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1F118D6D-C928-1C64-B8AD-55404EB6E54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B5C64C6A-5756-87B2-9F60-868A6A12E191}"/>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26BB43A2-FADB-0E75-8BCB-70FFCB48B655}"/>
              </a:ext>
            </a:extLst>
          </p:cNvPr>
          <p:cNvGrpSpPr/>
          <p:nvPr/>
        </p:nvGrpSpPr>
        <p:grpSpPr>
          <a:xfrm>
            <a:off x="923643" y="3188718"/>
            <a:ext cx="885534" cy="895928"/>
            <a:chOff x="7190753" y="5365577"/>
            <a:chExt cx="745522" cy="754273"/>
          </a:xfrm>
          <a:solidFill>
            <a:srgbClr val="09465E"/>
          </a:solidFill>
        </p:grpSpPr>
        <p:grpSp>
          <p:nvGrpSpPr>
            <p:cNvPr id="10" name="Graphic 2">
              <a:extLst>
                <a:ext uri="{FF2B5EF4-FFF2-40B4-BE49-F238E27FC236}">
                  <a16:creationId xmlns:a16="http://schemas.microsoft.com/office/drawing/2014/main" id="{6624C11C-A395-7C01-3911-7844350E1FE1}"/>
                </a:ext>
              </a:extLst>
            </p:cNvPr>
            <p:cNvGrpSpPr/>
            <p:nvPr/>
          </p:nvGrpSpPr>
          <p:grpSpPr>
            <a:xfrm>
              <a:off x="7353351" y="5647412"/>
              <a:ext cx="420044" cy="75879"/>
              <a:chOff x="7353351" y="5647412"/>
              <a:chExt cx="420044" cy="75879"/>
            </a:xfrm>
            <a:grpFill/>
          </p:grpSpPr>
          <p:sp>
            <p:nvSpPr>
              <p:cNvPr id="21" name="Freeform 385">
                <a:extLst>
                  <a:ext uri="{FF2B5EF4-FFF2-40B4-BE49-F238E27FC236}">
                    <a16:creationId xmlns:a16="http://schemas.microsoft.com/office/drawing/2014/main" id="{CD3A5577-7B5F-AE88-DF87-EA277A8D2D8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D7D31"/>
              </a:solidFill>
              <a:ln w="9028" cap="flat">
                <a:noFill/>
                <a:prstDash val="solid"/>
                <a:miter/>
              </a:ln>
            </p:spPr>
            <p:txBody>
              <a:bodyPr rtlCol="0" anchor="ctr"/>
              <a:lstStyle/>
              <a:p>
                <a:endParaRPr lang="en-US"/>
              </a:p>
            </p:txBody>
          </p:sp>
          <p:sp>
            <p:nvSpPr>
              <p:cNvPr id="22" name="Freeform 386">
                <a:extLst>
                  <a:ext uri="{FF2B5EF4-FFF2-40B4-BE49-F238E27FC236}">
                    <a16:creationId xmlns:a16="http://schemas.microsoft.com/office/drawing/2014/main" id="{7449E92F-D8CA-1788-E6AC-F962CFA78955}"/>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D7D31"/>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98A3D931-F915-4FCA-4BFF-00A3A983AF03}"/>
                </a:ext>
              </a:extLst>
            </p:cNvPr>
            <p:cNvGrpSpPr/>
            <p:nvPr/>
          </p:nvGrpSpPr>
          <p:grpSpPr>
            <a:xfrm>
              <a:off x="7190753" y="5365577"/>
              <a:ext cx="745522" cy="754273"/>
              <a:chOff x="7190753" y="5365577"/>
              <a:chExt cx="745522" cy="754273"/>
            </a:xfrm>
            <a:grpFill/>
          </p:grpSpPr>
          <p:sp>
            <p:nvSpPr>
              <p:cNvPr id="12" name="Freeform 376">
                <a:extLst>
                  <a:ext uri="{FF2B5EF4-FFF2-40B4-BE49-F238E27FC236}">
                    <a16:creationId xmlns:a16="http://schemas.microsoft.com/office/drawing/2014/main" id="{A4CB0D56-9DF3-EB9E-3099-1702106BDF3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13" name="Freeform 377">
                <a:extLst>
                  <a:ext uri="{FF2B5EF4-FFF2-40B4-BE49-F238E27FC236}">
                    <a16:creationId xmlns:a16="http://schemas.microsoft.com/office/drawing/2014/main" id="{834B090A-7095-AE31-12A5-9F6B44A832D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14" name="Freeform 378">
                <a:extLst>
                  <a:ext uri="{FF2B5EF4-FFF2-40B4-BE49-F238E27FC236}">
                    <a16:creationId xmlns:a16="http://schemas.microsoft.com/office/drawing/2014/main" id="{75669537-24D3-6708-2671-0F1EC2E8FE04}"/>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5" name="Freeform 379">
                <a:extLst>
                  <a:ext uri="{FF2B5EF4-FFF2-40B4-BE49-F238E27FC236}">
                    <a16:creationId xmlns:a16="http://schemas.microsoft.com/office/drawing/2014/main" id="{1C076995-B332-15BE-30D7-DBBC2094F39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6" name="Freeform 380">
                <a:extLst>
                  <a:ext uri="{FF2B5EF4-FFF2-40B4-BE49-F238E27FC236}">
                    <a16:creationId xmlns:a16="http://schemas.microsoft.com/office/drawing/2014/main" id="{E27CEA40-585F-9B13-0514-DB31CAA8E76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7" name="Freeform 381">
                <a:extLst>
                  <a:ext uri="{FF2B5EF4-FFF2-40B4-BE49-F238E27FC236}">
                    <a16:creationId xmlns:a16="http://schemas.microsoft.com/office/drawing/2014/main" id="{14E25D9B-3DE4-0E21-AF8F-31DE5E370A60}"/>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8" name="Freeform 382">
                <a:extLst>
                  <a:ext uri="{FF2B5EF4-FFF2-40B4-BE49-F238E27FC236}">
                    <a16:creationId xmlns:a16="http://schemas.microsoft.com/office/drawing/2014/main" id="{7ED2258C-6528-3E0E-2F47-42FF9FBA1AB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9" name="Freeform 383">
                <a:extLst>
                  <a:ext uri="{FF2B5EF4-FFF2-40B4-BE49-F238E27FC236}">
                    <a16:creationId xmlns:a16="http://schemas.microsoft.com/office/drawing/2014/main" id="{5BE82306-42CD-EAB5-B785-5D7DE3545A43}"/>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20" name="Freeform 384">
                <a:extLst>
                  <a:ext uri="{FF2B5EF4-FFF2-40B4-BE49-F238E27FC236}">
                    <a16:creationId xmlns:a16="http://schemas.microsoft.com/office/drawing/2014/main" id="{F3951FE3-05AF-823A-E15D-A844C4D61174}"/>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CFF4B838-AD45-2043-CA8C-B96458D40A78}"/>
              </a:ext>
            </a:extLst>
          </p:cNvPr>
          <p:cNvGrpSpPr/>
          <p:nvPr/>
        </p:nvGrpSpPr>
        <p:grpSpPr>
          <a:xfrm>
            <a:off x="764013" y="4831076"/>
            <a:ext cx="1094363" cy="943510"/>
            <a:chOff x="4417506" y="446113"/>
            <a:chExt cx="1094363" cy="943510"/>
          </a:xfrm>
          <a:solidFill>
            <a:srgbClr val="09465E"/>
          </a:solidFill>
        </p:grpSpPr>
        <p:sp>
          <p:nvSpPr>
            <p:cNvPr id="24" name="Freeform 1341">
              <a:extLst>
                <a:ext uri="{FF2B5EF4-FFF2-40B4-BE49-F238E27FC236}">
                  <a16:creationId xmlns:a16="http://schemas.microsoft.com/office/drawing/2014/main" id="{A7832EBA-00DC-CD31-F92E-7903BEC1529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6F95D733-D9C0-F075-65A0-686BB886C688}"/>
                </a:ext>
              </a:extLst>
            </p:cNvPr>
            <p:cNvGrpSpPr/>
            <p:nvPr/>
          </p:nvGrpSpPr>
          <p:grpSpPr>
            <a:xfrm>
              <a:off x="4417506" y="446113"/>
              <a:ext cx="1023051" cy="943510"/>
              <a:chOff x="4417506" y="446113"/>
              <a:chExt cx="1023051" cy="943510"/>
            </a:xfrm>
            <a:grpFill/>
          </p:grpSpPr>
          <p:sp>
            <p:nvSpPr>
              <p:cNvPr id="27" name="Freeform 1344">
                <a:extLst>
                  <a:ext uri="{FF2B5EF4-FFF2-40B4-BE49-F238E27FC236}">
                    <a16:creationId xmlns:a16="http://schemas.microsoft.com/office/drawing/2014/main" id="{81858C2C-9E4C-C9CA-FBE5-41E15F08469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28" name="Freeform 1345">
                <a:extLst>
                  <a:ext uri="{FF2B5EF4-FFF2-40B4-BE49-F238E27FC236}">
                    <a16:creationId xmlns:a16="http://schemas.microsoft.com/office/drawing/2014/main" id="{6C7D4A3D-D492-2010-F901-80E13F85806B}"/>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6" name="Freeform 1343">
              <a:extLst>
                <a:ext uri="{FF2B5EF4-FFF2-40B4-BE49-F238E27FC236}">
                  <a16:creationId xmlns:a16="http://schemas.microsoft.com/office/drawing/2014/main" id="{A4C45F1C-D772-59A7-1D26-A9E59066836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0BA47"/>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18761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723658" y="566654"/>
            <a:ext cx="6700993" cy="803654"/>
          </a:xfrm>
          <a:prstGeom prst="rect">
            <a:avLst/>
          </a:prstGeom>
        </p:spPr>
        <p:txBody>
          <a:bodyPr lIns="91440" tIns="45720" rIns="91440" bIns="45720" anchor="t">
            <a:noAutofit/>
          </a:bodyPr>
          <a:lstStyle/>
          <a:p>
            <a:r>
              <a:rPr lang="en-GB" dirty="0">
                <a:highlight>
                  <a:srgbClr val="60BA47"/>
                </a:highlight>
              </a:rPr>
              <a:t>Be Inspired...</a:t>
            </a:r>
            <a:endParaRPr lang="en-GB" dirty="0">
              <a:highlight>
                <a:srgbClr val="60BA47"/>
              </a:highlight>
              <a:ea typeface="Calibri"/>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08086" y="1767830"/>
            <a:ext cx="10764010" cy="4523516"/>
          </a:xfrm>
          <a:prstGeom prst="rect">
            <a:avLst/>
          </a:prstGeom>
        </p:spPr>
        <p:txBody>
          <a:bodyPr lIns="91440" tIns="45720" rIns="91440" bIns="45720" anchor="t"/>
          <a:lstStyle/>
          <a:p>
            <a:r>
              <a:rPr lang="en-US" sz="2300" dirty="0"/>
              <a:t>The </a:t>
            </a:r>
            <a:r>
              <a:rPr lang="en-US" sz="2300" b="1" dirty="0" err="1"/>
              <a:t>Ricehouse</a:t>
            </a:r>
            <a:r>
              <a:rPr lang="en-US" sz="2300" b="1" dirty="0"/>
              <a:t> Benefit Corporation </a:t>
            </a:r>
            <a:r>
              <a:rPr lang="en-US" sz="2300" dirty="0"/>
              <a:t>(RBC) is an example of how sustainable sourcing provides stability and benefits while simultaneously producing a positive impact on society.   RBC started as a small startup in 2016 with the idea of developing building products by exploiting rice agriculture processing. As of 2024, RBC has entered the world of design.</a:t>
            </a:r>
          </a:p>
          <a:p>
            <a:r>
              <a:rPr lang="en-US" sz="2300" dirty="0"/>
              <a:t> </a:t>
            </a:r>
            <a:endParaRPr lang="en-US" sz="2300" dirty="0">
              <a:ea typeface="Calibri"/>
              <a:cs typeface="Calibri"/>
            </a:endParaRPr>
          </a:p>
          <a:p>
            <a:r>
              <a:rPr lang="en-US" sz="2300" dirty="0"/>
              <a:t>Their sourcing is almost fully local raw materials, involving local businesses in the procurement process. This creates a positive impact in their community by supporting local (social considerations) while also reinforcing green practices as they use all rice by-products and therefore avoid food waste (environmental considerations). Thanks to this approach, they have gradually grown to become one of the most important sustainable and profitable agents in the Italian industry (economic considerations), winning several prizes and increasing their recognition.   For more information check out the </a:t>
            </a:r>
            <a:r>
              <a:rPr lang="en-US" sz="2300" dirty="0">
                <a:hlinkClick r:id="rId2"/>
              </a:rPr>
              <a:t>W2W Good Practice Compendium</a:t>
            </a:r>
            <a:r>
              <a:rPr lang="en-US" sz="2300" dirty="0"/>
              <a:t> or their </a:t>
            </a:r>
            <a:r>
              <a:rPr lang="en-US" sz="2300" dirty="0">
                <a:hlinkClick r:id="rId3"/>
              </a:rPr>
              <a:t>website</a:t>
            </a:r>
            <a:r>
              <a:rPr lang="en-US" sz="2300" dirty="0"/>
              <a:t>  </a:t>
            </a:r>
            <a:endParaRPr lang="en-IE" sz="2300" dirty="0">
              <a:ea typeface="Calibri"/>
              <a:cs typeface="Calibri"/>
            </a:endParaRPr>
          </a:p>
          <a:p>
            <a:endParaRPr lang="en-IE" sz="2300" dirty="0"/>
          </a:p>
          <a:p>
            <a:endParaRPr lang="en-US" sz="2300" dirty="0"/>
          </a:p>
        </p:txBody>
      </p:sp>
      <p:pic>
        <p:nvPicPr>
          <p:cNvPr id="5" name="Picture 4">
            <a:extLst>
              <a:ext uri="{FF2B5EF4-FFF2-40B4-BE49-F238E27FC236}">
                <a16:creationId xmlns:a16="http://schemas.microsoft.com/office/drawing/2014/main" id="{82F5694B-ABD1-C7AF-7B28-7EA71BADC2E9}"/>
              </a:ext>
            </a:extLst>
          </p:cNvPr>
          <p:cNvPicPr>
            <a:picLocks noChangeAspect="1"/>
          </p:cNvPicPr>
          <p:nvPr/>
        </p:nvPicPr>
        <p:blipFill>
          <a:blip r:embed="rId4">
            <a:alphaModFix/>
          </a:blip>
          <a:srcRect l="17991" r="5935"/>
          <a:stretch/>
        </p:blipFill>
        <p:spPr>
          <a:xfrm>
            <a:off x="9027767" y="559962"/>
            <a:ext cx="1884073" cy="1038942"/>
          </a:xfrm>
          <a:prstGeom prst="rect">
            <a:avLst/>
          </a:prstGeom>
        </p:spPr>
      </p:pic>
      <p:grpSp>
        <p:nvGrpSpPr>
          <p:cNvPr id="17" name="Graphic 4">
            <a:extLst>
              <a:ext uri="{FF2B5EF4-FFF2-40B4-BE49-F238E27FC236}">
                <a16:creationId xmlns:a16="http://schemas.microsoft.com/office/drawing/2014/main" id="{DFAE9A12-E2E5-48B0-2FE7-8A08B884771F}"/>
              </a:ext>
            </a:extLst>
          </p:cNvPr>
          <p:cNvGrpSpPr/>
          <p:nvPr/>
        </p:nvGrpSpPr>
        <p:grpSpPr>
          <a:xfrm rot="19582332">
            <a:off x="8066207" y="5999443"/>
            <a:ext cx="255281" cy="425768"/>
            <a:chOff x="6198966" y="5366641"/>
            <a:chExt cx="717140" cy="1386497"/>
          </a:xfrm>
          <a:solidFill>
            <a:srgbClr val="09465E"/>
          </a:solidFill>
        </p:grpSpPr>
        <p:grpSp>
          <p:nvGrpSpPr>
            <p:cNvPr id="6" name="Graphic 4">
              <a:extLst>
                <a:ext uri="{FF2B5EF4-FFF2-40B4-BE49-F238E27FC236}">
                  <a16:creationId xmlns:a16="http://schemas.microsoft.com/office/drawing/2014/main" id="{85892528-9D08-02C9-0933-7CADFEFE98CD}"/>
                </a:ext>
              </a:extLst>
            </p:cNvPr>
            <p:cNvGrpSpPr/>
            <p:nvPr/>
          </p:nvGrpSpPr>
          <p:grpSpPr>
            <a:xfrm>
              <a:off x="6229199" y="5366641"/>
              <a:ext cx="446280" cy="440141"/>
              <a:chOff x="6229199" y="5366641"/>
              <a:chExt cx="446280" cy="440141"/>
            </a:xfrm>
            <a:grpFill/>
          </p:grpSpPr>
          <p:sp>
            <p:nvSpPr>
              <p:cNvPr id="15" name="Freeform 57">
                <a:extLst>
                  <a:ext uri="{FF2B5EF4-FFF2-40B4-BE49-F238E27FC236}">
                    <a16:creationId xmlns:a16="http://schemas.microsoft.com/office/drawing/2014/main" id="{014E26C2-579F-7A42-3B83-3804A15AA9B3}"/>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8">
                <a:extLst>
                  <a:ext uri="{FF2B5EF4-FFF2-40B4-BE49-F238E27FC236}">
                    <a16:creationId xmlns:a16="http://schemas.microsoft.com/office/drawing/2014/main" id="{9F3672F5-CEEE-46DD-2800-AA67531BD8B5}"/>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 name="Graphic 4">
              <a:extLst>
                <a:ext uri="{FF2B5EF4-FFF2-40B4-BE49-F238E27FC236}">
                  <a16:creationId xmlns:a16="http://schemas.microsoft.com/office/drawing/2014/main" id="{EAB212B0-7B7E-573C-C5F4-2777F2DDB01E}"/>
                </a:ext>
              </a:extLst>
            </p:cNvPr>
            <p:cNvGrpSpPr/>
            <p:nvPr/>
          </p:nvGrpSpPr>
          <p:grpSpPr>
            <a:xfrm>
              <a:off x="6198966" y="5541415"/>
              <a:ext cx="717140" cy="1211723"/>
              <a:chOff x="6198966" y="5541415"/>
              <a:chExt cx="717140" cy="1211723"/>
            </a:xfrm>
            <a:grpFill/>
          </p:grpSpPr>
          <p:sp>
            <p:nvSpPr>
              <p:cNvPr id="8" name="Freeform 50">
                <a:extLst>
                  <a:ext uri="{FF2B5EF4-FFF2-40B4-BE49-F238E27FC236}">
                    <a16:creationId xmlns:a16="http://schemas.microsoft.com/office/drawing/2014/main" id="{68F193F6-ABFE-BA6B-8E04-578F10BBDC98}"/>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51">
                <a:extLst>
                  <a:ext uri="{FF2B5EF4-FFF2-40B4-BE49-F238E27FC236}">
                    <a16:creationId xmlns:a16="http://schemas.microsoft.com/office/drawing/2014/main" id="{BA25E82B-EE89-261A-DAAB-1ED694148D08}"/>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2">
                <a:extLst>
                  <a:ext uri="{FF2B5EF4-FFF2-40B4-BE49-F238E27FC236}">
                    <a16:creationId xmlns:a16="http://schemas.microsoft.com/office/drawing/2014/main" id="{144CBE3D-7514-37C6-C1DD-8CE8C7D286CC}"/>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3">
                <a:extLst>
                  <a:ext uri="{FF2B5EF4-FFF2-40B4-BE49-F238E27FC236}">
                    <a16:creationId xmlns:a16="http://schemas.microsoft.com/office/drawing/2014/main" id="{763D7875-3E8F-3DD2-FE60-B109E09B4E67}"/>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4">
                <a:extLst>
                  <a:ext uri="{FF2B5EF4-FFF2-40B4-BE49-F238E27FC236}">
                    <a16:creationId xmlns:a16="http://schemas.microsoft.com/office/drawing/2014/main" id="{B0FFC6BA-F039-CB4B-04B4-9C4026363E2A}"/>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5">
                <a:extLst>
                  <a:ext uri="{FF2B5EF4-FFF2-40B4-BE49-F238E27FC236}">
                    <a16:creationId xmlns:a16="http://schemas.microsoft.com/office/drawing/2014/main" id="{7685411E-2099-156F-C12D-3F6323EF88DC}"/>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6">
                <a:extLst>
                  <a:ext uri="{FF2B5EF4-FFF2-40B4-BE49-F238E27FC236}">
                    <a16:creationId xmlns:a16="http://schemas.microsoft.com/office/drawing/2014/main" id="{AF981DAA-F455-5797-9592-7DD895BB5A99}"/>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26157379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345B49-9A40-4930-ABAD-C71077524425}">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8856110E-70F8-44E8-BDBE-0AE046793507}">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618</TotalTime>
  <Words>2197</Words>
  <Application>Microsoft Office PowerPoint</Application>
  <PresentationFormat>Widescreen</PresentationFormat>
  <Paragraphs>261</Paragraphs>
  <Slides>31</Slides>
  <Notes>18</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13</cp:revision>
  <dcterms:created xsi:type="dcterms:W3CDTF">2020-10-14T13:32:04Z</dcterms:created>
  <dcterms:modified xsi:type="dcterms:W3CDTF">2025-05-22T10:14:19Z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