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47"/>
  </p:notesMasterIdLst>
  <p:sldIdLst>
    <p:sldId id="4345" r:id="rId5"/>
    <p:sldId id="4306" r:id="rId6"/>
    <p:sldId id="4352" r:id="rId7"/>
    <p:sldId id="4360" r:id="rId8"/>
    <p:sldId id="4398" r:id="rId9"/>
    <p:sldId id="4399" r:id="rId10"/>
    <p:sldId id="4338" r:id="rId11"/>
    <p:sldId id="4389" r:id="rId12"/>
    <p:sldId id="4381" r:id="rId13"/>
    <p:sldId id="4388" r:id="rId14"/>
    <p:sldId id="4364" r:id="rId15"/>
    <p:sldId id="4397" r:id="rId16"/>
    <p:sldId id="4387" r:id="rId17"/>
    <p:sldId id="277" r:id="rId18"/>
    <p:sldId id="4390" r:id="rId19"/>
    <p:sldId id="4391" r:id="rId20"/>
    <p:sldId id="4392" r:id="rId21"/>
    <p:sldId id="4400" r:id="rId22"/>
    <p:sldId id="4358" r:id="rId23"/>
    <p:sldId id="4362" r:id="rId24"/>
    <p:sldId id="4383" r:id="rId25"/>
    <p:sldId id="4401" r:id="rId26"/>
    <p:sldId id="4382" r:id="rId27"/>
    <p:sldId id="4355" r:id="rId28"/>
    <p:sldId id="4357" r:id="rId29"/>
    <p:sldId id="4365" r:id="rId30"/>
    <p:sldId id="4319" r:id="rId31"/>
    <p:sldId id="4340" r:id="rId32"/>
    <p:sldId id="282" r:id="rId33"/>
    <p:sldId id="4394" r:id="rId34"/>
    <p:sldId id="4300" r:id="rId35"/>
    <p:sldId id="276" r:id="rId36"/>
    <p:sldId id="4396" r:id="rId37"/>
    <p:sldId id="4380" r:id="rId38"/>
    <p:sldId id="4351" r:id="rId39"/>
    <p:sldId id="4402" r:id="rId40"/>
    <p:sldId id="4403" r:id="rId41"/>
    <p:sldId id="4404" r:id="rId42"/>
    <p:sldId id="4405" r:id="rId43"/>
    <p:sldId id="4343" r:id="rId44"/>
    <p:sldId id="4354" r:id="rId45"/>
    <p:sldId id="426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 id="{782496B7-485F-7B69-F7DE-F8CDD527168F}" name="Paula Whyte ( Momentum Consulting )" initials="PW" userId="S::paula@momentumconsulting.ie::a1b8e930-d272-4933-b1a2-fcb29f5bf1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BA47"/>
    <a:srgbClr val="0B3A5B"/>
    <a:srgbClr val="1D4C60"/>
    <a:srgbClr val="09465E"/>
    <a:srgbClr val="066C6D"/>
    <a:srgbClr val="2094D2"/>
    <a:srgbClr val="3CBEB3"/>
    <a:srgbClr val="F26650"/>
    <a:srgbClr val="88D1DA"/>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258412-9FEA-973D-E18C-07BA92D8EA56}" v="4" dt="2025-05-14T20:26:50.0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Whyte ( Momentum Consulting )" userId="S::paula_momentumconsulting.ie#ext#@biainnovatorcampus.onmicrosoft.com::f0db49ca-a56d-4261-b8a6-819acd09e0a3" providerId="AD" clId="Web-{13258412-9FEA-973D-E18C-07BA92D8EA56}"/>
    <pc:docChg chg="modSld sldOrd">
      <pc:chgData name="Paula Whyte ( Momentum Consulting )" userId="S::paula_momentumconsulting.ie#ext#@biainnovatorcampus.onmicrosoft.com::f0db49ca-a56d-4261-b8a6-819acd09e0a3" providerId="AD" clId="Web-{13258412-9FEA-973D-E18C-07BA92D8EA56}" dt="2025-05-14T20:26:50.032" v="3" actId="1076"/>
      <pc:docMkLst>
        <pc:docMk/>
      </pc:docMkLst>
      <pc:sldChg chg="ord">
        <pc:chgData name="Paula Whyte ( Momentum Consulting )" userId="S::paula_momentumconsulting.ie#ext#@biainnovatorcampus.onmicrosoft.com::f0db49ca-a56d-4261-b8a6-819acd09e0a3" providerId="AD" clId="Web-{13258412-9FEA-973D-E18C-07BA92D8EA56}" dt="2025-05-14T20:25:15.828" v="2"/>
        <pc:sldMkLst>
          <pc:docMk/>
          <pc:sldMk cId="3262932546" sldId="4392"/>
        </pc:sldMkLst>
      </pc:sldChg>
      <pc:sldChg chg="modSp">
        <pc:chgData name="Paula Whyte ( Momentum Consulting )" userId="S::paula_momentumconsulting.ie#ext#@biainnovatorcampus.onmicrosoft.com::f0db49ca-a56d-4261-b8a6-819acd09e0a3" providerId="AD" clId="Web-{13258412-9FEA-973D-E18C-07BA92D8EA56}" dt="2025-05-14T20:26:50.032" v="3" actId="1076"/>
        <pc:sldMkLst>
          <pc:docMk/>
          <pc:sldMk cId="1854067918" sldId="4400"/>
        </pc:sldMkLst>
        <pc:grpChg chg="mod">
          <ac:chgData name="Paula Whyte ( Momentum Consulting )" userId="S::paula_momentumconsulting.ie#ext#@biainnovatorcampus.onmicrosoft.com::f0db49ca-a56d-4261-b8a6-819acd09e0a3" providerId="AD" clId="Web-{13258412-9FEA-973D-E18C-07BA92D8EA56}" dt="2025-05-14T20:26:50.032" v="3" actId="1076"/>
          <ac:grpSpMkLst>
            <pc:docMk/>
            <pc:sldMk cId="1854067918" sldId="4400"/>
            <ac:grpSpMk id="9" creationId="{323DBF7B-EB92-CC3A-AC3A-71BE156675C5}"/>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5/14/2025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980088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7B868-CD45-CE88-F203-E3A956C46C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D79166-67C7-3992-E499-D516EB69A1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1CE2D5-5B2A-2B91-5AAC-5725C903683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5A2B5A8-85AC-F161-DA79-6527F2C6F8CB}"/>
              </a:ext>
            </a:extLst>
          </p:cNvPr>
          <p:cNvSpPr>
            <a:spLocks noGrp="1"/>
          </p:cNvSpPr>
          <p:nvPr>
            <p:ph type="sldNum" sz="quarter" idx="5"/>
          </p:nvPr>
        </p:nvSpPr>
        <p:spPr/>
        <p:txBody>
          <a:bodyPr/>
          <a:lstStyle/>
          <a:p>
            <a:fld id="{4BE5DE82-CF29-044D-9158-06A811149881}" type="slidenum">
              <a:rPr lang="en-US" smtClean="0"/>
              <a:t>17</a:t>
            </a:fld>
            <a:endParaRPr lang="en-US"/>
          </a:p>
        </p:txBody>
      </p:sp>
    </p:spTree>
    <p:extLst>
      <p:ext uri="{BB962C8B-B14F-4D97-AF65-F5344CB8AC3E}">
        <p14:creationId xmlns:p14="http://schemas.microsoft.com/office/powerpoint/2010/main" val="1808588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19</a:t>
            </a:fld>
            <a:endParaRPr lang="en-US"/>
          </a:p>
        </p:txBody>
      </p:sp>
    </p:spTree>
    <p:extLst>
      <p:ext uri="{BB962C8B-B14F-4D97-AF65-F5344CB8AC3E}">
        <p14:creationId xmlns:p14="http://schemas.microsoft.com/office/powerpoint/2010/main" val="1852808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B00FB-7262-A494-EF5A-5247AC5B0D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186693-38E2-6DD9-2380-AEB811DE6D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9260AD-4C77-27F2-4036-C94016BCF7E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24B83BB-A2B5-D891-C895-419E747464FF}"/>
              </a:ext>
            </a:extLst>
          </p:cNvPr>
          <p:cNvSpPr>
            <a:spLocks noGrp="1"/>
          </p:cNvSpPr>
          <p:nvPr>
            <p:ph type="sldNum" sz="quarter" idx="5"/>
          </p:nvPr>
        </p:nvSpPr>
        <p:spPr/>
        <p:txBody>
          <a:bodyPr/>
          <a:lstStyle/>
          <a:p>
            <a:fld id="{4BE5DE82-CF29-044D-9158-06A811149881}" type="slidenum">
              <a:rPr lang="en-US" smtClean="0"/>
              <a:t>20</a:t>
            </a:fld>
            <a:endParaRPr lang="en-US"/>
          </a:p>
        </p:txBody>
      </p:sp>
    </p:spTree>
    <p:extLst>
      <p:ext uri="{BB962C8B-B14F-4D97-AF65-F5344CB8AC3E}">
        <p14:creationId xmlns:p14="http://schemas.microsoft.com/office/powerpoint/2010/main" val="3339358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7B868-CD45-CE88-F203-E3A956C46C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D79166-67C7-3992-E499-D516EB69A1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1CE2D5-5B2A-2B91-5AAC-5725C903683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5A2B5A8-85AC-F161-DA79-6527F2C6F8CB}"/>
              </a:ext>
            </a:extLst>
          </p:cNvPr>
          <p:cNvSpPr>
            <a:spLocks noGrp="1"/>
          </p:cNvSpPr>
          <p:nvPr>
            <p:ph type="sldNum" sz="quarter" idx="5"/>
          </p:nvPr>
        </p:nvSpPr>
        <p:spPr/>
        <p:txBody>
          <a:bodyPr/>
          <a:lstStyle/>
          <a:p>
            <a:fld id="{4BE5DE82-CF29-044D-9158-06A811149881}" type="slidenum">
              <a:rPr lang="en-US" smtClean="0"/>
              <a:t>21</a:t>
            </a:fld>
            <a:endParaRPr lang="en-US"/>
          </a:p>
        </p:txBody>
      </p:sp>
    </p:spTree>
    <p:extLst>
      <p:ext uri="{BB962C8B-B14F-4D97-AF65-F5344CB8AC3E}">
        <p14:creationId xmlns:p14="http://schemas.microsoft.com/office/powerpoint/2010/main" val="1808588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24</a:t>
            </a:fld>
            <a:endParaRPr lang="en-US"/>
          </a:p>
        </p:txBody>
      </p:sp>
    </p:spTree>
    <p:extLst>
      <p:ext uri="{BB962C8B-B14F-4D97-AF65-F5344CB8AC3E}">
        <p14:creationId xmlns:p14="http://schemas.microsoft.com/office/powerpoint/2010/main" val="2923973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25</a:t>
            </a:fld>
            <a:endParaRPr lang="en-US"/>
          </a:p>
        </p:txBody>
      </p:sp>
    </p:spTree>
    <p:extLst>
      <p:ext uri="{BB962C8B-B14F-4D97-AF65-F5344CB8AC3E}">
        <p14:creationId xmlns:p14="http://schemas.microsoft.com/office/powerpoint/2010/main" val="18180212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AA720-67AC-8B9D-BA03-DDEF3AF5CD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F8E7A4-D961-E7CC-A962-904D455BD2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078F27-16CE-A6F5-9AF9-2351524783B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6FE651D-97CC-E00E-A707-7BACFBD1DF2A}"/>
              </a:ext>
            </a:extLst>
          </p:cNvPr>
          <p:cNvSpPr>
            <a:spLocks noGrp="1"/>
          </p:cNvSpPr>
          <p:nvPr>
            <p:ph type="sldNum" sz="quarter" idx="5"/>
          </p:nvPr>
        </p:nvSpPr>
        <p:spPr/>
        <p:txBody>
          <a:bodyPr/>
          <a:lstStyle/>
          <a:p>
            <a:fld id="{4BE5DE82-CF29-044D-9158-06A811149881}" type="slidenum">
              <a:rPr lang="en-US" smtClean="0"/>
              <a:t>26</a:t>
            </a:fld>
            <a:endParaRPr lang="en-US"/>
          </a:p>
        </p:txBody>
      </p:sp>
    </p:spTree>
    <p:extLst>
      <p:ext uri="{BB962C8B-B14F-4D97-AF65-F5344CB8AC3E}">
        <p14:creationId xmlns:p14="http://schemas.microsoft.com/office/powerpoint/2010/main" val="2757910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pPr/>
              <a:t>29</a:t>
            </a:fld>
            <a:endParaRPr lang="en-US" altLang="en-US">
              <a:solidFill>
                <a:srgbClr val="000000"/>
              </a:solidFill>
              <a:latin typeface="Times New Roman" charset="0"/>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793309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7EEACEFC-4F7D-39E2-4681-F743B7402B13}"/>
            </a:ext>
          </a:extLst>
        </p:cNvPr>
        <p:cNvGrpSpPr/>
        <p:nvPr/>
      </p:nvGrpSpPr>
      <p:grpSpPr>
        <a:xfrm>
          <a:off x="0" y="0"/>
          <a:ext cx="0" cy="0"/>
          <a:chOff x="0" y="0"/>
          <a:chExt cx="0" cy="0"/>
        </a:xfrm>
      </p:grpSpPr>
      <p:sp>
        <p:nvSpPr>
          <p:cNvPr id="4098" name="Rectangle 6">
            <a:extLst>
              <a:ext uri="{FF2B5EF4-FFF2-40B4-BE49-F238E27FC236}">
                <a16:creationId xmlns:a16="http://schemas.microsoft.com/office/drawing/2014/main" id="{B5C95554-3757-8649-D700-074F935E42A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pPr/>
              <a:t>30</a:t>
            </a:fld>
            <a:endParaRPr lang="en-US" altLang="en-US">
              <a:solidFill>
                <a:srgbClr val="000000"/>
              </a:solidFill>
              <a:latin typeface="Times New Roman" charset="0"/>
            </a:endParaRPr>
          </a:p>
        </p:txBody>
      </p:sp>
      <p:sp>
        <p:nvSpPr>
          <p:cNvPr id="4099" name="Text Box 1">
            <a:extLst>
              <a:ext uri="{FF2B5EF4-FFF2-40B4-BE49-F238E27FC236}">
                <a16:creationId xmlns:a16="http://schemas.microsoft.com/office/drawing/2014/main" id="{E7C92F00-42FB-0035-C52D-4C91061F403E}"/>
              </a:ext>
            </a:extLst>
          </p:cNvPr>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a:extLst>
              <a:ext uri="{FF2B5EF4-FFF2-40B4-BE49-F238E27FC236}">
                <a16:creationId xmlns:a16="http://schemas.microsoft.com/office/drawing/2014/main" id="{86317C54-5C26-808E-06AF-1DA51DCB4243}"/>
              </a:ext>
            </a:extLst>
          </p:cNvPr>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474749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pPr/>
              <a:t>32</a:t>
            </a:fld>
            <a:endParaRPr lang="en-US" altLang="en-US">
              <a:solidFill>
                <a:srgbClr val="000000"/>
              </a:solidFill>
              <a:latin typeface="Times New Roman" charset="0"/>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243264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C4C5A-7887-0C0B-C395-0340D18DC3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821F37-194F-2029-E116-A23F62114B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2DD5BF-B3C8-2CBC-9C90-7BB30DE7AE0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1AECCDC-1456-27F1-3F13-1698138E9702}"/>
              </a:ext>
            </a:extLst>
          </p:cNvPr>
          <p:cNvSpPr>
            <a:spLocks noGrp="1"/>
          </p:cNvSpPr>
          <p:nvPr>
            <p:ph type="sldNum" sz="quarter" idx="5"/>
          </p:nvPr>
        </p:nvSpPr>
        <p:spPr/>
        <p:txBody>
          <a:bodyPr/>
          <a:lstStyle/>
          <a:p>
            <a:fld id="{4BE5DE82-CF29-044D-9158-06A811149881}" type="slidenum">
              <a:rPr lang="en-US" smtClean="0"/>
              <a:t>33</a:t>
            </a:fld>
            <a:endParaRPr lang="en-US"/>
          </a:p>
        </p:txBody>
      </p:sp>
    </p:spTree>
    <p:extLst>
      <p:ext uri="{BB962C8B-B14F-4D97-AF65-F5344CB8AC3E}">
        <p14:creationId xmlns:p14="http://schemas.microsoft.com/office/powerpoint/2010/main" val="11686083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6D8E1-A7C1-C78D-8105-9016964069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121BA0-68BA-0079-A230-1B174DFF04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809CC3-9B4F-B15F-8A07-909A0F18C83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C6A4ADD-A26C-5A4F-59AA-FF29864E52CC}"/>
              </a:ext>
            </a:extLst>
          </p:cNvPr>
          <p:cNvSpPr>
            <a:spLocks noGrp="1"/>
          </p:cNvSpPr>
          <p:nvPr>
            <p:ph type="sldNum" sz="quarter" idx="5"/>
          </p:nvPr>
        </p:nvSpPr>
        <p:spPr/>
        <p:txBody>
          <a:bodyPr/>
          <a:lstStyle/>
          <a:p>
            <a:fld id="{4BE5DE82-CF29-044D-9158-06A811149881}" type="slidenum">
              <a:rPr lang="en-US" smtClean="0"/>
              <a:t>34</a:t>
            </a:fld>
            <a:endParaRPr lang="en-US"/>
          </a:p>
        </p:txBody>
      </p:sp>
    </p:spTree>
    <p:extLst>
      <p:ext uri="{BB962C8B-B14F-4D97-AF65-F5344CB8AC3E}">
        <p14:creationId xmlns:p14="http://schemas.microsoft.com/office/powerpoint/2010/main" val="41848157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42</a:t>
            </a:fld>
            <a:endParaRPr lang="en-US"/>
          </a:p>
        </p:txBody>
      </p:sp>
    </p:spTree>
    <p:extLst>
      <p:ext uri="{BB962C8B-B14F-4D97-AF65-F5344CB8AC3E}">
        <p14:creationId xmlns:p14="http://schemas.microsoft.com/office/powerpoint/2010/main" val="717219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3</a:t>
            </a:fld>
            <a:endParaRPr lang="en-US"/>
          </a:p>
        </p:txBody>
      </p:sp>
    </p:spTree>
    <p:extLst>
      <p:ext uri="{BB962C8B-B14F-4D97-AF65-F5344CB8AC3E}">
        <p14:creationId xmlns:p14="http://schemas.microsoft.com/office/powerpoint/2010/main" val="3198028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67FF4-E152-1A31-20F5-191D21541D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6E7458-D691-A928-ADE3-3826E36748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EA1429-4844-1922-1AF0-10C76B94D1B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CF2CB5-8958-77A0-0D9D-CB64C33ED7EF}"/>
              </a:ext>
            </a:extLst>
          </p:cNvPr>
          <p:cNvSpPr>
            <a:spLocks noGrp="1"/>
          </p:cNvSpPr>
          <p:nvPr>
            <p:ph type="sldNum" sz="quarter" idx="5"/>
          </p:nvPr>
        </p:nvSpPr>
        <p:spPr/>
        <p:txBody>
          <a:bodyPr/>
          <a:lstStyle/>
          <a:p>
            <a:fld id="{4BE5DE82-CF29-044D-9158-06A811149881}" type="slidenum">
              <a:rPr lang="en-US" smtClean="0"/>
              <a:t>4</a:t>
            </a:fld>
            <a:endParaRPr lang="en-US"/>
          </a:p>
        </p:txBody>
      </p:sp>
    </p:spTree>
    <p:extLst>
      <p:ext uri="{BB962C8B-B14F-4D97-AF65-F5344CB8AC3E}">
        <p14:creationId xmlns:p14="http://schemas.microsoft.com/office/powerpoint/2010/main" val="3348234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4192903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F4838-A602-2CBC-1C1F-4890F93DF8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EF1B74-574C-168C-5447-7659E2086A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0D5BCB-03F8-C70A-E015-7BEE031B8F2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D03BB84-935A-BAE6-7518-BD0B5B8972F3}"/>
              </a:ext>
            </a:extLst>
          </p:cNvPr>
          <p:cNvSpPr>
            <a:spLocks noGrp="1"/>
          </p:cNvSpPr>
          <p:nvPr>
            <p:ph type="sldNum" sz="quarter" idx="5"/>
          </p:nvPr>
        </p:nvSpPr>
        <p:spPr/>
        <p:txBody>
          <a:bodyPr/>
          <a:lstStyle/>
          <a:p>
            <a:fld id="{4BE5DE82-CF29-044D-9158-06A811149881}" type="slidenum">
              <a:rPr lang="en-US" smtClean="0"/>
              <a:t>11</a:t>
            </a:fld>
            <a:endParaRPr lang="en-US"/>
          </a:p>
        </p:txBody>
      </p:sp>
    </p:spTree>
    <p:extLst>
      <p:ext uri="{BB962C8B-B14F-4D97-AF65-F5344CB8AC3E}">
        <p14:creationId xmlns:p14="http://schemas.microsoft.com/office/powerpoint/2010/main" val="3354441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pPr/>
              <a:t>14</a:t>
            </a:fld>
            <a:endParaRPr lang="en-US" altLang="en-US">
              <a:solidFill>
                <a:srgbClr val="000000"/>
              </a:solidFill>
              <a:latin typeface="Times New Roman" charset="0"/>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56635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0EA2A1B0-DB8D-45CC-46F7-0B21E5044694}"/>
            </a:ext>
          </a:extLst>
        </p:cNvPr>
        <p:cNvGrpSpPr/>
        <p:nvPr/>
      </p:nvGrpSpPr>
      <p:grpSpPr>
        <a:xfrm>
          <a:off x="0" y="0"/>
          <a:ext cx="0" cy="0"/>
          <a:chOff x="0" y="0"/>
          <a:chExt cx="0" cy="0"/>
        </a:xfrm>
      </p:grpSpPr>
      <p:sp>
        <p:nvSpPr>
          <p:cNvPr id="4098" name="Rectangle 6">
            <a:extLst>
              <a:ext uri="{FF2B5EF4-FFF2-40B4-BE49-F238E27FC236}">
                <a16:creationId xmlns:a16="http://schemas.microsoft.com/office/drawing/2014/main" id="{EE3A1DAD-8447-9D5F-0A4B-FDBC8A2DF312}"/>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pPr/>
              <a:t>15</a:t>
            </a:fld>
            <a:endParaRPr lang="en-US" altLang="en-US">
              <a:solidFill>
                <a:srgbClr val="000000"/>
              </a:solidFill>
              <a:latin typeface="Times New Roman" charset="0"/>
            </a:endParaRPr>
          </a:p>
        </p:txBody>
      </p:sp>
      <p:sp>
        <p:nvSpPr>
          <p:cNvPr id="4099" name="Text Box 1">
            <a:extLst>
              <a:ext uri="{FF2B5EF4-FFF2-40B4-BE49-F238E27FC236}">
                <a16:creationId xmlns:a16="http://schemas.microsoft.com/office/drawing/2014/main" id="{A527654E-6F6D-E32F-604F-AFE0115C7F4F}"/>
              </a:ext>
            </a:extLst>
          </p:cNvPr>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a:extLst>
              <a:ext uri="{FF2B5EF4-FFF2-40B4-BE49-F238E27FC236}">
                <a16:creationId xmlns:a16="http://schemas.microsoft.com/office/drawing/2014/main" id="{F4CD8B42-6415-F20A-E7E6-76856DBD3412}"/>
              </a:ext>
            </a:extLst>
          </p:cNvPr>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2018683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7E8EDDA7-ECF2-288B-BA08-284D55B3C27A}"/>
            </a:ext>
          </a:extLst>
        </p:cNvPr>
        <p:cNvGrpSpPr/>
        <p:nvPr/>
      </p:nvGrpSpPr>
      <p:grpSpPr>
        <a:xfrm>
          <a:off x="0" y="0"/>
          <a:ext cx="0" cy="0"/>
          <a:chOff x="0" y="0"/>
          <a:chExt cx="0" cy="0"/>
        </a:xfrm>
      </p:grpSpPr>
      <p:sp>
        <p:nvSpPr>
          <p:cNvPr id="4098" name="Rectangle 6">
            <a:extLst>
              <a:ext uri="{FF2B5EF4-FFF2-40B4-BE49-F238E27FC236}">
                <a16:creationId xmlns:a16="http://schemas.microsoft.com/office/drawing/2014/main" id="{BD9F637B-2AF2-3627-2581-3F8246552FF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pPr/>
              <a:t>16</a:t>
            </a:fld>
            <a:endParaRPr lang="en-US" altLang="en-US">
              <a:solidFill>
                <a:srgbClr val="000000"/>
              </a:solidFill>
              <a:latin typeface="Times New Roman" charset="0"/>
            </a:endParaRPr>
          </a:p>
        </p:txBody>
      </p:sp>
      <p:sp>
        <p:nvSpPr>
          <p:cNvPr id="4099" name="Text Box 1">
            <a:extLst>
              <a:ext uri="{FF2B5EF4-FFF2-40B4-BE49-F238E27FC236}">
                <a16:creationId xmlns:a16="http://schemas.microsoft.com/office/drawing/2014/main" id="{0CA85703-55C7-AAE0-8FB6-62BE8CFF3F3A}"/>
              </a:ext>
            </a:extLst>
          </p:cNvPr>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a:extLst>
              <a:ext uri="{FF2B5EF4-FFF2-40B4-BE49-F238E27FC236}">
                <a16:creationId xmlns:a16="http://schemas.microsoft.com/office/drawing/2014/main" id="{12F072FF-8032-4A66-F730-6A36771D226C}"/>
              </a:ext>
            </a:extLst>
          </p:cNvPr>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879710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2" y="-2"/>
            <a:ext cx="12192000" cy="6858001"/>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solidFill>
                <a:schemeClr val="bg1"/>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waste2worth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 Nav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E66DD-F23B-014C-B0A0-143429C57BC5}"/>
              </a:ext>
            </a:extLst>
          </p:cNvPr>
          <p:cNvSpPr/>
          <p:nvPr userDrawn="1"/>
        </p:nvSpPr>
        <p:spPr>
          <a:xfrm>
            <a:off x="-245316" y="0"/>
            <a:ext cx="4780547" cy="6858000"/>
          </a:xfrm>
          <a:prstGeom prst="rect">
            <a:avLst/>
          </a:prstGeom>
          <a:solidFill>
            <a:srgbClr val="0946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880331" y="614396"/>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01</a:t>
            </a:r>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35" name="Picture Placeholder 2">
            <a:extLst>
              <a:ext uri="{FF2B5EF4-FFF2-40B4-BE49-F238E27FC236}">
                <a16:creationId xmlns:a16="http://schemas.microsoft.com/office/drawing/2014/main" id="{BD59DABF-111E-2D4A-BE64-98DAA5D97CFE}"/>
              </a:ext>
            </a:extLst>
          </p:cNvPr>
          <p:cNvSpPr>
            <a:spLocks noGrp="1"/>
          </p:cNvSpPr>
          <p:nvPr>
            <p:ph type="pic" sz="quarter" idx="19"/>
          </p:nvPr>
        </p:nvSpPr>
        <p:spPr>
          <a:xfrm>
            <a:off x="-48344" y="0"/>
            <a:ext cx="3570477"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a:p>
        </p:txBody>
      </p:sp>
      <p:sp>
        <p:nvSpPr>
          <p:cNvPr id="36" name="Text Placeholder 8">
            <a:extLst>
              <a:ext uri="{FF2B5EF4-FFF2-40B4-BE49-F238E27FC236}">
                <a16:creationId xmlns:a16="http://schemas.microsoft.com/office/drawing/2014/main" id="{E363E5FA-4BBA-1F46-9E5A-62305F8A9CF0}"/>
              </a:ext>
            </a:extLst>
          </p:cNvPr>
          <p:cNvSpPr>
            <a:spLocks noGrp="1"/>
          </p:cNvSpPr>
          <p:nvPr>
            <p:ph type="body" sz="quarter" idx="47" hasCustomPrompt="1"/>
          </p:nvPr>
        </p:nvSpPr>
        <p:spPr>
          <a:xfrm>
            <a:off x="3918849" y="2558717"/>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02</a:t>
            </a:r>
          </a:p>
        </p:txBody>
      </p:sp>
      <p:sp>
        <p:nvSpPr>
          <p:cNvPr id="37" name="Text Placeholder 8">
            <a:extLst>
              <a:ext uri="{FF2B5EF4-FFF2-40B4-BE49-F238E27FC236}">
                <a16:creationId xmlns:a16="http://schemas.microsoft.com/office/drawing/2014/main" id="{0F5BA730-D07C-7641-9007-3F26BB35EE73}"/>
              </a:ext>
            </a:extLst>
          </p:cNvPr>
          <p:cNvSpPr>
            <a:spLocks noGrp="1"/>
          </p:cNvSpPr>
          <p:nvPr>
            <p:ph type="body" sz="quarter" idx="48" hasCustomPrompt="1"/>
          </p:nvPr>
        </p:nvSpPr>
        <p:spPr>
          <a:xfrm>
            <a:off x="3918849" y="4410972"/>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03</a:t>
            </a:r>
          </a:p>
        </p:txBody>
      </p:sp>
    </p:spTree>
    <p:extLst>
      <p:ext uri="{BB962C8B-B14F-4D97-AF65-F5344CB8AC3E}">
        <p14:creationId xmlns:p14="http://schemas.microsoft.com/office/powerpoint/2010/main" val="1996454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Slide - Navy">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3AAFE1C-CAAB-FF42-B37C-D72BBC37E445}"/>
              </a:ext>
            </a:extLst>
          </p:cNvPr>
          <p:cNvSpPr/>
          <p:nvPr userDrawn="1"/>
        </p:nvSpPr>
        <p:spPr>
          <a:xfrm>
            <a:off x="0" y="-1"/>
            <a:ext cx="6096000" cy="6844027"/>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7">
            <a:extLst>
              <a:ext uri="{FF2B5EF4-FFF2-40B4-BE49-F238E27FC236}">
                <a16:creationId xmlns:a16="http://schemas.microsoft.com/office/drawing/2014/main" id="{3333EE0C-C40D-F34B-991A-191081D0246E}"/>
              </a:ext>
            </a:extLst>
          </p:cNvPr>
          <p:cNvSpPr>
            <a:spLocks noGrp="1"/>
          </p:cNvSpPr>
          <p:nvPr userDrawn="1">
            <p:ph type="body" sz="quarter" idx="18" hasCustomPrompt="1"/>
          </p:nvPr>
        </p:nvSpPr>
        <p:spPr>
          <a:xfrm>
            <a:off x="701135" y="2344759"/>
            <a:ext cx="4867011" cy="366657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 name="Text Placeholder 23">
            <a:extLst>
              <a:ext uri="{FF2B5EF4-FFF2-40B4-BE49-F238E27FC236}">
                <a16:creationId xmlns:a16="http://schemas.microsoft.com/office/drawing/2014/main" id="{DE6190BE-8380-7B4A-9311-9BD61AE07324}"/>
              </a:ext>
            </a:extLst>
          </p:cNvPr>
          <p:cNvSpPr>
            <a:spLocks noGrp="1"/>
          </p:cNvSpPr>
          <p:nvPr userDrawn="1">
            <p:ph type="body" sz="quarter" idx="16" hasCustomPrompt="1"/>
          </p:nvPr>
        </p:nvSpPr>
        <p:spPr>
          <a:xfrm>
            <a:off x="701136" y="650590"/>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
        <p:nvSpPr>
          <p:cNvPr id="3" name="Picture Placeholder 2">
            <a:extLst>
              <a:ext uri="{FF2B5EF4-FFF2-40B4-BE49-F238E27FC236}">
                <a16:creationId xmlns:a16="http://schemas.microsoft.com/office/drawing/2014/main" id="{C43A9F2C-1870-B24C-AB88-FDD223351489}"/>
              </a:ext>
            </a:extLst>
          </p:cNvPr>
          <p:cNvSpPr>
            <a:spLocks noGrp="1"/>
          </p:cNvSpPr>
          <p:nvPr userDrawn="1">
            <p:ph type="pic" sz="quarter" idx="19"/>
          </p:nvPr>
        </p:nvSpPr>
        <p:spPr>
          <a:xfrm>
            <a:off x="6069389" y="34290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01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2858269" y="-2026298"/>
            <a:ext cx="6141020" cy="109105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052954" cy="803654"/>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10" name="Text Placeholder 17">
            <a:extLst>
              <a:ext uri="{FF2B5EF4-FFF2-40B4-BE49-F238E27FC236}">
                <a16:creationId xmlns:a16="http://schemas.microsoft.com/office/drawing/2014/main" id="{71025D5F-47AA-FBBA-2FE0-7693F9B58131}"/>
              </a:ext>
            </a:extLst>
          </p:cNvPr>
          <p:cNvSpPr>
            <a:spLocks noGrp="1"/>
          </p:cNvSpPr>
          <p:nvPr>
            <p:ph type="body" sz="quarter" idx="19" hasCustomPrompt="1"/>
          </p:nvPr>
        </p:nvSpPr>
        <p:spPr>
          <a:xfrm>
            <a:off x="904856" y="1989039"/>
            <a:ext cx="10052954" cy="4250335"/>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2" name="Group 1">
            <a:extLst>
              <a:ext uri="{FF2B5EF4-FFF2-40B4-BE49-F238E27FC236}">
                <a16:creationId xmlns:a16="http://schemas.microsoft.com/office/drawing/2014/main" id="{4012C1F7-9DB5-D4A1-4CA8-2FE36416B1FD}"/>
              </a:ext>
            </a:extLst>
          </p:cNvPr>
          <p:cNvGrpSpPr/>
          <p:nvPr userDrawn="1"/>
        </p:nvGrpSpPr>
        <p:grpSpPr>
          <a:xfrm>
            <a:off x="11656052" y="3880526"/>
            <a:ext cx="281949" cy="2748511"/>
            <a:chOff x="7176656" y="8423488"/>
            <a:chExt cx="190704" cy="1859031"/>
          </a:xfrm>
        </p:grpSpPr>
        <p:cxnSp>
          <p:nvCxnSpPr>
            <p:cNvPr id="3" name="Straight Connector 2">
              <a:extLst>
                <a:ext uri="{FF2B5EF4-FFF2-40B4-BE49-F238E27FC236}">
                  <a16:creationId xmlns:a16="http://schemas.microsoft.com/office/drawing/2014/main" id="{F6E18385-AA0E-B54F-6007-CDB2202690B7}"/>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F2F393F-BDAA-1B2F-FA95-938377142D01}"/>
                </a:ext>
              </a:extLst>
            </p:cNvPr>
            <p:cNvPicPr>
              <a:picLocks noChangeAspect="1"/>
            </p:cNvPicPr>
            <p:nvPr userDrawn="1"/>
          </p:nvPicPr>
          <p:blipFill rotWithShape="1">
            <a:blip r:embed="rId2" cstate="screen">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2761524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HS Photo with text">
    <p:spTree>
      <p:nvGrpSpPr>
        <p:cNvPr id="1" name=""/>
        <p:cNvGrpSpPr/>
        <p:nvPr/>
      </p:nvGrpSpPr>
      <p:grpSpPr>
        <a:xfrm>
          <a:off x="0" y="0"/>
          <a:ext cx="0" cy="0"/>
          <a:chOff x="0" y="0"/>
          <a:chExt cx="0" cy="0"/>
        </a:xfrm>
      </p:grpSpPr>
      <p:sp>
        <p:nvSpPr>
          <p:cNvPr id="17" name="Text Placeholder 23">
            <a:extLst>
              <a:ext uri="{FF2B5EF4-FFF2-40B4-BE49-F238E27FC236}">
                <a16:creationId xmlns:a16="http://schemas.microsoft.com/office/drawing/2014/main" id="{DA633199-CEB9-C642-96B5-B07AD16E5C73}"/>
              </a:ext>
            </a:extLst>
          </p:cNvPr>
          <p:cNvSpPr>
            <a:spLocks noGrp="1"/>
          </p:cNvSpPr>
          <p:nvPr>
            <p:ph type="body" sz="quarter" idx="16" hasCustomPrompt="1"/>
          </p:nvPr>
        </p:nvSpPr>
        <p:spPr>
          <a:xfrm>
            <a:off x="607555" y="587575"/>
            <a:ext cx="5293183" cy="992652"/>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19" name="Rectangle 18">
            <a:extLst>
              <a:ext uri="{FF2B5EF4-FFF2-40B4-BE49-F238E27FC236}">
                <a16:creationId xmlns:a16="http://schemas.microsoft.com/office/drawing/2014/main" id="{7CB33894-6B85-A64A-8194-AD204557A483}"/>
              </a:ext>
            </a:extLst>
          </p:cNvPr>
          <p:cNvSpPr/>
          <p:nvPr userDrawn="1"/>
        </p:nvSpPr>
        <p:spPr>
          <a:xfrm flipV="1">
            <a:off x="11584445" y="0"/>
            <a:ext cx="601406"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7">
            <a:extLst>
              <a:ext uri="{FF2B5EF4-FFF2-40B4-BE49-F238E27FC236}">
                <a16:creationId xmlns:a16="http://schemas.microsoft.com/office/drawing/2014/main" id="{7EC3E4A8-A83C-B536-DE22-6FE3CFA337B4}"/>
              </a:ext>
            </a:extLst>
          </p:cNvPr>
          <p:cNvSpPr>
            <a:spLocks noGrp="1"/>
          </p:cNvSpPr>
          <p:nvPr>
            <p:ph type="body" sz="quarter" idx="19" hasCustomPrompt="1"/>
          </p:nvPr>
        </p:nvSpPr>
        <p:spPr>
          <a:xfrm>
            <a:off x="607554" y="2016633"/>
            <a:ext cx="5293182"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4" name="Group 3">
            <a:extLst>
              <a:ext uri="{FF2B5EF4-FFF2-40B4-BE49-F238E27FC236}">
                <a16:creationId xmlns:a16="http://schemas.microsoft.com/office/drawing/2014/main" id="{28473166-3A54-28F0-C997-9BB46936AD3E}"/>
              </a:ext>
            </a:extLst>
          </p:cNvPr>
          <p:cNvGrpSpPr/>
          <p:nvPr userDrawn="1"/>
        </p:nvGrpSpPr>
        <p:grpSpPr>
          <a:xfrm>
            <a:off x="11744173" y="3880526"/>
            <a:ext cx="281949" cy="2748511"/>
            <a:chOff x="7176656" y="8423488"/>
            <a:chExt cx="190704" cy="1859031"/>
          </a:xfrm>
        </p:grpSpPr>
        <p:cxnSp>
          <p:nvCxnSpPr>
            <p:cNvPr id="5" name="Straight Connector 4">
              <a:extLst>
                <a:ext uri="{FF2B5EF4-FFF2-40B4-BE49-F238E27FC236}">
                  <a16:creationId xmlns:a16="http://schemas.microsoft.com/office/drawing/2014/main" id="{FC037DF0-859C-8CD7-3AD1-2F529F4B15EB}"/>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078EE86-DDDC-AF9F-4B8F-C3314DAC35D3}"/>
                </a:ext>
              </a:extLst>
            </p:cNvPr>
            <p:cNvPicPr>
              <a:picLocks noChangeAspect="1"/>
            </p:cNvPicPr>
            <p:nvPr userDrawn="1"/>
          </p:nvPicPr>
          <p:blipFill rotWithShape="1">
            <a:blip r:embed="rId2" cstate="screen">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
        <p:nvSpPr>
          <p:cNvPr id="2" name="Picture Placeholder 2">
            <a:extLst>
              <a:ext uri="{FF2B5EF4-FFF2-40B4-BE49-F238E27FC236}">
                <a16:creationId xmlns:a16="http://schemas.microsoft.com/office/drawing/2014/main" id="{BBDEEB1B-B72B-A723-F4BA-79DE3F6B1B97}"/>
              </a:ext>
            </a:extLst>
          </p:cNvPr>
          <p:cNvSpPr>
            <a:spLocks noGrp="1"/>
          </p:cNvSpPr>
          <p:nvPr>
            <p:ph type="pic" sz="quarter" idx="20"/>
          </p:nvPr>
        </p:nvSpPr>
        <p:spPr>
          <a:xfrm>
            <a:off x="6297989" y="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a:p>
        </p:txBody>
      </p:sp>
    </p:spTree>
    <p:extLst>
      <p:ext uri="{BB962C8B-B14F-4D97-AF65-F5344CB8AC3E}">
        <p14:creationId xmlns:p14="http://schemas.microsoft.com/office/powerpoint/2010/main" val="1461338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HS Photo with tex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CB33894-6B85-A64A-8194-AD204557A483}"/>
              </a:ext>
            </a:extLst>
          </p:cNvPr>
          <p:cNvSpPr/>
          <p:nvPr userDrawn="1"/>
        </p:nvSpPr>
        <p:spPr>
          <a:xfrm flipV="1">
            <a:off x="0" y="0"/>
            <a:ext cx="601406"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28473166-3A54-28F0-C997-9BB46936AD3E}"/>
              </a:ext>
            </a:extLst>
          </p:cNvPr>
          <p:cNvGrpSpPr/>
          <p:nvPr userDrawn="1"/>
        </p:nvGrpSpPr>
        <p:grpSpPr>
          <a:xfrm>
            <a:off x="159728" y="3880526"/>
            <a:ext cx="281949" cy="2748511"/>
            <a:chOff x="7176656" y="8423488"/>
            <a:chExt cx="190704" cy="1859031"/>
          </a:xfrm>
        </p:grpSpPr>
        <p:cxnSp>
          <p:nvCxnSpPr>
            <p:cNvPr id="5" name="Straight Connector 4">
              <a:extLst>
                <a:ext uri="{FF2B5EF4-FFF2-40B4-BE49-F238E27FC236}">
                  <a16:creationId xmlns:a16="http://schemas.microsoft.com/office/drawing/2014/main" id="{FC037DF0-859C-8CD7-3AD1-2F529F4B15EB}"/>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078EE86-DDDC-AF9F-4B8F-C3314DAC35D3}"/>
                </a:ext>
              </a:extLst>
            </p:cNvPr>
            <p:cNvPicPr>
              <a:picLocks noChangeAspect="1"/>
            </p:cNvPicPr>
            <p:nvPr userDrawn="1"/>
          </p:nvPicPr>
          <p:blipFill rotWithShape="1">
            <a:blip r:embed="rId2" cstate="screen">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
        <p:nvSpPr>
          <p:cNvPr id="2" name="Picture Placeholder 2">
            <a:extLst>
              <a:ext uri="{FF2B5EF4-FFF2-40B4-BE49-F238E27FC236}">
                <a16:creationId xmlns:a16="http://schemas.microsoft.com/office/drawing/2014/main" id="{BBDEEB1B-B72B-A723-F4BA-79DE3F6B1B97}"/>
              </a:ext>
            </a:extLst>
          </p:cNvPr>
          <p:cNvSpPr>
            <a:spLocks noGrp="1"/>
          </p:cNvSpPr>
          <p:nvPr>
            <p:ph type="pic" sz="quarter" idx="20"/>
          </p:nvPr>
        </p:nvSpPr>
        <p:spPr>
          <a:xfrm>
            <a:off x="597275" y="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a:p>
        </p:txBody>
      </p:sp>
      <p:sp>
        <p:nvSpPr>
          <p:cNvPr id="7" name="Text Placeholder 23">
            <a:extLst>
              <a:ext uri="{FF2B5EF4-FFF2-40B4-BE49-F238E27FC236}">
                <a16:creationId xmlns:a16="http://schemas.microsoft.com/office/drawing/2014/main" id="{7A5ECDC7-56E1-0984-2C77-279F9248607D}"/>
              </a:ext>
            </a:extLst>
          </p:cNvPr>
          <p:cNvSpPr>
            <a:spLocks noGrp="1"/>
          </p:cNvSpPr>
          <p:nvPr>
            <p:ph type="body" sz="quarter" idx="21" hasCustomPrompt="1"/>
          </p:nvPr>
        </p:nvSpPr>
        <p:spPr>
          <a:xfrm>
            <a:off x="6246356" y="584332"/>
            <a:ext cx="5293183" cy="992652"/>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8" name="Text Placeholder 17">
            <a:extLst>
              <a:ext uri="{FF2B5EF4-FFF2-40B4-BE49-F238E27FC236}">
                <a16:creationId xmlns:a16="http://schemas.microsoft.com/office/drawing/2014/main" id="{08E0C614-5EC5-DFB2-74AB-FE10C08391C5}"/>
              </a:ext>
            </a:extLst>
          </p:cNvPr>
          <p:cNvSpPr>
            <a:spLocks noGrp="1"/>
          </p:cNvSpPr>
          <p:nvPr>
            <p:ph type="body" sz="quarter" idx="22" hasCustomPrompt="1"/>
          </p:nvPr>
        </p:nvSpPr>
        <p:spPr>
          <a:xfrm>
            <a:off x="6246355" y="2013390"/>
            <a:ext cx="5293182"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3970502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Slide 02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5088466" y="-5088468"/>
            <a:ext cx="2015069"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479218" cy="803654"/>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
        <p:nvSpPr>
          <p:cNvPr id="9" name="Text Placeholder 17">
            <a:extLst>
              <a:ext uri="{FF2B5EF4-FFF2-40B4-BE49-F238E27FC236}">
                <a16:creationId xmlns:a16="http://schemas.microsoft.com/office/drawing/2014/main" id="{F5EF1E6A-D856-4FE0-238B-7C2B7B463D34}"/>
              </a:ext>
            </a:extLst>
          </p:cNvPr>
          <p:cNvSpPr>
            <a:spLocks noGrp="1"/>
          </p:cNvSpPr>
          <p:nvPr>
            <p:ph type="body" sz="quarter" idx="19" hasCustomPrompt="1"/>
          </p:nvPr>
        </p:nvSpPr>
        <p:spPr>
          <a:xfrm>
            <a:off x="904856" y="2457445"/>
            <a:ext cx="10479218" cy="3781929"/>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3244810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Slide 03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4865194" y="-19370"/>
            <a:ext cx="6141020" cy="6896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16" name="Text Placeholder 17">
            <a:extLst>
              <a:ext uri="{FF2B5EF4-FFF2-40B4-BE49-F238E27FC236}">
                <a16:creationId xmlns:a16="http://schemas.microsoft.com/office/drawing/2014/main" id="{D0B40E03-4D53-DB4A-A30A-ADFB290F4B3E}"/>
              </a:ext>
            </a:extLst>
          </p:cNvPr>
          <p:cNvSpPr>
            <a:spLocks noGrp="1"/>
          </p:cNvSpPr>
          <p:nvPr>
            <p:ph type="body" sz="quarter" idx="18" hasCustomPrompt="1"/>
          </p:nvPr>
        </p:nvSpPr>
        <p:spPr>
          <a:xfrm>
            <a:off x="4825907" y="826894"/>
            <a:ext cx="6341766" cy="516642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600999" y="835090"/>
            <a:ext cx="3125818" cy="1774519"/>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grpSp>
        <p:nvGrpSpPr>
          <p:cNvPr id="2" name="Group 1">
            <a:extLst>
              <a:ext uri="{FF2B5EF4-FFF2-40B4-BE49-F238E27FC236}">
                <a16:creationId xmlns:a16="http://schemas.microsoft.com/office/drawing/2014/main" id="{D9E23762-66D8-6BC5-63EA-7A1ECAE76A2F}"/>
              </a:ext>
            </a:extLst>
          </p:cNvPr>
          <p:cNvGrpSpPr/>
          <p:nvPr userDrawn="1"/>
        </p:nvGrpSpPr>
        <p:grpSpPr>
          <a:xfrm>
            <a:off x="11656052" y="3880526"/>
            <a:ext cx="281949" cy="2748511"/>
            <a:chOff x="7176656" y="8423488"/>
            <a:chExt cx="190704" cy="1859031"/>
          </a:xfrm>
        </p:grpSpPr>
        <p:cxnSp>
          <p:nvCxnSpPr>
            <p:cNvPr id="3" name="Straight Connector 2">
              <a:extLst>
                <a:ext uri="{FF2B5EF4-FFF2-40B4-BE49-F238E27FC236}">
                  <a16:creationId xmlns:a16="http://schemas.microsoft.com/office/drawing/2014/main" id="{1A070FB4-8E71-B357-273F-A554648909F8}"/>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38D991D-B7C0-7411-82B9-61467E105644}"/>
                </a:ext>
              </a:extLst>
            </p:cNvPr>
            <p:cNvPicPr>
              <a:picLocks noChangeAspect="1"/>
            </p:cNvPicPr>
            <p:nvPr userDrawn="1"/>
          </p:nvPicPr>
          <p:blipFill rotWithShape="1">
            <a:blip r:embed="rId2" cstate="screen">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4806024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 Nav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6A8053-B208-E74B-BC0F-4142FA0CD2B7}"/>
              </a:ext>
            </a:extLst>
          </p:cNvPr>
          <p:cNvSpPr/>
          <p:nvPr userDrawn="1"/>
        </p:nvSpPr>
        <p:spPr>
          <a:xfrm>
            <a:off x="6334298" y="403168"/>
            <a:ext cx="5136791" cy="6051665"/>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Calibri" panose="020F0502020204030204" pitchFamily="34" charset="0"/>
              <a:cs typeface="Calibri" panose="020F0502020204030204" pitchFamily="34" charset="0"/>
            </a:endParaRPr>
          </a:p>
        </p:txBody>
      </p:sp>
      <p:sp>
        <p:nvSpPr>
          <p:cNvPr id="47" name="Text Placeholder 23">
            <a:extLst>
              <a:ext uri="{FF2B5EF4-FFF2-40B4-BE49-F238E27FC236}">
                <a16:creationId xmlns:a16="http://schemas.microsoft.com/office/drawing/2014/main" id="{AE77B303-149B-3242-B9F9-CA4AA9DCA5E4}"/>
              </a:ext>
            </a:extLst>
          </p:cNvPr>
          <p:cNvSpPr>
            <a:spLocks noGrp="1"/>
          </p:cNvSpPr>
          <p:nvPr userDrawn="1">
            <p:ph type="body" sz="quarter" idx="17" hasCustomPrompt="1"/>
          </p:nvPr>
        </p:nvSpPr>
        <p:spPr>
          <a:xfrm>
            <a:off x="6777598" y="543238"/>
            <a:ext cx="2066906" cy="582221"/>
          </a:xfrm>
          <a:prstGeom prst="rect">
            <a:avLst/>
          </a:prstGeom>
        </p:spPr>
        <p:txBody>
          <a:bodyPr>
            <a:noAutofit/>
          </a:bodyPr>
          <a:lstStyle>
            <a:lvl1pPr marL="0" indent="0" algn="l">
              <a:buNone/>
              <a:defRPr sz="14000" b="1" i="0">
                <a:solidFill>
                  <a:schemeClr val="bg1"/>
                </a:solidFill>
                <a:latin typeface="+mn-lt"/>
              </a:defRPr>
            </a:lvl1pPr>
          </a:lstStyle>
          <a:p>
            <a:pPr lvl="0"/>
            <a:r>
              <a:rPr lang="en-US"/>
              <a:t>01</a:t>
            </a:r>
          </a:p>
        </p:txBody>
      </p:sp>
      <p:sp>
        <p:nvSpPr>
          <p:cNvPr id="11" name="Picture Placeholder 3">
            <a:extLst>
              <a:ext uri="{FF2B5EF4-FFF2-40B4-BE49-F238E27FC236}">
                <a16:creationId xmlns:a16="http://schemas.microsoft.com/office/drawing/2014/main" id="{D2C6DE8A-E952-944B-9B9D-C0257D5D8CB9}"/>
              </a:ext>
            </a:extLst>
          </p:cNvPr>
          <p:cNvSpPr>
            <a:spLocks noGrp="1"/>
          </p:cNvSpPr>
          <p:nvPr>
            <p:ph type="pic" sz="quarter" idx="10"/>
          </p:nvPr>
        </p:nvSpPr>
        <p:spPr>
          <a:xfrm>
            <a:off x="238772" y="2626822"/>
            <a:ext cx="7708195" cy="339682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2" name="Freeform 1">
            <a:extLst>
              <a:ext uri="{FF2B5EF4-FFF2-40B4-BE49-F238E27FC236}">
                <a16:creationId xmlns:a16="http://schemas.microsoft.com/office/drawing/2014/main" id="{4377A738-8E05-503D-0864-000E7F18977E}"/>
              </a:ext>
            </a:extLst>
          </p:cNvPr>
          <p:cNvSpPr/>
          <p:nvPr userDrawn="1"/>
        </p:nvSpPr>
        <p:spPr>
          <a:xfrm>
            <a:off x="8077058" y="2140362"/>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20412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aptop Slide - Navy">
    <p:spTree>
      <p:nvGrpSpPr>
        <p:cNvPr id="1" name=""/>
        <p:cNvGrpSpPr/>
        <p:nvPr/>
      </p:nvGrpSpPr>
      <p:grpSpPr>
        <a:xfrm>
          <a:off x="0" y="0"/>
          <a:ext cx="0" cy="0"/>
          <a:chOff x="0" y="0"/>
          <a:chExt cx="0" cy="0"/>
        </a:xfrm>
      </p:grpSpPr>
      <p:sp>
        <p:nvSpPr>
          <p:cNvPr id="22" name="Text Placeholder 23">
            <a:extLst>
              <a:ext uri="{FF2B5EF4-FFF2-40B4-BE49-F238E27FC236}">
                <a16:creationId xmlns:a16="http://schemas.microsoft.com/office/drawing/2014/main" id="{5380F4A5-BE24-5E4F-BBB9-1E4A144A55E0}"/>
              </a:ext>
            </a:extLst>
          </p:cNvPr>
          <p:cNvSpPr>
            <a:spLocks noGrp="1"/>
          </p:cNvSpPr>
          <p:nvPr>
            <p:ph type="body" sz="quarter" idx="16" hasCustomPrompt="1"/>
          </p:nvPr>
        </p:nvSpPr>
        <p:spPr>
          <a:xfrm>
            <a:off x="6578872" y="593866"/>
            <a:ext cx="4990998" cy="992652"/>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26" name="Rectangle 25">
            <a:extLst>
              <a:ext uri="{FF2B5EF4-FFF2-40B4-BE49-F238E27FC236}">
                <a16:creationId xmlns:a16="http://schemas.microsoft.com/office/drawing/2014/main" id="{62984C29-67DD-DD45-969D-9EB0BBF9D138}"/>
              </a:ext>
            </a:extLst>
          </p:cNvPr>
          <p:cNvSpPr/>
          <p:nvPr userDrawn="1"/>
        </p:nvSpPr>
        <p:spPr>
          <a:xfrm flipV="1">
            <a:off x="0" y="0"/>
            <a:ext cx="601405"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ABF8D6F4-3016-8645-8F98-165F5336ABB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flipH="1">
            <a:off x="608794" y="2954956"/>
            <a:ext cx="8439100" cy="4311085"/>
          </a:xfrm>
          <a:prstGeom prst="rect">
            <a:avLst/>
          </a:prstGeom>
        </p:spPr>
      </p:pic>
      <p:sp>
        <p:nvSpPr>
          <p:cNvPr id="34" name="Picture Placeholder 17">
            <a:extLst>
              <a:ext uri="{FF2B5EF4-FFF2-40B4-BE49-F238E27FC236}">
                <a16:creationId xmlns:a16="http://schemas.microsoft.com/office/drawing/2014/main" id="{90E9DF56-261E-6140-A484-1D99EF871998}"/>
              </a:ext>
            </a:extLst>
          </p:cNvPr>
          <p:cNvSpPr>
            <a:spLocks noGrp="1"/>
          </p:cNvSpPr>
          <p:nvPr>
            <p:ph type="pic" sz="quarter" idx="10"/>
          </p:nvPr>
        </p:nvSpPr>
        <p:spPr>
          <a:xfrm>
            <a:off x="635271" y="2095585"/>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9" name="Text Placeholder 17">
            <a:extLst>
              <a:ext uri="{FF2B5EF4-FFF2-40B4-BE49-F238E27FC236}">
                <a16:creationId xmlns:a16="http://schemas.microsoft.com/office/drawing/2014/main" id="{890B8B12-A0F4-0D1D-B782-294ACBC16B93}"/>
              </a:ext>
            </a:extLst>
          </p:cNvPr>
          <p:cNvSpPr>
            <a:spLocks noGrp="1"/>
          </p:cNvSpPr>
          <p:nvPr>
            <p:ph type="body" sz="quarter" idx="19" hasCustomPrompt="1"/>
          </p:nvPr>
        </p:nvSpPr>
        <p:spPr>
          <a:xfrm>
            <a:off x="6578871" y="1890384"/>
            <a:ext cx="4990998"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4" name="Group 3">
            <a:extLst>
              <a:ext uri="{FF2B5EF4-FFF2-40B4-BE49-F238E27FC236}">
                <a16:creationId xmlns:a16="http://schemas.microsoft.com/office/drawing/2014/main" id="{A0CA810E-D2C6-FA47-4DD1-CBA18E3BCB2C}"/>
              </a:ext>
            </a:extLst>
          </p:cNvPr>
          <p:cNvGrpSpPr/>
          <p:nvPr userDrawn="1"/>
        </p:nvGrpSpPr>
        <p:grpSpPr>
          <a:xfrm>
            <a:off x="138149" y="3764148"/>
            <a:ext cx="281949" cy="2748511"/>
            <a:chOff x="7176656" y="8423488"/>
            <a:chExt cx="190704" cy="1859031"/>
          </a:xfrm>
        </p:grpSpPr>
        <p:cxnSp>
          <p:nvCxnSpPr>
            <p:cNvPr id="5" name="Straight Connector 4">
              <a:extLst>
                <a:ext uri="{FF2B5EF4-FFF2-40B4-BE49-F238E27FC236}">
                  <a16:creationId xmlns:a16="http://schemas.microsoft.com/office/drawing/2014/main" id="{26751B12-CD17-EAC5-5083-72746B4D3099}"/>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324B1C9-1C53-303F-BD21-10CF286F55D9}"/>
                </a:ext>
              </a:extLst>
            </p:cNvPr>
            <p:cNvPicPr>
              <a:picLocks noChangeAspect="1"/>
            </p:cNvPicPr>
            <p:nvPr userDrawn="1"/>
          </p:nvPicPr>
          <p:blipFill rotWithShape="1">
            <a:blip r:embed="rId3" cstate="screen">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956642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ne Slide - Navy">
    <p:spTree>
      <p:nvGrpSpPr>
        <p:cNvPr id="1" name=""/>
        <p:cNvGrpSpPr/>
        <p:nvPr/>
      </p:nvGrpSpPr>
      <p:grpSpPr>
        <a:xfrm>
          <a:off x="0" y="0"/>
          <a:ext cx="0" cy="0"/>
          <a:chOff x="0" y="0"/>
          <a:chExt cx="0" cy="0"/>
        </a:xfrm>
      </p:grpSpPr>
      <p:sp>
        <p:nvSpPr>
          <p:cNvPr id="17" name="Text Placeholder 23">
            <a:extLst>
              <a:ext uri="{FF2B5EF4-FFF2-40B4-BE49-F238E27FC236}">
                <a16:creationId xmlns:a16="http://schemas.microsoft.com/office/drawing/2014/main" id="{DA633199-CEB9-C642-96B5-B07AD16E5C73}"/>
              </a:ext>
            </a:extLst>
          </p:cNvPr>
          <p:cNvSpPr>
            <a:spLocks noGrp="1"/>
          </p:cNvSpPr>
          <p:nvPr>
            <p:ph type="body" sz="quarter" idx="16" hasCustomPrompt="1"/>
          </p:nvPr>
        </p:nvSpPr>
        <p:spPr>
          <a:xfrm>
            <a:off x="607555" y="587575"/>
            <a:ext cx="5881764" cy="992652"/>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19" name="Rectangle 18">
            <a:extLst>
              <a:ext uri="{FF2B5EF4-FFF2-40B4-BE49-F238E27FC236}">
                <a16:creationId xmlns:a16="http://schemas.microsoft.com/office/drawing/2014/main" id="{7CB33894-6B85-A64A-8194-AD204557A483}"/>
              </a:ext>
            </a:extLst>
          </p:cNvPr>
          <p:cNvSpPr/>
          <p:nvPr userDrawn="1"/>
        </p:nvSpPr>
        <p:spPr>
          <a:xfrm flipV="1">
            <a:off x="11584445" y="0"/>
            <a:ext cx="601406"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iPhone6_mockup_front_white.png">
            <a:extLst>
              <a:ext uri="{FF2B5EF4-FFF2-40B4-BE49-F238E27FC236}">
                <a16:creationId xmlns:a16="http://schemas.microsoft.com/office/drawing/2014/main" id="{2E93F037-6935-B341-918A-EA89925087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20581" y="354149"/>
            <a:ext cx="4504135" cy="6404164"/>
          </a:xfrm>
          <a:prstGeom prst="rect">
            <a:avLst/>
          </a:prstGeom>
        </p:spPr>
      </p:pic>
      <p:sp>
        <p:nvSpPr>
          <p:cNvPr id="29" name="Picture Placeholder 17">
            <a:extLst>
              <a:ext uri="{FF2B5EF4-FFF2-40B4-BE49-F238E27FC236}">
                <a16:creationId xmlns:a16="http://schemas.microsoft.com/office/drawing/2014/main" id="{004A5DED-3F17-794E-9C41-7AB99A6F7EC3}"/>
              </a:ext>
            </a:extLst>
          </p:cNvPr>
          <p:cNvSpPr>
            <a:spLocks noGrp="1"/>
          </p:cNvSpPr>
          <p:nvPr>
            <p:ph type="pic" sz="quarter" idx="10"/>
          </p:nvPr>
        </p:nvSpPr>
        <p:spPr>
          <a:xfrm>
            <a:off x="7795492" y="1373925"/>
            <a:ext cx="2687782" cy="4336988"/>
          </a:xfrm>
          <a:prstGeom prst="rect">
            <a:avLst/>
          </a:prstGeom>
          <a:solidFill>
            <a:schemeClr val="bg1">
              <a:lumMod val="85000"/>
            </a:schemeClr>
          </a:solidFill>
          <a:ln>
            <a:noFill/>
          </a:ln>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3" name="Text Placeholder 17">
            <a:extLst>
              <a:ext uri="{FF2B5EF4-FFF2-40B4-BE49-F238E27FC236}">
                <a16:creationId xmlns:a16="http://schemas.microsoft.com/office/drawing/2014/main" id="{7EC3E4A8-A83C-B536-DE22-6FE3CFA337B4}"/>
              </a:ext>
            </a:extLst>
          </p:cNvPr>
          <p:cNvSpPr>
            <a:spLocks noGrp="1"/>
          </p:cNvSpPr>
          <p:nvPr>
            <p:ph type="body" sz="quarter" idx="19" hasCustomPrompt="1"/>
          </p:nvPr>
        </p:nvSpPr>
        <p:spPr>
          <a:xfrm>
            <a:off x="607553" y="2016633"/>
            <a:ext cx="5881763"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4" name="Group 3">
            <a:extLst>
              <a:ext uri="{FF2B5EF4-FFF2-40B4-BE49-F238E27FC236}">
                <a16:creationId xmlns:a16="http://schemas.microsoft.com/office/drawing/2014/main" id="{28473166-3A54-28F0-C997-9BB46936AD3E}"/>
              </a:ext>
            </a:extLst>
          </p:cNvPr>
          <p:cNvGrpSpPr/>
          <p:nvPr userDrawn="1"/>
        </p:nvGrpSpPr>
        <p:grpSpPr>
          <a:xfrm>
            <a:off x="11744173" y="3880526"/>
            <a:ext cx="281949" cy="2748511"/>
            <a:chOff x="7176656" y="8423488"/>
            <a:chExt cx="190704" cy="1859031"/>
          </a:xfrm>
        </p:grpSpPr>
        <p:cxnSp>
          <p:nvCxnSpPr>
            <p:cNvPr id="5" name="Straight Connector 4">
              <a:extLst>
                <a:ext uri="{FF2B5EF4-FFF2-40B4-BE49-F238E27FC236}">
                  <a16:creationId xmlns:a16="http://schemas.microsoft.com/office/drawing/2014/main" id="{FC037DF0-859C-8CD7-3AD1-2F529F4B15EB}"/>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078EE86-DDDC-AF9F-4B8F-C3314DAC35D3}"/>
                </a:ext>
              </a:extLst>
            </p:cNvPr>
            <p:cNvPicPr>
              <a:picLocks noChangeAspect="1"/>
            </p:cNvPicPr>
            <p:nvPr userDrawn="1"/>
          </p:nvPicPr>
          <p:blipFill rotWithShape="1">
            <a:blip r:embed="rId3" cstate="screen">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4108775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126" name="Rectangle 125">
            <a:extLst>
              <a:ext uri="{FF2B5EF4-FFF2-40B4-BE49-F238E27FC236}">
                <a16:creationId xmlns:a16="http://schemas.microsoft.com/office/drawing/2014/main" id="{83944EB6-3CB0-F145-A637-E3DB7CD725F9}"/>
              </a:ext>
            </a:extLst>
          </p:cNvPr>
          <p:cNvSpPr/>
          <p:nvPr userDrawn="1"/>
        </p:nvSpPr>
        <p:spPr>
          <a:xfrm>
            <a:off x="-1218514" y="-6377384"/>
            <a:ext cx="16024759" cy="589558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45CB842-9E13-7CA3-0A51-6059107FE7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38735" y="50994"/>
            <a:ext cx="3196954" cy="2271519"/>
          </a:xfrm>
          <a:prstGeom prst="rect">
            <a:avLst/>
          </a:prstGeom>
        </p:spPr>
      </p:pic>
      <p:sp>
        <p:nvSpPr>
          <p:cNvPr id="10" name="Picture Placeholder 9">
            <a:extLst>
              <a:ext uri="{FF2B5EF4-FFF2-40B4-BE49-F238E27FC236}">
                <a16:creationId xmlns:a16="http://schemas.microsoft.com/office/drawing/2014/main" id="{C45C8739-346C-53FB-617A-7C85CCD85AA0}"/>
              </a:ext>
            </a:extLst>
          </p:cNvPr>
          <p:cNvSpPr>
            <a:spLocks noGrp="1"/>
          </p:cNvSpPr>
          <p:nvPr>
            <p:ph type="pic" sz="quarter" idx="12"/>
          </p:nvPr>
        </p:nvSpPr>
        <p:spPr>
          <a:xfrm>
            <a:off x="0" y="2271713"/>
            <a:ext cx="12192000" cy="3589993"/>
          </a:xfrm>
          <a:custGeom>
            <a:avLst/>
            <a:gdLst>
              <a:gd name="connsiteX0" fmla="*/ 0 w 12192000"/>
              <a:gd name="connsiteY0" fmla="*/ 0 h 3589993"/>
              <a:gd name="connsiteX1" fmla="*/ 12192000 w 12192000"/>
              <a:gd name="connsiteY1" fmla="*/ 0 h 3589993"/>
              <a:gd name="connsiteX2" fmla="*/ 12192000 w 12192000"/>
              <a:gd name="connsiteY2" fmla="*/ 3589993 h 3589993"/>
              <a:gd name="connsiteX3" fmla="*/ 4883406 w 12192000"/>
              <a:gd name="connsiteY3" fmla="*/ 3589993 h 3589993"/>
              <a:gd name="connsiteX4" fmla="*/ 4883406 w 12192000"/>
              <a:gd name="connsiteY4" fmla="*/ 1431353 h 3589993"/>
              <a:gd name="connsiteX5" fmla="*/ 0 w 12192000"/>
              <a:gd name="connsiteY5" fmla="*/ 1431353 h 358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589993">
                <a:moveTo>
                  <a:pt x="0" y="0"/>
                </a:moveTo>
                <a:lnTo>
                  <a:pt x="12192000" y="0"/>
                </a:lnTo>
                <a:lnTo>
                  <a:pt x="12192000" y="3589993"/>
                </a:lnTo>
                <a:lnTo>
                  <a:pt x="4883406" y="3589993"/>
                </a:lnTo>
                <a:lnTo>
                  <a:pt x="4883406" y="1431353"/>
                </a:lnTo>
                <a:lnTo>
                  <a:pt x="0" y="1431353"/>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11" name="Rectangle 10">
            <a:extLst>
              <a:ext uri="{FF2B5EF4-FFF2-40B4-BE49-F238E27FC236}">
                <a16:creationId xmlns:a16="http://schemas.microsoft.com/office/drawing/2014/main" id="{86081D7E-7037-5426-0E0B-333F821E7116}"/>
              </a:ext>
            </a:extLst>
          </p:cNvPr>
          <p:cNvSpPr/>
          <p:nvPr userDrawn="1"/>
        </p:nvSpPr>
        <p:spPr>
          <a:xfrm>
            <a:off x="0" y="3703066"/>
            <a:ext cx="4883406" cy="2856914"/>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pic>
        <p:nvPicPr>
          <p:cNvPr id="4" name="Picture 3">
            <a:extLst>
              <a:ext uri="{FF2B5EF4-FFF2-40B4-BE49-F238E27FC236}">
                <a16:creationId xmlns:a16="http://schemas.microsoft.com/office/drawing/2014/main" id="{7C540CEE-2648-CFDB-A18F-FD48BB85CD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4334" y="6102554"/>
            <a:ext cx="2054262" cy="457426"/>
          </a:xfrm>
          <a:prstGeom prst="rect">
            <a:avLst/>
          </a:prstGeom>
        </p:spPr>
      </p:pic>
      <p:pic>
        <p:nvPicPr>
          <p:cNvPr id="5" name="Picture 4" descr="A grey and black sign with a person in a circle&#10;&#10;AI-generated content may be incorrect.">
            <a:extLst>
              <a:ext uri="{FF2B5EF4-FFF2-40B4-BE49-F238E27FC236}">
                <a16:creationId xmlns:a16="http://schemas.microsoft.com/office/drawing/2014/main" id="{C779DFA0-A278-CE70-AA09-F04F346373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328248" y="6110791"/>
            <a:ext cx="1061410" cy="387245"/>
          </a:xfrm>
          <a:prstGeom prst="rect">
            <a:avLst/>
          </a:prstGeom>
        </p:spPr>
      </p:pic>
    </p:spTree>
    <p:extLst>
      <p:ext uri="{BB962C8B-B14F-4D97-AF65-F5344CB8AC3E}">
        <p14:creationId xmlns:p14="http://schemas.microsoft.com/office/powerpoint/2010/main" val="3845830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F1089737-A92C-2C8D-8446-C3C90AD74B99}"/>
              </a:ext>
            </a:extLst>
          </p:cNvPr>
          <p:cNvSpPr/>
          <p:nvPr userDrawn="1"/>
        </p:nvSpPr>
        <p:spPr>
          <a:xfrm>
            <a:off x="7396842" y="5431639"/>
            <a:ext cx="4795157" cy="697353"/>
          </a:xfrm>
          <a:prstGeom prst="rect">
            <a:avLst/>
          </a:prstGeom>
          <a:solidFill>
            <a:srgbClr val="60BA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 name="Picture Placeholder 4">
            <a:extLst>
              <a:ext uri="{FF2B5EF4-FFF2-40B4-BE49-F238E27FC236}">
                <a16:creationId xmlns:a16="http://schemas.microsoft.com/office/drawing/2014/main" id="{9B088922-55C8-EFEA-F4CD-3D58220ED3F5}"/>
              </a:ext>
            </a:extLst>
          </p:cNvPr>
          <p:cNvSpPr>
            <a:spLocks noGrp="1"/>
          </p:cNvSpPr>
          <p:nvPr>
            <p:ph type="pic" sz="quarter" idx="11"/>
          </p:nvPr>
        </p:nvSpPr>
        <p:spPr>
          <a:xfrm>
            <a:off x="0" y="2387326"/>
            <a:ext cx="12192000" cy="3233533"/>
          </a:xfrm>
          <a:custGeom>
            <a:avLst/>
            <a:gdLst>
              <a:gd name="connsiteX0" fmla="*/ 0 w 12192000"/>
              <a:gd name="connsiteY0" fmla="*/ 0 h 3233533"/>
              <a:gd name="connsiteX1" fmla="*/ 12192000 w 12192000"/>
              <a:gd name="connsiteY1" fmla="*/ 0 h 3233533"/>
              <a:gd name="connsiteX2" fmla="*/ 12192000 w 12192000"/>
              <a:gd name="connsiteY2" fmla="*/ 2130983 h 3233533"/>
              <a:gd name="connsiteX3" fmla="*/ 12192000 w 12192000"/>
              <a:gd name="connsiteY3" fmla="*/ 3074077 h 3233533"/>
              <a:gd name="connsiteX4" fmla="*/ 12192000 w 12192000"/>
              <a:gd name="connsiteY4" fmla="*/ 3233533 h 3233533"/>
              <a:gd name="connsiteX5" fmla="*/ 12191999 w 12192000"/>
              <a:gd name="connsiteY5" fmla="*/ 3233533 h 3233533"/>
              <a:gd name="connsiteX6" fmla="*/ 12191999 w 12192000"/>
              <a:gd name="connsiteY6" fmla="*/ 3044314 h 3233533"/>
              <a:gd name="connsiteX7" fmla="*/ 7396842 w 12192000"/>
              <a:gd name="connsiteY7" fmla="*/ 3044314 h 3233533"/>
              <a:gd name="connsiteX8" fmla="*/ 7396842 w 12192000"/>
              <a:gd name="connsiteY8" fmla="*/ 3233533 h 3233533"/>
              <a:gd name="connsiteX9" fmla="*/ 1 w 12192000"/>
              <a:gd name="connsiteY9" fmla="*/ 3233533 h 3233533"/>
              <a:gd name="connsiteX10" fmla="*/ 1 w 12192000"/>
              <a:gd name="connsiteY10" fmla="*/ 1156283 h 3233533"/>
              <a:gd name="connsiteX11" fmla="*/ 0 w 12192000"/>
              <a:gd name="connsiteY11" fmla="*/ 1156283 h 3233533"/>
              <a:gd name="connsiteX12" fmla="*/ 0 w 12192000"/>
              <a:gd name="connsiteY12" fmla="*/ 213189 h 32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233533">
                <a:moveTo>
                  <a:pt x="0" y="0"/>
                </a:moveTo>
                <a:lnTo>
                  <a:pt x="12192000" y="0"/>
                </a:lnTo>
                <a:lnTo>
                  <a:pt x="12192000" y="2130983"/>
                </a:lnTo>
                <a:lnTo>
                  <a:pt x="12192000" y="3074077"/>
                </a:lnTo>
                <a:lnTo>
                  <a:pt x="12192000" y="3233533"/>
                </a:lnTo>
                <a:lnTo>
                  <a:pt x="12191999" y="3233533"/>
                </a:lnTo>
                <a:lnTo>
                  <a:pt x="12191999" y="3044314"/>
                </a:lnTo>
                <a:lnTo>
                  <a:pt x="7396842" y="3044314"/>
                </a:lnTo>
                <a:lnTo>
                  <a:pt x="7396842" y="3233533"/>
                </a:lnTo>
                <a:lnTo>
                  <a:pt x="1" y="3233533"/>
                </a:lnTo>
                <a:lnTo>
                  <a:pt x="1" y="1156283"/>
                </a:lnTo>
                <a:lnTo>
                  <a:pt x="0" y="1156283"/>
                </a:lnTo>
                <a:lnTo>
                  <a:pt x="0" y="213189"/>
                </a:lnTo>
                <a:close/>
              </a:path>
            </a:pathLst>
          </a:custGeom>
          <a:solidFill>
            <a:schemeClr val="bg1">
              <a:lumMod val="85000"/>
            </a:schemeClr>
          </a:solidFill>
        </p:spPr>
        <p:txBody>
          <a:bodyPr wrap="square">
            <a:noAutofit/>
          </a:bodyPr>
          <a:lstStyle>
            <a:lvl1pPr marL="0" indent="0" algn="ctr">
              <a:buNone/>
              <a:defRPr sz="1000">
                <a:solidFill>
                  <a:srgbClr val="000000"/>
                </a:solidFill>
              </a:defRPr>
            </a:lvl1pPr>
          </a:lstStyle>
          <a:p>
            <a:endParaRPr lang="en-US"/>
          </a:p>
        </p:txBody>
      </p:sp>
      <p:sp>
        <p:nvSpPr>
          <p:cNvPr id="145" name="Text Placeholder 32">
            <a:extLst>
              <a:ext uri="{FF2B5EF4-FFF2-40B4-BE49-F238E27FC236}">
                <a16:creationId xmlns:a16="http://schemas.microsoft.com/office/drawing/2014/main" id="{A4B843D6-D64E-B84C-9B42-CB0537BA840E}"/>
              </a:ext>
            </a:extLst>
          </p:cNvPr>
          <p:cNvSpPr>
            <a:spLocks noGrp="1"/>
          </p:cNvSpPr>
          <p:nvPr>
            <p:ph type="body" sz="quarter" idx="13" hasCustomPrompt="1"/>
          </p:nvPr>
        </p:nvSpPr>
        <p:spPr>
          <a:xfrm>
            <a:off x="7551945" y="5547251"/>
            <a:ext cx="4381736" cy="466127"/>
          </a:xfrm>
          <a:prstGeom prst="rect">
            <a:avLst/>
          </a:prstGeom>
        </p:spPr>
        <p:txBody>
          <a:bodyPr>
            <a:noAutofit/>
          </a:bodyPr>
          <a:lstStyle>
            <a:lvl1pPr marL="0" indent="0" algn="r">
              <a:lnSpc>
                <a:spcPct val="100000"/>
              </a:lnSpc>
              <a:spcBef>
                <a:spcPts val="0"/>
              </a:spcBef>
              <a:buNone/>
              <a:defRPr sz="24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err="1"/>
              <a:t>www.website.eu</a:t>
            </a:r>
            <a:endParaRPr lang="en-US"/>
          </a:p>
        </p:txBody>
      </p:sp>
      <p:sp>
        <p:nvSpPr>
          <p:cNvPr id="46" name="Text Placeholder 23">
            <a:extLst>
              <a:ext uri="{FF2B5EF4-FFF2-40B4-BE49-F238E27FC236}">
                <a16:creationId xmlns:a16="http://schemas.microsoft.com/office/drawing/2014/main" id="{A533C557-EAB9-A644-A91D-5D8749DF0882}"/>
              </a:ext>
            </a:extLst>
          </p:cNvPr>
          <p:cNvSpPr>
            <a:spLocks noGrp="1"/>
          </p:cNvSpPr>
          <p:nvPr>
            <p:ph type="body" sz="quarter" idx="16" hasCustomPrompt="1"/>
          </p:nvPr>
        </p:nvSpPr>
        <p:spPr>
          <a:xfrm>
            <a:off x="639015" y="3790144"/>
            <a:ext cx="5881764" cy="634242"/>
          </a:xfrm>
          <a:prstGeom prst="rect">
            <a:avLst/>
          </a:prstGeom>
        </p:spPr>
        <p:txBody>
          <a:bodyPr>
            <a:noAutofit/>
          </a:bodyPr>
          <a:lstStyle>
            <a:lvl1pPr marL="0" indent="0" algn="l">
              <a:buNone/>
              <a:defRPr sz="3600" b="1" i="0">
                <a:solidFill>
                  <a:schemeClr val="bg1"/>
                </a:solidFill>
                <a:latin typeface="+mn-lt"/>
              </a:defRPr>
            </a:lvl1pPr>
          </a:lstStyle>
          <a:p>
            <a:pPr lvl="0"/>
            <a:r>
              <a:rPr lang="en-US"/>
              <a:t>Follow Our Journey</a:t>
            </a:r>
          </a:p>
        </p:txBody>
      </p:sp>
      <p:pic>
        <p:nvPicPr>
          <p:cNvPr id="21" name="Picture 20">
            <a:extLst>
              <a:ext uri="{FF2B5EF4-FFF2-40B4-BE49-F238E27FC236}">
                <a16:creationId xmlns:a16="http://schemas.microsoft.com/office/drawing/2014/main" id="{ED8AB1AA-16D1-B600-B5BC-CFCEF003D9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5420" y="5916072"/>
            <a:ext cx="2054262" cy="457426"/>
          </a:xfrm>
          <a:prstGeom prst="rect">
            <a:avLst/>
          </a:prstGeom>
        </p:spPr>
      </p:pic>
      <p:pic>
        <p:nvPicPr>
          <p:cNvPr id="9" name="Picture 8">
            <a:extLst>
              <a:ext uri="{FF2B5EF4-FFF2-40B4-BE49-F238E27FC236}">
                <a16:creationId xmlns:a16="http://schemas.microsoft.com/office/drawing/2014/main" id="{3070DF7C-4D66-007C-C0F8-59C34562A2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38735" y="50994"/>
            <a:ext cx="3196954" cy="2271519"/>
          </a:xfrm>
          <a:prstGeom prst="rect">
            <a:avLst/>
          </a:prstGeom>
        </p:spPr>
      </p:pic>
    </p:spTree>
    <p:extLst>
      <p:ext uri="{BB962C8B-B14F-4D97-AF65-F5344CB8AC3E}">
        <p14:creationId xmlns:p14="http://schemas.microsoft.com/office/powerpoint/2010/main" val="30970682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Master">
    <p:spTree>
      <p:nvGrpSpPr>
        <p:cNvPr id="1" name=""/>
        <p:cNvGrpSpPr/>
        <p:nvPr/>
      </p:nvGrpSpPr>
      <p:grpSpPr>
        <a:xfrm>
          <a:off x="0" y="0"/>
          <a:ext cx="0" cy="0"/>
          <a:chOff x="0" y="0"/>
          <a:chExt cx="0" cy="0"/>
        </a:xfrm>
      </p:grpSpPr>
      <p:sp>
        <p:nvSpPr>
          <p:cNvPr id="3" name="Text Placeholder 23">
            <a:extLst>
              <a:ext uri="{FF2B5EF4-FFF2-40B4-BE49-F238E27FC236}">
                <a16:creationId xmlns:a16="http://schemas.microsoft.com/office/drawing/2014/main" id="{770B68B2-B174-95DD-0F39-0B68D890419B}"/>
              </a:ext>
            </a:extLst>
          </p:cNvPr>
          <p:cNvSpPr>
            <a:spLocks noGrp="1"/>
          </p:cNvSpPr>
          <p:nvPr>
            <p:ph type="body" sz="quarter" idx="16" hasCustomPrompt="1"/>
          </p:nvPr>
        </p:nvSpPr>
        <p:spPr>
          <a:xfrm>
            <a:off x="-2" y="375841"/>
            <a:ext cx="12191999" cy="803654"/>
          </a:xfrm>
          <a:prstGeom prst="rect">
            <a:avLst/>
          </a:prstGeom>
        </p:spPr>
        <p:txBody>
          <a:bodyPr>
            <a:noAutofit/>
          </a:bodyPr>
          <a:lstStyle>
            <a:lvl1pPr marL="0" indent="0" algn="ctr">
              <a:buNone/>
              <a:defRPr sz="3600" b="1" i="0">
                <a:solidFill>
                  <a:srgbClr val="086575"/>
                </a:solidFill>
                <a:latin typeface="+mn-lt"/>
              </a:defRPr>
            </a:lvl1pPr>
          </a:lstStyle>
          <a:p>
            <a:pPr lvl="0"/>
            <a:r>
              <a:rPr lang="en-US"/>
              <a:t>Heading</a:t>
            </a:r>
          </a:p>
        </p:txBody>
      </p:sp>
    </p:spTree>
    <p:extLst>
      <p:ext uri="{BB962C8B-B14F-4D97-AF65-F5344CB8AC3E}">
        <p14:creationId xmlns:p14="http://schemas.microsoft.com/office/powerpoint/2010/main" val="40284610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Master">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id="{85581FDB-620D-A940-7570-FC4992DD078F}"/>
              </a:ext>
            </a:extLst>
          </p:cNvPr>
          <p:cNvSpPr>
            <a:spLocks noGrp="1"/>
          </p:cNvSpPr>
          <p:nvPr>
            <p:ph type="body" sz="quarter" idx="18" hasCustomPrompt="1"/>
          </p:nvPr>
        </p:nvSpPr>
        <p:spPr>
          <a:xfrm>
            <a:off x="798381" y="2045704"/>
            <a:ext cx="4203926" cy="3849918"/>
          </a:xfrm>
          <a:prstGeom prst="rect">
            <a:avLst/>
          </a:prstGeom>
        </p:spPr>
        <p:txBody>
          <a:bodyPr/>
          <a:lstStyle>
            <a:lvl1pPr algn="l">
              <a:buNone/>
              <a:defRPr sz="2400" b="0" i="0" spc="0">
                <a:solidFill>
                  <a:srgbClr val="08657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 name="Text Placeholder 23">
            <a:extLst>
              <a:ext uri="{FF2B5EF4-FFF2-40B4-BE49-F238E27FC236}">
                <a16:creationId xmlns:a16="http://schemas.microsoft.com/office/drawing/2014/main" id="{285DDF02-6F1E-42FC-596B-7038DD05D8A8}"/>
              </a:ext>
            </a:extLst>
          </p:cNvPr>
          <p:cNvSpPr>
            <a:spLocks noGrp="1"/>
          </p:cNvSpPr>
          <p:nvPr>
            <p:ph type="body" sz="quarter" idx="16" hasCustomPrompt="1"/>
          </p:nvPr>
        </p:nvSpPr>
        <p:spPr>
          <a:xfrm>
            <a:off x="798382" y="761603"/>
            <a:ext cx="4203926" cy="803654"/>
          </a:xfrm>
          <a:prstGeom prst="rect">
            <a:avLst/>
          </a:prstGeom>
        </p:spPr>
        <p:txBody>
          <a:bodyPr>
            <a:noAutofit/>
          </a:bodyPr>
          <a:lstStyle>
            <a:lvl1pPr marL="0" indent="0" algn="l">
              <a:buNone/>
              <a:defRPr sz="3600" b="0" i="0">
                <a:solidFill>
                  <a:srgbClr val="086575"/>
                </a:solidFill>
                <a:latin typeface="+mn-lt"/>
              </a:defRPr>
            </a:lvl1pPr>
          </a:lstStyle>
          <a:p>
            <a:pPr lvl="0"/>
            <a:r>
              <a:rPr lang="en-US"/>
              <a:t>Heading</a:t>
            </a:r>
          </a:p>
        </p:txBody>
      </p:sp>
    </p:spTree>
    <p:extLst>
      <p:ext uri="{BB962C8B-B14F-4D97-AF65-F5344CB8AC3E}">
        <p14:creationId xmlns:p14="http://schemas.microsoft.com/office/powerpoint/2010/main" val="4072504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0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D8AB1AA-16D1-B600-B5BC-CFCEF003D9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0106" y="6030484"/>
            <a:ext cx="2054262" cy="457426"/>
          </a:xfrm>
          <a:prstGeom prst="rect">
            <a:avLst/>
          </a:prstGeom>
        </p:spPr>
      </p:pic>
      <p:sp>
        <p:nvSpPr>
          <p:cNvPr id="2" name="Picture Placeholder 3">
            <a:extLst>
              <a:ext uri="{FF2B5EF4-FFF2-40B4-BE49-F238E27FC236}">
                <a16:creationId xmlns:a16="http://schemas.microsoft.com/office/drawing/2014/main" id="{452F375B-3C38-D5D7-426A-5036F173DC4C}"/>
              </a:ext>
            </a:extLst>
          </p:cNvPr>
          <p:cNvSpPr>
            <a:spLocks noGrp="1"/>
          </p:cNvSpPr>
          <p:nvPr>
            <p:ph type="pic" sz="quarter" idx="11"/>
          </p:nvPr>
        </p:nvSpPr>
        <p:spPr>
          <a:xfrm>
            <a:off x="0" y="2271713"/>
            <a:ext cx="12192000" cy="354342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pic>
        <p:nvPicPr>
          <p:cNvPr id="4" name="Picture 3">
            <a:extLst>
              <a:ext uri="{FF2B5EF4-FFF2-40B4-BE49-F238E27FC236}">
                <a16:creationId xmlns:a16="http://schemas.microsoft.com/office/drawing/2014/main" id="{8EFE9B15-C1FC-51F8-04C3-66A1510F133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38735" y="50994"/>
            <a:ext cx="3196954" cy="2271519"/>
          </a:xfrm>
          <a:prstGeom prst="rect">
            <a:avLst/>
          </a:prstGeom>
        </p:spPr>
      </p:pic>
    </p:spTree>
    <p:extLst>
      <p:ext uri="{BB962C8B-B14F-4D97-AF65-F5344CB8AC3E}">
        <p14:creationId xmlns:p14="http://schemas.microsoft.com/office/powerpoint/2010/main" val="4067597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Intro - Navy ">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151BFCDB-CADF-EC47-BAA7-197F619A3BA2}"/>
              </a:ext>
            </a:extLst>
          </p:cNvPr>
          <p:cNvSpPr/>
          <p:nvPr userDrawn="1"/>
        </p:nvSpPr>
        <p:spPr>
          <a:xfrm>
            <a:off x="2167324" y="772370"/>
            <a:ext cx="9320865" cy="5212793"/>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Calibri" panose="020F0502020204030204" pitchFamily="34" charset="0"/>
              <a:cs typeface="Calibri" panose="020F0502020204030204" pitchFamily="34" charset="0"/>
            </a:endParaRPr>
          </a:p>
        </p:txBody>
      </p:sp>
      <p:sp>
        <p:nvSpPr>
          <p:cNvPr id="47" name="Picture Placeholder 3">
            <a:extLst>
              <a:ext uri="{FF2B5EF4-FFF2-40B4-BE49-F238E27FC236}">
                <a16:creationId xmlns:a16="http://schemas.microsoft.com/office/drawing/2014/main" id="{CFFAA2CE-68E3-2F4C-B815-5E56A1944D9F}"/>
              </a:ext>
            </a:extLst>
          </p:cNvPr>
          <p:cNvSpPr>
            <a:spLocks noGrp="1"/>
          </p:cNvSpPr>
          <p:nvPr>
            <p:ph type="pic" sz="quarter" idx="10"/>
          </p:nvPr>
        </p:nvSpPr>
        <p:spPr>
          <a:xfrm>
            <a:off x="388401" y="385460"/>
            <a:ext cx="4107750" cy="608707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49" name="Text Placeholder 17">
            <a:extLst>
              <a:ext uri="{FF2B5EF4-FFF2-40B4-BE49-F238E27FC236}">
                <a16:creationId xmlns:a16="http://schemas.microsoft.com/office/drawing/2014/main" id="{69A6005D-0B69-4B46-8775-6C9D41A6536B}"/>
              </a:ext>
            </a:extLst>
          </p:cNvPr>
          <p:cNvSpPr>
            <a:spLocks noGrp="1"/>
          </p:cNvSpPr>
          <p:nvPr>
            <p:ph type="body" sz="quarter" idx="18" hasCustomPrompt="1"/>
          </p:nvPr>
        </p:nvSpPr>
        <p:spPr>
          <a:xfrm>
            <a:off x="4940627" y="3429001"/>
            <a:ext cx="6331432" cy="2123902"/>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612293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Navy">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1" y="-2"/>
            <a:ext cx="5214939"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5">
            <a:extLst>
              <a:ext uri="{FF2B5EF4-FFF2-40B4-BE49-F238E27FC236}">
                <a16:creationId xmlns:a16="http://schemas.microsoft.com/office/drawing/2014/main" id="{B6FBFE60-B12C-7249-80E7-36657FB982C5}"/>
              </a:ext>
            </a:extLst>
          </p:cNvPr>
          <p:cNvSpPr>
            <a:spLocks noGrp="1"/>
          </p:cNvSpPr>
          <p:nvPr userDrawn="1">
            <p:ph type="body" sz="quarter" idx="15" hasCustomPrompt="1"/>
          </p:nvPr>
        </p:nvSpPr>
        <p:spPr>
          <a:xfrm>
            <a:off x="5796203" y="773909"/>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userDrawn="1">
            <p:ph type="body" sz="quarter" idx="14" hasCustomPrompt="1"/>
          </p:nvPr>
        </p:nvSpPr>
        <p:spPr>
          <a:xfrm>
            <a:off x="6631499" y="773910"/>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userDrawn="1">
            <p:ph type="body" sz="quarter" idx="29" hasCustomPrompt="1"/>
          </p:nvPr>
        </p:nvSpPr>
        <p:spPr>
          <a:xfrm>
            <a:off x="5796203" y="1351771"/>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userDrawn="1">
            <p:ph type="body" sz="quarter" idx="30" hasCustomPrompt="1"/>
          </p:nvPr>
        </p:nvSpPr>
        <p:spPr>
          <a:xfrm>
            <a:off x="6631499" y="1351772"/>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userDrawn="1">
            <p:ph type="body" sz="quarter" idx="31" hasCustomPrompt="1"/>
          </p:nvPr>
        </p:nvSpPr>
        <p:spPr>
          <a:xfrm>
            <a:off x="5796203" y="193084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userDrawn="1">
            <p:ph type="body" sz="quarter" idx="32" hasCustomPrompt="1"/>
          </p:nvPr>
        </p:nvSpPr>
        <p:spPr>
          <a:xfrm>
            <a:off x="6631499" y="1930841"/>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userDrawn="1">
            <p:ph type="body" sz="quarter" idx="33" hasCustomPrompt="1"/>
          </p:nvPr>
        </p:nvSpPr>
        <p:spPr>
          <a:xfrm>
            <a:off x="5796203" y="251316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userDrawn="1">
            <p:ph type="body" sz="quarter" idx="34" hasCustomPrompt="1"/>
          </p:nvPr>
        </p:nvSpPr>
        <p:spPr>
          <a:xfrm>
            <a:off x="6631499" y="2513167"/>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userDrawn="1">
            <p:ph type="body" sz="quarter" idx="35" hasCustomPrompt="1"/>
          </p:nvPr>
        </p:nvSpPr>
        <p:spPr>
          <a:xfrm>
            <a:off x="5796203" y="309226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userDrawn="1">
            <p:ph type="body" sz="quarter" idx="36" hasCustomPrompt="1"/>
          </p:nvPr>
        </p:nvSpPr>
        <p:spPr>
          <a:xfrm>
            <a:off x="6631499" y="3092266"/>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 name="Freeform 1">
            <a:extLst>
              <a:ext uri="{FF2B5EF4-FFF2-40B4-BE49-F238E27FC236}">
                <a16:creationId xmlns:a16="http://schemas.microsoft.com/office/drawing/2014/main" id="{8D6DEE65-4255-40E0-1424-3FAEA4533AF2}"/>
              </a:ext>
            </a:extLst>
          </p:cNvPr>
          <p:cNvSpPr/>
          <p:nvPr userDrawn="1"/>
        </p:nvSpPr>
        <p:spPr>
          <a:xfrm rot="9654881">
            <a:off x="-2205634" y="3301232"/>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
        <p:nvSpPr>
          <p:cNvPr id="6" name="Text Placeholder 25">
            <a:extLst>
              <a:ext uri="{FF2B5EF4-FFF2-40B4-BE49-F238E27FC236}">
                <a16:creationId xmlns:a16="http://schemas.microsoft.com/office/drawing/2014/main" id="{AD61217D-D3A7-8E93-6AF9-E48FE0C42D37}"/>
              </a:ext>
            </a:extLst>
          </p:cNvPr>
          <p:cNvSpPr>
            <a:spLocks noGrp="1"/>
          </p:cNvSpPr>
          <p:nvPr>
            <p:ph type="body" sz="quarter" idx="37" hasCustomPrompt="1"/>
          </p:nvPr>
        </p:nvSpPr>
        <p:spPr>
          <a:xfrm>
            <a:off x="5791440" y="368344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7" name="Text Placeholder 25">
            <a:extLst>
              <a:ext uri="{FF2B5EF4-FFF2-40B4-BE49-F238E27FC236}">
                <a16:creationId xmlns:a16="http://schemas.microsoft.com/office/drawing/2014/main" id="{53F0C958-3A48-AC04-7378-96CA88E4D290}"/>
              </a:ext>
            </a:extLst>
          </p:cNvPr>
          <p:cNvSpPr>
            <a:spLocks noGrp="1"/>
          </p:cNvSpPr>
          <p:nvPr>
            <p:ph type="body" sz="quarter" idx="38" hasCustomPrompt="1"/>
          </p:nvPr>
        </p:nvSpPr>
        <p:spPr>
          <a:xfrm>
            <a:off x="6626736" y="3683441"/>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8" name="Text Placeholder 25">
            <a:extLst>
              <a:ext uri="{FF2B5EF4-FFF2-40B4-BE49-F238E27FC236}">
                <a16:creationId xmlns:a16="http://schemas.microsoft.com/office/drawing/2014/main" id="{C72BD1BD-4041-36A1-3441-02AF7AA7E5D1}"/>
              </a:ext>
            </a:extLst>
          </p:cNvPr>
          <p:cNvSpPr>
            <a:spLocks noGrp="1"/>
          </p:cNvSpPr>
          <p:nvPr>
            <p:ph type="body" sz="quarter" idx="39" hasCustomPrompt="1"/>
          </p:nvPr>
        </p:nvSpPr>
        <p:spPr>
          <a:xfrm>
            <a:off x="5791440" y="426576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9" name="Text Placeholder 25">
            <a:extLst>
              <a:ext uri="{FF2B5EF4-FFF2-40B4-BE49-F238E27FC236}">
                <a16:creationId xmlns:a16="http://schemas.microsoft.com/office/drawing/2014/main" id="{7D86A38E-F98E-16CE-B993-045E36A6F65C}"/>
              </a:ext>
            </a:extLst>
          </p:cNvPr>
          <p:cNvSpPr>
            <a:spLocks noGrp="1"/>
          </p:cNvSpPr>
          <p:nvPr>
            <p:ph type="body" sz="quarter" idx="40" hasCustomPrompt="1"/>
          </p:nvPr>
        </p:nvSpPr>
        <p:spPr>
          <a:xfrm>
            <a:off x="6626736" y="4265767"/>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0" name="Text Placeholder 25">
            <a:extLst>
              <a:ext uri="{FF2B5EF4-FFF2-40B4-BE49-F238E27FC236}">
                <a16:creationId xmlns:a16="http://schemas.microsoft.com/office/drawing/2014/main" id="{9639DD67-C9E4-F4F9-0963-B3F5AE296FC4}"/>
              </a:ext>
            </a:extLst>
          </p:cNvPr>
          <p:cNvSpPr>
            <a:spLocks noGrp="1"/>
          </p:cNvSpPr>
          <p:nvPr>
            <p:ph type="body" sz="quarter" idx="41" hasCustomPrompt="1"/>
          </p:nvPr>
        </p:nvSpPr>
        <p:spPr>
          <a:xfrm>
            <a:off x="5791440" y="484486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14" name="Text Placeholder 25">
            <a:extLst>
              <a:ext uri="{FF2B5EF4-FFF2-40B4-BE49-F238E27FC236}">
                <a16:creationId xmlns:a16="http://schemas.microsoft.com/office/drawing/2014/main" id="{05F38C23-D687-5609-D846-15F4D82A98A9}"/>
              </a:ext>
            </a:extLst>
          </p:cNvPr>
          <p:cNvSpPr>
            <a:spLocks noGrp="1"/>
          </p:cNvSpPr>
          <p:nvPr>
            <p:ph type="body" sz="quarter" idx="42" hasCustomPrompt="1"/>
          </p:nvPr>
        </p:nvSpPr>
        <p:spPr>
          <a:xfrm>
            <a:off x="6626736" y="4844866"/>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1" name="Text Placeholder 17">
            <a:extLst>
              <a:ext uri="{FF2B5EF4-FFF2-40B4-BE49-F238E27FC236}">
                <a16:creationId xmlns:a16="http://schemas.microsoft.com/office/drawing/2014/main" id="{575752C6-6689-9483-15F3-9BE36042DFAB}"/>
              </a:ext>
            </a:extLst>
          </p:cNvPr>
          <p:cNvSpPr>
            <a:spLocks noGrp="1"/>
          </p:cNvSpPr>
          <p:nvPr>
            <p:ph type="body" sz="quarter" idx="18" hasCustomPrompt="1"/>
          </p:nvPr>
        </p:nvSpPr>
        <p:spPr>
          <a:xfrm>
            <a:off x="482925" y="1785938"/>
            <a:ext cx="4360537" cy="4057649"/>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Box 2">
            <a:extLst>
              <a:ext uri="{FF2B5EF4-FFF2-40B4-BE49-F238E27FC236}">
                <a16:creationId xmlns:a16="http://schemas.microsoft.com/office/drawing/2014/main" id="{930B4724-D2C6-C6FC-4ABB-045976CE5004}"/>
              </a:ext>
            </a:extLst>
          </p:cNvPr>
          <p:cNvSpPr txBox="1"/>
          <p:nvPr userDrawn="1"/>
        </p:nvSpPr>
        <p:spPr>
          <a:xfrm>
            <a:off x="7141497" y="5674814"/>
            <a:ext cx="4346692" cy="364587"/>
          </a:xfrm>
          <a:prstGeom prst="rect">
            <a:avLst/>
          </a:prstGeom>
          <a:noFill/>
        </p:spPr>
        <p:txBody>
          <a:bodyPr wrap="square">
            <a:spAutoFit/>
          </a:bodyPr>
          <a:lstStyle/>
          <a:p>
            <a:pPr marL="0" marR="0" indent="0" algn="just" defTabSz="457200" rtl="0" eaLnBrk="1" fontAlgn="auto" latinLnBrk="0" hangingPunct="0">
              <a:lnSpc>
                <a:spcPts val="660"/>
              </a:lnSpc>
              <a:spcBef>
                <a:spcPts val="0"/>
              </a:spcBef>
              <a:spcAft>
                <a:spcPts val="0"/>
              </a:spcAft>
              <a:buClrTx/>
              <a:buSzTx/>
              <a:buFontTx/>
              <a:buNone/>
              <a:tabLst/>
              <a:defRPr/>
            </a:pPr>
            <a:r>
              <a:rPr lang="en-US" sz="600" kern="1200">
                <a:solidFill>
                  <a:srgbClr val="0C4659"/>
                </a:solidFill>
                <a:effectLst/>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IE" sz="600">
              <a:solidFill>
                <a:srgbClr val="0C465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3947B1FC-03B4-3FC1-7B84-AF8ADE24AA4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70902" y="5674812"/>
            <a:ext cx="1667896" cy="371393"/>
          </a:xfrm>
          <a:prstGeom prst="rect">
            <a:avLst/>
          </a:prstGeom>
        </p:spPr>
      </p:pic>
      <p:pic>
        <p:nvPicPr>
          <p:cNvPr id="11" name="Picture 10" descr="A grey and black sign with a person in a circle&#10;&#10;AI-generated content may be incorrect.">
            <a:extLst>
              <a:ext uri="{FF2B5EF4-FFF2-40B4-BE49-F238E27FC236}">
                <a16:creationId xmlns:a16="http://schemas.microsoft.com/office/drawing/2014/main" id="{2F01E11F-BBA5-1D41-84B6-A2DFB4A9CB7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12370" y="6181436"/>
            <a:ext cx="869046" cy="317063"/>
          </a:xfrm>
          <a:prstGeom prst="rect">
            <a:avLst/>
          </a:prstGeom>
        </p:spPr>
      </p:pic>
      <p:sp>
        <p:nvSpPr>
          <p:cNvPr id="12" name="TextBox 11">
            <a:extLst>
              <a:ext uri="{FF2B5EF4-FFF2-40B4-BE49-F238E27FC236}">
                <a16:creationId xmlns:a16="http://schemas.microsoft.com/office/drawing/2014/main" id="{A4BAAF58-D18C-B615-597D-17F11BF233E4}"/>
              </a:ext>
            </a:extLst>
          </p:cNvPr>
          <p:cNvSpPr txBox="1"/>
          <p:nvPr userDrawn="1"/>
        </p:nvSpPr>
        <p:spPr>
          <a:xfrm>
            <a:off x="7138798" y="6117122"/>
            <a:ext cx="43252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IE" sz="600">
                <a:solidFill>
                  <a:srgbClr val="0B3A5B"/>
                </a:solidFill>
              </a:rPr>
              <a:t>This license enables </a:t>
            </a:r>
            <a:r>
              <a:rPr lang="en-IE" sz="600" err="1">
                <a:solidFill>
                  <a:srgbClr val="0B3A5B"/>
                </a:solidFill>
              </a:rPr>
              <a:t>reusers</a:t>
            </a:r>
            <a:r>
              <a:rPr lang="en-IE" sz="600">
                <a:solidFill>
                  <a:srgbClr val="0B3A5B"/>
                </a:solidFill>
              </a:rPr>
              <a:t> to distribute, remix, adapt, and build upon the material in any medium or format, so long as </a:t>
            </a:r>
            <a:r>
              <a:rPr lang="en-US" sz="600">
                <a:solidFill>
                  <a:srgbClr val="0B3A5B"/>
                </a:solidFill>
              </a:rPr>
              <a:t>attribution is given to the creator. The license allows for commercial use. CC BY includes the following elements:</a:t>
            </a:r>
          </a:p>
          <a:p>
            <a:pPr algn="just"/>
            <a:r>
              <a:rPr lang="en-US" sz="600">
                <a:solidFill>
                  <a:srgbClr val="0B3A5B"/>
                </a:solidFill>
              </a:rPr>
              <a:t>BY: credit must be given to the creator.</a:t>
            </a:r>
            <a:endParaRPr lang="en-US" sz="600">
              <a:solidFill>
                <a:srgbClr val="0B3A5B"/>
              </a:solidFill>
              <a:ea typeface="Calibri"/>
              <a:cs typeface="Calibri"/>
            </a:endParaRPr>
          </a:p>
        </p:txBody>
      </p:sp>
    </p:spTree>
    <p:extLst>
      <p:ext uri="{BB962C8B-B14F-4D97-AF65-F5344CB8AC3E}">
        <p14:creationId xmlns:p14="http://schemas.microsoft.com/office/powerpoint/2010/main" val="2476502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Slide - Navy">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0" y="-2"/>
            <a:ext cx="1378111"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5">
            <a:extLst>
              <a:ext uri="{FF2B5EF4-FFF2-40B4-BE49-F238E27FC236}">
                <a16:creationId xmlns:a16="http://schemas.microsoft.com/office/drawing/2014/main" id="{B6FBFE60-B12C-7249-80E7-36657FB982C5}"/>
              </a:ext>
            </a:extLst>
          </p:cNvPr>
          <p:cNvSpPr>
            <a:spLocks noGrp="1"/>
          </p:cNvSpPr>
          <p:nvPr userDrawn="1">
            <p:ph type="body" sz="quarter" idx="15" hasCustomPrompt="1"/>
          </p:nvPr>
        </p:nvSpPr>
        <p:spPr>
          <a:xfrm>
            <a:off x="2267191" y="2545559"/>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userDrawn="1">
            <p:ph type="body" sz="quarter" idx="14" hasCustomPrompt="1"/>
          </p:nvPr>
        </p:nvSpPr>
        <p:spPr>
          <a:xfrm>
            <a:off x="3102488" y="2545560"/>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userDrawn="1">
            <p:ph type="body" sz="quarter" idx="29" hasCustomPrompt="1"/>
          </p:nvPr>
        </p:nvSpPr>
        <p:spPr>
          <a:xfrm>
            <a:off x="2267191" y="3123421"/>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userDrawn="1">
            <p:ph type="body" sz="quarter" idx="30" hasCustomPrompt="1"/>
          </p:nvPr>
        </p:nvSpPr>
        <p:spPr>
          <a:xfrm>
            <a:off x="3102488" y="3123422"/>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userDrawn="1">
            <p:ph type="body" sz="quarter" idx="31" hasCustomPrompt="1"/>
          </p:nvPr>
        </p:nvSpPr>
        <p:spPr>
          <a:xfrm>
            <a:off x="2267191" y="370249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userDrawn="1">
            <p:ph type="body" sz="quarter" idx="32" hasCustomPrompt="1"/>
          </p:nvPr>
        </p:nvSpPr>
        <p:spPr>
          <a:xfrm>
            <a:off x="3102488" y="3702491"/>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userDrawn="1">
            <p:ph type="body" sz="quarter" idx="33" hasCustomPrompt="1"/>
          </p:nvPr>
        </p:nvSpPr>
        <p:spPr>
          <a:xfrm>
            <a:off x="2267191" y="428481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userDrawn="1">
            <p:ph type="body" sz="quarter" idx="34" hasCustomPrompt="1"/>
          </p:nvPr>
        </p:nvSpPr>
        <p:spPr>
          <a:xfrm>
            <a:off x="3102488" y="4284817"/>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userDrawn="1">
            <p:ph type="body" sz="quarter" idx="35" hasCustomPrompt="1"/>
          </p:nvPr>
        </p:nvSpPr>
        <p:spPr>
          <a:xfrm>
            <a:off x="2267191" y="486391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userDrawn="1">
            <p:ph type="body" sz="quarter" idx="36" hasCustomPrompt="1"/>
          </p:nvPr>
        </p:nvSpPr>
        <p:spPr>
          <a:xfrm>
            <a:off x="3102488" y="4863916"/>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6" name="Rectangle 35">
            <a:extLst>
              <a:ext uri="{FF2B5EF4-FFF2-40B4-BE49-F238E27FC236}">
                <a16:creationId xmlns:a16="http://schemas.microsoft.com/office/drawing/2014/main" id="{27BC3113-E3C6-5349-8D68-5760D4A8C23B}"/>
              </a:ext>
            </a:extLst>
          </p:cNvPr>
          <p:cNvSpPr/>
          <p:nvPr userDrawn="1"/>
        </p:nvSpPr>
        <p:spPr>
          <a:xfrm>
            <a:off x="4388307" y="5855031"/>
            <a:ext cx="7016293" cy="615553"/>
          </a:xfrm>
          <a:prstGeom prst="rect">
            <a:avLst/>
          </a:prstGeom>
        </p:spPr>
        <p:txBody>
          <a:bodyPr wrap="square">
            <a:spAutoFit/>
          </a:bodyPr>
          <a:lstStyle/>
          <a:p>
            <a:pPr marL="0" marR="0" lvl="0" indent="0" algn="just" defTabSz="181904" rtl="0" eaLnBrk="1" fontAlgn="auto" latinLnBrk="0" hangingPunct="0">
              <a:lnSpc>
                <a:spcPct val="100000"/>
              </a:lnSpc>
              <a:spcBef>
                <a:spcPts val="0"/>
              </a:spcBef>
              <a:spcAft>
                <a:spcPts val="0"/>
              </a:spcAft>
              <a:buClrTx/>
              <a:buSzTx/>
              <a:buFontTx/>
              <a:buNone/>
              <a:tabLst/>
              <a:defRPr/>
            </a:pPr>
            <a:r>
              <a:rPr lang="en-US" sz="850" b="0" i="0">
                <a:solidFill>
                  <a:srgbClr val="09465E"/>
                </a:solidFill>
                <a:latin typeface="Calibri" panose="020F0502020204030204" pitchFamily="34" charset="0"/>
                <a:ea typeface="Open Sans" panose="020B0606030504020204" pitchFamily="34" charset="0"/>
                <a:cs typeface="Calibri" panose="020F0502020204030204" pitchFamily="34"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p>
          <a:p>
            <a:pPr marL="0" marR="0" lvl="0" indent="0" algn="just" defTabSz="181904" rtl="0" eaLnBrk="1" fontAlgn="auto" latinLnBrk="0" hangingPunct="0">
              <a:lnSpc>
                <a:spcPct val="100000"/>
              </a:lnSpc>
              <a:spcBef>
                <a:spcPts val="0"/>
              </a:spcBef>
              <a:spcAft>
                <a:spcPts val="0"/>
              </a:spcAft>
              <a:buClrTx/>
              <a:buSzTx/>
              <a:buFontTx/>
              <a:buNone/>
              <a:tabLst/>
              <a:defRPr/>
            </a:pPr>
            <a:endParaRPr lang="en-US" sz="850" b="0" i="0">
              <a:solidFill>
                <a:srgbClr val="09465E"/>
              </a:solidFill>
              <a:latin typeface="Calibri" panose="020F0502020204030204" pitchFamily="34" charset="0"/>
              <a:ea typeface="Open Sans" panose="020B0606030504020204" pitchFamily="34" charset="0"/>
              <a:cs typeface="Calibri" panose="020F0502020204030204" pitchFamily="34" charset="0"/>
            </a:endParaRPr>
          </a:p>
        </p:txBody>
      </p:sp>
      <p:sp>
        <p:nvSpPr>
          <p:cNvPr id="3" name="Picture Placeholder 3">
            <a:extLst>
              <a:ext uri="{FF2B5EF4-FFF2-40B4-BE49-F238E27FC236}">
                <a16:creationId xmlns:a16="http://schemas.microsoft.com/office/drawing/2014/main" id="{EF376128-3D56-39EB-B878-881E313032D4}"/>
              </a:ext>
            </a:extLst>
          </p:cNvPr>
          <p:cNvSpPr>
            <a:spLocks noGrp="1"/>
          </p:cNvSpPr>
          <p:nvPr>
            <p:ph type="pic" sz="quarter" idx="11"/>
          </p:nvPr>
        </p:nvSpPr>
        <p:spPr>
          <a:xfrm>
            <a:off x="788894" y="340862"/>
            <a:ext cx="11403106" cy="190369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pic>
        <p:nvPicPr>
          <p:cNvPr id="4" name="Picture 3">
            <a:extLst>
              <a:ext uri="{FF2B5EF4-FFF2-40B4-BE49-F238E27FC236}">
                <a16:creationId xmlns:a16="http://schemas.microsoft.com/office/drawing/2014/main" id="{D704BAEF-03F0-744A-90FB-0A1EF03B5F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03050" y="5867924"/>
            <a:ext cx="2054262" cy="457426"/>
          </a:xfrm>
          <a:prstGeom prst="rect">
            <a:avLst/>
          </a:prstGeom>
        </p:spPr>
      </p:pic>
      <p:cxnSp>
        <p:nvCxnSpPr>
          <p:cNvPr id="11" name="Straight Connector 10">
            <a:extLst>
              <a:ext uri="{FF2B5EF4-FFF2-40B4-BE49-F238E27FC236}">
                <a16:creationId xmlns:a16="http://schemas.microsoft.com/office/drawing/2014/main" id="{4344D256-A31B-BC2F-4B9A-43E1183BF608}"/>
              </a:ext>
            </a:extLst>
          </p:cNvPr>
          <p:cNvCxnSpPr>
            <a:cxnSpLocks/>
          </p:cNvCxnSpPr>
          <p:nvPr userDrawn="1"/>
        </p:nvCxnSpPr>
        <p:spPr>
          <a:xfrm flipV="1">
            <a:off x="2156224" y="3114739"/>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7184EE-77EA-7EB6-556C-9284576B774E}"/>
              </a:ext>
            </a:extLst>
          </p:cNvPr>
          <p:cNvCxnSpPr>
            <a:cxnSpLocks/>
          </p:cNvCxnSpPr>
          <p:nvPr userDrawn="1"/>
        </p:nvCxnSpPr>
        <p:spPr>
          <a:xfrm flipV="1">
            <a:off x="2156224" y="3692562"/>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E695D3F-90BB-714D-905E-359A8A6F977A}"/>
              </a:ext>
            </a:extLst>
          </p:cNvPr>
          <p:cNvCxnSpPr>
            <a:cxnSpLocks/>
          </p:cNvCxnSpPr>
          <p:nvPr userDrawn="1"/>
        </p:nvCxnSpPr>
        <p:spPr>
          <a:xfrm flipV="1">
            <a:off x="2156224" y="4270385"/>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30A6276-CB75-B53D-5CED-F7679BCF3899}"/>
              </a:ext>
            </a:extLst>
          </p:cNvPr>
          <p:cNvCxnSpPr>
            <a:cxnSpLocks/>
          </p:cNvCxnSpPr>
          <p:nvPr userDrawn="1"/>
        </p:nvCxnSpPr>
        <p:spPr>
          <a:xfrm flipV="1">
            <a:off x="2156224" y="4848208"/>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sp>
        <p:nvSpPr>
          <p:cNvPr id="2" name="Freeform 1">
            <a:extLst>
              <a:ext uri="{FF2B5EF4-FFF2-40B4-BE49-F238E27FC236}">
                <a16:creationId xmlns:a16="http://schemas.microsoft.com/office/drawing/2014/main" id="{8D6DEE65-4255-40E0-1424-3FAEA4533AF2}"/>
              </a:ext>
            </a:extLst>
          </p:cNvPr>
          <p:cNvSpPr/>
          <p:nvPr userDrawn="1"/>
        </p:nvSpPr>
        <p:spPr>
          <a:xfrm rot="9654881">
            <a:off x="-1705571" y="2672583"/>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4247733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Photo Slide 01 - Nav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E1630F-ABE3-454E-AF33-B76A322BEE73}"/>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F6A92F6-7AEB-B44D-810F-0ECFA12BA532}"/>
              </a:ext>
            </a:extLst>
          </p:cNvPr>
          <p:cNvSpPr/>
          <p:nvPr userDrawn="1"/>
        </p:nvSpPr>
        <p:spPr>
          <a:xfrm rot="16200000">
            <a:off x="2862666" y="-2030696"/>
            <a:ext cx="6141020" cy="10919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31" name="Picture Placeholder 3">
            <a:extLst>
              <a:ext uri="{FF2B5EF4-FFF2-40B4-BE49-F238E27FC236}">
                <a16:creationId xmlns:a16="http://schemas.microsoft.com/office/drawing/2014/main" id="{E95453CA-7B4E-0746-91B4-37426B27DE91}"/>
              </a:ext>
            </a:extLst>
          </p:cNvPr>
          <p:cNvSpPr>
            <a:spLocks noGrp="1"/>
          </p:cNvSpPr>
          <p:nvPr>
            <p:ph type="pic" sz="quarter" idx="11"/>
          </p:nvPr>
        </p:nvSpPr>
        <p:spPr>
          <a:xfrm>
            <a:off x="799128" y="746272"/>
            <a:ext cx="10203652" cy="5365455"/>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grpSp>
        <p:nvGrpSpPr>
          <p:cNvPr id="4" name="Group 3">
            <a:extLst>
              <a:ext uri="{FF2B5EF4-FFF2-40B4-BE49-F238E27FC236}">
                <a16:creationId xmlns:a16="http://schemas.microsoft.com/office/drawing/2014/main" id="{51446C6C-3DF1-7233-DD14-F4717C528CEC}"/>
              </a:ext>
            </a:extLst>
          </p:cNvPr>
          <p:cNvGrpSpPr/>
          <p:nvPr userDrawn="1"/>
        </p:nvGrpSpPr>
        <p:grpSpPr>
          <a:xfrm>
            <a:off x="11656052" y="3880526"/>
            <a:ext cx="281949" cy="2748511"/>
            <a:chOff x="7176656" y="8423488"/>
            <a:chExt cx="190704" cy="1859031"/>
          </a:xfrm>
        </p:grpSpPr>
        <p:cxnSp>
          <p:nvCxnSpPr>
            <p:cNvPr id="5" name="Straight Connector 4">
              <a:extLst>
                <a:ext uri="{FF2B5EF4-FFF2-40B4-BE49-F238E27FC236}">
                  <a16:creationId xmlns:a16="http://schemas.microsoft.com/office/drawing/2014/main" id="{2F05E96D-09C7-6275-A582-448D736A922F}"/>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30C52D9-085E-AF3B-5EA4-90697739943A}"/>
                </a:ext>
              </a:extLst>
            </p:cNvPr>
            <p:cNvPicPr>
              <a:picLocks noChangeAspect="1"/>
            </p:cNvPicPr>
            <p:nvPr userDrawn="1"/>
          </p:nvPicPr>
          <p:blipFill rotWithShape="1">
            <a:blip r:embed="rId2" cstate="screen">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649323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Photo Slide 02 - Navy">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A64D667-BE72-C24D-B0CC-AD31B56CD27C}"/>
              </a:ext>
            </a:extLst>
          </p:cNvPr>
          <p:cNvSpPr/>
          <p:nvPr userDrawn="1"/>
        </p:nvSpPr>
        <p:spPr>
          <a:xfrm rot="16200000">
            <a:off x="4143223" y="-639575"/>
            <a:ext cx="3905551" cy="812984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a16="http://schemas.microsoft.com/office/drawing/2014/main" id="{B6E1D271-A54F-3142-9810-88EAA303CC9C}"/>
              </a:ext>
            </a:extLst>
          </p:cNvPr>
          <p:cNvSpPr>
            <a:spLocks noGrp="1"/>
          </p:cNvSpPr>
          <p:nvPr>
            <p:ph type="body" sz="quarter" idx="18" hasCustomPrompt="1"/>
          </p:nvPr>
        </p:nvSpPr>
        <p:spPr>
          <a:xfrm>
            <a:off x="4063536" y="4285031"/>
            <a:ext cx="4064926" cy="577734"/>
          </a:xfrm>
          <a:prstGeom prst="rect">
            <a:avLst/>
          </a:prstGeom>
          <a:solidFill>
            <a:srgbClr val="60BA47"/>
          </a:solidFill>
          <a:ln>
            <a:no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Name</a:t>
            </a:r>
            <a:endParaRPr lang="en-US"/>
          </a:p>
        </p:txBody>
      </p:sp>
      <p:sp>
        <p:nvSpPr>
          <p:cNvPr id="18" name="Text Placeholder 17">
            <a:extLst>
              <a:ext uri="{FF2B5EF4-FFF2-40B4-BE49-F238E27FC236}">
                <a16:creationId xmlns:a16="http://schemas.microsoft.com/office/drawing/2014/main" id="{4CD73164-A5CD-B44E-851C-2983ED5519FA}"/>
              </a:ext>
            </a:extLst>
          </p:cNvPr>
          <p:cNvSpPr>
            <a:spLocks noGrp="1"/>
          </p:cNvSpPr>
          <p:nvPr>
            <p:ph type="body" sz="quarter" idx="19" hasCustomPrompt="1"/>
          </p:nvPr>
        </p:nvSpPr>
        <p:spPr>
          <a:xfrm>
            <a:off x="2031074" y="2022793"/>
            <a:ext cx="8129850" cy="1985691"/>
          </a:xfrm>
          <a:prstGeom prst="rect">
            <a:avLst/>
          </a:prstGeom>
          <a:noFill/>
          <a:ln>
            <a:noFill/>
          </a:ln>
        </p:spPr>
        <p:txBody>
          <a:bodyPr anchor="ctr"/>
          <a:lstStyle>
            <a:lvl1pPr algn="ctr">
              <a:buNone/>
              <a:defRPr sz="3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QUOTE</a:t>
            </a:r>
            <a:endParaRPr lang="en-US"/>
          </a:p>
        </p:txBody>
      </p:sp>
      <p:sp>
        <p:nvSpPr>
          <p:cNvPr id="30" name="Picture Placeholder 29">
            <a:extLst>
              <a:ext uri="{FF2B5EF4-FFF2-40B4-BE49-F238E27FC236}">
                <a16:creationId xmlns:a16="http://schemas.microsoft.com/office/drawing/2014/main" id="{C6C7483F-9D23-2345-991A-9E887BE50E14}"/>
              </a:ext>
            </a:extLst>
          </p:cNvPr>
          <p:cNvSpPr>
            <a:spLocks noGrp="1"/>
          </p:cNvSpPr>
          <p:nvPr>
            <p:ph type="pic" sz="quarter" idx="20"/>
          </p:nvPr>
        </p:nvSpPr>
        <p:spPr>
          <a:xfrm>
            <a:off x="-2" y="-7299"/>
            <a:ext cx="12192002" cy="6865298"/>
          </a:xfrm>
          <a:custGeom>
            <a:avLst/>
            <a:gdLst>
              <a:gd name="connsiteX0" fmla="*/ 2031077 w 12192002"/>
              <a:gd name="connsiteY0" fmla="*/ 1509985 h 6865298"/>
              <a:gd name="connsiteX1" fmla="*/ 2031077 w 12192002"/>
              <a:gd name="connsiteY1" fmla="*/ 5275310 h 6865298"/>
              <a:gd name="connsiteX2" fmla="*/ 10160926 w 12192002"/>
              <a:gd name="connsiteY2" fmla="*/ 5275310 h 6865298"/>
              <a:gd name="connsiteX3" fmla="*/ 10160926 w 12192002"/>
              <a:gd name="connsiteY3" fmla="*/ 1509985 h 6865298"/>
              <a:gd name="connsiteX4" fmla="*/ 0 w 12192002"/>
              <a:gd name="connsiteY4" fmla="*/ 0 h 6865298"/>
              <a:gd name="connsiteX5" fmla="*/ 12192002 w 12192002"/>
              <a:gd name="connsiteY5" fmla="*/ 0 h 6865298"/>
              <a:gd name="connsiteX6" fmla="*/ 12192002 w 12192002"/>
              <a:gd name="connsiteY6" fmla="*/ 5795417 h 6865298"/>
              <a:gd name="connsiteX7" fmla="*/ 12192002 w 12192002"/>
              <a:gd name="connsiteY7" fmla="*/ 6785294 h 6865298"/>
              <a:gd name="connsiteX8" fmla="*/ 12192002 w 12192002"/>
              <a:gd name="connsiteY8" fmla="*/ 6865298 h 6865298"/>
              <a:gd name="connsiteX9" fmla="*/ 0 w 12192002"/>
              <a:gd name="connsiteY9" fmla="*/ 6865298 h 6865298"/>
              <a:gd name="connsiteX10" fmla="*/ 0 w 12192002"/>
              <a:gd name="connsiteY10" fmla="*/ 6785294 h 6865298"/>
              <a:gd name="connsiteX11" fmla="*/ 0 w 12192002"/>
              <a:gd name="connsiteY11" fmla="*/ 5795417 h 686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2" h="6865298">
                <a:moveTo>
                  <a:pt x="2031077" y="1509985"/>
                </a:moveTo>
                <a:lnTo>
                  <a:pt x="2031077" y="5275310"/>
                </a:lnTo>
                <a:lnTo>
                  <a:pt x="10160926" y="5275310"/>
                </a:lnTo>
                <a:lnTo>
                  <a:pt x="10160926" y="1509985"/>
                </a:lnTo>
                <a:close/>
                <a:moveTo>
                  <a:pt x="0" y="0"/>
                </a:moveTo>
                <a:lnTo>
                  <a:pt x="12192002" y="0"/>
                </a:lnTo>
                <a:lnTo>
                  <a:pt x="12192002" y="5795417"/>
                </a:lnTo>
                <a:lnTo>
                  <a:pt x="12192002" y="6785294"/>
                </a:lnTo>
                <a:lnTo>
                  <a:pt x="12192002" y="6865298"/>
                </a:lnTo>
                <a:lnTo>
                  <a:pt x="0" y="6865298"/>
                </a:lnTo>
                <a:lnTo>
                  <a:pt x="0" y="6785294"/>
                </a:lnTo>
                <a:lnTo>
                  <a:pt x="0" y="5795417"/>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Tree>
    <p:extLst>
      <p:ext uri="{BB962C8B-B14F-4D97-AF65-F5344CB8AC3E}">
        <p14:creationId xmlns:p14="http://schemas.microsoft.com/office/powerpoint/2010/main" val="3819129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Photo Slide 03">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25ED91B-E72D-454A-96A2-6160C2712A09}"/>
              </a:ext>
            </a:extLst>
          </p:cNvPr>
          <p:cNvSpPr>
            <a:spLocks noGrp="1"/>
          </p:cNvSpPr>
          <p:nvPr>
            <p:ph type="pic" sz="quarter" idx="11"/>
          </p:nvPr>
        </p:nvSpPr>
        <p:spPr>
          <a:xfrm>
            <a:off x="0" y="-12469"/>
            <a:ext cx="12192000" cy="6870469"/>
          </a:xfrm>
          <a:custGeom>
            <a:avLst/>
            <a:gdLst>
              <a:gd name="connsiteX0" fmla="*/ 593490 w 12192000"/>
              <a:gd name="connsiteY0" fmla="*/ 490474 h 6870469"/>
              <a:gd name="connsiteX1" fmla="*/ 593490 w 12192000"/>
              <a:gd name="connsiteY1" fmla="*/ 6379996 h 6870469"/>
              <a:gd name="connsiteX2" fmla="*/ 11598512 w 12192000"/>
              <a:gd name="connsiteY2" fmla="*/ 6379996 h 6870469"/>
              <a:gd name="connsiteX3" fmla="*/ 11598512 w 12192000"/>
              <a:gd name="connsiteY3" fmla="*/ 490474 h 6870469"/>
              <a:gd name="connsiteX4" fmla="*/ 0 w 12192000"/>
              <a:gd name="connsiteY4" fmla="*/ 0 h 6870469"/>
              <a:gd name="connsiteX5" fmla="*/ 12192000 w 12192000"/>
              <a:gd name="connsiteY5" fmla="*/ 0 h 6870469"/>
              <a:gd name="connsiteX6" fmla="*/ 12192000 w 12192000"/>
              <a:gd name="connsiteY6" fmla="*/ 6870469 h 6870469"/>
              <a:gd name="connsiteX7" fmla="*/ 0 w 12192000"/>
              <a:gd name="connsiteY7" fmla="*/ 6870469 h 68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70469">
                <a:moveTo>
                  <a:pt x="593490" y="490474"/>
                </a:moveTo>
                <a:lnTo>
                  <a:pt x="593490" y="6379996"/>
                </a:lnTo>
                <a:lnTo>
                  <a:pt x="11598512" y="6379996"/>
                </a:lnTo>
                <a:lnTo>
                  <a:pt x="11598512" y="490474"/>
                </a:lnTo>
                <a:close/>
                <a:moveTo>
                  <a:pt x="0" y="0"/>
                </a:moveTo>
                <a:lnTo>
                  <a:pt x="12192000" y="0"/>
                </a:lnTo>
                <a:lnTo>
                  <a:pt x="12192000" y="6870469"/>
                </a:lnTo>
                <a:lnTo>
                  <a:pt x="0" y="6870469"/>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7" name="Text Placeholder 17">
            <a:extLst>
              <a:ext uri="{FF2B5EF4-FFF2-40B4-BE49-F238E27FC236}">
                <a16:creationId xmlns:a16="http://schemas.microsoft.com/office/drawing/2014/main" id="{074C7853-7CB6-7746-BAFE-C9DCDB2DED13}"/>
              </a:ext>
            </a:extLst>
          </p:cNvPr>
          <p:cNvSpPr>
            <a:spLocks noGrp="1"/>
          </p:cNvSpPr>
          <p:nvPr>
            <p:ph type="body" sz="quarter" idx="18" hasCustomPrompt="1"/>
          </p:nvPr>
        </p:nvSpPr>
        <p:spPr>
          <a:xfrm>
            <a:off x="4063536" y="4333157"/>
            <a:ext cx="4064926" cy="577734"/>
          </a:xfrm>
          <a:prstGeom prst="rect">
            <a:avLst/>
          </a:prstGeom>
          <a:solidFill>
            <a:srgbClr val="60BA47"/>
          </a:solidFill>
          <a:ln>
            <a:no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Name</a:t>
            </a:r>
            <a:endParaRPr lang="en-US"/>
          </a:p>
        </p:txBody>
      </p:sp>
      <p:sp>
        <p:nvSpPr>
          <p:cNvPr id="8" name="Text Placeholder 17">
            <a:extLst>
              <a:ext uri="{FF2B5EF4-FFF2-40B4-BE49-F238E27FC236}">
                <a16:creationId xmlns:a16="http://schemas.microsoft.com/office/drawing/2014/main" id="{B7076A1A-EEF6-B84F-88E3-91A2A97935FC}"/>
              </a:ext>
            </a:extLst>
          </p:cNvPr>
          <p:cNvSpPr>
            <a:spLocks noGrp="1"/>
          </p:cNvSpPr>
          <p:nvPr>
            <p:ph type="body" sz="quarter" idx="19" hasCustomPrompt="1"/>
          </p:nvPr>
        </p:nvSpPr>
        <p:spPr>
          <a:xfrm>
            <a:off x="2031074" y="2070919"/>
            <a:ext cx="8129850" cy="1985691"/>
          </a:xfrm>
          <a:prstGeom prst="rect">
            <a:avLst/>
          </a:prstGeom>
          <a:noFill/>
          <a:ln>
            <a:noFill/>
          </a:ln>
        </p:spPr>
        <p:txBody>
          <a:bodyPr anchor="ctr"/>
          <a:lstStyle>
            <a:lvl1pPr algn="ctr">
              <a:buNone/>
              <a:defRPr sz="30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QUOTE</a:t>
            </a:r>
            <a:endParaRPr lang="en-US"/>
          </a:p>
        </p:txBody>
      </p:sp>
    </p:spTree>
    <p:extLst>
      <p:ext uri="{BB962C8B-B14F-4D97-AF65-F5344CB8AC3E}">
        <p14:creationId xmlns:p14="http://schemas.microsoft.com/office/powerpoint/2010/main" val="1576958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256D6CF-386B-B54A-4AAD-4FF4FFCC1229}"/>
              </a:ext>
            </a:extLst>
          </p:cNvPr>
          <p:cNvGrpSpPr/>
          <p:nvPr userDrawn="1"/>
        </p:nvGrpSpPr>
        <p:grpSpPr>
          <a:xfrm>
            <a:off x="11656052" y="3880526"/>
            <a:ext cx="281949" cy="2748511"/>
            <a:chOff x="7176656" y="8423488"/>
            <a:chExt cx="190704" cy="1859031"/>
          </a:xfrm>
        </p:grpSpPr>
        <p:cxnSp>
          <p:nvCxnSpPr>
            <p:cNvPr id="4" name="Straight Connector 3">
              <a:extLst>
                <a:ext uri="{FF2B5EF4-FFF2-40B4-BE49-F238E27FC236}">
                  <a16:creationId xmlns:a16="http://schemas.microsoft.com/office/drawing/2014/main" id="{A3E32C6B-46A7-8A55-1D08-634583AE0C02}"/>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B3DF025-C9E1-DAD9-2F51-F83B7D60A85C}"/>
                </a:ext>
              </a:extLst>
            </p:cNvPr>
            <p:cNvPicPr>
              <a:picLocks noChangeAspect="1"/>
            </p:cNvPicPr>
            <p:nvPr userDrawn="1"/>
          </p:nvPicPr>
          <p:blipFill rotWithShape="1">
            <a:blip r:embed="rId24" cstate="screen">
              <a:extLs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81" r:id="rId2"/>
    <p:sldLayoutId id="2147483897" r:id="rId3"/>
    <p:sldLayoutId id="2147483882" r:id="rId4"/>
    <p:sldLayoutId id="2147483842" r:id="rId5"/>
    <p:sldLayoutId id="2147483898" r:id="rId6"/>
    <p:sldLayoutId id="2147483840" r:id="rId7"/>
    <p:sldLayoutId id="2147483884" r:id="rId8"/>
    <p:sldLayoutId id="2147483883" r:id="rId9"/>
    <p:sldLayoutId id="2147483877" r:id="rId10"/>
    <p:sldLayoutId id="2147483841" r:id="rId11"/>
    <p:sldLayoutId id="2147483885" r:id="rId12"/>
    <p:sldLayoutId id="2147483899" r:id="rId13"/>
    <p:sldLayoutId id="2147483900" r:id="rId14"/>
    <p:sldLayoutId id="2147483886" r:id="rId15"/>
    <p:sldLayoutId id="2147483878" r:id="rId16"/>
    <p:sldLayoutId id="2147483861" r:id="rId17"/>
    <p:sldLayoutId id="2147483833" r:id="rId18"/>
    <p:sldLayoutId id="2147483847" r:id="rId19"/>
    <p:sldLayoutId id="2147483853" r:id="rId20"/>
    <p:sldLayoutId id="2147483901" r:id="rId21"/>
    <p:sldLayoutId id="2147483902"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sdgs.un.org/goals" TargetMode="External"/><Relationship Id="rId2" Type="http://schemas.openxmlformats.org/officeDocument/2006/relationships/hyperlink" Target="https://www.ellenmacarthurfoundation.org/topics/circular-economy-introduction/overview" TargetMode="External"/><Relationship Id="rId1" Type="http://schemas.openxmlformats.org/officeDocument/2006/relationships/slideLayout" Target="../slideLayouts/slideLayout12.xml"/><Relationship Id="rId5" Type="http://schemas.openxmlformats.org/officeDocument/2006/relationships/image" Target="../media/image24.sv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hyperlink" Target="https://www.eufic.org/en/food-safety/article/food-waste-in-europe-statistics-and-facts-about-the-problem#ref4" TargetMode="Externa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hyperlink" Target="https://shapiroe.com/blog/3rs-food-waste-reduce-reuse-recycle/" TargetMode="Externa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hyperlink" Target="https://waste2worth.eu/" TargetMode="External"/><Relationship Id="rId1" Type="http://schemas.openxmlformats.org/officeDocument/2006/relationships/slideLayout" Target="../slideLayouts/slideLayout12.xml"/><Relationship Id="rId6" Type="http://schemas.openxmlformats.org/officeDocument/2006/relationships/hyperlink" Target="https://waste2worth.eu/sme-food-waste-community-exploration-guide/" TargetMode="External"/><Relationship Id="rId5" Type="http://schemas.openxmlformats.org/officeDocument/2006/relationships/image" Target="../media/image28.png"/><Relationship Id="rId4" Type="http://schemas.openxmlformats.org/officeDocument/2006/relationships/hyperlink" Target="https://waste2worth.eu/regional-community-maps-of-waste-stream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hyperlink" Target="https://open.spotify.com/episode/5nSD4fGMbdzuS2Ycv2I6qB?si=fp_TdXQaS-mOQ7bSUkgQKg" TargetMode="External"/><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hyperlink" Target="https://www.rethink-resource.com/" TargetMode="External"/><Relationship Id="rId5" Type="http://schemas.openxmlformats.org/officeDocument/2006/relationships/hyperlink" Target="https://open.spotify.com/show/1XAnfpjpkw8zWKExe10fPO?si=de43fe0ba04749a4" TargetMode="Externa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s://waste2worth.eu/good-practice-compendium/" TargetMode="External"/><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hyperlink" Target="https://restaurantezelaitxiki.com/en/"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1.xml"/><Relationship Id="rId6" Type="http://schemas.openxmlformats.org/officeDocument/2006/relationships/image" Target="../media/image47.sv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slides/_rels/slide3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21.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slides/_rels/slide33.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hyperlink" Target="https://waste2worth.eu/good-practice-compendium/" TargetMode="External"/><Relationship Id="rId7"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hyperlink" Target="https://mygug.eu/"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hyperlink" Target="https://europa.eu/eurobarometer/surveys/detail/3221?" TargetMode="Externa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hyperlink" Target="file:///C:/Users/paula/Downloads/Ireland%20fact%20sheet_waste%20prevention_OCT2016%20(1).pdf" TargetMode="External"/><Relationship Id="rId2" Type="http://schemas.openxmlformats.org/officeDocument/2006/relationships/hyperlink" Target="https://www.localenterprise.ie/Energy/WHAT-IS-THE-ENERGY-EFFICIENCY-GRANT-/" TargetMode="Externa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hyperlink" Target="https://www.trade.gov/country-commercial-guides/italy-advanced-manufacturing" TargetMode="External"/><Relationship Id="rId2" Type="http://schemas.openxmlformats.org/officeDocument/2006/relationships/hyperlink" Target="https://www.southenergy.it/en/news/320-million-to-facilitate-investments-by-smes#:~:text=Alfonso%20Urso%20signed%20the%20decree%20%E2%80%9CSupport%20for%20self-production,the%20South%20and%20to%20micro%20and%20small%20businesses." TargetMode="Externa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hyperlink" Target="https://www.lamoncloa.gob.es/lang/en/gobierno/news/Paginas/2024/20240412-idae-investment-plan.aspx" TargetMode="External"/><Relationship Id="rId2" Type="http://schemas.openxmlformats.org/officeDocument/2006/relationships/hyperlink" Target="https://www.odyssee-mure.eu/publications/efficiency-trends-policies-profiles/spain.html?" TargetMode="External"/><Relationship Id="rId1" Type="http://schemas.openxmlformats.org/officeDocument/2006/relationships/slideLayout" Target="../slideLayouts/slideLayout12.xml"/><Relationship Id="rId4" Type="http://schemas.openxmlformats.org/officeDocument/2006/relationships/hyperlink" Target="https://openroom.fundacionrepsol.com/en/contents/subsidies-available-fund-energy-transition/?"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trade.gov/country-commercial-guides/italy-advanced-manufacturing" TargetMode="External"/><Relationship Id="rId2" Type="http://schemas.openxmlformats.org/officeDocument/2006/relationships/hyperlink" Target="https://www.businessfinland.fi/en/for-finnish-customers/services/funding/energy-aid"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hyperlink" Target="https://www.unep.or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s://energy.ec.europa.eu/topics/energy-efficiency/energy-efficiency-targets-directive-and-rules/energy-efficiency-directive_en" TargetMode="External"/><Relationship Id="rId1" Type="http://schemas.openxmlformats.org/officeDocument/2006/relationships/slideLayout" Target="../slideLayouts/slideLayout10.xml"/><Relationship Id="rId5" Type="http://schemas.openxmlformats.org/officeDocument/2006/relationships/hyperlink" Target="https://www.oecd.org/content/dam/oecd/en/publications/reports/2016/05/policy-guidance-on-resource-efficiency_g1g68490/9789264257344-en.pdf" TargetMode="External"/><Relationship Id="rId4" Type="http://schemas.openxmlformats.org/officeDocument/2006/relationships/hyperlink" Target="https://eur-lex.europa.eu/LexUriServ/LexUriServ.do?uri=COM:2011:0021:FIN:en:PDF"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hyperlink" Target="https://www.instagram.com/cie.gateway?igsh=dzNxYnl3OGpnbmpn" TargetMode="External"/><Relationship Id="rId5" Type="http://schemas.openxmlformats.org/officeDocument/2006/relationships/hyperlink" Target="https://www.linkedin.com/company/cooperation-in-education-gateway" TargetMode="External"/><Relationship Id="rId4" Type="http://schemas.openxmlformats.org/officeDocument/2006/relationships/hyperlink" Target="https://www.youtube.com/@CiEGateway"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8.xml"/><Relationship Id="rId1" Type="http://schemas.openxmlformats.org/officeDocument/2006/relationships/video" Target="https://www.youtube.com/embed/VarETngIqxY?feature=oembed" TargetMode="External"/><Relationship Id="rId4" Type="http://schemas.openxmlformats.org/officeDocument/2006/relationships/hyperlink" Target="https://www.youtube.com/watch?v=VarETngIqxY"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8.xml"/><Relationship Id="rId1" Type="http://schemas.openxmlformats.org/officeDocument/2006/relationships/video" Target="https://www.youtube.com/embed/jqFG4-ZGSpI?feature=oembed" TargetMode="External"/><Relationship Id="rId5" Type="http://schemas.openxmlformats.org/officeDocument/2006/relationships/image" Target="../media/image14.jpeg"/><Relationship Id="rId4" Type="http://schemas.openxmlformats.org/officeDocument/2006/relationships/hyperlink" Target="https://stag-circular.eesc.europa.eu/platform/en/dialogue/existing-eu-platforms/erek-european-resource-efficiency-knowledge-centr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refed.org/food-waste/circular-economy/" TargetMode="External"/><Relationship Id="rId1" Type="http://schemas.openxmlformats.org/officeDocument/2006/relationships/slideLayout" Target="../slideLayouts/slideLayout1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2.xml"/><Relationship Id="rId5" Type="http://schemas.openxmlformats.org/officeDocument/2006/relationships/image" Target="../media/image22.sv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obrazu 5" descr="Obraz zawierający owoce, warzywo, martwa natura, jedzenie&#10;&#10;Zawartość wygenerowana przez sztuczną inteligencję może być niepoprawna.">
            <a:extLst>
              <a:ext uri="{FF2B5EF4-FFF2-40B4-BE49-F238E27FC236}">
                <a16:creationId xmlns:a16="http://schemas.microsoft.com/office/drawing/2014/main" id="{FEE8B2BA-7DBA-A33A-5238-15472EEF3345}"/>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p:blipFill>
        <p:spPr>
          <a:xfrm>
            <a:off x="0" y="2271713"/>
            <a:ext cx="12192000" cy="3589993"/>
          </a:xfrm>
        </p:spPr>
      </p:pic>
      <p:sp>
        <p:nvSpPr>
          <p:cNvPr id="9" name="Rectangle 8">
            <a:extLst>
              <a:ext uri="{FF2B5EF4-FFF2-40B4-BE49-F238E27FC236}">
                <a16:creationId xmlns:a16="http://schemas.microsoft.com/office/drawing/2014/main" id="{1C649D26-280B-9DCA-8DAE-3F92754507FD}"/>
              </a:ext>
            </a:extLst>
          </p:cNvPr>
          <p:cNvSpPr/>
          <p:nvPr/>
        </p:nvSpPr>
        <p:spPr>
          <a:xfrm>
            <a:off x="1902693" y="4316115"/>
            <a:ext cx="5910347"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spc="324" noProof="0">
                <a:solidFill>
                  <a:srgbClr val="60BA47"/>
                </a:solidFill>
                <a:latin typeface="Calibri" panose="020F0502020204030204" pitchFamily="34" charset="0"/>
                <a:cs typeface="Calibri" panose="020F0502020204030204" pitchFamily="34" charset="0"/>
              </a:rPr>
              <a:t>RESOURCE EFFICIENCY</a:t>
            </a:r>
          </a:p>
        </p:txBody>
      </p:sp>
      <p:sp>
        <p:nvSpPr>
          <p:cNvPr id="27" name="Rectangle 26">
            <a:extLst>
              <a:ext uri="{FF2B5EF4-FFF2-40B4-BE49-F238E27FC236}">
                <a16:creationId xmlns:a16="http://schemas.microsoft.com/office/drawing/2014/main" id="{99497C1B-B593-0A46-5D9E-2FB78AA921C2}"/>
              </a:ext>
            </a:extLst>
          </p:cNvPr>
          <p:cNvSpPr/>
          <p:nvPr/>
        </p:nvSpPr>
        <p:spPr>
          <a:xfrm>
            <a:off x="1902693" y="3429000"/>
            <a:ext cx="3457226"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spc="324" noProof="0">
                <a:solidFill>
                  <a:srgbClr val="60BA47"/>
                </a:solidFill>
                <a:latin typeface="Calibri" panose="020F0502020204030204" pitchFamily="34" charset="0"/>
                <a:cs typeface="Calibri" panose="020F0502020204030204" pitchFamily="34" charset="0"/>
              </a:rPr>
              <a:t>MODULE 2</a:t>
            </a:r>
          </a:p>
        </p:txBody>
      </p:sp>
      <p:sp>
        <p:nvSpPr>
          <p:cNvPr id="7" name="Freeform 6">
            <a:extLst>
              <a:ext uri="{FF2B5EF4-FFF2-40B4-BE49-F238E27FC236}">
                <a16:creationId xmlns:a16="http://schemas.microsoft.com/office/drawing/2014/main" id="{C40B9A60-FED6-6A69-5E46-BF9D97A5548F}"/>
              </a:ext>
            </a:extLst>
          </p:cNvPr>
          <p:cNvSpPr/>
          <p:nvPr/>
        </p:nvSpPr>
        <p:spPr>
          <a:xfrm>
            <a:off x="-7084955" y="2866448"/>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GB" noProof="0"/>
          </a:p>
        </p:txBody>
      </p:sp>
    </p:spTree>
    <p:extLst>
      <p:ext uri="{BB962C8B-B14F-4D97-AF65-F5344CB8AC3E}">
        <p14:creationId xmlns:p14="http://schemas.microsoft.com/office/powerpoint/2010/main" val="2445639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BDFE8-402A-502A-E1A3-19FAEF8CBF2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3AA8EBB-2889-A57A-524B-A74FCDFB73C9}"/>
              </a:ext>
            </a:extLst>
          </p:cNvPr>
          <p:cNvSpPr>
            <a:spLocks noGrp="1"/>
          </p:cNvSpPr>
          <p:nvPr>
            <p:ph type="body" sz="quarter" idx="16"/>
          </p:nvPr>
        </p:nvSpPr>
        <p:spPr>
          <a:xfrm>
            <a:off x="822102" y="620688"/>
            <a:ext cx="7609452" cy="1008915"/>
          </a:xfrm>
          <a:prstGeom prst="rect">
            <a:avLst/>
          </a:prstGeom>
        </p:spPr>
        <p:txBody>
          <a:bodyPr/>
          <a:lstStyle/>
          <a:p>
            <a:r>
              <a:rPr lang="en-GB" b="1" noProof="0">
                <a:solidFill>
                  <a:srgbClr val="09465E"/>
                </a:solidFill>
              </a:rPr>
              <a:t>Key Principles of Resource Efficiency</a:t>
            </a:r>
          </a:p>
        </p:txBody>
      </p:sp>
      <p:sp>
        <p:nvSpPr>
          <p:cNvPr id="2" name="Freeform 173">
            <a:extLst>
              <a:ext uri="{FF2B5EF4-FFF2-40B4-BE49-F238E27FC236}">
                <a16:creationId xmlns:a16="http://schemas.microsoft.com/office/drawing/2014/main" id="{3B251F73-4231-D7DF-AD48-0D865D08CF7C}"/>
              </a:ext>
            </a:extLst>
          </p:cNvPr>
          <p:cNvSpPr>
            <a:spLocks noChangeArrowheads="1"/>
          </p:cNvSpPr>
          <p:nvPr/>
        </p:nvSpPr>
        <p:spPr bwMode="auto">
          <a:xfrm>
            <a:off x="6605416" y="2380983"/>
            <a:ext cx="4782249" cy="2509994"/>
          </a:xfrm>
          <a:custGeom>
            <a:avLst/>
            <a:gdLst>
              <a:gd name="T0" fmla="*/ 5131 w 5929"/>
              <a:gd name="T1" fmla="*/ 2248 h 2249"/>
              <a:gd name="T2" fmla="*/ 797 w 5929"/>
              <a:gd name="T3" fmla="*/ 2248 h 2249"/>
              <a:gd name="T4" fmla="*/ 797 w 5929"/>
              <a:gd name="T5" fmla="*/ 2248 h 2249"/>
              <a:gd name="T6" fmla="*/ 0 w 5929"/>
              <a:gd name="T7" fmla="*/ 1452 h 2249"/>
              <a:gd name="T8" fmla="*/ 0 w 5929"/>
              <a:gd name="T9" fmla="*/ 796 h 2249"/>
              <a:gd name="T10" fmla="*/ 0 w 5929"/>
              <a:gd name="T11" fmla="*/ 796 h 2249"/>
              <a:gd name="T12" fmla="*/ 797 w 5929"/>
              <a:gd name="T13" fmla="*/ 0 h 2249"/>
              <a:gd name="T14" fmla="*/ 5131 w 5929"/>
              <a:gd name="T15" fmla="*/ 0 h 2249"/>
              <a:gd name="T16" fmla="*/ 5131 w 5929"/>
              <a:gd name="T17" fmla="*/ 0 h 2249"/>
              <a:gd name="T18" fmla="*/ 5928 w 5929"/>
              <a:gd name="T19" fmla="*/ 796 h 2249"/>
              <a:gd name="T20" fmla="*/ 5928 w 5929"/>
              <a:gd name="T21" fmla="*/ 1452 h 2249"/>
              <a:gd name="T22" fmla="*/ 5928 w 5929"/>
              <a:gd name="T23" fmla="*/ 1452 h 2249"/>
              <a:gd name="T24" fmla="*/ 5131 w 5929"/>
              <a:gd name="T25" fmla="*/ 2248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49">
                <a:moveTo>
                  <a:pt x="5131" y="2248"/>
                </a:moveTo>
                <a:lnTo>
                  <a:pt x="797" y="2248"/>
                </a:lnTo>
                <a:lnTo>
                  <a:pt x="797" y="2248"/>
                </a:lnTo>
                <a:cubicBezTo>
                  <a:pt x="357" y="2248"/>
                  <a:pt x="0" y="1892"/>
                  <a:pt x="0" y="1452"/>
                </a:cubicBezTo>
                <a:lnTo>
                  <a:pt x="0" y="796"/>
                </a:lnTo>
                <a:lnTo>
                  <a:pt x="0" y="796"/>
                </a:lnTo>
                <a:cubicBezTo>
                  <a:pt x="0" y="356"/>
                  <a:pt x="357" y="0"/>
                  <a:pt x="797" y="0"/>
                </a:cubicBezTo>
                <a:lnTo>
                  <a:pt x="5131" y="0"/>
                </a:lnTo>
                <a:lnTo>
                  <a:pt x="5131" y="0"/>
                </a:lnTo>
                <a:cubicBezTo>
                  <a:pt x="5571" y="0"/>
                  <a:pt x="5928" y="356"/>
                  <a:pt x="5928" y="796"/>
                </a:cubicBezTo>
                <a:lnTo>
                  <a:pt x="5928" y="1452"/>
                </a:lnTo>
                <a:lnTo>
                  <a:pt x="5928" y="1452"/>
                </a:lnTo>
                <a:cubicBezTo>
                  <a:pt x="5928" y="1892"/>
                  <a:pt x="5571" y="2248"/>
                  <a:pt x="5131" y="2248"/>
                </a:cubicBezTo>
              </a:path>
            </a:pathLst>
          </a:custGeom>
          <a:solidFill>
            <a:srgbClr val="2094D2"/>
          </a:solidFill>
          <a:ln>
            <a:noFill/>
          </a:ln>
          <a:effectLst/>
        </p:spPr>
        <p:txBody>
          <a:bodyPr wrap="none" anchor="ctr"/>
          <a:lstStyle/>
          <a:p>
            <a:endParaRPr lang="en-GB" sz="900" noProof="0"/>
          </a:p>
        </p:txBody>
      </p:sp>
      <p:sp>
        <p:nvSpPr>
          <p:cNvPr id="5" name="Freeform 174">
            <a:extLst>
              <a:ext uri="{FF2B5EF4-FFF2-40B4-BE49-F238E27FC236}">
                <a16:creationId xmlns:a16="http://schemas.microsoft.com/office/drawing/2014/main" id="{AA24456A-FE4D-02E8-748D-B891564ADDF5}"/>
              </a:ext>
            </a:extLst>
          </p:cNvPr>
          <p:cNvSpPr>
            <a:spLocks noChangeArrowheads="1"/>
          </p:cNvSpPr>
          <p:nvPr/>
        </p:nvSpPr>
        <p:spPr bwMode="auto">
          <a:xfrm>
            <a:off x="6466799" y="1705531"/>
            <a:ext cx="4325291" cy="100891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0 w 4691"/>
              <a:gd name="T11" fmla="*/ 604 h 1209"/>
              <a:gd name="T12" fmla="*/ 604 w 4691"/>
              <a:gd name="T13" fmla="*/ 0 h 1209"/>
              <a:gd name="T14" fmla="*/ 4086 w 4691"/>
              <a:gd name="T15" fmla="*/ 0 h 1209"/>
              <a:gd name="T16" fmla="*/ 4086 w 4691"/>
              <a:gd name="T17" fmla="*/ 0 h 1209"/>
              <a:gd name="T18" fmla="*/ 4690 w 4691"/>
              <a:gd name="T19" fmla="*/ 604 h 1209"/>
              <a:gd name="T20" fmla="*/ 4690 w 4691"/>
              <a:gd name="T21" fmla="*/ 604 h 1209"/>
              <a:gd name="T22" fmla="*/ 4690 w 4691"/>
              <a:gd name="T23" fmla="*/ 604 h 1209"/>
              <a:gd name="T24" fmla="*/ 4086 w 4691"/>
              <a:gd name="T25"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91" h="1209">
                <a:moveTo>
                  <a:pt x="4086" y="1208"/>
                </a:moveTo>
                <a:lnTo>
                  <a:pt x="604" y="1208"/>
                </a:lnTo>
                <a:lnTo>
                  <a:pt x="604" y="1208"/>
                </a:lnTo>
                <a:cubicBezTo>
                  <a:pt x="270" y="1208"/>
                  <a:pt x="0" y="937"/>
                  <a:pt x="0" y="604"/>
                </a:cubicBezTo>
                <a:lnTo>
                  <a:pt x="0" y="604"/>
                </a:lnTo>
                <a:lnTo>
                  <a:pt x="0" y="604"/>
                </a:lnTo>
                <a:cubicBezTo>
                  <a:pt x="0" y="271"/>
                  <a:pt x="270" y="0"/>
                  <a:pt x="604" y="0"/>
                </a:cubicBezTo>
                <a:lnTo>
                  <a:pt x="4086" y="0"/>
                </a:lnTo>
                <a:lnTo>
                  <a:pt x="4086" y="0"/>
                </a:lnTo>
                <a:cubicBezTo>
                  <a:pt x="4419" y="0"/>
                  <a:pt x="4690" y="271"/>
                  <a:pt x="4690" y="604"/>
                </a:cubicBezTo>
                <a:lnTo>
                  <a:pt x="4690" y="604"/>
                </a:lnTo>
                <a:lnTo>
                  <a:pt x="4690" y="604"/>
                </a:lnTo>
                <a:cubicBezTo>
                  <a:pt x="4690" y="937"/>
                  <a:pt x="4419" y="1208"/>
                  <a:pt x="4086" y="1208"/>
                </a:cubicBezTo>
              </a:path>
            </a:pathLst>
          </a:custGeom>
          <a:solidFill>
            <a:srgbClr val="086575"/>
          </a:solidFill>
          <a:ln>
            <a:noFill/>
          </a:ln>
          <a:effectLst/>
        </p:spPr>
        <p:txBody>
          <a:bodyPr wrap="none" anchor="ctr"/>
          <a:lstStyle/>
          <a:p>
            <a:endParaRPr lang="en-GB" sz="900" noProof="0"/>
          </a:p>
        </p:txBody>
      </p:sp>
      <p:sp>
        <p:nvSpPr>
          <p:cNvPr id="6" name="Freeform 176">
            <a:extLst>
              <a:ext uri="{FF2B5EF4-FFF2-40B4-BE49-F238E27FC236}">
                <a16:creationId xmlns:a16="http://schemas.microsoft.com/office/drawing/2014/main" id="{52654B14-ABCA-F86A-0876-51BC83221825}"/>
              </a:ext>
            </a:extLst>
          </p:cNvPr>
          <p:cNvSpPr>
            <a:spLocks noChangeArrowheads="1"/>
          </p:cNvSpPr>
          <p:nvPr/>
        </p:nvSpPr>
        <p:spPr bwMode="auto">
          <a:xfrm>
            <a:off x="1097555" y="4075841"/>
            <a:ext cx="4782250" cy="2281647"/>
          </a:xfrm>
          <a:custGeom>
            <a:avLst/>
            <a:gdLst>
              <a:gd name="T0" fmla="*/ 5131 w 5929"/>
              <a:gd name="T1" fmla="*/ 2250 h 2251"/>
              <a:gd name="T2" fmla="*/ 796 w 5929"/>
              <a:gd name="T3" fmla="*/ 2250 h 2251"/>
              <a:gd name="T4" fmla="*/ 796 w 5929"/>
              <a:gd name="T5" fmla="*/ 2250 h 2251"/>
              <a:gd name="T6" fmla="*/ 0 w 5929"/>
              <a:gd name="T7" fmla="*/ 1454 h 2251"/>
              <a:gd name="T8" fmla="*/ 0 w 5929"/>
              <a:gd name="T9" fmla="*/ 797 h 2251"/>
              <a:gd name="T10" fmla="*/ 0 w 5929"/>
              <a:gd name="T11" fmla="*/ 797 h 2251"/>
              <a:gd name="T12" fmla="*/ 796 w 5929"/>
              <a:gd name="T13" fmla="*/ 0 h 2251"/>
              <a:gd name="T14" fmla="*/ 5131 w 5929"/>
              <a:gd name="T15" fmla="*/ 0 h 2251"/>
              <a:gd name="T16" fmla="*/ 5131 w 5929"/>
              <a:gd name="T17" fmla="*/ 0 h 2251"/>
              <a:gd name="T18" fmla="*/ 5928 w 5929"/>
              <a:gd name="T19" fmla="*/ 797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6" y="2250"/>
                </a:lnTo>
                <a:lnTo>
                  <a:pt x="796" y="2250"/>
                </a:lnTo>
                <a:cubicBezTo>
                  <a:pt x="357" y="2250"/>
                  <a:pt x="0" y="1894"/>
                  <a:pt x="0" y="1454"/>
                </a:cubicBezTo>
                <a:lnTo>
                  <a:pt x="0" y="797"/>
                </a:lnTo>
                <a:lnTo>
                  <a:pt x="0" y="797"/>
                </a:lnTo>
                <a:cubicBezTo>
                  <a:pt x="0" y="356"/>
                  <a:pt x="357" y="0"/>
                  <a:pt x="796" y="0"/>
                </a:cubicBezTo>
                <a:lnTo>
                  <a:pt x="5131" y="0"/>
                </a:lnTo>
                <a:lnTo>
                  <a:pt x="5131" y="0"/>
                </a:lnTo>
                <a:cubicBezTo>
                  <a:pt x="5571" y="0"/>
                  <a:pt x="5928" y="356"/>
                  <a:pt x="5928" y="797"/>
                </a:cubicBezTo>
                <a:lnTo>
                  <a:pt x="5928" y="1454"/>
                </a:lnTo>
                <a:lnTo>
                  <a:pt x="5928" y="1454"/>
                </a:lnTo>
                <a:cubicBezTo>
                  <a:pt x="5928" y="1894"/>
                  <a:pt x="5571" y="2250"/>
                  <a:pt x="5131" y="2250"/>
                </a:cubicBezTo>
              </a:path>
            </a:pathLst>
          </a:custGeom>
          <a:solidFill>
            <a:srgbClr val="60BA47"/>
          </a:solidFill>
          <a:ln>
            <a:noFill/>
          </a:ln>
          <a:effectLst/>
        </p:spPr>
        <p:txBody>
          <a:bodyPr wrap="none" anchor="ctr"/>
          <a:lstStyle/>
          <a:p>
            <a:endParaRPr lang="en-GB" sz="900" noProof="0"/>
          </a:p>
        </p:txBody>
      </p:sp>
      <p:sp>
        <p:nvSpPr>
          <p:cNvPr id="7" name="Freeform 177">
            <a:extLst>
              <a:ext uri="{FF2B5EF4-FFF2-40B4-BE49-F238E27FC236}">
                <a16:creationId xmlns:a16="http://schemas.microsoft.com/office/drawing/2014/main" id="{30102216-EA75-6E5D-7141-ED93F87AFD37}"/>
              </a:ext>
            </a:extLst>
          </p:cNvPr>
          <p:cNvSpPr>
            <a:spLocks noChangeArrowheads="1"/>
          </p:cNvSpPr>
          <p:nvPr/>
        </p:nvSpPr>
        <p:spPr bwMode="auto">
          <a:xfrm>
            <a:off x="871434" y="3118873"/>
            <a:ext cx="4555029" cy="1008915"/>
          </a:xfrm>
          <a:custGeom>
            <a:avLst/>
            <a:gdLst>
              <a:gd name="T0" fmla="*/ 4086 w 4690"/>
              <a:gd name="T1" fmla="*/ 1208 h 1209"/>
              <a:gd name="T2" fmla="*/ 603 w 4690"/>
              <a:gd name="T3" fmla="*/ 1208 h 1209"/>
              <a:gd name="T4" fmla="*/ 603 w 4690"/>
              <a:gd name="T5" fmla="*/ 1208 h 1209"/>
              <a:gd name="T6" fmla="*/ 0 w 4690"/>
              <a:gd name="T7" fmla="*/ 605 h 1209"/>
              <a:gd name="T8" fmla="*/ 0 w 4690"/>
              <a:gd name="T9" fmla="*/ 605 h 1209"/>
              <a:gd name="T10" fmla="*/ 603 w 4690"/>
              <a:gd name="T11" fmla="*/ 0 h 1209"/>
              <a:gd name="T12" fmla="*/ 4086 w 4690"/>
              <a:gd name="T13" fmla="*/ 0 h 1209"/>
              <a:gd name="T14" fmla="*/ 4086 w 4690"/>
              <a:gd name="T15" fmla="*/ 0 h 1209"/>
              <a:gd name="T16" fmla="*/ 4689 w 4690"/>
              <a:gd name="T17" fmla="*/ 605 h 1209"/>
              <a:gd name="T18" fmla="*/ 4689 w 4690"/>
              <a:gd name="T19" fmla="*/ 605 h 1209"/>
              <a:gd name="T20" fmla="*/ 4086 w 4690"/>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9">
                <a:moveTo>
                  <a:pt x="4086" y="1208"/>
                </a:moveTo>
                <a:lnTo>
                  <a:pt x="603" y="1208"/>
                </a:lnTo>
                <a:lnTo>
                  <a:pt x="603" y="1208"/>
                </a:lnTo>
                <a:cubicBezTo>
                  <a:pt x="270" y="1208"/>
                  <a:pt x="0" y="938"/>
                  <a:pt x="0" y="605"/>
                </a:cubicBezTo>
                <a:lnTo>
                  <a:pt x="0" y="605"/>
                </a:lnTo>
                <a:cubicBezTo>
                  <a:pt x="0" y="271"/>
                  <a:pt x="270" y="0"/>
                  <a:pt x="603" y="0"/>
                </a:cubicBezTo>
                <a:lnTo>
                  <a:pt x="4086" y="0"/>
                </a:lnTo>
                <a:lnTo>
                  <a:pt x="4086" y="0"/>
                </a:lnTo>
                <a:cubicBezTo>
                  <a:pt x="4419" y="0"/>
                  <a:pt x="4689" y="271"/>
                  <a:pt x="4689" y="605"/>
                </a:cubicBezTo>
                <a:lnTo>
                  <a:pt x="4689" y="605"/>
                </a:lnTo>
                <a:cubicBezTo>
                  <a:pt x="4689" y="938"/>
                  <a:pt x="4419" y="1208"/>
                  <a:pt x="4086" y="1208"/>
                </a:cubicBezTo>
              </a:path>
            </a:pathLst>
          </a:custGeom>
          <a:solidFill>
            <a:srgbClr val="09465E"/>
          </a:solidFill>
          <a:ln>
            <a:noFill/>
          </a:ln>
          <a:effectLst/>
        </p:spPr>
        <p:txBody>
          <a:bodyPr wrap="none" anchor="ctr"/>
          <a:lstStyle/>
          <a:p>
            <a:endParaRPr lang="en-GB" sz="900" noProof="0"/>
          </a:p>
        </p:txBody>
      </p:sp>
      <p:sp>
        <p:nvSpPr>
          <p:cNvPr id="8" name="CuadroTexto 598">
            <a:extLst>
              <a:ext uri="{FF2B5EF4-FFF2-40B4-BE49-F238E27FC236}">
                <a16:creationId xmlns:a16="http://schemas.microsoft.com/office/drawing/2014/main" id="{F433F799-C63C-A99C-89D4-3E927E0843E6}"/>
              </a:ext>
            </a:extLst>
          </p:cNvPr>
          <p:cNvSpPr txBox="1"/>
          <p:nvPr/>
        </p:nvSpPr>
        <p:spPr>
          <a:xfrm>
            <a:off x="1409735" y="3214640"/>
            <a:ext cx="3704546" cy="769441"/>
          </a:xfrm>
          <a:prstGeom prst="rect">
            <a:avLst/>
          </a:prstGeom>
          <a:noFill/>
        </p:spPr>
        <p:txBody>
          <a:bodyPr wrap="square" rtlCol="0">
            <a:spAutoFit/>
          </a:bodyPr>
          <a:lstStyle/>
          <a:p>
            <a:pPr algn="ctr"/>
            <a:r>
              <a:rPr lang="en-GB" sz="2200" b="1" noProof="0">
                <a:solidFill>
                  <a:schemeClr val="bg1"/>
                </a:solidFill>
                <a:latin typeface="Calibri" panose="020F0502020204030204" pitchFamily="34" charset="0"/>
                <a:ea typeface="Lato" charset="0"/>
                <a:cs typeface="Calibri" panose="020F0502020204030204" pitchFamily="34" charset="0"/>
              </a:rPr>
              <a:t>Leadership for Resource Efficiency Strategies</a:t>
            </a:r>
          </a:p>
        </p:txBody>
      </p:sp>
      <p:sp>
        <p:nvSpPr>
          <p:cNvPr id="9" name="CuadroTexto 599">
            <a:extLst>
              <a:ext uri="{FF2B5EF4-FFF2-40B4-BE49-F238E27FC236}">
                <a16:creationId xmlns:a16="http://schemas.microsoft.com/office/drawing/2014/main" id="{8CDBFA6A-1F3B-8324-1761-49CA86AA66DE}"/>
              </a:ext>
            </a:extLst>
          </p:cNvPr>
          <p:cNvSpPr txBox="1"/>
          <p:nvPr/>
        </p:nvSpPr>
        <p:spPr>
          <a:xfrm>
            <a:off x="6780263" y="1848226"/>
            <a:ext cx="3843045" cy="769441"/>
          </a:xfrm>
          <a:prstGeom prst="rect">
            <a:avLst/>
          </a:prstGeom>
          <a:noFill/>
        </p:spPr>
        <p:txBody>
          <a:bodyPr wrap="square" rtlCol="0">
            <a:spAutoFit/>
          </a:bodyPr>
          <a:lstStyle/>
          <a:p>
            <a:pPr algn="ctr"/>
            <a:r>
              <a:rPr lang="en-GB" sz="2200" b="1" noProof="0">
                <a:solidFill>
                  <a:schemeClr val="bg1"/>
                </a:solidFill>
                <a:latin typeface="Calibri" panose="020F0502020204030204" pitchFamily="34" charset="0"/>
                <a:ea typeface="Lato" charset="0"/>
                <a:cs typeface="Calibri" panose="020F0502020204030204" pitchFamily="34" charset="0"/>
              </a:rPr>
              <a:t>Integration with Environmental Goals</a:t>
            </a:r>
          </a:p>
        </p:txBody>
      </p:sp>
      <p:sp>
        <p:nvSpPr>
          <p:cNvPr id="10" name="Rectángulo 602">
            <a:extLst>
              <a:ext uri="{FF2B5EF4-FFF2-40B4-BE49-F238E27FC236}">
                <a16:creationId xmlns:a16="http://schemas.microsoft.com/office/drawing/2014/main" id="{874BE542-3D09-B258-5807-EE0FCDF1D6DB}"/>
              </a:ext>
            </a:extLst>
          </p:cNvPr>
          <p:cNvSpPr/>
          <p:nvPr/>
        </p:nvSpPr>
        <p:spPr>
          <a:xfrm>
            <a:off x="1367072" y="4202683"/>
            <a:ext cx="4278815" cy="1846659"/>
          </a:xfrm>
          <a:prstGeom prst="rect">
            <a:avLst/>
          </a:prstGeom>
        </p:spPr>
        <p:txBody>
          <a:bodyPr wrap="square">
            <a:spAutoFit/>
          </a:bodyPr>
          <a:lstStyle/>
          <a:p>
            <a:r>
              <a:rPr lang="en-GB" sz="1900">
                <a:solidFill>
                  <a:schemeClr val="bg1"/>
                </a:solidFill>
                <a:latin typeface="Calibri" panose="020F0502020204030204" pitchFamily="34" charset="0"/>
                <a:ea typeface="Lato" charset="0"/>
                <a:cs typeface="Calibri" panose="020F0502020204030204" pitchFamily="34" charset="0"/>
              </a:rPr>
              <a:t>C</a:t>
            </a:r>
            <a:r>
              <a:rPr lang="en-GB" sz="1900" noProof="0" err="1">
                <a:solidFill>
                  <a:schemeClr val="bg1"/>
                </a:solidFill>
                <a:latin typeface="Calibri" panose="020F0502020204030204" pitchFamily="34" charset="0"/>
                <a:ea typeface="Lato" charset="0"/>
                <a:cs typeface="Calibri" panose="020F0502020204030204" pitchFamily="34" charset="0"/>
              </a:rPr>
              <a:t>ompanies</a:t>
            </a:r>
            <a:r>
              <a:rPr lang="en-GB" sz="1900" noProof="0">
                <a:solidFill>
                  <a:schemeClr val="bg1"/>
                </a:solidFill>
                <a:latin typeface="Calibri" panose="020F0502020204030204" pitchFamily="34" charset="0"/>
                <a:ea typeface="Lato" charset="0"/>
                <a:cs typeface="Calibri" panose="020F0502020204030204" pitchFamily="34" charset="0"/>
              </a:rPr>
              <a:t> should demonstrate top-level leadership commitment to circular economy and resource efficiency, embedding these principles into their strategies and raising awareness throughout the business.</a:t>
            </a:r>
          </a:p>
        </p:txBody>
      </p:sp>
      <p:sp>
        <p:nvSpPr>
          <p:cNvPr id="11" name="Rectángulo 602">
            <a:extLst>
              <a:ext uri="{FF2B5EF4-FFF2-40B4-BE49-F238E27FC236}">
                <a16:creationId xmlns:a16="http://schemas.microsoft.com/office/drawing/2014/main" id="{234367F8-6034-CE8F-78CC-A9F5D61D274A}"/>
              </a:ext>
            </a:extLst>
          </p:cNvPr>
          <p:cNvSpPr/>
          <p:nvPr/>
        </p:nvSpPr>
        <p:spPr>
          <a:xfrm>
            <a:off x="6888205" y="2736977"/>
            <a:ext cx="4325291" cy="1846659"/>
          </a:xfrm>
          <a:prstGeom prst="rect">
            <a:avLst/>
          </a:prstGeom>
        </p:spPr>
        <p:txBody>
          <a:bodyPr wrap="square">
            <a:spAutoFit/>
          </a:bodyPr>
          <a:lstStyle/>
          <a:p>
            <a:r>
              <a:rPr lang="en-GB" sz="1900" noProof="0">
                <a:solidFill>
                  <a:srgbClr val="1D4C60"/>
                </a:solidFill>
                <a:latin typeface="Calibri" panose="020F0502020204030204" pitchFamily="34" charset="0"/>
                <a:ea typeface="Lato" charset="0"/>
                <a:cs typeface="Calibri" panose="020F0502020204030204" pitchFamily="34" charset="0"/>
                <a:hlinkClick r:id="rId2">
                  <a:extLst>
                    <a:ext uri="{A12FA001-AC4F-418D-AE19-62706E023703}">
                      <ahyp:hlinkClr xmlns:ahyp="http://schemas.microsoft.com/office/drawing/2018/hyperlinkcolor" val="tx"/>
                    </a:ext>
                  </a:extLst>
                </a:hlinkClick>
              </a:rPr>
              <a:t>Circular economy </a:t>
            </a:r>
            <a:r>
              <a:rPr lang="en-GB" sz="1900" noProof="0">
                <a:solidFill>
                  <a:schemeClr val="bg1"/>
                </a:solidFill>
                <a:latin typeface="Calibri" panose="020F0502020204030204" pitchFamily="34" charset="0"/>
                <a:ea typeface="Lato" charset="0"/>
                <a:cs typeface="Calibri" panose="020F0502020204030204" pitchFamily="34" charset="0"/>
              </a:rPr>
              <a:t>and resource efficiency should align with decarbonisation, biodiversity, and pollution reduction strategies to support broader environmental</a:t>
            </a:r>
            <a:r>
              <a:rPr lang="pl-PL" sz="1900" noProof="0">
                <a:solidFill>
                  <a:schemeClr val="bg1"/>
                </a:solidFill>
                <a:latin typeface="Calibri" panose="020F0502020204030204" pitchFamily="34" charset="0"/>
                <a:ea typeface="Lato" charset="0"/>
                <a:cs typeface="Calibri" panose="020F0502020204030204" pitchFamily="34" charset="0"/>
              </a:rPr>
              <a:t> and </a:t>
            </a:r>
            <a:r>
              <a:rPr lang="pl-PL" sz="1900" noProof="0" err="1">
                <a:solidFill>
                  <a:srgbClr val="1D4C60"/>
                </a:solidFill>
                <a:latin typeface="Calibri" panose="020F0502020204030204" pitchFamily="34" charset="0"/>
                <a:ea typeface="Lato" charset="0"/>
                <a:cs typeface="Calibri" panose="020F0502020204030204" pitchFamily="34" charset="0"/>
                <a:hlinkClick r:id="rId3">
                  <a:extLst>
                    <a:ext uri="{A12FA001-AC4F-418D-AE19-62706E023703}">
                      <ahyp:hlinkClr xmlns:ahyp="http://schemas.microsoft.com/office/drawing/2018/hyperlinkcolor" val="tx"/>
                    </a:ext>
                  </a:extLst>
                </a:hlinkClick>
              </a:rPr>
              <a:t>Sustainable</a:t>
            </a:r>
            <a:r>
              <a:rPr lang="pl-PL" sz="1900" noProof="0">
                <a:solidFill>
                  <a:srgbClr val="1D4C60"/>
                </a:solidFill>
                <a:latin typeface="Calibri" panose="020F0502020204030204" pitchFamily="34" charset="0"/>
                <a:ea typeface="Lato" charset="0"/>
                <a:cs typeface="Calibri" panose="020F0502020204030204" pitchFamily="34" charset="0"/>
                <a:hlinkClick r:id="rId3">
                  <a:extLst>
                    <a:ext uri="{A12FA001-AC4F-418D-AE19-62706E023703}">
                      <ahyp:hlinkClr xmlns:ahyp="http://schemas.microsoft.com/office/drawing/2018/hyperlinkcolor" val="tx"/>
                    </a:ext>
                  </a:extLst>
                </a:hlinkClick>
              </a:rPr>
              <a:t> Development</a:t>
            </a:r>
            <a:r>
              <a:rPr lang="en-GB" sz="1900" noProof="0">
                <a:solidFill>
                  <a:srgbClr val="1D4C60"/>
                </a:solidFill>
                <a:latin typeface="Calibri" panose="020F0502020204030204" pitchFamily="34" charset="0"/>
                <a:ea typeface="Lato" charset="0"/>
                <a:cs typeface="Calibri" panose="020F0502020204030204" pitchFamily="34" charset="0"/>
                <a:hlinkClick r:id="rId3">
                  <a:extLst>
                    <a:ext uri="{A12FA001-AC4F-418D-AE19-62706E023703}">
                      <ahyp:hlinkClr xmlns:ahyp="http://schemas.microsoft.com/office/drawing/2018/hyperlinkcolor" val="tx"/>
                    </a:ext>
                  </a:extLst>
                </a:hlinkClick>
              </a:rPr>
              <a:t> </a:t>
            </a:r>
            <a:r>
              <a:rPr lang="pl-PL" sz="1900" noProof="0">
                <a:solidFill>
                  <a:srgbClr val="1D4C60"/>
                </a:solidFill>
                <a:latin typeface="Calibri" panose="020F0502020204030204" pitchFamily="34" charset="0"/>
                <a:ea typeface="Lato" charset="0"/>
                <a:cs typeface="Calibri" panose="020F0502020204030204" pitchFamily="34" charset="0"/>
                <a:hlinkClick r:id="rId3">
                  <a:extLst>
                    <a:ext uri="{A12FA001-AC4F-418D-AE19-62706E023703}">
                      <ahyp:hlinkClr xmlns:ahyp="http://schemas.microsoft.com/office/drawing/2018/hyperlinkcolor" val="tx"/>
                    </a:ext>
                  </a:extLst>
                </a:hlinkClick>
              </a:rPr>
              <a:t>G</a:t>
            </a:r>
            <a:r>
              <a:rPr lang="en-GB" sz="1900" noProof="0" err="1">
                <a:solidFill>
                  <a:srgbClr val="1D4C60"/>
                </a:solidFill>
                <a:latin typeface="Calibri" panose="020F0502020204030204" pitchFamily="34" charset="0"/>
                <a:ea typeface="Lato" charset="0"/>
                <a:cs typeface="Calibri" panose="020F0502020204030204" pitchFamily="34" charset="0"/>
                <a:hlinkClick r:id="rId3">
                  <a:extLst>
                    <a:ext uri="{A12FA001-AC4F-418D-AE19-62706E023703}">
                      <ahyp:hlinkClr xmlns:ahyp="http://schemas.microsoft.com/office/drawing/2018/hyperlinkcolor" val="tx"/>
                    </a:ext>
                  </a:extLst>
                </a:hlinkClick>
              </a:rPr>
              <a:t>oals</a:t>
            </a:r>
            <a:r>
              <a:rPr lang="en-GB" sz="1900" noProof="0">
                <a:solidFill>
                  <a:srgbClr val="1D4C60"/>
                </a:solidFill>
                <a:latin typeface="Calibri" panose="020F0502020204030204" pitchFamily="34" charset="0"/>
                <a:ea typeface="Lato" charset="0"/>
                <a:cs typeface="Calibri" panose="020F0502020204030204" pitchFamily="34" charset="0"/>
              </a:rPr>
              <a:t>. </a:t>
            </a:r>
          </a:p>
        </p:txBody>
      </p:sp>
      <p:pic>
        <p:nvPicPr>
          <p:cNvPr id="19" name="Grafika 18" descr="Zrównoważony rozwój z wypełnieniem pełnym">
            <a:extLst>
              <a:ext uri="{FF2B5EF4-FFF2-40B4-BE49-F238E27FC236}">
                <a16:creationId xmlns:a16="http://schemas.microsoft.com/office/drawing/2014/main" id="{D2EE969F-49C9-95CD-457C-F9FB4F3FF4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08909" y="737676"/>
            <a:ext cx="914400" cy="914400"/>
          </a:xfrm>
          <a:prstGeom prst="rect">
            <a:avLst/>
          </a:prstGeom>
        </p:spPr>
      </p:pic>
      <p:grpSp>
        <p:nvGrpSpPr>
          <p:cNvPr id="3" name="Graphic 3">
            <a:extLst>
              <a:ext uri="{FF2B5EF4-FFF2-40B4-BE49-F238E27FC236}">
                <a16:creationId xmlns:a16="http://schemas.microsoft.com/office/drawing/2014/main" id="{5149B555-D829-ECB8-8C81-1299572DD536}"/>
              </a:ext>
            </a:extLst>
          </p:cNvPr>
          <p:cNvGrpSpPr/>
          <p:nvPr/>
        </p:nvGrpSpPr>
        <p:grpSpPr>
          <a:xfrm>
            <a:off x="4149137" y="2009688"/>
            <a:ext cx="957778" cy="990137"/>
            <a:chOff x="6480067" y="1995774"/>
            <a:chExt cx="1097106" cy="1094362"/>
          </a:xfrm>
          <a:solidFill>
            <a:srgbClr val="1D4C60"/>
          </a:solidFill>
        </p:grpSpPr>
        <p:sp>
          <p:nvSpPr>
            <p:cNvPr id="12" name="Freeform 1382">
              <a:extLst>
                <a:ext uri="{FF2B5EF4-FFF2-40B4-BE49-F238E27FC236}">
                  <a16:creationId xmlns:a16="http://schemas.microsoft.com/office/drawing/2014/main" id="{1535BFDE-F621-DC38-F80E-CB5BB66E65D8}"/>
                </a:ext>
              </a:extLst>
            </p:cNvPr>
            <p:cNvSpPr/>
            <p:nvPr/>
          </p:nvSpPr>
          <p:spPr>
            <a:xfrm>
              <a:off x="6485552" y="3054480"/>
              <a:ext cx="1088878" cy="35655"/>
            </a:xfrm>
            <a:custGeom>
              <a:avLst/>
              <a:gdLst>
                <a:gd name="connsiteX0" fmla="*/ 0 w 1088878"/>
                <a:gd name="connsiteY0" fmla="*/ 0 h 35655"/>
                <a:gd name="connsiteX1" fmla="*/ 1088879 w 1088878"/>
                <a:gd name="connsiteY1" fmla="*/ 0 h 35655"/>
                <a:gd name="connsiteX2" fmla="*/ 1088879 w 1088878"/>
                <a:gd name="connsiteY2" fmla="*/ 35656 h 35655"/>
                <a:gd name="connsiteX3" fmla="*/ 0 w 1088878"/>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088878" h="35655">
                  <a:moveTo>
                    <a:pt x="0" y="0"/>
                  </a:moveTo>
                  <a:lnTo>
                    <a:pt x="1088879" y="0"/>
                  </a:lnTo>
                  <a:lnTo>
                    <a:pt x="1088879" y="35656"/>
                  </a:lnTo>
                  <a:lnTo>
                    <a:pt x="0" y="35656"/>
                  </a:lnTo>
                  <a:close/>
                </a:path>
              </a:pathLst>
            </a:custGeom>
            <a:grpFill/>
            <a:ln w="27426" cap="flat">
              <a:noFill/>
              <a:prstDash val="solid"/>
              <a:miter/>
            </a:ln>
          </p:spPr>
          <p:txBody>
            <a:bodyPr rtlCol="0" anchor="ctr"/>
            <a:lstStyle/>
            <a:p>
              <a:endParaRPr lang="en-US"/>
            </a:p>
          </p:txBody>
        </p:sp>
        <p:grpSp>
          <p:nvGrpSpPr>
            <p:cNvPr id="13" name="Graphic 3">
              <a:extLst>
                <a:ext uri="{FF2B5EF4-FFF2-40B4-BE49-F238E27FC236}">
                  <a16:creationId xmlns:a16="http://schemas.microsoft.com/office/drawing/2014/main" id="{9BC192A1-9019-ABEC-A28E-6B3D56F4A2C7}"/>
                </a:ext>
              </a:extLst>
            </p:cNvPr>
            <p:cNvGrpSpPr/>
            <p:nvPr/>
          </p:nvGrpSpPr>
          <p:grpSpPr>
            <a:xfrm>
              <a:off x="6480067" y="1995774"/>
              <a:ext cx="1097106" cy="943510"/>
              <a:chOff x="6480067" y="1995774"/>
              <a:chExt cx="1097106" cy="943510"/>
            </a:xfrm>
            <a:grpFill/>
          </p:grpSpPr>
          <p:sp>
            <p:nvSpPr>
              <p:cNvPr id="41" name="Freeform 1409">
                <a:extLst>
                  <a:ext uri="{FF2B5EF4-FFF2-40B4-BE49-F238E27FC236}">
                    <a16:creationId xmlns:a16="http://schemas.microsoft.com/office/drawing/2014/main" id="{76C7E485-ECE9-EF3E-6717-235A5D7FE3A0}"/>
                  </a:ext>
                </a:extLst>
              </p:cNvPr>
              <p:cNvSpPr/>
              <p:nvPr/>
            </p:nvSpPr>
            <p:spPr>
              <a:xfrm>
                <a:off x="6872282" y="1995774"/>
                <a:ext cx="603408" cy="307189"/>
              </a:xfrm>
              <a:custGeom>
                <a:avLst/>
                <a:gdLst>
                  <a:gd name="connsiteX0" fmla="*/ 38399 w 603408"/>
                  <a:gd name="connsiteY0" fmla="*/ 126167 h 307189"/>
                  <a:gd name="connsiteX1" fmla="*/ 156338 w 603408"/>
                  <a:gd name="connsiteY1" fmla="*/ 109710 h 307189"/>
                  <a:gd name="connsiteX2" fmla="*/ 444329 w 603408"/>
                  <a:gd name="connsiteY2" fmla="*/ 216678 h 307189"/>
                  <a:gd name="connsiteX3" fmla="*/ 403187 w 603408"/>
                  <a:gd name="connsiteY3" fmla="*/ 257819 h 307189"/>
                  <a:gd name="connsiteX4" fmla="*/ 603409 w 603408"/>
                  <a:gd name="connsiteY4" fmla="*/ 307189 h 307189"/>
                  <a:gd name="connsiteX5" fmla="*/ 554039 w 603408"/>
                  <a:gd name="connsiteY5" fmla="*/ 106968 h 307189"/>
                  <a:gd name="connsiteX6" fmla="*/ 521126 w 603408"/>
                  <a:gd name="connsiteY6" fmla="*/ 139881 h 307189"/>
                  <a:gd name="connsiteX7" fmla="*/ 159080 w 603408"/>
                  <a:gd name="connsiteY7" fmla="*/ 0 h 307189"/>
                  <a:gd name="connsiteX8" fmla="*/ 13714 w 603408"/>
                  <a:gd name="connsiteY8" fmla="*/ 19199 h 307189"/>
                  <a:gd name="connsiteX9" fmla="*/ 0 w 603408"/>
                  <a:gd name="connsiteY9" fmla="*/ 21942 h 307189"/>
                  <a:gd name="connsiteX10" fmla="*/ 0 w 603408"/>
                  <a:gd name="connsiteY10" fmla="*/ 123424 h 307189"/>
                  <a:gd name="connsiteX11" fmla="*/ 35656 w 603408"/>
                  <a:gd name="connsiteY11" fmla="*/ 120681 h 307189"/>
                  <a:gd name="connsiteX12" fmla="*/ 38399 w 603408"/>
                  <a:gd name="connsiteY12" fmla="*/ 126167 h 307189"/>
                  <a:gd name="connsiteX13" fmla="*/ 32914 w 603408"/>
                  <a:gd name="connsiteY13" fmla="*/ 54855 h 307189"/>
                  <a:gd name="connsiteX14" fmla="*/ 156338 w 603408"/>
                  <a:gd name="connsiteY14" fmla="*/ 41141 h 307189"/>
                  <a:gd name="connsiteX15" fmla="*/ 507412 w 603408"/>
                  <a:gd name="connsiteY15" fmla="*/ 181022 h 307189"/>
                  <a:gd name="connsiteX16" fmla="*/ 521126 w 603408"/>
                  <a:gd name="connsiteY16" fmla="*/ 191993 h 307189"/>
                  <a:gd name="connsiteX17" fmla="*/ 534840 w 603408"/>
                  <a:gd name="connsiteY17" fmla="*/ 178280 h 307189"/>
                  <a:gd name="connsiteX18" fmla="*/ 554039 w 603408"/>
                  <a:gd name="connsiteY18" fmla="*/ 260562 h 307189"/>
                  <a:gd name="connsiteX19" fmla="*/ 471756 w 603408"/>
                  <a:gd name="connsiteY19" fmla="*/ 241363 h 307189"/>
                  <a:gd name="connsiteX20" fmla="*/ 496441 w 603408"/>
                  <a:gd name="connsiteY20" fmla="*/ 216678 h 307189"/>
                  <a:gd name="connsiteX21" fmla="*/ 482727 w 603408"/>
                  <a:gd name="connsiteY21" fmla="*/ 202964 h 307189"/>
                  <a:gd name="connsiteX22" fmla="*/ 156338 w 603408"/>
                  <a:gd name="connsiteY22" fmla="*/ 74054 h 307189"/>
                  <a:gd name="connsiteX23" fmla="*/ 32914 w 603408"/>
                  <a:gd name="connsiteY23" fmla="*/ 90511 h 307189"/>
                  <a:gd name="connsiteX24" fmla="*/ 32914 w 603408"/>
                  <a:gd name="connsiteY24" fmla="*/ 54855 h 30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3408" h="307189">
                    <a:moveTo>
                      <a:pt x="38399" y="126167"/>
                    </a:moveTo>
                    <a:cubicBezTo>
                      <a:pt x="76797" y="115196"/>
                      <a:pt x="115197" y="109710"/>
                      <a:pt x="156338" y="109710"/>
                    </a:cubicBezTo>
                    <a:cubicBezTo>
                      <a:pt x="263306" y="109710"/>
                      <a:pt x="364788" y="148109"/>
                      <a:pt x="444329" y="216678"/>
                    </a:cubicBezTo>
                    <a:lnTo>
                      <a:pt x="403187" y="257819"/>
                    </a:lnTo>
                    <a:lnTo>
                      <a:pt x="603409" y="307189"/>
                    </a:lnTo>
                    <a:lnTo>
                      <a:pt x="554039" y="106968"/>
                    </a:lnTo>
                    <a:lnTo>
                      <a:pt x="521126" y="139881"/>
                    </a:lnTo>
                    <a:cubicBezTo>
                      <a:pt x="422386" y="49370"/>
                      <a:pt x="293476" y="0"/>
                      <a:pt x="159080" y="0"/>
                    </a:cubicBezTo>
                    <a:cubicBezTo>
                      <a:pt x="109711" y="0"/>
                      <a:pt x="60341" y="5485"/>
                      <a:pt x="13714" y="19199"/>
                    </a:cubicBezTo>
                    <a:lnTo>
                      <a:pt x="0" y="21942"/>
                    </a:lnTo>
                    <a:lnTo>
                      <a:pt x="0" y="123424"/>
                    </a:lnTo>
                    <a:lnTo>
                      <a:pt x="35656" y="120681"/>
                    </a:lnTo>
                    <a:lnTo>
                      <a:pt x="38399" y="126167"/>
                    </a:lnTo>
                    <a:close/>
                    <a:moveTo>
                      <a:pt x="32914" y="54855"/>
                    </a:moveTo>
                    <a:cubicBezTo>
                      <a:pt x="74055" y="43884"/>
                      <a:pt x="115197" y="41141"/>
                      <a:pt x="156338" y="41141"/>
                    </a:cubicBezTo>
                    <a:cubicBezTo>
                      <a:pt x="287991" y="41141"/>
                      <a:pt x="411415" y="90511"/>
                      <a:pt x="507412" y="181022"/>
                    </a:cubicBezTo>
                    <a:lnTo>
                      <a:pt x="521126" y="191993"/>
                    </a:lnTo>
                    <a:lnTo>
                      <a:pt x="534840" y="178280"/>
                    </a:lnTo>
                    <a:lnTo>
                      <a:pt x="554039" y="260562"/>
                    </a:lnTo>
                    <a:lnTo>
                      <a:pt x="471756" y="241363"/>
                    </a:lnTo>
                    <a:lnTo>
                      <a:pt x="496441" y="216678"/>
                    </a:lnTo>
                    <a:lnTo>
                      <a:pt x="482727" y="202964"/>
                    </a:lnTo>
                    <a:cubicBezTo>
                      <a:pt x="394958" y="117939"/>
                      <a:pt x="279763" y="74054"/>
                      <a:pt x="156338" y="74054"/>
                    </a:cubicBezTo>
                    <a:cubicBezTo>
                      <a:pt x="115197" y="74054"/>
                      <a:pt x="74055" y="79540"/>
                      <a:pt x="32914" y="90511"/>
                    </a:cubicBezTo>
                    <a:lnTo>
                      <a:pt x="32914" y="54855"/>
                    </a:lnTo>
                    <a:close/>
                  </a:path>
                </a:pathLst>
              </a:custGeom>
              <a:solidFill>
                <a:srgbClr val="60BA47"/>
              </a:solidFill>
              <a:ln w="27426" cap="flat">
                <a:noFill/>
                <a:prstDash val="solid"/>
                <a:miter/>
              </a:ln>
            </p:spPr>
            <p:txBody>
              <a:bodyPr rtlCol="0" anchor="ctr"/>
              <a:lstStyle/>
              <a:p>
                <a:endParaRPr lang="en-US"/>
              </a:p>
            </p:txBody>
          </p:sp>
          <p:sp>
            <p:nvSpPr>
              <p:cNvPr id="42" name="Freeform 1410">
                <a:extLst>
                  <a:ext uri="{FF2B5EF4-FFF2-40B4-BE49-F238E27FC236}">
                    <a16:creationId xmlns:a16="http://schemas.microsoft.com/office/drawing/2014/main" id="{5AD37D42-73DD-F8BA-CC38-C1BC75FF7693}"/>
                  </a:ext>
                </a:extLst>
              </p:cNvPr>
              <p:cNvSpPr/>
              <p:nvPr/>
            </p:nvSpPr>
            <p:spPr>
              <a:xfrm>
                <a:off x="6480067" y="2099999"/>
                <a:ext cx="307189" cy="603407"/>
              </a:xfrm>
              <a:custGeom>
                <a:avLst/>
                <a:gdLst>
                  <a:gd name="connsiteX0" fmla="*/ 24685 w 307189"/>
                  <a:gd name="connsiteY0" fmla="*/ 589694 h 603407"/>
                  <a:gd name="connsiteX1" fmla="*/ 27428 w 307189"/>
                  <a:gd name="connsiteY1" fmla="*/ 603408 h 603407"/>
                  <a:gd name="connsiteX2" fmla="*/ 128910 w 307189"/>
                  <a:gd name="connsiteY2" fmla="*/ 603408 h 603407"/>
                  <a:gd name="connsiteX3" fmla="*/ 126167 w 307189"/>
                  <a:gd name="connsiteY3" fmla="*/ 567752 h 603407"/>
                  <a:gd name="connsiteX4" fmla="*/ 126167 w 307189"/>
                  <a:gd name="connsiteY4" fmla="*/ 565009 h 603407"/>
                  <a:gd name="connsiteX5" fmla="*/ 109711 w 307189"/>
                  <a:gd name="connsiteY5" fmla="*/ 447070 h 603407"/>
                  <a:gd name="connsiteX6" fmla="*/ 216678 w 307189"/>
                  <a:gd name="connsiteY6" fmla="*/ 159080 h 603407"/>
                  <a:gd name="connsiteX7" fmla="*/ 257820 w 307189"/>
                  <a:gd name="connsiteY7" fmla="*/ 200221 h 603407"/>
                  <a:gd name="connsiteX8" fmla="*/ 307189 w 307189"/>
                  <a:gd name="connsiteY8" fmla="*/ 0 h 603407"/>
                  <a:gd name="connsiteX9" fmla="*/ 106968 w 307189"/>
                  <a:gd name="connsiteY9" fmla="*/ 49369 h 603407"/>
                  <a:gd name="connsiteX10" fmla="*/ 139880 w 307189"/>
                  <a:gd name="connsiteY10" fmla="*/ 82283 h 603407"/>
                  <a:gd name="connsiteX11" fmla="*/ 0 w 307189"/>
                  <a:gd name="connsiteY11" fmla="*/ 444327 h 603407"/>
                  <a:gd name="connsiteX12" fmla="*/ 24685 w 307189"/>
                  <a:gd name="connsiteY12" fmla="*/ 589694 h 603407"/>
                  <a:gd name="connsiteX13" fmla="*/ 24685 w 307189"/>
                  <a:gd name="connsiteY13" fmla="*/ 589694 h 603407"/>
                  <a:gd name="connsiteX14" fmla="*/ 181022 w 307189"/>
                  <a:gd name="connsiteY14" fmla="*/ 93254 h 603407"/>
                  <a:gd name="connsiteX15" fmla="*/ 191994 w 307189"/>
                  <a:gd name="connsiteY15" fmla="*/ 79540 h 603407"/>
                  <a:gd name="connsiteX16" fmla="*/ 178280 w 307189"/>
                  <a:gd name="connsiteY16" fmla="*/ 65826 h 603407"/>
                  <a:gd name="connsiteX17" fmla="*/ 260563 w 307189"/>
                  <a:gd name="connsiteY17" fmla="*/ 46627 h 603407"/>
                  <a:gd name="connsiteX18" fmla="*/ 241363 w 307189"/>
                  <a:gd name="connsiteY18" fmla="*/ 128910 h 603407"/>
                  <a:gd name="connsiteX19" fmla="*/ 216678 w 307189"/>
                  <a:gd name="connsiteY19" fmla="*/ 104225 h 603407"/>
                  <a:gd name="connsiteX20" fmla="*/ 202965 w 307189"/>
                  <a:gd name="connsiteY20" fmla="*/ 117938 h 603407"/>
                  <a:gd name="connsiteX21" fmla="*/ 74054 w 307189"/>
                  <a:gd name="connsiteY21" fmla="*/ 444327 h 603407"/>
                  <a:gd name="connsiteX22" fmla="*/ 90511 w 307189"/>
                  <a:gd name="connsiteY22" fmla="*/ 567752 h 603407"/>
                  <a:gd name="connsiteX23" fmla="*/ 54855 w 307189"/>
                  <a:gd name="connsiteY23" fmla="*/ 567752 h 603407"/>
                  <a:gd name="connsiteX24" fmla="*/ 41142 w 307189"/>
                  <a:gd name="connsiteY24" fmla="*/ 444327 h 603407"/>
                  <a:gd name="connsiteX25" fmla="*/ 181022 w 307189"/>
                  <a:gd name="connsiteY25" fmla="*/ 93254 h 603407"/>
                  <a:gd name="connsiteX26" fmla="*/ 181022 w 307189"/>
                  <a:gd name="connsiteY26" fmla="*/ 93254 h 603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7189" h="603407">
                    <a:moveTo>
                      <a:pt x="24685" y="589694"/>
                    </a:moveTo>
                    <a:lnTo>
                      <a:pt x="27428" y="603408"/>
                    </a:lnTo>
                    <a:lnTo>
                      <a:pt x="128910" y="603408"/>
                    </a:lnTo>
                    <a:lnTo>
                      <a:pt x="126167" y="567752"/>
                    </a:lnTo>
                    <a:lnTo>
                      <a:pt x="126167" y="565009"/>
                    </a:lnTo>
                    <a:cubicBezTo>
                      <a:pt x="115196" y="526610"/>
                      <a:pt x="109711" y="488211"/>
                      <a:pt x="109711" y="447070"/>
                    </a:cubicBezTo>
                    <a:cubicBezTo>
                      <a:pt x="109711" y="340102"/>
                      <a:pt x="148109" y="238620"/>
                      <a:pt x="216678" y="159080"/>
                    </a:cubicBezTo>
                    <a:lnTo>
                      <a:pt x="257820" y="200221"/>
                    </a:lnTo>
                    <a:lnTo>
                      <a:pt x="307189" y="0"/>
                    </a:lnTo>
                    <a:lnTo>
                      <a:pt x="106968" y="49369"/>
                    </a:lnTo>
                    <a:lnTo>
                      <a:pt x="139880" y="82283"/>
                    </a:lnTo>
                    <a:cubicBezTo>
                      <a:pt x="49369" y="181022"/>
                      <a:pt x="0" y="309932"/>
                      <a:pt x="0" y="444327"/>
                    </a:cubicBezTo>
                    <a:cubicBezTo>
                      <a:pt x="5485" y="493697"/>
                      <a:pt x="10971" y="543067"/>
                      <a:pt x="24685" y="589694"/>
                    </a:cubicBezTo>
                    <a:lnTo>
                      <a:pt x="24685" y="589694"/>
                    </a:lnTo>
                    <a:close/>
                    <a:moveTo>
                      <a:pt x="181022" y="93254"/>
                    </a:moveTo>
                    <a:lnTo>
                      <a:pt x="191994" y="79540"/>
                    </a:lnTo>
                    <a:lnTo>
                      <a:pt x="178280" y="65826"/>
                    </a:lnTo>
                    <a:lnTo>
                      <a:pt x="260563" y="46627"/>
                    </a:lnTo>
                    <a:lnTo>
                      <a:pt x="241363" y="128910"/>
                    </a:lnTo>
                    <a:lnTo>
                      <a:pt x="216678" y="104225"/>
                    </a:lnTo>
                    <a:lnTo>
                      <a:pt x="202965" y="117938"/>
                    </a:lnTo>
                    <a:cubicBezTo>
                      <a:pt x="117939" y="205707"/>
                      <a:pt x="74054" y="320903"/>
                      <a:pt x="74054" y="444327"/>
                    </a:cubicBezTo>
                    <a:cubicBezTo>
                      <a:pt x="74054" y="485469"/>
                      <a:pt x="79540" y="526610"/>
                      <a:pt x="90511" y="567752"/>
                    </a:cubicBezTo>
                    <a:lnTo>
                      <a:pt x="54855" y="567752"/>
                    </a:lnTo>
                    <a:cubicBezTo>
                      <a:pt x="43884" y="526610"/>
                      <a:pt x="41142" y="485469"/>
                      <a:pt x="41142" y="444327"/>
                    </a:cubicBezTo>
                    <a:cubicBezTo>
                      <a:pt x="41142" y="312675"/>
                      <a:pt x="90511" y="189250"/>
                      <a:pt x="181022" y="93254"/>
                    </a:cubicBezTo>
                    <a:lnTo>
                      <a:pt x="181022" y="93254"/>
                    </a:lnTo>
                    <a:close/>
                  </a:path>
                </a:pathLst>
              </a:custGeom>
              <a:solidFill>
                <a:srgbClr val="60BA47"/>
              </a:solidFill>
              <a:ln w="27426" cap="flat">
                <a:noFill/>
                <a:prstDash val="solid"/>
                <a:miter/>
              </a:ln>
            </p:spPr>
            <p:txBody>
              <a:bodyPr rtlCol="0" anchor="ctr"/>
              <a:lstStyle/>
              <a:p>
                <a:endParaRPr lang="en-US"/>
              </a:p>
            </p:txBody>
          </p:sp>
          <p:sp>
            <p:nvSpPr>
              <p:cNvPr id="43" name="Freeform 1411">
                <a:extLst>
                  <a:ext uri="{FF2B5EF4-FFF2-40B4-BE49-F238E27FC236}">
                    <a16:creationId xmlns:a16="http://schemas.microsoft.com/office/drawing/2014/main" id="{730C4DAC-5332-701D-5FEF-46B839BFD972}"/>
                  </a:ext>
                </a:extLst>
              </p:cNvPr>
              <p:cNvSpPr/>
              <p:nvPr/>
            </p:nvSpPr>
            <p:spPr>
              <a:xfrm>
                <a:off x="7269984" y="2335876"/>
                <a:ext cx="307190" cy="603407"/>
              </a:xfrm>
              <a:custGeom>
                <a:avLst/>
                <a:gdLst>
                  <a:gd name="connsiteX0" fmla="*/ 181023 w 307190"/>
                  <a:gd name="connsiteY0" fmla="*/ 35656 h 603407"/>
                  <a:gd name="connsiteX1" fmla="*/ 181023 w 307190"/>
                  <a:gd name="connsiteY1" fmla="*/ 38399 h 603407"/>
                  <a:gd name="connsiteX2" fmla="*/ 197480 w 307190"/>
                  <a:gd name="connsiteY2" fmla="*/ 156337 h 603407"/>
                  <a:gd name="connsiteX3" fmla="*/ 90511 w 307190"/>
                  <a:gd name="connsiteY3" fmla="*/ 444327 h 603407"/>
                  <a:gd name="connsiteX4" fmla="*/ 49369 w 307190"/>
                  <a:gd name="connsiteY4" fmla="*/ 403186 h 603407"/>
                  <a:gd name="connsiteX5" fmla="*/ 0 w 307190"/>
                  <a:gd name="connsiteY5" fmla="*/ 603408 h 603407"/>
                  <a:gd name="connsiteX6" fmla="*/ 200222 w 307190"/>
                  <a:gd name="connsiteY6" fmla="*/ 554038 h 603407"/>
                  <a:gd name="connsiteX7" fmla="*/ 167309 w 307190"/>
                  <a:gd name="connsiteY7" fmla="*/ 521125 h 603407"/>
                  <a:gd name="connsiteX8" fmla="*/ 307190 w 307190"/>
                  <a:gd name="connsiteY8" fmla="*/ 159080 h 603407"/>
                  <a:gd name="connsiteX9" fmla="*/ 287991 w 307190"/>
                  <a:gd name="connsiteY9" fmla="*/ 13714 h 603407"/>
                  <a:gd name="connsiteX10" fmla="*/ 285248 w 307190"/>
                  <a:gd name="connsiteY10" fmla="*/ 0 h 603407"/>
                  <a:gd name="connsiteX11" fmla="*/ 178280 w 307190"/>
                  <a:gd name="connsiteY11" fmla="*/ 0 h 603407"/>
                  <a:gd name="connsiteX12" fmla="*/ 181023 w 307190"/>
                  <a:gd name="connsiteY12" fmla="*/ 35656 h 603407"/>
                  <a:gd name="connsiteX13" fmla="*/ 252335 w 307190"/>
                  <a:gd name="connsiteY13" fmla="*/ 32913 h 603407"/>
                  <a:gd name="connsiteX14" fmla="*/ 266049 w 307190"/>
                  <a:gd name="connsiteY14" fmla="*/ 156337 h 603407"/>
                  <a:gd name="connsiteX15" fmla="*/ 126167 w 307190"/>
                  <a:gd name="connsiteY15" fmla="*/ 507411 h 603407"/>
                  <a:gd name="connsiteX16" fmla="*/ 115197 w 307190"/>
                  <a:gd name="connsiteY16" fmla="*/ 521125 h 603407"/>
                  <a:gd name="connsiteX17" fmla="*/ 128910 w 307190"/>
                  <a:gd name="connsiteY17" fmla="*/ 534839 h 603407"/>
                  <a:gd name="connsiteX18" fmla="*/ 46627 w 307190"/>
                  <a:gd name="connsiteY18" fmla="*/ 554038 h 603407"/>
                  <a:gd name="connsiteX19" fmla="*/ 65826 w 307190"/>
                  <a:gd name="connsiteY19" fmla="*/ 471755 h 603407"/>
                  <a:gd name="connsiteX20" fmla="*/ 90511 w 307190"/>
                  <a:gd name="connsiteY20" fmla="*/ 496440 h 603407"/>
                  <a:gd name="connsiteX21" fmla="*/ 104225 w 307190"/>
                  <a:gd name="connsiteY21" fmla="*/ 482726 h 603407"/>
                  <a:gd name="connsiteX22" fmla="*/ 233135 w 307190"/>
                  <a:gd name="connsiteY22" fmla="*/ 156337 h 603407"/>
                  <a:gd name="connsiteX23" fmla="*/ 216678 w 307190"/>
                  <a:gd name="connsiteY23" fmla="*/ 32913 h 603407"/>
                  <a:gd name="connsiteX24" fmla="*/ 252335 w 307190"/>
                  <a:gd name="connsiteY24" fmla="*/ 32913 h 603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7190" h="603407">
                    <a:moveTo>
                      <a:pt x="181023" y="35656"/>
                    </a:moveTo>
                    <a:lnTo>
                      <a:pt x="181023" y="38399"/>
                    </a:lnTo>
                    <a:cubicBezTo>
                      <a:pt x="191994" y="76797"/>
                      <a:pt x="197480" y="115196"/>
                      <a:pt x="197480" y="156337"/>
                    </a:cubicBezTo>
                    <a:cubicBezTo>
                      <a:pt x="197480" y="263305"/>
                      <a:pt x="159080" y="364787"/>
                      <a:pt x="90511" y="444327"/>
                    </a:cubicBezTo>
                    <a:lnTo>
                      <a:pt x="49369" y="403186"/>
                    </a:lnTo>
                    <a:lnTo>
                      <a:pt x="0" y="603408"/>
                    </a:lnTo>
                    <a:lnTo>
                      <a:pt x="200222" y="554038"/>
                    </a:lnTo>
                    <a:lnTo>
                      <a:pt x="167309" y="521125"/>
                    </a:lnTo>
                    <a:cubicBezTo>
                      <a:pt x="257820" y="422386"/>
                      <a:pt x="307190" y="293475"/>
                      <a:pt x="307190" y="159080"/>
                    </a:cubicBezTo>
                    <a:cubicBezTo>
                      <a:pt x="307190" y="109710"/>
                      <a:pt x="301704" y="60341"/>
                      <a:pt x="287991" y="13714"/>
                    </a:cubicBezTo>
                    <a:lnTo>
                      <a:pt x="285248" y="0"/>
                    </a:lnTo>
                    <a:lnTo>
                      <a:pt x="178280" y="0"/>
                    </a:lnTo>
                    <a:lnTo>
                      <a:pt x="181023" y="35656"/>
                    </a:lnTo>
                    <a:close/>
                    <a:moveTo>
                      <a:pt x="252335" y="32913"/>
                    </a:moveTo>
                    <a:cubicBezTo>
                      <a:pt x="263306" y="74054"/>
                      <a:pt x="266049" y="115196"/>
                      <a:pt x="266049" y="156337"/>
                    </a:cubicBezTo>
                    <a:cubicBezTo>
                      <a:pt x="266049" y="287990"/>
                      <a:pt x="216678" y="411414"/>
                      <a:pt x="126167" y="507411"/>
                    </a:cubicBezTo>
                    <a:lnTo>
                      <a:pt x="115197" y="521125"/>
                    </a:lnTo>
                    <a:lnTo>
                      <a:pt x="128910" y="534839"/>
                    </a:lnTo>
                    <a:lnTo>
                      <a:pt x="46627" y="554038"/>
                    </a:lnTo>
                    <a:lnTo>
                      <a:pt x="65826" y="471755"/>
                    </a:lnTo>
                    <a:lnTo>
                      <a:pt x="90511" y="496440"/>
                    </a:lnTo>
                    <a:lnTo>
                      <a:pt x="104225" y="482726"/>
                    </a:lnTo>
                    <a:cubicBezTo>
                      <a:pt x="189251" y="394958"/>
                      <a:pt x="233135" y="279762"/>
                      <a:pt x="233135" y="156337"/>
                    </a:cubicBezTo>
                    <a:cubicBezTo>
                      <a:pt x="233135" y="115196"/>
                      <a:pt x="227649" y="74054"/>
                      <a:pt x="216678" y="32913"/>
                    </a:cubicBezTo>
                    <a:lnTo>
                      <a:pt x="252335" y="32913"/>
                    </a:lnTo>
                    <a:close/>
                  </a:path>
                </a:pathLst>
              </a:custGeom>
              <a:solidFill>
                <a:srgbClr val="60BA47"/>
              </a:solidFill>
              <a:ln w="27426" cap="flat">
                <a:noFill/>
                <a:prstDash val="solid"/>
                <a:miter/>
              </a:ln>
            </p:spPr>
            <p:txBody>
              <a:bodyPr rtlCol="0" anchor="ctr"/>
              <a:lstStyle/>
              <a:p>
                <a:endParaRPr lang="en-US"/>
              </a:p>
            </p:txBody>
          </p:sp>
        </p:grpSp>
        <p:sp>
          <p:nvSpPr>
            <p:cNvPr id="14" name="Freeform 1384">
              <a:extLst>
                <a:ext uri="{FF2B5EF4-FFF2-40B4-BE49-F238E27FC236}">
                  <a16:creationId xmlns:a16="http://schemas.microsoft.com/office/drawing/2014/main" id="{11648E9D-B326-8CE1-EE01-EF93A8456D55}"/>
                </a:ext>
              </a:extLst>
            </p:cNvPr>
            <p:cNvSpPr/>
            <p:nvPr/>
          </p:nvSpPr>
          <p:spPr>
            <a:xfrm>
              <a:off x="6853083" y="2667751"/>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15" name="Freeform 1385">
              <a:extLst>
                <a:ext uri="{FF2B5EF4-FFF2-40B4-BE49-F238E27FC236}">
                  <a16:creationId xmlns:a16="http://schemas.microsoft.com/office/drawing/2014/main" id="{9A99C13B-6D50-8C39-2C59-75BB4D7F297A}"/>
                </a:ext>
              </a:extLst>
            </p:cNvPr>
            <p:cNvSpPr/>
            <p:nvPr/>
          </p:nvSpPr>
          <p:spPr>
            <a:xfrm>
              <a:off x="6713202" y="2667751"/>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16" name="Freeform 1386">
              <a:extLst>
                <a:ext uri="{FF2B5EF4-FFF2-40B4-BE49-F238E27FC236}">
                  <a16:creationId xmlns:a16="http://schemas.microsoft.com/office/drawing/2014/main" id="{C815DEEE-A53F-CA83-FEEA-9FBCCBA3120A}"/>
                </a:ext>
              </a:extLst>
            </p:cNvPr>
            <p:cNvSpPr/>
            <p:nvPr/>
          </p:nvSpPr>
          <p:spPr>
            <a:xfrm>
              <a:off x="6784514" y="2667751"/>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18" name="Freeform 1387">
              <a:extLst>
                <a:ext uri="{FF2B5EF4-FFF2-40B4-BE49-F238E27FC236}">
                  <a16:creationId xmlns:a16="http://schemas.microsoft.com/office/drawing/2014/main" id="{C12EC525-4F99-E0F9-9DCC-8F126C2BF43A}"/>
                </a:ext>
              </a:extLst>
            </p:cNvPr>
            <p:cNvSpPr/>
            <p:nvPr/>
          </p:nvSpPr>
          <p:spPr>
            <a:xfrm>
              <a:off x="6784514" y="2739062"/>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20" name="Freeform 1388">
              <a:extLst>
                <a:ext uri="{FF2B5EF4-FFF2-40B4-BE49-F238E27FC236}">
                  <a16:creationId xmlns:a16="http://schemas.microsoft.com/office/drawing/2014/main" id="{9EA75A55-744C-B725-017E-D417064049B1}"/>
                </a:ext>
              </a:extLst>
            </p:cNvPr>
            <p:cNvSpPr/>
            <p:nvPr/>
          </p:nvSpPr>
          <p:spPr>
            <a:xfrm>
              <a:off x="6713202" y="2739062"/>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21" name="Freeform 1389">
              <a:extLst>
                <a:ext uri="{FF2B5EF4-FFF2-40B4-BE49-F238E27FC236}">
                  <a16:creationId xmlns:a16="http://schemas.microsoft.com/office/drawing/2014/main" id="{661463B7-A8BF-01A9-6DCB-88FDD2B415EC}"/>
                </a:ext>
              </a:extLst>
            </p:cNvPr>
            <p:cNvSpPr/>
            <p:nvPr/>
          </p:nvSpPr>
          <p:spPr>
            <a:xfrm>
              <a:off x="6853083" y="2739062"/>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22" name="Freeform 1390">
              <a:extLst>
                <a:ext uri="{FF2B5EF4-FFF2-40B4-BE49-F238E27FC236}">
                  <a16:creationId xmlns:a16="http://schemas.microsoft.com/office/drawing/2014/main" id="{E9417516-55E9-204E-91E4-938440F9503D}"/>
                </a:ext>
              </a:extLst>
            </p:cNvPr>
            <p:cNvSpPr/>
            <p:nvPr/>
          </p:nvSpPr>
          <p:spPr>
            <a:xfrm>
              <a:off x="6784514" y="2807631"/>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23" name="Freeform 1391">
              <a:extLst>
                <a:ext uri="{FF2B5EF4-FFF2-40B4-BE49-F238E27FC236}">
                  <a16:creationId xmlns:a16="http://schemas.microsoft.com/office/drawing/2014/main" id="{EF640348-770D-F4FD-D35B-B62B00C5D6D2}"/>
                </a:ext>
              </a:extLst>
            </p:cNvPr>
            <p:cNvSpPr/>
            <p:nvPr/>
          </p:nvSpPr>
          <p:spPr>
            <a:xfrm>
              <a:off x="6853083" y="2807631"/>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24" name="Freeform 1392">
              <a:extLst>
                <a:ext uri="{FF2B5EF4-FFF2-40B4-BE49-F238E27FC236}">
                  <a16:creationId xmlns:a16="http://schemas.microsoft.com/office/drawing/2014/main" id="{EEF3BDDE-6389-28C9-D44F-DC9F436465F3}"/>
                </a:ext>
              </a:extLst>
            </p:cNvPr>
            <p:cNvSpPr/>
            <p:nvPr/>
          </p:nvSpPr>
          <p:spPr>
            <a:xfrm>
              <a:off x="6713202" y="2807631"/>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25" name="Freeform 1393">
              <a:extLst>
                <a:ext uri="{FF2B5EF4-FFF2-40B4-BE49-F238E27FC236}">
                  <a16:creationId xmlns:a16="http://schemas.microsoft.com/office/drawing/2014/main" id="{16C8D174-1CD7-5DF1-AC2C-42E4E222EF41}"/>
                </a:ext>
              </a:extLst>
            </p:cNvPr>
            <p:cNvSpPr/>
            <p:nvPr/>
          </p:nvSpPr>
          <p:spPr>
            <a:xfrm>
              <a:off x="6713202" y="2878943"/>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26" name="Freeform 1394">
              <a:extLst>
                <a:ext uri="{FF2B5EF4-FFF2-40B4-BE49-F238E27FC236}">
                  <a16:creationId xmlns:a16="http://schemas.microsoft.com/office/drawing/2014/main" id="{2E71C904-40FC-B1DF-FF6F-C3DA1D6E6DE7}"/>
                </a:ext>
              </a:extLst>
            </p:cNvPr>
            <p:cNvSpPr/>
            <p:nvPr/>
          </p:nvSpPr>
          <p:spPr>
            <a:xfrm>
              <a:off x="6853083" y="2878943"/>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27" name="Freeform 1395">
              <a:extLst>
                <a:ext uri="{FF2B5EF4-FFF2-40B4-BE49-F238E27FC236}">
                  <a16:creationId xmlns:a16="http://schemas.microsoft.com/office/drawing/2014/main" id="{38BCCAFB-AFD9-8065-6084-3E503A88E443}"/>
                </a:ext>
              </a:extLst>
            </p:cNvPr>
            <p:cNvSpPr/>
            <p:nvPr/>
          </p:nvSpPr>
          <p:spPr>
            <a:xfrm>
              <a:off x="6784514" y="2878943"/>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28" name="Freeform 1396">
              <a:extLst>
                <a:ext uri="{FF2B5EF4-FFF2-40B4-BE49-F238E27FC236}">
                  <a16:creationId xmlns:a16="http://schemas.microsoft.com/office/drawing/2014/main" id="{37DFA40F-3877-1F1E-D6C1-707225B67700}"/>
                </a:ext>
              </a:extLst>
            </p:cNvPr>
            <p:cNvSpPr/>
            <p:nvPr/>
          </p:nvSpPr>
          <p:spPr>
            <a:xfrm>
              <a:off x="6748858" y="2527870"/>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29" name="Freeform 1397">
              <a:extLst>
                <a:ext uri="{FF2B5EF4-FFF2-40B4-BE49-F238E27FC236}">
                  <a16:creationId xmlns:a16="http://schemas.microsoft.com/office/drawing/2014/main" id="{4F9AF9D0-63B8-4B66-8CBB-9C6A65B11749}"/>
                </a:ext>
              </a:extLst>
            </p:cNvPr>
            <p:cNvSpPr/>
            <p:nvPr/>
          </p:nvSpPr>
          <p:spPr>
            <a:xfrm>
              <a:off x="6888739" y="2527870"/>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0" name="Freeform 1398">
              <a:extLst>
                <a:ext uri="{FF2B5EF4-FFF2-40B4-BE49-F238E27FC236}">
                  <a16:creationId xmlns:a16="http://schemas.microsoft.com/office/drawing/2014/main" id="{92439F18-48A9-C915-6097-8CD2AA824A64}"/>
                </a:ext>
              </a:extLst>
            </p:cNvPr>
            <p:cNvSpPr/>
            <p:nvPr/>
          </p:nvSpPr>
          <p:spPr>
            <a:xfrm>
              <a:off x="6817427" y="2527870"/>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1" name="Freeform 1399">
              <a:extLst>
                <a:ext uri="{FF2B5EF4-FFF2-40B4-BE49-F238E27FC236}">
                  <a16:creationId xmlns:a16="http://schemas.microsoft.com/office/drawing/2014/main" id="{245452EA-AF3E-2B39-5609-576C0959D11A}"/>
                </a:ext>
              </a:extLst>
            </p:cNvPr>
            <p:cNvSpPr/>
            <p:nvPr/>
          </p:nvSpPr>
          <p:spPr>
            <a:xfrm>
              <a:off x="6960051" y="2527870"/>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2" name="Freeform 1400">
              <a:extLst>
                <a:ext uri="{FF2B5EF4-FFF2-40B4-BE49-F238E27FC236}">
                  <a16:creationId xmlns:a16="http://schemas.microsoft.com/office/drawing/2014/main" id="{20326A0C-523E-9D56-C91E-04B23226C2F5}"/>
                </a:ext>
              </a:extLst>
            </p:cNvPr>
            <p:cNvSpPr/>
            <p:nvPr/>
          </p:nvSpPr>
          <p:spPr>
            <a:xfrm>
              <a:off x="6888739" y="2456558"/>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3" name="Freeform 1401">
              <a:extLst>
                <a:ext uri="{FF2B5EF4-FFF2-40B4-BE49-F238E27FC236}">
                  <a16:creationId xmlns:a16="http://schemas.microsoft.com/office/drawing/2014/main" id="{CA2C3155-CAE7-5EAB-8C5F-133473091715}"/>
                </a:ext>
              </a:extLst>
            </p:cNvPr>
            <p:cNvSpPr/>
            <p:nvPr/>
          </p:nvSpPr>
          <p:spPr>
            <a:xfrm>
              <a:off x="6960051" y="2456558"/>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4" name="Freeform 1402">
              <a:extLst>
                <a:ext uri="{FF2B5EF4-FFF2-40B4-BE49-F238E27FC236}">
                  <a16:creationId xmlns:a16="http://schemas.microsoft.com/office/drawing/2014/main" id="{D6F3DF13-2EB3-C851-4B5F-0C5595D88B44}"/>
                </a:ext>
              </a:extLst>
            </p:cNvPr>
            <p:cNvSpPr/>
            <p:nvPr/>
          </p:nvSpPr>
          <p:spPr>
            <a:xfrm>
              <a:off x="6817427" y="2456558"/>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5" name="Freeform 1403">
              <a:extLst>
                <a:ext uri="{FF2B5EF4-FFF2-40B4-BE49-F238E27FC236}">
                  <a16:creationId xmlns:a16="http://schemas.microsoft.com/office/drawing/2014/main" id="{246EE3D7-45D7-6879-1900-FFA5BCD42BDA}"/>
                </a:ext>
              </a:extLst>
            </p:cNvPr>
            <p:cNvSpPr/>
            <p:nvPr/>
          </p:nvSpPr>
          <p:spPr>
            <a:xfrm>
              <a:off x="6748858" y="2456558"/>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6" name="Freeform 1404">
              <a:extLst>
                <a:ext uri="{FF2B5EF4-FFF2-40B4-BE49-F238E27FC236}">
                  <a16:creationId xmlns:a16="http://schemas.microsoft.com/office/drawing/2014/main" id="{2ECCA8CC-460C-8B67-D3E4-AF3590C5ACC3}"/>
                </a:ext>
              </a:extLst>
            </p:cNvPr>
            <p:cNvSpPr/>
            <p:nvPr/>
          </p:nvSpPr>
          <p:spPr>
            <a:xfrm>
              <a:off x="6748858" y="238798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7" name="Freeform 1405">
              <a:extLst>
                <a:ext uri="{FF2B5EF4-FFF2-40B4-BE49-F238E27FC236}">
                  <a16:creationId xmlns:a16="http://schemas.microsoft.com/office/drawing/2014/main" id="{E117B46B-303A-56D5-EB2D-6D4FB0657AC7}"/>
                </a:ext>
              </a:extLst>
            </p:cNvPr>
            <p:cNvSpPr/>
            <p:nvPr/>
          </p:nvSpPr>
          <p:spPr>
            <a:xfrm>
              <a:off x="6888739" y="238798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8" name="Freeform 1406">
              <a:extLst>
                <a:ext uri="{FF2B5EF4-FFF2-40B4-BE49-F238E27FC236}">
                  <a16:creationId xmlns:a16="http://schemas.microsoft.com/office/drawing/2014/main" id="{647FA24C-8220-99C5-4DB7-572926C380D3}"/>
                </a:ext>
              </a:extLst>
            </p:cNvPr>
            <p:cNvSpPr/>
            <p:nvPr/>
          </p:nvSpPr>
          <p:spPr>
            <a:xfrm>
              <a:off x="6817427" y="238798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9" name="Freeform 1407">
              <a:extLst>
                <a:ext uri="{FF2B5EF4-FFF2-40B4-BE49-F238E27FC236}">
                  <a16:creationId xmlns:a16="http://schemas.microsoft.com/office/drawing/2014/main" id="{522DFA7B-B591-A24E-66D2-56B676E0C5E0}"/>
                </a:ext>
              </a:extLst>
            </p:cNvPr>
            <p:cNvSpPr/>
            <p:nvPr/>
          </p:nvSpPr>
          <p:spPr>
            <a:xfrm>
              <a:off x="6960051" y="238798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40" name="Freeform 1408">
              <a:extLst>
                <a:ext uri="{FF2B5EF4-FFF2-40B4-BE49-F238E27FC236}">
                  <a16:creationId xmlns:a16="http://schemas.microsoft.com/office/drawing/2014/main" id="{2AD2AA19-56BD-9AFF-8BFA-E9AB9ECE710E}"/>
                </a:ext>
              </a:extLst>
            </p:cNvPr>
            <p:cNvSpPr/>
            <p:nvPr/>
          </p:nvSpPr>
          <p:spPr>
            <a:xfrm>
              <a:off x="6482809" y="2316677"/>
              <a:ext cx="1088878" cy="666491"/>
            </a:xfrm>
            <a:custGeom>
              <a:avLst/>
              <a:gdLst>
                <a:gd name="connsiteX0" fmla="*/ 757004 w 1088878"/>
                <a:gd name="connsiteY0" fmla="*/ 422385 h 666491"/>
                <a:gd name="connsiteX1" fmla="*/ 809116 w 1088878"/>
                <a:gd name="connsiteY1" fmla="*/ 422385 h 666491"/>
                <a:gd name="connsiteX2" fmla="*/ 932541 w 1088878"/>
                <a:gd name="connsiteY2" fmla="*/ 298961 h 666491"/>
                <a:gd name="connsiteX3" fmla="*/ 932541 w 1088878"/>
                <a:gd name="connsiteY3" fmla="*/ 282505 h 666491"/>
                <a:gd name="connsiteX4" fmla="*/ 844773 w 1088878"/>
                <a:gd name="connsiteY4" fmla="*/ 282505 h 666491"/>
                <a:gd name="connsiteX5" fmla="*/ 757004 w 1088878"/>
                <a:gd name="connsiteY5" fmla="*/ 320903 h 666491"/>
                <a:gd name="connsiteX6" fmla="*/ 757004 w 1088878"/>
                <a:gd name="connsiteY6" fmla="*/ 246849 h 666491"/>
                <a:gd name="connsiteX7" fmla="*/ 809116 w 1088878"/>
                <a:gd name="connsiteY7" fmla="*/ 246849 h 666491"/>
                <a:gd name="connsiteX8" fmla="*/ 932541 w 1088878"/>
                <a:gd name="connsiteY8" fmla="*/ 123424 h 666491"/>
                <a:gd name="connsiteX9" fmla="*/ 932541 w 1088878"/>
                <a:gd name="connsiteY9" fmla="*/ 106968 h 666491"/>
                <a:gd name="connsiteX10" fmla="*/ 844773 w 1088878"/>
                <a:gd name="connsiteY10" fmla="*/ 106968 h 666491"/>
                <a:gd name="connsiteX11" fmla="*/ 757004 w 1088878"/>
                <a:gd name="connsiteY11" fmla="*/ 145366 h 666491"/>
                <a:gd name="connsiteX12" fmla="*/ 636322 w 1088878"/>
                <a:gd name="connsiteY12" fmla="*/ 38399 h 666491"/>
                <a:gd name="connsiteX13" fmla="*/ 581467 w 1088878"/>
                <a:gd name="connsiteY13" fmla="*/ 38399 h 666491"/>
                <a:gd name="connsiteX14" fmla="*/ 581467 w 1088878"/>
                <a:gd name="connsiteY14" fmla="*/ 0 h 666491"/>
                <a:gd name="connsiteX15" fmla="*/ 194737 w 1088878"/>
                <a:gd name="connsiteY15" fmla="*/ 0 h 666491"/>
                <a:gd name="connsiteX16" fmla="*/ 194737 w 1088878"/>
                <a:gd name="connsiteY16" fmla="*/ 279762 h 666491"/>
                <a:gd name="connsiteX17" fmla="*/ 159081 w 1088878"/>
                <a:gd name="connsiteY17" fmla="*/ 279762 h 666491"/>
                <a:gd name="connsiteX18" fmla="*/ 159081 w 1088878"/>
                <a:gd name="connsiteY18" fmla="*/ 630835 h 666491"/>
                <a:gd name="connsiteX19" fmla="*/ 0 w 1088878"/>
                <a:gd name="connsiteY19" fmla="*/ 630835 h 666491"/>
                <a:gd name="connsiteX20" fmla="*/ 0 w 1088878"/>
                <a:gd name="connsiteY20" fmla="*/ 666491 h 666491"/>
                <a:gd name="connsiteX21" fmla="*/ 1088879 w 1088878"/>
                <a:gd name="connsiteY21" fmla="*/ 666491 h 666491"/>
                <a:gd name="connsiteX22" fmla="*/ 1088879 w 1088878"/>
                <a:gd name="connsiteY22" fmla="*/ 630835 h 666491"/>
                <a:gd name="connsiteX23" fmla="*/ 754261 w 1088878"/>
                <a:gd name="connsiteY23" fmla="*/ 630835 h 666491"/>
                <a:gd name="connsiteX24" fmla="*/ 754261 w 1088878"/>
                <a:gd name="connsiteY24" fmla="*/ 422385 h 666491"/>
                <a:gd name="connsiteX25" fmla="*/ 844773 w 1088878"/>
                <a:gd name="connsiteY25" fmla="*/ 315418 h 666491"/>
                <a:gd name="connsiteX26" fmla="*/ 896885 w 1088878"/>
                <a:gd name="connsiteY26" fmla="*/ 315418 h 666491"/>
                <a:gd name="connsiteX27" fmla="*/ 811859 w 1088878"/>
                <a:gd name="connsiteY27" fmla="*/ 386730 h 666491"/>
                <a:gd name="connsiteX28" fmla="*/ 759747 w 1088878"/>
                <a:gd name="connsiteY28" fmla="*/ 386730 h 666491"/>
                <a:gd name="connsiteX29" fmla="*/ 844773 w 1088878"/>
                <a:gd name="connsiteY29" fmla="*/ 315418 h 666491"/>
                <a:gd name="connsiteX30" fmla="*/ 844773 w 1088878"/>
                <a:gd name="connsiteY30" fmla="*/ 315418 h 666491"/>
                <a:gd name="connsiteX31" fmla="*/ 844773 w 1088878"/>
                <a:gd name="connsiteY31" fmla="*/ 139881 h 666491"/>
                <a:gd name="connsiteX32" fmla="*/ 896885 w 1088878"/>
                <a:gd name="connsiteY32" fmla="*/ 139881 h 666491"/>
                <a:gd name="connsiteX33" fmla="*/ 811859 w 1088878"/>
                <a:gd name="connsiteY33" fmla="*/ 211193 h 666491"/>
                <a:gd name="connsiteX34" fmla="*/ 759747 w 1088878"/>
                <a:gd name="connsiteY34" fmla="*/ 211193 h 666491"/>
                <a:gd name="connsiteX35" fmla="*/ 844773 w 1088878"/>
                <a:gd name="connsiteY35" fmla="*/ 139881 h 666491"/>
                <a:gd name="connsiteX36" fmla="*/ 844773 w 1088878"/>
                <a:gd name="connsiteY36" fmla="*/ 139881 h 666491"/>
                <a:gd name="connsiteX37" fmla="*/ 721348 w 1088878"/>
                <a:gd name="connsiteY37" fmla="*/ 630835 h 666491"/>
                <a:gd name="connsiteX38" fmla="*/ 581467 w 1088878"/>
                <a:gd name="connsiteY38" fmla="*/ 630835 h 666491"/>
                <a:gd name="connsiteX39" fmla="*/ 581467 w 1088878"/>
                <a:gd name="connsiteY39" fmla="*/ 312675 h 666491"/>
                <a:gd name="connsiteX40" fmla="*/ 669236 w 1088878"/>
                <a:gd name="connsiteY40" fmla="*/ 351074 h 666491"/>
                <a:gd name="connsiteX41" fmla="*/ 721348 w 1088878"/>
                <a:gd name="connsiteY41" fmla="*/ 351074 h 666491"/>
                <a:gd name="connsiteX42" fmla="*/ 721348 w 1088878"/>
                <a:gd name="connsiteY42" fmla="*/ 630835 h 666491"/>
                <a:gd name="connsiteX43" fmla="*/ 584210 w 1088878"/>
                <a:gd name="connsiteY43" fmla="*/ 246849 h 666491"/>
                <a:gd name="connsiteX44" fmla="*/ 636322 w 1088878"/>
                <a:gd name="connsiteY44" fmla="*/ 246849 h 666491"/>
                <a:gd name="connsiteX45" fmla="*/ 721348 w 1088878"/>
                <a:gd name="connsiteY45" fmla="*/ 318161 h 666491"/>
                <a:gd name="connsiteX46" fmla="*/ 669236 w 1088878"/>
                <a:gd name="connsiteY46" fmla="*/ 318161 h 666491"/>
                <a:gd name="connsiteX47" fmla="*/ 584210 w 1088878"/>
                <a:gd name="connsiteY47" fmla="*/ 246849 h 666491"/>
                <a:gd name="connsiteX48" fmla="*/ 584210 w 1088878"/>
                <a:gd name="connsiteY48" fmla="*/ 246849 h 666491"/>
                <a:gd name="connsiteX49" fmla="*/ 633579 w 1088878"/>
                <a:gd name="connsiteY49" fmla="*/ 71312 h 666491"/>
                <a:gd name="connsiteX50" fmla="*/ 718605 w 1088878"/>
                <a:gd name="connsiteY50" fmla="*/ 142624 h 666491"/>
                <a:gd name="connsiteX51" fmla="*/ 666493 w 1088878"/>
                <a:gd name="connsiteY51" fmla="*/ 142624 h 666491"/>
                <a:gd name="connsiteX52" fmla="*/ 581467 w 1088878"/>
                <a:gd name="connsiteY52" fmla="*/ 71312 h 666491"/>
                <a:gd name="connsiteX53" fmla="*/ 633579 w 1088878"/>
                <a:gd name="connsiteY53" fmla="*/ 71312 h 666491"/>
                <a:gd name="connsiteX54" fmla="*/ 669236 w 1088878"/>
                <a:gd name="connsiteY54" fmla="*/ 175537 h 666491"/>
                <a:gd name="connsiteX55" fmla="*/ 721348 w 1088878"/>
                <a:gd name="connsiteY55" fmla="*/ 175537 h 666491"/>
                <a:gd name="connsiteX56" fmla="*/ 721348 w 1088878"/>
                <a:gd name="connsiteY56" fmla="*/ 246849 h 666491"/>
                <a:gd name="connsiteX57" fmla="*/ 633579 w 1088878"/>
                <a:gd name="connsiteY57" fmla="*/ 208450 h 666491"/>
                <a:gd name="connsiteX58" fmla="*/ 581467 w 1088878"/>
                <a:gd name="connsiteY58" fmla="*/ 208450 h 666491"/>
                <a:gd name="connsiteX59" fmla="*/ 581467 w 1088878"/>
                <a:gd name="connsiteY59" fmla="*/ 137138 h 666491"/>
                <a:gd name="connsiteX60" fmla="*/ 669236 w 1088878"/>
                <a:gd name="connsiteY60" fmla="*/ 175537 h 666491"/>
                <a:gd name="connsiteX61" fmla="*/ 669236 w 1088878"/>
                <a:gd name="connsiteY61" fmla="*/ 175537 h 666491"/>
                <a:gd name="connsiteX62" fmla="*/ 230393 w 1088878"/>
                <a:gd name="connsiteY62" fmla="*/ 35656 h 666491"/>
                <a:gd name="connsiteX63" fmla="*/ 545811 w 1088878"/>
                <a:gd name="connsiteY63" fmla="*/ 35656 h 666491"/>
                <a:gd name="connsiteX64" fmla="*/ 545811 w 1088878"/>
                <a:gd name="connsiteY64" fmla="*/ 630835 h 666491"/>
                <a:gd name="connsiteX65" fmla="*/ 474499 w 1088878"/>
                <a:gd name="connsiteY65" fmla="*/ 630835 h 666491"/>
                <a:gd name="connsiteX66" fmla="*/ 474499 w 1088878"/>
                <a:gd name="connsiteY66" fmla="*/ 279762 h 666491"/>
                <a:gd name="connsiteX67" fmla="*/ 227650 w 1088878"/>
                <a:gd name="connsiteY67" fmla="*/ 279762 h 666491"/>
                <a:gd name="connsiteX68" fmla="*/ 227650 w 1088878"/>
                <a:gd name="connsiteY68" fmla="*/ 35656 h 666491"/>
                <a:gd name="connsiteX69" fmla="*/ 194737 w 1088878"/>
                <a:gd name="connsiteY69" fmla="*/ 315418 h 666491"/>
                <a:gd name="connsiteX70" fmla="*/ 441586 w 1088878"/>
                <a:gd name="connsiteY70" fmla="*/ 315418 h 666491"/>
                <a:gd name="connsiteX71" fmla="*/ 441586 w 1088878"/>
                <a:gd name="connsiteY71" fmla="*/ 630835 h 666491"/>
                <a:gd name="connsiteX72" fmla="*/ 194737 w 1088878"/>
                <a:gd name="connsiteY72" fmla="*/ 630835 h 666491"/>
                <a:gd name="connsiteX73" fmla="*/ 194737 w 1088878"/>
                <a:gd name="connsiteY73" fmla="*/ 315418 h 66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088878" h="666491">
                  <a:moveTo>
                    <a:pt x="757004" y="422385"/>
                  </a:moveTo>
                  <a:lnTo>
                    <a:pt x="809116" y="422385"/>
                  </a:lnTo>
                  <a:cubicBezTo>
                    <a:pt x="877686" y="422385"/>
                    <a:pt x="932541" y="367530"/>
                    <a:pt x="932541" y="298961"/>
                  </a:cubicBezTo>
                  <a:lnTo>
                    <a:pt x="932541" y="282505"/>
                  </a:lnTo>
                  <a:lnTo>
                    <a:pt x="844773" y="282505"/>
                  </a:lnTo>
                  <a:cubicBezTo>
                    <a:pt x="809116" y="282505"/>
                    <a:pt x="778947" y="296218"/>
                    <a:pt x="757004" y="320903"/>
                  </a:cubicBezTo>
                  <a:lnTo>
                    <a:pt x="757004" y="246849"/>
                  </a:lnTo>
                  <a:lnTo>
                    <a:pt x="809116" y="246849"/>
                  </a:lnTo>
                  <a:cubicBezTo>
                    <a:pt x="877686" y="246849"/>
                    <a:pt x="932541" y="191993"/>
                    <a:pt x="932541" y="123424"/>
                  </a:cubicBezTo>
                  <a:lnTo>
                    <a:pt x="932541" y="106968"/>
                  </a:lnTo>
                  <a:lnTo>
                    <a:pt x="844773" y="106968"/>
                  </a:lnTo>
                  <a:cubicBezTo>
                    <a:pt x="809116" y="106968"/>
                    <a:pt x="778947" y="120681"/>
                    <a:pt x="757004" y="145366"/>
                  </a:cubicBezTo>
                  <a:cubicBezTo>
                    <a:pt x="748776" y="85026"/>
                    <a:pt x="696664" y="38399"/>
                    <a:pt x="636322" y="38399"/>
                  </a:cubicBezTo>
                  <a:lnTo>
                    <a:pt x="581467" y="38399"/>
                  </a:lnTo>
                  <a:lnTo>
                    <a:pt x="581467" y="0"/>
                  </a:lnTo>
                  <a:lnTo>
                    <a:pt x="194737" y="0"/>
                  </a:lnTo>
                  <a:lnTo>
                    <a:pt x="194737" y="279762"/>
                  </a:lnTo>
                  <a:lnTo>
                    <a:pt x="159081" y="279762"/>
                  </a:lnTo>
                  <a:lnTo>
                    <a:pt x="159081" y="630835"/>
                  </a:lnTo>
                  <a:lnTo>
                    <a:pt x="0" y="630835"/>
                  </a:lnTo>
                  <a:lnTo>
                    <a:pt x="0" y="666491"/>
                  </a:lnTo>
                  <a:lnTo>
                    <a:pt x="1088879" y="666491"/>
                  </a:lnTo>
                  <a:lnTo>
                    <a:pt x="1088879" y="630835"/>
                  </a:lnTo>
                  <a:lnTo>
                    <a:pt x="754261" y="630835"/>
                  </a:lnTo>
                  <a:lnTo>
                    <a:pt x="754261" y="422385"/>
                  </a:lnTo>
                  <a:close/>
                  <a:moveTo>
                    <a:pt x="844773" y="315418"/>
                  </a:moveTo>
                  <a:lnTo>
                    <a:pt x="896885" y="315418"/>
                  </a:lnTo>
                  <a:cubicBezTo>
                    <a:pt x="888657" y="356559"/>
                    <a:pt x="853001" y="386730"/>
                    <a:pt x="811859" y="386730"/>
                  </a:cubicBezTo>
                  <a:lnTo>
                    <a:pt x="759747" y="386730"/>
                  </a:lnTo>
                  <a:cubicBezTo>
                    <a:pt x="767975" y="345588"/>
                    <a:pt x="803631" y="315418"/>
                    <a:pt x="844773" y="315418"/>
                  </a:cubicBezTo>
                  <a:lnTo>
                    <a:pt x="844773" y="315418"/>
                  </a:lnTo>
                  <a:close/>
                  <a:moveTo>
                    <a:pt x="844773" y="139881"/>
                  </a:moveTo>
                  <a:lnTo>
                    <a:pt x="896885" y="139881"/>
                  </a:lnTo>
                  <a:cubicBezTo>
                    <a:pt x="888657" y="181022"/>
                    <a:pt x="853001" y="211193"/>
                    <a:pt x="811859" y="211193"/>
                  </a:cubicBezTo>
                  <a:lnTo>
                    <a:pt x="759747" y="211193"/>
                  </a:lnTo>
                  <a:cubicBezTo>
                    <a:pt x="767975" y="170051"/>
                    <a:pt x="803631" y="139881"/>
                    <a:pt x="844773" y="139881"/>
                  </a:cubicBezTo>
                  <a:lnTo>
                    <a:pt x="844773" y="139881"/>
                  </a:lnTo>
                  <a:close/>
                  <a:moveTo>
                    <a:pt x="721348" y="630835"/>
                  </a:moveTo>
                  <a:lnTo>
                    <a:pt x="581467" y="630835"/>
                  </a:lnTo>
                  <a:lnTo>
                    <a:pt x="581467" y="312675"/>
                  </a:lnTo>
                  <a:cubicBezTo>
                    <a:pt x="603409" y="334617"/>
                    <a:pt x="633579" y="351074"/>
                    <a:pt x="669236" y="351074"/>
                  </a:cubicBezTo>
                  <a:lnTo>
                    <a:pt x="721348" y="351074"/>
                  </a:lnTo>
                  <a:lnTo>
                    <a:pt x="721348" y="630835"/>
                  </a:lnTo>
                  <a:close/>
                  <a:moveTo>
                    <a:pt x="584210" y="246849"/>
                  </a:moveTo>
                  <a:lnTo>
                    <a:pt x="636322" y="246849"/>
                  </a:lnTo>
                  <a:cubicBezTo>
                    <a:pt x="677464" y="246849"/>
                    <a:pt x="713120" y="277019"/>
                    <a:pt x="721348" y="318161"/>
                  </a:cubicBezTo>
                  <a:lnTo>
                    <a:pt x="669236" y="318161"/>
                  </a:lnTo>
                  <a:cubicBezTo>
                    <a:pt x="628094" y="315418"/>
                    <a:pt x="592438" y="285247"/>
                    <a:pt x="584210" y="246849"/>
                  </a:cubicBezTo>
                  <a:lnTo>
                    <a:pt x="584210" y="246849"/>
                  </a:lnTo>
                  <a:close/>
                  <a:moveTo>
                    <a:pt x="633579" y="71312"/>
                  </a:moveTo>
                  <a:cubicBezTo>
                    <a:pt x="674721" y="71312"/>
                    <a:pt x="710377" y="101482"/>
                    <a:pt x="718605" y="142624"/>
                  </a:cubicBezTo>
                  <a:lnTo>
                    <a:pt x="666493" y="142624"/>
                  </a:lnTo>
                  <a:cubicBezTo>
                    <a:pt x="625351" y="142624"/>
                    <a:pt x="589695" y="112453"/>
                    <a:pt x="581467" y="71312"/>
                  </a:cubicBezTo>
                  <a:lnTo>
                    <a:pt x="633579" y="71312"/>
                  </a:lnTo>
                  <a:close/>
                  <a:moveTo>
                    <a:pt x="669236" y="175537"/>
                  </a:moveTo>
                  <a:lnTo>
                    <a:pt x="721348" y="175537"/>
                  </a:lnTo>
                  <a:lnTo>
                    <a:pt x="721348" y="246849"/>
                  </a:lnTo>
                  <a:cubicBezTo>
                    <a:pt x="699406" y="224906"/>
                    <a:pt x="669236" y="208450"/>
                    <a:pt x="633579" y="208450"/>
                  </a:cubicBezTo>
                  <a:lnTo>
                    <a:pt x="581467" y="208450"/>
                  </a:lnTo>
                  <a:lnTo>
                    <a:pt x="581467" y="137138"/>
                  </a:lnTo>
                  <a:cubicBezTo>
                    <a:pt x="603409" y="161823"/>
                    <a:pt x="633579" y="175537"/>
                    <a:pt x="669236" y="175537"/>
                  </a:cubicBezTo>
                  <a:lnTo>
                    <a:pt x="669236" y="175537"/>
                  </a:lnTo>
                  <a:close/>
                  <a:moveTo>
                    <a:pt x="230393" y="35656"/>
                  </a:moveTo>
                  <a:lnTo>
                    <a:pt x="545811" y="35656"/>
                  </a:lnTo>
                  <a:lnTo>
                    <a:pt x="545811" y="630835"/>
                  </a:lnTo>
                  <a:lnTo>
                    <a:pt x="474499" y="630835"/>
                  </a:lnTo>
                  <a:lnTo>
                    <a:pt x="474499" y="279762"/>
                  </a:lnTo>
                  <a:lnTo>
                    <a:pt x="227650" y="279762"/>
                  </a:lnTo>
                  <a:lnTo>
                    <a:pt x="227650" y="35656"/>
                  </a:lnTo>
                  <a:close/>
                  <a:moveTo>
                    <a:pt x="194737" y="315418"/>
                  </a:moveTo>
                  <a:lnTo>
                    <a:pt x="441586" y="315418"/>
                  </a:lnTo>
                  <a:lnTo>
                    <a:pt x="441586" y="630835"/>
                  </a:lnTo>
                  <a:lnTo>
                    <a:pt x="194737" y="630835"/>
                  </a:lnTo>
                  <a:lnTo>
                    <a:pt x="194737" y="315418"/>
                  </a:lnTo>
                  <a:close/>
                </a:path>
              </a:pathLst>
            </a:custGeom>
            <a:grpFill/>
            <a:ln w="27426" cap="flat">
              <a:noFill/>
              <a:prstDash val="solid"/>
              <a:miter/>
            </a:ln>
          </p:spPr>
          <p:txBody>
            <a:bodyPr rtlCol="0" anchor="ctr"/>
            <a:lstStyle/>
            <a:p>
              <a:endParaRPr lang="en-US"/>
            </a:p>
          </p:txBody>
        </p:sp>
      </p:grpSp>
    </p:spTree>
    <p:extLst>
      <p:ext uri="{BB962C8B-B14F-4D97-AF65-F5344CB8AC3E}">
        <p14:creationId xmlns:p14="http://schemas.microsoft.com/office/powerpoint/2010/main" val="2281220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73EE3-2E3A-9B89-A7B4-92116589919E}"/>
            </a:ext>
          </a:extLst>
        </p:cNvPr>
        <p:cNvGrpSpPr/>
        <p:nvPr/>
      </p:nvGrpSpPr>
      <p:grpSpPr>
        <a:xfrm>
          <a:off x="0" y="0"/>
          <a:ext cx="0" cy="0"/>
          <a:chOff x="0" y="0"/>
          <a:chExt cx="0" cy="0"/>
        </a:xfrm>
      </p:grpSpPr>
      <p:pic>
        <p:nvPicPr>
          <p:cNvPr id="7" name="Symbol zastępczy obrazu 6" descr="Obraz zawierający Sztuki piękne, origami, rzemiosło&#10;&#10;Zawartość wygenerowana przez sztuczną inteligencję może być niepoprawna.">
            <a:extLst>
              <a:ext uri="{FF2B5EF4-FFF2-40B4-BE49-F238E27FC236}">
                <a16:creationId xmlns:a16="http://schemas.microsoft.com/office/drawing/2014/main" id="{B2834842-F3C3-1CF2-4276-8BDBF46F244A}"/>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238772" y="2626822"/>
            <a:ext cx="7708195" cy="3396829"/>
          </a:xfrm>
        </p:spPr>
      </p:pic>
      <p:sp>
        <p:nvSpPr>
          <p:cNvPr id="5" name="Text Placeholder 4">
            <a:extLst>
              <a:ext uri="{FF2B5EF4-FFF2-40B4-BE49-F238E27FC236}">
                <a16:creationId xmlns:a16="http://schemas.microsoft.com/office/drawing/2014/main" id="{B2778ADA-EA89-FF03-20A4-C45FFCADE4C8}"/>
              </a:ext>
            </a:extLst>
          </p:cNvPr>
          <p:cNvSpPr>
            <a:spLocks noGrp="1"/>
          </p:cNvSpPr>
          <p:nvPr>
            <p:ph type="body" sz="quarter" idx="17"/>
          </p:nvPr>
        </p:nvSpPr>
        <p:spPr>
          <a:xfrm>
            <a:off x="6913514" y="439689"/>
            <a:ext cx="2066906" cy="582221"/>
          </a:xfrm>
        </p:spPr>
        <p:txBody>
          <a:bodyPr/>
          <a:lstStyle/>
          <a:p>
            <a:r>
              <a:rPr lang="en-GB" noProof="0"/>
              <a:t>02</a:t>
            </a:r>
          </a:p>
        </p:txBody>
      </p:sp>
      <p:sp>
        <p:nvSpPr>
          <p:cNvPr id="14" name="Rectangle 13">
            <a:extLst>
              <a:ext uri="{FF2B5EF4-FFF2-40B4-BE49-F238E27FC236}">
                <a16:creationId xmlns:a16="http://schemas.microsoft.com/office/drawing/2014/main" id="{EA06EDE0-42A7-FF64-13B1-D656187DAD39}"/>
              </a:ext>
            </a:extLst>
          </p:cNvPr>
          <p:cNvSpPr/>
          <p:nvPr/>
        </p:nvSpPr>
        <p:spPr>
          <a:xfrm>
            <a:off x="5182600" y="3019141"/>
            <a:ext cx="5528733" cy="1306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spc="324" noProof="0">
                <a:solidFill>
                  <a:srgbClr val="60BA47"/>
                </a:solidFill>
                <a:latin typeface="Calibri" panose="020F0502020204030204" pitchFamily="34" charset="0"/>
                <a:cs typeface="Calibri" panose="020F0502020204030204" pitchFamily="34" charset="0"/>
              </a:rPr>
              <a:t>THE 3RS: REDUCE, REUSE, RECYCLE</a:t>
            </a:r>
          </a:p>
        </p:txBody>
      </p:sp>
    </p:spTree>
    <p:extLst>
      <p:ext uri="{BB962C8B-B14F-4D97-AF65-F5344CB8AC3E}">
        <p14:creationId xmlns:p14="http://schemas.microsoft.com/office/powerpoint/2010/main" val="2727468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CAF055-F060-E63E-249E-7DCB76293D68}"/>
              </a:ext>
            </a:extLst>
          </p:cNvPr>
          <p:cNvSpPr>
            <a:spLocks noGrp="1"/>
          </p:cNvSpPr>
          <p:nvPr>
            <p:ph type="body" sz="quarter" idx="16"/>
          </p:nvPr>
        </p:nvSpPr>
        <p:spPr/>
        <p:txBody>
          <a:bodyPr/>
          <a:lstStyle/>
          <a:p>
            <a:r>
              <a:rPr lang="en-IE"/>
              <a:t>Food Waste in Europe…</a:t>
            </a:r>
          </a:p>
        </p:txBody>
      </p:sp>
      <p:sp>
        <p:nvSpPr>
          <p:cNvPr id="3" name="Text Placeholder 2">
            <a:extLst>
              <a:ext uri="{FF2B5EF4-FFF2-40B4-BE49-F238E27FC236}">
                <a16:creationId xmlns:a16="http://schemas.microsoft.com/office/drawing/2014/main" id="{B73E481E-B7DA-F9BD-32D8-328ACF6C1433}"/>
              </a:ext>
            </a:extLst>
          </p:cNvPr>
          <p:cNvSpPr>
            <a:spLocks noGrp="1"/>
          </p:cNvSpPr>
          <p:nvPr>
            <p:ph type="body" sz="quarter" idx="19"/>
          </p:nvPr>
        </p:nvSpPr>
        <p:spPr>
          <a:xfrm>
            <a:off x="904856" y="1582099"/>
            <a:ext cx="10052954" cy="803654"/>
          </a:xfrm>
        </p:spPr>
        <p:txBody>
          <a:bodyPr/>
          <a:lstStyle/>
          <a:p>
            <a:r>
              <a:rPr lang="en-US"/>
              <a:t>In 2021, more than 58 million </a:t>
            </a:r>
            <a:r>
              <a:rPr lang="en-US" err="1"/>
              <a:t>tonnes</a:t>
            </a:r>
            <a:r>
              <a:rPr lang="en-US"/>
              <a:t> of food waste were generated in the European Union (source: </a:t>
            </a:r>
            <a:r>
              <a:rPr lang="en-US">
                <a:hlinkClick r:id="rId2"/>
              </a:rPr>
              <a:t>eufic</a:t>
            </a:r>
            <a:r>
              <a:rPr lang="en-US"/>
              <a:t>) - SMEs account for </a:t>
            </a:r>
            <a:r>
              <a:rPr lang="en-US" b="1"/>
              <a:t>42% of this food waste!</a:t>
            </a:r>
            <a:endParaRPr lang="en-IE"/>
          </a:p>
        </p:txBody>
      </p:sp>
      <p:sp>
        <p:nvSpPr>
          <p:cNvPr id="4" name="TextBox 3">
            <a:extLst>
              <a:ext uri="{FF2B5EF4-FFF2-40B4-BE49-F238E27FC236}">
                <a16:creationId xmlns:a16="http://schemas.microsoft.com/office/drawing/2014/main" id="{A5961521-6441-BBF2-1A87-11B81A3DAB0D}"/>
              </a:ext>
            </a:extLst>
          </p:cNvPr>
          <p:cNvSpPr txBox="1"/>
          <p:nvPr/>
        </p:nvSpPr>
        <p:spPr>
          <a:xfrm>
            <a:off x="2514554" y="4499878"/>
            <a:ext cx="1472428" cy="316753"/>
          </a:xfrm>
          <a:prstGeom prst="rect">
            <a:avLst/>
          </a:prstGeom>
          <a:noFill/>
        </p:spPr>
        <p:txBody>
          <a:bodyPr wrap="square">
            <a:spAutoFit/>
          </a:bodyPr>
          <a:lstStyle/>
          <a:p>
            <a:pPr>
              <a:lnSpc>
                <a:spcPts val="1660"/>
              </a:lnSpc>
            </a:pPr>
            <a:r>
              <a:rPr lang="en-US" b="1">
                <a:solidFill>
                  <a:srgbClr val="0B3F51"/>
                </a:solidFill>
                <a:latin typeface="Calibri" panose="020F0502020204030204" pitchFamily="34" charset="0"/>
                <a:cs typeface="Calibri" panose="020F0502020204030204" pitchFamily="34" charset="0"/>
              </a:rPr>
              <a:t>PER PERSON</a:t>
            </a:r>
          </a:p>
        </p:txBody>
      </p:sp>
      <p:sp>
        <p:nvSpPr>
          <p:cNvPr id="5" name="TextBox 4">
            <a:extLst>
              <a:ext uri="{FF2B5EF4-FFF2-40B4-BE49-F238E27FC236}">
                <a16:creationId xmlns:a16="http://schemas.microsoft.com/office/drawing/2014/main" id="{AF1DD0C1-9838-B330-E0C4-13A062060C75}"/>
              </a:ext>
            </a:extLst>
          </p:cNvPr>
          <p:cNvSpPr txBox="1"/>
          <p:nvPr/>
        </p:nvSpPr>
        <p:spPr>
          <a:xfrm>
            <a:off x="2234153" y="4151739"/>
            <a:ext cx="2252883" cy="385555"/>
          </a:xfrm>
          <a:prstGeom prst="rect">
            <a:avLst/>
          </a:prstGeom>
          <a:noFill/>
        </p:spPr>
        <p:txBody>
          <a:bodyPr wrap="square">
            <a:spAutoFit/>
          </a:bodyPr>
          <a:lstStyle/>
          <a:p>
            <a:pPr>
              <a:lnSpc>
                <a:spcPts val="1540"/>
              </a:lnSpc>
            </a:pPr>
            <a:r>
              <a:rPr lang="en-US" sz="4400" b="1">
                <a:solidFill>
                  <a:srgbClr val="2094D2"/>
                </a:solidFill>
                <a:latin typeface="Calibri" panose="020F0502020204030204" pitchFamily="34" charset="0"/>
                <a:cs typeface="Calibri" panose="020F0502020204030204" pitchFamily="34" charset="0"/>
              </a:rPr>
              <a:t>131 kg</a:t>
            </a:r>
          </a:p>
        </p:txBody>
      </p:sp>
      <p:sp>
        <p:nvSpPr>
          <p:cNvPr id="6" name="TextBox 5">
            <a:extLst>
              <a:ext uri="{FF2B5EF4-FFF2-40B4-BE49-F238E27FC236}">
                <a16:creationId xmlns:a16="http://schemas.microsoft.com/office/drawing/2014/main" id="{7B6FB7F8-7C32-813C-5E43-23CAA236D334}"/>
              </a:ext>
            </a:extLst>
          </p:cNvPr>
          <p:cNvSpPr txBox="1"/>
          <p:nvPr/>
        </p:nvSpPr>
        <p:spPr>
          <a:xfrm>
            <a:off x="5086120" y="4425165"/>
            <a:ext cx="1472428" cy="316753"/>
          </a:xfrm>
          <a:prstGeom prst="rect">
            <a:avLst/>
          </a:prstGeom>
          <a:noFill/>
        </p:spPr>
        <p:txBody>
          <a:bodyPr wrap="square">
            <a:spAutoFit/>
          </a:bodyPr>
          <a:lstStyle/>
          <a:p>
            <a:pPr>
              <a:lnSpc>
                <a:spcPts val="1660"/>
              </a:lnSpc>
            </a:pPr>
            <a:r>
              <a:rPr lang="en-US" b="1">
                <a:solidFill>
                  <a:srgbClr val="0B3F51"/>
                </a:solidFill>
                <a:latin typeface="Calibri" panose="020F0502020204030204" pitchFamily="34" charset="0"/>
                <a:cs typeface="Calibri" panose="020F0502020204030204" pitchFamily="34" charset="0"/>
              </a:rPr>
              <a:t>BILLION</a:t>
            </a:r>
          </a:p>
        </p:txBody>
      </p:sp>
      <p:sp>
        <p:nvSpPr>
          <p:cNvPr id="7" name="TextBox 6">
            <a:extLst>
              <a:ext uri="{FF2B5EF4-FFF2-40B4-BE49-F238E27FC236}">
                <a16:creationId xmlns:a16="http://schemas.microsoft.com/office/drawing/2014/main" id="{11C63111-A14A-9A0F-9D7E-3681C19957F1}"/>
              </a:ext>
            </a:extLst>
          </p:cNvPr>
          <p:cNvSpPr txBox="1"/>
          <p:nvPr/>
        </p:nvSpPr>
        <p:spPr>
          <a:xfrm>
            <a:off x="4744503" y="4161899"/>
            <a:ext cx="1423820" cy="385555"/>
          </a:xfrm>
          <a:prstGeom prst="rect">
            <a:avLst/>
          </a:prstGeom>
          <a:noFill/>
        </p:spPr>
        <p:txBody>
          <a:bodyPr wrap="square">
            <a:spAutoFit/>
          </a:bodyPr>
          <a:lstStyle/>
          <a:p>
            <a:pPr>
              <a:lnSpc>
                <a:spcPts val="1540"/>
              </a:lnSpc>
            </a:pPr>
            <a:r>
              <a:rPr lang="en-US" sz="4400" b="1">
                <a:solidFill>
                  <a:srgbClr val="2094D2"/>
                </a:solidFill>
                <a:latin typeface="Calibri" panose="020F0502020204030204" pitchFamily="34" charset="0"/>
                <a:cs typeface="Calibri" panose="020F0502020204030204" pitchFamily="34" charset="0"/>
              </a:rPr>
              <a:t>€132</a:t>
            </a:r>
          </a:p>
        </p:txBody>
      </p:sp>
      <p:sp>
        <p:nvSpPr>
          <p:cNvPr id="8" name="TextBox 7">
            <a:extLst>
              <a:ext uri="{FF2B5EF4-FFF2-40B4-BE49-F238E27FC236}">
                <a16:creationId xmlns:a16="http://schemas.microsoft.com/office/drawing/2014/main" id="{169F2129-44C5-D1E8-7C7D-54A41FABB963}"/>
              </a:ext>
            </a:extLst>
          </p:cNvPr>
          <p:cNvSpPr txBox="1"/>
          <p:nvPr/>
        </p:nvSpPr>
        <p:spPr>
          <a:xfrm>
            <a:off x="8347783" y="4446365"/>
            <a:ext cx="1472428" cy="316753"/>
          </a:xfrm>
          <a:prstGeom prst="rect">
            <a:avLst/>
          </a:prstGeom>
          <a:noFill/>
        </p:spPr>
        <p:txBody>
          <a:bodyPr wrap="square">
            <a:spAutoFit/>
          </a:bodyPr>
          <a:lstStyle/>
          <a:p>
            <a:pPr>
              <a:lnSpc>
                <a:spcPts val="1660"/>
              </a:lnSpc>
            </a:pPr>
            <a:r>
              <a:rPr lang="en-US" b="1">
                <a:solidFill>
                  <a:srgbClr val="0B3F51"/>
                </a:solidFill>
                <a:latin typeface="Calibri" panose="020F0502020204030204" pitchFamily="34" charset="0"/>
                <a:cs typeface="Calibri" panose="020F0502020204030204" pitchFamily="34" charset="0"/>
              </a:rPr>
              <a:t>TONS OF CO</a:t>
            </a:r>
            <a:r>
              <a:rPr lang="en-US" b="1" baseline="-25000">
                <a:solidFill>
                  <a:srgbClr val="0B3F51"/>
                </a:solidFill>
                <a:latin typeface="Calibri" panose="020F0502020204030204" pitchFamily="34" charset="0"/>
                <a:cs typeface="Calibri" panose="020F0502020204030204" pitchFamily="34" charset="0"/>
              </a:rPr>
              <a:t>2</a:t>
            </a:r>
          </a:p>
        </p:txBody>
      </p:sp>
      <p:sp>
        <p:nvSpPr>
          <p:cNvPr id="9" name="TextBox 8">
            <a:extLst>
              <a:ext uri="{FF2B5EF4-FFF2-40B4-BE49-F238E27FC236}">
                <a16:creationId xmlns:a16="http://schemas.microsoft.com/office/drawing/2014/main" id="{CBFAD95F-9E4F-AE85-65E6-D4E7903C96F2}"/>
              </a:ext>
            </a:extLst>
          </p:cNvPr>
          <p:cNvSpPr txBox="1"/>
          <p:nvPr/>
        </p:nvSpPr>
        <p:spPr>
          <a:xfrm>
            <a:off x="6720641" y="4162429"/>
            <a:ext cx="3469734" cy="385555"/>
          </a:xfrm>
          <a:prstGeom prst="rect">
            <a:avLst/>
          </a:prstGeom>
          <a:noFill/>
        </p:spPr>
        <p:txBody>
          <a:bodyPr wrap="square">
            <a:spAutoFit/>
          </a:bodyPr>
          <a:lstStyle/>
          <a:p>
            <a:pPr>
              <a:lnSpc>
                <a:spcPts val="1540"/>
              </a:lnSpc>
            </a:pPr>
            <a:r>
              <a:rPr lang="en-US" sz="4400" b="1">
                <a:solidFill>
                  <a:srgbClr val="2094D2"/>
                </a:solidFill>
                <a:latin typeface="Calibri" panose="020F0502020204030204" pitchFamily="34" charset="0"/>
                <a:cs typeface="Calibri" panose="020F0502020204030204" pitchFamily="34" charset="0"/>
              </a:rPr>
              <a:t>252,000,000</a:t>
            </a:r>
          </a:p>
        </p:txBody>
      </p:sp>
      <p:grpSp>
        <p:nvGrpSpPr>
          <p:cNvPr id="10" name="Group 9">
            <a:extLst>
              <a:ext uri="{FF2B5EF4-FFF2-40B4-BE49-F238E27FC236}">
                <a16:creationId xmlns:a16="http://schemas.microsoft.com/office/drawing/2014/main" id="{EBB20965-011E-428D-3E98-055AAA5E9097}"/>
              </a:ext>
            </a:extLst>
          </p:cNvPr>
          <p:cNvGrpSpPr/>
          <p:nvPr/>
        </p:nvGrpSpPr>
        <p:grpSpPr>
          <a:xfrm>
            <a:off x="4001637" y="3794599"/>
            <a:ext cx="568188" cy="1300480"/>
            <a:chOff x="2114052" y="3007360"/>
            <a:chExt cx="568188" cy="1300480"/>
          </a:xfrm>
        </p:grpSpPr>
        <p:cxnSp>
          <p:nvCxnSpPr>
            <p:cNvPr id="11" name="Straight Connector 10">
              <a:extLst>
                <a:ext uri="{FF2B5EF4-FFF2-40B4-BE49-F238E27FC236}">
                  <a16:creationId xmlns:a16="http://schemas.microsoft.com/office/drawing/2014/main" id="{C62D7C7E-1472-BC66-9491-8B9692AD477C}"/>
                </a:ext>
              </a:extLst>
            </p:cNvPr>
            <p:cNvCxnSpPr/>
            <p:nvPr/>
          </p:nvCxnSpPr>
          <p:spPr>
            <a:xfrm>
              <a:off x="2418080" y="3007360"/>
              <a:ext cx="0" cy="1300480"/>
            </a:xfrm>
            <a:prstGeom prst="line">
              <a:avLst/>
            </a:prstGeom>
            <a:ln w="12700">
              <a:solidFill>
                <a:srgbClr val="60BA47"/>
              </a:solidFill>
              <a:prstDash val="sys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AF70981-8AC8-51FA-322D-72665CC61EEE}"/>
                </a:ext>
              </a:extLst>
            </p:cNvPr>
            <p:cNvSpPr txBox="1"/>
            <p:nvPr/>
          </p:nvSpPr>
          <p:spPr>
            <a:xfrm>
              <a:off x="2114052" y="3496756"/>
              <a:ext cx="568188" cy="316753"/>
            </a:xfrm>
            <a:prstGeom prst="rect">
              <a:avLst/>
            </a:prstGeom>
            <a:solidFill>
              <a:schemeClr val="bg1"/>
            </a:solidFill>
          </p:spPr>
          <p:txBody>
            <a:bodyPr wrap="square">
              <a:spAutoFit/>
            </a:bodyPr>
            <a:lstStyle/>
            <a:p>
              <a:pPr algn="ctr">
                <a:lnSpc>
                  <a:spcPts val="1660"/>
                </a:lnSpc>
              </a:pPr>
              <a:r>
                <a:rPr lang="en-US" b="1">
                  <a:solidFill>
                    <a:srgbClr val="60BA47"/>
                  </a:solidFill>
                  <a:latin typeface="Calibri" panose="020F0502020204030204" pitchFamily="34" charset="0"/>
                  <a:cs typeface="Calibri" panose="020F0502020204030204" pitchFamily="34" charset="0"/>
                </a:rPr>
                <a:t>or</a:t>
              </a:r>
            </a:p>
          </p:txBody>
        </p:sp>
      </p:grpSp>
      <p:grpSp>
        <p:nvGrpSpPr>
          <p:cNvPr id="13" name="Group 12">
            <a:extLst>
              <a:ext uri="{FF2B5EF4-FFF2-40B4-BE49-F238E27FC236}">
                <a16:creationId xmlns:a16="http://schemas.microsoft.com/office/drawing/2014/main" id="{3DC8647B-CB6E-2FA1-AFBD-35F8BF555952}"/>
              </a:ext>
            </a:extLst>
          </p:cNvPr>
          <p:cNvGrpSpPr/>
          <p:nvPr/>
        </p:nvGrpSpPr>
        <p:grpSpPr>
          <a:xfrm>
            <a:off x="6166351" y="3794599"/>
            <a:ext cx="568188" cy="1300480"/>
            <a:chOff x="2114052" y="3007360"/>
            <a:chExt cx="568188" cy="1300480"/>
          </a:xfrm>
        </p:grpSpPr>
        <p:cxnSp>
          <p:nvCxnSpPr>
            <p:cNvPr id="14" name="Straight Connector 13">
              <a:extLst>
                <a:ext uri="{FF2B5EF4-FFF2-40B4-BE49-F238E27FC236}">
                  <a16:creationId xmlns:a16="http://schemas.microsoft.com/office/drawing/2014/main" id="{AB7740A3-16A4-32C8-F157-B69D29B631AF}"/>
                </a:ext>
              </a:extLst>
            </p:cNvPr>
            <p:cNvCxnSpPr/>
            <p:nvPr/>
          </p:nvCxnSpPr>
          <p:spPr>
            <a:xfrm>
              <a:off x="2418080" y="3007360"/>
              <a:ext cx="0" cy="1300480"/>
            </a:xfrm>
            <a:prstGeom prst="line">
              <a:avLst/>
            </a:prstGeom>
            <a:ln w="12700">
              <a:solidFill>
                <a:srgbClr val="60BA47"/>
              </a:solidFill>
              <a:prstDash val="sys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08E988F-56A9-B962-AB6E-E9BBFAAEA6E6}"/>
                </a:ext>
              </a:extLst>
            </p:cNvPr>
            <p:cNvSpPr txBox="1"/>
            <p:nvPr/>
          </p:nvSpPr>
          <p:spPr>
            <a:xfrm>
              <a:off x="2114052" y="3496756"/>
              <a:ext cx="568188" cy="316753"/>
            </a:xfrm>
            <a:prstGeom prst="rect">
              <a:avLst/>
            </a:prstGeom>
            <a:solidFill>
              <a:schemeClr val="bg1"/>
            </a:solidFill>
          </p:spPr>
          <p:txBody>
            <a:bodyPr wrap="square">
              <a:spAutoFit/>
            </a:bodyPr>
            <a:lstStyle/>
            <a:p>
              <a:pPr algn="ctr">
                <a:lnSpc>
                  <a:spcPts val="1660"/>
                </a:lnSpc>
              </a:pPr>
              <a:r>
                <a:rPr lang="en-US" b="1">
                  <a:solidFill>
                    <a:srgbClr val="60BA47"/>
                  </a:solidFill>
                  <a:latin typeface="Calibri" panose="020F0502020204030204" pitchFamily="34" charset="0"/>
                  <a:cs typeface="Calibri" panose="020F0502020204030204" pitchFamily="34" charset="0"/>
                </a:rPr>
                <a:t>or</a:t>
              </a:r>
            </a:p>
          </p:txBody>
        </p:sp>
      </p:grpSp>
      <p:grpSp>
        <p:nvGrpSpPr>
          <p:cNvPr id="16" name="Group 15">
            <a:extLst>
              <a:ext uri="{FF2B5EF4-FFF2-40B4-BE49-F238E27FC236}">
                <a16:creationId xmlns:a16="http://schemas.microsoft.com/office/drawing/2014/main" id="{D49F93B5-3BB1-056A-7619-7C70709E1E87}"/>
              </a:ext>
            </a:extLst>
          </p:cNvPr>
          <p:cNvGrpSpPr/>
          <p:nvPr/>
        </p:nvGrpSpPr>
        <p:grpSpPr>
          <a:xfrm>
            <a:off x="5059535" y="2990030"/>
            <a:ext cx="663648" cy="733299"/>
            <a:chOff x="2764835" y="2667159"/>
            <a:chExt cx="818511" cy="904415"/>
          </a:xfrm>
        </p:grpSpPr>
        <p:sp>
          <p:nvSpPr>
            <p:cNvPr id="17" name="Freeform 100">
              <a:extLst>
                <a:ext uri="{FF2B5EF4-FFF2-40B4-BE49-F238E27FC236}">
                  <a16:creationId xmlns:a16="http://schemas.microsoft.com/office/drawing/2014/main" id="{A35A465B-6FB3-B967-CB65-7BD583DFEA49}"/>
                </a:ext>
              </a:extLst>
            </p:cNvPr>
            <p:cNvSpPr/>
            <p:nvPr/>
          </p:nvSpPr>
          <p:spPr>
            <a:xfrm rot="5400000">
              <a:off x="3254754" y="2687554"/>
              <a:ext cx="129547" cy="201756"/>
            </a:xfrm>
            <a:custGeom>
              <a:avLst/>
              <a:gdLst>
                <a:gd name="connsiteX0" fmla="*/ 19068 w 159752"/>
                <a:gd name="connsiteY0" fmla="*/ 0 h 248797"/>
                <a:gd name="connsiteX1" fmla="*/ 106201 w 159752"/>
                <a:gd name="connsiteY1" fmla="*/ 43508 h 248797"/>
                <a:gd name="connsiteX2" fmla="*/ 157254 w 159752"/>
                <a:gd name="connsiteY2" fmla="*/ 195720 h 248797"/>
                <a:gd name="connsiteX3" fmla="*/ 139632 w 159752"/>
                <a:gd name="connsiteY3" fmla="*/ 246626 h 248797"/>
                <a:gd name="connsiteX4" fmla="*/ 140684 w 159752"/>
                <a:gd name="connsiteY4" fmla="*/ 248797 h 248797"/>
                <a:gd name="connsiteX5" fmla="*/ 53552 w 159752"/>
                <a:gd name="connsiteY5" fmla="*/ 205289 h 248797"/>
                <a:gd name="connsiteX6" fmla="*/ 2498 w 159752"/>
                <a:gd name="connsiteY6" fmla="*/ 53077 h 248797"/>
                <a:gd name="connsiteX7" fmla="*/ 20120 w 159752"/>
                <a:gd name="connsiteY7" fmla="*/ 2171 h 24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752" h="248797">
                  <a:moveTo>
                    <a:pt x="19068" y="0"/>
                  </a:moveTo>
                  <a:cubicBezTo>
                    <a:pt x="50753" y="6592"/>
                    <a:pt x="81117" y="19776"/>
                    <a:pt x="106201" y="43508"/>
                  </a:cubicBezTo>
                  <a:cubicBezTo>
                    <a:pt x="149766" y="84048"/>
                    <a:pt x="166598" y="141645"/>
                    <a:pt x="157254" y="195720"/>
                  </a:cubicBezTo>
                  <a:lnTo>
                    <a:pt x="139632" y="246626"/>
                  </a:lnTo>
                  <a:lnTo>
                    <a:pt x="140684" y="248797"/>
                  </a:lnTo>
                  <a:cubicBezTo>
                    <a:pt x="108999" y="242205"/>
                    <a:pt x="78635" y="229022"/>
                    <a:pt x="53552" y="205289"/>
                  </a:cubicBezTo>
                  <a:cubicBezTo>
                    <a:pt x="9986" y="164749"/>
                    <a:pt x="-6846" y="107152"/>
                    <a:pt x="2498" y="53077"/>
                  </a:cubicBezTo>
                  <a:lnTo>
                    <a:pt x="20120" y="2171"/>
                  </a:lnTo>
                  <a:close/>
                </a:path>
              </a:pathLst>
            </a:custGeom>
            <a:solidFill>
              <a:srgbClr val="60BA47"/>
            </a:solidFill>
            <a:ln w="19050" cap="rnd">
              <a:noFill/>
              <a:prstDash val="solid"/>
              <a:round/>
            </a:ln>
          </p:spPr>
          <p:txBody>
            <a:bodyPr wrap="square" rtlCol="0" anchor="ctr">
              <a:noAutofit/>
            </a:bodyPr>
            <a:lstStyle/>
            <a:p>
              <a:endParaRPr lang="en-US" sz="1799"/>
            </a:p>
          </p:txBody>
        </p:sp>
        <p:grpSp>
          <p:nvGrpSpPr>
            <p:cNvPr id="18" name="Graphic 503">
              <a:extLst>
                <a:ext uri="{FF2B5EF4-FFF2-40B4-BE49-F238E27FC236}">
                  <a16:creationId xmlns:a16="http://schemas.microsoft.com/office/drawing/2014/main" id="{AC85AD3A-C625-D22F-0196-50F32FE2B987}"/>
                </a:ext>
              </a:extLst>
            </p:cNvPr>
            <p:cNvGrpSpPr/>
            <p:nvPr/>
          </p:nvGrpSpPr>
          <p:grpSpPr>
            <a:xfrm>
              <a:off x="2764835" y="2667159"/>
              <a:ext cx="818511" cy="904415"/>
              <a:chOff x="12846663" y="3911411"/>
              <a:chExt cx="1023375" cy="1130779"/>
            </a:xfrm>
            <a:noFill/>
          </p:grpSpPr>
          <p:grpSp>
            <p:nvGrpSpPr>
              <p:cNvPr id="19" name="Graphic 503">
                <a:extLst>
                  <a:ext uri="{FF2B5EF4-FFF2-40B4-BE49-F238E27FC236}">
                    <a16:creationId xmlns:a16="http://schemas.microsoft.com/office/drawing/2014/main" id="{EA78B1EE-AE6B-3530-1AF8-8CC84BA023FA}"/>
                  </a:ext>
                </a:extLst>
              </p:cNvPr>
              <p:cNvGrpSpPr/>
              <p:nvPr/>
            </p:nvGrpSpPr>
            <p:grpSpPr>
              <a:xfrm>
                <a:off x="12846663" y="4242607"/>
                <a:ext cx="1023375" cy="799582"/>
                <a:chOff x="12846663" y="4242607"/>
                <a:chExt cx="1023375" cy="799582"/>
              </a:xfrm>
              <a:noFill/>
            </p:grpSpPr>
            <p:grpSp>
              <p:nvGrpSpPr>
                <p:cNvPr id="30" name="Graphic 503">
                  <a:extLst>
                    <a:ext uri="{FF2B5EF4-FFF2-40B4-BE49-F238E27FC236}">
                      <a16:creationId xmlns:a16="http://schemas.microsoft.com/office/drawing/2014/main" id="{B06701AF-B67D-46BC-07A7-316E1A0D9969}"/>
                    </a:ext>
                  </a:extLst>
                </p:cNvPr>
                <p:cNvGrpSpPr/>
                <p:nvPr/>
              </p:nvGrpSpPr>
              <p:grpSpPr>
                <a:xfrm>
                  <a:off x="13409519" y="4242607"/>
                  <a:ext cx="460518" cy="799582"/>
                  <a:chOff x="13409519" y="4242607"/>
                  <a:chExt cx="460518" cy="799582"/>
                </a:xfrm>
                <a:noFill/>
              </p:grpSpPr>
              <p:sp>
                <p:nvSpPr>
                  <p:cNvPr id="35" name="Freeform 65">
                    <a:extLst>
                      <a:ext uri="{FF2B5EF4-FFF2-40B4-BE49-F238E27FC236}">
                        <a16:creationId xmlns:a16="http://schemas.microsoft.com/office/drawing/2014/main" id="{9198389E-9655-92A8-DD6F-E410B5866F87}"/>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9050" cap="rnd">
                    <a:solidFill>
                      <a:srgbClr val="09465E"/>
                    </a:solidFill>
                    <a:prstDash val="solid"/>
                    <a:round/>
                  </a:ln>
                </p:spPr>
                <p:txBody>
                  <a:bodyPr rtlCol="0" anchor="ctr"/>
                  <a:lstStyle/>
                  <a:p>
                    <a:endParaRPr lang="en-US" sz="1799"/>
                  </a:p>
                </p:txBody>
              </p:sp>
              <p:sp>
                <p:nvSpPr>
                  <p:cNvPr id="36" name="Freeform 66">
                    <a:extLst>
                      <a:ext uri="{FF2B5EF4-FFF2-40B4-BE49-F238E27FC236}">
                        <a16:creationId xmlns:a16="http://schemas.microsoft.com/office/drawing/2014/main" id="{5BF8775E-9F82-195D-2A41-4C9132A988E7}"/>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noFill/>
                  <a:ln w="19050" cap="rnd">
                    <a:solidFill>
                      <a:srgbClr val="09465E"/>
                    </a:solidFill>
                    <a:prstDash val="solid"/>
                    <a:round/>
                  </a:ln>
                </p:spPr>
                <p:txBody>
                  <a:bodyPr rtlCol="0" anchor="ctr"/>
                  <a:lstStyle/>
                  <a:p>
                    <a:endParaRPr lang="en-US" sz="1799"/>
                  </a:p>
                </p:txBody>
              </p:sp>
              <p:sp>
                <p:nvSpPr>
                  <p:cNvPr id="37" name="Freeform 67">
                    <a:extLst>
                      <a:ext uri="{FF2B5EF4-FFF2-40B4-BE49-F238E27FC236}">
                        <a16:creationId xmlns:a16="http://schemas.microsoft.com/office/drawing/2014/main" id="{EBBC10E7-DF31-9BC1-AE50-89903BC4CCFF}"/>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9050" cap="rnd">
                    <a:solidFill>
                      <a:srgbClr val="09465E"/>
                    </a:solidFill>
                    <a:prstDash val="solid"/>
                    <a:round/>
                  </a:ln>
                </p:spPr>
                <p:txBody>
                  <a:bodyPr rtlCol="0" anchor="ctr"/>
                  <a:lstStyle/>
                  <a:p>
                    <a:endParaRPr lang="en-US" sz="1799"/>
                  </a:p>
                </p:txBody>
              </p:sp>
            </p:grpSp>
            <p:grpSp>
              <p:nvGrpSpPr>
                <p:cNvPr id="31" name="Graphic 503">
                  <a:extLst>
                    <a:ext uri="{FF2B5EF4-FFF2-40B4-BE49-F238E27FC236}">
                      <a16:creationId xmlns:a16="http://schemas.microsoft.com/office/drawing/2014/main" id="{78D09D26-6376-98DB-36FA-27CE5B59238D}"/>
                    </a:ext>
                  </a:extLst>
                </p:cNvPr>
                <p:cNvGrpSpPr/>
                <p:nvPr/>
              </p:nvGrpSpPr>
              <p:grpSpPr>
                <a:xfrm>
                  <a:off x="12846663" y="4242733"/>
                  <a:ext cx="462169" cy="799457"/>
                  <a:chOff x="12846663" y="4242733"/>
                  <a:chExt cx="462169" cy="799457"/>
                </a:xfrm>
                <a:noFill/>
              </p:grpSpPr>
              <p:sp>
                <p:nvSpPr>
                  <p:cNvPr id="32" name="Freeform 62">
                    <a:extLst>
                      <a:ext uri="{FF2B5EF4-FFF2-40B4-BE49-F238E27FC236}">
                        <a16:creationId xmlns:a16="http://schemas.microsoft.com/office/drawing/2014/main" id="{966EE214-8039-57AD-189D-E4C2FDB50ACE}"/>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9050" cap="rnd">
                    <a:solidFill>
                      <a:srgbClr val="09465E"/>
                    </a:solidFill>
                    <a:prstDash val="solid"/>
                    <a:round/>
                  </a:ln>
                </p:spPr>
                <p:txBody>
                  <a:bodyPr rtlCol="0" anchor="ctr"/>
                  <a:lstStyle/>
                  <a:p>
                    <a:endParaRPr lang="en-US" sz="1799"/>
                  </a:p>
                </p:txBody>
              </p:sp>
              <p:sp>
                <p:nvSpPr>
                  <p:cNvPr id="33" name="Freeform 63">
                    <a:extLst>
                      <a:ext uri="{FF2B5EF4-FFF2-40B4-BE49-F238E27FC236}">
                        <a16:creationId xmlns:a16="http://schemas.microsoft.com/office/drawing/2014/main" id="{FC1F3758-C37C-F197-D76C-82F96363A5AA}"/>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noFill/>
                  <a:ln w="19050" cap="rnd">
                    <a:solidFill>
                      <a:srgbClr val="09465E"/>
                    </a:solidFill>
                    <a:prstDash val="solid"/>
                    <a:round/>
                  </a:ln>
                </p:spPr>
                <p:txBody>
                  <a:bodyPr rtlCol="0" anchor="ctr"/>
                  <a:lstStyle/>
                  <a:p>
                    <a:endParaRPr lang="en-US" sz="1799"/>
                  </a:p>
                </p:txBody>
              </p:sp>
              <p:sp>
                <p:nvSpPr>
                  <p:cNvPr id="34" name="Freeform 64">
                    <a:extLst>
                      <a:ext uri="{FF2B5EF4-FFF2-40B4-BE49-F238E27FC236}">
                        <a16:creationId xmlns:a16="http://schemas.microsoft.com/office/drawing/2014/main" id="{990EBC16-8CCD-B42E-6D07-192DA59C5305}"/>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9050" cap="rnd">
                    <a:solidFill>
                      <a:srgbClr val="09465E"/>
                    </a:solidFill>
                    <a:prstDash val="solid"/>
                    <a:round/>
                  </a:ln>
                </p:spPr>
                <p:txBody>
                  <a:bodyPr rtlCol="0" anchor="ctr"/>
                  <a:lstStyle/>
                  <a:p>
                    <a:endParaRPr lang="en-US" sz="1799"/>
                  </a:p>
                </p:txBody>
              </p:sp>
            </p:grpSp>
          </p:grpSp>
          <p:grpSp>
            <p:nvGrpSpPr>
              <p:cNvPr id="20" name="Graphic 503">
                <a:extLst>
                  <a:ext uri="{FF2B5EF4-FFF2-40B4-BE49-F238E27FC236}">
                    <a16:creationId xmlns:a16="http://schemas.microsoft.com/office/drawing/2014/main" id="{1FA3F185-5F62-ED59-89F7-DC41CEEF861A}"/>
                  </a:ext>
                </a:extLst>
              </p:cNvPr>
              <p:cNvGrpSpPr/>
              <p:nvPr/>
            </p:nvGrpSpPr>
            <p:grpSpPr>
              <a:xfrm>
                <a:off x="13086001" y="3911411"/>
                <a:ext cx="602471" cy="728577"/>
                <a:chOff x="13086001" y="3911411"/>
                <a:chExt cx="602471" cy="728577"/>
              </a:xfrm>
              <a:noFill/>
            </p:grpSpPr>
            <p:sp>
              <p:nvSpPr>
                <p:cNvPr id="21" name="Freeform 51">
                  <a:extLst>
                    <a:ext uri="{FF2B5EF4-FFF2-40B4-BE49-F238E27FC236}">
                      <a16:creationId xmlns:a16="http://schemas.microsoft.com/office/drawing/2014/main" id="{F85FFBC3-51F1-8820-9BC1-1A4C6C840F12}"/>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9050" cap="rnd">
                  <a:solidFill>
                    <a:srgbClr val="09465E"/>
                  </a:solidFill>
                  <a:prstDash val="solid"/>
                  <a:round/>
                </a:ln>
              </p:spPr>
              <p:txBody>
                <a:bodyPr rtlCol="0" anchor="ctr"/>
                <a:lstStyle/>
                <a:p>
                  <a:endParaRPr lang="en-US" sz="1799"/>
                </a:p>
              </p:txBody>
            </p:sp>
            <p:sp>
              <p:nvSpPr>
                <p:cNvPr id="22" name="Freeform 52">
                  <a:extLst>
                    <a:ext uri="{FF2B5EF4-FFF2-40B4-BE49-F238E27FC236}">
                      <a16:creationId xmlns:a16="http://schemas.microsoft.com/office/drawing/2014/main" id="{9A09B4B1-67D8-CAD2-6355-541D8B27EA36}"/>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noFill/>
                <a:ln w="19050" cap="rnd">
                  <a:solidFill>
                    <a:srgbClr val="09465E"/>
                  </a:solidFill>
                  <a:prstDash val="solid"/>
                  <a:round/>
                </a:ln>
              </p:spPr>
              <p:txBody>
                <a:bodyPr rtlCol="0" anchor="ctr"/>
                <a:lstStyle/>
                <a:p>
                  <a:endParaRPr lang="en-US" sz="1799"/>
                </a:p>
              </p:txBody>
            </p:sp>
            <p:sp>
              <p:nvSpPr>
                <p:cNvPr id="23" name="Freeform 53">
                  <a:extLst>
                    <a:ext uri="{FF2B5EF4-FFF2-40B4-BE49-F238E27FC236}">
                      <a16:creationId xmlns:a16="http://schemas.microsoft.com/office/drawing/2014/main" id="{F5C27120-5AFB-9D2A-9678-BCE89CD19E87}"/>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9050" cap="rnd">
                  <a:solidFill>
                    <a:srgbClr val="09465E"/>
                  </a:solidFill>
                  <a:prstDash val="solid"/>
                  <a:round/>
                </a:ln>
              </p:spPr>
              <p:txBody>
                <a:bodyPr rtlCol="0" anchor="ctr"/>
                <a:lstStyle/>
                <a:p>
                  <a:endParaRPr lang="en-US" sz="1799"/>
                </a:p>
              </p:txBody>
            </p:sp>
            <p:sp>
              <p:nvSpPr>
                <p:cNvPr id="24" name="Freeform 54">
                  <a:extLst>
                    <a:ext uri="{FF2B5EF4-FFF2-40B4-BE49-F238E27FC236}">
                      <a16:creationId xmlns:a16="http://schemas.microsoft.com/office/drawing/2014/main" id="{805875DB-62FD-6A7D-22A1-4577F4EDB8A3}"/>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9050" cap="rnd">
                  <a:solidFill>
                    <a:srgbClr val="09465E"/>
                  </a:solidFill>
                  <a:prstDash val="solid"/>
                  <a:round/>
                </a:ln>
              </p:spPr>
              <p:txBody>
                <a:bodyPr rtlCol="0" anchor="ctr"/>
                <a:lstStyle/>
                <a:p>
                  <a:endParaRPr lang="en-US" sz="1799"/>
                </a:p>
              </p:txBody>
            </p:sp>
            <p:sp>
              <p:nvSpPr>
                <p:cNvPr id="25" name="Freeform 55">
                  <a:extLst>
                    <a:ext uri="{FF2B5EF4-FFF2-40B4-BE49-F238E27FC236}">
                      <a16:creationId xmlns:a16="http://schemas.microsoft.com/office/drawing/2014/main" id="{13E1C517-3141-6A4B-1879-B2941471506A}"/>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9050" cap="rnd">
                  <a:solidFill>
                    <a:srgbClr val="09465E"/>
                  </a:solidFill>
                  <a:prstDash val="solid"/>
                  <a:round/>
                </a:ln>
              </p:spPr>
              <p:txBody>
                <a:bodyPr rtlCol="0" anchor="ctr"/>
                <a:lstStyle/>
                <a:p>
                  <a:endParaRPr lang="en-US" sz="1799"/>
                </a:p>
              </p:txBody>
            </p:sp>
            <p:grpSp>
              <p:nvGrpSpPr>
                <p:cNvPr id="26" name="Graphic 503">
                  <a:extLst>
                    <a:ext uri="{FF2B5EF4-FFF2-40B4-BE49-F238E27FC236}">
                      <a16:creationId xmlns:a16="http://schemas.microsoft.com/office/drawing/2014/main" id="{295DCF52-7323-5A26-0553-D83A95C01039}"/>
                    </a:ext>
                  </a:extLst>
                </p:cNvPr>
                <p:cNvGrpSpPr/>
                <p:nvPr/>
              </p:nvGrpSpPr>
              <p:grpSpPr>
                <a:xfrm>
                  <a:off x="13185037" y="4244381"/>
                  <a:ext cx="260795" cy="257144"/>
                  <a:chOff x="13185037" y="4244381"/>
                  <a:chExt cx="260795" cy="257144"/>
                </a:xfrm>
                <a:noFill/>
              </p:grpSpPr>
              <p:sp>
                <p:nvSpPr>
                  <p:cNvPr id="27" name="Freeform 57">
                    <a:extLst>
                      <a:ext uri="{FF2B5EF4-FFF2-40B4-BE49-F238E27FC236}">
                        <a16:creationId xmlns:a16="http://schemas.microsoft.com/office/drawing/2014/main" id="{6751F1F4-BF24-E19B-881F-5FF6EA7D4BFB}"/>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9050" cap="rnd">
                    <a:solidFill>
                      <a:srgbClr val="09465E"/>
                    </a:solidFill>
                    <a:prstDash val="solid"/>
                    <a:round/>
                  </a:ln>
                </p:spPr>
                <p:txBody>
                  <a:bodyPr rtlCol="0" anchor="ctr"/>
                  <a:lstStyle/>
                  <a:p>
                    <a:endParaRPr lang="en-US" sz="1799"/>
                  </a:p>
                </p:txBody>
              </p:sp>
              <p:sp>
                <p:nvSpPr>
                  <p:cNvPr id="28" name="Freeform 58">
                    <a:extLst>
                      <a:ext uri="{FF2B5EF4-FFF2-40B4-BE49-F238E27FC236}">
                        <a16:creationId xmlns:a16="http://schemas.microsoft.com/office/drawing/2014/main" id="{16BA9803-371B-933A-B854-1409C11AEE66}"/>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9050" cap="rnd">
                    <a:solidFill>
                      <a:srgbClr val="09465E"/>
                    </a:solidFill>
                    <a:prstDash val="solid"/>
                    <a:round/>
                  </a:ln>
                </p:spPr>
                <p:txBody>
                  <a:bodyPr rtlCol="0" anchor="ctr"/>
                  <a:lstStyle/>
                  <a:p>
                    <a:endParaRPr lang="en-US" sz="1799"/>
                  </a:p>
                </p:txBody>
              </p:sp>
              <p:sp>
                <p:nvSpPr>
                  <p:cNvPr id="29" name="Freeform 59">
                    <a:extLst>
                      <a:ext uri="{FF2B5EF4-FFF2-40B4-BE49-F238E27FC236}">
                        <a16:creationId xmlns:a16="http://schemas.microsoft.com/office/drawing/2014/main" id="{922C942A-EBC9-9D50-52D7-D2B44D9F9103}"/>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9050" cap="rnd">
                    <a:solidFill>
                      <a:srgbClr val="09465E"/>
                    </a:solidFill>
                    <a:prstDash val="solid"/>
                    <a:round/>
                  </a:ln>
                </p:spPr>
                <p:txBody>
                  <a:bodyPr rtlCol="0" anchor="ctr"/>
                  <a:lstStyle/>
                  <a:p>
                    <a:endParaRPr lang="en-US" sz="1799"/>
                  </a:p>
                </p:txBody>
              </p:sp>
            </p:grpSp>
          </p:grpSp>
        </p:grpSp>
      </p:grpSp>
      <p:grpSp>
        <p:nvGrpSpPr>
          <p:cNvPr id="38" name="Group 37">
            <a:extLst>
              <a:ext uri="{FF2B5EF4-FFF2-40B4-BE49-F238E27FC236}">
                <a16:creationId xmlns:a16="http://schemas.microsoft.com/office/drawing/2014/main" id="{C03F54AF-AD47-AB13-141D-9C5693F1C34D}"/>
              </a:ext>
            </a:extLst>
          </p:cNvPr>
          <p:cNvGrpSpPr/>
          <p:nvPr/>
        </p:nvGrpSpPr>
        <p:grpSpPr>
          <a:xfrm>
            <a:off x="2931406" y="3019791"/>
            <a:ext cx="685860" cy="720472"/>
            <a:chOff x="652853" y="2676672"/>
            <a:chExt cx="845906" cy="888595"/>
          </a:xfrm>
        </p:grpSpPr>
        <p:sp>
          <p:nvSpPr>
            <p:cNvPr id="39" name="Freeform 99">
              <a:extLst>
                <a:ext uri="{FF2B5EF4-FFF2-40B4-BE49-F238E27FC236}">
                  <a16:creationId xmlns:a16="http://schemas.microsoft.com/office/drawing/2014/main" id="{436B2D4B-6B33-93D3-548D-C625B5C64B90}"/>
                </a:ext>
              </a:extLst>
            </p:cNvPr>
            <p:cNvSpPr/>
            <p:nvPr/>
          </p:nvSpPr>
          <p:spPr>
            <a:xfrm>
              <a:off x="766333" y="3029036"/>
              <a:ext cx="159752" cy="248797"/>
            </a:xfrm>
            <a:custGeom>
              <a:avLst/>
              <a:gdLst>
                <a:gd name="connsiteX0" fmla="*/ 19068 w 159752"/>
                <a:gd name="connsiteY0" fmla="*/ 0 h 248797"/>
                <a:gd name="connsiteX1" fmla="*/ 106201 w 159752"/>
                <a:gd name="connsiteY1" fmla="*/ 43508 h 248797"/>
                <a:gd name="connsiteX2" fmla="*/ 157254 w 159752"/>
                <a:gd name="connsiteY2" fmla="*/ 195720 h 248797"/>
                <a:gd name="connsiteX3" fmla="*/ 139632 w 159752"/>
                <a:gd name="connsiteY3" fmla="*/ 246626 h 248797"/>
                <a:gd name="connsiteX4" fmla="*/ 140684 w 159752"/>
                <a:gd name="connsiteY4" fmla="*/ 248797 h 248797"/>
                <a:gd name="connsiteX5" fmla="*/ 53552 w 159752"/>
                <a:gd name="connsiteY5" fmla="*/ 205289 h 248797"/>
                <a:gd name="connsiteX6" fmla="*/ 2498 w 159752"/>
                <a:gd name="connsiteY6" fmla="*/ 53077 h 248797"/>
                <a:gd name="connsiteX7" fmla="*/ 20120 w 159752"/>
                <a:gd name="connsiteY7" fmla="*/ 2171 h 24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752" h="248797">
                  <a:moveTo>
                    <a:pt x="19068" y="0"/>
                  </a:moveTo>
                  <a:cubicBezTo>
                    <a:pt x="50753" y="6592"/>
                    <a:pt x="81117" y="19776"/>
                    <a:pt x="106201" y="43508"/>
                  </a:cubicBezTo>
                  <a:cubicBezTo>
                    <a:pt x="149766" y="84048"/>
                    <a:pt x="166598" y="141645"/>
                    <a:pt x="157254" y="195720"/>
                  </a:cubicBezTo>
                  <a:lnTo>
                    <a:pt x="139632" y="246626"/>
                  </a:lnTo>
                  <a:lnTo>
                    <a:pt x="140684" y="248797"/>
                  </a:lnTo>
                  <a:cubicBezTo>
                    <a:pt x="108999" y="242205"/>
                    <a:pt x="78635" y="229022"/>
                    <a:pt x="53552" y="205289"/>
                  </a:cubicBezTo>
                  <a:cubicBezTo>
                    <a:pt x="9986" y="164749"/>
                    <a:pt x="-6846" y="107152"/>
                    <a:pt x="2498" y="53077"/>
                  </a:cubicBezTo>
                  <a:lnTo>
                    <a:pt x="20120" y="2171"/>
                  </a:lnTo>
                  <a:close/>
                </a:path>
              </a:pathLst>
            </a:custGeom>
            <a:solidFill>
              <a:srgbClr val="60BA47"/>
            </a:solidFill>
            <a:ln w="19050" cap="rnd">
              <a:noFill/>
              <a:prstDash val="solid"/>
              <a:round/>
            </a:ln>
          </p:spPr>
          <p:txBody>
            <a:bodyPr wrap="square" rtlCol="0" anchor="ctr">
              <a:noAutofit/>
            </a:bodyPr>
            <a:lstStyle/>
            <a:p>
              <a:endParaRPr lang="en-US" sz="1799"/>
            </a:p>
          </p:txBody>
        </p:sp>
        <p:grpSp>
          <p:nvGrpSpPr>
            <p:cNvPr id="40" name="Graphic 503">
              <a:extLst>
                <a:ext uri="{FF2B5EF4-FFF2-40B4-BE49-F238E27FC236}">
                  <a16:creationId xmlns:a16="http://schemas.microsoft.com/office/drawing/2014/main" id="{77BDB112-FDAD-D686-02E1-97F895FA033F}"/>
                </a:ext>
              </a:extLst>
            </p:cNvPr>
            <p:cNvGrpSpPr/>
            <p:nvPr/>
          </p:nvGrpSpPr>
          <p:grpSpPr>
            <a:xfrm>
              <a:off x="652853" y="2676672"/>
              <a:ext cx="845906" cy="888595"/>
              <a:chOff x="11067723" y="8947169"/>
              <a:chExt cx="1057625" cy="1110999"/>
            </a:xfrm>
          </p:grpSpPr>
          <p:sp>
            <p:nvSpPr>
              <p:cNvPr id="41" name="Freeform 69">
                <a:extLst>
                  <a:ext uri="{FF2B5EF4-FFF2-40B4-BE49-F238E27FC236}">
                    <a16:creationId xmlns:a16="http://schemas.microsoft.com/office/drawing/2014/main" id="{1EEF2EF2-0076-C572-85E8-9F6B9AE1C1AD}"/>
                  </a:ext>
                </a:extLst>
              </p:cNvPr>
              <p:cNvSpPr/>
              <p:nvPr/>
            </p:nvSpPr>
            <p:spPr>
              <a:xfrm>
                <a:off x="11067723" y="9094286"/>
                <a:ext cx="740296" cy="739291"/>
              </a:xfrm>
              <a:custGeom>
                <a:avLst/>
                <a:gdLst>
                  <a:gd name="connsiteX0" fmla="*/ 9491 w 740296"/>
                  <a:gd name="connsiteY0" fmla="*/ 416624 h 739291"/>
                  <a:gd name="connsiteX1" fmla="*/ 88721 w 740296"/>
                  <a:gd name="connsiteY1" fmla="*/ 436405 h 739291"/>
                  <a:gd name="connsiteX2" fmla="*/ 125033 w 740296"/>
                  <a:gd name="connsiteY2" fmla="*/ 523768 h 739291"/>
                  <a:gd name="connsiteX3" fmla="*/ 83768 w 740296"/>
                  <a:gd name="connsiteY3" fmla="*/ 593000 h 739291"/>
                  <a:gd name="connsiteX4" fmla="*/ 87069 w 740296"/>
                  <a:gd name="connsiteY4" fmla="*/ 606187 h 739291"/>
                  <a:gd name="connsiteX5" fmla="*/ 134937 w 740296"/>
                  <a:gd name="connsiteY5" fmla="*/ 653989 h 739291"/>
                  <a:gd name="connsiteX6" fmla="*/ 148142 w 740296"/>
                  <a:gd name="connsiteY6" fmla="*/ 657285 h 739291"/>
                  <a:gd name="connsiteX7" fmla="*/ 217468 w 740296"/>
                  <a:gd name="connsiteY7" fmla="*/ 616076 h 739291"/>
                  <a:gd name="connsiteX8" fmla="*/ 304950 w 740296"/>
                  <a:gd name="connsiteY8" fmla="*/ 652341 h 739291"/>
                  <a:gd name="connsiteX9" fmla="*/ 324757 w 740296"/>
                  <a:gd name="connsiteY9" fmla="*/ 731462 h 739291"/>
                  <a:gd name="connsiteX10" fmla="*/ 336311 w 740296"/>
                  <a:gd name="connsiteY10" fmla="*/ 738056 h 739291"/>
                  <a:gd name="connsiteX11" fmla="*/ 405636 w 740296"/>
                  <a:gd name="connsiteY11" fmla="*/ 738056 h 739291"/>
                  <a:gd name="connsiteX12" fmla="*/ 417190 w 740296"/>
                  <a:gd name="connsiteY12" fmla="*/ 731462 h 739291"/>
                  <a:gd name="connsiteX13" fmla="*/ 436998 w 740296"/>
                  <a:gd name="connsiteY13" fmla="*/ 658934 h 739291"/>
                  <a:gd name="connsiteX14" fmla="*/ 524480 w 740296"/>
                  <a:gd name="connsiteY14" fmla="*/ 616076 h 739291"/>
                  <a:gd name="connsiteX15" fmla="*/ 593805 w 740296"/>
                  <a:gd name="connsiteY15" fmla="*/ 657285 h 739291"/>
                  <a:gd name="connsiteX16" fmla="*/ 607010 w 740296"/>
                  <a:gd name="connsiteY16" fmla="*/ 653989 h 739291"/>
                  <a:gd name="connsiteX17" fmla="*/ 654878 w 740296"/>
                  <a:gd name="connsiteY17" fmla="*/ 606187 h 739291"/>
                  <a:gd name="connsiteX18" fmla="*/ 658180 w 740296"/>
                  <a:gd name="connsiteY18" fmla="*/ 593000 h 739291"/>
                  <a:gd name="connsiteX19" fmla="*/ 616914 w 740296"/>
                  <a:gd name="connsiteY19" fmla="*/ 523768 h 739291"/>
                  <a:gd name="connsiteX20" fmla="*/ 653227 w 740296"/>
                  <a:gd name="connsiteY20" fmla="*/ 436405 h 739291"/>
                  <a:gd name="connsiteX21" fmla="*/ 732457 w 740296"/>
                  <a:gd name="connsiteY21" fmla="*/ 416624 h 739291"/>
                  <a:gd name="connsiteX22" fmla="*/ 739059 w 740296"/>
                  <a:gd name="connsiteY22" fmla="*/ 405086 h 739291"/>
                  <a:gd name="connsiteX23" fmla="*/ 739059 w 740296"/>
                  <a:gd name="connsiteY23" fmla="*/ 335854 h 739291"/>
                  <a:gd name="connsiteX24" fmla="*/ 732457 w 740296"/>
                  <a:gd name="connsiteY24" fmla="*/ 324315 h 739291"/>
                  <a:gd name="connsiteX25" fmla="*/ 653227 w 740296"/>
                  <a:gd name="connsiteY25" fmla="*/ 304536 h 739291"/>
                  <a:gd name="connsiteX26" fmla="*/ 616914 w 740296"/>
                  <a:gd name="connsiteY26" fmla="*/ 217172 h 739291"/>
                  <a:gd name="connsiteX27" fmla="*/ 658180 w 740296"/>
                  <a:gd name="connsiteY27" fmla="*/ 147941 h 739291"/>
                  <a:gd name="connsiteX28" fmla="*/ 654878 w 740296"/>
                  <a:gd name="connsiteY28" fmla="*/ 134753 h 739291"/>
                  <a:gd name="connsiteX29" fmla="*/ 607010 w 740296"/>
                  <a:gd name="connsiteY29" fmla="*/ 85302 h 739291"/>
                  <a:gd name="connsiteX30" fmla="*/ 593805 w 740296"/>
                  <a:gd name="connsiteY30" fmla="*/ 82006 h 739291"/>
                  <a:gd name="connsiteX31" fmla="*/ 524480 w 740296"/>
                  <a:gd name="connsiteY31" fmla="*/ 123215 h 739291"/>
                  <a:gd name="connsiteX32" fmla="*/ 436998 w 740296"/>
                  <a:gd name="connsiteY32" fmla="*/ 86951 h 739291"/>
                  <a:gd name="connsiteX33" fmla="*/ 417190 w 740296"/>
                  <a:gd name="connsiteY33" fmla="*/ 7830 h 739291"/>
                  <a:gd name="connsiteX34" fmla="*/ 405636 w 740296"/>
                  <a:gd name="connsiteY34" fmla="*/ 1236 h 739291"/>
                  <a:gd name="connsiteX35" fmla="*/ 336311 w 740296"/>
                  <a:gd name="connsiteY35" fmla="*/ 1236 h 739291"/>
                  <a:gd name="connsiteX36" fmla="*/ 324757 w 740296"/>
                  <a:gd name="connsiteY36" fmla="*/ 7830 h 739291"/>
                  <a:gd name="connsiteX37" fmla="*/ 304950 w 740296"/>
                  <a:gd name="connsiteY37" fmla="*/ 86951 h 739291"/>
                  <a:gd name="connsiteX38" fmla="*/ 217468 w 740296"/>
                  <a:gd name="connsiteY38" fmla="*/ 123215 h 739291"/>
                  <a:gd name="connsiteX39" fmla="*/ 148142 w 740296"/>
                  <a:gd name="connsiteY39" fmla="*/ 82006 h 739291"/>
                  <a:gd name="connsiteX40" fmla="*/ 134937 w 740296"/>
                  <a:gd name="connsiteY40" fmla="*/ 85302 h 739291"/>
                  <a:gd name="connsiteX41" fmla="*/ 85419 w 740296"/>
                  <a:gd name="connsiteY41" fmla="*/ 133105 h 739291"/>
                  <a:gd name="connsiteX42" fmla="*/ 82118 w 740296"/>
                  <a:gd name="connsiteY42" fmla="*/ 146292 h 739291"/>
                  <a:gd name="connsiteX43" fmla="*/ 123383 w 740296"/>
                  <a:gd name="connsiteY43" fmla="*/ 215524 h 739291"/>
                  <a:gd name="connsiteX44" fmla="*/ 87069 w 740296"/>
                  <a:gd name="connsiteY44" fmla="*/ 302887 h 739291"/>
                  <a:gd name="connsiteX45" fmla="*/ 87069 w 740296"/>
                  <a:gd name="connsiteY45" fmla="*/ 302887 h 739291"/>
                  <a:gd name="connsiteX46" fmla="*/ 7840 w 740296"/>
                  <a:gd name="connsiteY46" fmla="*/ 322667 h 739291"/>
                  <a:gd name="connsiteX47" fmla="*/ 1238 w 740296"/>
                  <a:gd name="connsiteY47" fmla="*/ 334206 h 739291"/>
                  <a:gd name="connsiteX48" fmla="*/ 1238 w 740296"/>
                  <a:gd name="connsiteY48" fmla="*/ 403438 h 739291"/>
                  <a:gd name="connsiteX49" fmla="*/ 7840 w 740296"/>
                  <a:gd name="connsiteY49" fmla="*/ 414975 h 73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40296" h="739291">
                    <a:moveTo>
                      <a:pt x="9491" y="416624"/>
                    </a:moveTo>
                    <a:cubicBezTo>
                      <a:pt x="82118" y="438053"/>
                      <a:pt x="88721" y="436405"/>
                      <a:pt x="88721" y="436405"/>
                    </a:cubicBezTo>
                    <a:cubicBezTo>
                      <a:pt x="95322" y="467723"/>
                      <a:pt x="108527" y="495746"/>
                      <a:pt x="125033" y="523768"/>
                    </a:cubicBezTo>
                    <a:cubicBezTo>
                      <a:pt x="125033" y="523768"/>
                      <a:pt x="120081" y="527065"/>
                      <a:pt x="83768" y="593000"/>
                    </a:cubicBezTo>
                    <a:cubicBezTo>
                      <a:pt x="83768" y="596296"/>
                      <a:pt x="83768" y="601242"/>
                      <a:pt x="87069" y="606187"/>
                    </a:cubicBezTo>
                    <a:cubicBezTo>
                      <a:pt x="101925" y="624318"/>
                      <a:pt x="118431" y="640802"/>
                      <a:pt x="134937" y="653989"/>
                    </a:cubicBezTo>
                    <a:cubicBezTo>
                      <a:pt x="138239" y="657285"/>
                      <a:pt x="144841" y="658934"/>
                      <a:pt x="148142" y="657285"/>
                    </a:cubicBezTo>
                    <a:cubicBezTo>
                      <a:pt x="214166" y="621021"/>
                      <a:pt x="217468" y="616076"/>
                      <a:pt x="217468" y="616076"/>
                    </a:cubicBezTo>
                    <a:cubicBezTo>
                      <a:pt x="243877" y="632560"/>
                      <a:pt x="273588" y="644099"/>
                      <a:pt x="304950" y="652341"/>
                    </a:cubicBezTo>
                    <a:cubicBezTo>
                      <a:pt x="304950" y="652341"/>
                      <a:pt x="304950" y="657285"/>
                      <a:pt x="324757" y="731462"/>
                    </a:cubicBezTo>
                    <a:cubicBezTo>
                      <a:pt x="324757" y="734759"/>
                      <a:pt x="331359" y="738056"/>
                      <a:pt x="336311" y="738056"/>
                    </a:cubicBezTo>
                    <a:cubicBezTo>
                      <a:pt x="359419" y="739704"/>
                      <a:pt x="382528" y="739704"/>
                      <a:pt x="405636" y="738056"/>
                    </a:cubicBezTo>
                    <a:cubicBezTo>
                      <a:pt x="410589" y="738056"/>
                      <a:pt x="415540" y="734759"/>
                      <a:pt x="417190" y="731462"/>
                    </a:cubicBezTo>
                    <a:cubicBezTo>
                      <a:pt x="438648" y="658934"/>
                      <a:pt x="436998" y="658934"/>
                      <a:pt x="436998" y="658934"/>
                    </a:cubicBezTo>
                    <a:cubicBezTo>
                      <a:pt x="468360" y="653989"/>
                      <a:pt x="498071" y="632560"/>
                      <a:pt x="524480" y="616076"/>
                    </a:cubicBezTo>
                    <a:cubicBezTo>
                      <a:pt x="524480" y="616076"/>
                      <a:pt x="527781" y="621021"/>
                      <a:pt x="593805" y="657285"/>
                    </a:cubicBezTo>
                    <a:cubicBezTo>
                      <a:pt x="597107" y="658934"/>
                      <a:pt x="602059" y="657285"/>
                      <a:pt x="607010" y="653989"/>
                    </a:cubicBezTo>
                    <a:cubicBezTo>
                      <a:pt x="625167" y="639154"/>
                      <a:pt x="641673" y="622670"/>
                      <a:pt x="654878" y="606187"/>
                    </a:cubicBezTo>
                    <a:cubicBezTo>
                      <a:pt x="658180" y="602890"/>
                      <a:pt x="659830" y="596296"/>
                      <a:pt x="658180" y="593000"/>
                    </a:cubicBezTo>
                    <a:cubicBezTo>
                      <a:pt x="621866" y="527065"/>
                      <a:pt x="616914" y="523768"/>
                      <a:pt x="616914" y="523768"/>
                    </a:cubicBezTo>
                    <a:cubicBezTo>
                      <a:pt x="633420" y="497394"/>
                      <a:pt x="644974" y="467723"/>
                      <a:pt x="653227" y="436405"/>
                    </a:cubicBezTo>
                    <a:cubicBezTo>
                      <a:pt x="653227" y="436405"/>
                      <a:pt x="658180" y="436405"/>
                      <a:pt x="732457" y="416624"/>
                    </a:cubicBezTo>
                    <a:cubicBezTo>
                      <a:pt x="735757" y="416624"/>
                      <a:pt x="739059" y="410031"/>
                      <a:pt x="739059" y="405086"/>
                    </a:cubicBezTo>
                    <a:cubicBezTo>
                      <a:pt x="740710" y="382008"/>
                      <a:pt x="740710" y="358932"/>
                      <a:pt x="739059" y="335854"/>
                    </a:cubicBezTo>
                    <a:cubicBezTo>
                      <a:pt x="739059" y="330909"/>
                      <a:pt x="735757" y="325964"/>
                      <a:pt x="732457" y="324315"/>
                    </a:cubicBezTo>
                    <a:cubicBezTo>
                      <a:pt x="659830" y="302887"/>
                      <a:pt x="653227" y="304536"/>
                      <a:pt x="653227" y="304536"/>
                    </a:cubicBezTo>
                    <a:cubicBezTo>
                      <a:pt x="646625" y="273216"/>
                      <a:pt x="633420" y="245194"/>
                      <a:pt x="616914" y="217172"/>
                    </a:cubicBezTo>
                    <a:cubicBezTo>
                      <a:pt x="616914" y="217172"/>
                      <a:pt x="621866" y="213876"/>
                      <a:pt x="658180" y="147941"/>
                    </a:cubicBezTo>
                    <a:cubicBezTo>
                      <a:pt x="658180" y="144644"/>
                      <a:pt x="658180" y="139699"/>
                      <a:pt x="654878" y="134753"/>
                    </a:cubicBezTo>
                    <a:cubicBezTo>
                      <a:pt x="640022" y="116622"/>
                      <a:pt x="623516" y="100138"/>
                      <a:pt x="607010" y="85302"/>
                    </a:cubicBezTo>
                    <a:cubicBezTo>
                      <a:pt x="603709" y="82006"/>
                      <a:pt x="597107" y="80357"/>
                      <a:pt x="593805" y="82006"/>
                    </a:cubicBezTo>
                    <a:cubicBezTo>
                      <a:pt x="527781" y="118270"/>
                      <a:pt x="524480" y="123215"/>
                      <a:pt x="524480" y="123215"/>
                    </a:cubicBezTo>
                    <a:cubicBezTo>
                      <a:pt x="498071" y="106732"/>
                      <a:pt x="468360" y="95193"/>
                      <a:pt x="436998" y="86951"/>
                    </a:cubicBezTo>
                    <a:cubicBezTo>
                      <a:pt x="436998" y="86951"/>
                      <a:pt x="436998" y="82006"/>
                      <a:pt x="417190" y="7830"/>
                    </a:cubicBezTo>
                    <a:cubicBezTo>
                      <a:pt x="417190" y="4533"/>
                      <a:pt x="410589" y="1236"/>
                      <a:pt x="405636" y="1236"/>
                    </a:cubicBezTo>
                    <a:cubicBezTo>
                      <a:pt x="382528" y="-412"/>
                      <a:pt x="359419" y="-412"/>
                      <a:pt x="336311" y="1236"/>
                    </a:cubicBezTo>
                    <a:cubicBezTo>
                      <a:pt x="331359" y="1236"/>
                      <a:pt x="326407" y="4533"/>
                      <a:pt x="324757" y="7830"/>
                    </a:cubicBezTo>
                    <a:cubicBezTo>
                      <a:pt x="303299" y="80357"/>
                      <a:pt x="304950" y="86951"/>
                      <a:pt x="304950" y="86951"/>
                    </a:cubicBezTo>
                    <a:cubicBezTo>
                      <a:pt x="273588" y="93544"/>
                      <a:pt x="245528" y="106732"/>
                      <a:pt x="217468" y="123215"/>
                    </a:cubicBezTo>
                    <a:cubicBezTo>
                      <a:pt x="217468" y="123215"/>
                      <a:pt x="214166" y="118270"/>
                      <a:pt x="148142" y="82006"/>
                    </a:cubicBezTo>
                    <a:cubicBezTo>
                      <a:pt x="144841" y="82006"/>
                      <a:pt x="139889" y="82006"/>
                      <a:pt x="134937" y="85302"/>
                    </a:cubicBezTo>
                    <a:cubicBezTo>
                      <a:pt x="116780" y="100138"/>
                      <a:pt x="100274" y="116622"/>
                      <a:pt x="85419" y="133105"/>
                    </a:cubicBezTo>
                    <a:cubicBezTo>
                      <a:pt x="82118" y="136402"/>
                      <a:pt x="80468" y="142995"/>
                      <a:pt x="82118" y="146292"/>
                    </a:cubicBezTo>
                    <a:cubicBezTo>
                      <a:pt x="118431" y="212227"/>
                      <a:pt x="123383" y="215524"/>
                      <a:pt x="123383" y="215524"/>
                    </a:cubicBezTo>
                    <a:cubicBezTo>
                      <a:pt x="106877" y="241897"/>
                      <a:pt x="95322" y="271568"/>
                      <a:pt x="87069" y="302887"/>
                    </a:cubicBezTo>
                    <a:lnTo>
                      <a:pt x="87069" y="302887"/>
                    </a:lnTo>
                    <a:cubicBezTo>
                      <a:pt x="87069" y="302887"/>
                      <a:pt x="82118" y="302887"/>
                      <a:pt x="7840" y="322667"/>
                    </a:cubicBezTo>
                    <a:cubicBezTo>
                      <a:pt x="4539" y="322667"/>
                      <a:pt x="1238" y="329261"/>
                      <a:pt x="1238" y="334206"/>
                    </a:cubicBezTo>
                    <a:cubicBezTo>
                      <a:pt x="-413" y="357283"/>
                      <a:pt x="-413" y="380360"/>
                      <a:pt x="1238" y="403438"/>
                    </a:cubicBezTo>
                    <a:cubicBezTo>
                      <a:pt x="1238" y="408383"/>
                      <a:pt x="4539" y="413327"/>
                      <a:pt x="7840" y="414975"/>
                    </a:cubicBezTo>
                    <a:close/>
                  </a:path>
                </a:pathLst>
              </a:custGeom>
              <a:noFill/>
              <a:ln w="19050" cap="rnd">
                <a:solidFill>
                  <a:srgbClr val="09465E"/>
                </a:solidFill>
                <a:prstDash val="solid"/>
                <a:round/>
              </a:ln>
            </p:spPr>
            <p:txBody>
              <a:bodyPr rtlCol="0" anchor="ctr"/>
              <a:lstStyle/>
              <a:p>
                <a:endParaRPr lang="en-US" sz="1799"/>
              </a:p>
            </p:txBody>
          </p:sp>
          <p:grpSp>
            <p:nvGrpSpPr>
              <p:cNvPr id="42" name="Graphic 503">
                <a:extLst>
                  <a:ext uri="{FF2B5EF4-FFF2-40B4-BE49-F238E27FC236}">
                    <a16:creationId xmlns:a16="http://schemas.microsoft.com/office/drawing/2014/main" id="{897949A7-27A6-C91F-8E0F-6E43EEEA9018}"/>
                  </a:ext>
                </a:extLst>
              </p:cNvPr>
              <p:cNvGrpSpPr/>
              <p:nvPr/>
            </p:nvGrpSpPr>
            <p:grpSpPr>
              <a:xfrm>
                <a:off x="11638419" y="8947169"/>
                <a:ext cx="486928" cy="1110999"/>
                <a:chOff x="11638419" y="8947169"/>
                <a:chExt cx="486928" cy="1110999"/>
              </a:xfrm>
            </p:grpSpPr>
            <p:sp>
              <p:nvSpPr>
                <p:cNvPr id="48" name="Freeform 76">
                  <a:extLst>
                    <a:ext uri="{FF2B5EF4-FFF2-40B4-BE49-F238E27FC236}">
                      <a16:creationId xmlns:a16="http://schemas.microsoft.com/office/drawing/2014/main" id="{A3110F26-54C5-973D-9B8F-118DF1AC9B19}"/>
                    </a:ext>
                  </a:extLst>
                </p:cNvPr>
                <p:cNvSpPr/>
                <p:nvPr/>
              </p:nvSpPr>
              <p:spPr>
                <a:xfrm>
                  <a:off x="11638419" y="9196072"/>
                  <a:ext cx="486928" cy="862096"/>
                </a:xfrm>
                <a:custGeom>
                  <a:avLst/>
                  <a:gdLst>
                    <a:gd name="connsiteX0" fmla="*/ 486929 w 486928"/>
                    <a:gd name="connsiteY0" fmla="*/ 103848 h 862096"/>
                    <a:gd name="connsiteX1" fmla="*/ 465471 w 486928"/>
                    <a:gd name="connsiteY1" fmla="*/ 387366 h 862096"/>
                    <a:gd name="connsiteX2" fmla="*/ 379639 w 486928"/>
                    <a:gd name="connsiteY2" fmla="*/ 456598 h 862096"/>
                    <a:gd name="connsiteX3" fmla="*/ 374688 w 486928"/>
                    <a:gd name="connsiteY3" fmla="*/ 456598 h 862096"/>
                    <a:gd name="connsiteX4" fmla="*/ 346627 w 486928"/>
                    <a:gd name="connsiteY4" fmla="*/ 835722 h 862096"/>
                    <a:gd name="connsiteX5" fmla="*/ 318568 w 486928"/>
                    <a:gd name="connsiteY5" fmla="*/ 862096 h 862096"/>
                    <a:gd name="connsiteX6" fmla="*/ 168362 w 486928"/>
                    <a:gd name="connsiteY6" fmla="*/ 862096 h 862096"/>
                    <a:gd name="connsiteX7" fmla="*/ 140301 w 486928"/>
                    <a:gd name="connsiteY7" fmla="*/ 835722 h 862096"/>
                    <a:gd name="connsiteX8" fmla="*/ 112242 w 486928"/>
                    <a:gd name="connsiteY8" fmla="*/ 456598 h 862096"/>
                    <a:gd name="connsiteX9" fmla="*/ 107289 w 486928"/>
                    <a:gd name="connsiteY9" fmla="*/ 456598 h 862096"/>
                    <a:gd name="connsiteX10" fmla="*/ 21459 w 486928"/>
                    <a:gd name="connsiteY10" fmla="*/ 387366 h 862096"/>
                    <a:gd name="connsiteX11" fmla="*/ 0 w 486928"/>
                    <a:gd name="connsiteY11" fmla="*/ 108793 h 862096"/>
                    <a:gd name="connsiteX12" fmla="*/ 0 w 486928"/>
                    <a:gd name="connsiteY12" fmla="*/ 103848 h 862096"/>
                    <a:gd name="connsiteX13" fmla="*/ 97386 w 486928"/>
                    <a:gd name="connsiteY13" fmla="*/ 0 h 862096"/>
                    <a:gd name="connsiteX14" fmla="*/ 387892 w 486928"/>
                    <a:gd name="connsiteY14" fmla="*/ 0 h 862096"/>
                    <a:gd name="connsiteX15" fmla="*/ 485278 w 486928"/>
                    <a:gd name="connsiteY15" fmla="*/ 103848 h 86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6928" h="862096">
                      <a:moveTo>
                        <a:pt x="486929" y="103848"/>
                      </a:moveTo>
                      <a:lnTo>
                        <a:pt x="465471" y="387366"/>
                      </a:lnTo>
                      <a:cubicBezTo>
                        <a:pt x="462170" y="421982"/>
                        <a:pt x="415953" y="450005"/>
                        <a:pt x="379639" y="456598"/>
                      </a:cubicBezTo>
                      <a:cubicBezTo>
                        <a:pt x="377989" y="456598"/>
                        <a:pt x="376339" y="456598"/>
                        <a:pt x="374688" y="456598"/>
                      </a:cubicBezTo>
                      <a:lnTo>
                        <a:pt x="346627" y="835722"/>
                      </a:lnTo>
                      <a:cubicBezTo>
                        <a:pt x="346627" y="850557"/>
                        <a:pt x="333423" y="862096"/>
                        <a:pt x="318568" y="862096"/>
                      </a:cubicBezTo>
                      <a:lnTo>
                        <a:pt x="168362" y="862096"/>
                      </a:lnTo>
                      <a:cubicBezTo>
                        <a:pt x="153507" y="862096"/>
                        <a:pt x="141953" y="850557"/>
                        <a:pt x="140301" y="835722"/>
                      </a:cubicBezTo>
                      <a:lnTo>
                        <a:pt x="112242" y="456598"/>
                      </a:lnTo>
                      <a:cubicBezTo>
                        <a:pt x="112242" y="456598"/>
                        <a:pt x="108941" y="456598"/>
                        <a:pt x="107289" y="456598"/>
                      </a:cubicBezTo>
                      <a:cubicBezTo>
                        <a:pt x="70977" y="451653"/>
                        <a:pt x="24759" y="421982"/>
                        <a:pt x="21459" y="387366"/>
                      </a:cubicBezTo>
                      <a:lnTo>
                        <a:pt x="0" y="108793"/>
                      </a:lnTo>
                      <a:cubicBezTo>
                        <a:pt x="0" y="107144"/>
                        <a:pt x="0" y="105496"/>
                        <a:pt x="0" y="103848"/>
                      </a:cubicBezTo>
                      <a:cubicBezTo>
                        <a:pt x="0" y="47803"/>
                        <a:pt x="44567" y="1649"/>
                        <a:pt x="97386" y="0"/>
                      </a:cubicBezTo>
                      <a:lnTo>
                        <a:pt x="387892" y="0"/>
                      </a:lnTo>
                      <a:cubicBezTo>
                        <a:pt x="442363" y="0"/>
                        <a:pt x="485278" y="47803"/>
                        <a:pt x="485278" y="103848"/>
                      </a:cubicBezTo>
                      <a:close/>
                    </a:path>
                  </a:pathLst>
                </a:custGeom>
                <a:solidFill>
                  <a:srgbClr val="FFFFFF"/>
                </a:solidFill>
                <a:ln w="19050" cap="rnd">
                  <a:solidFill>
                    <a:srgbClr val="09465E"/>
                  </a:solidFill>
                  <a:prstDash val="solid"/>
                  <a:round/>
                </a:ln>
              </p:spPr>
              <p:txBody>
                <a:bodyPr rtlCol="0" anchor="ctr"/>
                <a:lstStyle/>
                <a:p>
                  <a:endParaRPr lang="en-US" sz="1799"/>
                </a:p>
              </p:txBody>
            </p:sp>
            <p:sp>
              <p:nvSpPr>
                <p:cNvPr id="49" name="Freeform 77">
                  <a:extLst>
                    <a:ext uri="{FF2B5EF4-FFF2-40B4-BE49-F238E27FC236}">
                      <a16:creationId xmlns:a16="http://schemas.microsoft.com/office/drawing/2014/main" id="{F35BA103-13DD-D464-0F37-D990C6ADD7D6}"/>
                    </a:ext>
                  </a:extLst>
                </p:cNvPr>
                <p:cNvSpPr/>
                <p:nvPr/>
              </p:nvSpPr>
              <p:spPr>
                <a:xfrm>
                  <a:off x="11790275" y="8947169"/>
                  <a:ext cx="184868" cy="184617"/>
                </a:xfrm>
                <a:custGeom>
                  <a:avLst/>
                  <a:gdLst>
                    <a:gd name="connsiteX0" fmla="*/ 92435 w 184868"/>
                    <a:gd name="connsiteY0" fmla="*/ 184617 h 184617"/>
                    <a:gd name="connsiteX1" fmla="*/ 0 w 184868"/>
                    <a:gd name="connsiteY1" fmla="*/ 92308 h 184617"/>
                    <a:gd name="connsiteX2" fmla="*/ 92435 w 184868"/>
                    <a:gd name="connsiteY2" fmla="*/ 0 h 184617"/>
                    <a:gd name="connsiteX3" fmla="*/ 184868 w 184868"/>
                    <a:gd name="connsiteY3" fmla="*/ 92308 h 184617"/>
                    <a:gd name="connsiteX4" fmla="*/ 92435 w 184868"/>
                    <a:gd name="connsiteY4" fmla="*/ 184617 h 18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868" h="184617">
                      <a:moveTo>
                        <a:pt x="92435" y="184617"/>
                      </a:moveTo>
                      <a:cubicBezTo>
                        <a:pt x="41265" y="184617"/>
                        <a:pt x="0" y="143408"/>
                        <a:pt x="0" y="92308"/>
                      </a:cubicBezTo>
                      <a:cubicBezTo>
                        <a:pt x="0" y="41209"/>
                        <a:pt x="41265" y="0"/>
                        <a:pt x="92435" y="0"/>
                      </a:cubicBezTo>
                      <a:cubicBezTo>
                        <a:pt x="143603" y="0"/>
                        <a:pt x="184868" y="41209"/>
                        <a:pt x="184868" y="92308"/>
                      </a:cubicBezTo>
                      <a:cubicBezTo>
                        <a:pt x="184868" y="143408"/>
                        <a:pt x="143603" y="184617"/>
                        <a:pt x="92435" y="184617"/>
                      </a:cubicBezTo>
                      <a:close/>
                    </a:path>
                  </a:pathLst>
                </a:custGeom>
                <a:noFill/>
                <a:ln w="19050" cap="rnd">
                  <a:solidFill>
                    <a:srgbClr val="09465E"/>
                  </a:solidFill>
                  <a:prstDash val="solid"/>
                  <a:round/>
                </a:ln>
              </p:spPr>
              <p:txBody>
                <a:bodyPr rtlCol="0" anchor="ctr"/>
                <a:lstStyle/>
                <a:p>
                  <a:endParaRPr lang="en-US" sz="1799"/>
                </a:p>
              </p:txBody>
            </p:sp>
            <p:sp>
              <p:nvSpPr>
                <p:cNvPr id="50" name="Freeform 78">
                  <a:extLst>
                    <a:ext uri="{FF2B5EF4-FFF2-40B4-BE49-F238E27FC236}">
                      <a16:creationId xmlns:a16="http://schemas.microsoft.com/office/drawing/2014/main" id="{AE7EC20D-FC26-CD6F-2379-CD832757ED73}"/>
                    </a:ext>
                  </a:extLst>
                </p:cNvPr>
                <p:cNvSpPr/>
                <p:nvPr/>
              </p:nvSpPr>
              <p:spPr>
                <a:xfrm>
                  <a:off x="11882709" y="9626296"/>
                  <a:ext cx="16506" cy="431871"/>
                </a:xfrm>
                <a:custGeom>
                  <a:avLst/>
                  <a:gdLst>
                    <a:gd name="connsiteX0" fmla="*/ 0 w 16506"/>
                    <a:gd name="connsiteY0" fmla="*/ 0 h 431871"/>
                    <a:gd name="connsiteX1" fmla="*/ 0 w 16506"/>
                    <a:gd name="connsiteY1" fmla="*/ 431872 h 431871"/>
                  </a:gdLst>
                  <a:ahLst/>
                  <a:cxnLst>
                    <a:cxn ang="0">
                      <a:pos x="connsiteX0" y="connsiteY0"/>
                    </a:cxn>
                    <a:cxn ang="0">
                      <a:pos x="connsiteX1" y="connsiteY1"/>
                    </a:cxn>
                  </a:cxnLst>
                  <a:rect l="l" t="t" r="r" b="b"/>
                  <a:pathLst>
                    <a:path w="16506" h="431871">
                      <a:moveTo>
                        <a:pt x="0" y="0"/>
                      </a:moveTo>
                      <a:lnTo>
                        <a:pt x="0" y="431872"/>
                      </a:lnTo>
                    </a:path>
                  </a:pathLst>
                </a:custGeom>
                <a:ln w="19050" cap="rnd">
                  <a:solidFill>
                    <a:srgbClr val="09465E"/>
                  </a:solidFill>
                  <a:prstDash val="solid"/>
                  <a:round/>
                </a:ln>
              </p:spPr>
              <p:txBody>
                <a:bodyPr rtlCol="0" anchor="ctr"/>
                <a:lstStyle/>
                <a:p>
                  <a:endParaRPr lang="en-US" sz="1799"/>
                </a:p>
              </p:txBody>
            </p:sp>
            <p:sp>
              <p:nvSpPr>
                <p:cNvPr id="51" name="Freeform 79">
                  <a:extLst>
                    <a:ext uri="{FF2B5EF4-FFF2-40B4-BE49-F238E27FC236}">
                      <a16:creationId xmlns:a16="http://schemas.microsoft.com/office/drawing/2014/main" id="{B89C296C-F3D2-0567-B528-3CE1925F5297}"/>
                    </a:ext>
                  </a:extLst>
                </p:cNvPr>
                <p:cNvSpPr/>
                <p:nvPr/>
              </p:nvSpPr>
              <p:spPr>
                <a:xfrm>
                  <a:off x="11727552" y="9337832"/>
                  <a:ext cx="23108" cy="314837"/>
                </a:xfrm>
                <a:custGeom>
                  <a:avLst/>
                  <a:gdLst>
                    <a:gd name="connsiteX0" fmla="*/ 23109 w 23108"/>
                    <a:gd name="connsiteY0" fmla="*/ 314838 h 314837"/>
                    <a:gd name="connsiteX1" fmla="*/ 0 w 23108"/>
                    <a:gd name="connsiteY1" fmla="*/ 0 h 314837"/>
                  </a:gdLst>
                  <a:ahLst/>
                  <a:cxnLst>
                    <a:cxn ang="0">
                      <a:pos x="connsiteX0" y="connsiteY0"/>
                    </a:cxn>
                    <a:cxn ang="0">
                      <a:pos x="connsiteX1" y="connsiteY1"/>
                    </a:cxn>
                  </a:cxnLst>
                  <a:rect l="l" t="t" r="r" b="b"/>
                  <a:pathLst>
                    <a:path w="23108" h="314837">
                      <a:moveTo>
                        <a:pt x="23109" y="314838"/>
                      </a:moveTo>
                      <a:lnTo>
                        <a:pt x="0" y="0"/>
                      </a:lnTo>
                    </a:path>
                  </a:pathLst>
                </a:custGeom>
                <a:ln w="19050" cap="rnd">
                  <a:solidFill>
                    <a:srgbClr val="09465E"/>
                  </a:solidFill>
                  <a:prstDash val="solid"/>
                  <a:round/>
                </a:ln>
              </p:spPr>
              <p:txBody>
                <a:bodyPr rtlCol="0" anchor="ctr"/>
                <a:lstStyle/>
                <a:p>
                  <a:endParaRPr lang="en-US" sz="1799"/>
                </a:p>
              </p:txBody>
            </p:sp>
            <p:sp>
              <p:nvSpPr>
                <p:cNvPr id="52" name="Freeform 80">
                  <a:extLst>
                    <a:ext uri="{FF2B5EF4-FFF2-40B4-BE49-F238E27FC236}">
                      <a16:creationId xmlns:a16="http://schemas.microsoft.com/office/drawing/2014/main" id="{1217A91A-DAED-DC39-FD59-2903E212F3CD}"/>
                    </a:ext>
                  </a:extLst>
                </p:cNvPr>
                <p:cNvSpPr/>
                <p:nvPr/>
              </p:nvSpPr>
              <p:spPr>
                <a:xfrm>
                  <a:off x="12014758" y="9337832"/>
                  <a:ext cx="23108" cy="314837"/>
                </a:xfrm>
                <a:custGeom>
                  <a:avLst/>
                  <a:gdLst>
                    <a:gd name="connsiteX0" fmla="*/ 0 w 23108"/>
                    <a:gd name="connsiteY0" fmla="*/ 314838 h 314837"/>
                    <a:gd name="connsiteX1" fmla="*/ 23108 w 23108"/>
                    <a:gd name="connsiteY1" fmla="*/ 0 h 314837"/>
                  </a:gdLst>
                  <a:ahLst/>
                  <a:cxnLst>
                    <a:cxn ang="0">
                      <a:pos x="connsiteX0" y="connsiteY0"/>
                    </a:cxn>
                    <a:cxn ang="0">
                      <a:pos x="connsiteX1" y="connsiteY1"/>
                    </a:cxn>
                  </a:cxnLst>
                  <a:rect l="l" t="t" r="r" b="b"/>
                  <a:pathLst>
                    <a:path w="23108" h="314837">
                      <a:moveTo>
                        <a:pt x="0" y="314838"/>
                      </a:moveTo>
                      <a:lnTo>
                        <a:pt x="23108" y="0"/>
                      </a:lnTo>
                    </a:path>
                  </a:pathLst>
                </a:custGeom>
                <a:ln w="19050" cap="rnd">
                  <a:solidFill>
                    <a:srgbClr val="09465E"/>
                  </a:solidFill>
                  <a:prstDash val="solid"/>
                  <a:round/>
                </a:ln>
              </p:spPr>
              <p:txBody>
                <a:bodyPr rtlCol="0" anchor="ctr"/>
                <a:lstStyle/>
                <a:p>
                  <a:endParaRPr lang="en-US" sz="1799"/>
                </a:p>
              </p:txBody>
            </p:sp>
          </p:grpSp>
          <p:grpSp>
            <p:nvGrpSpPr>
              <p:cNvPr id="43" name="Graphic 503">
                <a:extLst>
                  <a:ext uri="{FF2B5EF4-FFF2-40B4-BE49-F238E27FC236}">
                    <a16:creationId xmlns:a16="http://schemas.microsoft.com/office/drawing/2014/main" id="{A37C6095-D6D6-65FC-17C0-3BD257D94B9F}"/>
                  </a:ext>
                </a:extLst>
              </p:cNvPr>
              <p:cNvGrpSpPr/>
              <p:nvPr/>
            </p:nvGrpSpPr>
            <p:grpSpPr>
              <a:xfrm>
                <a:off x="11225139" y="9360909"/>
                <a:ext cx="385220" cy="312305"/>
                <a:chOff x="11225139" y="9360909"/>
                <a:chExt cx="385220" cy="312305"/>
              </a:xfrm>
              <a:noFill/>
            </p:grpSpPr>
            <p:sp>
              <p:nvSpPr>
                <p:cNvPr id="45" name="Freeform 73">
                  <a:extLst>
                    <a:ext uri="{FF2B5EF4-FFF2-40B4-BE49-F238E27FC236}">
                      <a16:creationId xmlns:a16="http://schemas.microsoft.com/office/drawing/2014/main" id="{DA897974-1493-1F1A-0694-A90B6888D9E6}"/>
                    </a:ext>
                  </a:extLst>
                </p:cNvPr>
                <p:cNvSpPr/>
                <p:nvPr/>
              </p:nvSpPr>
              <p:spPr>
                <a:xfrm>
                  <a:off x="11225139" y="9360909"/>
                  <a:ext cx="385220" cy="312305"/>
                </a:xfrm>
                <a:custGeom>
                  <a:avLst/>
                  <a:gdLst>
                    <a:gd name="connsiteX0" fmla="*/ 385221 w 385220"/>
                    <a:gd name="connsiteY0" fmla="*/ 222529 h 312305"/>
                    <a:gd name="connsiteX1" fmla="*/ 228413 w 385220"/>
                    <a:gd name="connsiteY1" fmla="*/ 311542 h 312305"/>
                    <a:gd name="connsiteX2" fmla="*/ 629 w 385220"/>
                    <a:gd name="connsiteY2" fmla="*/ 118683 h 312305"/>
                    <a:gd name="connsiteX3" fmla="*/ 25388 w 385220"/>
                    <a:gd name="connsiteY3" fmla="*/ 0 h 312305"/>
                  </a:gdLst>
                  <a:ahLst/>
                  <a:cxnLst>
                    <a:cxn ang="0">
                      <a:pos x="connsiteX0" y="connsiteY0"/>
                    </a:cxn>
                    <a:cxn ang="0">
                      <a:pos x="connsiteX1" y="connsiteY1"/>
                    </a:cxn>
                    <a:cxn ang="0">
                      <a:pos x="connsiteX2" y="connsiteY2"/>
                    </a:cxn>
                    <a:cxn ang="0">
                      <a:pos x="connsiteX3" y="connsiteY3"/>
                    </a:cxn>
                  </a:cxnLst>
                  <a:rect l="l" t="t" r="r" b="b"/>
                  <a:pathLst>
                    <a:path w="385220" h="312305">
                      <a:moveTo>
                        <a:pt x="385221" y="222529"/>
                      </a:moveTo>
                      <a:cubicBezTo>
                        <a:pt x="350557" y="271980"/>
                        <a:pt x="294437" y="306597"/>
                        <a:pt x="228413" y="311542"/>
                      </a:cubicBezTo>
                      <a:cubicBezTo>
                        <a:pt x="112871" y="321431"/>
                        <a:pt x="10533" y="234068"/>
                        <a:pt x="629" y="118683"/>
                      </a:cubicBezTo>
                      <a:cubicBezTo>
                        <a:pt x="-2672" y="75825"/>
                        <a:pt x="7232" y="36264"/>
                        <a:pt x="25388" y="0"/>
                      </a:cubicBezTo>
                    </a:path>
                  </a:pathLst>
                </a:custGeom>
                <a:noFill/>
                <a:ln w="19050" cap="rnd">
                  <a:solidFill>
                    <a:srgbClr val="09465E"/>
                  </a:solidFill>
                  <a:prstDash val="solid"/>
                  <a:round/>
                </a:ln>
              </p:spPr>
              <p:txBody>
                <a:bodyPr rtlCol="0" anchor="ctr"/>
                <a:lstStyle/>
                <a:p>
                  <a:endParaRPr lang="en-US" sz="1799"/>
                </a:p>
              </p:txBody>
            </p:sp>
            <p:sp>
              <p:nvSpPr>
                <p:cNvPr id="46" name="Freeform 74">
                  <a:extLst>
                    <a:ext uri="{FF2B5EF4-FFF2-40B4-BE49-F238E27FC236}">
                      <a16:creationId xmlns:a16="http://schemas.microsoft.com/office/drawing/2014/main" id="{1ACE8537-E1B1-3FCD-C57B-447B2C2DE22A}"/>
                    </a:ext>
                  </a:extLst>
                </p:cNvPr>
                <p:cNvSpPr/>
                <p:nvPr/>
              </p:nvSpPr>
              <p:spPr>
                <a:xfrm>
                  <a:off x="11250527" y="9360909"/>
                  <a:ext cx="175896" cy="309893"/>
                </a:xfrm>
                <a:custGeom>
                  <a:avLst/>
                  <a:gdLst>
                    <a:gd name="connsiteX0" fmla="*/ 150206 w 175896"/>
                    <a:gd name="connsiteY0" fmla="*/ 309894 h 309893"/>
                    <a:gd name="connsiteX1" fmla="*/ 108941 w 175896"/>
                    <a:gd name="connsiteY1" fmla="*/ 54397 h 309893"/>
                    <a:gd name="connsiteX2" fmla="*/ 0 w 175896"/>
                    <a:gd name="connsiteY2" fmla="*/ 0 h 309893"/>
                  </a:gdLst>
                  <a:ahLst/>
                  <a:cxnLst>
                    <a:cxn ang="0">
                      <a:pos x="connsiteX0" y="connsiteY0"/>
                    </a:cxn>
                    <a:cxn ang="0">
                      <a:pos x="connsiteX1" y="connsiteY1"/>
                    </a:cxn>
                    <a:cxn ang="0">
                      <a:pos x="connsiteX2" y="connsiteY2"/>
                    </a:cxn>
                  </a:cxnLst>
                  <a:rect l="l" t="t" r="r" b="b"/>
                  <a:pathLst>
                    <a:path w="175896" h="309893">
                      <a:moveTo>
                        <a:pt x="150206" y="309894"/>
                      </a:moveTo>
                      <a:cubicBezTo>
                        <a:pt x="194772" y="227475"/>
                        <a:pt x="181567" y="121979"/>
                        <a:pt x="108941" y="54397"/>
                      </a:cubicBezTo>
                      <a:cubicBezTo>
                        <a:pt x="77579" y="24725"/>
                        <a:pt x="39615" y="8242"/>
                        <a:pt x="0" y="0"/>
                      </a:cubicBezTo>
                    </a:path>
                  </a:pathLst>
                </a:custGeom>
                <a:noFill/>
                <a:ln w="19050" cap="rnd">
                  <a:solidFill>
                    <a:srgbClr val="09465E"/>
                  </a:solidFill>
                  <a:prstDash val="solid"/>
                  <a:round/>
                </a:ln>
              </p:spPr>
              <p:txBody>
                <a:bodyPr rtlCol="0" anchor="ctr"/>
                <a:lstStyle/>
                <a:p>
                  <a:endParaRPr lang="en-US" sz="1799"/>
                </a:p>
              </p:txBody>
            </p:sp>
            <p:sp>
              <p:nvSpPr>
                <p:cNvPr id="47" name="Freeform 75">
                  <a:extLst>
                    <a:ext uri="{FF2B5EF4-FFF2-40B4-BE49-F238E27FC236}">
                      <a16:creationId xmlns:a16="http://schemas.microsoft.com/office/drawing/2014/main" id="{1536B347-3887-B99E-1BC5-33599E8D9680}"/>
                    </a:ext>
                  </a:extLst>
                </p:cNvPr>
                <p:cNvSpPr/>
                <p:nvPr/>
              </p:nvSpPr>
              <p:spPr>
                <a:xfrm>
                  <a:off x="11252178" y="9360909"/>
                  <a:ext cx="148554" cy="309892"/>
                </a:xfrm>
                <a:custGeom>
                  <a:avLst/>
                  <a:gdLst>
                    <a:gd name="connsiteX0" fmla="*/ 0 w 148554"/>
                    <a:gd name="connsiteY0" fmla="*/ 0 h 309892"/>
                    <a:gd name="connsiteX1" fmla="*/ 148555 w 148554"/>
                    <a:gd name="connsiteY1" fmla="*/ 309893 h 309892"/>
                  </a:gdLst>
                  <a:ahLst/>
                  <a:cxnLst>
                    <a:cxn ang="0">
                      <a:pos x="connsiteX0" y="connsiteY0"/>
                    </a:cxn>
                    <a:cxn ang="0">
                      <a:pos x="connsiteX1" y="connsiteY1"/>
                    </a:cxn>
                  </a:cxnLst>
                  <a:rect l="l" t="t" r="r" b="b"/>
                  <a:pathLst>
                    <a:path w="148554" h="309892">
                      <a:moveTo>
                        <a:pt x="0" y="0"/>
                      </a:moveTo>
                      <a:lnTo>
                        <a:pt x="148555" y="309893"/>
                      </a:lnTo>
                    </a:path>
                  </a:pathLst>
                </a:custGeom>
                <a:ln w="19050" cap="rnd">
                  <a:solidFill>
                    <a:srgbClr val="09465E"/>
                  </a:solidFill>
                  <a:prstDash val="solid"/>
                  <a:round/>
                </a:ln>
              </p:spPr>
              <p:txBody>
                <a:bodyPr rtlCol="0" anchor="ctr"/>
                <a:lstStyle/>
                <a:p>
                  <a:endParaRPr lang="en-US" sz="1799"/>
                </a:p>
              </p:txBody>
            </p:sp>
          </p:grpSp>
          <p:sp>
            <p:nvSpPr>
              <p:cNvPr id="44" name="Freeform 72">
                <a:extLst>
                  <a:ext uri="{FF2B5EF4-FFF2-40B4-BE49-F238E27FC236}">
                    <a16:creationId xmlns:a16="http://schemas.microsoft.com/office/drawing/2014/main" id="{2EF564EE-6CE4-FC49-7092-A405BB518C94}"/>
                  </a:ext>
                </a:extLst>
              </p:cNvPr>
              <p:cNvSpPr/>
              <p:nvPr/>
            </p:nvSpPr>
            <p:spPr>
              <a:xfrm>
                <a:off x="11295093" y="9252117"/>
                <a:ext cx="285554" cy="57692"/>
              </a:xfrm>
              <a:custGeom>
                <a:avLst/>
                <a:gdLst>
                  <a:gd name="connsiteX0" fmla="*/ 0 w 285554"/>
                  <a:gd name="connsiteY0" fmla="*/ 52748 h 57692"/>
                  <a:gd name="connsiteX1" fmla="*/ 140301 w 285554"/>
                  <a:gd name="connsiteY1" fmla="*/ 0 h 57692"/>
                  <a:gd name="connsiteX2" fmla="*/ 285555 w 285554"/>
                  <a:gd name="connsiteY2" fmla="*/ 57693 h 57692"/>
                </a:gdLst>
                <a:ahLst/>
                <a:cxnLst>
                  <a:cxn ang="0">
                    <a:pos x="connsiteX0" y="connsiteY0"/>
                  </a:cxn>
                  <a:cxn ang="0">
                    <a:pos x="connsiteX1" y="connsiteY1"/>
                  </a:cxn>
                  <a:cxn ang="0">
                    <a:pos x="connsiteX2" y="connsiteY2"/>
                  </a:cxn>
                </a:cxnLst>
                <a:rect l="l" t="t" r="r" b="b"/>
                <a:pathLst>
                  <a:path w="285554" h="57692">
                    <a:moveTo>
                      <a:pt x="0" y="52748"/>
                    </a:moveTo>
                    <a:cubicBezTo>
                      <a:pt x="37964" y="19781"/>
                      <a:pt x="85832" y="0"/>
                      <a:pt x="140301" y="0"/>
                    </a:cubicBezTo>
                    <a:cubicBezTo>
                      <a:pt x="194771" y="0"/>
                      <a:pt x="247591" y="21429"/>
                      <a:pt x="285555" y="57693"/>
                    </a:cubicBezTo>
                  </a:path>
                </a:pathLst>
              </a:custGeom>
              <a:noFill/>
              <a:ln w="19050" cap="rnd">
                <a:solidFill>
                  <a:srgbClr val="09465E"/>
                </a:solidFill>
                <a:prstDash val="solid"/>
                <a:round/>
              </a:ln>
            </p:spPr>
            <p:txBody>
              <a:bodyPr rtlCol="0" anchor="ctr"/>
              <a:lstStyle/>
              <a:p>
                <a:endParaRPr lang="en-US" sz="1799"/>
              </a:p>
            </p:txBody>
          </p:sp>
        </p:grpSp>
      </p:grpSp>
      <p:grpSp>
        <p:nvGrpSpPr>
          <p:cNvPr id="53" name="Group 52">
            <a:extLst>
              <a:ext uri="{FF2B5EF4-FFF2-40B4-BE49-F238E27FC236}">
                <a16:creationId xmlns:a16="http://schemas.microsoft.com/office/drawing/2014/main" id="{A9E27167-D883-95F6-674F-66B793201BB3}"/>
              </a:ext>
            </a:extLst>
          </p:cNvPr>
          <p:cNvGrpSpPr/>
          <p:nvPr/>
        </p:nvGrpSpPr>
        <p:grpSpPr>
          <a:xfrm>
            <a:off x="7099608" y="2975798"/>
            <a:ext cx="616551" cy="736832"/>
            <a:chOff x="4431337" y="2646211"/>
            <a:chExt cx="760423" cy="908772"/>
          </a:xfrm>
        </p:grpSpPr>
        <p:sp>
          <p:nvSpPr>
            <p:cNvPr id="54" name="Freeform 101">
              <a:extLst>
                <a:ext uri="{FF2B5EF4-FFF2-40B4-BE49-F238E27FC236}">
                  <a16:creationId xmlns:a16="http://schemas.microsoft.com/office/drawing/2014/main" id="{9D9A2B9E-8D5C-FD9D-B357-1D4B6B5E1AC2}"/>
                </a:ext>
              </a:extLst>
            </p:cNvPr>
            <p:cNvSpPr/>
            <p:nvPr/>
          </p:nvSpPr>
          <p:spPr>
            <a:xfrm>
              <a:off x="4667782" y="2674448"/>
              <a:ext cx="357965" cy="199052"/>
            </a:xfrm>
            <a:custGeom>
              <a:avLst/>
              <a:gdLst>
                <a:gd name="connsiteX0" fmla="*/ 612 w 500745"/>
                <a:gd name="connsiteY0" fmla="*/ 204901 h 278447"/>
                <a:gd name="connsiteX1" fmla="*/ 215191 w 500745"/>
                <a:gd name="connsiteY1" fmla="*/ 504 h 278447"/>
                <a:gd name="connsiteX2" fmla="*/ 500746 w 500745"/>
                <a:gd name="connsiteY2" fmla="*/ 163692 h 278447"/>
                <a:gd name="connsiteX3" fmla="*/ 500746 w 500745"/>
                <a:gd name="connsiteY3" fmla="*/ 163692 h 278447"/>
                <a:gd name="connsiteX4" fmla="*/ 338987 w 500745"/>
                <a:gd name="connsiteY4" fmla="*/ 214791 h 278447"/>
                <a:gd name="connsiteX5" fmla="*/ 612 w 500745"/>
                <a:gd name="connsiteY5" fmla="*/ 201605 h 278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745" h="278447">
                  <a:moveTo>
                    <a:pt x="612" y="204901"/>
                  </a:moveTo>
                  <a:cubicBezTo>
                    <a:pt x="612" y="204901"/>
                    <a:pt x="-22496" y="20284"/>
                    <a:pt x="215191" y="504"/>
                  </a:cubicBezTo>
                  <a:cubicBezTo>
                    <a:pt x="215191" y="504"/>
                    <a:pt x="386854" y="-17628"/>
                    <a:pt x="500746" y="163692"/>
                  </a:cubicBezTo>
                  <a:cubicBezTo>
                    <a:pt x="500746" y="163692"/>
                    <a:pt x="500746" y="163692"/>
                    <a:pt x="500746" y="163692"/>
                  </a:cubicBezTo>
                  <a:cubicBezTo>
                    <a:pt x="489191" y="158747"/>
                    <a:pt x="428119" y="138967"/>
                    <a:pt x="338987" y="214791"/>
                  </a:cubicBezTo>
                  <a:cubicBezTo>
                    <a:pt x="338987" y="214791"/>
                    <a:pt x="173926" y="366441"/>
                    <a:pt x="612" y="201605"/>
                  </a:cubicBezTo>
                  <a:close/>
                </a:path>
              </a:pathLst>
            </a:custGeom>
            <a:solidFill>
              <a:srgbClr val="60BA47"/>
            </a:solidFill>
            <a:ln w="19050" cap="rnd">
              <a:noFill/>
              <a:prstDash val="solid"/>
              <a:miter/>
            </a:ln>
          </p:spPr>
          <p:txBody>
            <a:bodyPr rtlCol="0" anchor="ctr"/>
            <a:lstStyle/>
            <a:p>
              <a:endParaRPr lang="en-US" sz="1799"/>
            </a:p>
          </p:txBody>
        </p:sp>
        <p:grpSp>
          <p:nvGrpSpPr>
            <p:cNvPr id="55" name="Graphic 503">
              <a:extLst>
                <a:ext uri="{FF2B5EF4-FFF2-40B4-BE49-F238E27FC236}">
                  <a16:creationId xmlns:a16="http://schemas.microsoft.com/office/drawing/2014/main" id="{2A779683-446F-F02D-32E8-AA6A2B293BAF}"/>
                </a:ext>
              </a:extLst>
            </p:cNvPr>
            <p:cNvGrpSpPr/>
            <p:nvPr/>
          </p:nvGrpSpPr>
          <p:grpSpPr>
            <a:xfrm>
              <a:off x="4431337" y="2646211"/>
              <a:ext cx="760423" cy="908772"/>
              <a:chOff x="5836541" y="2252651"/>
              <a:chExt cx="950748" cy="1136227"/>
            </a:xfrm>
            <a:noFill/>
          </p:grpSpPr>
          <p:sp>
            <p:nvSpPr>
              <p:cNvPr id="56" name="Freeform 82">
                <a:extLst>
                  <a:ext uri="{FF2B5EF4-FFF2-40B4-BE49-F238E27FC236}">
                    <a16:creationId xmlns:a16="http://schemas.microsoft.com/office/drawing/2014/main" id="{A3370137-6456-3F42-6C98-868D2910DB5A}"/>
                  </a:ext>
                </a:extLst>
              </p:cNvPr>
              <p:cNvSpPr/>
              <p:nvPr/>
            </p:nvSpPr>
            <p:spPr>
              <a:xfrm>
                <a:off x="6122096" y="2932282"/>
                <a:ext cx="179915" cy="456597"/>
              </a:xfrm>
              <a:custGeom>
                <a:avLst/>
                <a:gdLst>
                  <a:gd name="connsiteX0" fmla="*/ 0 w 179915"/>
                  <a:gd name="connsiteY0" fmla="*/ 131869 h 456597"/>
                  <a:gd name="connsiteX1" fmla="*/ 179916 w 179915"/>
                  <a:gd name="connsiteY1" fmla="*/ 0 h 456597"/>
                  <a:gd name="connsiteX2" fmla="*/ 179916 w 179915"/>
                  <a:gd name="connsiteY2" fmla="*/ 456597 h 456597"/>
                </a:gdLst>
                <a:ahLst/>
                <a:cxnLst>
                  <a:cxn ang="0">
                    <a:pos x="connsiteX0" y="connsiteY0"/>
                  </a:cxn>
                  <a:cxn ang="0">
                    <a:pos x="connsiteX1" y="connsiteY1"/>
                  </a:cxn>
                  <a:cxn ang="0">
                    <a:pos x="connsiteX2" y="connsiteY2"/>
                  </a:cxn>
                </a:cxnLst>
                <a:rect l="l" t="t" r="r" b="b"/>
                <a:pathLst>
                  <a:path w="179915" h="456597">
                    <a:moveTo>
                      <a:pt x="0" y="131869"/>
                    </a:moveTo>
                    <a:lnTo>
                      <a:pt x="179916" y="0"/>
                    </a:lnTo>
                    <a:lnTo>
                      <a:pt x="179916" y="456597"/>
                    </a:lnTo>
                  </a:path>
                </a:pathLst>
              </a:custGeom>
              <a:noFill/>
              <a:ln w="19050" cap="rnd">
                <a:solidFill>
                  <a:srgbClr val="09465E"/>
                </a:solidFill>
                <a:prstDash val="solid"/>
                <a:miter/>
              </a:ln>
            </p:spPr>
            <p:txBody>
              <a:bodyPr rtlCol="0" anchor="ctr"/>
              <a:lstStyle/>
              <a:p>
                <a:endParaRPr lang="en-US" sz="1799"/>
              </a:p>
            </p:txBody>
          </p:sp>
          <p:sp>
            <p:nvSpPr>
              <p:cNvPr id="57" name="Freeform 83">
                <a:extLst>
                  <a:ext uri="{FF2B5EF4-FFF2-40B4-BE49-F238E27FC236}">
                    <a16:creationId xmlns:a16="http://schemas.microsoft.com/office/drawing/2014/main" id="{F66DC859-D7FF-D7BD-636C-F70E86B3B9F2}"/>
                  </a:ext>
                </a:extLst>
              </p:cNvPr>
              <p:cNvSpPr/>
              <p:nvPr/>
            </p:nvSpPr>
            <p:spPr>
              <a:xfrm>
                <a:off x="6302011" y="2932282"/>
                <a:ext cx="203024" cy="456597"/>
              </a:xfrm>
              <a:custGeom>
                <a:avLst/>
                <a:gdLst>
                  <a:gd name="connsiteX0" fmla="*/ 0 w 203024"/>
                  <a:gd name="connsiteY0" fmla="*/ 148353 h 456597"/>
                  <a:gd name="connsiteX1" fmla="*/ 203025 w 203024"/>
                  <a:gd name="connsiteY1" fmla="*/ 0 h 456597"/>
                  <a:gd name="connsiteX2" fmla="*/ 203025 w 203024"/>
                  <a:gd name="connsiteY2" fmla="*/ 456597 h 456597"/>
                </a:gdLst>
                <a:ahLst/>
                <a:cxnLst>
                  <a:cxn ang="0">
                    <a:pos x="connsiteX0" y="connsiteY0"/>
                  </a:cxn>
                  <a:cxn ang="0">
                    <a:pos x="connsiteX1" y="connsiteY1"/>
                  </a:cxn>
                  <a:cxn ang="0">
                    <a:pos x="connsiteX2" y="connsiteY2"/>
                  </a:cxn>
                </a:cxnLst>
                <a:rect l="l" t="t" r="r" b="b"/>
                <a:pathLst>
                  <a:path w="203024" h="456597">
                    <a:moveTo>
                      <a:pt x="0" y="148353"/>
                    </a:moveTo>
                    <a:lnTo>
                      <a:pt x="203025" y="0"/>
                    </a:lnTo>
                    <a:lnTo>
                      <a:pt x="203025" y="456597"/>
                    </a:lnTo>
                  </a:path>
                </a:pathLst>
              </a:custGeom>
              <a:noFill/>
              <a:ln w="19050" cap="rnd">
                <a:solidFill>
                  <a:srgbClr val="09465E"/>
                </a:solidFill>
                <a:prstDash val="solid"/>
                <a:miter/>
              </a:ln>
            </p:spPr>
            <p:txBody>
              <a:bodyPr rtlCol="0" anchor="ctr"/>
              <a:lstStyle/>
              <a:p>
                <a:endParaRPr lang="en-US" sz="1799"/>
              </a:p>
            </p:txBody>
          </p:sp>
          <p:sp>
            <p:nvSpPr>
              <p:cNvPr id="58" name="Freeform 84">
                <a:extLst>
                  <a:ext uri="{FF2B5EF4-FFF2-40B4-BE49-F238E27FC236}">
                    <a16:creationId xmlns:a16="http://schemas.microsoft.com/office/drawing/2014/main" id="{86181AA1-649C-16A9-C474-9AC0C9CCEA17}"/>
                  </a:ext>
                </a:extLst>
              </p:cNvPr>
              <p:cNvSpPr/>
              <p:nvPr/>
            </p:nvSpPr>
            <p:spPr>
              <a:xfrm>
                <a:off x="6505036" y="2932282"/>
                <a:ext cx="201373" cy="456597"/>
              </a:xfrm>
              <a:custGeom>
                <a:avLst/>
                <a:gdLst>
                  <a:gd name="connsiteX0" fmla="*/ 0 w 201373"/>
                  <a:gd name="connsiteY0" fmla="*/ 148353 h 456597"/>
                  <a:gd name="connsiteX1" fmla="*/ 201374 w 201373"/>
                  <a:gd name="connsiteY1" fmla="*/ 0 h 456597"/>
                  <a:gd name="connsiteX2" fmla="*/ 201374 w 201373"/>
                  <a:gd name="connsiteY2" fmla="*/ 456597 h 456597"/>
                </a:gdLst>
                <a:ahLst/>
                <a:cxnLst>
                  <a:cxn ang="0">
                    <a:pos x="connsiteX0" y="connsiteY0"/>
                  </a:cxn>
                  <a:cxn ang="0">
                    <a:pos x="connsiteX1" y="connsiteY1"/>
                  </a:cxn>
                  <a:cxn ang="0">
                    <a:pos x="connsiteX2" y="connsiteY2"/>
                  </a:cxn>
                </a:cxnLst>
                <a:rect l="l" t="t" r="r" b="b"/>
                <a:pathLst>
                  <a:path w="201373" h="456597">
                    <a:moveTo>
                      <a:pt x="0" y="148353"/>
                    </a:moveTo>
                    <a:lnTo>
                      <a:pt x="201374" y="0"/>
                    </a:lnTo>
                    <a:lnTo>
                      <a:pt x="201374" y="456597"/>
                    </a:lnTo>
                  </a:path>
                </a:pathLst>
              </a:custGeom>
              <a:noFill/>
              <a:ln w="19050" cap="rnd">
                <a:solidFill>
                  <a:srgbClr val="09465E"/>
                </a:solidFill>
                <a:prstDash val="solid"/>
                <a:miter/>
              </a:ln>
            </p:spPr>
            <p:txBody>
              <a:bodyPr rtlCol="0" anchor="ctr"/>
              <a:lstStyle/>
              <a:p>
                <a:endParaRPr lang="en-US" sz="1799"/>
              </a:p>
            </p:txBody>
          </p:sp>
          <p:sp>
            <p:nvSpPr>
              <p:cNvPr id="59" name="Freeform 85">
                <a:extLst>
                  <a:ext uri="{FF2B5EF4-FFF2-40B4-BE49-F238E27FC236}">
                    <a16:creationId xmlns:a16="http://schemas.microsoft.com/office/drawing/2014/main" id="{89030D11-FC35-4E56-BB9F-0A8869EAF029}"/>
                  </a:ext>
                </a:extLst>
              </p:cNvPr>
              <p:cNvSpPr/>
              <p:nvPr/>
            </p:nvSpPr>
            <p:spPr>
              <a:xfrm>
                <a:off x="5920722" y="2686675"/>
                <a:ext cx="221181" cy="702203"/>
              </a:xfrm>
              <a:custGeom>
                <a:avLst/>
                <a:gdLst>
                  <a:gd name="connsiteX0" fmla="*/ 221181 w 221181"/>
                  <a:gd name="connsiteY0" fmla="*/ 702204 h 702203"/>
                  <a:gd name="connsiteX1" fmla="*/ 0 w 221181"/>
                  <a:gd name="connsiteY1" fmla="*/ 702204 h 702203"/>
                  <a:gd name="connsiteX2" fmla="*/ 44566 w 221181"/>
                  <a:gd name="connsiteY2" fmla="*/ 0 h 702203"/>
                  <a:gd name="connsiteX3" fmla="*/ 178265 w 221181"/>
                  <a:gd name="connsiteY3" fmla="*/ 0 h 702203"/>
                  <a:gd name="connsiteX4" fmla="*/ 221181 w 221181"/>
                  <a:gd name="connsiteY4" fmla="*/ 702204 h 702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181" h="702203">
                    <a:moveTo>
                      <a:pt x="221181" y="702204"/>
                    </a:moveTo>
                    <a:lnTo>
                      <a:pt x="0" y="702204"/>
                    </a:lnTo>
                    <a:lnTo>
                      <a:pt x="44566" y="0"/>
                    </a:lnTo>
                    <a:lnTo>
                      <a:pt x="178265" y="0"/>
                    </a:lnTo>
                    <a:lnTo>
                      <a:pt x="221181" y="702204"/>
                    </a:lnTo>
                    <a:close/>
                  </a:path>
                </a:pathLst>
              </a:custGeom>
              <a:noFill/>
              <a:ln w="19050" cap="rnd">
                <a:solidFill>
                  <a:srgbClr val="09465E"/>
                </a:solidFill>
                <a:prstDash val="solid"/>
                <a:miter/>
              </a:ln>
            </p:spPr>
            <p:txBody>
              <a:bodyPr rtlCol="0" anchor="ctr"/>
              <a:lstStyle/>
              <a:p>
                <a:endParaRPr lang="en-US" sz="1799"/>
              </a:p>
            </p:txBody>
          </p:sp>
          <p:sp>
            <p:nvSpPr>
              <p:cNvPr id="60" name="Freeform 86">
                <a:extLst>
                  <a:ext uri="{FF2B5EF4-FFF2-40B4-BE49-F238E27FC236}">
                    <a16:creationId xmlns:a16="http://schemas.microsoft.com/office/drawing/2014/main" id="{B692FBDA-8150-AF0B-92D4-FD24F940420C}"/>
                  </a:ext>
                </a:extLst>
              </p:cNvPr>
              <p:cNvSpPr/>
              <p:nvPr/>
            </p:nvSpPr>
            <p:spPr>
              <a:xfrm>
                <a:off x="5836541" y="3388879"/>
                <a:ext cx="950748" cy="16483"/>
              </a:xfrm>
              <a:custGeom>
                <a:avLst/>
                <a:gdLst>
                  <a:gd name="connsiteX0" fmla="*/ 0 w 950748"/>
                  <a:gd name="connsiteY0" fmla="*/ 0 h 16483"/>
                  <a:gd name="connsiteX1" fmla="*/ 950749 w 950748"/>
                  <a:gd name="connsiteY1" fmla="*/ 0 h 16483"/>
                </a:gdLst>
                <a:ahLst/>
                <a:cxnLst>
                  <a:cxn ang="0">
                    <a:pos x="connsiteX0" y="connsiteY0"/>
                  </a:cxn>
                  <a:cxn ang="0">
                    <a:pos x="connsiteX1" y="connsiteY1"/>
                  </a:cxn>
                </a:cxnLst>
                <a:rect l="l" t="t" r="r" b="b"/>
                <a:pathLst>
                  <a:path w="950748" h="16483">
                    <a:moveTo>
                      <a:pt x="0" y="0"/>
                    </a:moveTo>
                    <a:lnTo>
                      <a:pt x="950749" y="0"/>
                    </a:lnTo>
                  </a:path>
                </a:pathLst>
              </a:custGeom>
              <a:ln w="19050" cap="rnd">
                <a:solidFill>
                  <a:srgbClr val="09465E"/>
                </a:solidFill>
                <a:prstDash val="solid"/>
                <a:miter/>
              </a:ln>
            </p:spPr>
            <p:txBody>
              <a:bodyPr rtlCol="0" anchor="ctr"/>
              <a:lstStyle/>
              <a:p>
                <a:endParaRPr lang="en-US" sz="1799"/>
              </a:p>
            </p:txBody>
          </p:sp>
          <p:sp>
            <p:nvSpPr>
              <p:cNvPr id="61" name="Freeform 87">
                <a:extLst>
                  <a:ext uri="{FF2B5EF4-FFF2-40B4-BE49-F238E27FC236}">
                    <a16:creationId xmlns:a16="http://schemas.microsoft.com/office/drawing/2014/main" id="{F5B8D8DC-40CC-1075-8AD0-39841CD963AA}"/>
                  </a:ext>
                </a:extLst>
              </p:cNvPr>
              <p:cNvSpPr/>
              <p:nvPr/>
            </p:nvSpPr>
            <p:spPr>
              <a:xfrm>
                <a:off x="6169963" y="3172944"/>
                <a:ext cx="84180" cy="89011"/>
              </a:xfrm>
              <a:custGeom>
                <a:avLst/>
                <a:gdLst>
                  <a:gd name="connsiteX0" fmla="*/ 84181 w 84180"/>
                  <a:gd name="connsiteY0" fmla="*/ 0 h 89011"/>
                  <a:gd name="connsiteX1" fmla="*/ 84181 w 84180"/>
                  <a:gd name="connsiteY1" fmla="*/ 89012 h 89011"/>
                  <a:gd name="connsiteX2" fmla="*/ 0 w 84180"/>
                  <a:gd name="connsiteY2" fmla="*/ 89012 h 89011"/>
                </a:gdLst>
                <a:ahLst/>
                <a:cxnLst>
                  <a:cxn ang="0">
                    <a:pos x="connsiteX0" y="connsiteY0"/>
                  </a:cxn>
                  <a:cxn ang="0">
                    <a:pos x="connsiteX1" y="connsiteY1"/>
                  </a:cxn>
                  <a:cxn ang="0">
                    <a:pos x="connsiteX2" y="connsiteY2"/>
                  </a:cxn>
                </a:cxnLst>
                <a:rect l="l" t="t" r="r" b="b"/>
                <a:pathLst>
                  <a:path w="84180" h="89011">
                    <a:moveTo>
                      <a:pt x="84181" y="0"/>
                    </a:moveTo>
                    <a:lnTo>
                      <a:pt x="84181" y="89012"/>
                    </a:lnTo>
                    <a:lnTo>
                      <a:pt x="0" y="89012"/>
                    </a:lnTo>
                  </a:path>
                </a:pathLst>
              </a:custGeom>
              <a:noFill/>
              <a:ln w="19050" cap="rnd">
                <a:solidFill>
                  <a:srgbClr val="09465E"/>
                </a:solidFill>
                <a:prstDash val="solid"/>
                <a:miter/>
              </a:ln>
            </p:spPr>
            <p:txBody>
              <a:bodyPr rtlCol="0" anchor="ctr"/>
              <a:lstStyle/>
              <a:p>
                <a:endParaRPr lang="en-US" sz="1799"/>
              </a:p>
            </p:txBody>
          </p:sp>
          <p:sp>
            <p:nvSpPr>
              <p:cNvPr id="62" name="Freeform 88">
                <a:extLst>
                  <a:ext uri="{FF2B5EF4-FFF2-40B4-BE49-F238E27FC236}">
                    <a16:creationId xmlns:a16="http://schemas.microsoft.com/office/drawing/2014/main" id="{03A2FB56-7027-E6D8-8736-FE7BD92BC032}"/>
                  </a:ext>
                </a:extLst>
              </p:cNvPr>
              <p:cNvSpPr/>
              <p:nvPr/>
            </p:nvSpPr>
            <p:spPr>
              <a:xfrm>
                <a:off x="6354831" y="3172944"/>
                <a:ext cx="84180" cy="89011"/>
              </a:xfrm>
              <a:custGeom>
                <a:avLst/>
                <a:gdLst>
                  <a:gd name="connsiteX0" fmla="*/ 84181 w 84180"/>
                  <a:gd name="connsiteY0" fmla="*/ 0 h 89011"/>
                  <a:gd name="connsiteX1" fmla="*/ 84181 w 84180"/>
                  <a:gd name="connsiteY1" fmla="*/ 89012 h 89011"/>
                  <a:gd name="connsiteX2" fmla="*/ 0 w 84180"/>
                  <a:gd name="connsiteY2" fmla="*/ 89012 h 89011"/>
                </a:gdLst>
                <a:ahLst/>
                <a:cxnLst>
                  <a:cxn ang="0">
                    <a:pos x="connsiteX0" y="connsiteY0"/>
                  </a:cxn>
                  <a:cxn ang="0">
                    <a:pos x="connsiteX1" y="connsiteY1"/>
                  </a:cxn>
                  <a:cxn ang="0">
                    <a:pos x="connsiteX2" y="connsiteY2"/>
                  </a:cxn>
                </a:cxnLst>
                <a:rect l="l" t="t" r="r" b="b"/>
                <a:pathLst>
                  <a:path w="84180" h="89011">
                    <a:moveTo>
                      <a:pt x="84181" y="0"/>
                    </a:moveTo>
                    <a:lnTo>
                      <a:pt x="84181" y="89012"/>
                    </a:lnTo>
                    <a:lnTo>
                      <a:pt x="0" y="89012"/>
                    </a:lnTo>
                  </a:path>
                </a:pathLst>
              </a:custGeom>
              <a:noFill/>
              <a:ln w="19050" cap="rnd">
                <a:solidFill>
                  <a:srgbClr val="09465E"/>
                </a:solidFill>
                <a:prstDash val="solid"/>
                <a:miter/>
              </a:ln>
            </p:spPr>
            <p:txBody>
              <a:bodyPr rtlCol="0" anchor="ctr"/>
              <a:lstStyle/>
              <a:p>
                <a:endParaRPr lang="en-US" sz="1799"/>
              </a:p>
            </p:txBody>
          </p:sp>
          <p:sp>
            <p:nvSpPr>
              <p:cNvPr id="63" name="Freeform 89">
                <a:extLst>
                  <a:ext uri="{FF2B5EF4-FFF2-40B4-BE49-F238E27FC236}">
                    <a16:creationId xmlns:a16="http://schemas.microsoft.com/office/drawing/2014/main" id="{5881D341-B649-BE44-30C5-20AF8352ECE1}"/>
                  </a:ext>
                </a:extLst>
              </p:cNvPr>
              <p:cNvSpPr/>
              <p:nvPr/>
            </p:nvSpPr>
            <p:spPr>
              <a:xfrm>
                <a:off x="6556205" y="3172944"/>
                <a:ext cx="84180" cy="89011"/>
              </a:xfrm>
              <a:custGeom>
                <a:avLst/>
                <a:gdLst>
                  <a:gd name="connsiteX0" fmla="*/ 84180 w 84180"/>
                  <a:gd name="connsiteY0" fmla="*/ 0 h 89011"/>
                  <a:gd name="connsiteX1" fmla="*/ 84180 w 84180"/>
                  <a:gd name="connsiteY1" fmla="*/ 89012 h 89011"/>
                  <a:gd name="connsiteX2" fmla="*/ 0 w 84180"/>
                  <a:gd name="connsiteY2" fmla="*/ 89012 h 89011"/>
                </a:gdLst>
                <a:ahLst/>
                <a:cxnLst>
                  <a:cxn ang="0">
                    <a:pos x="connsiteX0" y="connsiteY0"/>
                  </a:cxn>
                  <a:cxn ang="0">
                    <a:pos x="connsiteX1" y="connsiteY1"/>
                  </a:cxn>
                  <a:cxn ang="0">
                    <a:pos x="connsiteX2" y="connsiteY2"/>
                  </a:cxn>
                </a:cxnLst>
                <a:rect l="l" t="t" r="r" b="b"/>
                <a:pathLst>
                  <a:path w="84180" h="89011">
                    <a:moveTo>
                      <a:pt x="84180" y="0"/>
                    </a:moveTo>
                    <a:lnTo>
                      <a:pt x="84180" y="89012"/>
                    </a:lnTo>
                    <a:lnTo>
                      <a:pt x="0" y="89012"/>
                    </a:lnTo>
                  </a:path>
                </a:pathLst>
              </a:custGeom>
              <a:noFill/>
              <a:ln w="19050" cap="rnd">
                <a:solidFill>
                  <a:srgbClr val="09465E"/>
                </a:solidFill>
                <a:prstDash val="solid"/>
                <a:miter/>
              </a:ln>
            </p:spPr>
            <p:txBody>
              <a:bodyPr rtlCol="0" anchor="ctr"/>
              <a:lstStyle/>
              <a:p>
                <a:endParaRPr lang="en-US" sz="1799"/>
              </a:p>
            </p:txBody>
          </p:sp>
          <p:sp>
            <p:nvSpPr>
              <p:cNvPr id="64" name="Freeform 90">
                <a:extLst>
                  <a:ext uri="{FF2B5EF4-FFF2-40B4-BE49-F238E27FC236}">
                    <a16:creationId xmlns:a16="http://schemas.microsoft.com/office/drawing/2014/main" id="{8EBF7C18-5EAF-45B9-A070-51DD3933689C}"/>
                  </a:ext>
                </a:extLst>
              </p:cNvPr>
              <p:cNvSpPr/>
              <p:nvPr/>
            </p:nvSpPr>
            <p:spPr>
              <a:xfrm>
                <a:off x="5960336" y="2747665"/>
                <a:ext cx="143602" cy="16483"/>
              </a:xfrm>
              <a:custGeom>
                <a:avLst/>
                <a:gdLst>
                  <a:gd name="connsiteX0" fmla="*/ 0 w 143602"/>
                  <a:gd name="connsiteY0" fmla="*/ 0 h 16483"/>
                  <a:gd name="connsiteX1" fmla="*/ 143602 w 143602"/>
                  <a:gd name="connsiteY1" fmla="*/ 0 h 16483"/>
                </a:gdLst>
                <a:ahLst/>
                <a:cxnLst>
                  <a:cxn ang="0">
                    <a:pos x="connsiteX0" y="connsiteY0"/>
                  </a:cxn>
                  <a:cxn ang="0">
                    <a:pos x="connsiteX1" y="connsiteY1"/>
                  </a:cxn>
                </a:cxnLst>
                <a:rect l="l" t="t" r="r" b="b"/>
                <a:pathLst>
                  <a:path w="143602" h="16483">
                    <a:moveTo>
                      <a:pt x="0" y="0"/>
                    </a:moveTo>
                    <a:lnTo>
                      <a:pt x="143602" y="0"/>
                    </a:lnTo>
                  </a:path>
                </a:pathLst>
              </a:custGeom>
              <a:ln w="19050" cap="rnd">
                <a:solidFill>
                  <a:srgbClr val="09465E"/>
                </a:solidFill>
                <a:prstDash val="solid"/>
                <a:miter/>
              </a:ln>
            </p:spPr>
            <p:txBody>
              <a:bodyPr rtlCol="0" anchor="ctr"/>
              <a:lstStyle/>
              <a:p>
                <a:endParaRPr lang="en-US" sz="1799"/>
              </a:p>
            </p:txBody>
          </p:sp>
          <p:sp>
            <p:nvSpPr>
              <p:cNvPr id="65" name="Freeform 91">
                <a:extLst>
                  <a:ext uri="{FF2B5EF4-FFF2-40B4-BE49-F238E27FC236}">
                    <a16:creationId xmlns:a16="http://schemas.microsoft.com/office/drawing/2014/main" id="{EE045F71-246A-37B7-AA57-F6F339B7D036}"/>
                  </a:ext>
                </a:extLst>
              </p:cNvPr>
              <p:cNvSpPr/>
              <p:nvPr/>
            </p:nvSpPr>
            <p:spPr>
              <a:xfrm>
                <a:off x="5965288" y="2638873"/>
                <a:ext cx="133699" cy="16483"/>
              </a:xfrm>
              <a:custGeom>
                <a:avLst/>
                <a:gdLst>
                  <a:gd name="connsiteX0" fmla="*/ 0 w 133699"/>
                  <a:gd name="connsiteY0" fmla="*/ 0 h 16483"/>
                  <a:gd name="connsiteX1" fmla="*/ 133699 w 133699"/>
                  <a:gd name="connsiteY1" fmla="*/ 0 h 16483"/>
                </a:gdLst>
                <a:ahLst/>
                <a:cxnLst>
                  <a:cxn ang="0">
                    <a:pos x="connsiteX0" y="connsiteY0"/>
                  </a:cxn>
                  <a:cxn ang="0">
                    <a:pos x="connsiteX1" y="connsiteY1"/>
                  </a:cxn>
                </a:cxnLst>
                <a:rect l="l" t="t" r="r" b="b"/>
                <a:pathLst>
                  <a:path w="133699" h="16483">
                    <a:moveTo>
                      <a:pt x="0" y="0"/>
                    </a:moveTo>
                    <a:lnTo>
                      <a:pt x="133699" y="0"/>
                    </a:lnTo>
                  </a:path>
                </a:pathLst>
              </a:custGeom>
              <a:ln w="19050" cap="rnd">
                <a:solidFill>
                  <a:srgbClr val="09465E"/>
                </a:solidFill>
                <a:prstDash val="solid"/>
                <a:miter/>
              </a:ln>
            </p:spPr>
            <p:txBody>
              <a:bodyPr rtlCol="0" anchor="ctr"/>
              <a:lstStyle/>
              <a:p>
                <a:endParaRPr lang="en-US" sz="1799"/>
              </a:p>
            </p:txBody>
          </p:sp>
          <p:grpSp>
            <p:nvGrpSpPr>
              <p:cNvPr id="66" name="Graphic 503">
                <a:extLst>
                  <a:ext uri="{FF2B5EF4-FFF2-40B4-BE49-F238E27FC236}">
                    <a16:creationId xmlns:a16="http://schemas.microsoft.com/office/drawing/2014/main" id="{B8536A99-CC2A-C536-3E8A-584BD5616B33}"/>
                  </a:ext>
                </a:extLst>
              </p:cNvPr>
              <p:cNvGrpSpPr/>
              <p:nvPr/>
            </p:nvGrpSpPr>
            <p:grpSpPr>
              <a:xfrm>
                <a:off x="6031238" y="2252651"/>
                <a:ext cx="595943" cy="348308"/>
                <a:chOff x="6031238" y="2252651"/>
                <a:chExt cx="595943" cy="348308"/>
              </a:xfrm>
              <a:noFill/>
            </p:grpSpPr>
            <p:sp>
              <p:nvSpPr>
                <p:cNvPr id="67" name="Freeform 93">
                  <a:extLst>
                    <a:ext uri="{FF2B5EF4-FFF2-40B4-BE49-F238E27FC236}">
                      <a16:creationId xmlns:a16="http://schemas.microsoft.com/office/drawing/2014/main" id="{01B38195-4EA7-C1FC-E41D-4C1888EE780F}"/>
                    </a:ext>
                  </a:extLst>
                </p:cNvPr>
                <p:cNvSpPr/>
                <p:nvPr/>
              </p:nvSpPr>
              <p:spPr>
                <a:xfrm>
                  <a:off x="6031238" y="2356371"/>
                  <a:ext cx="488653" cy="244589"/>
                </a:xfrm>
                <a:custGeom>
                  <a:avLst/>
                  <a:gdLst>
                    <a:gd name="connsiteX0" fmla="*/ 74 w 488653"/>
                    <a:gd name="connsiteY0" fmla="*/ 244589 h 244589"/>
                    <a:gd name="connsiteX1" fmla="*/ 488654 w 488653"/>
                    <a:gd name="connsiteY1" fmla="*/ 13818 h 244589"/>
                  </a:gdLst>
                  <a:ahLst/>
                  <a:cxnLst>
                    <a:cxn ang="0">
                      <a:pos x="connsiteX0" y="connsiteY0"/>
                    </a:cxn>
                    <a:cxn ang="0">
                      <a:pos x="connsiteX1" y="connsiteY1"/>
                    </a:cxn>
                  </a:cxnLst>
                  <a:rect l="l" t="t" r="r" b="b"/>
                  <a:pathLst>
                    <a:path w="488653" h="244589">
                      <a:moveTo>
                        <a:pt x="74" y="244589"/>
                      </a:moveTo>
                      <a:cubicBezTo>
                        <a:pt x="-3226" y="244589"/>
                        <a:pt x="102412" y="-68600"/>
                        <a:pt x="488654" y="13818"/>
                      </a:cubicBezTo>
                    </a:path>
                  </a:pathLst>
                </a:custGeom>
                <a:noFill/>
                <a:ln w="19050" cap="rnd">
                  <a:solidFill>
                    <a:srgbClr val="09465E"/>
                  </a:solidFill>
                  <a:prstDash val="solid"/>
                  <a:miter/>
                </a:ln>
              </p:spPr>
              <p:txBody>
                <a:bodyPr rtlCol="0" anchor="ctr"/>
                <a:lstStyle/>
                <a:p>
                  <a:endParaRPr lang="en-US" sz="1799"/>
                </a:p>
              </p:txBody>
            </p:sp>
            <p:sp>
              <p:nvSpPr>
                <p:cNvPr id="68" name="Freeform 94">
                  <a:extLst>
                    <a:ext uri="{FF2B5EF4-FFF2-40B4-BE49-F238E27FC236}">
                      <a16:creationId xmlns:a16="http://schemas.microsoft.com/office/drawing/2014/main" id="{CB0E99A6-D72D-4483-FD85-FA9FC44B3113}"/>
                    </a:ext>
                  </a:extLst>
                </p:cNvPr>
                <p:cNvSpPr/>
                <p:nvPr/>
              </p:nvSpPr>
              <p:spPr>
                <a:xfrm>
                  <a:off x="6126435" y="2252651"/>
                  <a:ext cx="500745" cy="278447"/>
                </a:xfrm>
                <a:custGeom>
                  <a:avLst/>
                  <a:gdLst>
                    <a:gd name="connsiteX0" fmla="*/ 612 w 500745"/>
                    <a:gd name="connsiteY0" fmla="*/ 204901 h 278447"/>
                    <a:gd name="connsiteX1" fmla="*/ 215191 w 500745"/>
                    <a:gd name="connsiteY1" fmla="*/ 504 h 278447"/>
                    <a:gd name="connsiteX2" fmla="*/ 500746 w 500745"/>
                    <a:gd name="connsiteY2" fmla="*/ 163692 h 278447"/>
                    <a:gd name="connsiteX3" fmla="*/ 500746 w 500745"/>
                    <a:gd name="connsiteY3" fmla="*/ 163692 h 278447"/>
                    <a:gd name="connsiteX4" fmla="*/ 338987 w 500745"/>
                    <a:gd name="connsiteY4" fmla="*/ 214791 h 278447"/>
                    <a:gd name="connsiteX5" fmla="*/ 612 w 500745"/>
                    <a:gd name="connsiteY5" fmla="*/ 201605 h 278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745" h="278447">
                      <a:moveTo>
                        <a:pt x="612" y="204901"/>
                      </a:moveTo>
                      <a:cubicBezTo>
                        <a:pt x="612" y="204901"/>
                        <a:pt x="-22496" y="20284"/>
                        <a:pt x="215191" y="504"/>
                      </a:cubicBezTo>
                      <a:cubicBezTo>
                        <a:pt x="215191" y="504"/>
                        <a:pt x="386854" y="-17628"/>
                        <a:pt x="500746" y="163692"/>
                      </a:cubicBezTo>
                      <a:cubicBezTo>
                        <a:pt x="500746" y="163692"/>
                        <a:pt x="500746" y="163692"/>
                        <a:pt x="500746" y="163692"/>
                      </a:cubicBezTo>
                      <a:cubicBezTo>
                        <a:pt x="489191" y="158747"/>
                        <a:pt x="428119" y="138967"/>
                        <a:pt x="338987" y="214791"/>
                      </a:cubicBezTo>
                      <a:cubicBezTo>
                        <a:pt x="338987" y="214791"/>
                        <a:pt x="173926" y="366441"/>
                        <a:pt x="612" y="201605"/>
                      </a:cubicBezTo>
                      <a:close/>
                    </a:path>
                  </a:pathLst>
                </a:custGeom>
                <a:noFill/>
                <a:ln w="19050" cap="rnd">
                  <a:solidFill>
                    <a:srgbClr val="09465E"/>
                  </a:solidFill>
                  <a:prstDash val="solid"/>
                  <a:miter/>
                </a:ln>
              </p:spPr>
              <p:txBody>
                <a:bodyPr rtlCol="0" anchor="ctr"/>
                <a:lstStyle/>
                <a:p>
                  <a:endParaRPr lang="en-US" sz="1799"/>
                </a:p>
              </p:txBody>
            </p:sp>
          </p:grpSp>
        </p:grpSp>
      </p:grpSp>
    </p:spTree>
    <p:extLst>
      <p:ext uri="{BB962C8B-B14F-4D97-AF65-F5344CB8AC3E}">
        <p14:creationId xmlns:p14="http://schemas.microsoft.com/office/powerpoint/2010/main" val="923018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BEF1C-33FF-AA0E-D232-28E5CD7D60F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C398FBA2-293C-12F3-04B5-2A89E59A50E5}"/>
              </a:ext>
            </a:extLst>
          </p:cNvPr>
          <p:cNvSpPr>
            <a:spLocks noGrp="1"/>
          </p:cNvSpPr>
          <p:nvPr>
            <p:ph type="body" sz="quarter" idx="16"/>
          </p:nvPr>
        </p:nvSpPr>
        <p:spPr>
          <a:xfrm>
            <a:off x="489526" y="738575"/>
            <a:ext cx="10479218" cy="803654"/>
          </a:xfrm>
          <a:prstGeom prst="rect">
            <a:avLst/>
          </a:prstGeom>
        </p:spPr>
        <p:txBody>
          <a:bodyPr/>
          <a:lstStyle/>
          <a:p>
            <a:r>
              <a:rPr lang="pl-PL" noProof="0"/>
              <a:t>T</a:t>
            </a:r>
            <a:r>
              <a:rPr lang="en-US" noProof="0"/>
              <a:t>he 3Rs </a:t>
            </a:r>
            <a:r>
              <a:rPr lang="pl-PL"/>
              <a:t>and</a:t>
            </a:r>
            <a:r>
              <a:rPr lang="en-US" noProof="0"/>
              <a:t> their Role in Reducing Waste </a:t>
            </a:r>
            <a:endParaRPr lang="en-GB" noProof="0"/>
          </a:p>
        </p:txBody>
      </p:sp>
      <p:sp>
        <p:nvSpPr>
          <p:cNvPr id="2" name="Freeform 1">
            <a:extLst>
              <a:ext uri="{FF2B5EF4-FFF2-40B4-BE49-F238E27FC236}">
                <a16:creationId xmlns:a16="http://schemas.microsoft.com/office/drawing/2014/main" id="{5A53E1D0-EF36-36F2-A1AB-2DAB784BAC23}"/>
              </a:ext>
            </a:extLst>
          </p:cNvPr>
          <p:cNvSpPr/>
          <p:nvPr/>
        </p:nvSpPr>
        <p:spPr>
          <a:xfrm>
            <a:off x="8941983" y="-2327653"/>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GB" noProof="0"/>
          </a:p>
        </p:txBody>
      </p:sp>
      <p:sp>
        <p:nvSpPr>
          <p:cNvPr id="6" name="Symbol zastępczy tekstu 5">
            <a:extLst>
              <a:ext uri="{FF2B5EF4-FFF2-40B4-BE49-F238E27FC236}">
                <a16:creationId xmlns:a16="http://schemas.microsoft.com/office/drawing/2014/main" id="{208E0750-51B9-0F07-85E0-9FD484B2F66A}"/>
              </a:ext>
            </a:extLst>
          </p:cNvPr>
          <p:cNvSpPr>
            <a:spLocks noGrp="1"/>
          </p:cNvSpPr>
          <p:nvPr>
            <p:ph type="body" sz="quarter" idx="19"/>
          </p:nvPr>
        </p:nvSpPr>
        <p:spPr>
          <a:xfrm>
            <a:off x="489526" y="2141059"/>
            <a:ext cx="11443855" cy="1664069"/>
          </a:xfrm>
        </p:spPr>
        <p:txBody>
          <a:bodyPr/>
          <a:lstStyle/>
          <a:p>
            <a:pPr marL="0" indent="0"/>
            <a:r>
              <a:rPr lang="en-US" noProof="0"/>
              <a:t>Food waste is a growing global issue with serious environmental, economic, and social consequences. </a:t>
            </a:r>
            <a:r>
              <a:rPr lang="en-US" b="1" noProof="0"/>
              <a:t>Nearly one-third of all food produced is wasted</a:t>
            </a:r>
            <a:r>
              <a:rPr lang="en-US" noProof="0"/>
              <a:t>, leading to resource depletion, increased greenhouse gas emissions, and considerable financial losses.</a:t>
            </a:r>
          </a:p>
          <a:p>
            <a:pPr marL="0" indent="0"/>
            <a:r>
              <a:rPr lang="en-US" noProof="0">
                <a:hlinkClick r:id="rId2"/>
              </a:rPr>
              <a:t>The 3Rs framework</a:t>
            </a:r>
            <a:r>
              <a:rPr lang="en-US" noProof="0"/>
              <a:t>—Reduce, Reuse, and Recycle—provides a structured approach to managing food waste.</a:t>
            </a:r>
            <a:endParaRPr lang="en-GB" noProof="0"/>
          </a:p>
        </p:txBody>
      </p:sp>
      <p:sp>
        <p:nvSpPr>
          <p:cNvPr id="3" name="Freeform 1">
            <a:extLst>
              <a:ext uri="{FF2B5EF4-FFF2-40B4-BE49-F238E27FC236}">
                <a16:creationId xmlns:a16="http://schemas.microsoft.com/office/drawing/2014/main" id="{863AB4C6-30DB-2F65-98EE-FE1E15FEAD5C}"/>
              </a:ext>
            </a:extLst>
          </p:cNvPr>
          <p:cNvSpPr>
            <a:spLocks noChangeArrowheads="1"/>
          </p:cNvSpPr>
          <p:nvPr/>
        </p:nvSpPr>
        <p:spPr bwMode="auto">
          <a:xfrm>
            <a:off x="875302" y="3998378"/>
            <a:ext cx="2494809" cy="2477430"/>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4"/>
                  <a:pt x="3046" y="3923"/>
                  <a:pt x="1962" y="3923"/>
                </a:cubicBezTo>
                <a:lnTo>
                  <a:pt x="1962" y="3923"/>
                </a:lnTo>
                <a:cubicBezTo>
                  <a:pt x="878" y="3923"/>
                  <a:pt x="0" y="3044"/>
                  <a:pt x="0" y="1961"/>
                </a:cubicBezTo>
                <a:lnTo>
                  <a:pt x="0" y="1961"/>
                </a:lnTo>
                <a:cubicBezTo>
                  <a:pt x="0" y="878"/>
                  <a:pt x="878" y="0"/>
                  <a:pt x="1962" y="0"/>
                </a:cubicBezTo>
                <a:lnTo>
                  <a:pt x="1962" y="0"/>
                </a:lnTo>
                <a:cubicBezTo>
                  <a:pt x="3046" y="0"/>
                  <a:pt x="3924" y="878"/>
                  <a:pt x="3924"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GB" sz="900" noProof="0"/>
          </a:p>
        </p:txBody>
      </p:sp>
      <p:sp>
        <p:nvSpPr>
          <p:cNvPr id="5" name="Freeform 171">
            <a:extLst>
              <a:ext uri="{FF2B5EF4-FFF2-40B4-BE49-F238E27FC236}">
                <a16:creationId xmlns:a16="http://schemas.microsoft.com/office/drawing/2014/main" id="{F64358D4-E2CF-F91C-41FE-1F2008BF28CD}"/>
              </a:ext>
            </a:extLst>
          </p:cNvPr>
          <p:cNvSpPr>
            <a:spLocks noChangeArrowheads="1"/>
          </p:cNvSpPr>
          <p:nvPr/>
        </p:nvSpPr>
        <p:spPr bwMode="auto">
          <a:xfrm>
            <a:off x="936030" y="4059106"/>
            <a:ext cx="2494809" cy="2477430"/>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60BA47"/>
          </a:solidFill>
          <a:ln>
            <a:noFill/>
          </a:ln>
          <a:effectLst/>
        </p:spPr>
        <p:txBody>
          <a:bodyPr wrap="none" anchor="ctr"/>
          <a:lstStyle/>
          <a:p>
            <a:endParaRPr lang="en-GB" sz="900" noProof="0"/>
          </a:p>
        </p:txBody>
      </p:sp>
      <p:sp>
        <p:nvSpPr>
          <p:cNvPr id="7" name="Freeform 172">
            <a:extLst>
              <a:ext uri="{FF2B5EF4-FFF2-40B4-BE49-F238E27FC236}">
                <a16:creationId xmlns:a16="http://schemas.microsoft.com/office/drawing/2014/main" id="{3FC2C0F7-0B1C-64D5-2725-A988C8FB2550}"/>
              </a:ext>
            </a:extLst>
          </p:cNvPr>
          <p:cNvSpPr>
            <a:spLocks noChangeArrowheads="1"/>
          </p:cNvSpPr>
          <p:nvPr/>
        </p:nvSpPr>
        <p:spPr bwMode="auto">
          <a:xfrm>
            <a:off x="999289" y="4119834"/>
            <a:ext cx="2494809" cy="2477430"/>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9"/>
                  <a:pt x="878" y="0"/>
                  <a:pt x="1962" y="0"/>
                </a:cubicBezTo>
                <a:lnTo>
                  <a:pt x="1962" y="0"/>
                </a:lnTo>
                <a:cubicBezTo>
                  <a:pt x="3045" y="0"/>
                  <a:pt x="3924" y="879"/>
                  <a:pt x="3924"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GB" sz="900" noProof="0"/>
          </a:p>
        </p:txBody>
      </p:sp>
      <p:sp>
        <p:nvSpPr>
          <p:cNvPr id="8" name="Freeform 173">
            <a:extLst>
              <a:ext uri="{FF2B5EF4-FFF2-40B4-BE49-F238E27FC236}">
                <a16:creationId xmlns:a16="http://schemas.microsoft.com/office/drawing/2014/main" id="{2552D09F-4464-9E26-D45E-2A3817F303CF}"/>
              </a:ext>
            </a:extLst>
          </p:cNvPr>
          <p:cNvSpPr>
            <a:spLocks noChangeArrowheads="1"/>
          </p:cNvSpPr>
          <p:nvPr/>
        </p:nvSpPr>
        <p:spPr bwMode="auto">
          <a:xfrm>
            <a:off x="329845" y="4152768"/>
            <a:ext cx="928634" cy="928632"/>
          </a:xfrm>
          <a:custGeom>
            <a:avLst/>
            <a:gdLst>
              <a:gd name="T0" fmla="*/ 1616 w 1617"/>
              <a:gd name="T1" fmla="*/ 808 h 1617"/>
              <a:gd name="T2" fmla="*/ 1616 w 1617"/>
              <a:gd name="T3" fmla="*/ 808 h 1617"/>
              <a:gd name="T4" fmla="*/ 808 w 1617"/>
              <a:gd name="T5" fmla="*/ 1616 h 1617"/>
              <a:gd name="T6" fmla="*/ 808 w 1617"/>
              <a:gd name="T7" fmla="*/ 1616 h 1617"/>
              <a:gd name="T8" fmla="*/ 0 w 1617"/>
              <a:gd name="T9" fmla="*/ 808 h 1617"/>
              <a:gd name="T10" fmla="*/ 0 w 1617"/>
              <a:gd name="T11" fmla="*/ 808 h 1617"/>
              <a:gd name="T12" fmla="*/ 808 w 1617"/>
              <a:gd name="T13" fmla="*/ 0 h 1617"/>
              <a:gd name="T14" fmla="*/ 808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5" y="1616"/>
                  <a:pt x="808" y="1616"/>
                </a:cubicBezTo>
                <a:lnTo>
                  <a:pt x="808" y="1616"/>
                </a:lnTo>
                <a:cubicBezTo>
                  <a:pt x="362" y="1616"/>
                  <a:pt x="0" y="1255"/>
                  <a:pt x="0" y="808"/>
                </a:cubicBezTo>
                <a:lnTo>
                  <a:pt x="0" y="808"/>
                </a:lnTo>
                <a:cubicBezTo>
                  <a:pt x="0" y="362"/>
                  <a:pt x="362" y="0"/>
                  <a:pt x="808" y="0"/>
                </a:cubicBezTo>
                <a:lnTo>
                  <a:pt x="808" y="0"/>
                </a:lnTo>
                <a:cubicBezTo>
                  <a:pt x="1255" y="0"/>
                  <a:pt x="1616" y="362"/>
                  <a:pt x="1616" y="808"/>
                </a:cubicBezTo>
              </a:path>
            </a:pathLst>
          </a:custGeom>
          <a:solidFill>
            <a:srgbClr val="09465E"/>
          </a:solidFill>
          <a:ln>
            <a:noFill/>
          </a:ln>
          <a:effectLst/>
        </p:spPr>
        <p:txBody>
          <a:bodyPr wrap="none" anchor="ctr"/>
          <a:lstStyle/>
          <a:p>
            <a:endParaRPr lang="en-GB" sz="900" noProof="0"/>
          </a:p>
        </p:txBody>
      </p:sp>
      <p:sp>
        <p:nvSpPr>
          <p:cNvPr id="9" name="Freeform 174">
            <a:extLst>
              <a:ext uri="{FF2B5EF4-FFF2-40B4-BE49-F238E27FC236}">
                <a16:creationId xmlns:a16="http://schemas.microsoft.com/office/drawing/2014/main" id="{78C75FC7-AD48-9CDB-6C66-D09086F682F5}"/>
              </a:ext>
            </a:extLst>
          </p:cNvPr>
          <p:cNvSpPr>
            <a:spLocks noChangeArrowheads="1"/>
          </p:cNvSpPr>
          <p:nvPr/>
        </p:nvSpPr>
        <p:spPr bwMode="auto">
          <a:xfrm>
            <a:off x="276709" y="4099630"/>
            <a:ext cx="1032377" cy="1032377"/>
          </a:xfrm>
          <a:custGeom>
            <a:avLst/>
            <a:gdLst>
              <a:gd name="T0" fmla="*/ 1798 w 1799"/>
              <a:gd name="T1" fmla="*/ 899 h 1799"/>
              <a:gd name="T2" fmla="*/ 1798 w 1799"/>
              <a:gd name="T3" fmla="*/ 899 h 1799"/>
              <a:gd name="T4" fmla="*/ 899 w 1799"/>
              <a:gd name="T5" fmla="*/ 1798 h 1799"/>
              <a:gd name="T6" fmla="*/ 899 w 1799"/>
              <a:gd name="T7" fmla="*/ 1798 h 1799"/>
              <a:gd name="T8" fmla="*/ 0 w 1799"/>
              <a:gd name="T9" fmla="*/ 899 h 1799"/>
              <a:gd name="T10" fmla="*/ 0 w 1799"/>
              <a:gd name="T11" fmla="*/ 899 h 1799"/>
              <a:gd name="T12" fmla="*/ 899 w 1799"/>
              <a:gd name="T13" fmla="*/ 0 h 1799"/>
              <a:gd name="T14" fmla="*/ 899 w 1799"/>
              <a:gd name="T15" fmla="*/ 0 h 1799"/>
              <a:gd name="T16" fmla="*/ 1798 w 1799"/>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 h="1799">
                <a:moveTo>
                  <a:pt x="1798" y="899"/>
                </a:moveTo>
                <a:lnTo>
                  <a:pt x="1798" y="899"/>
                </a:lnTo>
                <a:cubicBezTo>
                  <a:pt x="1798" y="1396"/>
                  <a:pt x="1396" y="1798"/>
                  <a:pt x="899" y="1798"/>
                </a:cubicBezTo>
                <a:lnTo>
                  <a:pt x="899" y="1798"/>
                </a:lnTo>
                <a:cubicBezTo>
                  <a:pt x="402" y="1798"/>
                  <a:pt x="0" y="1396"/>
                  <a:pt x="0" y="899"/>
                </a:cubicBezTo>
                <a:lnTo>
                  <a:pt x="0" y="899"/>
                </a:lnTo>
                <a:cubicBezTo>
                  <a:pt x="0" y="403"/>
                  <a:pt x="402" y="0"/>
                  <a:pt x="899" y="0"/>
                </a:cubicBezTo>
                <a:lnTo>
                  <a:pt x="899" y="0"/>
                </a:lnTo>
                <a:cubicBezTo>
                  <a:pt x="1396" y="0"/>
                  <a:pt x="1798" y="403"/>
                  <a:pt x="1798" y="899"/>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GB" sz="900" noProof="0"/>
          </a:p>
        </p:txBody>
      </p:sp>
      <p:sp>
        <p:nvSpPr>
          <p:cNvPr id="10" name="Freeform 175">
            <a:extLst>
              <a:ext uri="{FF2B5EF4-FFF2-40B4-BE49-F238E27FC236}">
                <a16:creationId xmlns:a16="http://schemas.microsoft.com/office/drawing/2014/main" id="{45F8F97C-8F79-BF9E-CCD2-CC2514CEDB78}"/>
              </a:ext>
            </a:extLst>
          </p:cNvPr>
          <p:cNvSpPr>
            <a:spLocks noChangeArrowheads="1"/>
          </p:cNvSpPr>
          <p:nvPr/>
        </p:nvSpPr>
        <p:spPr bwMode="auto">
          <a:xfrm>
            <a:off x="4516431" y="3937650"/>
            <a:ext cx="2496053" cy="2477431"/>
          </a:xfrm>
          <a:custGeom>
            <a:avLst/>
            <a:gdLst>
              <a:gd name="T0" fmla="*/ 3924 w 3925"/>
              <a:gd name="T1" fmla="*/ 1962 h 3925"/>
              <a:gd name="T2" fmla="*/ 3924 w 3925"/>
              <a:gd name="T3" fmla="*/ 1962 h 3925"/>
              <a:gd name="T4" fmla="*/ 1962 w 3925"/>
              <a:gd name="T5" fmla="*/ 3924 h 3925"/>
              <a:gd name="T6" fmla="*/ 1962 w 3925"/>
              <a:gd name="T7" fmla="*/ 3924 h 3925"/>
              <a:gd name="T8" fmla="*/ 0 w 3925"/>
              <a:gd name="T9" fmla="*/ 1962 h 3925"/>
              <a:gd name="T10" fmla="*/ 0 w 3925"/>
              <a:gd name="T11" fmla="*/ 1962 h 3925"/>
              <a:gd name="T12" fmla="*/ 1962 w 3925"/>
              <a:gd name="T13" fmla="*/ 0 h 3925"/>
              <a:gd name="T14" fmla="*/ 1962 w 3925"/>
              <a:gd name="T15" fmla="*/ 0 h 3925"/>
              <a:gd name="T16" fmla="*/ 3924 w 3925"/>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5">
                <a:moveTo>
                  <a:pt x="3924" y="1962"/>
                </a:moveTo>
                <a:lnTo>
                  <a:pt x="3924" y="1962"/>
                </a:lnTo>
                <a:cubicBezTo>
                  <a:pt x="3924" y="3046"/>
                  <a:pt x="3045" y="3924"/>
                  <a:pt x="1962" y="3924"/>
                </a:cubicBezTo>
                <a:lnTo>
                  <a:pt x="1962" y="3924"/>
                </a:lnTo>
                <a:cubicBezTo>
                  <a:pt x="878" y="3924"/>
                  <a:pt x="0" y="3046"/>
                  <a:pt x="0" y="1962"/>
                </a:cubicBezTo>
                <a:lnTo>
                  <a:pt x="0" y="1962"/>
                </a:lnTo>
                <a:cubicBezTo>
                  <a:pt x="0" y="879"/>
                  <a:pt x="878" y="0"/>
                  <a:pt x="1962" y="0"/>
                </a:cubicBezTo>
                <a:lnTo>
                  <a:pt x="1962" y="0"/>
                </a:lnTo>
                <a:cubicBezTo>
                  <a:pt x="3045" y="0"/>
                  <a:pt x="3924" y="879"/>
                  <a:pt x="3924" y="1962"/>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GB" sz="900" noProof="0"/>
          </a:p>
        </p:txBody>
      </p:sp>
      <p:sp>
        <p:nvSpPr>
          <p:cNvPr id="11" name="Freeform 176">
            <a:extLst>
              <a:ext uri="{FF2B5EF4-FFF2-40B4-BE49-F238E27FC236}">
                <a16:creationId xmlns:a16="http://schemas.microsoft.com/office/drawing/2014/main" id="{08CDF17B-8AB6-3AD5-F70A-3C13AEA15EE5}"/>
              </a:ext>
            </a:extLst>
          </p:cNvPr>
          <p:cNvSpPr>
            <a:spLocks noChangeArrowheads="1"/>
          </p:cNvSpPr>
          <p:nvPr/>
        </p:nvSpPr>
        <p:spPr bwMode="auto">
          <a:xfrm>
            <a:off x="4577159" y="3998378"/>
            <a:ext cx="2496053" cy="2477431"/>
          </a:xfrm>
          <a:custGeom>
            <a:avLst/>
            <a:gdLst>
              <a:gd name="T0" fmla="*/ 3924 w 3925"/>
              <a:gd name="T1" fmla="*/ 1962 h 3925"/>
              <a:gd name="T2" fmla="*/ 3924 w 3925"/>
              <a:gd name="T3" fmla="*/ 1962 h 3925"/>
              <a:gd name="T4" fmla="*/ 1962 w 3925"/>
              <a:gd name="T5" fmla="*/ 3924 h 3925"/>
              <a:gd name="T6" fmla="*/ 1962 w 3925"/>
              <a:gd name="T7" fmla="*/ 3924 h 3925"/>
              <a:gd name="T8" fmla="*/ 0 w 3925"/>
              <a:gd name="T9" fmla="*/ 1962 h 3925"/>
              <a:gd name="T10" fmla="*/ 0 w 3925"/>
              <a:gd name="T11" fmla="*/ 1962 h 3925"/>
              <a:gd name="T12" fmla="*/ 1962 w 3925"/>
              <a:gd name="T13" fmla="*/ 0 h 3925"/>
              <a:gd name="T14" fmla="*/ 1962 w 3925"/>
              <a:gd name="T15" fmla="*/ 0 h 3925"/>
              <a:gd name="T16" fmla="*/ 3924 w 3925"/>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5">
                <a:moveTo>
                  <a:pt x="3924" y="1962"/>
                </a:moveTo>
                <a:lnTo>
                  <a:pt x="3924" y="1962"/>
                </a:lnTo>
                <a:cubicBezTo>
                  <a:pt x="3924" y="3046"/>
                  <a:pt x="3045" y="3924"/>
                  <a:pt x="1962" y="3924"/>
                </a:cubicBezTo>
                <a:lnTo>
                  <a:pt x="1962" y="3924"/>
                </a:lnTo>
                <a:cubicBezTo>
                  <a:pt x="879" y="3924"/>
                  <a:pt x="0" y="3046"/>
                  <a:pt x="0" y="1962"/>
                </a:cubicBezTo>
                <a:lnTo>
                  <a:pt x="0" y="1962"/>
                </a:lnTo>
                <a:cubicBezTo>
                  <a:pt x="0" y="879"/>
                  <a:pt x="879" y="0"/>
                  <a:pt x="1962" y="0"/>
                </a:cubicBezTo>
                <a:lnTo>
                  <a:pt x="1962" y="0"/>
                </a:lnTo>
                <a:cubicBezTo>
                  <a:pt x="3045" y="0"/>
                  <a:pt x="3924" y="879"/>
                  <a:pt x="3924" y="1962"/>
                </a:cubicBezTo>
              </a:path>
            </a:pathLst>
          </a:custGeom>
          <a:solidFill>
            <a:srgbClr val="2094D2"/>
          </a:solidFill>
          <a:ln>
            <a:noFill/>
          </a:ln>
          <a:effectLst/>
        </p:spPr>
        <p:txBody>
          <a:bodyPr wrap="none" anchor="ctr"/>
          <a:lstStyle/>
          <a:p>
            <a:endParaRPr lang="en-GB" sz="900" noProof="0"/>
          </a:p>
        </p:txBody>
      </p:sp>
      <p:sp>
        <p:nvSpPr>
          <p:cNvPr id="12" name="Freeform 177">
            <a:extLst>
              <a:ext uri="{FF2B5EF4-FFF2-40B4-BE49-F238E27FC236}">
                <a16:creationId xmlns:a16="http://schemas.microsoft.com/office/drawing/2014/main" id="{B73BA2BB-24FD-3E30-1ABB-7F8F21D15168}"/>
              </a:ext>
            </a:extLst>
          </p:cNvPr>
          <p:cNvSpPr>
            <a:spLocks noChangeArrowheads="1"/>
          </p:cNvSpPr>
          <p:nvPr/>
        </p:nvSpPr>
        <p:spPr bwMode="auto">
          <a:xfrm>
            <a:off x="4640416" y="4059106"/>
            <a:ext cx="2496053" cy="2477431"/>
          </a:xfrm>
          <a:custGeom>
            <a:avLst/>
            <a:gdLst>
              <a:gd name="T0" fmla="*/ 3923 w 3924"/>
              <a:gd name="T1" fmla="*/ 1961 h 3924"/>
              <a:gd name="T2" fmla="*/ 3923 w 3924"/>
              <a:gd name="T3" fmla="*/ 1961 h 3924"/>
              <a:gd name="T4" fmla="*/ 1961 w 3924"/>
              <a:gd name="T5" fmla="*/ 3923 h 3924"/>
              <a:gd name="T6" fmla="*/ 1961 w 3924"/>
              <a:gd name="T7" fmla="*/ 3923 h 3924"/>
              <a:gd name="T8" fmla="*/ 0 w 3924"/>
              <a:gd name="T9" fmla="*/ 1961 h 3924"/>
              <a:gd name="T10" fmla="*/ 0 w 3924"/>
              <a:gd name="T11" fmla="*/ 1961 h 3924"/>
              <a:gd name="T12" fmla="*/ 1961 w 3924"/>
              <a:gd name="T13" fmla="*/ 0 h 3924"/>
              <a:gd name="T14" fmla="*/ 1961 w 3924"/>
              <a:gd name="T15" fmla="*/ 0 h 3924"/>
              <a:gd name="T16" fmla="*/ 3923 w 3924"/>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4">
                <a:moveTo>
                  <a:pt x="3923" y="1961"/>
                </a:moveTo>
                <a:lnTo>
                  <a:pt x="3923" y="1961"/>
                </a:lnTo>
                <a:cubicBezTo>
                  <a:pt x="3923" y="3045"/>
                  <a:pt x="3045" y="3923"/>
                  <a:pt x="1961" y="3923"/>
                </a:cubicBezTo>
                <a:lnTo>
                  <a:pt x="1961" y="3923"/>
                </a:lnTo>
                <a:cubicBezTo>
                  <a:pt x="878" y="3923"/>
                  <a:pt x="0" y="3045"/>
                  <a:pt x="0" y="1961"/>
                </a:cubicBezTo>
                <a:lnTo>
                  <a:pt x="0" y="1961"/>
                </a:lnTo>
                <a:cubicBezTo>
                  <a:pt x="0" y="878"/>
                  <a:pt x="878" y="0"/>
                  <a:pt x="1961" y="0"/>
                </a:cubicBezTo>
                <a:lnTo>
                  <a:pt x="1961" y="0"/>
                </a:lnTo>
                <a:cubicBezTo>
                  <a:pt x="3045" y="0"/>
                  <a:pt x="3923" y="878"/>
                  <a:pt x="3923"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GB" sz="900" noProof="0"/>
          </a:p>
        </p:txBody>
      </p:sp>
      <p:sp>
        <p:nvSpPr>
          <p:cNvPr id="13" name="Freeform 178">
            <a:extLst>
              <a:ext uri="{FF2B5EF4-FFF2-40B4-BE49-F238E27FC236}">
                <a16:creationId xmlns:a16="http://schemas.microsoft.com/office/drawing/2014/main" id="{67BA3CB5-DC7C-BE3E-7030-5ECFB430D130}"/>
              </a:ext>
            </a:extLst>
          </p:cNvPr>
          <p:cNvSpPr>
            <a:spLocks noChangeArrowheads="1"/>
          </p:cNvSpPr>
          <p:nvPr/>
        </p:nvSpPr>
        <p:spPr bwMode="auto">
          <a:xfrm>
            <a:off x="4007843" y="4082475"/>
            <a:ext cx="926103" cy="928632"/>
          </a:xfrm>
          <a:custGeom>
            <a:avLst/>
            <a:gdLst>
              <a:gd name="T0" fmla="*/ 1615 w 1616"/>
              <a:gd name="T1" fmla="*/ 808 h 1618"/>
              <a:gd name="T2" fmla="*/ 1615 w 1616"/>
              <a:gd name="T3" fmla="*/ 808 h 1618"/>
              <a:gd name="T4" fmla="*/ 808 w 1616"/>
              <a:gd name="T5" fmla="*/ 1617 h 1618"/>
              <a:gd name="T6" fmla="*/ 808 w 1616"/>
              <a:gd name="T7" fmla="*/ 1617 h 1618"/>
              <a:gd name="T8" fmla="*/ 0 w 1616"/>
              <a:gd name="T9" fmla="*/ 808 h 1618"/>
              <a:gd name="T10" fmla="*/ 0 w 1616"/>
              <a:gd name="T11" fmla="*/ 808 h 1618"/>
              <a:gd name="T12" fmla="*/ 808 w 1616"/>
              <a:gd name="T13" fmla="*/ 0 h 1618"/>
              <a:gd name="T14" fmla="*/ 808 w 1616"/>
              <a:gd name="T15" fmla="*/ 0 h 1618"/>
              <a:gd name="T16" fmla="*/ 1615 w 1616"/>
              <a:gd name="T17" fmla="*/ 808 h 1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6" h="1618">
                <a:moveTo>
                  <a:pt x="1615" y="808"/>
                </a:moveTo>
                <a:lnTo>
                  <a:pt x="1615" y="808"/>
                </a:lnTo>
                <a:cubicBezTo>
                  <a:pt x="1615" y="1255"/>
                  <a:pt x="1254" y="1617"/>
                  <a:pt x="808" y="1617"/>
                </a:cubicBezTo>
                <a:lnTo>
                  <a:pt x="808" y="1617"/>
                </a:lnTo>
                <a:cubicBezTo>
                  <a:pt x="361" y="1617"/>
                  <a:pt x="0" y="1255"/>
                  <a:pt x="0" y="808"/>
                </a:cubicBezTo>
                <a:lnTo>
                  <a:pt x="0" y="808"/>
                </a:lnTo>
                <a:cubicBezTo>
                  <a:pt x="0" y="362"/>
                  <a:pt x="361" y="0"/>
                  <a:pt x="808" y="0"/>
                </a:cubicBezTo>
                <a:lnTo>
                  <a:pt x="808" y="0"/>
                </a:lnTo>
                <a:cubicBezTo>
                  <a:pt x="1254" y="0"/>
                  <a:pt x="1615" y="362"/>
                  <a:pt x="1615" y="808"/>
                </a:cubicBezTo>
              </a:path>
            </a:pathLst>
          </a:custGeom>
          <a:solidFill>
            <a:srgbClr val="09465E"/>
          </a:solidFill>
          <a:ln>
            <a:noFill/>
          </a:ln>
          <a:effectLst/>
        </p:spPr>
        <p:txBody>
          <a:bodyPr wrap="none" anchor="ctr"/>
          <a:lstStyle/>
          <a:p>
            <a:endParaRPr lang="en-GB" sz="900" noProof="0"/>
          </a:p>
        </p:txBody>
      </p:sp>
      <p:sp>
        <p:nvSpPr>
          <p:cNvPr id="14" name="Freeform 179">
            <a:extLst>
              <a:ext uri="{FF2B5EF4-FFF2-40B4-BE49-F238E27FC236}">
                <a16:creationId xmlns:a16="http://schemas.microsoft.com/office/drawing/2014/main" id="{17B7235B-441B-8366-3935-A23CBA807DB5}"/>
              </a:ext>
            </a:extLst>
          </p:cNvPr>
          <p:cNvSpPr>
            <a:spLocks noChangeArrowheads="1"/>
          </p:cNvSpPr>
          <p:nvPr/>
        </p:nvSpPr>
        <p:spPr bwMode="auto">
          <a:xfrm>
            <a:off x="3954706" y="4029337"/>
            <a:ext cx="1032377" cy="1032377"/>
          </a:xfrm>
          <a:custGeom>
            <a:avLst/>
            <a:gdLst>
              <a:gd name="T0" fmla="*/ 1797 w 1798"/>
              <a:gd name="T1" fmla="*/ 899 h 1799"/>
              <a:gd name="T2" fmla="*/ 1797 w 1798"/>
              <a:gd name="T3" fmla="*/ 899 h 1799"/>
              <a:gd name="T4" fmla="*/ 899 w 1798"/>
              <a:gd name="T5" fmla="*/ 1798 h 1799"/>
              <a:gd name="T6" fmla="*/ 899 w 1798"/>
              <a:gd name="T7" fmla="*/ 1798 h 1799"/>
              <a:gd name="T8" fmla="*/ 0 w 1798"/>
              <a:gd name="T9" fmla="*/ 899 h 1799"/>
              <a:gd name="T10" fmla="*/ 0 w 1798"/>
              <a:gd name="T11" fmla="*/ 899 h 1799"/>
              <a:gd name="T12" fmla="*/ 899 w 1798"/>
              <a:gd name="T13" fmla="*/ 0 h 1799"/>
              <a:gd name="T14" fmla="*/ 899 w 1798"/>
              <a:gd name="T15" fmla="*/ 0 h 1799"/>
              <a:gd name="T16" fmla="*/ 1797 w 1798"/>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8" h="1799">
                <a:moveTo>
                  <a:pt x="1797" y="899"/>
                </a:moveTo>
                <a:lnTo>
                  <a:pt x="1797" y="899"/>
                </a:lnTo>
                <a:cubicBezTo>
                  <a:pt x="1797" y="1396"/>
                  <a:pt x="1395" y="1798"/>
                  <a:pt x="899" y="1798"/>
                </a:cubicBezTo>
                <a:lnTo>
                  <a:pt x="899" y="1798"/>
                </a:lnTo>
                <a:cubicBezTo>
                  <a:pt x="402" y="1798"/>
                  <a:pt x="0" y="1396"/>
                  <a:pt x="0" y="899"/>
                </a:cubicBezTo>
                <a:lnTo>
                  <a:pt x="0" y="899"/>
                </a:lnTo>
                <a:cubicBezTo>
                  <a:pt x="0" y="402"/>
                  <a:pt x="402" y="0"/>
                  <a:pt x="899" y="0"/>
                </a:cubicBezTo>
                <a:lnTo>
                  <a:pt x="899" y="0"/>
                </a:lnTo>
                <a:cubicBezTo>
                  <a:pt x="1395" y="0"/>
                  <a:pt x="1797" y="402"/>
                  <a:pt x="1797" y="899"/>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GB" sz="900" noProof="0"/>
          </a:p>
        </p:txBody>
      </p:sp>
      <p:sp>
        <p:nvSpPr>
          <p:cNvPr id="15" name="Freeform 180">
            <a:extLst>
              <a:ext uri="{FF2B5EF4-FFF2-40B4-BE49-F238E27FC236}">
                <a16:creationId xmlns:a16="http://schemas.microsoft.com/office/drawing/2014/main" id="{70FF5EEE-E77A-7375-781B-E0614DE63664}"/>
              </a:ext>
            </a:extLst>
          </p:cNvPr>
          <p:cNvSpPr>
            <a:spLocks noChangeArrowheads="1"/>
          </p:cNvSpPr>
          <p:nvPr/>
        </p:nvSpPr>
        <p:spPr bwMode="auto">
          <a:xfrm>
            <a:off x="8140700" y="3964050"/>
            <a:ext cx="2494808" cy="2477430"/>
          </a:xfrm>
          <a:custGeom>
            <a:avLst/>
            <a:gdLst>
              <a:gd name="T0" fmla="*/ 3923 w 3924"/>
              <a:gd name="T1" fmla="*/ 1961 h 3924"/>
              <a:gd name="T2" fmla="*/ 3923 w 3924"/>
              <a:gd name="T3" fmla="*/ 1961 h 3924"/>
              <a:gd name="T4" fmla="*/ 1961 w 3924"/>
              <a:gd name="T5" fmla="*/ 3923 h 3924"/>
              <a:gd name="T6" fmla="*/ 1961 w 3924"/>
              <a:gd name="T7" fmla="*/ 3923 h 3924"/>
              <a:gd name="T8" fmla="*/ 0 w 3924"/>
              <a:gd name="T9" fmla="*/ 1961 h 3924"/>
              <a:gd name="T10" fmla="*/ 0 w 3924"/>
              <a:gd name="T11" fmla="*/ 1961 h 3924"/>
              <a:gd name="T12" fmla="*/ 1961 w 3924"/>
              <a:gd name="T13" fmla="*/ 0 h 3924"/>
              <a:gd name="T14" fmla="*/ 1961 w 3924"/>
              <a:gd name="T15" fmla="*/ 0 h 3924"/>
              <a:gd name="T16" fmla="*/ 3923 w 3924"/>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4">
                <a:moveTo>
                  <a:pt x="3923" y="1961"/>
                </a:moveTo>
                <a:lnTo>
                  <a:pt x="3923" y="1961"/>
                </a:lnTo>
                <a:cubicBezTo>
                  <a:pt x="3923" y="3044"/>
                  <a:pt x="3045" y="3923"/>
                  <a:pt x="1961" y="3923"/>
                </a:cubicBezTo>
                <a:lnTo>
                  <a:pt x="1961" y="3923"/>
                </a:lnTo>
                <a:cubicBezTo>
                  <a:pt x="877" y="3923"/>
                  <a:pt x="0" y="3044"/>
                  <a:pt x="0" y="1961"/>
                </a:cubicBezTo>
                <a:lnTo>
                  <a:pt x="0" y="1961"/>
                </a:lnTo>
                <a:cubicBezTo>
                  <a:pt x="0" y="878"/>
                  <a:pt x="877" y="0"/>
                  <a:pt x="1961" y="0"/>
                </a:cubicBezTo>
                <a:lnTo>
                  <a:pt x="1961" y="0"/>
                </a:lnTo>
                <a:cubicBezTo>
                  <a:pt x="3045" y="0"/>
                  <a:pt x="3923" y="878"/>
                  <a:pt x="3923"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GB" sz="900" noProof="0"/>
          </a:p>
        </p:txBody>
      </p:sp>
      <p:sp>
        <p:nvSpPr>
          <p:cNvPr id="16" name="Freeform 181">
            <a:extLst>
              <a:ext uri="{FF2B5EF4-FFF2-40B4-BE49-F238E27FC236}">
                <a16:creationId xmlns:a16="http://schemas.microsoft.com/office/drawing/2014/main" id="{30346A38-DD2B-4639-FA78-E9B90717A7C0}"/>
              </a:ext>
            </a:extLst>
          </p:cNvPr>
          <p:cNvSpPr>
            <a:spLocks noChangeArrowheads="1"/>
          </p:cNvSpPr>
          <p:nvPr/>
        </p:nvSpPr>
        <p:spPr bwMode="auto">
          <a:xfrm>
            <a:off x="8201428" y="4024778"/>
            <a:ext cx="2494808" cy="2477430"/>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5" y="3922"/>
                  <a:pt x="1962" y="3922"/>
                </a:cubicBezTo>
                <a:lnTo>
                  <a:pt x="1962" y="3922"/>
                </a:lnTo>
                <a:cubicBezTo>
                  <a:pt x="878" y="3922"/>
                  <a:pt x="0" y="3044"/>
                  <a:pt x="0" y="1960"/>
                </a:cubicBezTo>
                <a:lnTo>
                  <a:pt x="0" y="1960"/>
                </a:lnTo>
                <a:cubicBezTo>
                  <a:pt x="0" y="878"/>
                  <a:pt x="878" y="0"/>
                  <a:pt x="1962" y="0"/>
                </a:cubicBezTo>
                <a:lnTo>
                  <a:pt x="1962" y="0"/>
                </a:lnTo>
                <a:cubicBezTo>
                  <a:pt x="3045" y="0"/>
                  <a:pt x="3924" y="878"/>
                  <a:pt x="3924" y="1960"/>
                </a:cubicBezTo>
              </a:path>
            </a:pathLst>
          </a:custGeom>
          <a:solidFill>
            <a:srgbClr val="60BA47"/>
          </a:solidFill>
          <a:ln>
            <a:noFill/>
          </a:ln>
          <a:effectLst/>
        </p:spPr>
        <p:txBody>
          <a:bodyPr wrap="none" anchor="ctr"/>
          <a:lstStyle/>
          <a:p>
            <a:endParaRPr lang="en-GB" sz="900" noProof="0"/>
          </a:p>
        </p:txBody>
      </p:sp>
      <p:sp>
        <p:nvSpPr>
          <p:cNvPr id="17" name="Freeform 182">
            <a:extLst>
              <a:ext uri="{FF2B5EF4-FFF2-40B4-BE49-F238E27FC236}">
                <a16:creationId xmlns:a16="http://schemas.microsoft.com/office/drawing/2014/main" id="{00F124FC-BC66-8A3D-F69D-F733650CE9AB}"/>
              </a:ext>
            </a:extLst>
          </p:cNvPr>
          <p:cNvSpPr>
            <a:spLocks noChangeArrowheads="1"/>
          </p:cNvSpPr>
          <p:nvPr/>
        </p:nvSpPr>
        <p:spPr bwMode="auto">
          <a:xfrm>
            <a:off x="8262156" y="4085506"/>
            <a:ext cx="2494808" cy="2477430"/>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6" y="3923"/>
                  <a:pt x="1962" y="3923"/>
                </a:cubicBezTo>
                <a:lnTo>
                  <a:pt x="1962" y="3923"/>
                </a:lnTo>
                <a:cubicBezTo>
                  <a:pt x="878" y="3923"/>
                  <a:pt x="0" y="3045"/>
                  <a:pt x="0" y="1961"/>
                </a:cubicBezTo>
                <a:lnTo>
                  <a:pt x="0" y="1961"/>
                </a:lnTo>
                <a:cubicBezTo>
                  <a:pt x="0" y="879"/>
                  <a:pt x="878" y="0"/>
                  <a:pt x="1962" y="0"/>
                </a:cubicBezTo>
                <a:lnTo>
                  <a:pt x="1962" y="0"/>
                </a:lnTo>
                <a:cubicBezTo>
                  <a:pt x="3046" y="0"/>
                  <a:pt x="3924" y="879"/>
                  <a:pt x="3924"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GB" sz="900" noProof="0"/>
          </a:p>
        </p:txBody>
      </p:sp>
      <p:sp>
        <p:nvSpPr>
          <p:cNvPr id="18" name="Freeform 183">
            <a:extLst>
              <a:ext uri="{FF2B5EF4-FFF2-40B4-BE49-F238E27FC236}">
                <a16:creationId xmlns:a16="http://schemas.microsoft.com/office/drawing/2014/main" id="{82E396DA-778D-AF03-4086-F6BC515CE2D9}"/>
              </a:ext>
            </a:extLst>
          </p:cNvPr>
          <p:cNvSpPr>
            <a:spLocks noChangeArrowheads="1"/>
          </p:cNvSpPr>
          <p:nvPr/>
        </p:nvSpPr>
        <p:spPr bwMode="auto">
          <a:xfrm>
            <a:off x="7672586" y="4009659"/>
            <a:ext cx="928634" cy="928632"/>
          </a:xfrm>
          <a:custGeom>
            <a:avLst/>
            <a:gdLst>
              <a:gd name="T0" fmla="*/ 1616 w 1617"/>
              <a:gd name="T1" fmla="*/ 808 h 1617"/>
              <a:gd name="T2" fmla="*/ 1616 w 1617"/>
              <a:gd name="T3" fmla="*/ 808 h 1617"/>
              <a:gd name="T4" fmla="*/ 807 w 1617"/>
              <a:gd name="T5" fmla="*/ 1616 h 1617"/>
              <a:gd name="T6" fmla="*/ 807 w 1617"/>
              <a:gd name="T7" fmla="*/ 1616 h 1617"/>
              <a:gd name="T8" fmla="*/ 0 w 1617"/>
              <a:gd name="T9" fmla="*/ 808 h 1617"/>
              <a:gd name="T10" fmla="*/ 0 w 1617"/>
              <a:gd name="T11" fmla="*/ 808 h 1617"/>
              <a:gd name="T12" fmla="*/ 807 w 1617"/>
              <a:gd name="T13" fmla="*/ 0 h 1617"/>
              <a:gd name="T14" fmla="*/ 807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4" y="1616"/>
                  <a:pt x="807" y="1616"/>
                </a:cubicBezTo>
                <a:lnTo>
                  <a:pt x="807" y="1616"/>
                </a:lnTo>
                <a:cubicBezTo>
                  <a:pt x="361" y="1616"/>
                  <a:pt x="0" y="1255"/>
                  <a:pt x="0" y="808"/>
                </a:cubicBezTo>
                <a:lnTo>
                  <a:pt x="0" y="808"/>
                </a:lnTo>
                <a:cubicBezTo>
                  <a:pt x="0" y="362"/>
                  <a:pt x="361" y="0"/>
                  <a:pt x="807" y="0"/>
                </a:cubicBezTo>
                <a:lnTo>
                  <a:pt x="807" y="0"/>
                </a:lnTo>
                <a:cubicBezTo>
                  <a:pt x="1254" y="0"/>
                  <a:pt x="1616" y="362"/>
                  <a:pt x="1616" y="808"/>
                </a:cubicBezTo>
              </a:path>
            </a:pathLst>
          </a:custGeom>
          <a:solidFill>
            <a:srgbClr val="09465E"/>
          </a:solidFill>
          <a:ln>
            <a:noFill/>
          </a:ln>
          <a:effectLst/>
        </p:spPr>
        <p:txBody>
          <a:bodyPr wrap="none" anchor="ctr"/>
          <a:lstStyle/>
          <a:p>
            <a:endParaRPr lang="en-GB" sz="900" noProof="0"/>
          </a:p>
        </p:txBody>
      </p:sp>
      <p:sp>
        <p:nvSpPr>
          <p:cNvPr id="19" name="Freeform 184">
            <a:extLst>
              <a:ext uri="{FF2B5EF4-FFF2-40B4-BE49-F238E27FC236}">
                <a16:creationId xmlns:a16="http://schemas.microsoft.com/office/drawing/2014/main" id="{59B520A8-19F5-8B15-CDA6-37AAB449FD72}"/>
              </a:ext>
            </a:extLst>
          </p:cNvPr>
          <p:cNvSpPr>
            <a:spLocks noChangeArrowheads="1"/>
          </p:cNvSpPr>
          <p:nvPr/>
        </p:nvSpPr>
        <p:spPr bwMode="auto">
          <a:xfrm>
            <a:off x="7621980" y="3956521"/>
            <a:ext cx="1032377" cy="1032377"/>
          </a:xfrm>
          <a:custGeom>
            <a:avLst/>
            <a:gdLst>
              <a:gd name="T0" fmla="*/ 1797 w 1798"/>
              <a:gd name="T1" fmla="*/ 899 h 1799"/>
              <a:gd name="T2" fmla="*/ 1797 w 1798"/>
              <a:gd name="T3" fmla="*/ 899 h 1799"/>
              <a:gd name="T4" fmla="*/ 898 w 1798"/>
              <a:gd name="T5" fmla="*/ 1798 h 1799"/>
              <a:gd name="T6" fmla="*/ 898 w 1798"/>
              <a:gd name="T7" fmla="*/ 1798 h 1799"/>
              <a:gd name="T8" fmla="*/ 0 w 1798"/>
              <a:gd name="T9" fmla="*/ 899 h 1799"/>
              <a:gd name="T10" fmla="*/ 0 w 1798"/>
              <a:gd name="T11" fmla="*/ 899 h 1799"/>
              <a:gd name="T12" fmla="*/ 898 w 1798"/>
              <a:gd name="T13" fmla="*/ 0 h 1799"/>
              <a:gd name="T14" fmla="*/ 898 w 1798"/>
              <a:gd name="T15" fmla="*/ 0 h 1799"/>
              <a:gd name="T16" fmla="*/ 1797 w 1798"/>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8" h="1799">
                <a:moveTo>
                  <a:pt x="1797" y="899"/>
                </a:moveTo>
                <a:lnTo>
                  <a:pt x="1797" y="899"/>
                </a:lnTo>
                <a:cubicBezTo>
                  <a:pt x="1797" y="1396"/>
                  <a:pt x="1395" y="1798"/>
                  <a:pt x="898" y="1798"/>
                </a:cubicBezTo>
                <a:lnTo>
                  <a:pt x="898" y="1798"/>
                </a:lnTo>
                <a:cubicBezTo>
                  <a:pt x="402" y="1798"/>
                  <a:pt x="0" y="1396"/>
                  <a:pt x="0" y="899"/>
                </a:cubicBezTo>
                <a:lnTo>
                  <a:pt x="0" y="899"/>
                </a:lnTo>
                <a:cubicBezTo>
                  <a:pt x="0" y="403"/>
                  <a:pt x="402" y="0"/>
                  <a:pt x="898" y="0"/>
                </a:cubicBezTo>
                <a:lnTo>
                  <a:pt x="898" y="0"/>
                </a:lnTo>
                <a:cubicBezTo>
                  <a:pt x="1395" y="0"/>
                  <a:pt x="1797" y="403"/>
                  <a:pt x="1797" y="899"/>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GB" sz="900" noProof="0"/>
          </a:p>
        </p:txBody>
      </p:sp>
      <p:sp>
        <p:nvSpPr>
          <p:cNvPr id="25" name="CuadroTexto 553">
            <a:extLst>
              <a:ext uri="{FF2B5EF4-FFF2-40B4-BE49-F238E27FC236}">
                <a16:creationId xmlns:a16="http://schemas.microsoft.com/office/drawing/2014/main" id="{81441463-6A28-BE69-722F-0FECF355E848}"/>
              </a:ext>
            </a:extLst>
          </p:cNvPr>
          <p:cNvSpPr txBox="1"/>
          <p:nvPr/>
        </p:nvSpPr>
        <p:spPr>
          <a:xfrm>
            <a:off x="336555" y="4446541"/>
            <a:ext cx="912684" cy="338554"/>
          </a:xfrm>
          <a:prstGeom prst="rect">
            <a:avLst/>
          </a:prstGeom>
          <a:noFill/>
        </p:spPr>
        <p:txBody>
          <a:bodyPr wrap="square" rtlCol="0">
            <a:spAutoFit/>
          </a:bodyPr>
          <a:lstStyle/>
          <a:p>
            <a:pPr algn="ctr"/>
            <a:r>
              <a:rPr lang="pl-PL" sz="1600" b="1">
                <a:solidFill>
                  <a:schemeClr val="bg1"/>
                </a:solidFill>
                <a:latin typeface="Calibri" panose="020F0502020204030204" pitchFamily="34" charset="0"/>
                <a:ea typeface="Lato" charset="0"/>
                <a:cs typeface="Calibri" panose="020F0502020204030204" pitchFamily="34" charset="0"/>
              </a:rPr>
              <a:t>REDUCE</a:t>
            </a:r>
            <a:endParaRPr lang="en-GB" sz="1600" b="1" noProof="0">
              <a:solidFill>
                <a:schemeClr val="bg1"/>
              </a:solidFill>
              <a:latin typeface="Calibri" panose="020F0502020204030204" pitchFamily="34" charset="0"/>
              <a:ea typeface="Lato" charset="0"/>
              <a:cs typeface="Calibri" panose="020F0502020204030204" pitchFamily="34" charset="0"/>
            </a:endParaRPr>
          </a:p>
        </p:txBody>
      </p:sp>
      <p:sp>
        <p:nvSpPr>
          <p:cNvPr id="26" name="CuadroTexto 553">
            <a:extLst>
              <a:ext uri="{FF2B5EF4-FFF2-40B4-BE49-F238E27FC236}">
                <a16:creationId xmlns:a16="http://schemas.microsoft.com/office/drawing/2014/main" id="{4C5A308D-0F76-2F29-5422-C1ACEEE2A3AF}"/>
              </a:ext>
            </a:extLst>
          </p:cNvPr>
          <p:cNvSpPr txBox="1"/>
          <p:nvPr/>
        </p:nvSpPr>
        <p:spPr>
          <a:xfrm>
            <a:off x="1292041" y="4554285"/>
            <a:ext cx="1848812" cy="1514450"/>
          </a:xfrm>
          <a:prstGeom prst="rect">
            <a:avLst/>
          </a:prstGeom>
          <a:noFill/>
        </p:spPr>
        <p:txBody>
          <a:bodyPr wrap="square" rtlCol="0">
            <a:spAutoFit/>
          </a:bodyPr>
          <a:lstStyle/>
          <a:p>
            <a:pPr algn="ctr"/>
            <a:r>
              <a:rPr lang="en-US" b="1" noProof="0">
                <a:solidFill>
                  <a:schemeClr val="bg1"/>
                </a:solidFill>
                <a:latin typeface="Calibri" panose="020F0502020204030204" pitchFamily="34" charset="0"/>
                <a:ea typeface="Lato" charset="0"/>
                <a:cs typeface="Calibri" panose="020F0502020204030204" pitchFamily="34" charset="0"/>
              </a:rPr>
              <a:t>Preventing food waste before it happens is the most effective solution.</a:t>
            </a:r>
            <a:endParaRPr lang="en-GB" b="1" noProof="0">
              <a:solidFill>
                <a:schemeClr val="bg1"/>
              </a:solidFill>
              <a:latin typeface="Calibri" panose="020F0502020204030204" pitchFamily="34" charset="0"/>
              <a:ea typeface="Lato" charset="0"/>
              <a:cs typeface="Calibri" panose="020F0502020204030204" pitchFamily="34" charset="0"/>
            </a:endParaRPr>
          </a:p>
        </p:txBody>
      </p:sp>
      <p:sp>
        <p:nvSpPr>
          <p:cNvPr id="27" name="CuadroTexto 553">
            <a:extLst>
              <a:ext uri="{FF2B5EF4-FFF2-40B4-BE49-F238E27FC236}">
                <a16:creationId xmlns:a16="http://schemas.microsoft.com/office/drawing/2014/main" id="{04DD914D-8223-B9AC-BF3C-D1804134A0B9}"/>
              </a:ext>
            </a:extLst>
          </p:cNvPr>
          <p:cNvSpPr txBox="1"/>
          <p:nvPr/>
        </p:nvSpPr>
        <p:spPr>
          <a:xfrm>
            <a:off x="4096409" y="4376248"/>
            <a:ext cx="779490" cy="338554"/>
          </a:xfrm>
          <a:prstGeom prst="rect">
            <a:avLst/>
          </a:prstGeom>
          <a:noFill/>
        </p:spPr>
        <p:txBody>
          <a:bodyPr wrap="square" rtlCol="0">
            <a:spAutoFit/>
          </a:bodyPr>
          <a:lstStyle/>
          <a:p>
            <a:pPr algn="ctr"/>
            <a:r>
              <a:rPr lang="pl-PL" sz="1600" b="1" noProof="0">
                <a:solidFill>
                  <a:schemeClr val="bg1"/>
                </a:solidFill>
                <a:latin typeface="Calibri" panose="020F0502020204030204" pitchFamily="34" charset="0"/>
                <a:ea typeface="Lato" charset="0"/>
                <a:cs typeface="Calibri" panose="020F0502020204030204" pitchFamily="34" charset="0"/>
              </a:rPr>
              <a:t>REUSE</a:t>
            </a:r>
            <a:endParaRPr lang="en-GB" sz="1600" b="1" noProof="0">
              <a:solidFill>
                <a:schemeClr val="bg1"/>
              </a:solidFill>
              <a:latin typeface="Calibri" panose="020F0502020204030204" pitchFamily="34" charset="0"/>
              <a:ea typeface="Lato" charset="0"/>
              <a:cs typeface="Calibri" panose="020F0502020204030204" pitchFamily="34" charset="0"/>
            </a:endParaRPr>
          </a:p>
        </p:txBody>
      </p:sp>
      <p:sp>
        <p:nvSpPr>
          <p:cNvPr id="29" name="CuadroTexto 553">
            <a:extLst>
              <a:ext uri="{FF2B5EF4-FFF2-40B4-BE49-F238E27FC236}">
                <a16:creationId xmlns:a16="http://schemas.microsoft.com/office/drawing/2014/main" id="{B03FD7F9-1C7F-1408-7358-BE2969C3659F}"/>
              </a:ext>
            </a:extLst>
          </p:cNvPr>
          <p:cNvSpPr txBox="1"/>
          <p:nvPr/>
        </p:nvSpPr>
        <p:spPr>
          <a:xfrm>
            <a:off x="7672587" y="4303432"/>
            <a:ext cx="928633" cy="338554"/>
          </a:xfrm>
          <a:prstGeom prst="rect">
            <a:avLst/>
          </a:prstGeom>
          <a:noFill/>
        </p:spPr>
        <p:txBody>
          <a:bodyPr wrap="square" rtlCol="0">
            <a:spAutoFit/>
          </a:bodyPr>
          <a:lstStyle/>
          <a:p>
            <a:pPr algn="ctr"/>
            <a:r>
              <a:rPr lang="pl-PL" sz="1600" b="1" noProof="0">
                <a:solidFill>
                  <a:schemeClr val="bg1"/>
                </a:solidFill>
                <a:latin typeface="Calibri" panose="020F0502020204030204" pitchFamily="34" charset="0"/>
                <a:ea typeface="Lato" charset="0"/>
                <a:cs typeface="Calibri" panose="020F0502020204030204" pitchFamily="34" charset="0"/>
              </a:rPr>
              <a:t>RECYCLE</a:t>
            </a:r>
            <a:endParaRPr lang="en-GB" sz="1600" b="1" noProof="0">
              <a:solidFill>
                <a:schemeClr val="bg1"/>
              </a:solidFill>
              <a:latin typeface="Calibri" panose="020F0502020204030204" pitchFamily="34" charset="0"/>
              <a:ea typeface="Lato" charset="0"/>
              <a:cs typeface="Calibri" panose="020F0502020204030204" pitchFamily="34" charset="0"/>
            </a:endParaRPr>
          </a:p>
        </p:txBody>
      </p:sp>
      <p:sp>
        <p:nvSpPr>
          <p:cNvPr id="33" name="CuadroTexto 553">
            <a:extLst>
              <a:ext uri="{FF2B5EF4-FFF2-40B4-BE49-F238E27FC236}">
                <a16:creationId xmlns:a16="http://schemas.microsoft.com/office/drawing/2014/main" id="{44169714-DA38-720B-DDC5-4B83CDE91E0D}"/>
              </a:ext>
            </a:extLst>
          </p:cNvPr>
          <p:cNvSpPr txBox="1"/>
          <p:nvPr/>
        </p:nvSpPr>
        <p:spPr>
          <a:xfrm>
            <a:off x="4893968" y="4585043"/>
            <a:ext cx="1999223" cy="1477328"/>
          </a:xfrm>
          <a:prstGeom prst="rect">
            <a:avLst/>
          </a:prstGeom>
          <a:noFill/>
        </p:spPr>
        <p:txBody>
          <a:bodyPr wrap="square" rtlCol="0">
            <a:spAutoFit/>
          </a:bodyPr>
          <a:lstStyle/>
          <a:p>
            <a:pPr algn="ctr"/>
            <a:r>
              <a:rPr lang="en-US" b="1" noProof="0">
                <a:solidFill>
                  <a:schemeClr val="bg1"/>
                </a:solidFill>
                <a:latin typeface="Calibri" panose="020F0502020204030204" pitchFamily="34" charset="0"/>
                <a:ea typeface="Lato" charset="0"/>
                <a:cs typeface="Calibri" panose="020F0502020204030204" pitchFamily="34" charset="0"/>
              </a:rPr>
              <a:t>Redirecting surplus food to new uses, such as donations or upcycling, extends its value.</a:t>
            </a:r>
            <a:endParaRPr lang="en-GB" b="1" noProof="0">
              <a:solidFill>
                <a:schemeClr val="bg1"/>
              </a:solidFill>
              <a:latin typeface="Calibri" panose="020F0502020204030204" pitchFamily="34" charset="0"/>
              <a:ea typeface="Lato" charset="0"/>
              <a:cs typeface="Calibri" panose="020F0502020204030204" pitchFamily="34" charset="0"/>
            </a:endParaRPr>
          </a:p>
        </p:txBody>
      </p:sp>
      <p:sp>
        <p:nvSpPr>
          <p:cNvPr id="34" name="CuadroTexto 553">
            <a:extLst>
              <a:ext uri="{FF2B5EF4-FFF2-40B4-BE49-F238E27FC236}">
                <a16:creationId xmlns:a16="http://schemas.microsoft.com/office/drawing/2014/main" id="{7AE3F968-A05F-FC15-3CD6-41F8250EDD24}"/>
              </a:ext>
            </a:extLst>
          </p:cNvPr>
          <p:cNvSpPr txBox="1"/>
          <p:nvPr/>
        </p:nvSpPr>
        <p:spPr>
          <a:xfrm>
            <a:off x="8449198" y="4464101"/>
            <a:ext cx="1999267" cy="1477328"/>
          </a:xfrm>
          <a:prstGeom prst="rect">
            <a:avLst/>
          </a:prstGeom>
          <a:noFill/>
        </p:spPr>
        <p:txBody>
          <a:bodyPr wrap="square" rtlCol="0">
            <a:spAutoFit/>
          </a:bodyPr>
          <a:lstStyle/>
          <a:p>
            <a:pPr algn="ctr"/>
            <a:r>
              <a:rPr lang="en-US" b="1" noProof="0">
                <a:solidFill>
                  <a:schemeClr val="bg1"/>
                </a:solidFill>
                <a:latin typeface="Calibri" panose="020F0502020204030204" pitchFamily="34" charset="0"/>
                <a:ea typeface="Lato" charset="0"/>
                <a:cs typeface="Calibri" panose="020F0502020204030204" pitchFamily="34" charset="0"/>
              </a:rPr>
              <a:t>Composting and bioenergy production ensure that</a:t>
            </a:r>
            <a:r>
              <a:rPr lang="pl-PL" b="1" noProof="0">
                <a:solidFill>
                  <a:schemeClr val="bg1"/>
                </a:solidFill>
                <a:latin typeface="Calibri" panose="020F0502020204030204" pitchFamily="34" charset="0"/>
                <a:ea typeface="Lato" charset="0"/>
                <a:cs typeface="Calibri" panose="020F0502020204030204" pitchFamily="34" charset="0"/>
              </a:rPr>
              <a:t> </a:t>
            </a:r>
            <a:r>
              <a:rPr lang="en-US" b="1" noProof="0">
                <a:solidFill>
                  <a:schemeClr val="bg1"/>
                </a:solidFill>
                <a:latin typeface="Calibri" panose="020F0502020204030204" pitchFamily="34" charset="0"/>
                <a:ea typeface="Lato" charset="0"/>
                <a:cs typeface="Calibri" panose="020F0502020204030204" pitchFamily="34" charset="0"/>
              </a:rPr>
              <a:t>waste is </a:t>
            </a:r>
            <a:r>
              <a:rPr lang="pl-PL" b="1" noProof="0" err="1">
                <a:solidFill>
                  <a:schemeClr val="bg1"/>
                </a:solidFill>
                <a:latin typeface="Calibri" panose="020F0502020204030204" pitchFamily="34" charset="0"/>
                <a:ea typeface="Lato" charset="0"/>
                <a:cs typeface="Calibri" panose="020F0502020204030204" pitchFamily="34" charset="0"/>
              </a:rPr>
              <a:t>reused</a:t>
            </a:r>
            <a:r>
              <a:rPr lang="en-US" b="1" noProof="0">
                <a:solidFill>
                  <a:schemeClr val="bg1"/>
                </a:solidFill>
                <a:latin typeface="Calibri" panose="020F0502020204030204" pitchFamily="34" charset="0"/>
                <a:ea typeface="Lato" charset="0"/>
                <a:cs typeface="Calibri" panose="020F0502020204030204" pitchFamily="34" charset="0"/>
              </a:rPr>
              <a:t> sustainably.</a:t>
            </a:r>
            <a:endParaRPr lang="en-GB" b="1" noProof="0">
              <a:solidFill>
                <a:schemeClr val="bg1"/>
              </a:solidFill>
              <a:latin typeface="Calibri" panose="020F0502020204030204" pitchFamily="34" charset="0"/>
              <a:ea typeface="Lato" charset="0"/>
              <a:cs typeface="Calibri" panose="020F0502020204030204" pitchFamily="34" charset="0"/>
            </a:endParaRPr>
          </a:p>
        </p:txBody>
      </p:sp>
    </p:spTree>
    <p:extLst>
      <p:ext uri="{BB962C8B-B14F-4D97-AF65-F5344CB8AC3E}">
        <p14:creationId xmlns:p14="http://schemas.microsoft.com/office/powerpoint/2010/main" val="1600907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1"/>
          <p:cNvSpPr>
            <a:spLocks noChangeArrowheads="1"/>
          </p:cNvSpPr>
          <p:nvPr/>
        </p:nvSpPr>
        <p:spPr bwMode="auto">
          <a:xfrm>
            <a:off x="8294772" y="633657"/>
            <a:ext cx="2896067" cy="1157474"/>
          </a:xfrm>
          <a:custGeom>
            <a:avLst/>
            <a:gdLst>
              <a:gd name="T0" fmla="*/ 4955 w 5364"/>
              <a:gd name="T1" fmla="*/ 2141 h 2142"/>
              <a:gd name="T2" fmla="*/ 0 w 5364"/>
              <a:gd name="T3" fmla="*/ 2141 h 2142"/>
              <a:gd name="T4" fmla="*/ 0 w 5364"/>
              <a:gd name="T5" fmla="*/ 0 h 2142"/>
              <a:gd name="T6" fmla="*/ 4955 w 5364"/>
              <a:gd name="T7" fmla="*/ 0 h 2142"/>
              <a:gd name="T8" fmla="*/ 5363 w 5364"/>
              <a:gd name="T9" fmla="*/ 1030 h 2142"/>
              <a:gd name="T10" fmla="*/ 4955 w 5364"/>
              <a:gd name="T11" fmla="*/ 2141 h 2142"/>
            </a:gdLst>
            <a:ahLst/>
            <a:cxnLst>
              <a:cxn ang="0">
                <a:pos x="T0" y="T1"/>
              </a:cxn>
              <a:cxn ang="0">
                <a:pos x="T2" y="T3"/>
              </a:cxn>
              <a:cxn ang="0">
                <a:pos x="T4" y="T5"/>
              </a:cxn>
              <a:cxn ang="0">
                <a:pos x="T6" y="T7"/>
              </a:cxn>
              <a:cxn ang="0">
                <a:pos x="T8" y="T9"/>
              </a:cxn>
              <a:cxn ang="0">
                <a:pos x="T10" y="T11"/>
              </a:cxn>
            </a:cxnLst>
            <a:rect l="0" t="0" r="r" b="b"/>
            <a:pathLst>
              <a:path w="5364" h="2142">
                <a:moveTo>
                  <a:pt x="4955" y="2141"/>
                </a:moveTo>
                <a:lnTo>
                  <a:pt x="0" y="2141"/>
                </a:lnTo>
                <a:lnTo>
                  <a:pt x="0" y="0"/>
                </a:lnTo>
                <a:lnTo>
                  <a:pt x="4955" y="0"/>
                </a:lnTo>
                <a:lnTo>
                  <a:pt x="5363" y="1030"/>
                </a:lnTo>
                <a:lnTo>
                  <a:pt x="4955" y="2141"/>
                </a:lnTo>
              </a:path>
            </a:pathLst>
          </a:custGeom>
          <a:solidFill>
            <a:srgbClr val="60BA47"/>
          </a:solidFill>
          <a:ln>
            <a:noFill/>
          </a:ln>
          <a:effectLst/>
        </p:spPr>
        <p:txBody>
          <a:bodyPr wrap="none" anchor="ctr"/>
          <a:lstStyle/>
          <a:p>
            <a:endParaRPr lang="en-GB" sz="900" noProof="0"/>
          </a:p>
        </p:txBody>
      </p:sp>
      <p:sp>
        <p:nvSpPr>
          <p:cNvPr id="294" name="Freeform 245"/>
          <p:cNvSpPr>
            <a:spLocks noChangeArrowheads="1"/>
          </p:cNvSpPr>
          <p:nvPr/>
        </p:nvSpPr>
        <p:spPr bwMode="auto">
          <a:xfrm>
            <a:off x="7401660" y="490759"/>
            <a:ext cx="1462323" cy="1433744"/>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GB" sz="900" noProof="0"/>
          </a:p>
        </p:txBody>
      </p:sp>
      <p:sp>
        <p:nvSpPr>
          <p:cNvPr id="295" name="Freeform 246"/>
          <p:cNvSpPr>
            <a:spLocks noChangeArrowheads="1"/>
          </p:cNvSpPr>
          <p:nvPr/>
        </p:nvSpPr>
        <p:spPr bwMode="auto">
          <a:xfrm>
            <a:off x="6622865" y="2053111"/>
            <a:ext cx="2896067" cy="1157474"/>
          </a:xfrm>
          <a:custGeom>
            <a:avLst/>
            <a:gdLst>
              <a:gd name="T0" fmla="*/ 4954 w 5362"/>
              <a:gd name="T1" fmla="*/ 2141 h 2142"/>
              <a:gd name="T2" fmla="*/ 0 w 5362"/>
              <a:gd name="T3" fmla="*/ 2141 h 2142"/>
              <a:gd name="T4" fmla="*/ 0 w 5362"/>
              <a:gd name="T5" fmla="*/ 0 h 2142"/>
              <a:gd name="T6" fmla="*/ 4954 w 5362"/>
              <a:gd name="T7" fmla="*/ 0 h 2142"/>
              <a:gd name="T8" fmla="*/ 5361 w 5362"/>
              <a:gd name="T9" fmla="*/ 1030 h 2142"/>
              <a:gd name="T10" fmla="*/ 4954 w 5362"/>
              <a:gd name="T11" fmla="*/ 2141 h 2142"/>
            </a:gdLst>
            <a:ahLst/>
            <a:cxnLst>
              <a:cxn ang="0">
                <a:pos x="T0" y="T1"/>
              </a:cxn>
              <a:cxn ang="0">
                <a:pos x="T2" y="T3"/>
              </a:cxn>
              <a:cxn ang="0">
                <a:pos x="T4" y="T5"/>
              </a:cxn>
              <a:cxn ang="0">
                <a:pos x="T6" y="T7"/>
              </a:cxn>
              <a:cxn ang="0">
                <a:pos x="T8" y="T9"/>
              </a:cxn>
              <a:cxn ang="0">
                <a:pos x="T10" y="T11"/>
              </a:cxn>
            </a:cxnLst>
            <a:rect l="0" t="0" r="r" b="b"/>
            <a:pathLst>
              <a:path w="5362" h="2142">
                <a:moveTo>
                  <a:pt x="4954" y="2141"/>
                </a:moveTo>
                <a:lnTo>
                  <a:pt x="0" y="2141"/>
                </a:lnTo>
                <a:lnTo>
                  <a:pt x="0" y="0"/>
                </a:lnTo>
                <a:lnTo>
                  <a:pt x="4954" y="0"/>
                </a:lnTo>
                <a:lnTo>
                  <a:pt x="5361" y="1030"/>
                </a:lnTo>
                <a:lnTo>
                  <a:pt x="4954" y="2141"/>
                </a:lnTo>
              </a:path>
            </a:pathLst>
          </a:custGeom>
          <a:solidFill>
            <a:srgbClr val="2094D2"/>
          </a:solidFill>
          <a:ln>
            <a:noFill/>
          </a:ln>
          <a:effectLst/>
        </p:spPr>
        <p:txBody>
          <a:bodyPr wrap="none" anchor="ctr"/>
          <a:lstStyle/>
          <a:p>
            <a:endParaRPr lang="en-GB" sz="900" noProof="0"/>
          </a:p>
        </p:txBody>
      </p:sp>
      <p:sp>
        <p:nvSpPr>
          <p:cNvPr id="296" name="Freeform 247"/>
          <p:cNvSpPr>
            <a:spLocks noChangeArrowheads="1"/>
          </p:cNvSpPr>
          <p:nvPr/>
        </p:nvSpPr>
        <p:spPr bwMode="auto">
          <a:xfrm>
            <a:off x="5729753" y="1910213"/>
            <a:ext cx="1459941" cy="1433744"/>
          </a:xfrm>
          <a:custGeom>
            <a:avLst/>
            <a:gdLst>
              <a:gd name="T0" fmla="*/ 2704 w 2705"/>
              <a:gd name="T1" fmla="*/ 2652 h 2653"/>
              <a:gd name="T2" fmla="*/ 0 w 2705"/>
              <a:gd name="T3" fmla="*/ 2652 h 2653"/>
              <a:gd name="T4" fmla="*/ 0 w 2705"/>
              <a:gd name="T5" fmla="*/ 0 h 2653"/>
              <a:gd name="T6" fmla="*/ 2704 w 2705"/>
              <a:gd name="T7" fmla="*/ 0 h 2653"/>
              <a:gd name="T8" fmla="*/ 2354 w 2705"/>
              <a:gd name="T9" fmla="*/ 1338 h 2653"/>
              <a:gd name="T10" fmla="*/ 2704 w 2705"/>
              <a:gd name="T11" fmla="*/ 2652 h 2653"/>
            </a:gdLst>
            <a:ahLst/>
            <a:cxnLst>
              <a:cxn ang="0">
                <a:pos x="T0" y="T1"/>
              </a:cxn>
              <a:cxn ang="0">
                <a:pos x="T2" y="T3"/>
              </a:cxn>
              <a:cxn ang="0">
                <a:pos x="T4" y="T5"/>
              </a:cxn>
              <a:cxn ang="0">
                <a:pos x="T6" y="T7"/>
              </a:cxn>
              <a:cxn ang="0">
                <a:pos x="T8" y="T9"/>
              </a:cxn>
              <a:cxn ang="0">
                <a:pos x="T10" y="T11"/>
              </a:cxn>
            </a:cxnLst>
            <a:rect l="0" t="0" r="r" b="b"/>
            <a:pathLst>
              <a:path w="2705" h="2653">
                <a:moveTo>
                  <a:pt x="2704" y="2652"/>
                </a:moveTo>
                <a:lnTo>
                  <a:pt x="0" y="2652"/>
                </a:lnTo>
                <a:lnTo>
                  <a:pt x="0" y="0"/>
                </a:lnTo>
                <a:lnTo>
                  <a:pt x="2704" y="0"/>
                </a:lnTo>
                <a:lnTo>
                  <a:pt x="2354" y="1338"/>
                </a:lnTo>
                <a:lnTo>
                  <a:pt x="2704" y="2652"/>
                </a:lnTo>
              </a:path>
            </a:pathLst>
          </a:custGeom>
          <a:solidFill>
            <a:srgbClr val="09465E"/>
          </a:solidFill>
          <a:ln>
            <a:noFill/>
          </a:ln>
          <a:effectLst/>
        </p:spPr>
        <p:txBody>
          <a:bodyPr wrap="none" anchor="ctr"/>
          <a:lstStyle/>
          <a:p>
            <a:endParaRPr lang="en-GB" sz="900" noProof="0"/>
          </a:p>
        </p:txBody>
      </p:sp>
      <p:sp>
        <p:nvSpPr>
          <p:cNvPr id="297" name="Freeform 248"/>
          <p:cNvSpPr>
            <a:spLocks noChangeArrowheads="1"/>
          </p:cNvSpPr>
          <p:nvPr/>
        </p:nvSpPr>
        <p:spPr bwMode="auto">
          <a:xfrm>
            <a:off x="8294772" y="3451129"/>
            <a:ext cx="2896067" cy="1157474"/>
          </a:xfrm>
          <a:custGeom>
            <a:avLst/>
            <a:gdLst>
              <a:gd name="T0" fmla="*/ 4955 w 5364"/>
              <a:gd name="T1" fmla="*/ 2142 h 2143"/>
              <a:gd name="T2" fmla="*/ 0 w 5364"/>
              <a:gd name="T3" fmla="*/ 2142 h 2143"/>
              <a:gd name="T4" fmla="*/ 0 w 5364"/>
              <a:gd name="T5" fmla="*/ 0 h 2143"/>
              <a:gd name="T6" fmla="*/ 4955 w 5364"/>
              <a:gd name="T7" fmla="*/ 0 h 2143"/>
              <a:gd name="T8" fmla="*/ 5363 w 5364"/>
              <a:gd name="T9" fmla="*/ 1031 h 2143"/>
              <a:gd name="T10" fmla="*/ 4955 w 5364"/>
              <a:gd name="T11" fmla="*/ 2142 h 2143"/>
            </a:gdLst>
            <a:ahLst/>
            <a:cxnLst>
              <a:cxn ang="0">
                <a:pos x="T0" y="T1"/>
              </a:cxn>
              <a:cxn ang="0">
                <a:pos x="T2" y="T3"/>
              </a:cxn>
              <a:cxn ang="0">
                <a:pos x="T4" y="T5"/>
              </a:cxn>
              <a:cxn ang="0">
                <a:pos x="T6" y="T7"/>
              </a:cxn>
              <a:cxn ang="0">
                <a:pos x="T8" y="T9"/>
              </a:cxn>
              <a:cxn ang="0">
                <a:pos x="T10" y="T11"/>
              </a:cxn>
            </a:cxnLst>
            <a:rect l="0" t="0" r="r" b="b"/>
            <a:pathLst>
              <a:path w="5364" h="2143">
                <a:moveTo>
                  <a:pt x="4955" y="2142"/>
                </a:moveTo>
                <a:lnTo>
                  <a:pt x="0" y="2142"/>
                </a:lnTo>
                <a:lnTo>
                  <a:pt x="0" y="0"/>
                </a:lnTo>
                <a:lnTo>
                  <a:pt x="4955" y="0"/>
                </a:lnTo>
                <a:lnTo>
                  <a:pt x="5363" y="1031"/>
                </a:lnTo>
                <a:lnTo>
                  <a:pt x="4955" y="2142"/>
                </a:lnTo>
              </a:path>
            </a:pathLst>
          </a:custGeom>
          <a:solidFill>
            <a:srgbClr val="60BA47"/>
          </a:solidFill>
          <a:ln>
            <a:noFill/>
          </a:ln>
          <a:effectLst/>
        </p:spPr>
        <p:txBody>
          <a:bodyPr wrap="none" anchor="ctr"/>
          <a:lstStyle/>
          <a:p>
            <a:endParaRPr lang="en-GB" sz="900" noProof="0"/>
          </a:p>
        </p:txBody>
      </p:sp>
      <p:sp>
        <p:nvSpPr>
          <p:cNvPr id="298" name="Freeform 249"/>
          <p:cNvSpPr>
            <a:spLocks noChangeArrowheads="1"/>
          </p:cNvSpPr>
          <p:nvPr/>
        </p:nvSpPr>
        <p:spPr bwMode="auto">
          <a:xfrm>
            <a:off x="7401660" y="3308231"/>
            <a:ext cx="1462323" cy="1433744"/>
          </a:xfrm>
          <a:custGeom>
            <a:avLst/>
            <a:gdLst>
              <a:gd name="T0" fmla="*/ 2705 w 2706"/>
              <a:gd name="T1" fmla="*/ 2652 h 2653"/>
              <a:gd name="T2" fmla="*/ 0 w 2706"/>
              <a:gd name="T3" fmla="*/ 2652 h 2653"/>
              <a:gd name="T4" fmla="*/ 0 w 2706"/>
              <a:gd name="T5" fmla="*/ 0 h 2653"/>
              <a:gd name="T6" fmla="*/ 2705 w 2706"/>
              <a:gd name="T7" fmla="*/ 0 h 2653"/>
              <a:gd name="T8" fmla="*/ 2353 w 2706"/>
              <a:gd name="T9" fmla="*/ 1337 h 2653"/>
              <a:gd name="T10" fmla="*/ 2705 w 2706"/>
              <a:gd name="T11" fmla="*/ 2652 h 2653"/>
            </a:gdLst>
            <a:ahLst/>
            <a:cxnLst>
              <a:cxn ang="0">
                <a:pos x="T0" y="T1"/>
              </a:cxn>
              <a:cxn ang="0">
                <a:pos x="T2" y="T3"/>
              </a:cxn>
              <a:cxn ang="0">
                <a:pos x="T4" y="T5"/>
              </a:cxn>
              <a:cxn ang="0">
                <a:pos x="T6" y="T7"/>
              </a:cxn>
              <a:cxn ang="0">
                <a:pos x="T8" y="T9"/>
              </a:cxn>
              <a:cxn ang="0">
                <a:pos x="T10" y="T11"/>
              </a:cxn>
            </a:cxnLst>
            <a:rect l="0" t="0" r="r" b="b"/>
            <a:pathLst>
              <a:path w="2706" h="2653">
                <a:moveTo>
                  <a:pt x="2705" y="2652"/>
                </a:moveTo>
                <a:lnTo>
                  <a:pt x="0" y="2652"/>
                </a:lnTo>
                <a:lnTo>
                  <a:pt x="0" y="0"/>
                </a:lnTo>
                <a:lnTo>
                  <a:pt x="2705" y="0"/>
                </a:lnTo>
                <a:lnTo>
                  <a:pt x="2353" y="1337"/>
                </a:lnTo>
                <a:lnTo>
                  <a:pt x="2705" y="2652"/>
                </a:lnTo>
              </a:path>
            </a:pathLst>
          </a:custGeom>
          <a:solidFill>
            <a:srgbClr val="09465E"/>
          </a:solidFill>
          <a:ln>
            <a:noFill/>
          </a:ln>
          <a:effectLst/>
        </p:spPr>
        <p:txBody>
          <a:bodyPr wrap="none" anchor="ctr"/>
          <a:lstStyle/>
          <a:p>
            <a:endParaRPr lang="en-GB" sz="900" noProof="0"/>
          </a:p>
        </p:txBody>
      </p:sp>
      <p:sp>
        <p:nvSpPr>
          <p:cNvPr id="299" name="Freeform 250"/>
          <p:cNvSpPr>
            <a:spLocks noChangeArrowheads="1"/>
          </p:cNvSpPr>
          <p:nvPr/>
        </p:nvSpPr>
        <p:spPr bwMode="auto">
          <a:xfrm>
            <a:off x="6622865" y="4870583"/>
            <a:ext cx="2896067" cy="1157474"/>
          </a:xfrm>
          <a:custGeom>
            <a:avLst/>
            <a:gdLst>
              <a:gd name="T0" fmla="*/ 4954 w 5362"/>
              <a:gd name="T1" fmla="*/ 2141 h 2142"/>
              <a:gd name="T2" fmla="*/ 0 w 5362"/>
              <a:gd name="T3" fmla="*/ 2141 h 2142"/>
              <a:gd name="T4" fmla="*/ 0 w 5362"/>
              <a:gd name="T5" fmla="*/ 0 h 2142"/>
              <a:gd name="T6" fmla="*/ 4954 w 5362"/>
              <a:gd name="T7" fmla="*/ 0 h 2142"/>
              <a:gd name="T8" fmla="*/ 5361 w 5362"/>
              <a:gd name="T9" fmla="*/ 1030 h 2142"/>
              <a:gd name="T10" fmla="*/ 4954 w 5362"/>
              <a:gd name="T11" fmla="*/ 2141 h 2142"/>
            </a:gdLst>
            <a:ahLst/>
            <a:cxnLst>
              <a:cxn ang="0">
                <a:pos x="T0" y="T1"/>
              </a:cxn>
              <a:cxn ang="0">
                <a:pos x="T2" y="T3"/>
              </a:cxn>
              <a:cxn ang="0">
                <a:pos x="T4" y="T5"/>
              </a:cxn>
              <a:cxn ang="0">
                <a:pos x="T6" y="T7"/>
              </a:cxn>
              <a:cxn ang="0">
                <a:pos x="T8" y="T9"/>
              </a:cxn>
              <a:cxn ang="0">
                <a:pos x="T10" y="T11"/>
              </a:cxn>
            </a:cxnLst>
            <a:rect l="0" t="0" r="r" b="b"/>
            <a:pathLst>
              <a:path w="5362" h="2142">
                <a:moveTo>
                  <a:pt x="4954" y="2141"/>
                </a:moveTo>
                <a:lnTo>
                  <a:pt x="0" y="2141"/>
                </a:lnTo>
                <a:lnTo>
                  <a:pt x="0" y="0"/>
                </a:lnTo>
                <a:lnTo>
                  <a:pt x="4954" y="0"/>
                </a:lnTo>
                <a:lnTo>
                  <a:pt x="5361" y="1030"/>
                </a:lnTo>
                <a:lnTo>
                  <a:pt x="4954" y="2141"/>
                </a:lnTo>
              </a:path>
            </a:pathLst>
          </a:custGeom>
          <a:solidFill>
            <a:srgbClr val="2094D2"/>
          </a:solidFill>
          <a:ln>
            <a:noFill/>
          </a:ln>
          <a:effectLst/>
        </p:spPr>
        <p:txBody>
          <a:bodyPr wrap="none" anchor="ctr"/>
          <a:lstStyle/>
          <a:p>
            <a:endParaRPr lang="en-GB" sz="900" noProof="0"/>
          </a:p>
        </p:txBody>
      </p:sp>
      <p:sp>
        <p:nvSpPr>
          <p:cNvPr id="300" name="Freeform 251"/>
          <p:cNvSpPr>
            <a:spLocks noChangeArrowheads="1"/>
          </p:cNvSpPr>
          <p:nvPr/>
        </p:nvSpPr>
        <p:spPr bwMode="auto">
          <a:xfrm>
            <a:off x="5729753" y="4727685"/>
            <a:ext cx="1459941" cy="1433744"/>
          </a:xfrm>
          <a:custGeom>
            <a:avLst/>
            <a:gdLst>
              <a:gd name="T0" fmla="*/ 2704 w 2705"/>
              <a:gd name="T1" fmla="*/ 2652 h 2653"/>
              <a:gd name="T2" fmla="*/ 0 w 2705"/>
              <a:gd name="T3" fmla="*/ 2652 h 2653"/>
              <a:gd name="T4" fmla="*/ 0 w 2705"/>
              <a:gd name="T5" fmla="*/ 0 h 2653"/>
              <a:gd name="T6" fmla="*/ 2704 w 2705"/>
              <a:gd name="T7" fmla="*/ 0 h 2653"/>
              <a:gd name="T8" fmla="*/ 2354 w 2705"/>
              <a:gd name="T9" fmla="*/ 1338 h 2653"/>
              <a:gd name="T10" fmla="*/ 2704 w 2705"/>
              <a:gd name="T11" fmla="*/ 2652 h 2653"/>
            </a:gdLst>
            <a:ahLst/>
            <a:cxnLst>
              <a:cxn ang="0">
                <a:pos x="T0" y="T1"/>
              </a:cxn>
              <a:cxn ang="0">
                <a:pos x="T2" y="T3"/>
              </a:cxn>
              <a:cxn ang="0">
                <a:pos x="T4" y="T5"/>
              </a:cxn>
              <a:cxn ang="0">
                <a:pos x="T6" y="T7"/>
              </a:cxn>
              <a:cxn ang="0">
                <a:pos x="T8" y="T9"/>
              </a:cxn>
              <a:cxn ang="0">
                <a:pos x="T10" y="T11"/>
              </a:cxn>
            </a:cxnLst>
            <a:rect l="0" t="0" r="r" b="b"/>
            <a:pathLst>
              <a:path w="2705" h="2653">
                <a:moveTo>
                  <a:pt x="2704" y="2652"/>
                </a:moveTo>
                <a:lnTo>
                  <a:pt x="0" y="2652"/>
                </a:lnTo>
                <a:lnTo>
                  <a:pt x="0" y="0"/>
                </a:lnTo>
                <a:lnTo>
                  <a:pt x="2704" y="0"/>
                </a:lnTo>
                <a:lnTo>
                  <a:pt x="2354" y="1338"/>
                </a:lnTo>
                <a:lnTo>
                  <a:pt x="2704" y="2652"/>
                </a:lnTo>
              </a:path>
            </a:pathLst>
          </a:custGeom>
          <a:solidFill>
            <a:srgbClr val="09465E"/>
          </a:solidFill>
          <a:ln>
            <a:noFill/>
          </a:ln>
          <a:effectLst/>
        </p:spPr>
        <p:txBody>
          <a:bodyPr wrap="none" anchor="ctr"/>
          <a:lstStyle/>
          <a:p>
            <a:endParaRPr lang="en-GB" sz="900" noProof="0"/>
          </a:p>
        </p:txBody>
      </p:sp>
      <p:sp>
        <p:nvSpPr>
          <p:cNvPr id="570" name="CuadroTexto 569"/>
          <p:cNvSpPr txBox="1"/>
          <p:nvPr/>
        </p:nvSpPr>
        <p:spPr>
          <a:xfrm>
            <a:off x="1201949" y="1910213"/>
            <a:ext cx="2481770" cy="1169551"/>
          </a:xfrm>
          <a:prstGeom prst="rect">
            <a:avLst/>
          </a:prstGeom>
          <a:noFill/>
        </p:spPr>
        <p:txBody>
          <a:bodyPr wrap="none" rtlCol="0">
            <a:spAutoFit/>
          </a:bodyPr>
          <a:lstStyle/>
          <a:p>
            <a:r>
              <a:rPr lang="en-GB" sz="3500" b="1" noProof="0">
                <a:solidFill>
                  <a:schemeClr val="tx2"/>
                </a:solidFill>
                <a:latin typeface="Lato Heavy" charset="0"/>
                <a:ea typeface="Lato Heavy" charset="0"/>
                <a:cs typeface="Lato Heavy" charset="0"/>
              </a:rPr>
              <a:t>Banner </a:t>
            </a:r>
          </a:p>
          <a:p>
            <a:r>
              <a:rPr lang="en-GB" sz="3500" b="1" noProof="0">
                <a:solidFill>
                  <a:schemeClr val="tx2"/>
                </a:solidFill>
                <a:latin typeface="Lato Heavy" charset="0"/>
                <a:ea typeface="Lato Heavy" charset="0"/>
                <a:cs typeface="Lato Heavy" charset="0"/>
              </a:rPr>
              <a:t>Infographic</a:t>
            </a:r>
          </a:p>
        </p:txBody>
      </p:sp>
      <p:sp>
        <p:nvSpPr>
          <p:cNvPr id="3" name="Text Placeholder 2">
            <a:extLst>
              <a:ext uri="{FF2B5EF4-FFF2-40B4-BE49-F238E27FC236}">
                <a16:creationId xmlns:a16="http://schemas.microsoft.com/office/drawing/2014/main" id="{05A0C9C4-DD82-8E68-5753-FCEEEC6C0A7A}"/>
              </a:ext>
            </a:extLst>
          </p:cNvPr>
          <p:cNvSpPr>
            <a:spLocks noGrp="1"/>
          </p:cNvSpPr>
          <p:nvPr>
            <p:ph type="body" sz="quarter" idx="18"/>
          </p:nvPr>
        </p:nvSpPr>
        <p:spPr>
          <a:xfrm>
            <a:off x="798381" y="2030432"/>
            <a:ext cx="4203926" cy="4614978"/>
          </a:xfrm>
        </p:spPr>
        <p:txBody>
          <a:bodyPr/>
          <a:lstStyle/>
          <a:p>
            <a:pPr marL="0" indent="0"/>
            <a:r>
              <a:rPr lang="en-US" noProof="0">
                <a:solidFill>
                  <a:srgbClr val="09465E"/>
                </a:solidFill>
              </a:rPr>
              <a:t>The best way to manage food waste is to prevent it from occurring in the first place. Businesses can take proactive steps to minimise food loss at every stage of the supply chain.</a:t>
            </a:r>
            <a:endParaRPr lang="pl-PL" noProof="0">
              <a:solidFill>
                <a:srgbClr val="09465E"/>
              </a:solidFill>
            </a:endParaRPr>
          </a:p>
          <a:p>
            <a:pPr marL="0" indent="0"/>
            <a:r>
              <a:rPr lang="en-US" noProof="0">
                <a:solidFill>
                  <a:srgbClr val="09465E"/>
                </a:solidFill>
              </a:rPr>
              <a:t>Reducing food waste benefits the environment by decreasing landfill use and lowering methane emissions, while also cutting costs for businesses and households.</a:t>
            </a:r>
            <a:endParaRPr lang="en-GB" noProof="0">
              <a:solidFill>
                <a:srgbClr val="09465E"/>
              </a:solidFill>
            </a:endParaRPr>
          </a:p>
        </p:txBody>
      </p:sp>
      <p:sp>
        <p:nvSpPr>
          <p:cNvPr id="2" name="Text Placeholder 1">
            <a:extLst>
              <a:ext uri="{FF2B5EF4-FFF2-40B4-BE49-F238E27FC236}">
                <a16:creationId xmlns:a16="http://schemas.microsoft.com/office/drawing/2014/main" id="{503D7602-B233-EC2D-B1B3-099546BD9BAD}"/>
              </a:ext>
            </a:extLst>
          </p:cNvPr>
          <p:cNvSpPr>
            <a:spLocks noGrp="1"/>
          </p:cNvSpPr>
          <p:nvPr>
            <p:ph type="body" sz="quarter" idx="16"/>
          </p:nvPr>
        </p:nvSpPr>
        <p:spPr>
          <a:xfrm>
            <a:off x="798382" y="761603"/>
            <a:ext cx="4203926" cy="1029528"/>
          </a:xfrm>
        </p:spPr>
        <p:txBody>
          <a:bodyPr/>
          <a:lstStyle/>
          <a:p>
            <a:r>
              <a:rPr lang="en-US" b="1" noProof="0">
                <a:solidFill>
                  <a:schemeClr val="bg1"/>
                </a:solidFill>
                <a:highlight>
                  <a:srgbClr val="60BA47"/>
                </a:highlight>
              </a:rPr>
              <a:t>Reduce</a:t>
            </a:r>
            <a:r>
              <a:rPr lang="en-US" b="1" noProof="0">
                <a:solidFill>
                  <a:srgbClr val="09465E"/>
                </a:solidFill>
              </a:rPr>
              <a:t> – </a:t>
            </a:r>
            <a:r>
              <a:rPr lang="en-US" b="1" noProof="0" err="1">
                <a:solidFill>
                  <a:srgbClr val="09465E"/>
                </a:solidFill>
              </a:rPr>
              <a:t>Minimising</a:t>
            </a:r>
            <a:r>
              <a:rPr lang="en-US" b="1" noProof="0">
                <a:solidFill>
                  <a:srgbClr val="09465E"/>
                </a:solidFill>
              </a:rPr>
              <a:t> Waste at the Source</a:t>
            </a:r>
            <a:endParaRPr lang="en-GB" b="1" noProof="0">
              <a:solidFill>
                <a:srgbClr val="09465E"/>
              </a:solidFill>
            </a:endParaRPr>
          </a:p>
        </p:txBody>
      </p:sp>
      <p:sp>
        <p:nvSpPr>
          <p:cNvPr id="37" name="CuadroTexto 553">
            <a:extLst>
              <a:ext uri="{FF2B5EF4-FFF2-40B4-BE49-F238E27FC236}">
                <a16:creationId xmlns:a16="http://schemas.microsoft.com/office/drawing/2014/main" id="{2CB1C1C0-D8DA-21B5-6CF4-48ED1ADC09FA}"/>
              </a:ext>
            </a:extLst>
          </p:cNvPr>
          <p:cNvSpPr txBox="1"/>
          <p:nvPr/>
        </p:nvSpPr>
        <p:spPr>
          <a:xfrm>
            <a:off x="8743912" y="807623"/>
            <a:ext cx="2466886" cy="784830"/>
          </a:xfrm>
          <a:prstGeom prst="rect">
            <a:avLst/>
          </a:prstGeom>
          <a:noFill/>
        </p:spPr>
        <p:txBody>
          <a:bodyPr wrap="square" rtlCol="0" anchor="ctr">
            <a:spAutoFit/>
          </a:bodyPr>
          <a:lstStyle/>
          <a:p>
            <a:pPr algn="ctr"/>
            <a:r>
              <a:rPr lang="en-US" sz="1500" noProof="0">
                <a:solidFill>
                  <a:schemeClr val="bg1"/>
                </a:solidFill>
                <a:latin typeface="Calibri" panose="020F0502020204030204" pitchFamily="34" charset="0"/>
                <a:ea typeface="Lato" charset="0"/>
                <a:cs typeface="Calibri" panose="020F0502020204030204" pitchFamily="34" charset="0"/>
              </a:rPr>
              <a:t>Restaurants and consumers can reduce waste by serving appropriate portions.</a:t>
            </a:r>
            <a:endParaRPr lang="en-GB" sz="1500" noProof="0">
              <a:solidFill>
                <a:schemeClr val="bg1"/>
              </a:solidFill>
              <a:latin typeface="Calibri" panose="020F0502020204030204" pitchFamily="34" charset="0"/>
              <a:ea typeface="Lato" charset="0"/>
              <a:cs typeface="Calibri" panose="020F0502020204030204" pitchFamily="34" charset="0"/>
            </a:endParaRPr>
          </a:p>
        </p:txBody>
      </p:sp>
      <p:sp>
        <p:nvSpPr>
          <p:cNvPr id="4" name="CuadroTexto 553">
            <a:extLst>
              <a:ext uri="{FF2B5EF4-FFF2-40B4-BE49-F238E27FC236}">
                <a16:creationId xmlns:a16="http://schemas.microsoft.com/office/drawing/2014/main" id="{051570A5-E19B-236F-CD83-B10B2C84A17F}"/>
              </a:ext>
            </a:extLst>
          </p:cNvPr>
          <p:cNvSpPr txBox="1"/>
          <p:nvPr/>
        </p:nvSpPr>
        <p:spPr>
          <a:xfrm>
            <a:off x="7189693" y="2241367"/>
            <a:ext cx="2274485" cy="784830"/>
          </a:xfrm>
          <a:prstGeom prst="rect">
            <a:avLst/>
          </a:prstGeom>
          <a:noFill/>
        </p:spPr>
        <p:txBody>
          <a:bodyPr wrap="square" rtlCol="0" anchor="ctr">
            <a:spAutoFit/>
          </a:bodyPr>
          <a:lstStyle/>
          <a:p>
            <a:pPr algn="ctr"/>
            <a:r>
              <a:rPr lang="en-US" sz="1500" noProof="0">
                <a:solidFill>
                  <a:schemeClr val="bg1"/>
                </a:solidFill>
                <a:latin typeface="Calibri" panose="020F0502020204030204" pitchFamily="34" charset="0"/>
                <a:ea typeface="Lato" charset="0"/>
                <a:cs typeface="Calibri" panose="020F0502020204030204" pitchFamily="34" charset="0"/>
              </a:rPr>
              <a:t>Businesses can use AI to predict demand and prevent overproduction.</a:t>
            </a:r>
            <a:endParaRPr lang="en-GB" sz="1500" noProof="0">
              <a:solidFill>
                <a:schemeClr val="bg1"/>
              </a:solidFill>
              <a:latin typeface="Calibri" panose="020F0502020204030204" pitchFamily="34" charset="0"/>
              <a:ea typeface="Lato" charset="0"/>
              <a:cs typeface="Calibri" panose="020F0502020204030204" pitchFamily="34" charset="0"/>
            </a:endParaRPr>
          </a:p>
        </p:txBody>
      </p:sp>
      <p:sp>
        <p:nvSpPr>
          <p:cNvPr id="5" name="CuadroTexto 553">
            <a:extLst>
              <a:ext uri="{FF2B5EF4-FFF2-40B4-BE49-F238E27FC236}">
                <a16:creationId xmlns:a16="http://schemas.microsoft.com/office/drawing/2014/main" id="{46C1C228-29BC-10EF-6DE4-FDEAB44541ED}"/>
              </a:ext>
            </a:extLst>
          </p:cNvPr>
          <p:cNvSpPr txBox="1"/>
          <p:nvPr/>
        </p:nvSpPr>
        <p:spPr>
          <a:xfrm>
            <a:off x="8663280" y="3630743"/>
            <a:ext cx="2466886" cy="784830"/>
          </a:xfrm>
          <a:prstGeom prst="rect">
            <a:avLst/>
          </a:prstGeom>
          <a:noFill/>
        </p:spPr>
        <p:txBody>
          <a:bodyPr wrap="square" rtlCol="0" anchor="ctr">
            <a:spAutoFit/>
          </a:bodyPr>
          <a:lstStyle/>
          <a:p>
            <a:pPr algn="ctr"/>
            <a:r>
              <a:rPr lang="en-US" sz="1500" noProof="0">
                <a:solidFill>
                  <a:schemeClr val="bg1"/>
                </a:solidFill>
                <a:latin typeface="Calibri" panose="020F0502020204030204" pitchFamily="34" charset="0"/>
                <a:ea typeface="Lato" charset="0"/>
                <a:cs typeface="Calibri" panose="020F0502020204030204" pitchFamily="34" charset="0"/>
              </a:rPr>
              <a:t>Reducing food loss during harvesting, transportation, and storage.</a:t>
            </a:r>
            <a:endParaRPr lang="en-GB" sz="1500" noProof="0">
              <a:solidFill>
                <a:schemeClr val="bg1"/>
              </a:solidFill>
              <a:latin typeface="Calibri" panose="020F0502020204030204" pitchFamily="34" charset="0"/>
              <a:ea typeface="Lato" charset="0"/>
              <a:cs typeface="Calibri" panose="020F0502020204030204" pitchFamily="34" charset="0"/>
            </a:endParaRPr>
          </a:p>
        </p:txBody>
      </p:sp>
      <p:sp>
        <p:nvSpPr>
          <p:cNvPr id="6" name="CuadroTexto 553">
            <a:extLst>
              <a:ext uri="{FF2B5EF4-FFF2-40B4-BE49-F238E27FC236}">
                <a16:creationId xmlns:a16="http://schemas.microsoft.com/office/drawing/2014/main" id="{477524C1-DCBA-8471-E850-D1FD599663E0}"/>
              </a:ext>
            </a:extLst>
          </p:cNvPr>
          <p:cNvSpPr txBox="1"/>
          <p:nvPr/>
        </p:nvSpPr>
        <p:spPr>
          <a:xfrm>
            <a:off x="6997293" y="5063113"/>
            <a:ext cx="2466886" cy="784830"/>
          </a:xfrm>
          <a:prstGeom prst="rect">
            <a:avLst/>
          </a:prstGeom>
          <a:noFill/>
        </p:spPr>
        <p:txBody>
          <a:bodyPr wrap="square" rtlCol="0" anchor="ctr">
            <a:spAutoFit/>
          </a:bodyPr>
          <a:lstStyle/>
          <a:p>
            <a:pPr algn="ctr"/>
            <a:r>
              <a:rPr lang="en-US" sz="1500" noProof="0">
                <a:solidFill>
                  <a:schemeClr val="bg1"/>
                </a:solidFill>
                <a:latin typeface="Calibri" panose="020F0502020204030204" pitchFamily="34" charset="0"/>
                <a:ea typeface="Lato" charset="0"/>
                <a:cs typeface="Calibri" panose="020F0502020204030204" pitchFamily="34" charset="0"/>
              </a:rPr>
              <a:t>Education on food storage, expiration dates, and responsible consumption.</a:t>
            </a:r>
            <a:endParaRPr lang="en-GB" sz="1500" noProof="0">
              <a:solidFill>
                <a:schemeClr val="bg1"/>
              </a:solidFill>
              <a:latin typeface="Calibri" panose="020F0502020204030204" pitchFamily="34" charset="0"/>
              <a:ea typeface="Lato" charset="0"/>
              <a:cs typeface="Calibri" panose="020F0502020204030204" pitchFamily="34" charset="0"/>
            </a:endParaRPr>
          </a:p>
        </p:txBody>
      </p:sp>
      <p:sp>
        <p:nvSpPr>
          <p:cNvPr id="7" name="CuadroTexto 553">
            <a:extLst>
              <a:ext uri="{FF2B5EF4-FFF2-40B4-BE49-F238E27FC236}">
                <a16:creationId xmlns:a16="http://schemas.microsoft.com/office/drawing/2014/main" id="{F573BE70-B7A8-977F-FBF7-0A922850C492}"/>
              </a:ext>
            </a:extLst>
          </p:cNvPr>
          <p:cNvSpPr txBox="1"/>
          <p:nvPr/>
        </p:nvSpPr>
        <p:spPr>
          <a:xfrm>
            <a:off x="7436539" y="934488"/>
            <a:ext cx="1261620" cy="553998"/>
          </a:xfrm>
          <a:prstGeom prst="rect">
            <a:avLst/>
          </a:prstGeom>
          <a:noFill/>
        </p:spPr>
        <p:txBody>
          <a:bodyPr wrap="square" rtlCol="0" anchor="ctr">
            <a:spAutoFit/>
          </a:bodyPr>
          <a:lstStyle/>
          <a:p>
            <a:pPr algn="ctr"/>
            <a:r>
              <a:rPr lang="en-US" sz="1500" b="1">
                <a:solidFill>
                  <a:schemeClr val="bg1"/>
                </a:solidFill>
                <a:latin typeface="Calibri" panose="020F0502020204030204" pitchFamily="34" charset="0"/>
                <a:ea typeface="Lato" charset="0"/>
                <a:cs typeface="Calibri" panose="020F0502020204030204" pitchFamily="34" charset="0"/>
              </a:rPr>
              <a:t>Portion Control</a:t>
            </a:r>
          </a:p>
        </p:txBody>
      </p:sp>
      <p:sp>
        <p:nvSpPr>
          <p:cNvPr id="41" name="CuadroTexto 553">
            <a:extLst>
              <a:ext uri="{FF2B5EF4-FFF2-40B4-BE49-F238E27FC236}">
                <a16:creationId xmlns:a16="http://schemas.microsoft.com/office/drawing/2014/main" id="{75DB2228-515C-8048-DCF5-E60D948779BA}"/>
              </a:ext>
            </a:extLst>
          </p:cNvPr>
          <p:cNvSpPr txBox="1"/>
          <p:nvPr/>
        </p:nvSpPr>
        <p:spPr>
          <a:xfrm>
            <a:off x="5735673" y="2350084"/>
            <a:ext cx="1261620" cy="553998"/>
          </a:xfrm>
          <a:prstGeom prst="rect">
            <a:avLst/>
          </a:prstGeom>
          <a:noFill/>
        </p:spPr>
        <p:txBody>
          <a:bodyPr wrap="square" rtlCol="0" anchor="ctr">
            <a:spAutoFit/>
          </a:bodyPr>
          <a:lstStyle/>
          <a:p>
            <a:pPr algn="ctr"/>
            <a:r>
              <a:rPr lang="en-US" sz="1500" b="1">
                <a:solidFill>
                  <a:schemeClr val="bg1"/>
                </a:solidFill>
                <a:latin typeface="Calibri" panose="020F0502020204030204" pitchFamily="34" charset="0"/>
                <a:ea typeface="Lato" charset="0"/>
                <a:cs typeface="Calibri" panose="020F0502020204030204" pitchFamily="34" charset="0"/>
              </a:rPr>
              <a:t>Inventory Management</a:t>
            </a:r>
          </a:p>
        </p:txBody>
      </p:sp>
      <p:sp>
        <p:nvSpPr>
          <p:cNvPr id="42" name="CuadroTexto 553">
            <a:extLst>
              <a:ext uri="{FF2B5EF4-FFF2-40B4-BE49-F238E27FC236}">
                <a16:creationId xmlns:a16="http://schemas.microsoft.com/office/drawing/2014/main" id="{9FD3F66B-4EE8-7D0A-3B28-B35AF10B170B}"/>
              </a:ext>
            </a:extLst>
          </p:cNvPr>
          <p:cNvSpPr txBox="1"/>
          <p:nvPr/>
        </p:nvSpPr>
        <p:spPr>
          <a:xfrm>
            <a:off x="5729753" y="5178528"/>
            <a:ext cx="1261620" cy="553998"/>
          </a:xfrm>
          <a:prstGeom prst="rect">
            <a:avLst/>
          </a:prstGeom>
          <a:noFill/>
        </p:spPr>
        <p:txBody>
          <a:bodyPr wrap="square" rtlCol="0" anchor="ctr">
            <a:spAutoFit/>
          </a:bodyPr>
          <a:lstStyle/>
          <a:p>
            <a:pPr algn="ctr"/>
            <a:r>
              <a:rPr lang="en-US" sz="1500" b="1">
                <a:solidFill>
                  <a:schemeClr val="bg1"/>
                </a:solidFill>
                <a:latin typeface="Calibri" panose="020F0502020204030204" pitchFamily="34" charset="0"/>
                <a:ea typeface="Lato" charset="0"/>
                <a:cs typeface="Calibri" panose="020F0502020204030204" pitchFamily="34" charset="0"/>
              </a:rPr>
              <a:t>Consumer Awareness</a:t>
            </a:r>
          </a:p>
        </p:txBody>
      </p:sp>
      <p:sp>
        <p:nvSpPr>
          <p:cNvPr id="43" name="CuadroTexto 553">
            <a:extLst>
              <a:ext uri="{FF2B5EF4-FFF2-40B4-BE49-F238E27FC236}">
                <a16:creationId xmlns:a16="http://schemas.microsoft.com/office/drawing/2014/main" id="{A9A3827C-FCFC-F9B4-B222-AFCC1A392116}"/>
              </a:ext>
            </a:extLst>
          </p:cNvPr>
          <p:cNvSpPr txBox="1"/>
          <p:nvPr/>
        </p:nvSpPr>
        <p:spPr>
          <a:xfrm>
            <a:off x="7436539" y="3646805"/>
            <a:ext cx="1261620" cy="784830"/>
          </a:xfrm>
          <a:prstGeom prst="rect">
            <a:avLst/>
          </a:prstGeom>
          <a:noFill/>
        </p:spPr>
        <p:txBody>
          <a:bodyPr wrap="square" rtlCol="0" anchor="ctr">
            <a:spAutoFit/>
          </a:bodyPr>
          <a:lstStyle/>
          <a:p>
            <a:pPr algn="ctr"/>
            <a:r>
              <a:rPr lang="en-US" sz="1500" b="1">
                <a:solidFill>
                  <a:schemeClr val="bg1"/>
                </a:solidFill>
                <a:latin typeface="Calibri" panose="020F0502020204030204" pitchFamily="34" charset="0"/>
                <a:ea typeface="Lato" charset="0"/>
                <a:cs typeface="Calibri" panose="020F0502020204030204" pitchFamily="34" charset="0"/>
              </a:rPr>
              <a:t>Farm-to-Table Efficiency</a:t>
            </a:r>
          </a:p>
        </p:txBody>
      </p:sp>
    </p:spTree>
    <p:extLst>
      <p:ext uri="{BB962C8B-B14F-4D97-AF65-F5344CB8AC3E}">
        <p14:creationId xmlns:p14="http://schemas.microsoft.com/office/powerpoint/2010/main" val="2508221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7A34D-D6B0-E855-DEDA-A83107A77A27}"/>
            </a:ext>
          </a:extLst>
        </p:cNvPr>
        <p:cNvGrpSpPr/>
        <p:nvPr/>
      </p:nvGrpSpPr>
      <p:grpSpPr>
        <a:xfrm>
          <a:off x="0" y="0"/>
          <a:ext cx="0" cy="0"/>
          <a:chOff x="0" y="0"/>
          <a:chExt cx="0" cy="0"/>
        </a:xfrm>
      </p:grpSpPr>
      <p:sp>
        <p:nvSpPr>
          <p:cNvPr id="47" name="Freeform 1">
            <a:extLst>
              <a:ext uri="{FF2B5EF4-FFF2-40B4-BE49-F238E27FC236}">
                <a16:creationId xmlns:a16="http://schemas.microsoft.com/office/drawing/2014/main" id="{C1726D15-3F31-0278-52EC-16680D73B62D}"/>
              </a:ext>
            </a:extLst>
          </p:cNvPr>
          <p:cNvSpPr>
            <a:spLocks noChangeArrowheads="1"/>
          </p:cNvSpPr>
          <p:nvPr/>
        </p:nvSpPr>
        <p:spPr bwMode="auto">
          <a:xfrm>
            <a:off x="8294772" y="633657"/>
            <a:ext cx="2896067" cy="1157474"/>
          </a:xfrm>
          <a:custGeom>
            <a:avLst/>
            <a:gdLst>
              <a:gd name="T0" fmla="*/ 4955 w 5364"/>
              <a:gd name="T1" fmla="*/ 2141 h 2142"/>
              <a:gd name="T2" fmla="*/ 0 w 5364"/>
              <a:gd name="T3" fmla="*/ 2141 h 2142"/>
              <a:gd name="T4" fmla="*/ 0 w 5364"/>
              <a:gd name="T5" fmla="*/ 0 h 2142"/>
              <a:gd name="T6" fmla="*/ 4955 w 5364"/>
              <a:gd name="T7" fmla="*/ 0 h 2142"/>
              <a:gd name="T8" fmla="*/ 5363 w 5364"/>
              <a:gd name="T9" fmla="*/ 1030 h 2142"/>
              <a:gd name="T10" fmla="*/ 4955 w 5364"/>
              <a:gd name="T11" fmla="*/ 2141 h 2142"/>
            </a:gdLst>
            <a:ahLst/>
            <a:cxnLst>
              <a:cxn ang="0">
                <a:pos x="T0" y="T1"/>
              </a:cxn>
              <a:cxn ang="0">
                <a:pos x="T2" y="T3"/>
              </a:cxn>
              <a:cxn ang="0">
                <a:pos x="T4" y="T5"/>
              </a:cxn>
              <a:cxn ang="0">
                <a:pos x="T6" y="T7"/>
              </a:cxn>
              <a:cxn ang="0">
                <a:pos x="T8" y="T9"/>
              </a:cxn>
              <a:cxn ang="0">
                <a:pos x="T10" y="T11"/>
              </a:cxn>
            </a:cxnLst>
            <a:rect l="0" t="0" r="r" b="b"/>
            <a:pathLst>
              <a:path w="5364" h="2142">
                <a:moveTo>
                  <a:pt x="4955" y="2141"/>
                </a:moveTo>
                <a:lnTo>
                  <a:pt x="0" y="2141"/>
                </a:lnTo>
                <a:lnTo>
                  <a:pt x="0" y="0"/>
                </a:lnTo>
                <a:lnTo>
                  <a:pt x="4955" y="0"/>
                </a:lnTo>
                <a:lnTo>
                  <a:pt x="5363" y="1030"/>
                </a:lnTo>
                <a:lnTo>
                  <a:pt x="4955" y="2141"/>
                </a:lnTo>
              </a:path>
            </a:pathLst>
          </a:custGeom>
          <a:solidFill>
            <a:srgbClr val="60BA47"/>
          </a:solidFill>
          <a:ln>
            <a:noFill/>
          </a:ln>
          <a:effectLst/>
        </p:spPr>
        <p:txBody>
          <a:bodyPr wrap="none" anchor="ctr"/>
          <a:lstStyle/>
          <a:p>
            <a:endParaRPr lang="en-GB" sz="900" noProof="0"/>
          </a:p>
        </p:txBody>
      </p:sp>
      <p:sp>
        <p:nvSpPr>
          <p:cNvPr id="294" name="Freeform 245">
            <a:extLst>
              <a:ext uri="{FF2B5EF4-FFF2-40B4-BE49-F238E27FC236}">
                <a16:creationId xmlns:a16="http://schemas.microsoft.com/office/drawing/2014/main" id="{9F3E73CB-D21D-DC3F-D2A1-11C9D71E1B1C}"/>
              </a:ext>
            </a:extLst>
          </p:cNvPr>
          <p:cNvSpPr>
            <a:spLocks noChangeArrowheads="1"/>
          </p:cNvSpPr>
          <p:nvPr/>
        </p:nvSpPr>
        <p:spPr bwMode="auto">
          <a:xfrm>
            <a:off x="7401660" y="490759"/>
            <a:ext cx="1462323" cy="1433744"/>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GB" sz="900" noProof="0"/>
          </a:p>
        </p:txBody>
      </p:sp>
      <p:sp>
        <p:nvSpPr>
          <p:cNvPr id="295" name="Freeform 246">
            <a:extLst>
              <a:ext uri="{FF2B5EF4-FFF2-40B4-BE49-F238E27FC236}">
                <a16:creationId xmlns:a16="http://schemas.microsoft.com/office/drawing/2014/main" id="{E981D9E3-48DA-3EFF-6C91-C98B0F88655E}"/>
              </a:ext>
            </a:extLst>
          </p:cNvPr>
          <p:cNvSpPr>
            <a:spLocks noChangeArrowheads="1"/>
          </p:cNvSpPr>
          <p:nvPr/>
        </p:nvSpPr>
        <p:spPr bwMode="auto">
          <a:xfrm>
            <a:off x="6622865" y="2053111"/>
            <a:ext cx="2896067" cy="1157474"/>
          </a:xfrm>
          <a:custGeom>
            <a:avLst/>
            <a:gdLst>
              <a:gd name="T0" fmla="*/ 4954 w 5362"/>
              <a:gd name="T1" fmla="*/ 2141 h 2142"/>
              <a:gd name="T2" fmla="*/ 0 w 5362"/>
              <a:gd name="T3" fmla="*/ 2141 h 2142"/>
              <a:gd name="T4" fmla="*/ 0 w 5362"/>
              <a:gd name="T5" fmla="*/ 0 h 2142"/>
              <a:gd name="T6" fmla="*/ 4954 w 5362"/>
              <a:gd name="T7" fmla="*/ 0 h 2142"/>
              <a:gd name="T8" fmla="*/ 5361 w 5362"/>
              <a:gd name="T9" fmla="*/ 1030 h 2142"/>
              <a:gd name="T10" fmla="*/ 4954 w 5362"/>
              <a:gd name="T11" fmla="*/ 2141 h 2142"/>
            </a:gdLst>
            <a:ahLst/>
            <a:cxnLst>
              <a:cxn ang="0">
                <a:pos x="T0" y="T1"/>
              </a:cxn>
              <a:cxn ang="0">
                <a:pos x="T2" y="T3"/>
              </a:cxn>
              <a:cxn ang="0">
                <a:pos x="T4" y="T5"/>
              </a:cxn>
              <a:cxn ang="0">
                <a:pos x="T6" y="T7"/>
              </a:cxn>
              <a:cxn ang="0">
                <a:pos x="T8" y="T9"/>
              </a:cxn>
              <a:cxn ang="0">
                <a:pos x="T10" y="T11"/>
              </a:cxn>
            </a:cxnLst>
            <a:rect l="0" t="0" r="r" b="b"/>
            <a:pathLst>
              <a:path w="5362" h="2142">
                <a:moveTo>
                  <a:pt x="4954" y="2141"/>
                </a:moveTo>
                <a:lnTo>
                  <a:pt x="0" y="2141"/>
                </a:lnTo>
                <a:lnTo>
                  <a:pt x="0" y="0"/>
                </a:lnTo>
                <a:lnTo>
                  <a:pt x="4954" y="0"/>
                </a:lnTo>
                <a:lnTo>
                  <a:pt x="5361" y="1030"/>
                </a:lnTo>
                <a:lnTo>
                  <a:pt x="4954" y="2141"/>
                </a:lnTo>
              </a:path>
            </a:pathLst>
          </a:custGeom>
          <a:solidFill>
            <a:srgbClr val="2094D2"/>
          </a:solidFill>
          <a:ln>
            <a:noFill/>
          </a:ln>
          <a:effectLst/>
        </p:spPr>
        <p:txBody>
          <a:bodyPr wrap="none" anchor="ctr"/>
          <a:lstStyle/>
          <a:p>
            <a:endParaRPr lang="en-GB" sz="900" noProof="0"/>
          </a:p>
        </p:txBody>
      </p:sp>
      <p:sp>
        <p:nvSpPr>
          <p:cNvPr id="296" name="Freeform 247">
            <a:extLst>
              <a:ext uri="{FF2B5EF4-FFF2-40B4-BE49-F238E27FC236}">
                <a16:creationId xmlns:a16="http://schemas.microsoft.com/office/drawing/2014/main" id="{DD693C28-0089-3449-A996-154F6C0D6456}"/>
              </a:ext>
            </a:extLst>
          </p:cNvPr>
          <p:cNvSpPr>
            <a:spLocks noChangeArrowheads="1"/>
          </p:cNvSpPr>
          <p:nvPr/>
        </p:nvSpPr>
        <p:spPr bwMode="auto">
          <a:xfrm>
            <a:off x="5729753" y="1910213"/>
            <a:ext cx="1459941" cy="1433744"/>
          </a:xfrm>
          <a:custGeom>
            <a:avLst/>
            <a:gdLst>
              <a:gd name="T0" fmla="*/ 2704 w 2705"/>
              <a:gd name="T1" fmla="*/ 2652 h 2653"/>
              <a:gd name="T2" fmla="*/ 0 w 2705"/>
              <a:gd name="T3" fmla="*/ 2652 h 2653"/>
              <a:gd name="T4" fmla="*/ 0 w 2705"/>
              <a:gd name="T5" fmla="*/ 0 h 2653"/>
              <a:gd name="T6" fmla="*/ 2704 w 2705"/>
              <a:gd name="T7" fmla="*/ 0 h 2653"/>
              <a:gd name="T8" fmla="*/ 2354 w 2705"/>
              <a:gd name="T9" fmla="*/ 1338 h 2653"/>
              <a:gd name="T10" fmla="*/ 2704 w 2705"/>
              <a:gd name="T11" fmla="*/ 2652 h 2653"/>
            </a:gdLst>
            <a:ahLst/>
            <a:cxnLst>
              <a:cxn ang="0">
                <a:pos x="T0" y="T1"/>
              </a:cxn>
              <a:cxn ang="0">
                <a:pos x="T2" y="T3"/>
              </a:cxn>
              <a:cxn ang="0">
                <a:pos x="T4" y="T5"/>
              </a:cxn>
              <a:cxn ang="0">
                <a:pos x="T6" y="T7"/>
              </a:cxn>
              <a:cxn ang="0">
                <a:pos x="T8" y="T9"/>
              </a:cxn>
              <a:cxn ang="0">
                <a:pos x="T10" y="T11"/>
              </a:cxn>
            </a:cxnLst>
            <a:rect l="0" t="0" r="r" b="b"/>
            <a:pathLst>
              <a:path w="2705" h="2653">
                <a:moveTo>
                  <a:pt x="2704" y="2652"/>
                </a:moveTo>
                <a:lnTo>
                  <a:pt x="0" y="2652"/>
                </a:lnTo>
                <a:lnTo>
                  <a:pt x="0" y="0"/>
                </a:lnTo>
                <a:lnTo>
                  <a:pt x="2704" y="0"/>
                </a:lnTo>
                <a:lnTo>
                  <a:pt x="2354" y="1338"/>
                </a:lnTo>
                <a:lnTo>
                  <a:pt x="2704" y="2652"/>
                </a:lnTo>
              </a:path>
            </a:pathLst>
          </a:custGeom>
          <a:solidFill>
            <a:srgbClr val="09465E"/>
          </a:solidFill>
          <a:ln>
            <a:noFill/>
          </a:ln>
          <a:effectLst/>
        </p:spPr>
        <p:txBody>
          <a:bodyPr wrap="none" anchor="ctr"/>
          <a:lstStyle/>
          <a:p>
            <a:endParaRPr lang="en-GB" sz="900" noProof="0"/>
          </a:p>
        </p:txBody>
      </p:sp>
      <p:sp>
        <p:nvSpPr>
          <p:cNvPr id="297" name="Freeform 248">
            <a:extLst>
              <a:ext uri="{FF2B5EF4-FFF2-40B4-BE49-F238E27FC236}">
                <a16:creationId xmlns:a16="http://schemas.microsoft.com/office/drawing/2014/main" id="{B0CD0DA9-9F19-4133-82C3-8E5210DA5386}"/>
              </a:ext>
            </a:extLst>
          </p:cNvPr>
          <p:cNvSpPr>
            <a:spLocks noChangeArrowheads="1"/>
          </p:cNvSpPr>
          <p:nvPr/>
        </p:nvSpPr>
        <p:spPr bwMode="auto">
          <a:xfrm>
            <a:off x="8294772" y="3451129"/>
            <a:ext cx="2896067" cy="1157474"/>
          </a:xfrm>
          <a:custGeom>
            <a:avLst/>
            <a:gdLst>
              <a:gd name="T0" fmla="*/ 4955 w 5364"/>
              <a:gd name="T1" fmla="*/ 2142 h 2143"/>
              <a:gd name="T2" fmla="*/ 0 w 5364"/>
              <a:gd name="T3" fmla="*/ 2142 h 2143"/>
              <a:gd name="T4" fmla="*/ 0 w 5364"/>
              <a:gd name="T5" fmla="*/ 0 h 2143"/>
              <a:gd name="T6" fmla="*/ 4955 w 5364"/>
              <a:gd name="T7" fmla="*/ 0 h 2143"/>
              <a:gd name="T8" fmla="*/ 5363 w 5364"/>
              <a:gd name="T9" fmla="*/ 1031 h 2143"/>
              <a:gd name="T10" fmla="*/ 4955 w 5364"/>
              <a:gd name="T11" fmla="*/ 2142 h 2143"/>
            </a:gdLst>
            <a:ahLst/>
            <a:cxnLst>
              <a:cxn ang="0">
                <a:pos x="T0" y="T1"/>
              </a:cxn>
              <a:cxn ang="0">
                <a:pos x="T2" y="T3"/>
              </a:cxn>
              <a:cxn ang="0">
                <a:pos x="T4" y="T5"/>
              </a:cxn>
              <a:cxn ang="0">
                <a:pos x="T6" y="T7"/>
              </a:cxn>
              <a:cxn ang="0">
                <a:pos x="T8" y="T9"/>
              </a:cxn>
              <a:cxn ang="0">
                <a:pos x="T10" y="T11"/>
              </a:cxn>
            </a:cxnLst>
            <a:rect l="0" t="0" r="r" b="b"/>
            <a:pathLst>
              <a:path w="5364" h="2143">
                <a:moveTo>
                  <a:pt x="4955" y="2142"/>
                </a:moveTo>
                <a:lnTo>
                  <a:pt x="0" y="2142"/>
                </a:lnTo>
                <a:lnTo>
                  <a:pt x="0" y="0"/>
                </a:lnTo>
                <a:lnTo>
                  <a:pt x="4955" y="0"/>
                </a:lnTo>
                <a:lnTo>
                  <a:pt x="5363" y="1031"/>
                </a:lnTo>
                <a:lnTo>
                  <a:pt x="4955" y="2142"/>
                </a:lnTo>
              </a:path>
            </a:pathLst>
          </a:custGeom>
          <a:solidFill>
            <a:srgbClr val="60BA47"/>
          </a:solidFill>
          <a:ln>
            <a:noFill/>
          </a:ln>
          <a:effectLst/>
        </p:spPr>
        <p:txBody>
          <a:bodyPr wrap="none" anchor="ctr"/>
          <a:lstStyle/>
          <a:p>
            <a:endParaRPr lang="en-GB" sz="900" noProof="0"/>
          </a:p>
        </p:txBody>
      </p:sp>
      <p:sp>
        <p:nvSpPr>
          <p:cNvPr id="298" name="Freeform 249">
            <a:extLst>
              <a:ext uri="{FF2B5EF4-FFF2-40B4-BE49-F238E27FC236}">
                <a16:creationId xmlns:a16="http://schemas.microsoft.com/office/drawing/2014/main" id="{B7BE650E-6C74-AE6B-2479-4C389C6A89B9}"/>
              </a:ext>
            </a:extLst>
          </p:cNvPr>
          <p:cNvSpPr>
            <a:spLocks noChangeArrowheads="1"/>
          </p:cNvSpPr>
          <p:nvPr/>
        </p:nvSpPr>
        <p:spPr bwMode="auto">
          <a:xfrm>
            <a:off x="7401660" y="3308231"/>
            <a:ext cx="1462323" cy="1433744"/>
          </a:xfrm>
          <a:custGeom>
            <a:avLst/>
            <a:gdLst>
              <a:gd name="T0" fmla="*/ 2705 w 2706"/>
              <a:gd name="T1" fmla="*/ 2652 h 2653"/>
              <a:gd name="T2" fmla="*/ 0 w 2706"/>
              <a:gd name="T3" fmla="*/ 2652 h 2653"/>
              <a:gd name="T4" fmla="*/ 0 w 2706"/>
              <a:gd name="T5" fmla="*/ 0 h 2653"/>
              <a:gd name="T6" fmla="*/ 2705 w 2706"/>
              <a:gd name="T7" fmla="*/ 0 h 2653"/>
              <a:gd name="T8" fmla="*/ 2353 w 2706"/>
              <a:gd name="T9" fmla="*/ 1337 h 2653"/>
              <a:gd name="T10" fmla="*/ 2705 w 2706"/>
              <a:gd name="T11" fmla="*/ 2652 h 2653"/>
            </a:gdLst>
            <a:ahLst/>
            <a:cxnLst>
              <a:cxn ang="0">
                <a:pos x="T0" y="T1"/>
              </a:cxn>
              <a:cxn ang="0">
                <a:pos x="T2" y="T3"/>
              </a:cxn>
              <a:cxn ang="0">
                <a:pos x="T4" y="T5"/>
              </a:cxn>
              <a:cxn ang="0">
                <a:pos x="T6" y="T7"/>
              </a:cxn>
              <a:cxn ang="0">
                <a:pos x="T8" y="T9"/>
              </a:cxn>
              <a:cxn ang="0">
                <a:pos x="T10" y="T11"/>
              </a:cxn>
            </a:cxnLst>
            <a:rect l="0" t="0" r="r" b="b"/>
            <a:pathLst>
              <a:path w="2706" h="2653">
                <a:moveTo>
                  <a:pt x="2705" y="2652"/>
                </a:moveTo>
                <a:lnTo>
                  <a:pt x="0" y="2652"/>
                </a:lnTo>
                <a:lnTo>
                  <a:pt x="0" y="0"/>
                </a:lnTo>
                <a:lnTo>
                  <a:pt x="2705" y="0"/>
                </a:lnTo>
                <a:lnTo>
                  <a:pt x="2353" y="1337"/>
                </a:lnTo>
                <a:lnTo>
                  <a:pt x="2705" y="2652"/>
                </a:lnTo>
              </a:path>
            </a:pathLst>
          </a:custGeom>
          <a:solidFill>
            <a:srgbClr val="09465E"/>
          </a:solidFill>
          <a:ln>
            <a:noFill/>
          </a:ln>
          <a:effectLst/>
        </p:spPr>
        <p:txBody>
          <a:bodyPr wrap="none" anchor="ctr"/>
          <a:lstStyle/>
          <a:p>
            <a:endParaRPr lang="en-GB" sz="900" noProof="0"/>
          </a:p>
        </p:txBody>
      </p:sp>
      <p:sp>
        <p:nvSpPr>
          <p:cNvPr id="299" name="Freeform 250">
            <a:extLst>
              <a:ext uri="{FF2B5EF4-FFF2-40B4-BE49-F238E27FC236}">
                <a16:creationId xmlns:a16="http://schemas.microsoft.com/office/drawing/2014/main" id="{FA5484CF-060E-9934-5C69-19ED2B5EB774}"/>
              </a:ext>
            </a:extLst>
          </p:cNvPr>
          <p:cNvSpPr>
            <a:spLocks noChangeArrowheads="1"/>
          </p:cNvSpPr>
          <p:nvPr/>
        </p:nvSpPr>
        <p:spPr bwMode="auto">
          <a:xfrm>
            <a:off x="6622865" y="4870583"/>
            <a:ext cx="2896067" cy="1157474"/>
          </a:xfrm>
          <a:custGeom>
            <a:avLst/>
            <a:gdLst>
              <a:gd name="T0" fmla="*/ 4954 w 5362"/>
              <a:gd name="T1" fmla="*/ 2141 h 2142"/>
              <a:gd name="T2" fmla="*/ 0 w 5362"/>
              <a:gd name="T3" fmla="*/ 2141 h 2142"/>
              <a:gd name="T4" fmla="*/ 0 w 5362"/>
              <a:gd name="T5" fmla="*/ 0 h 2142"/>
              <a:gd name="T6" fmla="*/ 4954 w 5362"/>
              <a:gd name="T7" fmla="*/ 0 h 2142"/>
              <a:gd name="T8" fmla="*/ 5361 w 5362"/>
              <a:gd name="T9" fmla="*/ 1030 h 2142"/>
              <a:gd name="T10" fmla="*/ 4954 w 5362"/>
              <a:gd name="T11" fmla="*/ 2141 h 2142"/>
            </a:gdLst>
            <a:ahLst/>
            <a:cxnLst>
              <a:cxn ang="0">
                <a:pos x="T0" y="T1"/>
              </a:cxn>
              <a:cxn ang="0">
                <a:pos x="T2" y="T3"/>
              </a:cxn>
              <a:cxn ang="0">
                <a:pos x="T4" y="T5"/>
              </a:cxn>
              <a:cxn ang="0">
                <a:pos x="T6" y="T7"/>
              </a:cxn>
              <a:cxn ang="0">
                <a:pos x="T8" y="T9"/>
              </a:cxn>
              <a:cxn ang="0">
                <a:pos x="T10" y="T11"/>
              </a:cxn>
            </a:cxnLst>
            <a:rect l="0" t="0" r="r" b="b"/>
            <a:pathLst>
              <a:path w="5362" h="2142">
                <a:moveTo>
                  <a:pt x="4954" y="2141"/>
                </a:moveTo>
                <a:lnTo>
                  <a:pt x="0" y="2141"/>
                </a:lnTo>
                <a:lnTo>
                  <a:pt x="0" y="0"/>
                </a:lnTo>
                <a:lnTo>
                  <a:pt x="4954" y="0"/>
                </a:lnTo>
                <a:lnTo>
                  <a:pt x="5361" y="1030"/>
                </a:lnTo>
                <a:lnTo>
                  <a:pt x="4954" y="2141"/>
                </a:lnTo>
              </a:path>
            </a:pathLst>
          </a:custGeom>
          <a:solidFill>
            <a:srgbClr val="2094D2"/>
          </a:solidFill>
          <a:ln>
            <a:noFill/>
          </a:ln>
          <a:effectLst/>
        </p:spPr>
        <p:txBody>
          <a:bodyPr wrap="none" anchor="ctr"/>
          <a:lstStyle/>
          <a:p>
            <a:endParaRPr lang="en-GB" sz="900" noProof="0"/>
          </a:p>
        </p:txBody>
      </p:sp>
      <p:sp>
        <p:nvSpPr>
          <p:cNvPr id="300" name="Freeform 251">
            <a:extLst>
              <a:ext uri="{FF2B5EF4-FFF2-40B4-BE49-F238E27FC236}">
                <a16:creationId xmlns:a16="http://schemas.microsoft.com/office/drawing/2014/main" id="{8041A77C-E9C2-574F-5029-5D636EE6198F}"/>
              </a:ext>
            </a:extLst>
          </p:cNvPr>
          <p:cNvSpPr>
            <a:spLocks noChangeArrowheads="1"/>
          </p:cNvSpPr>
          <p:nvPr/>
        </p:nvSpPr>
        <p:spPr bwMode="auto">
          <a:xfrm>
            <a:off x="5729753" y="4727685"/>
            <a:ext cx="1459941" cy="1433744"/>
          </a:xfrm>
          <a:custGeom>
            <a:avLst/>
            <a:gdLst>
              <a:gd name="T0" fmla="*/ 2704 w 2705"/>
              <a:gd name="T1" fmla="*/ 2652 h 2653"/>
              <a:gd name="T2" fmla="*/ 0 w 2705"/>
              <a:gd name="T3" fmla="*/ 2652 h 2653"/>
              <a:gd name="T4" fmla="*/ 0 w 2705"/>
              <a:gd name="T5" fmla="*/ 0 h 2653"/>
              <a:gd name="T6" fmla="*/ 2704 w 2705"/>
              <a:gd name="T7" fmla="*/ 0 h 2653"/>
              <a:gd name="T8" fmla="*/ 2354 w 2705"/>
              <a:gd name="T9" fmla="*/ 1338 h 2653"/>
              <a:gd name="T10" fmla="*/ 2704 w 2705"/>
              <a:gd name="T11" fmla="*/ 2652 h 2653"/>
            </a:gdLst>
            <a:ahLst/>
            <a:cxnLst>
              <a:cxn ang="0">
                <a:pos x="T0" y="T1"/>
              </a:cxn>
              <a:cxn ang="0">
                <a:pos x="T2" y="T3"/>
              </a:cxn>
              <a:cxn ang="0">
                <a:pos x="T4" y="T5"/>
              </a:cxn>
              <a:cxn ang="0">
                <a:pos x="T6" y="T7"/>
              </a:cxn>
              <a:cxn ang="0">
                <a:pos x="T8" y="T9"/>
              </a:cxn>
              <a:cxn ang="0">
                <a:pos x="T10" y="T11"/>
              </a:cxn>
            </a:cxnLst>
            <a:rect l="0" t="0" r="r" b="b"/>
            <a:pathLst>
              <a:path w="2705" h="2653">
                <a:moveTo>
                  <a:pt x="2704" y="2652"/>
                </a:moveTo>
                <a:lnTo>
                  <a:pt x="0" y="2652"/>
                </a:lnTo>
                <a:lnTo>
                  <a:pt x="0" y="0"/>
                </a:lnTo>
                <a:lnTo>
                  <a:pt x="2704" y="0"/>
                </a:lnTo>
                <a:lnTo>
                  <a:pt x="2354" y="1338"/>
                </a:lnTo>
                <a:lnTo>
                  <a:pt x="2704" y="2652"/>
                </a:lnTo>
              </a:path>
            </a:pathLst>
          </a:custGeom>
          <a:solidFill>
            <a:srgbClr val="09465E"/>
          </a:solidFill>
          <a:ln>
            <a:noFill/>
          </a:ln>
          <a:effectLst/>
        </p:spPr>
        <p:txBody>
          <a:bodyPr wrap="none" anchor="ctr"/>
          <a:lstStyle/>
          <a:p>
            <a:endParaRPr lang="en-GB" sz="900" noProof="0"/>
          </a:p>
        </p:txBody>
      </p:sp>
      <p:sp>
        <p:nvSpPr>
          <p:cNvPr id="570" name="CuadroTexto 569">
            <a:extLst>
              <a:ext uri="{FF2B5EF4-FFF2-40B4-BE49-F238E27FC236}">
                <a16:creationId xmlns:a16="http://schemas.microsoft.com/office/drawing/2014/main" id="{F91028D1-8EF2-EA15-4CD4-CC62FB2286EB}"/>
              </a:ext>
            </a:extLst>
          </p:cNvPr>
          <p:cNvSpPr txBox="1"/>
          <p:nvPr/>
        </p:nvSpPr>
        <p:spPr>
          <a:xfrm>
            <a:off x="1201949" y="1910213"/>
            <a:ext cx="2481770" cy="1169551"/>
          </a:xfrm>
          <a:prstGeom prst="rect">
            <a:avLst/>
          </a:prstGeom>
          <a:noFill/>
        </p:spPr>
        <p:txBody>
          <a:bodyPr wrap="none" rtlCol="0">
            <a:spAutoFit/>
          </a:bodyPr>
          <a:lstStyle/>
          <a:p>
            <a:r>
              <a:rPr lang="en-GB" sz="3500" b="1" noProof="0">
                <a:solidFill>
                  <a:schemeClr val="tx2"/>
                </a:solidFill>
                <a:latin typeface="Lato Heavy" charset="0"/>
                <a:ea typeface="Lato Heavy" charset="0"/>
                <a:cs typeface="Lato Heavy" charset="0"/>
              </a:rPr>
              <a:t>Banner </a:t>
            </a:r>
          </a:p>
          <a:p>
            <a:r>
              <a:rPr lang="en-GB" sz="3500" b="1" noProof="0">
                <a:solidFill>
                  <a:schemeClr val="tx2"/>
                </a:solidFill>
                <a:latin typeface="Lato Heavy" charset="0"/>
                <a:ea typeface="Lato Heavy" charset="0"/>
                <a:cs typeface="Lato Heavy" charset="0"/>
              </a:rPr>
              <a:t>Infographic</a:t>
            </a:r>
          </a:p>
        </p:txBody>
      </p:sp>
      <p:sp>
        <p:nvSpPr>
          <p:cNvPr id="3" name="Text Placeholder 2">
            <a:extLst>
              <a:ext uri="{FF2B5EF4-FFF2-40B4-BE49-F238E27FC236}">
                <a16:creationId xmlns:a16="http://schemas.microsoft.com/office/drawing/2014/main" id="{92B86FD7-370D-85AD-CC25-0DF2B50D4126}"/>
              </a:ext>
            </a:extLst>
          </p:cNvPr>
          <p:cNvSpPr>
            <a:spLocks noGrp="1"/>
          </p:cNvSpPr>
          <p:nvPr>
            <p:ph type="body" sz="quarter" idx="18"/>
          </p:nvPr>
        </p:nvSpPr>
        <p:spPr>
          <a:xfrm>
            <a:off x="798381" y="2030432"/>
            <a:ext cx="4337096" cy="4614978"/>
          </a:xfrm>
        </p:spPr>
        <p:txBody>
          <a:bodyPr/>
          <a:lstStyle/>
          <a:p>
            <a:pPr marL="0" indent="0"/>
            <a:r>
              <a:rPr lang="en-US" noProof="0">
                <a:solidFill>
                  <a:srgbClr val="09465E"/>
                </a:solidFill>
              </a:rPr>
              <a:t>When food cannot be prevented from being wasted, the next best option is to reuse it. Businesses can repurpose food creatively to extend its value and reduce waste. Educating consumers is also key.</a:t>
            </a:r>
            <a:endParaRPr lang="pl-PL" noProof="0">
              <a:solidFill>
                <a:srgbClr val="09465E"/>
              </a:solidFill>
            </a:endParaRPr>
          </a:p>
          <a:p>
            <a:pPr marL="0" indent="0"/>
            <a:r>
              <a:rPr lang="en-US" noProof="0">
                <a:solidFill>
                  <a:srgbClr val="09465E"/>
                </a:solidFill>
              </a:rPr>
              <a:t>Food waste can be used for animal feed, lowering demand for traditional feed and keeping waste out of landfills. Reusing food waste benefits both the environment and the economy.</a:t>
            </a:r>
            <a:endParaRPr lang="en-GB" noProof="0">
              <a:solidFill>
                <a:srgbClr val="09465E"/>
              </a:solidFill>
            </a:endParaRPr>
          </a:p>
        </p:txBody>
      </p:sp>
      <p:sp>
        <p:nvSpPr>
          <p:cNvPr id="2" name="Text Placeholder 1">
            <a:extLst>
              <a:ext uri="{FF2B5EF4-FFF2-40B4-BE49-F238E27FC236}">
                <a16:creationId xmlns:a16="http://schemas.microsoft.com/office/drawing/2014/main" id="{6C76763B-B85E-2F8B-7804-077A3436A78E}"/>
              </a:ext>
            </a:extLst>
          </p:cNvPr>
          <p:cNvSpPr>
            <a:spLocks noGrp="1"/>
          </p:cNvSpPr>
          <p:nvPr>
            <p:ph type="body" sz="quarter" idx="16"/>
          </p:nvPr>
        </p:nvSpPr>
        <p:spPr>
          <a:xfrm>
            <a:off x="798382" y="761603"/>
            <a:ext cx="4203926" cy="1029528"/>
          </a:xfrm>
        </p:spPr>
        <p:txBody>
          <a:bodyPr/>
          <a:lstStyle/>
          <a:p>
            <a:r>
              <a:rPr lang="en-US" b="1" noProof="0">
                <a:solidFill>
                  <a:schemeClr val="bg1"/>
                </a:solidFill>
                <a:highlight>
                  <a:srgbClr val="60BA47"/>
                </a:highlight>
              </a:rPr>
              <a:t>Reuse</a:t>
            </a:r>
            <a:r>
              <a:rPr lang="en-US" b="1" noProof="0">
                <a:solidFill>
                  <a:srgbClr val="09465E"/>
                </a:solidFill>
              </a:rPr>
              <a:t> – Repurposing Surplus Food</a:t>
            </a:r>
            <a:endParaRPr lang="en-GB" b="1" noProof="0">
              <a:solidFill>
                <a:srgbClr val="09465E"/>
              </a:solidFill>
            </a:endParaRPr>
          </a:p>
        </p:txBody>
      </p:sp>
      <p:sp>
        <p:nvSpPr>
          <p:cNvPr id="37" name="CuadroTexto 553">
            <a:extLst>
              <a:ext uri="{FF2B5EF4-FFF2-40B4-BE49-F238E27FC236}">
                <a16:creationId xmlns:a16="http://schemas.microsoft.com/office/drawing/2014/main" id="{1C73C61E-4B3C-BF27-9AA3-105BFC3CA463}"/>
              </a:ext>
            </a:extLst>
          </p:cNvPr>
          <p:cNvSpPr txBox="1"/>
          <p:nvPr/>
        </p:nvSpPr>
        <p:spPr>
          <a:xfrm>
            <a:off x="8743912" y="923039"/>
            <a:ext cx="2466886" cy="553998"/>
          </a:xfrm>
          <a:prstGeom prst="rect">
            <a:avLst/>
          </a:prstGeom>
          <a:noFill/>
        </p:spPr>
        <p:txBody>
          <a:bodyPr wrap="square" rtlCol="0" anchor="ctr">
            <a:spAutoFit/>
          </a:bodyPr>
          <a:lstStyle/>
          <a:p>
            <a:pPr algn="ctr"/>
            <a:r>
              <a:rPr lang="en-US" sz="1500" noProof="0">
                <a:solidFill>
                  <a:schemeClr val="bg1"/>
                </a:solidFill>
                <a:latin typeface="Calibri" panose="020F0502020204030204" pitchFamily="34" charset="0"/>
                <a:ea typeface="Lato" charset="0"/>
                <a:cs typeface="Calibri" panose="020F0502020204030204" pitchFamily="34" charset="0"/>
              </a:rPr>
              <a:t>Surplus food can support those in need.</a:t>
            </a:r>
            <a:endParaRPr lang="en-GB" sz="1500" noProof="0">
              <a:solidFill>
                <a:schemeClr val="bg1"/>
              </a:solidFill>
              <a:latin typeface="Calibri" panose="020F0502020204030204" pitchFamily="34" charset="0"/>
              <a:ea typeface="Lato" charset="0"/>
              <a:cs typeface="Calibri" panose="020F0502020204030204" pitchFamily="34" charset="0"/>
            </a:endParaRPr>
          </a:p>
        </p:txBody>
      </p:sp>
      <p:sp>
        <p:nvSpPr>
          <p:cNvPr id="4" name="CuadroTexto 553">
            <a:extLst>
              <a:ext uri="{FF2B5EF4-FFF2-40B4-BE49-F238E27FC236}">
                <a16:creationId xmlns:a16="http://schemas.microsoft.com/office/drawing/2014/main" id="{C8649B9F-2B5D-6D48-0513-1ED7C20BE9A1}"/>
              </a:ext>
            </a:extLst>
          </p:cNvPr>
          <p:cNvSpPr txBox="1"/>
          <p:nvPr/>
        </p:nvSpPr>
        <p:spPr>
          <a:xfrm>
            <a:off x="7189693" y="2241367"/>
            <a:ext cx="2274485" cy="784830"/>
          </a:xfrm>
          <a:prstGeom prst="rect">
            <a:avLst/>
          </a:prstGeom>
          <a:noFill/>
        </p:spPr>
        <p:txBody>
          <a:bodyPr wrap="square" rtlCol="0" anchor="ctr">
            <a:spAutoFit/>
          </a:bodyPr>
          <a:lstStyle/>
          <a:p>
            <a:pPr algn="ctr"/>
            <a:r>
              <a:rPr lang="en-US" sz="1500" noProof="0">
                <a:solidFill>
                  <a:schemeClr val="bg1"/>
                </a:solidFill>
                <a:latin typeface="Calibri" panose="020F0502020204030204" pitchFamily="34" charset="0"/>
                <a:ea typeface="Lato" charset="0"/>
                <a:cs typeface="Calibri" panose="020F0502020204030204" pitchFamily="34" charset="0"/>
              </a:rPr>
              <a:t>Transforming food byproducts into new ingredients.</a:t>
            </a:r>
            <a:endParaRPr lang="en-GB" sz="1500" noProof="0">
              <a:solidFill>
                <a:schemeClr val="bg1"/>
              </a:solidFill>
              <a:latin typeface="Calibri" panose="020F0502020204030204" pitchFamily="34" charset="0"/>
              <a:ea typeface="Lato" charset="0"/>
              <a:cs typeface="Calibri" panose="020F0502020204030204" pitchFamily="34" charset="0"/>
            </a:endParaRPr>
          </a:p>
        </p:txBody>
      </p:sp>
      <p:sp>
        <p:nvSpPr>
          <p:cNvPr id="5" name="CuadroTexto 553">
            <a:extLst>
              <a:ext uri="{FF2B5EF4-FFF2-40B4-BE49-F238E27FC236}">
                <a16:creationId xmlns:a16="http://schemas.microsoft.com/office/drawing/2014/main" id="{5D49FE4B-5BF0-942E-AAD8-BCBF716F9F09}"/>
              </a:ext>
            </a:extLst>
          </p:cNvPr>
          <p:cNvSpPr txBox="1"/>
          <p:nvPr/>
        </p:nvSpPr>
        <p:spPr>
          <a:xfrm>
            <a:off x="8898862" y="3746159"/>
            <a:ext cx="2054217" cy="553998"/>
          </a:xfrm>
          <a:prstGeom prst="rect">
            <a:avLst/>
          </a:prstGeom>
          <a:noFill/>
        </p:spPr>
        <p:txBody>
          <a:bodyPr wrap="square" rtlCol="0" anchor="ctr">
            <a:spAutoFit/>
          </a:bodyPr>
          <a:lstStyle/>
          <a:p>
            <a:pPr algn="ctr"/>
            <a:r>
              <a:rPr lang="en-US" sz="1500" noProof="0">
                <a:solidFill>
                  <a:schemeClr val="bg1"/>
                </a:solidFill>
                <a:latin typeface="Calibri" panose="020F0502020204030204" pitchFamily="34" charset="0"/>
                <a:ea typeface="Lato" charset="0"/>
                <a:cs typeface="Calibri" panose="020F0502020204030204" pitchFamily="34" charset="0"/>
              </a:rPr>
              <a:t>Repurposing food scraps as livestock feed.</a:t>
            </a:r>
            <a:endParaRPr lang="en-GB" sz="1500" noProof="0">
              <a:solidFill>
                <a:schemeClr val="bg1"/>
              </a:solidFill>
              <a:latin typeface="Calibri" panose="020F0502020204030204" pitchFamily="34" charset="0"/>
              <a:ea typeface="Lato" charset="0"/>
              <a:cs typeface="Calibri" panose="020F0502020204030204" pitchFamily="34" charset="0"/>
            </a:endParaRPr>
          </a:p>
        </p:txBody>
      </p:sp>
      <p:sp>
        <p:nvSpPr>
          <p:cNvPr id="6" name="CuadroTexto 553">
            <a:extLst>
              <a:ext uri="{FF2B5EF4-FFF2-40B4-BE49-F238E27FC236}">
                <a16:creationId xmlns:a16="http://schemas.microsoft.com/office/drawing/2014/main" id="{99EC9AC9-4538-C81D-63D3-D3F3C7EFFE41}"/>
              </a:ext>
            </a:extLst>
          </p:cNvPr>
          <p:cNvSpPr txBox="1"/>
          <p:nvPr/>
        </p:nvSpPr>
        <p:spPr>
          <a:xfrm>
            <a:off x="7189693" y="5063113"/>
            <a:ext cx="2045747" cy="784830"/>
          </a:xfrm>
          <a:prstGeom prst="rect">
            <a:avLst/>
          </a:prstGeom>
          <a:noFill/>
        </p:spPr>
        <p:txBody>
          <a:bodyPr wrap="square" rtlCol="0" anchor="ctr">
            <a:spAutoFit/>
          </a:bodyPr>
          <a:lstStyle/>
          <a:p>
            <a:pPr algn="ctr"/>
            <a:r>
              <a:rPr lang="en-US" sz="1500" noProof="0">
                <a:solidFill>
                  <a:schemeClr val="bg1"/>
                </a:solidFill>
                <a:latin typeface="Calibri" panose="020F0502020204030204" pitchFamily="34" charset="0"/>
                <a:ea typeface="Lato" charset="0"/>
                <a:cs typeface="Calibri" panose="020F0502020204030204" pitchFamily="34" charset="0"/>
              </a:rPr>
              <a:t>Collaborating with food banks and farms to </a:t>
            </a:r>
            <a:r>
              <a:rPr lang="en-US" sz="1500" noProof="0" err="1">
                <a:solidFill>
                  <a:schemeClr val="bg1"/>
                </a:solidFill>
                <a:latin typeface="Calibri" panose="020F0502020204030204" pitchFamily="34" charset="0"/>
                <a:ea typeface="Lato" charset="0"/>
                <a:cs typeface="Calibri" panose="020F0502020204030204" pitchFamily="34" charset="0"/>
              </a:rPr>
              <a:t>maximise</a:t>
            </a:r>
            <a:r>
              <a:rPr lang="en-US" sz="1500" noProof="0">
                <a:solidFill>
                  <a:schemeClr val="bg1"/>
                </a:solidFill>
                <a:latin typeface="Calibri" panose="020F0502020204030204" pitchFamily="34" charset="0"/>
                <a:ea typeface="Lato" charset="0"/>
                <a:cs typeface="Calibri" panose="020F0502020204030204" pitchFamily="34" charset="0"/>
              </a:rPr>
              <a:t> food use.</a:t>
            </a:r>
            <a:endParaRPr lang="en-GB" sz="1500" noProof="0">
              <a:solidFill>
                <a:schemeClr val="bg1"/>
              </a:solidFill>
              <a:latin typeface="Calibri" panose="020F0502020204030204" pitchFamily="34" charset="0"/>
              <a:ea typeface="Lato" charset="0"/>
              <a:cs typeface="Calibri" panose="020F0502020204030204" pitchFamily="34" charset="0"/>
            </a:endParaRPr>
          </a:p>
        </p:txBody>
      </p:sp>
      <p:sp>
        <p:nvSpPr>
          <p:cNvPr id="7" name="CuadroTexto 553">
            <a:extLst>
              <a:ext uri="{FF2B5EF4-FFF2-40B4-BE49-F238E27FC236}">
                <a16:creationId xmlns:a16="http://schemas.microsoft.com/office/drawing/2014/main" id="{5A8BA000-AE09-78AD-E255-0941F6FB1B27}"/>
              </a:ext>
            </a:extLst>
          </p:cNvPr>
          <p:cNvSpPr txBox="1"/>
          <p:nvPr/>
        </p:nvSpPr>
        <p:spPr>
          <a:xfrm>
            <a:off x="7436539" y="934488"/>
            <a:ext cx="1261620" cy="553998"/>
          </a:xfrm>
          <a:prstGeom prst="rect">
            <a:avLst/>
          </a:prstGeom>
          <a:noFill/>
        </p:spPr>
        <p:txBody>
          <a:bodyPr wrap="square" rtlCol="0" anchor="ctr">
            <a:spAutoFit/>
          </a:bodyPr>
          <a:lstStyle/>
          <a:p>
            <a:pPr algn="ctr"/>
            <a:r>
              <a:rPr lang="en-US" sz="1500" b="1">
                <a:solidFill>
                  <a:schemeClr val="bg1"/>
                </a:solidFill>
                <a:latin typeface="Calibri" panose="020F0502020204030204" pitchFamily="34" charset="0"/>
                <a:ea typeface="Lato" charset="0"/>
                <a:cs typeface="Calibri" panose="020F0502020204030204" pitchFamily="34" charset="0"/>
              </a:rPr>
              <a:t>Food Donations</a:t>
            </a:r>
          </a:p>
        </p:txBody>
      </p:sp>
      <p:sp>
        <p:nvSpPr>
          <p:cNvPr id="41" name="CuadroTexto 553">
            <a:extLst>
              <a:ext uri="{FF2B5EF4-FFF2-40B4-BE49-F238E27FC236}">
                <a16:creationId xmlns:a16="http://schemas.microsoft.com/office/drawing/2014/main" id="{E5CF8073-5F65-45CF-A5F4-D75772BD5E14}"/>
              </a:ext>
            </a:extLst>
          </p:cNvPr>
          <p:cNvSpPr txBox="1"/>
          <p:nvPr/>
        </p:nvSpPr>
        <p:spPr>
          <a:xfrm>
            <a:off x="5735673" y="2465500"/>
            <a:ext cx="1261620" cy="323165"/>
          </a:xfrm>
          <a:prstGeom prst="rect">
            <a:avLst/>
          </a:prstGeom>
          <a:noFill/>
        </p:spPr>
        <p:txBody>
          <a:bodyPr wrap="square" rtlCol="0" anchor="ctr">
            <a:spAutoFit/>
          </a:bodyPr>
          <a:lstStyle/>
          <a:p>
            <a:pPr algn="ctr"/>
            <a:r>
              <a:rPr lang="en-US" sz="1500" b="1">
                <a:solidFill>
                  <a:schemeClr val="bg1"/>
                </a:solidFill>
                <a:latin typeface="Calibri" panose="020F0502020204030204" pitchFamily="34" charset="0"/>
                <a:ea typeface="Lato" charset="0"/>
                <a:cs typeface="Calibri" panose="020F0502020204030204" pitchFamily="34" charset="0"/>
              </a:rPr>
              <a:t>Upcycling</a:t>
            </a:r>
          </a:p>
        </p:txBody>
      </p:sp>
      <p:sp>
        <p:nvSpPr>
          <p:cNvPr id="42" name="CuadroTexto 553">
            <a:extLst>
              <a:ext uri="{FF2B5EF4-FFF2-40B4-BE49-F238E27FC236}">
                <a16:creationId xmlns:a16="http://schemas.microsoft.com/office/drawing/2014/main" id="{532336EE-6EC6-6408-8BBC-BD875A31D911}"/>
              </a:ext>
            </a:extLst>
          </p:cNvPr>
          <p:cNvSpPr txBox="1"/>
          <p:nvPr/>
        </p:nvSpPr>
        <p:spPr>
          <a:xfrm>
            <a:off x="5729753" y="5293944"/>
            <a:ext cx="1261620" cy="323165"/>
          </a:xfrm>
          <a:prstGeom prst="rect">
            <a:avLst/>
          </a:prstGeom>
          <a:noFill/>
        </p:spPr>
        <p:txBody>
          <a:bodyPr wrap="square" rtlCol="0" anchor="ctr">
            <a:spAutoFit/>
          </a:bodyPr>
          <a:lstStyle/>
          <a:p>
            <a:pPr algn="ctr"/>
            <a:r>
              <a:rPr lang="en-US" sz="1500" b="1">
                <a:solidFill>
                  <a:schemeClr val="bg1"/>
                </a:solidFill>
                <a:latin typeface="Calibri" panose="020F0502020204030204" pitchFamily="34" charset="0"/>
                <a:ea typeface="Lato" charset="0"/>
                <a:cs typeface="Calibri" panose="020F0502020204030204" pitchFamily="34" charset="0"/>
              </a:rPr>
              <a:t>Partnerships</a:t>
            </a:r>
          </a:p>
        </p:txBody>
      </p:sp>
      <p:sp>
        <p:nvSpPr>
          <p:cNvPr id="43" name="CuadroTexto 553">
            <a:extLst>
              <a:ext uri="{FF2B5EF4-FFF2-40B4-BE49-F238E27FC236}">
                <a16:creationId xmlns:a16="http://schemas.microsoft.com/office/drawing/2014/main" id="{9CB82D15-526F-B1E6-11ED-95DD6FE274DE}"/>
              </a:ext>
            </a:extLst>
          </p:cNvPr>
          <p:cNvSpPr txBox="1"/>
          <p:nvPr/>
        </p:nvSpPr>
        <p:spPr>
          <a:xfrm>
            <a:off x="7436539" y="3877637"/>
            <a:ext cx="1261620" cy="323165"/>
          </a:xfrm>
          <a:prstGeom prst="rect">
            <a:avLst/>
          </a:prstGeom>
          <a:noFill/>
        </p:spPr>
        <p:txBody>
          <a:bodyPr wrap="square" rtlCol="0" anchor="ctr">
            <a:spAutoFit/>
          </a:bodyPr>
          <a:lstStyle/>
          <a:p>
            <a:pPr algn="ctr"/>
            <a:r>
              <a:rPr lang="en-US" sz="1500" b="1">
                <a:solidFill>
                  <a:schemeClr val="bg1"/>
                </a:solidFill>
                <a:latin typeface="Calibri" panose="020F0502020204030204" pitchFamily="34" charset="0"/>
                <a:ea typeface="Lato" charset="0"/>
                <a:cs typeface="Calibri" panose="020F0502020204030204" pitchFamily="34" charset="0"/>
              </a:rPr>
              <a:t>Animal Feed</a:t>
            </a:r>
          </a:p>
        </p:txBody>
      </p:sp>
    </p:spTree>
    <p:extLst>
      <p:ext uri="{BB962C8B-B14F-4D97-AF65-F5344CB8AC3E}">
        <p14:creationId xmlns:p14="http://schemas.microsoft.com/office/powerpoint/2010/main" val="11109192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05A5F-1EB9-8D3F-39FA-EB6156F6A614}"/>
            </a:ext>
          </a:extLst>
        </p:cNvPr>
        <p:cNvGrpSpPr/>
        <p:nvPr/>
      </p:nvGrpSpPr>
      <p:grpSpPr>
        <a:xfrm>
          <a:off x="0" y="0"/>
          <a:ext cx="0" cy="0"/>
          <a:chOff x="0" y="0"/>
          <a:chExt cx="0" cy="0"/>
        </a:xfrm>
      </p:grpSpPr>
      <p:sp>
        <p:nvSpPr>
          <p:cNvPr id="47" name="Freeform 1">
            <a:extLst>
              <a:ext uri="{FF2B5EF4-FFF2-40B4-BE49-F238E27FC236}">
                <a16:creationId xmlns:a16="http://schemas.microsoft.com/office/drawing/2014/main" id="{DD9C3469-5CCA-DEF0-D8FE-2BA12E72B9CA}"/>
              </a:ext>
            </a:extLst>
          </p:cNvPr>
          <p:cNvSpPr>
            <a:spLocks noChangeArrowheads="1"/>
          </p:cNvSpPr>
          <p:nvPr/>
        </p:nvSpPr>
        <p:spPr bwMode="auto">
          <a:xfrm>
            <a:off x="8294772" y="633657"/>
            <a:ext cx="2896067" cy="1157474"/>
          </a:xfrm>
          <a:custGeom>
            <a:avLst/>
            <a:gdLst>
              <a:gd name="T0" fmla="*/ 4955 w 5364"/>
              <a:gd name="T1" fmla="*/ 2141 h 2142"/>
              <a:gd name="T2" fmla="*/ 0 w 5364"/>
              <a:gd name="T3" fmla="*/ 2141 h 2142"/>
              <a:gd name="T4" fmla="*/ 0 w 5364"/>
              <a:gd name="T5" fmla="*/ 0 h 2142"/>
              <a:gd name="T6" fmla="*/ 4955 w 5364"/>
              <a:gd name="T7" fmla="*/ 0 h 2142"/>
              <a:gd name="T8" fmla="*/ 5363 w 5364"/>
              <a:gd name="T9" fmla="*/ 1030 h 2142"/>
              <a:gd name="T10" fmla="*/ 4955 w 5364"/>
              <a:gd name="T11" fmla="*/ 2141 h 2142"/>
            </a:gdLst>
            <a:ahLst/>
            <a:cxnLst>
              <a:cxn ang="0">
                <a:pos x="T0" y="T1"/>
              </a:cxn>
              <a:cxn ang="0">
                <a:pos x="T2" y="T3"/>
              </a:cxn>
              <a:cxn ang="0">
                <a:pos x="T4" y="T5"/>
              </a:cxn>
              <a:cxn ang="0">
                <a:pos x="T6" y="T7"/>
              </a:cxn>
              <a:cxn ang="0">
                <a:pos x="T8" y="T9"/>
              </a:cxn>
              <a:cxn ang="0">
                <a:pos x="T10" y="T11"/>
              </a:cxn>
            </a:cxnLst>
            <a:rect l="0" t="0" r="r" b="b"/>
            <a:pathLst>
              <a:path w="5364" h="2142">
                <a:moveTo>
                  <a:pt x="4955" y="2141"/>
                </a:moveTo>
                <a:lnTo>
                  <a:pt x="0" y="2141"/>
                </a:lnTo>
                <a:lnTo>
                  <a:pt x="0" y="0"/>
                </a:lnTo>
                <a:lnTo>
                  <a:pt x="4955" y="0"/>
                </a:lnTo>
                <a:lnTo>
                  <a:pt x="5363" y="1030"/>
                </a:lnTo>
                <a:lnTo>
                  <a:pt x="4955" y="2141"/>
                </a:lnTo>
              </a:path>
            </a:pathLst>
          </a:custGeom>
          <a:solidFill>
            <a:srgbClr val="60BA47"/>
          </a:solidFill>
          <a:ln>
            <a:noFill/>
          </a:ln>
          <a:effectLst/>
        </p:spPr>
        <p:txBody>
          <a:bodyPr wrap="none" anchor="ctr"/>
          <a:lstStyle/>
          <a:p>
            <a:endParaRPr lang="en-GB" sz="900" noProof="0"/>
          </a:p>
        </p:txBody>
      </p:sp>
      <p:sp>
        <p:nvSpPr>
          <p:cNvPr id="294" name="Freeform 245">
            <a:extLst>
              <a:ext uri="{FF2B5EF4-FFF2-40B4-BE49-F238E27FC236}">
                <a16:creationId xmlns:a16="http://schemas.microsoft.com/office/drawing/2014/main" id="{8C25A82C-2EF9-E031-15EA-59DD9B9597DC}"/>
              </a:ext>
            </a:extLst>
          </p:cNvPr>
          <p:cNvSpPr>
            <a:spLocks noChangeArrowheads="1"/>
          </p:cNvSpPr>
          <p:nvPr/>
        </p:nvSpPr>
        <p:spPr bwMode="auto">
          <a:xfrm>
            <a:off x="7401660" y="490759"/>
            <a:ext cx="1462323" cy="1433744"/>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GB" sz="900" noProof="0"/>
          </a:p>
        </p:txBody>
      </p:sp>
      <p:sp>
        <p:nvSpPr>
          <p:cNvPr id="295" name="Freeform 246">
            <a:extLst>
              <a:ext uri="{FF2B5EF4-FFF2-40B4-BE49-F238E27FC236}">
                <a16:creationId xmlns:a16="http://schemas.microsoft.com/office/drawing/2014/main" id="{F2AF6379-87D4-598B-0136-2BFE05AAF3AF}"/>
              </a:ext>
            </a:extLst>
          </p:cNvPr>
          <p:cNvSpPr>
            <a:spLocks noChangeArrowheads="1"/>
          </p:cNvSpPr>
          <p:nvPr/>
        </p:nvSpPr>
        <p:spPr bwMode="auto">
          <a:xfrm>
            <a:off x="6622865" y="2053111"/>
            <a:ext cx="2896067" cy="1157474"/>
          </a:xfrm>
          <a:custGeom>
            <a:avLst/>
            <a:gdLst>
              <a:gd name="T0" fmla="*/ 4954 w 5362"/>
              <a:gd name="T1" fmla="*/ 2141 h 2142"/>
              <a:gd name="T2" fmla="*/ 0 w 5362"/>
              <a:gd name="T3" fmla="*/ 2141 h 2142"/>
              <a:gd name="T4" fmla="*/ 0 w 5362"/>
              <a:gd name="T5" fmla="*/ 0 h 2142"/>
              <a:gd name="T6" fmla="*/ 4954 w 5362"/>
              <a:gd name="T7" fmla="*/ 0 h 2142"/>
              <a:gd name="T8" fmla="*/ 5361 w 5362"/>
              <a:gd name="T9" fmla="*/ 1030 h 2142"/>
              <a:gd name="T10" fmla="*/ 4954 w 5362"/>
              <a:gd name="T11" fmla="*/ 2141 h 2142"/>
            </a:gdLst>
            <a:ahLst/>
            <a:cxnLst>
              <a:cxn ang="0">
                <a:pos x="T0" y="T1"/>
              </a:cxn>
              <a:cxn ang="0">
                <a:pos x="T2" y="T3"/>
              </a:cxn>
              <a:cxn ang="0">
                <a:pos x="T4" y="T5"/>
              </a:cxn>
              <a:cxn ang="0">
                <a:pos x="T6" y="T7"/>
              </a:cxn>
              <a:cxn ang="0">
                <a:pos x="T8" y="T9"/>
              </a:cxn>
              <a:cxn ang="0">
                <a:pos x="T10" y="T11"/>
              </a:cxn>
            </a:cxnLst>
            <a:rect l="0" t="0" r="r" b="b"/>
            <a:pathLst>
              <a:path w="5362" h="2142">
                <a:moveTo>
                  <a:pt x="4954" y="2141"/>
                </a:moveTo>
                <a:lnTo>
                  <a:pt x="0" y="2141"/>
                </a:lnTo>
                <a:lnTo>
                  <a:pt x="0" y="0"/>
                </a:lnTo>
                <a:lnTo>
                  <a:pt x="4954" y="0"/>
                </a:lnTo>
                <a:lnTo>
                  <a:pt x="5361" y="1030"/>
                </a:lnTo>
                <a:lnTo>
                  <a:pt x="4954" y="2141"/>
                </a:lnTo>
              </a:path>
            </a:pathLst>
          </a:custGeom>
          <a:solidFill>
            <a:srgbClr val="2094D2"/>
          </a:solidFill>
          <a:ln>
            <a:noFill/>
          </a:ln>
          <a:effectLst/>
        </p:spPr>
        <p:txBody>
          <a:bodyPr wrap="none" anchor="ctr"/>
          <a:lstStyle/>
          <a:p>
            <a:endParaRPr lang="en-GB" sz="900" noProof="0"/>
          </a:p>
        </p:txBody>
      </p:sp>
      <p:sp>
        <p:nvSpPr>
          <p:cNvPr id="296" name="Freeform 247">
            <a:extLst>
              <a:ext uri="{FF2B5EF4-FFF2-40B4-BE49-F238E27FC236}">
                <a16:creationId xmlns:a16="http://schemas.microsoft.com/office/drawing/2014/main" id="{681AFC41-5580-0A25-B0E6-63F9C6553787}"/>
              </a:ext>
            </a:extLst>
          </p:cNvPr>
          <p:cNvSpPr>
            <a:spLocks noChangeArrowheads="1"/>
          </p:cNvSpPr>
          <p:nvPr/>
        </p:nvSpPr>
        <p:spPr bwMode="auto">
          <a:xfrm>
            <a:off x="5729753" y="1910213"/>
            <a:ext cx="1459941" cy="1433744"/>
          </a:xfrm>
          <a:custGeom>
            <a:avLst/>
            <a:gdLst>
              <a:gd name="T0" fmla="*/ 2704 w 2705"/>
              <a:gd name="T1" fmla="*/ 2652 h 2653"/>
              <a:gd name="T2" fmla="*/ 0 w 2705"/>
              <a:gd name="T3" fmla="*/ 2652 h 2653"/>
              <a:gd name="T4" fmla="*/ 0 w 2705"/>
              <a:gd name="T5" fmla="*/ 0 h 2653"/>
              <a:gd name="T6" fmla="*/ 2704 w 2705"/>
              <a:gd name="T7" fmla="*/ 0 h 2653"/>
              <a:gd name="T8" fmla="*/ 2354 w 2705"/>
              <a:gd name="T9" fmla="*/ 1338 h 2653"/>
              <a:gd name="T10" fmla="*/ 2704 w 2705"/>
              <a:gd name="T11" fmla="*/ 2652 h 2653"/>
            </a:gdLst>
            <a:ahLst/>
            <a:cxnLst>
              <a:cxn ang="0">
                <a:pos x="T0" y="T1"/>
              </a:cxn>
              <a:cxn ang="0">
                <a:pos x="T2" y="T3"/>
              </a:cxn>
              <a:cxn ang="0">
                <a:pos x="T4" y="T5"/>
              </a:cxn>
              <a:cxn ang="0">
                <a:pos x="T6" y="T7"/>
              </a:cxn>
              <a:cxn ang="0">
                <a:pos x="T8" y="T9"/>
              </a:cxn>
              <a:cxn ang="0">
                <a:pos x="T10" y="T11"/>
              </a:cxn>
            </a:cxnLst>
            <a:rect l="0" t="0" r="r" b="b"/>
            <a:pathLst>
              <a:path w="2705" h="2653">
                <a:moveTo>
                  <a:pt x="2704" y="2652"/>
                </a:moveTo>
                <a:lnTo>
                  <a:pt x="0" y="2652"/>
                </a:lnTo>
                <a:lnTo>
                  <a:pt x="0" y="0"/>
                </a:lnTo>
                <a:lnTo>
                  <a:pt x="2704" y="0"/>
                </a:lnTo>
                <a:lnTo>
                  <a:pt x="2354" y="1338"/>
                </a:lnTo>
                <a:lnTo>
                  <a:pt x="2704" y="2652"/>
                </a:lnTo>
              </a:path>
            </a:pathLst>
          </a:custGeom>
          <a:solidFill>
            <a:srgbClr val="09465E"/>
          </a:solidFill>
          <a:ln>
            <a:noFill/>
          </a:ln>
          <a:effectLst/>
        </p:spPr>
        <p:txBody>
          <a:bodyPr wrap="none" anchor="ctr"/>
          <a:lstStyle/>
          <a:p>
            <a:endParaRPr lang="en-GB" sz="900" noProof="0"/>
          </a:p>
        </p:txBody>
      </p:sp>
      <p:sp>
        <p:nvSpPr>
          <p:cNvPr id="297" name="Freeform 248">
            <a:extLst>
              <a:ext uri="{FF2B5EF4-FFF2-40B4-BE49-F238E27FC236}">
                <a16:creationId xmlns:a16="http://schemas.microsoft.com/office/drawing/2014/main" id="{611825F4-4261-71FE-A834-D6FBD3604426}"/>
              </a:ext>
            </a:extLst>
          </p:cNvPr>
          <p:cNvSpPr>
            <a:spLocks noChangeArrowheads="1"/>
          </p:cNvSpPr>
          <p:nvPr/>
        </p:nvSpPr>
        <p:spPr bwMode="auto">
          <a:xfrm>
            <a:off x="8294772" y="3451129"/>
            <a:ext cx="2896067" cy="1157474"/>
          </a:xfrm>
          <a:custGeom>
            <a:avLst/>
            <a:gdLst>
              <a:gd name="T0" fmla="*/ 4955 w 5364"/>
              <a:gd name="T1" fmla="*/ 2142 h 2143"/>
              <a:gd name="T2" fmla="*/ 0 w 5364"/>
              <a:gd name="T3" fmla="*/ 2142 h 2143"/>
              <a:gd name="T4" fmla="*/ 0 w 5364"/>
              <a:gd name="T5" fmla="*/ 0 h 2143"/>
              <a:gd name="T6" fmla="*/ 4955 w 5364"/>
              <a:gd name="T7" fmla="*/ 0 h 2143"/>
              <a:gd name="T8" fmla="*/ 5363 w 5364"/>
              <a:gd name="T9" fmla="*/ 1031 h 2143"/>
              <a:gd name="T10" fmla="*/ 4955 w 5364"/>
              <a:gd name="T11" fmla="*/ 2142 h 2143"/>
            </a:gdLst>
            <a:ahLst/>
            <a:cxnLst>
              <a:cxn ang="0">
                <a:pos x="T0" y="T1"/>
              </a:cxn>
              <a:cxn ang="0">
                <a:pos x="T2" y="T3"/>
              </a:cxn>
              <a:cxn ang="0">
                <a:pos x="T4" y="T5"/>
              </a:cxn>
              <a:cxn ang="0">
                <a:pos x="T6" y="T7"/>
              </a:cxn>
              <a:cxn ang="0">
                <a:pos x="T8" y="T9"/>
              </a:cxn>
              <a:cxn ang="0">
                <a:pos x="T10" y="T11"/>
              </a:cxn>
            </a:cxnLst>
            <a:rect l="0" t="0" r="r" b="b"/>
            <a:pathLst>
              <a:path w="5364" h="2143">
                <a:moveTo>
                  <a:pt x="4955" y="2142"/>
                </a:moveTo>
                <a:lnTo>
                  <a:pt x="0" y="2142"/>
                </a:lnTo>
                <a:lnTo>
                  <a:pt x="0" y="0"/>
                </a:lnTo>
                <a:lnTo>
                  <a:pt x="4955" y="0"/>
                </a:lnTo>
                <a:lnTo>
                  <a:pt x="5363" y="1031"/>
                </a:lnTo>
                <a:lnTo>
                  <a:pt x="4955" y="2142"/>
                </a:lnTo>
              </a:path>
            </a:pathLst>
          </a:custGeom>
          <a:solidFill>
            <a:srgbClr val="60BA47"/>
          </a:solidFill>
          <a:ln>
            <a:noFill/>
          </a:ln>
          <a:effectLst/>
        </p:spPr>
        <p:txBody>
          <a:bodyPr wrap="none" anchor="ctr"/>
          <a:lstStyle/>
          <a:p>
            <a:endParaRPr lang="en-GB" sz="900" noProof="0"/>
          </a:p>
        </p:txBody>
      </p:sp>
      <p:sp>
        <p:nvSpPr>
          <p:cNvPr id="298" name="Freeform 249">
            <a:extLst>
              <a:ext uri="{FF2B5EF4-FFF2-40B4-BE49-F238E27FC236}">
                <a16:creationId xmlns:a16="http://schemas.microsoft.com/office/drawing/2014/main" id="{D617559E-055F-1BB3-109F-52F23A2A2402}"/>
              </a:ext>
            </a:extLst>
          </p:cNvPr>
          <p:cNvSpPr>
            <a:spLocks noChangeArrowheads="1"/>
          </p:cNvSpPr>
          <p:nvPr/>
        </p:nvSpPr>
        <p:spPr bwMode="auto">
          <a:xfrm>
            <a:off x="7401660" y="3308231"/>
            <a:ext cx="1462323" cy="1433744"/>
          </a:xfrm>
          <a:custGeom>
            <a:avLst/>
            <a:gdLst>
              <a:gd name="T0" fmla="*/ 2705 w 2706"/>
              <a:gd name="T1" fmla="*/ 2652 h 2653"/>
              <a:gd name="T2" fmla="*/ 0 w 2706"/>
              <a:gd name="T3" fmla="*/ 2652 h 2653"/>
              <a:gd name="T4" fmla="*/ 0 w 2706"/>
              <a:gd name="T5" fmla="*/ 0 h 2653"/>
              <a:gd name="T6" fmla="*/ 2705 w 2706"/>
              <a:gd name="T7" fmla="*/ 0 h 2653"/>
              <a:gd name="T8" fmla="*/ 2353 w 2706"/>
              <a:gd name="T9" fmla="*/ 1337 h 2653"/>
              <a:gd name="T10" fmla="*/ 2705 w 2706"/>
              <a:gd name="T11" fmla="*/ 2652 h 2653"/>
            </a:gdLst>
            <a:ahLst/>
            <a:cxnLst>
              <a:cxn ang="0">
                <a:pos x="T0" y="T1"/>
              </a:cxn>
              <a:cxn ang="0">
                <a:pos x="T2" y="T3"/>
              </a:cxn>
              <a:cxn ang="0">
                <a:pos x="T4" y="T5"/>
              </a:cxn>
              <a:cxn ang="0">
                <a:pos x="T6" y="T7"/>
              </a:cxn>
              <a:cxn ang="0">
                <a:pos x="T8" y="T9"/>
              </a:cxn>
              <a:cxn ang="0">
                <a:pos x="T10" y="T11"/>
              </a:cxn>
            </a:cxnLst>
            <a:rect l="0" t="0" r="r" b="b"/>
            <a:pathLst>
              <a:path w="2706" h="2653">
                <a:moveTo>
                  <a:pt x="2705" y="2652"/>
                </a:moveTo>
                <a:lnTo>
                  <a:pt x="0" y="2652"/>
                </a:lnTo>
                <a:lnTo>
                  <a:pt x="0" y="0"/>
                </a:lnTo>
                <a:lnTo>
                  <a:pt x="2705" y="0"/>
                </a:lnTo>
                <a:lnTo>
                  <a:pt x="2353" y="1337"/>
                </a:lnTo>
                <a:lnTo>
                  <a:pt x="2705" y="2652"/>
                </a:lnTo>
              </a:path>
            </a:pathLst>
          </a:custGeom>
          <a:solidFill>
            <a:srgbClr val="09465E"/>
          </a:solidFill>
          <a:ln>
            <a:noFill/>
          </a:ln>
          <a:effectLst/>
        </p:spPr>
        <p:txBody>
          <a:bodyPr wrap="none" anchor="ctr"/>
          <a:lstStyle/>
          <a:p>
            <a:endParaRPr lang="en-GB" sz="900" noProof="0"/>
          </a:p>
        </p:txBody>
      </p:sp>
      <p:sp>
        <p:nvSpPr>
          <p:cNvPr id="299" name="Freeform 250">
            <a:extLst>
              <a:ext uri="{FF2B5EF4-FFF2-40B4-BE49-F238E27FC236}">
                <a16:creationId xmlns:a16="http://schemas.microsoft.com/office/drawing/2014/main" id="{B760C97B-0BFD-D700-02A8-E149C7098FF1}"/>
              </a:ext>
            </a:extLst>
          </p:cNvPr>
          <p:cNvSpPr>
            <a:spLocks noChangeArrowheads="1"/>
          </p:cNvSpPr>
          <p:nvPr/>
        </p:nvSpPr>
        <p:spPr bwMode="auto">
          <a:xfrm>
            <a:off x="6622865" y="4870583"/>
            <a:ext cx="2896067" cy="1157474"/>
          </a:xfrm>
          <a:custGeom>
            <a:avLst/>
            <a:gdLst>
              <a:gd name="T0" fmla="*/ 4954 w 5362"/>
              <a:gd name="T1" fmla="*/ 2141 h 2142"/>
              <a:gd name="T2" fmla="*/ 0 w 5362"/>
              <a:gd name="T3" fmla="*/ 2141 h 2142"/>
              <a:gd name="T4" fmla="*/ 0 w 5362"/>
              <a:gd name="T5" fmla="*/ 0 h 2142"/>
              <a:gd name="T6" fmla="*/ 4954 w 5362"/>
              <a:gd name="T7" fmla="*/ 0 h 2142"/>
              <a:gd name="T8" fmla="*/ 5361 w 5362"/>
              <a:gd name="T9" fmla="*/ 1030 h 2142"/>
              <a:gd name="T10" fmla="*/ 4954 w 5362"/>
              <a:gd name="T11" fmla="*/ 2141 h 2142"/>
            </a:gdLst>
            <a:ahLst/>
            <a:cxnLst>
              <a:cxn ang="0">
                <a:pos x="T0" y="T1"/>
              </a:cxn>
              <a:cxn ang="0">
                <a:pos x="T2" y="T3"/>
              </a:cxn>
              <a:cxn ang="0">
                <a:pos x="T4" y="T5"/>
              </a:cxn>
              <a:cxn ang="0">
                <a:pos x="T6" y="T7"/>
              </a:cxn>
              <a:cxn ang="0">
                <a:pos x="T8" y="T9"/>
              </a:cxn>
              <a:cxn ang="0">
                <a:pos x="T10" y="T11"/>
              </a:cxn>
            </a:cxnLst>
            <a:rect l="0" t="0" r="r" b="b"/>
            <a:pathLst>
              <a:path w="5362" h="2142">
                <a:moveTo>
                  <a:pt x="4954" y="2141"/>
                </a:moveTo>
                <a:lnTo>
                  <a:pt x="0" y="2141"/>
                </a:lnTo>
                <a:lnTo>
                  <a:pt x="0" y="0"/>
                </a:lnTo>
                <a:lnTo>
                  <a:pt x="4954" y="0"/>
                </a:lnTo>
                <a:lnTo>
                  <a:pt x="5361" y="1030"/>
                </a:lnTo>
                <a:lnTo>
                  <a:pt x="4954" y="2141"/>
                </a:lnTo>
              </a:path>
            </a:pathLst>
          </a:custGeom>
          <a:solidFill>
            <a:srgbClr val="2094D2"/>
          </a:solidFill>
          <a:ln>
            <a:noFill/>
          </a:ln>
          <a:effectLst/>
        </p:spPr>
        <p:txBody>
          <a:bodyPr wrap="none" anchor="ctr"/>
          <a:lstStyle/>
          <a:p>
            <a:endParaRPr lang="en-GB" sz="900" noProof="0"/>
          </a:p>
        </p:txBody>
      </p:sp>
      <p:sp>
        <p:nvSpPr>
          <p:cNvPr id="300" name="Freeform 251">
            <a:extLst>
              <a:ext uri="{FF2B5EF4-FFF2-40B4-BE49-F238E27FC236}">
                <a16:creationId xmlns:a16="http://schemas.microsoft.com/office/drawing/2014/main" id="{4B6F9F0B-6B72-CC9E-1105-84BEFA7983AE}"/>
              </a:ext>
            </a:extLst>
          </p:cNvPr>
          <p:cNvSpPr>
            <a:spLocks noChangeArrowheads="1"/>
          </p:cNvSpPr>
          <p:nvPr/>
        </p:nvSpPr>
        <p:spPr bwMode="auto">
          <a:xfrm>
            <a:off x="5729753" y="4727685"/>
            <a:ext cx="1459941" cy="1433744"/>
          </a:xfrm>
          <a:custGeom>
            <a:avLst/>
            <a:gdLst>
              <a:gd name="T0" fmla="*/ 2704 w 2705"/>
              <a:gd name="T1" fmla="*/ 2652 h 2653"/>
              <a:gd name="T2" fmla="*/ 0 w 2705"/>
              <a:gd name="T3" fmla="*/ 2652 h 2653"/>
              <a:gd name="T4" fmla="*/ 0 w 2705"/>
              <a:gd name="T5" fmla="*/ 0 h 2653"/>
              <a:gd name="T6" fmla="*/ 2704 w 2705"/>
              <a:gd name="T7" fmla="*/ 0 h 2653"/>
              <a:gd name="T8" fmla="*/ 2354 w 2705"/>
              <a:gd name="T9" fmla="*/ 1338 h 2653"/>
              <a:gd name="T10" fmla="*/ 2704 w 2705"/>
              <a:gd name="T11" fmla="*/ 2652 h 2653"/>
            </a:gdLst>
            <a:ahLst/>
            <a:cxnLst>
              <a:cxn ang="0">
                <a:pos x="T0" y="T1"/>
              </a:cxn>
              <a:cxn ang="0">
                <a:pos x="T2" y="T3"/>
              </a:cxn>
              <a:cxn ang="0">
                <a:pos x="T4" y="T5"/>
              </a:cxn>
              <a:cxn ang="0">
                <a:pos x="T6" y="T7"/>
              </a:cxn>
              <a:cxn ang="0">
                <a:pos x="T8" y="T9"/>
              </a:cxn>
              <a:cxn ang="0">
                <a:pos x="T10" y="T11"/>
              </a:cxn>
            </a:cxnLst>
            <a:rect l="0" t="0" r="r" b="b"/>
            <a:pathLst>
              <a:path w="2705" h="2653">
                <a:moveTo>
                  <a:pt x="2704" y="2652"/>
                </a:moveTo>
                <a:lnTo>
                  <a:pt x="0" y="2652"/>
                </a:lnTo>
                <a:lnTo>
                  <a:pt x="0" y="0"/>
                </a:lnTo>
                <a:lnTo>
                  <a:pt x="2704" y="0"/>
                </a:lnTo>
                <a:lnTo>
                  <a:pt x="2354" y="1338"/>
                </a:lnTo>
                <a:lnTo>
                  <a:pt x="2704" y="2652"/>
                </a:lnTo>
              </a:path>
            </a:pathLst>
          </a:custGeom>
          <a:solidFill>
            <a:srgbClr val="09465E"/>
          </a:solidFill>
          <a:ln>
            <a:noFill/>
          </a:ln>
          <a:effectLst/>
        </p:spPr>
        <p:txBody>
          <a:bodyPr wrap="none" anchor="ctr"/>
          <a:lstStyle/>
          <a:p>
            <a:endParaRPr lang="en-GB" sz="900" noProof="0"/>
          </a:p>
        </p:txBody>
      </p:sp>
      <p:sp>
        <p:nvSpPr>
          <p:cNvPr id="570" name="CuadroTexto 569">
            <a:extLst>
              <a:ext uri="{FF2B5EF4-FFF2-40B4-BE49-F238E27FC236}">
                <a16:creationId xmlns:a16="http://schemas.microsoft.com/office/drawing/2014/main" id="{836C1079-735D-F9C1-E6CA-5D2C65263965}"/>
              </a:ext>
            </a:extLst>
          </p:cNvPr>
          <p:cNvSpPr txBox="1"/>
          <p:nvPr/>
        </p:nvSpPr>
        <p:spPr>
          <a:xfrm>
            <a:off x="1201949" y="1910213"/>
            <a:ext cx="2481770" cy="1169551"/>
          </a:xfrm>
          <a:prstGeom prst="rect">
            <a:avLst/>
          </a:prstGeom>
          <a:noFill/>
        </p:spPr>
        <p:txBody>
          <a:bodyPr wrap="none" rtlCol="0">
            <a:spAutoFit/>
          </a:bodyPr>
          <a:lstStyle/>
          <a:p>
            <a:r>
              <a:rPr lang="en-GB" sz="3500" b="1" noProof="0">
                <a:solidFill>
                  <a:schemeClr val="tx2"/>
                </a:solidFill>
                <a:latin typeface="Lato Heavy" charset="0"/>
                <a:ea typeface="Lato Heavy" charset="0"/>
                <a:cs typeface="Lato Heavy" charset="0"/>
              </a:rPr>
              <a:t>Banner </a:t>
            </a:r>
          </a:p>
          <a:p>
            <a:r>
              <a:rPr lang="en-GB" sz="3500" b="1" noProof="0">
                <a:solidFill>
                  <a:schemeClr val="tx2"/>
                </a:solidFill>
                <a:latin typeface="Lato Heavy" charset="0"/>
                <a:ea typeface="Lato Heavy" charset="0"/>
                <a:cs typeface="Lato Heavy" charset="0"/>
              </a:rPr>
              <a:t>Infographic</a:t>
            </a:r>
          </a:p>
        </p:txBody>
      </p:sp>
      <p:sp>
        <p:nvSpPr>
          <p:cNvPr id="3" name="Text Placeholder 2">
            <a:extLst>
              <a:ext uri="{FF2B5EF4-FFF2-40B4-BE49-F238E27FC236}">
                <a16:creationId xmlns:a16="http://schemas.microsoft.com/office/drawing/2014/main" id="{4395ADA2-17AB-8884-D869-BF6446B74809}"/>
              </a:ext>
            </a:extLst>
          </p:cNvPr>
          <p:cNvSpPr>
            <a:spLocks noGrp="1"/>
          </p:cNvSpPr>
          <p:nvPr>
            <p:ph type="body" sz="quarter" idx="18"/>
          </p:nvPr>
        </p:nvSpPr>
        <p:spPr>
          <a:xfrm>
            <a:off x="798381" y="2030432"/>
            <a:ext cx="4541715" cy="4614978"/>
          </a:xfrm>
        </p:spPr>
        <p:txBody>
          <a:bodyPr/>
          <a:lstStyle/>
          <a:p>
            <a:pPr marL="0" indent="0"/>
            <a:r>
              <a:rPr lang="pl-PL">
                <a:solidFill>
                  <a:srgbClr val="09465E"/>
                </a:solidFill>
              </a:rPr>
              <a:t>T</a:t>
            </a:r>
            <a:r>
              <a:rPr lang="en-US" noProof="0">
                <a:solidFill>
                  <a:srgbClr val="09465E"/>
                </a:solidFill>
              </a:rPr>
              <a:t>he final step is to recycle food waste</a:t>
            </a:r>
            <a:r>
              <a:rPr lang="en-IE">
                <a:solidFill>
                  <a:srgbClr val="09465E"/>
                </a:solidFill>
              </a:rPr>
              <a:t> </a:t>
            </a:r>
            <a:r>
              <a:rPr lang="pl-PL" noProof="0">
                <a:solidFill>
                  <a:srgbClr val="09465E"/>
                </a:solidFill>
              </a:rPr>
              <a:t>which</a:t>
            </a:r>
            <a:r>
              <a:rPr lang="en-US" noProof="0">
                <a:solidFill>
                  <a:srgbClr val="09465E"/>
                </a:solidFill>
              </a:rPr>
              <a:t> helps return nutrients to the soil, generate renewable energy, and keep organic waste out of landfills.</a:t>
            </a:r>
            <a:endParaRPr lang="pl-PL" noProof="0">
              <a:solidFill>
                <a:srgbClr val="09465E"/>
              </a:solidFill>
            </a:endParaRPr>
          </a:p>
          <a:p>
            <a:pPr marL="0" indent="0"/>
            <a:r>
              <a:rPr lang="en-US" noProof="0">
                <a:solidFill>
                  <a:srgbClr val="09465E"/>
                </a:solidFill>
              </a:rPr>
              <a:t>Businesses can integrate recycling into their operations by conducting food waste audits</a:t>
            </a:r>
            <a:r>
              <a:rPr lang="pl-PL" noProof="0">
                <a:solidFill>
                  <a:srgbClr val="09465E"/>
                </a:solidFill>
              </a:rPr>
              <a:t> and </a:t>
            </a:r>
            <a:r>
              <a:rPr lang="en-IE" noProof="0">
                <a:solidFill>
                  <a:srgbClr val="09465E"/>
                </a:solidFill>
              </a:rPr>
              <a:t>finding ways to use that waste. </a:t>
            </a:r>
          </a:p>
          <a:p>
            <a:pPr marL="0" indent="0"/>
            <a:r>
              <a:rPr lang="en-US" noProof="0">
                <a:solidFill>
                  <a:srgbClr val="09465E"/>
                </a:solidFill>
              </a:rPr>
              <a:t>Biodegradable packaging boosts recycling by reducing contamination and improving efficiency.</a:t>
            </a:r>
            <a:endParaRPr lang="en-GB" noProof="0">
              <a:solidFill>
                <a:srgbClr val="09465E"/>
              </a:solidFill>
            </a:endParaRPr>
          </a:p>
        </p:txBody>
      </p:sp>
      <p:sp>
        <p:nvSpPr>
          <p:cNvPr id="2" name="Text Placeholder 1">
            <a:extLst>
              <a:ext uri="{FF2B5EF4-FFF2-40B4-BE49-F238E27FC236}">
                <a16:creationId xmlns:a16="http://schemas.microsoft.com/office/drawing/2014/main" id="{094E41A2-68CB-3F6B-1245-FF0D5E3707C0}"/>
              </a:ext>
            </a:extLst>
          </p:cNvPr>
          <p:cNvSpPr>
            <a:spLocks noGrp="1"/>
          </p:cNvSpPr>
          <p:nvPr>
            <p:ph type="body" sz="quarter" idx="16"/>
          </p:nvPr>
        </p:nvSpPr>
        <p:spPr>
          <a:xfrm>
            <a:off x="798382" y="761603"/>
            <a:ext cx="5492690" cy="1029528"/>
          </a:xfrm>
        </p:spPr>
        <p:txBody>
          <a:bodyPr/>
          <a:lstStyle/>
          <a:p>
            <a:r>
              <a:rPr lang="en-US" b="1" noProof="0">
                <a:solidFill>
                  <a:schemeClr val="bg1"/>
                </a:solidFill>
                <a:highlight>
                  <a:srgbClr val="60BA47"/>
                </a:highlight>
              </a:rPr>
              <a:t>Recycle</a:t>
            </a:r>
            <a:r>
              <a:rPr lang="en-US" b="1" noProof="0">
                <a:solidFill>
                  <a:srgbClr val="09465E"/>
                </a:solidFill>
              </a:rPr>
              <a:t> – Composting &amp; Bioenergy from Food Waste</a:t>
            </a:r>
            <a:endParaRPr lang="en-GB" b="1" noProof="0">
              <a:solidFill>
                <a:srgbClr val="09465E"/>
              </a:solidFill>
            </a:endParaRPr>
          </a:p>
        </p:txBody>
      </p:sp>
      <p:sp>
        <p:nvSpPr>
          <p:cNvPr id="37" name="CuadroTexto 553">
            <a:extLst>
              <a:ext uri="{FF2B5EF4-FFF2-40B4-BE49-F238E27FC236}">
                <a16:creationId xmlns:a16="http://schemas.microsoft.com/office/drawing/2014/main" id="{F7A39E25-C7AF-6D95-6FEE-9C5EBF6C651D}"/>
              </a:ext>
            </a:extLst>
          </p:cNvPr>
          <p:cNvSpPr txBox="1"/>
          <p:nvPr/>
        </p:nvSpPr>
        <p:spPr>
          <a:xfrm>
            <a:off x="8898862" y="937036"/>
            <a:ext cx="2134849" cy="553998"/>
          </a:xfrm>
          <a:prstGeom prst="rect">
            <a:avLst/>
          </a:prstGeom>
          <a:noFill/>
        </p:spPr>
        <p:txBody>
          <a:bodyPr wrap="square" rtlCol="0" anchor="ctr">
            <a:spAutoFit/>
          </a:bodyPr>
          <a:lstStyle/>
          <a:p>
            <a:pPr algn="ctr"/>
            <a:r>
              <a:rPr lang="en-US" sz="1500" noProof="0">
                <a:solidFill>
                  <a:schemeClr val="bg1"/>
                </a:solidFill>
                <a:latin typeface="Calibri" panose="020F0502020204030204" pitchFamily="34" charset="0"/>
                <a:ea typeface="Lato" charset="0"/>
                <a:cs typeface="Calibri" panose="020F0502020204030204" pitchFamily="34" charset="0"/>
              </a:rPr>
              <a:t>Converting food waste into nutrient-rich soil.</a:t>
            </a:r>
            <a:endParaRPr lang="en-GB" sz="1500" noProof="0">
              <a:solidFill>
                <a:schemeClr val="bg1"/>
              </a:solidFill>
              <a:latin typeface="Calibri" panose="020F0502020204030204" pitchFamily="34" charset="0"/>
              <a:ea typeface="Lato" charset="0"/>
              <a:cs typeface="Calibri" panose="020F0502020204030204" pitchFamily="34" charset="0"/>
            </a:endParaRPr>
          </a:p>
        </p:txBody>
      </p:sp>
      <p:sp>
        <p:nvSpPr>
          <p:cNvPr id="4" name="CuadroTexto 553">
            <a:extLst>
              <a:ext uri="{FF2B5EF4-FFF2-40B4-BE49-F238E27FC236}">
                <a16:creationId xmlns:a16="http://schemas.microsoft.com/office/drawing/2014/main" id="{862FF605-9031-9C3F-0197-ABE63A812808}"/>
              </a:ext>
            </a:extLst>
          </p:cNvPr>
          <p:cNvSpPr txBox="1"/>
          <p:nvPr/>
        </p:nvSpPr>
        <p:spPr>
          <a:xfrm>
            <a:off x="7278236" y="2241367"/>
            <a:ext cx="1709169" cy="784830"/>
          </a:xfrm>
          <a:prstGeom prst="rect">
            <a:avLst/>
          </a:prstGeom>
          <a:noFill/>
        </p:spPr>
        <p:txBody>
          <a:bodyPr wrap="square" rtlCol="0" anchor="ctr">
            <a:spAutoFit/>
          </a:bodyPr>
          <a:lstStyle/>
          <a:p>
            <a:pPr algn="ctr"/>
            <a:r>
              <a:rPr lang="en-US" sz="1500" noProof="0">
                <a:solidFill>
                  <a:schemeClr val="bg1"/>
                </a:solidFill>
                <a:latin typeface="Calibri" panose="020F0502020204030204" pitchFamily="34" charset="0"/>
                <a:ea typeface="Lato" charset="0"/>
                <a:cs typeface="Calibri" panose="020F0502020204030204" pitchFamily="34" charset="0"/>
              </a:rPr>
              <a:t>Producing biogas and </a:t>
            </a:r>
            <a:r>
              <a:rPr lang="en-US" sz="1500" noProof="0" err="1">
                <a:solidFill>
                  <a:schemeClr val="bg1"/>
                </a:solidFill>
                <a:latin typeface="Calibri" panose="020F0502020204030204" pitchFamily="34" charset="0"/>
                <a:ea typeface="Lato" charset="0"/>
                <a:cs typeface="Calibri" panose="020F0502020204030204" pitchFamily="34" charset="0"/>
              </a:rPr>
              <a:t>fertiliser</a:t>
            </a:r>
            <a:r>
              <a:rPr lang="en-US" sz="1500" noProof="0">
                <a:solidFill>
                  <a:schemeClr val="bg1"/>
                </a:solidFill>
                <a:latin typeface="Calibri" panose="020F0502020204030204" pitchFamily="34" charset="0"/>
                <a:ea typeface="Lato" charset="0"/>
                <a:cs typeface="Calibri" panose="020F0502020204030204" pitchFamily="34" charset="0"/>
              </a:rPr>
              <a:t> from organic waste.</a:t>
            </a:r>
            <a:endParaRPr lang="en-GB" sz="1500" noProof="0">
              <a:solidFill>
                <a:schemeClr val="bg1"/>
              </a:solidFill>
              <a:latin typeface="Calibri" panose="020F0502020204030204" pitchFamily="34" charset="0"/>
              <a:ea typeface="Lato" charset="0"/>
              <a:cs typeface="Calibri" panose="020F0502020204030204" pitchFamily="34" charset="0"/>
            </a:endParaRPr>
          </a:p>
        </p:txBody>
      </p:sp>
      <p:sp>
        <p:nvSpPr>
          <p:cNvPr id="5" name="CuadroTexto 553">
            <a:extLst>
              <a:ext uri="{FF2B5EF4-FFF2-40B4-BE49-F238E27FC236}">
                <a16:creationId xmlns:a16="http://schemas.microsoft.com/office/drawing/2014/main" id="{BE7F9C70-8368-1006-5AB6-D0A0D9A7EE10}"/>
              </a:ext>
            </a:extLst>
          </p:cNvPr>
          <p:cNvSpPr txBox="1"/>
          <p:nvPr/>
        </p:nvSpPr>
        <p:spPr>
          <a:xfrm>
            <a:off x="8926923" y="3630743"/>
            <a:ext cx="1998624" cy="784830"/>
          </a:xfrm>
          <a:prstGeom prst="rect">
            <a:avLst/>
          </a:prstGeom>
          <a:noFill/>
        </p:spPr>
        <p:txBody>
          <a:bodyPr wrap="square" rtlCol="0" anchor="ctr">
            <a:spAutoFit/>
          </a:bodyPr>
          <a:lstStyle/>
          <a:p>
            <a:pPr algn="ctr"/>
            <a:r>
              <a:rPr lang="en-US" sz="1500" noProof="0">
                <a:solidFill>
                  <a:schemeClr val="bg1"/>
                </a:solidFill>
                <a:latin typeface="Calibri" panose="020F0502020204030204" pitchFamily="34" charset="0"/>
                <a:ea typeface="Lato" charset="0"/>
                <a:cs typeface="Calibri" panose="020F0502020204030204" pitchFamily="34" charset="0"/>
              </a:rPr>
              <a:t>Identifying waste sources and improving recycling efforts.</a:t>
            </a:r>
            <a:endParaRPr lang="en-GB" sz="1500" noProof="0">
              <a:solidFill>
                <a:schemeClr val="bg1"/>
              </a:solidFill>
              <a:latin typeface="Calibri" panose="020F0502020204030204" pitchFamily="34" charset="0"/>
              <a:ea typeface="Lato" charset="0"/>
              <a:cs typeface="Calibri" panose="020F0502020204030204" pitchFamily="34" charset="0"/>
            </a:endParaRPr>
          </a:p>
        </p:txBody>
      </p:sp>
      <p:sp>
        <p:nvSpPr>
          <p:cNvPr id="6" name="CuadroTexto 553">
            <a:extLst>
              <a:ext uri="{FF2B5EF4-FFF2-40B4-BE49-F238E27FC236}">
                <a16:creationId xmlns:a16="http://schemas.microsoft.com/office/drawing/2014/main" id="{D767475D-621F-A906-0394-D0794C769C0B}"/>
              </a:ext>
            </a:extLst>
          </p:cNvPr>
          <p:cNvSpPr txBox="1"/>
          <p:nvPr/>
        </p:nvSpPr>
        <p:spPr>
          <a:xfrm>
            <a:off x="7392870" y="5063113"/>
            <a:ext cx="1884828" cy="784830"/>
          </a:xfrm>
          <a:prstGeom prst="rect">
            <a:avLst/>
          </a:prstGeom>
          <a:noFill/>
        </p:spPr>
        <p:txBody>
          <a:bodyPr wrap="square" rtlCol="0" anchor="ctr">
            <a:spAutoFit/>
          </a:bodyPr>
          <a:lstStyle/>
          <a:p>
            <a:pPr algn="ctr"/>
            <a:r>
              <a:rPr lang="en-US" sz="1500" noProof="0">
                <a:solidFill>
                  <a:schemeClr val="bg1"/>
                </a:solidFill>
                <a:latin typeface="Calibri" panose="020F0502020204030204" pitchFamily="34" charset="0"/>
                <a:ea typeface="Lato" charset="0"/>
                <a:cs typeface="Calibri" panose="020F0502020204030204" pitchFamily="34" charset="0"/>
              </a:rPr>
              <a:t>Designing materials that simplify food waste recycling.</a:t>
            </a:r>
            <a:endParaRPr lang="en-GB" sz="1500" noProof="0">
              <a:solidFill>
                <a:schemeClr val="bg1"/>
              </a:solidFill>
              <a:latin typeface="Calibri" panose="020F0502020204030204" pitchFamily="34" charset="0"/>
              <a:ea typeface="Lato" charset="0"/>
              <a:cs typeface="Calibri" panose="020F0502020204030204" pitchFamily="34" charset="0"/>
            </a:endParaRPr>
          </a:p>
        </p:txBody>
      </p:sp>
      <p:sp>
        <p:nvSpPr>
          <p:cNvPr id="7" name="CuadroTexto 553">
            <a:extLst>
              <a:ext uri="{FF2B5EF4-FFF2-40B4-BE49-F238E27FC236}">
                <a16:creationId xmlns:a16="http://schemas.microsoft.com/office/drawing/2014/main" id="{8932B637-E608-9EEC-9846-54DD1B58D8B2}"/>
              </a:ext>
            </a:extLst>
          </p:cNvPr>
          <p:cNvSpPr txBox="1"/>
          <p:nvPr/>
        </p:nvSpPr>
        <p:spPr>
          <a:xfrm>
            <a:off x="7436539" y="1049904"/>
            <a:ext cx="1261620" cy="323165"/>
          </a:xfrm>
          <a:prstGeom prst="rect">
            <a:avLst/>
          </a:prstGeom>
          <a:noFill/>
        </p:spPr>
        <p:txBody>
          <a:bodyPr wrap="square" rtlCol="0" anchor="ctr">
            <a:spAutoFit/>
          </a:bodyPr>
          <a:lstStyle/>
          <a:p>
            <a:pPr algn="ctr"/>
            <a:r>
              <a:rPr lang="en-US" sz="1500" b="1">
                <a:solidFill>
                  <a:schemeClr val="bg1"/>
                </a:solidFill>
                <a:latin typeface="Calibri" panose="020F0502020204030204" pitchFamily="34" charset="0"/>
                <a:ea typeface="Lato" charset="0"/>
                <a:cs typeface="Calibri" panose="020F0502020204030204" pitchFamily="34" charset="0"/>
              </a:rPr>
              <a:t>Composting</a:t>
            </a:r>
          </a:p>
        </p:txBody>
      </p:sp>
      <p:sp>
        <p:nvSpPr>
          <p:cNvPr id="41" name="CuadroTexto 553">
            <a:extLst>
              <a:ext uri="{FF2B5EF4-FFF2-40B4-BE49-F238E27FC236}">
                <a16:creationId xmlns:a16="http://schemas.microsoft.com/office/drawing/2014/main" id="{93D0BF29-B006-F8F6-1642-E86171FF7962}"/>
              </a:ext>
            </a:extLst>
          </p:cNvPr>
          <p:cNvSpPr txBox="1"/>
          <p:nvPr/>
        </p:nvSpPr>
        <p:spPr>
          <a:xfrm>
            <a:off x="5735673" y="2350084"/>
            <a:ext cx="1261620" cy="553998"/>
          </a:xfrm>
          <a:prstGeom prst="rect">
            <a:avLst/>
          </a:prstGeom>
          <a:noFill/>
        </p:spPr>
        <p:txBody>
          <a:bodyPr wrap="square" rtlCol="0" anchor="ctr">
            <a:spAutoFit/>
          </a:bodyPr>
          <a:lstStyle/>
          <a:p>
            <a:pPr algn="ctr"/>
            <a:r>
              <a:rPr lang="en-US" sz="1500" b="1">
                <a:solidFill>
                  <a:schemeClr val="bg1"/>
                </a:solidFill>
                <a:latin typeface="Calibri" panose="020F0502020204030204" pitchFamily="34" charset="0"/>
                <a:ea typeface="Lato" charset="0"/>
                <a:cs typeface="Calibri" panose="020F0502020204030204" pitchFamily="34" charset="0"/>
              </a:rPr>
              <a:t>Anaerobic Digestion</a:t>
            </a:r>
          </a:p>
        </p:txBody>
      </p:sp>
      <p:sp>
        <p:nvSpPr>
          <p:cNvPr id="42" name="CuadroTexto 553">
            <a:extLst>
              <a:ext uri="{FF2B5EF4-FFF2-40B4-BE49-F238E27FC236}">
                <a16:creationId xmlns:a16="http://schemas.microsoft.com/office/drawing/2014/main" id="{6CD37693-BCA5-C3A8-1FA2-441C9AB7702E}"/>
              </a:ext>
            </a:extLst>
          </p:cNvPr>
          <p:cNvSpPr txBox="1"/>
          <p:nvPr/>
        </p:nvSpPr>
        <p:spPr>
          <a:xfrm>
            <a:off x="5636513" y="5178528"/>
            <a:ext cx="1459940" cy="553998"/>
          </a:xfrm>
          <a:prstGeom prst="rect">
            <a:avLst/>
          </a:prstGeom>
          <a:noFill/>
        </p:spPr>
        <p:txBody>
          <a:bodyPr wrap="square" rtlCol="0" anchor="ctr">
            <a:spAutoFit/>
          </a:bodyPr>
          <a:lstStyle/>
          <a:p>
            <a:pPr algn="ctr"/>
            <a:r>
              <a:rPr lang="en-US" sz="1500" b="1">
                <a:solidFill>
                  <a:schemeClr val="bg1"/>
                </a:solidFill>
                <a:latin typeface="Calibri" panose="020F0502020204030204" pitchFamily="34" charset="0"/>
                <a:ea typeface="Lato" charset="0"/>
                <a:cs typeface="Calibri" panose="020F0502020204030204" pitchFamily="34" charset="0"/>
              </a:rPr>
              <a:t>Biodegradable Packaging</a:t>
            </a:r>
          </a:p>
        </p:txBody>
      </p:sp>
      <p:sp>
        <p:nvSpPr>
          <p:cNvPr id="43" name="CuadroTexto 553">
            <a:extLst>
              <a:ext uri="{FF2B5EF4-FFF2-40B4-BE49-F238E27FC236}">
                <a16:creationId xmlns:a16="http://schemas.microsoft.com/office/drawing/2014/main" id="{367C543B-8035-5F19-2B0E-19032642637A}"/>
              </a:ext>
            </a:extLst>
          </p:cNvPr>
          <p:cNvSpPr txBox="1"/>
          <p:nvPr/>
        </p:nvSpPr>
        <p:spPr>
          <a:xfrm>
            <a:off x="7436539" y="3762221"/>
            <a:ext cx="1261620" cy="553998"/>
          </a:xfrm>
          <a:prstGeom prst="rect">
            <a:avLst/>
          </a:prstGeom>
          <a:noFill/>
        </p:spPr>
        <p:txBody>
          <a:bodyPr wrap="square" rtlCol="0" anchor="ctr">
            <a:spAutoFit/>
          </a:bodyPr>
          <a:lstStyle/>
          <a:p>
            <a:pPr algn="ctr"/>
            <a:r>
              <a:rPr lang="en-US" sz="1500" b="1">
                <a:solidFill>
                  <a:schemeClr val="bg1"/>
                </a:solidFill>
                <a:latin typeface="Calibri" panose="020F0502020204030204" pitchFamily="34" charset="0"/>
                <a:ea typeface="Lato" charset="0"/>
                <a:cs typeface="Calibri" panose="020F0502020204030204" pitchFamily="34" charset="0"/>
              </a:rPr>
              <a:t>Food Waste Audits</a:t>
            </a:r>
          </a:p>
        </p:txBody>
      </p:sp>
    </p:spTree>
    <p:extLst>
      <p:ext uri="{BB962C8B-B14F-4D97-AF65-F5344CB8AC3E}">
        <p14:creationId xmlns:p14="http://schemas.microsoft.com/office/powerpoint/2010/main" val="33864403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9ACB7-04F3-C342-524C-C08CA49B0C4E}"/>
            </a:ext>
          </a:extLst>
        </p:cNvPr>
        <p:cNvGrpSpPr/>
        <p:nvPr/>
      </p:nvGrpSpPr>
      <p:grpSpPr>
        <a:xfrm>
          <a:off x="0" y="0"/>
          <a:ext cx="0" cy="0"/>
          <a:chOff x="0" y="0"/>
          <a:chExt cx="0" cy="0"/>
        </a:xfrm>
      </p:grpSpPr>
      <p:pic>
        <p:nvPicPr>
          <p:cNvPr id="14" name="Symbol zastępczy obrazu 13" descr="Obraz zawierający osoba, Materiały biurowe, Narzędzia biurowe, ubrania&#10;&#10;Zawartość wygenerowana przez sztuczną inteligencję może być niepoprawna.">
            <a:extLst>
              <a:ext uri="{FF2B5EF4-FFF2-40B4-BE49-F238E27FC236}">
                <a16:creationId xmlns:a16="http://schemas.microsoft.com/office/drawing/2014/main" id="{D2B36D8D-2D9F-AB81-3C23-BF79CFC8F5A3}"/>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a:fillRect/>
          </a:stretch>
        </p:blipFill>
        <p:spPr/>
      </p:pic>
      <p:sp>
        <p:nvSpPr>
          <p:cNvPr id="2" name="Text Placeholder 1">
            <a:extLst>
              <a:ext uri="{FF2B5EF4-FFF2-40B4-BE49-F238E27FC236}">
                <a16:creationId xmlns:a16="http://schemas.microsoft.com/office/drawing/2014/main" id="{54F28730-41A4-940A-0C71-7FFFC7C4D4DF}"/>
              </a:ext>
            </a:extLst>
          </p:cNvPr>
          <p:cNvSpPr>
            <a:spLocks noGrp="1"/>
          </p:cNvSpPr>
          <p:nvPr>
            <p:ph type="body" sz="quarter" idx="19"/>
          </p:nvPr>
        </p:nvSpPr>
        <p:spPr>
          <a:xfrm>
            <a:off x="330956" y="2246799"/>
            <a:ext cx="5765044" cy="3668395"/>
          </a:xfrm>
        </p:spPr>
        <p:txBody>
          <a:bodyPr/>
          <a:lstStyle/>
          <a:p>
            <a:r>
              <a:rPr lang="en-US"/>
              <a:t>Reflect on how the 3Rs</a:t>
            </a:r>
            <a:r>
              <a:rPr lang="pl-PL"/>
              <a:t> </a:t>
            </a:r>
            <a:r>
              <a:rPr lang="en-US"/>
              <a:t>apply to your daily business practices. On paper, create three columns labeled </a:t>
            </a:r>
            <a:r>
              <a:rPr lang="en-US" b="1"/>
              <a:t>Reduce, Reuse, Recycle. </a:t>
            </a:r>
            <a:endParaRPr lang="pl-PL" b="1"/>
          </a:p>
          <a:p>
            <a:endParaRPr lang="pl-PL"/>
          </a:p>
          <a:p>
            <a:r>
              <a:rPr lang="en-US"/>
              <a:t>List actions you currently take in each category and think of one new way to improve each area. </a:t>
            </a:r>
            <a:endParaRPr lang="pl-PL"/>
          </a:p>
          <a:p>
            <a:endParaRPr lang="pl-PL"/>
          </a:p>
          <a:p>
            <a:r>
              <a:rPr lang="en-US" b="1"/>
              <a:t>Challenge yourself to make a change this week!</a:t>
            </a:r>
          </a:p>
        </p:txBody>
      </p:sp>
      <p:sp>
        <p:nvSpPr>
          <p:cNvPr id="13" name="Rectangle 12">
            <a:extLst>
              <a:ext uri="{FF2B5EF4-FFF2-40B4-BE49-F238E27FC236}">
                <a16:creationId xmlns:a16="http://schemas.microsoft.com/office/drawing/2014/main" id="{5643DCD8-3F9D-03EF-81BE-45415F83E8D3}"/>
              </a:ext>
            </a:extLst>
          </p:cNvPr>
          <p:cNvSpPr/>
          <p:nvPr/>
        </p:nvSpPr>
        <p:spPr>
          <a:xfrm>
            <a:off x="1520190" y="605365"/>
            <a:ext cx="7853097" cy="69862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pc="324">
                <a:solidFill>
                  <a:schemeClr val="bg1"/>
                </a:solidFill>
                <a:latin typeface="Calibri" panose="020F0502020204030204" pitchFamily="34" charset="0"/>
                <a:cs typeface="Calibri" panose="020F0502020204030204" pitchFamily="34" charset="0"/>
              </a:rPr>
              <a:t>THE 3R</a:t>
            </a:r>
            <a:r>
              <a:rPr lang="pl-PL" sz="3600" b="1" spc="324">
                <a:solidFill>
                  <a:schemeClr val="bg1"/>
                </a:solidFill>
                <a:latin typeface="Calibri" panose="020F0502020204030204" pitchFamily="34" charset="0"/>
                <a:cs typeface="Calibri" panose="020F0502020204030204" pitchFamily="34" charset="0"/>
              </a:rPr>
              <a:t>s</a:t>
            </a:r>
            <a:r>
              <a:rPr lang="en-US" sz="3600" b="1" spc="324">
                <a:solidFill>
                  <a:schemeClr val="bg1"/>
                </a:solidFill>
                <a:latin typeface="Calibri" panose="020F0502020204030204" pitchFamily="34" charset="0"/>
                <a:cs typeface="Calibri" panose="020F0502020204030204" pitchFamily="34" charset="0"/>
              </a:rPr>
              <a:t> IN MY BUSINESS</a:t>
            </a:r>
            <a:endParaRPr lang="en-US" sz="529">
              <a:latin typeface="Montserrat" panose="00000500000000000000" pitchFamily="50" charset="0"/>
            </a:endParaRPr>
          </a:p>
        </p:txBody>
      </p:sp>
      <p:sp>
        <p:nvSpPr>
          <p:cNvPr id="8" name="Freeform 7">
            <a:extLst>
              <a:ext uri="{FF2B5EF4-FFF2-40B4-BE49-F238E27FC236}">
                <a16:creationId xmlns:a16="http://schemas.microsoft.com/office/drawing/2014/main" id="{1D332C91-DF93-5791-DBD3-A67E51A3914F}"/>
              </a:ext>
            </a:extLst>
          </p:cNvPr>
          <p:cNvSpPr/>
          <p:nvPr/>
        </p:nvSpPr>
        <p:spPr>
          <a:xfrm>
            <a:off x="9373287" y="-1195756"/>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262932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3E9CB9-001A-41B9-7E44-C11AF1339D04}"/>
              </a:ext>
            </a:extLst>
          </p:cNvPr>
          <p:cNvSpPr>
            <a:spLocks noGrp="1"/>
          </p:cNvSpPr>
          <p:nvPr>
            <p:ph type="body" sz="quarter" idx="16"/>
          </p:nvPr>
        </p:nvSpPr>
        <p:spPr>
          <a:xfrm>
            <a:off x="904855" y="657355"/>
            <a:ext cx="2897599" cy="648821"/>
          </a:xfrm>
          <a:solidFill>
            <a:srgbClr val="60BA47"/>
          </a:solidFill>
        </p:spPr>
        <p:txBody>
          <a:bodyPr/>
          <a:lstStyle/>
          <a:p>
            <a:r>
              <a:rPr lang="en-IE"/>
              <a:t>Be Inspired…</a:t>
            </a:r>
          </a:p>
        </p:txBody>
      </p:sp>
      <p:sp>
        <p:nvSpPr>
          <p:cNvPr id="3" name="Text Placeholder 2">
            <a:extLst>
              <a:ext uri="{FF2B5EF4-FFF2-40B4-BE49-F238E27FC236}">
                <a16:creationId xmlns:a16="http://schemas.microsoft.com/office/drawing/2014/main" id="{0B12EB5A-158D-47F1-E611-301D54434DEA}"/>
              </a:ext>
            </a:extLst>
          </p:cNvPr>
          <p:cNvSpPr>
            <a:spLocks noGrp="1"/>
          </p:cNvSpPr>
          <p:nvPr>
            <p:ph type="body" sz="quarter" idx="19"/>
          </p:nvPr>
        </p:nvSpPr>
        <p:spPr>
          <a:xfrm>
            <a:off x="917101" y="1430510"/>
            <a:ext cx="10425813" cy="416704"/>
          </a:xfrm>
        </p:spPr>
        <p:txBody>
          <a:bodyPr/>
          <a:lstStyle/>
          <a:p>
            <a:r>
              <a:rPr lang="en-IE"/>
              <a:t>Check out the </a:t>
            </a:r>
            <a:r>
              <a:rPr lang="en-IE" b="1">
                <a:hlinkClick r:id="rId2"/>
              </a:rPr>
              <a:t>Waste2Worth</a:t>
            </a:r>
            <a:r>
              <a:rPr lang="en-IE"/>
              <a:t> website to discover the SME Food Waste Exploration Guide and Regional Community maps…designed to build awareness and motivation in the benefits of circular communities</a:t>
            </a:r>
          </a:p>
        </p:txBody>
      </p:sp>
      <p:pic>
        <p:nvPicPr>
          <p:cNvPr id="6" name="Picture 5">
            <a:extLst>
              <a:ext uri="{FF2B5EF4-FFF2-40B4-BE49-F238E27FC236}">
                <a16:creationId xmlns:a16="http://schemas.microsoft.com/office/drawing/2014/main" id="{E45EDA11-FBBE-0389-B120-0C12621A6F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291"/>
          <a:stretch/>
        </p:blipFill>
        <p:spPr>
          <a:xfrm>
            <a:off x="4865914" y="2190118"/>
            <a:ext cx="7050316" cy="4186992"/>
          </a:xfrm>
          <a:prstGeom prst="rect">
            <a:avLst/>
          </a:prstGeom>
        </p:spPr>
      </p:pic>
      <p:pic>
        <p:nvPicPr>
          <p:cNvPr id="5" name="Picture 4">
            <a:hlinkClick r:id="rId4"/>
            <a:extLst>
              <a:ext uri="{FF2B5EF4-FFF2-40B4-BE49-F238E27FC236}">
                <a16:creationId xmlns:a16="http://schemas.microsoft.com/office/drawing/2014/main" id="{D37B6833-7320-329C-2609-9ED8C186BC6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095999" y="2841846"/>
            <a:ext cx="4985657" cy="2854061"/>
          </a:xfrm>
          <a:prstGeom prst="rect">
            <a:avLst/>
          </a:prstGeom>
        </p:spPr>
      </p:pic>
      <p:pic>
        <p:nvPicPr>
          <p:cNvPr id="8" name="Picture 7" descr="A brochure with a person working on plants&#10;&#10;AI-generated content may be incorrect.">
            <a:hlinkClick r:id="rId6"/>
            <a:extLst>
              <a:ext uri="{FF2B5EF4-FFF2-40B4-BE49-F238E27FC236}">
                <a16:creationId xmlns:a16="http://schemas.microsoft.com/office/drawing/2014/main" id="{D6EBCFA2-6425-3BF2-877C-E7906C4DE430}"/>
              </a:ext>
            </a:extLst>
          </p:cNvPr>
          <p:cNvPicPr>
            <a:picLocks noChangeAspect="1"/>
          </p:cNvPicPr>
          <p:nvPr/>
        </p:nvPicPr>
        <p:blipFill>
          <a:blip r:embed="rId7"/>
          <a:stretch>
            <a:fillRect/>
          </a:stretch>
        </p:blipFill>
        <p:spPr>
          <a:xfrm>
            <a:off x="1915884" y="2633210"/>
            <a:ext cx="3249601" cy="3249601"/>
          </a:xfrm>
          <a:prstGeom prst="rect">
            <a:avLst/>
          </a:prstGeom>
        </p:spPr>
      </p:pic>
      <p:grpSp>
        <p:nvGrpSpPr>
          <p:cNvPr id="9" name="Graphic 4">
            <a:extLst>
              <a:ext uri="{FF2B5EF4-FFF2-40B4-BE49-F238E27FC236}">
                <a16:creationId xmlns:a16="http://schemas.microsoft.com/office/drawing/2014/main" id="{323DBF7B-EB92-CC3A-AC3A-71BE156675C5}"/>
              </a:ext>
            </a:extLst>
          </p:cNvPr>
          <p:cNvGrpSpPr/>
          <p:nvPr/>
        </p:nvGrpSpPr>
        <p:grpSpPr>
          <a:xfrm rot="19582332">
            <a:off x="4405334" y="811004"/>
            <a:ext cx="403667" cy="780438"/>
            <a:chOff x="9129274" y="2719113"/>
            <a:chExt cx="717139" cy="1386497"/>
          </a:xfrm>
          <a:solidFill>
            <a:srgbClr val="09465E"/>
          </a:solidFill>
        </p:grpSpPr>
        <p:grpSp>
          <p:nvGrpSpPr>
            <p:cNvPr id="10" name="Graphic 4">
              <a:extLst>
                <a:ext uri="{FF2B5EF4-FFF2-40B4-BE49-F238E27FC236}">
                  <a16:creationId xmlns:a16="http://schemas.microsoft.com/office/drawing/2014/main" id="{7DB91342-A74A-3376-A296-7D164E61B844}"/>
                </a:ext>
              </a:extLst>
            </p:cNvPr>
            <p:cNvGrpSpPr/>
            <p:nvPr/>
          </p:nvGrpSpPr>
          <p:grpSpPr>
            <a:xfrm>
              <a:off x="9159507" y="2719113"/>
              <a:ext cx="446280" cy="440141"/>
              <a:chOff x="9159507" y="2719113"/>
              <a:chExt cx="446280" cy="440141"/>
            </a:xfrm>
            <a:grpFill/>
          </p:grpSpPr>
          <p:sp>
            <p:nvSpPr>
              <p:cNvPr id="19" name="Freeform 57">
                <a:extLst>
                  <a:ext uri="{FF2B5EF4-FFF2-40B4-BE49-F238E27FC236}">
                    <a16:creationId xmlns:a16="http://schemas.microsoft.com/office/drawing/2014/main" id="{C9140C16-B45B-0782-DE3C-E05E8D69563B}"/>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20" name="Freeform 58">
                <a:extLst>
                  <a:ext uri="{FF2B5EF4-FFF2-40B4-BE49-F238E27FC236}">
                    <a16:creationId xmlns:a16="http://schemas.microsoft.com/office/drawing/2014/main" id="{094C619D-B0CD-3EF5-F61D-FF9679A1FC60}"/>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11" name="Graphic 4">
              <a:extLst>
                <a:ext uri="{FF2B5EF4-FFF2-40B4-BE49-F238E27FC236}">
                  <a16:creationId xmlns:a16="http://schemas.microsoft.com/office/drawing/2014/main" id="{01A7E7B8-6DEB-2E9B-6F41-2569297B6714}"/>
                </a:ext>
              </a:extLst>
            </p:cNvPr>
            <p:cNvGrpSpPr/>
            <p:nvPr/>
          </p:nvGrpSpPr>
          <p:grpSpPr>
            <a:xfrm>
              <a:off x="9129274" y="2893887"/>
              <a:ext cx="717139" cy="1211724"/>
              <a:chOff x="9129274" y="2893887"/>
              <a:chExt cx="717139" cy="1211724"/>
            </a:xfrm>
            <a:grpFill/>
          </p:grpSpPr>
          <p:sp>
            <p:nvSpPr>
              <p:cNvPr id="12" name="Freeform 50">
                <a:extLst>
                  <a:ext uri="{FF2B5EF4-FFF2-40B4-BE49-F238E27FC236}">
                    <a16:creationId xmlns:a16="http://schemas.microsoft.com/office/drawing/2014/main" id="{9EE5CD68-13F9-FA79-9E09-EC08F34540DA}"/>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3" name="Freeform 51">
                <a:extLst>
                  <a:ext uri="{FF2B5EF4-FFF2-40B4-BE49-F238E27FC236}">
                    <a16:creationId xmlns:a16="http://schemas.microsoft.com/office/drawing/2014/main" id="{E68F233D-EAA9-2775-4553-F1234B98AF95}"/>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4" name="Freeform 52">
                <a:extLst>
                  <a:ext uri="{FF2B5EF4-FFF2-40B4-BE49-F238E27FC236}">
                    <a16:creationId xmlns:a16="http://schemas.microsoft.com/office/drawing/2014/main" id="{056FEE8F-6981-2490-5C37-771F25CD5161}"/>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5" name="Freeform 53">
                <a:extLst>
                  <a:ext uri="{FF2B5EF4-FFF2-40B4-BE49-F238E27FC236}">
                    <a16:creationId xmlns:a16="http://schemas.microsoft.com/office/drawing/2014/main" id="{D93F8B52-5238-C04F-3AA6-1F2CB20A6458}"/>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6" name="Freeform 54">
                <a:extLst>
                  <a:ext uri="{FF2B5EF4-FFF2-40B4-BE49-F238E27FC236}">
                    <a16:creationId xmlns:a16="http://schemas.microsoft.com/office/drawing/2014/main" id="{67CEE4BB-917A-2369-D1F7-E7CA2BAD8787}"/>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7" name="Freeform 55">
                <a:extLst>
                  <a:ext uri="{FF2B5EF4-FFF2-40B4-BE49-F238E27FC236}">
                    <a16:creationId xmlns:a16="http://schemas.microsoft.com/office/drawing/2014/main" id="{214BF0FD-F957-2589-EAA7-FAACC736EAFF}"/>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8" name="Freeform 56">
                <a:extLst>
                  <a:ext uri="{FF2B5EF4-FFF2-40B4-BE49-F238E27FC236}">
                    <a16:creationId xmlns:a16="http://schemas.microsoft.com/office/drawing/2014/main" id="{C41CCC7F-9D78-A75D-8261-221FEE9B054F}"/>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854067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obrazu 5" descr="Obraz zawierający Gry, ściana, paznokieć, osoba&#10;&#10;Zawartość wygenerowana przez sztuczną inteligencję może być niepoprawna.">
            <a:extLst>
              <a:ext uri="{FF2B5EF4-FFF2-40B4-BE49-F238E27FC236}">
                <a16:creationId xmlns:a16="http://schemas.microsoft.com/office/drawing/2014/main" id="{B4D23DAC-6542-5DF4-A66F-80AE0F66956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238772" y="2626822"/>
            <a:ext cx="7708195" cy="3396829"/>
          </a:xfrm>
        </p:spPr>
      </p:pic>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a:xfrm>
            <a:off x="6913514" y="439689"/>
            <a:ext cx="2066906" cy="582221"/>
          </a:xfrm>
        </p:spPr>
        <p:txBody>
          <a:bodyPr/>
          <a:lstStyle/>
          <a:p>
            <a:r>
              <a:rPr lang="en-GB" noProof="0"/>
              <a:t>03</a:t>
            </a:r>
          </a:p>
        </p:txBody>
      </p:sp>
      <p:sp>
        <p:nvSpPr>
          <p:cNvPr id="14" name="Rectangle 13">
            <a:extLst>
              <a:ext uri="{FF2B5EF4-FFF2-40B4-BE49-F238E27FC236}">
                <a16:creationId xmlns:a16="http://schemas.microsoft.com/office/drawing/2014/main" id="{BE59536B-CB14-6A49-9925-C70C0915408D}"/>
              </a:ext>
            </a:extLst>
          </p:cNvPr>
          <p:cNvSpPr/>
          <p:nvPr/>
        </p:nvSpPr>
        <p:spPr>
          <a:xfrm>
            <a:off x="4165600" y="3137889"/>
            <a:ext cx="6990080" cy="1053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spc="324" noProof="0">
                <a:solidFill>
                  <a:srgbClr val="60BA47"/>
                </a:solidFill>
                <a:latin typeface="Calibri" panose="020F0502020204030204" pitchFamily="34" charset="0"/>
                <a:cs typeface="Calibri" panose="020F0502020204030204" pitchFamily="34" charset="0"/>
              </a:rPr>
              <a:t>SUSTAINABLE USE OF RAW MATERIALS &amp; WATER</a:t>
            </a:r>
          </a:p>
        </p:txBody>
      </p:sp>
    </p:spTree>
    <p:extLst>
      <p:ext uri="{BB962C8B-B14F-4D97-AF65-F5344CB8AC3E}">
        <p14:creationId xmlns:p14="http://schemas.microsoft.com/office/powerpoint/2010/main" val="2095219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2ADECA8B-2098-A646-FDB6-D0A1719B257A}"/>
              </a:ext>
            </a:extLst>
          </p:cNvPr>
          <p:cNvSpPr>
            <a:spLocks noGrp="1"/>
          </p:cNvSpPr>
          <p:nvPr>
            <p:ph type="body" sz="quarter" idx="15"/>
          </p:nvPr>
        </p:nvSpPr>
        <p:spPr>
          <a:xfrm>
            <a:off x="5333577" y="1002097"/>
            <a:ext cx="700387" cy="566443"/>
          </a:xfrm>
        </p:spPr>
        <p:txBody>
          <a:bodyPr/>
          <a:lstStyle/>
          <a:p>
            <a:r>
              <a:rPr lang="en-GB" noProof="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a:xfrm>
            <a:off x="6168873" y="1002096"/>
            <a:ext cx="3829237" cy="566444"/>
          </a:xfrm>
          <a:prstGeom prst="rect">
            <a:avLst/>
          </a:prstGeom>
        </p:spPr>
        <p:txBody>
          <a:bodyPr/>
          <a:lstStyle/>
          <a:p>
            <a:r>
              <a:rPr lang="en-GB" noProof="0"/>
              <a:t>What is Resource Efficiency?</a:t>
            </a:r>
          </a:p>
        </p:txBody>
      </p:sp>
      <p:sp>
        <p:nvSpPr>
          <p:cNvPr id="27" name="Text Placeholder 26">
            <a:extLst>
              <a:ext uri="{FF2B5EF4-FFF2-40B4-BE49-F238E27FC236}">
                <a16:creationId xmlns:a16="http://schemas.microsoft.com/office/drawing/2014/main" id="{BB67A639-2553-DCB0-D8DF-506873DE99F2}"/>
              </a:ext>
            </a:extLst>
          </p:cNvPr>
          <p:cNvSpPr>
            <a:spLocks noGrp="1"/>
          </p:cNvSpPr>
          <p:nvPr>
            <p:ph type="body" sz="quarter" idx="29"/>
          </p:nvPr>
        </p:nvSpPr>
        <p:spPr>
          <a:xfrm>
            <a:off x="5333577" y="1821569"/>
            <a:ext cx="700387" cy="566443"/>
          </a:xfrm>
        </p:spPr>
        <p:txBody>
          <a:bodyPr/>
          <a:lstStyle/>
          <a:p>
            <a:r>
              <a:rPr lang="en-GB" noProof="0"/>
              <a:t>02</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0"/>
          </p:nvPr>
        </p:nvSpPr>
        <p:spPr>
          <a:xfrm>
            <a:off x="6168872" y="1821569"/>
            <a:ext cx="4055552" cy="566444"/>
          </a:xfrm>
          <a:prstGeom prst="rect">
            <a:avLst/>
          </a:prstGeom>
        </p:spPr>
        <p:txBody>
          <a:bodyPr/>
          <a:lstStyle/>
          <a:p>
            <a:r>
              <a:rPr lang="en-GB" noProof="0"/>
              <a:t>The 3Rs: Reduce, Reuse, Recycle</a:t>
            </a:r>
          </a:p>
        </p:txBody>
      </p:sp>
      <p:sp>
        <p:nvSpPr>
          <p:cNvPr id="28" name="Text Placeholder 27">
            <a:extLst>
              <a:ext uri="{FF2B5EF4-FFF2-40B4-BE49-F238E27FC236}">
                <a16:creationId xmlns:a16="http://schemas.microsoft.com/office/drawing/2014/main" id="{A6F82535-C6F2-8913-C7B3-6863E989B118}"/>
              </a:ext>
            </a:extLst>
          </p:cNvPr>
          <p:cNvSpPr>
            <a:spLocks noGrp="1"/>
          </p:cNvSpPr>
          <p:nvPr>
            <p:ph type="body" sz="quarter" idx="31"/>
          </p:nvPr>
        </p:nvSpPr>
        <p:spPr>
          <a:xfrm>
            <a:off x="5333577" y="2640537"/>
            <a:ext cx="700387" cy="566443"/>
          </a:xfrm>
        </p:spPr>
        <p:txBody>
          <a:bodyPr/>
          <a:lstStyle/>
          <a:p>
            <a:r>
              <a:rPr lang="en-GB" noProof="0"/>
              <a:t>03</a:t>
            </a:r>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2"/>
          </p:nvPr>
        </p:nvSpPr>
        <p:spPr>
          <a:xfrm>
            <a:off x="6168873" y="2640536"/>
            <a:ext cx="5036626" cy="564425"/>
          </a:xfrm>
          <a:prstGeom prst="rect">
            <a:avLst/>
          </a:prstGeom>
        </p:spPr>
        <p:txBody>
          <a:bodyPr/>
          <a:lstStyle/>
          <a:p>
            <a:pPr>
              <a:lnSpc>
                <a:spcPct val="115000"/>
              </a:lnSpc>
              <a:spcAft>
                <a:spcPts val="800"/>
              </a:spcAft>
            </a:pPr>
            <a:r>
              <a:rPr lang="en-GB" noProof="0"/>
              <a:t>Sustainable Use of Raw Materials &amp; Water</a:t>
            </a:r>
          </a:p>
        </p:txBody>
      </p:sp>
      <p:sp>
        <p:nvSpPr>
          <p:cNvPr id="29" name="Text Placeholder 28">
            <a:extLst>
              <a:ext uri="{FF2B5EF4-FFF2-40B4-BE49-F238E27FC236}">
                <a16:creationId xmlns:a16="http://schemas.microsoft.com/office/drawing/2014/main" id="{40C048B4-42C0-F0BC-C978-630F5F39F697}"/>
              </a:ext>
            </a:extLst>
          </p:cNvPr>
          <p:cNvSpPr>
            <a:spLocks noGrp="1"/>
          </p:cNvSpPr>
          <p:nvPr>
            <p:ph type="body" sz="quarter" idx="33"/>
          </p:nvPr>
        </p:nvSpPr>
        <p:spPr>
          <a:xfrm>
            <a:off x="5333577" y="3458494"/>
            <a:ext cx="700387" cy="566443"/>
          </a:xfrm>
        </p:spPr>
        <p:txBody>
          <a:bodyPr/>
          <a:lstStyle/>
          <a:p>
            <a:r>
              <a:rPr lang="en-GB" noProof="0"/>
              <a:t>04</a:t>
            </a:r>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4"/>
          </p:nvPr>
        </p:nvSpPr>
        <p:spPr>
          <a:xfrm>
            <a:off x="6168873" y="3458493"/>
            <a:ext cx="4813452" cy="566444"/>
          </a:xfrm>
          <a:prstGeom prst="rect">
            <a:avLst/>
          </a:prstGeom>
        </p:spPr>
        <p:txBody>
          <a:bodyPr/>
          <a:lstStyle/>
          <a:p>
            <a:r>
              <a:rPr lang="en-GB" noProof="0"/>
              <a:t>Energy Efficiency: Saving, Green Energy &amp; Smart Management</a:t>
            </a:r>
          </a:p>
        </p:txBody>
      </p:sp>
      <p:sp>
        <p:nvSpPr>
          <p:cNvPr id="30" name="Text Placeholder 29">
            <a:extLst>
              <a:ext uri="{FF2B5EF4-FFF2-40B4-BE49-F238E27FC236}">
                <a16:creationId xmlns:a16="http://schemas.microsoft.com/office/drawing/2014/main" id="{4386CB93-B483-14A0-2301-D52E9BAD2D5B}"/>
              </a:ext>
            </a:extLst>
          </p:cNvPr>
          <p:cNvSpPr>
            <a:spLocks noGrp="1"/>
          </p:cNvSpPr>
          <p:nvPr>
            <p:ph type="body" sz="quarter" idx="35"/>
          </p:nvPr>
        </p:nvSpPr>
        <p:spPr>
          <a:xfrm>
            <a:off x="5333577" y="4274018"/>
            <a:ext cx="700387" cy="566443"/>
          </a:xfrm>
        </p:spPr>
        <p:txBody>
          <a:bodyPr/>
          <a:lstStyle/>
          <a:p>
            <a:r>
              <a:rPr lang="en-GB" noProof="0"/>
              <a:t>05</a:t>
            </a:r>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36"/>
          </p:nvPr>
        </p:nvSpPr>
        <p:spPr>
          <a:xfrm>
            <a:off x="6168873" y="4274018"/>
            <a:ext cx="5244358" cy="566443"/>
          </a:xfrm>
          <a:prstGeom prst="rect">
            <a:avLst/>
          </a:prstGeom>
        </p:spPr>
        <p:txBody>
          <a:bodyPr/>
          <a:lstStyle/>
          <a:p>
            <a:r>
              <a:rPr lang="en-GB" noProof="0"/>
              <a:t>Incentives &amp; Policies for Resource Efficiency</a:t>
            </a:r>
          </a:p>
        </p:txBody>
      </p:sp>
      <p:sp>
        <p:nvSpPr>
          <p:cNvPr id="26" name="Text Placeholder 25">
            <a:extLst>
              <a:ext uri="{FF2B5EF4-FFF2-40B4-BE49-F238E27FC236}">
                <a16:creationId xmlns:a16="http://schemas.microsoft.com/office/drawing/2014/main" id="{137A20F1-B484-01B2-C346-5B746EF4DD20}"/>
              </a:ext>
            </a:extLst>
          </p:cNvPr>
          <p:cNvSpPr>
            <a:spLocks noGrp="1"/>
          </p:cNvSpPr>
          <p:nvPr>
            <p:ph type="body" sz="quarter" idx="18"/>
          </p:nvPr>
        </p:nvSpPr>
        <p:spPr>
          <a:xfrm>
            <a:off x="316143" y="1431823"/>
            <a:ext cx="4375127" cy="4839488"/>
          </a:xfrm>
        </p:spPr>
        <p:txBody>
          <a:bodyPr/>
          <a:lstStyle/>
          <a:p>
            <a:pPr marL="0" indent="0"/>
            <a:r>
              <a:rPr lang="en-GB"/>
              <a:t>M</a:t>
            </a:r>
            <a:r>
              <a:rPr lang="en-GB" noProof="0" err="1"/>
              <a:t>odule</a:t>
            </a:r>
            <a:r>
              <a:rPr lang="en-GB" noProof="0"/>
              <a:t> 2 explores the concept of Resource Efficiency, focusing on strategies for food businesses to </a:t>
            </a:r>
            <a:r>
              <a:rPr lang="en-GB" b="1" noProof="0"/>
              <a:t>optimise the use of materials, water, and energy while minimising waste and environmental impact</a:t>
            </a:r>
            <a:r>
              <a:rPr lang="en-GB" noProof="0"/>
              <a:t>. Through key principles such as the 3Rs (Reduce, Reuse, Recycle), sustainable resource management, and energy efficiency, you will gain insights into practical solutions, policies, and incentives that promote a more sustainable future.</a:t>
            </a:r>
          </a:p>
        </p:txBody>
      </p:sp>
      <p:sp>
        <p:nvSpPr>
          <p:cNvPr id="12" name="Rectangle 11">
            <a:extLst>
              <a:ext uri="{FF2B5EF4-FFF2-40B4-BE49-F238E27FC236}">
                <a16:creationId xmlns:a16="http://schemas.microsoft.com/office/drawing/2014/main" id="{FD1AE6A7-36AA-0C4F-0261-5C67EE120960}"/>
              </a:ext>
            </a:extLst>
          </p:cNvPr>
          <p:cNvSpPr/>
          <p:nvPr/>
        </p:nvSpPr>
        <p:spPr>
          <a:xfrm>
            <a:off x="316143" y="586689"/>
            <a:ext cx="2974383"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29" noProof="0">
              <a:latin typeface="Montserrat" panose="00000500000000000000" pitchFamily="50" charset="0"/>
            </a:endParaRPr>
          </a:p>
        </p:txBody>
      </p:sp>
      <p:sp>
        <p:nvSpPr>
          <p:cNvPr id="13" name="TextBox 12">
            <a:extLst>
              <a:ext uri="{FF2B5EF4-FFF2-40B4-BE49-F238E27FC236}">
                <a16:creationId xmlns:a16="http://schemas.microsoft.com/office/drawing/2014/main" id="{2F2EA0EE-50C1-B895-20F5-E74005289B90}"/>
              </a:ext>
            </a:extLst>
          </p:cNvPr>
          <p:cNvSpPr txBox="1"/>
          <p:nvPr/>
        </p:nvSpPr>
        <p:spPr>
          <a:xfrm>
            <a:off x="500166" y="638987"/>
            <a:ext cx="2577693" cy="646331"/>
          </a:xfrm>
          <a:prstGeom prst="rect">
            <a:avLst/>
          </a:prstGeom>
          <a:noFill/>
        </p:spPr>
        <p:txBody>
          <a:bodyPr wrap="none" rtlCol="0">
            <a:spAutoFit/>
          </a:bodyPr>
          <a:lstStyle/>
          <a:p>
            <a:r>
              <a:rPr lang="en-GB" sz="3600" b="1" spc="324" noProof="0">
                <a:solidFill>
                  <a:srgbClr val="60BA47"/>
                </a:solidFill>
                <a:latin typeface="Calibri" panose="020F0502020204030204" pitchFamily="34" charset="0"/>
                <a:cs typeface="Calibri" panose="020F0502020204030204" pitchFamily="34" charset="0"/>
              </a:rPr>
              <a:t>CONTENTS</a:t>
            </a:r>
          </a:p>
        </p:txBody>
      </p:sp>
      <p:grpSp>
        <p:nvGrpSpPr>
          <p:cNvPr id="9" name="Group 8">
            <a:extLst>
              <a:ext uri="{FF2B5EF4-FFF2-40B4-BE49-F238E27FC236}">
                <a16:creationId xmlns:a16="http://schemas.microsoft.com/office/drawing/2014/main" id="{4B2B097B-E908-F239-EDE3-718FB026E7C2}"/>
              </a:ext>
            </a:extLst>
          </p:cNvPr>
          <p:cNvGrpSpPr/>
          <p:nvPr/>
        </p:nvGrpSpPr>
        <p:grpSpPr>
          <a:xfrm>
            <a:off x="5310962" y="1687530"/>
            <a:ext cx="6023787" cy="2469219"/>
            <a:chOff x="2156220" y="3404184"/>
            <a:chExt cx="8902925" cy="2469219"/>
          </a:xfrm>
        </p:grpSpPr>
        <p:cxnSp>
          <p:nvCxnSpPr>
            <p:cNvPr id="10" name="Straight Connector 9">
              <a:extLst>
                <a:ext uri="{FF2B5EF4-FFF2-40B4-BE49-F238E27FC236}">
                  <a16:creationId xmlns:a16="http://schemas.microsoft.com/office/drawing/2014/main" id="{7A49ABF7-6FCA-AB21-4DF0-808254C08F12}"/>
                </a:ext>
              </a:extLst>
            </p:cNvPr>
            <p:cNvCxnSpPr>
              <a:cxnSpLocks/>
            </p:cNvCxnSpPr>
            <p:nvPr userDrawn="1"/>
          </p:nvCxnSpPr>
          <p:spPr>
            <a:xfrm flipV="1">
              <a:off x="2191919" y="3404184"/>
              <a:ext cx="8867226"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9BEF7EB-2AEA-21AB-5476-1ABF21895381}"/>
                </a:ext>
              </a:extLst>
            </p:cNvPr>
            <p:cNvCxnSpPr>
              <a:cxnSpLocks/>
            </p:cNvCxnSpPr>
            <p:nvPr userDrawn="1"/>
          </p:nvCxnSpPr>
          <p:spPr>
            <a:xfrm flipV="1">
              <a:off x="2156220" y="4223152"/>
              <a:ext cx="8867226"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4DC0782-03D6-0C0E-7516-BFBA9CEDA1C8}"/>
                </a:ext>
              </a:extLst>
            </p:cNvPr>
            <p:cNvCxnSpPr>
              <a:cxnSpLocks/>
            </p:cNvCxnSpPr>
            <p:nvPr userDrawn="1"/>
          </p:nvCxnSpPr>
          <p:spPr>
            <a:xfrm flipV="1">
              <a:off x="2156220" y="5041110"/>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F80F65C-10FB-2453-ED89-45A156B2C3B9}"/>
                </a:ext>
              </a:extLst>
            </p:cNvPr>
            <p:cNvCxnSpPr>
              <a:cxnSpLocks/>
            </p:cNvCxnSpPr>
            <p:nvPr userDrawn="1"/>
          </p:nvCxnSpPr>
          <p:spPr>
            <a:xfrm flipV="1">
              <a:off x="2156222" y="5858860"/>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28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08EFA-6471-3B7B-272D-1E9983B0F0D4}"/>
            </a:ext>
          </a:extLst>
        </p:cNvPr>
        <p:cNvGrpSpPr/>
        <p:nvPr/>
      </p:nvGrpSpPr>
      <p:grpSpPr>
        <a:xfrm>
          <a:off x="0" y="0"/>
          <a:ext cx="0" cy="0"/>
          <a:chOff x="0" y="0"/>
          <a:chExt cx="0" cy="0"/>
        </a:xfrm>
      </p:grpSpPr>
      <p:pic>
        <p:nvPicPr>
          <p:cNvPr id="6" name="Symbol zastępczy obrazu 5" descr="Obraz zawierający trawa, na wolnym powietrzu, zieleń, ziemia&#10;&#10;Zawartość wygenerowana przez sztuczną inteligencję może być niepoprawna.">
            <a:extLst>
              <a:ext uri="{FF2B5EF4-FFF2-40B4-BE49-F238E27FC236}">
                <a16:creationId xmlns:a16="http://schemas.microsoft.com/office/drawing/2014/main" id="{CD630D9F-9424-4E9A-1D4C-84B5BE6BFB56}"/>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p:blipFill>
        <p:spPr>
          <a:xfrm>
            <a:off x="597275" y="0"/>
            <a:ext cx="4356134" cy="6858000"/>
          </a:xfrm>
        </p:spPr>
      </p:pic>
      <p:sp>
        <p:nvSpPr>
          <p:cNvPr id="13" name="Rectangle 12">
            <a:extLst>
              <a:ext uri="{FF2B5EF4-FFF2-40B4-BE49-F238E27FC236}">
                <a16:creationId xmlns:a16="http://schemas.microsoft.com/office/drawing/2014/main" id="{D2447469-A21D-FF27-D06A-63BFA751AC7C}"/>
              </a:ext>
            </a:extLst>
          </p:cNvPr>
          <p:cNvSpPr/>
          <p:nvPr/>
        </p:nvSpPr>
        <p:spPr>
          <a:xfrm>
            <a:off x="2136809" y="226195"/>
            <a:ext cx="7295950" cy="10777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noProof="0">
                <a:solidFill>
                  <a:schemeClr val="bg1"/>
                </a:solidFill>
                <a:latin typeface="Calibri" panose="020F0502020204030204" pitchFamily="34" charset="0"/>
                <a:cs typeface="Calibri" panose="020F0502020204030204" pitchFamily="34" charset="0"/>
              </a:rPr>
              <a:t>Challenges of Resource Extraction &amp; Overconsumption</a:t>
            </a:r>
            <a:endParaRPr lang="en-GB" sz="529" noProof="0">
              <a:latin typeface="Montserrat" panose="00000500000000000000" pitchFamily="50" charset="0"/>
            </a:endParaRPr>
          </a:p>
        </p:txBody>
      </p:sp>
      <p:sp>
        <p:nvSpPr>
          <p:cNvPr id="8" name="Freeform 7">
            <a:extLst>
              <a:ext uri="{FF2B5EF4-FFF2-40B4-BE49-F238E27FC236}">
                <a16:creationId xmlns:a16="http://schemas.microsoft.com/office/drawing/2014/main" id="{4D3EE29F-7CFD-0992-58F5-C46BDDA35B84}"/>
              </a:ext>
            </a:extLst>
          </p:cNvPr>
          <p:cNvSpPr/>
          <p:nvPr/>
        </p:nvSpPr>
        <p:spPr>
          <a:xfrm>
            <a:off x="1460210" y="4730260"/>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GB" noProof="0"/>
          </a:p>
        </p:txBody>
      </p:sp>
      <p:sp>
        <p:nvSpPr>
          <p:cNvPr id="3" name="Text Placeholder 2">
            <a:extLst>
              <a:ext uri="{FF2B5EF4-FFF2-40B4-BE49-F238E27FC236}">
                <a16:creationId xmlns:a16="http://schemas.microsoft.com/office/drawing/2014/main" id="{85E28BCA-0C69-601D-4B55-70EF7247FE13}"/>
              </a:ext>
            </a:extLst>
          </p:cNvPr>
          <p:cNvSpPr>
            <a:spLocks noGrp="1"/>
          </p:cNvSpPr>
          <p:nvPr>
            <p:ph type="body" sz="quarter" idx="22"/>
          </p:nvPr>
        </p:nvSpPr>
        <p:spPr>
          <a:xfrm>
            <a:off x="5362434" y="1416622"/>
            <a:ext cx="6677166" cy="5215183"/>
          </a:xfrm>
        </p:spPr>
        <p:txBody>
          <a:bodyPr/>
          <a:lstStyle/>
          <a:p>
            <a:pPr marL="0" indent="0"/>
            <a:r>
              <a:rPr lang="en-US"/>
              <a:t>The rapid overconsumption of resources is </a:t>
            </a:r>
            <a:r>
              <a:rPr lang="en-US" b="1"/>
              <a:t>depleting natural reserves and contributing to environmental degradation</a:t>
            </a:r>
            <a:r>
              <a:rPr lang="en-US"/>
              <a:t>, including the unsustainable impact of food production.</a:t>
            </a:r>
            <a:endParaRPr lang="pl-PL"/>
          </a:p>
          <a:p>
            <a:pPr marL="0" indent="0"/>
            <a:endParaRPr lang="en-GB" noProof="0"/>
          </a:p>
          <a:p>
            <a:pPr marL="342900" indent="-342900">
              <a:buFont typeface="Wingdings" panose="05000000000000000000" pitchFamily="2" charset="2"/>
              <a:buChar char="Ø"/>
            </a:pPr>
            <a:r>
              <a:rPr lang="en-US" b="1" noProof="0"/>
              <a:t>Environmental Degradation: </a:t>
            </a:r>
            <a:r>
              <a:rPr lang="en-US" noProof="0"/>
              <a:t>Resource extraction drives deforestation, land degradation, and climate change.</a:t>
            </a:r>
            <a:endParaRPr lang="pl-PL" noProof="0"/>
          </a:p>
          <a:p>
            <a:pPr marL="0" indent="0"/>
            <a:endParaRPr lang="en-US" noProof="0"/>
          </a:p>
          <a:p>
            <a:pPr marL="342900" indent="-342900">
              <a:buFont typeface="Wingdings" panose="05000000000000000000" pitchFamily="2" charset="2"/>
              <a:buChar char="Ø"/>
            </a:pPr>
            <a:r>
              <a:rPr lang="en-US" b="1" noProof="0"/>
              <a:t>Food Production Strain: </a:t>
            </a:r>
            <a:r>
              <a:rPr lang="en-US" noProof="0"/>
              <a:t>Agriculture heavily contributes to water scarcity, soil erosion, and biodiversity loss.</a:t>
            </a:r>
            <a:endParaRPr lang="pl-PL" noProof="0"/>
          </a:p>
          <a:p>
            <a:pPr marL="0" indent="0"/>
            <a:endParaRPr lang="en-US" noProof="0"/>
          </a:p>
          <a:p>
            <a:pPr marL="342900" indent="-342900">
              <a:buFont typeface="Wingdings" panose="05000000000000000000" pitchFamily="2" charset="2"/>
              <a:buChar char="Ø"/>
            </a:pPr>
            <a:r>
              <a:rPr lang="en-US" b="1" noProof="0"/>
              <a:t>Global Inequities: </a:t>
            </a:r>
            <a:r>
              <a:rPr lang="en-US" noProof="0"/>
              <a:t>Rich nations consume far more resources, exacerbating social inequality and environmental damage in poorer regions.</a:t>
            </a:r>
          </a:p>
        </p:txBody>
      </p:sp>
    </p:spTree>
    <p:extLst>
      <p:ext uri="{BB962C8B-B14F-4D97-AF65-F5344CB8AC3E}">
        <p14:creationId xmlns:p14="http://schemas.microsoft.com/office/powerpoint/2010/main" val="3550603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9ACB7-04F3-C342-524C-C08CA49B0C4E}"/>
            </a:ext>
          </a:extLst>
        </p:cNvPr>
        <p:cNvGrpSpPr/>
        <p:nvPr/>
      </p:nvGrpSpPr>
      <p:grpSpPr>
        <a:xfrm>
          <a:off x="0" y="0"/>
          <a:ext cx="0" cy="0"/>
          <a:chOff x="0" y="0"/>
          <a:chExt cx="0" cy="0"/>
        </a:xfrm>
      </p:grpSpPr>
      <p:pic>
        <p:nvPicPr>
          <p:cNvPr id="6" name="Symbol zastępczy obrazu 5" descr="Obraz zawierający tekst, Słuchawki, przewód, design&#10;&#10;Zawartość wygenerowana przez sztuczną inteligencję może być niepoprawna.">
            <a:hlinkClick r:id="rId3"/>
            <a:extLst>
              <a:ext uri="{FF2B5EF4-FFF2-40B4-BE49-F238E27FC236}">
                <a16:creationId xmlns:a16="http://schemas.microsoft.com/office/drawing/2014/main" id="{4BC80A2C-7A21-EBF8-1A48-8374B5079BD5}"/>
              </a:ext>
            </a:extLst>
          </p:cNvPr>
          <p:cNvPicPr>
            <a:picLocks noGrp="1" noChangeAspect="1"/>
          </p:cNvPicPr>
          <p:nvPr>
            <p:ph type="pic" sz="quarter" idx="20"/>
          </p:nvPr>
        </p:nvPicPr>
        <p:blipFill>
          <a:blip r:embed="rId4" cstate="screen">
            <a:extLst>
              <a:ext uri="{28A0092B-C50C-407E-A947-70E740481C1C}">
                <a14:useLocalDpi xmlns:a14="http://schemas.microsoft.com/office/drawing/2010/main"/>
              </a:ext>
            </a:extLst>
          </a:blip>
          <a:srcRect/>
          <a:stretch>
            <a:fillRect/>
          </a:stretch>
        </p:blipFill>
        <p:spPr/>
      </p:pic>
      <p:sp>
        <p:nvSpPr>
          <p:cNvPr id="2" name="Text Placeholder 1">
            <a:extLst>
              <a:ext uri="{FF2B5EF4-FFF2-40B4-BE49-F238E27FC236}">
                <a16:creationId xmlns:a16="http://schemas.microsoft.com/office/drawing/2014/main" id="{54F28730-41A4-940A-0C71-7FFFC7C4D4DF}"/>
              </a:ext>
            </a:extLst>
          </p:cNvPr>
          <p:cNvSpPr>
            <a:spLocks noGrp="1"/>
          </p:cNvSpPr>
          <p:nvPr>
            <p:ph type="body" sz="quarter" idx="19"/>
          </p:nvPr>
        </p:nvSpPr>
        <p:spPr>
          <a:xfrm>
            <a:off x="435856" y="1537133"/>
            <a:ext cx="5660144" cy="4102937"/>
          </a:xfrm>
        </p:spPr>
        <p:txBody>
          <a:bodyPr/>
          <a:lstStyle/>
          <a:p>
            <a:pPr marL="0" indent="0">
              <a:spcAft>
                <a:spcPts val="600"/>
              </a:spcAft>
            </a:pPr>
            <a:r>
              <a:rPr lang="en-US"/>
              <a:t>Explore </a:t>
            </a:r>
            <a:r>
              <a:rPr lang="en-US" b="1" i="1">
                <a:hlinkClick r:id="rId5"/>
              </a:rPr>
              <a:t>The Food Fight </a:t>
            </a:r>
            <a:r>
              <a:rPr lang="en-US"/>
              <a:t>an EIT-Food Podcast series. In this episode they spotlight- </a:t>
            </a:r>
            <a:r>
              <a:rPr lang="en-US" err="1"/>
              <a:t>ReThinkResource</a:t>
            </a:r>
            <a:r>
              <a:rPr lang="en-US"/>
              <a:t> on creating value from food waste.</a:t>
            </a:r>
            <a:endParaRPr lang="pl-PL"/>
          </a:p>
          <a:p>
            <a:pPr marL="0" indent="0"/>
            <a:r>
              <a:rPr lang="en-US"/>
              <a:t>The podcast team introduces Linda Grieder of </a:t>
            </a:r>
            <a:r>
              <a:rPr lang="en-US" b="1">
                <a:hlinkClick r:id="rId6"/>
              </a:rPr>
              <a:t>RethinkResource</a:t>
            </a:r>
            <a:r>
              <a:rPr lang="en-US"/>
              <a:t>, a company looking at ways in which food waste and side-streams can be turned into profit. She also explains how </a:t>
            </a:r>
            <a:r>
              <a:rPr lang="en-US" err="1"/>
              <a:t>RethinkResource's</a:t>
            </a:r>
            <a:r>
              <a:rPr lang="en-US"/>
              <a:t> new platform – </a:t>
            </a:r>
            <a:r>
              <a:rPr lang="en-US" err="1"/>
              <a:t>Circado</a:t>
            </a:r>
            <a:r>
              <a:rPr lang="en-US"/>
              <a:t> – is working to connect industries to make the most out of food waste opportunities.</a:t>
            </a:r>
            <a:endParaRPr lang="pl-PL"/>
          </a:p>
          <a:p>
            <a:endParaRPr lang="pl-PL" b="1" noProof="0"/>
          </a:p>
          <a:p>
            <a:r>
              <a:rPr lang="pl-PL" b="1"/>
              <a:t>	</a:t>
            </a:r>
            <a:r>
              <a:rPr lang="pl-PL" b="1" err="1"/>
              <a:t>Click</a:t>
            </a:r>
            <a:r>
              <a:rPr lang="pl-PL" b="1"/>
              <a:t> </a:t>
            </a:r>
            <a:r>
              <a:rPr lang="pl-PL" b="1" err="1"/>
              <a:t>here</a:t>
            </a:r>
            <a:r>
              <a:rPr lang="pl-PL" b="1"/>
              <a:t> and </a:t>
            </a:r>
            <a:r>
              <a:rPr lang="pl-PL" b="1" err="1"/>
              <a:t>tune</a:t>
            </a:r>
            <a:r>
              <a:rPr lang="pl-PL" b="1"/>
              <a:t> in! </a:t>
            </a:r>
            <a:r>
              <a:rPr lang="pl-PL" b="1">
                <a:sym typeface="Wingdings" panose="05000000000000000000" pitchFamily="2" charset="2"/>
              </a:rPr>
              <a:t> </a:t>
            </a:r>
            <a:endParaRPr lang="en-GB" b="1" noProof="0"/>
          </a:p>
        </p:txBody>
      </p:sp>
      <p:sp>
        <p:nvSpPr>
          <p:cNvPr id="13" name="Rectangle 12">
            <a:extLst>
              <a:ext uri="{FF2B5EF4-FFF2-40B4-BE49-F238E27FC236}">
                <a16:creationId xmlns:a16="http://schemas.microsoft.com/office/drawing/2014/main" id="{5643DCD8-3F9D-03EF-81BE-45415F83E8D3}"/>
              </a:ext>
            </a:extLst>
          </p:cNvPr>
          <p:cNvSpPr/>
          <p:nvPr/>
        </p:nvSpPr>
        <p:spPr>
          <a:xfrm>
            <a:off x="3180079" y="605365"/>
            <a:ext cx="6193207" cy="69862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spc="324" noProof="0">
                <a:solidFill>
                  <a:schemeClr val="bg1"/>
                </a:solidFill>
                <a:latin typeface="Calibri" panose="020F0502020204030204" pitchFamily="34" charset="0"/>
                <a:cs typeface="Calibri" panose="020F0502020204030204" pitchFamily="34" charset="0"/>
              </a:rPr>
              <a:t>EXPLORING SOLUTIONS</a:t>
            </a:r>
            <a:endParaRPr lang="en-GB" sz="529" noProof="0">
              <a:latin typeface="Montserrat" panose="00000500000000000000" pitchFamily="50" charset="0"/>
            </a:endParaRPr>
          </a:p>
        </p:txBody>
      </p:sp>
      <p:sp>
        <p:nvSpPr>
          <p:cNvPr id="8" name="Freeform 7">
            <a:extLst>
              <a:ext uri="{FF2B5EF4-FFF2-40B4-BE49-F238E27FC236}">
                <a16:creationId xmlns:a16="http://schemas.microsoft.com/office/drawing/2014/main" id="{1D332C91-DF93-5791-DBD3-A67E51A3914F}"/>
              </a:ext>
            </a:extLst>
          </p:cNvPr>
          <p:cNvSpPr/>
          <p:nvPr/>
        </p:nvSpPr>
        <p:spPr>
          <a:xfrm>
            <a:off x="9373287" y="-1195756"/>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GB" noProof="0"/>
          </a:p>
        </p:txBody>
      </p:sp>
      <p:pic>
        <p:nvPicPr>
          <p:cNvPr id="7" name="Grafika 6" descr="Słuchawki z wypełnieniem pełnym">
            <a:hlinkClick r:id="rId3"/>
            <a:extLst>
              <a:ext uri="{FF2B5EF4-FFF2-40B4-BE49-F238E27FC236}">
                <a16:creationId xmlns:a16="http://schemas.microsoft.com/office/drawing/2014/main" id="{9F279480-5DA7-ABDB-3853-47970EF82B9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61947" y="5475967"/>
            <a:ext cx="914400" cy="914400"/>
          </a:xfrm>
          <a:prstGeom prst="rect">
            <a:avLst/>
          </a:prstGeom>
        </p:spPr>
      </p:pic>
      <p:grpSp>
        <p:nvGrpSpPr>
          <p:cNvPr id="3" name="Graphic 4">
            <a:extLst>
              <a:ext uri="{FF2B5EF4-FFF2-40B4-BE49-F238E27FC236}">
                <a16:creationId xmlns:a16="http://schemas.microsoft.com/office/drawing/2014/main" id="{CCB9FA9D-4C72-0EE6-EFA3-4FEAED3371D7}"/>
              </a:ext>
            </a:extLst>
          </p:cNvPr>
          <p:cNvGrpSpPr/>
          <p:nvPr/>
        </p:nvGrpSpPr>
        <p:grpSpPr>
          <a:xfrm rot="19582332">
            <a:off x="5105071" y="5665252"/>
            <a:ext cx="403667" cy="780438"/>
            <a:chOff x="9129274" y="2719113"/>
            <a:chExt cx="717139" cy="1386497"/>
          </a:xfrm>
          <a:solidFill>
            <a:srgbClr val="09465E"/>
          </a:solidFill>
        </p:grpSpPr>
        <p:grpSp>
          <p:nvGrpSpPr>
            <p:cNvPr id="4" name="Graphic 4">
              <a:extLst>
                <a:ext uri="{FF2B5EF4-FFF2-40B4-BE49-F238E27FC236}">
                  <a16:creationId xmlns:a16="http://schemas.microsoft.com/office/drawing/2014/main" id="{5F95529C-81BA-7A7B-02B6-9F039219AD7A}"/>
                </a:ext>
              </a:extLst>
            </p:cNvPr>
            <p:cNvGrpSpPr/>
            <p:nvPr/>
          </p:nvGrpSpPr>
          <p:grpSpPr>
            <a:xfrm>
              <a:off x="9159507" y="2719113"/>
              <a:ext cx="446280" cy="440141"/>
              <a:chOff x="9159507" y="2719113"/>
              <a:chExt cx="446280" cy="440141"/>
            </a:xfrm>
            <a:grpFill/>
          </p:grpSpPr>
          <p:sp>
            <p:nvSpPr>
              <p:cNvPr id="18" name="Freeform 57">
                <a:extLst>
                  <a:ext uri="{FF2B5EF4-FFF2-40B4-BE49-F238E27FC236}">
                    <a16:creationId xmlns:a16="http://schemas.microsoft.com/office/drawing/2014/main" id="{14950502-6236-1191-85B9-EEFDD948B53E}"/>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9" name="Freeform 58">
                <a:extLst>
                  <a:ext uri="{FF2B5EF4-FFF2-40B4-BE49-F238E27FC236}">
                    <a16:creationId xmlns:a16="http://schemas.microsoft.com/office/drawing/2014/main" id="{73A55E67-9FD0-1EDD-0F2C-7017EE4A4579}"/>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5" name="Graphic 4">
              <a:extLst>
                <a:ext uri="{FF2B5EF4-FFF2-40B4-BE49-F238E27FC236}">
                  <a16:creationId xmlns:a16="http://schemas.microsoft.com/office/drawing/2014/main" id="{FA25CDDB-27BC-47E3-582E-E33C032B85FC}"/>
                </a:ext>
              </a:extLst>
            </p:cNvPr>
            <p:cNvGrpSpPr/>
            <p:nvPr/>
          </p:nvGrpSpPr>
          <p:grpSpPr>
            <a:xfrm>
              <a:off x="9129274" y="2893887"/>
              <a:ext cx="717139" cy="1211724"/>
              <a:chOff x="9129274" y="2893887"/>
              <a:chExt cx="717139" cy="1211724"/>
            </a:xfrm>
            <a:grpFill/>
          </p:grpSpPr>
          <p:sp>
            <p:nvSpPr>
              <p:cNvPr id="9" name="Freeform 50">
                <a:extLst>
                  <a:ext uri="{FF2B5EF4-FFF2-40B4-BE49-F238E27FC236}">
                    <a16:creationId xmlns:a16="http://schemas.microsoft.com/office/drawing/2014/main" id="{2A896691-EBFA-5B12-32F6-725C6036AEBD}"/>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0" name="Freeform 51">
                <a:extLst>
                  <a:ext uri="{FF2B5EF4-FFF2-40B4-BE49-F238E27FC236}">
                    <a16:creationId xmlns:a16="http://schemas.microsoft.com/office/drawing/2014/main" id="{9EF46EC1-1AF3-EDEC-C294-63297C1EE9A7}"/>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2" name="Freeform 52">
                <a:extLst>
                  <a:ext uri="{FF2B5EF4-FFF2-40B4-BE49-F238E27FC236}">
                    <a16:creationId xmlns:a16="http://schemas.microsoft.com/office/drawing/2014/main" id="{E8C862CD-C09F-582E-7132-D613CC8C51A4}"/>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4" name="Freeform 53">
                <a:extLst>
                  <a:ext uri="{FF2B5EF4-FFF2-40B4-BE49-F238E27FC236}">
                    <a16:creationId xmlns:a16="http://schemas.microsoft.com/office/drawing/2014/main" id="{6E755523-5E5A-BAD8-51AD-DE7C559DBF7A}"/>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5" name="Freeform 54">
                <a:extLst>
                  <a:ext uri="{FF2B5EF4-FFF2-40B4-BE49-F238E27FC236}">
                    <a16:creationId xmlns:a16="http://schemas.microsoft.com/office/drawing/2014/main" id="{7960DEF9-A926-CFCB-3BD9-9BFBD1DCD539}"/>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6" name="Freeform 55">
                <a:extLst>
                  <a:ext uri="{FF2B5EF4-FFF2-40B4-BE49-F238E27FC236}">
                    <a16:creationId xmlns:a16="http://schemas.microsoft.com/office/drawing/2014/main" id="{22DD30F0-D21E-DC3B-689D-4DAC8A9928F5}"/>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7" name="Freeform 56">
                <a:extLst>
                  <a:ext uri="{FF2B5EF4-FFF2-40B4-BE49-F238E27FC236}">
                    <a16:creationId xmlns:a16="http://schemas.microsoft.com/office/drawing/2014/main" id="{1C6ABB17-3BB7-732E-4667-C9F6DE370B59}"/>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6158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F8272A-7CD9-4CD7-EDC0-265B72F1D655}"/>
              </a:ext>
            </a:extLst>
          </p:cNvPr>
          <p:cNvSpPr>
            <a:spLocks noGrp="1"/>
          </p:cNvSpPr>
          <p:nvPr>
            <p:ph type="body" sz="quarter" idx="18"/>
          </p:nvPr>
        </p:nvSpPr>
        <p:spPr>
          <a:xfrm>
            <a:off x="3241141" y="4285031"/>
            <a:ext cx="6328371" cy="577734"/>
          </a:xfrm>
        </p:spPr>
        <p:txBody>
          <a:bodyPr/>
          <a:lstStyle/>
          <a:p>
            <a:r>
              <a:rPr lang="en-IE"/>
              <a:t>- </a:t>
            </a:r>
            <a:r>
              <a:rPr lang="en-US"/>
              <a:t>Linda Grieder, founder of Rethink Resource</a:t>
            </a:r>
            <a:endParaRPr lang="en-IE"/>
          </a:p>
        </p:txBody>
      </p:sp>
      <p:sp>
        <p:nvSpPr>
          <p:cNvPr id="3" name="Text Placeholder 2">
            <a:extLst>
              <a:ext uri="{FF2B5EF4-FFF2-40B4-BE49-F238E27FC236}">
                <a16:creationId xmlns:a16="http://schemas.microsoft.com/office/drawing/2014/main" id="{A7B6001C-7F60-BE33-0307-20E29935BB06}"/>
              </a:ext>
            </a:extLst>
          </p:cNvPr>
          <p:cNvSpPr>
            <a:spLocks noGrp="1"/>
          </p:cNvSpPr>
          <p:nvPr>
            <p:ph type="body" sz="quarter" idx="19"/>
          </p:nvPr>
        </p:nvSpPr>
        <p:spPr/>
        <p:txBody>
          <a:bodyPr/>
          <a:lstStyle/>
          <a:p>
            <a:r>
              <a:rPr lang="en-US"/>
              <a:t>Companies don’t always know that they can sell their waste streams, or what price to ask for it</a:t>
            </a:r>
            <a:endParaRPr lang="en-IE"/>
          </a:p>
        </p:txBody>
      </p:sp>
      <p:pic>
        <p:nvPicPr>
          <p:cNvPr id="9" name="Picture Placeholder 8" descr="Different types of donuts placed on shelves">
            <a:extLst>
              <a:ext uri="{FF2B5EF4-FFF2-40B4-BE49-F238E27FC236}">
                <a16:creationId xmlns:a16="http://schemas.microsoft.com/office/drawing/2014/main" id="{58EEA50A-71CC-2555-61DC-7F4141559BA2}"/>
              </a:ext>
            </a:extLst>
          </p:cNvPr>
          <p:cNvPicPr>
            <a:picLocks noGrp="1" noChangeAspect="1"/>
          </p:cNvPicPr>
          <p:nvPr>
            <p:ph type="pic" sz="quarter" idx="20"/>
          </p:nvPr>
        </p:nvPicPr>
        <p:blipFill>
          <a:blip r:embed="rId2" cstate="screen">
            <a:extLst>
              <a:ext uri="{28A0092B-C50C-407E-A947-70E740481C1C}">
                <a14:useLocalDpi xmlns:a14="http://schemas.microsoft.com/office/drawing/2010/main"/>
              </a:ext>
            </a:extLst>
          </a:blip>
          <a:srcRect/>
          <a:stretch/>
        </p:blipFill>
        <p:spPr>
          <a:xfrm>
            <a:off x="-2" y="-7299"/>
            <a:ext cx="12192002" cy="6865298"/>
          </a:xfrm>
        </p:spPr>
      </p:pic>
      <p:grpSp>
        <p:nvGrpSpPr>
          <p:cNvPr id="5" name="Group 4">
            <a:extLst>
              <a:ext uri="{FF2B5EF4-FFF2-40B4-BE49-F238E27FC236}">
                <a16:creationId xmlns:a16="http://schemas.microsoft.com/office/drawing/2014/main" id="{0A71D774-8F00-9739-388C-D15AE9D3B2C7}"/>
              </a:ext>
            </a:extLst>
          </p:cNvPr>
          <p:cNvGrpSpPr/>
          <p:nvPr/>
        </p:nvGrpSpPr>
        <p:grpSpPr>
          <a:xfrm>
            <a:off x="5489801" y="909423"/>
            <a:ext cx="1487826" cy="1083162"/>
            <a:chOff x="3400450" y="986392"/>
            <a:chExt cx="1487826" cy="1083162"/>
          </a:xfrm>
          <a:solidFill>
            <a:srgbClr val="0B3A5B"/>
          </a:solidFill>
        </p:grpSpPr>
        <p:sp>
          <p:nvSpPr>
            <p:cNvPr id="6" name="Freeform 13">
              <a:extLst>
                <a:ext uri="{FF2B5EF4-FFF2-40B4-BE49-F238E27FC236}">
                  <a16:creationId xmlns:a16="http://schemas.microsoft.com/office/drawing/2014/main" id="{ADB46AA0-66B0-1E48-1C07-6FA6E786D0E5}"/>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60BA47"/>
            </a:solidFill>
            <a:ln w="8971" cap="flat">
              <a:noFill/>
              <a:prstDash val="solid"/>
              <a:miter/>
            </a:ln>
          </p:spPr>
          <p:txBody>
            <a:bodyPr rtlCol="0" anchor="ctr"/>
            <a:lstStyle/>
            <a:p>
              <a:endParaRPr lang="en-GB" noProof="0"/>
            </a:p>
          </p:txBody>
        </p:sp>
        <p:sp>
          <p:nvSpPr>
            <p:cNvPr id="7" name="Freeform 15">
              <a:extLst>
                <a:ext uri="{FF2B5EF4-FFF2-40B4-BE49-F238E27FC236}">
                  <a16:creationId xmlns:a16="http://schemas.microsoft.com/office/drawing/2014/main" id="{D68A76B5-9ADA-FF06-248A-3DD8B285BC2A}"/>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grpFill/>
            <a:ln w="8971" cap="flat">
              <a:noFill/>
              <a:prstDash val="solid"/>
              <a:miter/>
            </a:ln>
          </p:spPr>
          <p:txBody>
            <a:bodyPr rtlCol="0" anchor="ctr"/>
            <a:lstStyle/>
            <a:p>
              <a:endParaRPr lang="en-GB" noProof="0"/>
            </a:p>
          </p:txBody>
        </p:sp>
      </p:grpSp>
    </p:spTree>
    <p:extLst>
      <p:ext uri="{BB962C8B-B14F-4D97-AF65-F5344CB8AC3E}">
        <p14:creationId xmlns:p14="http://schemas.microsoft.com/office/powerpoint/2010/main" val="2796339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4E763-D69A-2114-8EF2-31EB9392FED9}"/>
            </a:ext>
          </a:extLst>
        </p:cNvPr>
        <p:cNvGrpSpPr/>
        <p:nvPr/>
      </p:nvGrpSpPr>
      <p:grpSpPr>
        <a:xfrm>
          <a:off x="0" y="0"/>
          <a:ext cx="0" cy="0"/>
          <a:chOff x="0" y="0"/>
          <a:chExt cx="0" cy="0"/>
        </a:xfrm>
      </p:grpSpPr>
      <p:pic>
        <p:nvPicPr>
          <p:cNvPr id="17" name="Obraz 16">
            <a:extLst>
              <a:ext uri="{FF2B5EF4-FFF2-40B4-BE49-F238E27FC236}">
                <a16:creationId xmlns:a16="http://schemas.microsoft.com/office/drawing/2014/main" id="{685A9AD7-88C7-5572-3A92-0B16D8E3CCF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921794" y="0"/>
            <a:ext cx="4711827" cy="6858000"/>
          </a:xfrm>
          <a:prstGeom prst="rect">
            <a:avLst/>
          </a:prstGeom>
          <a:noFill/>
        </p:spPr>
      </p:pic>
      <p:sp>
        <p:nvSpPr>
          <p:cNvPr id="4" name="Text Placeholder 3">
            <a:extLst>
              <a:ext uri="{FF2B5EF4-FFF2-40B4-BE49-F238E27FC236}">
                <a16:creationId xmlns:a16="http://schemas.microsoft.com/office/drawing/2014/main" id="{1AA2BE6A-2705-BBA9-87F0-470EA48C9078}"/>
              </a:ext>
            </a:extLst>
          </p:cNvPr>
          <p:cNvSpPr>
            <a:spLocks noGrp="1"/>
          </p:cNvSpPr>
          <p:nvPr>
            <p:ph type="body" sz="quarter" idx="16"/>
          </p:nvPr>
        </p:nvSpPr>
        <p:spPr>
          <a:xfrm>
            <a:off x="238455" y="264503"/>
            <a:ext cx="9543498" cy="660530"/>
          </a:xfrm>
          <a:solidFill>
            <a:srgbClr val="60BA47"/>
          </a:solidFill>
        </p:spPr>
        <p:txBody>
          <a:bodyPr>
            <a:noAutofit/>
          </a:bodyPr>
          <a:lstStyle/>
          <a:p>
            <a:r>
              <a:rPr lang="en-GB" noProof="0"/>
              <a:t>Sustainable Sourcing &amp; Material Substitution</a:t>
            </a:r>
          </a:p>
        </p:txBody>
      </p:sp>
      <p:sp>
        <p:nvSpPr>
          <p:cNvPr id="3" name="Text Placeholder 2">
            <a:extLst>
              <a:ext uri="{FF2B5EF4-FFF2-40B4-BE49-F238E27FC236}">
                <a16:creationId xmlns:a16="http://schemas.microsoft.com/office/drawing/2014/main" id="{9D248A5C-F1ED-1BD9-12A6-6816A4032E88}"/>
              </a:ext>
            </a:extLst>
          </p:cNvPr>
          <p:cNvSpPr>
            <a:spLocks noGrp="1"/>
          </p:cNvSpPr>
          <p:nvPr>
            <p:ph type="body" sz="quarter" idx="19"/>
          </p:nvPr>
        </p:nvSpPr>
        <p:spPr>
          <a:xfrm>
            <a:off x="238455" y="1073598"/>
            <a:ext cx="6683340" cy="5511780"/>
          </a:xfrm>
          <a:solidFill>
            <a:schemeClr val="bg1"/>
          </a:solidFill>
        </p:spPr>
        <p:txBody>
          <a:bodyPr/>
          <a:lstStyle/>
          <a:p>
            <a:pPr marL="0" indent="0"/>
            <a:r>
              <a:rPr lang="en-US"/>
              <a:t>Sustainable sourcing and resource-efficient practices can significantly reduce environmental impact while </a:t>
            </a:r>
            <a:r>
              <a:rPr lang="en-US" b="1"/>
              <a:t>boosting competitiveness </a:t>
            </a:r>
            <a:r>
              <a:rPr lang="en-US"/>
              <a:t>for food SMEs:</a:t>
            </a:r>
            <a:endParaRPr lang="pl-PL" sz="1200"/>
          </a:p>
          <a:p>
            <a:pPr marL="342900" indent="-342900">
              <a:buFont typeface="Wingdings" panose="05000000000000000000" pitchFamily="2" charset="2"/>
              <a:buChar char="Ø"/>
            </a:pPr>
            <a:r>
              <a:rPr lang="en-US" b="1"/>
              <a:t>Source locally &amp; shorten supply chains </a:t>
            </a:r>
            <a:r>
              <a:rPr lang="en-US"/>
              <a:t>to reduce carbon emissions (an impact of transportation) while supporting local producers &amp; building stronger community ties.</a:t>
            </a:r>
          </a:p>
          <a:p>
            <a:pPr marL="342900" indent="-342900">
              <a:buFont typeface="Wingdings" panose="05000000000000000000" pitchFamily="2" charset="2"/>
              <a:buChar char="Ø"/>
            </a:pPr>
            <a:r>
              <a:rPr lang="en-US" b="1"/>
              <a:t>Material Substitution: </a:t>
            </a:r>
            <a:r>
              <a:rPr lang="en-US"/>
              <a:t>Switching to biodegradable or reusable packaging </a:t>
            </a:r>
            <a:r>
              <a:rPr lang="en-US" err="1"/>
              <a:t>minimises</a:t>
            </a:r>
            <a:r>
              <a:rPr lang="en-US"/>
              <a:t> plastic waste and lowers the environmental impact.</a:t>
            </a:r>
          </a:p>
          <a:p>
            <a:pPr marL="342900" indent="-342900">
              <a:buFont typeface="Wingdings" panose="05000000000000000000" pitchFamily="2" charset="2"/>
              <a:buChar char="Ø"/>
            </a:pPr>
            <a:r>
              <a:rPr lang="en-US" b="1"/>
              <a:t>Improve resource efficiency </a:t>
            </a:r>
            <a:r>
              <a:rPr lang="en-US"/>
              <a:t>by cutting energy, water &amp; material use—reducing costs and boosting SME competitiveness, SMEs are positioned as leaders in innovation and sustainability and attractive to conscious consumers. </a:t>
            </a:r>
          </a:p>
        </p:txBody>
      </p:sp>
    </p:spTree>
    <p:extLst>
      <p:ext uri="{BB962C8B-B14F-4D97-AF65-F5344CB8AC3E}">
        <p14:creationId xmlns:p14="http://schemas.microsoft.com/office/powerpoint/2010/main" val="1526605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rostokąt: zaokrąglone rogi 19">
            <a:extLst>
              <a:ext uri="{FF2B5EF4-FFF2-40B4-BE49-F238E27FC236}">
                <a16:creationId xmlns:a16="http://schemas.microsoft.com/office/drawing/2014/main" id="{CE3B7790-CC44-B9E7-2910-62392C63F838}"/>
              </a:ext>
            </a:extLst>
          </p:cNvPr>
          <p:cNvSpPr/>
          <p:nvPr/>
        </p:nvSpPr>
        <p:spPr>
          <a:xfrm>
            <a:off x="4158114" y="171917"/>
            <a:ext cx="3435733" cy="964827"/>
          </a:xfrm>
          <a:prstGeom prst="roundRect">
            <a:avLst/>
          </a:prstGeom>
          <a:solidFill>
            <a:srgbClr val="1D4C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6"/>
          </p:nvPr>
        </p:nvSpPr>
        <p:spPr>
          <a:xfrm>
            <a:off x="607555" y="587575"/>
            <a:ext cx="5881764" cy="557831"/>
          </a:xfrm>
          <a:prstGeom prst="rect">
            <a:avLst/>
          </a:prstGeom>
        </p:spPr>
        <p:txBody>
          <a:bodyPr/>
          <a:lstStyle/>
          <a:p>
            <a:r>
              <a:rPr lang="en-GB" noProof="0"/>
              <a:t>Be inspired…</a:t>
            </a:r>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9"/>
          </p:nvPr>
        </p:nvSpPr>
        <p:spPr>
          <a:xfrm>
            <a:off x="607554" y="1373926"/>
            <a:ext cx="6784647" cy="4896500"/>
          </a:xfrm>
          <a:prstGeom prst="rect">
            <a:avLst/>
          </a:prstGeom>
        </p:spPr>
        <p:txBody>
          <a:bodyPr/>
          <a:lstStyle/>
          <a:p>
            <a:pPr marL="0" indent="0"/>
            <a:r>
              <a:rPr lang="en-GB" noProof="0"/>
              <a:t>…</a:t>
            </a:r>
            <a:r>
              <a:rPr lang="en-US" noProof="0"/>
              <a:t>by Zelai </a:t>
            </a:r>
            <a:r>
              <a:rPr lang="en-US" noProof="0" err="1"/>
              <a:t>Txiki</a:t>
            </a:r>
            <a:r>
              <a:rPr lang="en-US" noProof="0"/>
              <a:t>, a Basque restaurant that turned the challenges of the pandemic into an opportunity for sustainability, transforming into a zero-waste establishment with its own vegetable garden, solar panels, rainwater harvesting, and innovative waste management practices.</a:t>
            </a:r>
            <a:endParaRPr lang="pl-PL" noProof="0"/>
          </a:p>
          <a:p>
            <a:pPr marL="0" indent="0"/>
            <a:endParaRPr lang="pl-PL"/>
          </a:p>
          <a:p>
            <a:pPr marL="0" indent="0"/>
            <a:r>
              <a:rPr lang="en-US"/>
              <a:t>Featured in </a:t>
            </a:r>
            <a:r>
              <a:rPr lang="pl-PL" err="1"/>
              <a:t>our</a:t>
            </a:r>
            <a:r>
              <a:rPr lang="pl-PL"/>
              <a:t> </a:t>
            </a:r>
            <a:r>
              <a:rPr lang="en-US" b="1">
                <a:hlinkClick r:id="rId3"/>
              </a:rPr>
              <a:t>Good Practice Compendium</a:t>
            </a:r>
            <a:r>
              <a:rPr lang="en-US"/>
              <a:t>, this initiative exemplifies how responsible farming, material substitution, and resource efficiency can help restaurants reduce their environmental impact while maintaining culinary excellence.</a:t>
            </a:r>
            <a:r>
              <a:rPr lang="pl-PL"/>
              <a:t> </a:t>
            </a:r>
            <a:endParaRPr lang="pl-PL" noProof="0"/>
          </a:p>
          <a:p>
            <a:pPr marL="0" indent="0"/>
            <a:endParaRPr lang="pl-PL"/>
          </a:p>
          <a:p>
            <a:pPr marL="0" indent="0"/>
            <a:endParaRPr lang="pl-PL"/>
          </a:p>
          <a:p>
            <a:pPr marL="0" indent="0"/>
            <a:r>
              <a:rPr lang="en-GB" noProof="0"/>
              <a:t>	Visit their </a:t>
            </a:r>
            <a:r>
              <a:rPr lang="en-GB" b="1" noProof="0">
                <a:hlinkClick r:id="rId4"/>
              </a:rPr>
              <a:t>website</a:t>
            </a:r>
            <a:r>
              <a:rPr lang="en-GB" noProof="0"/>
              <a:t> for more information!</a:t>
            </a:r>
          </a:p>
        </p:txBody>
      </p:sp>
      <p:pic>
        <p:nvPicPr>
          <p:cNvPr id="13" name="Grafika 12" descr="Internet z wypełnieniem pełnym">
            <a:extLst>
              <a:ext uri="{FF2B5EF4-FFF2-40B4-BE49-F238E27FC236}">
                <a16:creationId xmlns:a16="http://schemas.microsoft.com/office/drawing/2014/main" id="{5CA7FAA2-DA01-03E8-57E3-BEE30740BD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7555" y="5584546"/>
            <a:ext cx="914400" cy="914400"/>
          </a:xfrm>
          <a:prstGeom prst="rect">
            <a:avLst/>
          </a:prstGeom>
        </p:spPr>
      </p:pic>
      <p:pic>
        <p:nvPicPr>
          <p:cNvPr id="7" name="Symbol zastępczy obrazu 6" descr="Obraz zawierający tekst, zrzut ekranu, Czcionka, dokument&#10;&#10;Zawartość wygenerowana przez sztuczną inteligencję może być niepoprawna.">
            <a:extLst>
              <a:ext uri="{FF2B5EF4-FFF2-40B4-BE49-F238E27FC236}">
                <a16:creationId xmlns:a16="http://schemas.microsoft.com/office/drawing/2014/main" id="{2680785D-F969-FB47-A486-35DE02C06C20}"/>
              </a:ext>
            </a:extLst>
          </p:cNvPr>
          <p:cNvPicPr>
            <a:picLocks noGrp="1" noChangeAspect="1"/>
          </p:cNvPicPr>
          <p:nvPr>
            <p:ph type="pic" sz="quarter" idx="10"/>
          </p:nvPr>
        </p:nvPicPr>
        <p:blipFill>
          <a:blip r:embed="rId7" cstate="screen">
            <a:extLst>
              <a:ext uri="{28A0092B-C50C-407E-A947-70E740481C1C}">
                <a14:useLocalDpi xmlns:a14="http://schemas.microsoft.com/office/drawing/2010/main"/>
              </a:ext>
            </a:extLst>
          </a:blip>
          <a:srcRect/>
          <a:stretch/>
        </p:blipFill>
        <p:spPr>
          <a:xfrm>
            <a:off x="7795492" y="1373925"/>
            <a:ext cx="2715295" cy="4336988"/>
          </a:xfrm>
        </p:spPr>
      </p:pic>
      <p:grpSp>
        <p:nvGrpSpPr>
          <p:cNvPr id="3" name="Graphic 4">
            <a:extLst>
              <a:ext uri="{FF2B5EF4-FFF2-40B4-BE49-F238E27FC236}">
                <a16:creationId xmlns:a16="http://schemas.microsoft.com/office/drawing/2014/main" id="{86C0C128-EB60-6CD7-5D85-3969E76E2671}"/>
              </a:ext>
            </a:extLst>
          </p:cNvPr>
          <p:cNvGrpSpPr/>
          <p:nvPr/>
        </p:nvGrpSpPr>
        <p:grpSpPr>
          <a:xfrm rot="19582332">
            <a:off x="6919896" y="5853245"/>
            <a:ext cx="403667" cy="780438"/>
            <a:chOff x="9129274" y="2719113"/>
            <a:chExt cx="717139" cy="1386497"/>
          </a:xfrm>
          <a:solidFill>
            <a:srgbClr val="09465E"/>
          </a:solidFill>
        </p:grpSpPr>
        <p:grpSp>
          <p:nvGrpSpPr>
            <p:cNvPr id="4" name="Graphic 4">
              <a:extLst>
                <a:ext uri="{FF2B5EF4-FFF2-40B4-BE49-F238E27FC236}">
                  <a16:creationId xmlns:a16="http://schemas.microsoft.com/office/drawing/2014/main" id="{9E72BAFD-3B47-7D47-9F77-1416C8824839}"/>
                </a:ext>
              </a:extLst>
            </p:cNvPr>
            <p:cNvGrpSpPr/>
            <p:nvPr/>
          </p:nvGrpSpPr>
          <p:grpSpPr>
            <a:xfrm>
              <a:off x="9159507" y="2719113"/>
              <a:ext cx="446280" cy="440141"/>
              <a:chOff x="9159507" y="2719113"/>
              <a:chExt cx="446280" cy="440141"/>
            </a:xfrm>
            <a:grpFill/>
          </p:grpSpPr>
          <p:sp>
            <p:nvSpPr>
              <p:cNvPr id="16" name="Freeform 57">
                <a:extLst>
                  <a:ext uri="{FF2B5EF4-FFF2-40B4-BE49-F238E27FC236}">
                    <a16:creationId xmlns:a16="http://schemas.microsoft.com/office/drawing/2014/main" id="{417B0CD6-32E7-39B0-C91E-19938DDD3C0F}"/>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7" name="Freeform 58">
                <a:extLst>
                  <a:ext uri="{FF2B5EF4-FFF2-40B4-BE49-F238E27FC236}">
                    <a16:creationId xmlns:a16="http://schemas.microsoft.com/office/drawing/2014/main" id="{754515C9-C6EA-9251-B0E6-505926F97E32}"/>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6" name="Graphic 4">
              <a:extLst>
                <a:ext uri="{FF2B5EF4-FFF2-40B4-BE49-F238E27FC236}">
                  <a16:creationId xmlns:a16="http://schemas.microsoft.com/office/drawing/2014/main" id="{1155D048-59F4-A0FC-C59D-AFAD1AEE4371}"/>
                </a:ext>
              </a:extLst>
            </p:cNvPr>
            <p:cNvGrpSpPr/>
            <p:nvPr/>
          </p:nvGrpSpPr>
          <p:grpSpPr>
            <a:xfrm>
              <a:off x="9129274" y="2893887"/>
              <a:ext cx="717139" cy="1211724"/>
              <a:chOff x="9129274" y="2893887"/>
              <a:chExt cx="717139" cy="1211724"/>
            </a:xfrm>
            <a:grpFill/>
          </p:grpSpPr>
          <p:sp>
            <p:nvSpPr>
              <p:cNvPr id="8" name="Freeform 50">
                <a:extLst>
                  <a:ext uri="{FF2B5EF4-FFF2-40B4-BE49-F238E27FC236}">
                    <a16:creationId xmlns:a16="http://schemas.microsoft.com/office/drawing/2014/main" id="{735446AF-8ADB-A757-97BE-9BD45E34298C}"/>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9" name="Freeform 51">
                <a:extLst>
                  <a:ext uri="{FF2B5EF4-FFF2-40B4-BE49-F238E27FC236}">
                    <a16:creationId xmlns:a16="http://schemas.microsoft.com/office/drawing/2014/main" id="{C9DFF3B7-18D6-4FAE-A7FA-C97365076993}"/>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0" name="Freeform 52">
                <a:extLst>
                  <a:ext uri="{FF2B5EF4-FFF2-40B4-BE49-F238E27FC236}">
                    <a16:creationId xmlns:a16="http://schemas.microsoft.com/office/drawing/2014/main" id="{04C62675-E9F9-D549-266C-5EAF63B2CA09}"/>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1" name="Freeform 53">
                <a:extLst>
                  <a:ext uri="{FF2B5EF4-FFF2-40B4-BE49-F238E27FC236}">
                    <a16:creationId xmlns:a16="http://schemas.microsoft.com/office/drawing/2014/main" id="{54B3C5CC-FADC-95D4-A9E9-DCE8996937D2}"/>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2" name="Freeform 54">
                <a:extLst>
                  <a:ext uri="{FF2B5EF4-FFF2-40B4-BE49-F238E27FC236}">
                    <a16:creationId xmlns:a16="http://schemas.microsoft.com/office/drawing/2014/main" id="{CE38DCFB-5B1C-58E9-4EC3-593E4B220CF1}"/>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4" name="Freeform 55">
                <a:extLst>
                  <a:ext uri="{FF2B5EF4-FFF2-40B4-BE49-F238E27FC236}">
                    <a16:creationId xmlns:a16="http://schemas.microsoft.com/office/drawing/2014/main" id="{C268ADA0-DD7D-2C9A-252F-899CAD186631}"/>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5" name="Freeform 56">
                <a:extLst>
                  <a:ext uri="{FF2B5EF4-FFF2-40B4-BE49-F238E27FC236}">
                    <a16:creationId xmlns:a16="http://schemas.microsoft.com/office/drawing/2014/main" id="{DE4D361D-1ED7-87BF-4C07-2773798BFBCF}"/>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pic>
        <p:nvPicPr>
          <p:cNvPr id="19" name="Obraz 18" descr="Obraz zawierający Czcionka, Grafika, typografia, projekt graficzny&#10;&#10;Zawartość wygenerowana przez sztuczną inteligencję może być niepoprawna.">
            <a:extLst>
              <a:ext uri="{FF2B5EF4-FFF2-40B4-BE49-F238E27FC236}">
                <a16:creationId xmlns:a16="http://schemas.microsoft.com/office/drawing/2014/main" id="{92531529-96D8-14E0-018B-DCE56B141BFB}"/>
              </a:ext>
            </a:extLst>
          </p:cNvPr>
          <p:cNvPicPr>
            <a:picLocks noChangeAspect="1"/>
          </p:cNvPicPr>
          <p:nvPr/>
        </p:nvPicPr>
        <p:blipFill>
          <a:blip r:embed="rId8"/>
          <a:stretch>
            <a:fillRect/>
          </a:stretch>
        </p:blipFill>
        <p:spPr>
          <a:xfrm>
            <a:off x="4263991" y="263174"/>
            <a:ext cx="3152475" cy="570448"/>
          </a:xfrm>
          <a:prstGeom prst="rect">
            <a:avLst/>
          </a:prstGeom>
        </p:spPr>
      </p:pic>
    </p:spTree>
    <p:extLst>
      <p:ext uri="{BB962C8B-B14F-4D97-AF65-F5344CB8AC3E}">
        <p14:creationId xmlns:p14="http://schemas.microsoft.com/office/powerpoint/2010/main" val="1934515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ymbol zastępczy obrazu 10" descr="Obraz zawierający woda, kropla, Bańka, Płyn&#10;&#10;Zawartość wygenerowana przez sztuczną inteligencję może być niepoprawna.">
            <a:extLst>
              <a:ext uri="{FF2B5EF4-FFF2-40B4-BE49-F238E27FC236}">
                <a16:creationId xmlns:a16="http://schemas.microsoft.com/office/drawing/2014/main" id="{66F00474-E405-F573-1D5F-E0ADB14FA183}"/>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p:blipFill>
        <p:spPr>
          <a:xfrm>
            <a:off x="-2" y="-7299"/>
            <a:ext cx="12192002" cy="6865298"/>
          </a:xfrm>
        </p:spPr>
      </p:pic>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prstGeom prst="rect">
            <a:avLst/>
          </a:prstGeom>
        </p:spPr>
        <p:txBody>
          <a:bodyPr/>
          <a:lstStyle/>
          <a:p>
            <a:r>
              <a:rPr lang="en-GB" noProof="0"/>
              <a:t>Paul Hawken</a:t>
            </a:r>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9"/>
          </p:nvPr>
        </p:nvSpPr>
        <p:spPr>
          <a:xfrm>
            <a:off x="3382218" y="2112440"/>
            <a:ext cx="5427561" cy="1985691"/>
          </a:xfrm>
          <a:prstGeom prst="rect">
            <a:avLst/>
          </a:prstGeom>
        </p:spPr>
        <p:txBody>
          <a:bodyPr/>
          <a:lstStyle/>
          <a:p>
            <a:r>
              <a:rPr lang="en-GB" noProof="0"/>
              <a:t>“THE FIRST RULE OF SUSTAINABILITY IS TO ALIGN WITH NATURAL FORCES, OR AT LEAST NOT TRY TO DEFY THEM.”</a:t>
            </a:r>
          </a:p>
        </p:txBody>
      </p:sp>
      <p:grpSp>
        <p:nvGrpSpPr>
          <p:cNvPr id="13" name="Group 12">
            <a:extLst>
              <a:ext uri="{FF2B5EF4-FFF2-40B4-BE49-F238E27FC236}">
                <a16:creationId xmlns:a16="http://schemas.microsoft.com/office/drawing/2014/main" id="{9E17437A-A1B2-0547-E570-128067B6207C}"/>
              </a:ext>
            </a:extLst>
          </p:cNvPr>
          <p:cNvGrpSpPr/>
          <p:nvPr/>
        </p:nvGrpSpPr>
        <p:grpSpPr>
          <a:xfrm>
            <a:off x="5489801" y="935828"/>
            <a:ext cx="1487826" cy="1083162"/>
            <a:chOff x="3400450" y="986392"/>
            <a:chExt cx="1487826" cy="1083162"/>
          </a:xfrm>
          <a:solidFill>
            <a:srgbClr val="0B3A5B"/>
          </a:solidFill>
        </p:grpSpPr>
        <p:sp>
          <p:nvSpPr>
            <p:cNvPr id="14" name="Freeform 13">
              <a:extLst>
                <a:ext uri="{FF2B5EF4-FFF2-40B4-BE49-F238E27FC236}">
                  <a16:creationId xmlns:a16="http://schemas.microsoft.com/office/drawing/2014/main" id="{92AB5CB3-7D2F-5521-9B5E-41CF8EA59F7B}"/>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60BA47"/>
            </a:solidFill>
            <a:ln w="8971" cap="flat">
              <a:noFill/>
              <a:prstDash val="solid"/>
              <a:miter/>
            </a:ln>
          </p:spPr>
          <p:txBody>
            <a:bodyPr rtlCol="0" anchor="ctr"/>
            <a:lstStyle/>
            <a:p>
              <a:endParaRPr lang="en-GB" noProof="0"/>
            </a:p>
          </p:txBody>
        </p:sp>
        <p:sp>
          <p:nvSpPr>
            <p:cNvPr id="16" name="Freeform 15">
              <a:extLst>
                <a:ext uri="{FF2B5EF4-FFF2-40B4-BE49-F238E27FC236}">
                  <a16:creationId xmlns:a16="http://schemas.microsoft.com/office/drawing/2014/main" id="{4772CC2F-D78B-E35C-E0E8-0BBA501ECE2D}"/>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grpFill/>
            <a:ln w="8971" cap="flat">
              <a:noFill/>
              <a:prstDash val="solid"/>
              <a:miter/>
            </a:ln>
          </p:spPr>
          <p:txBody>
            <a:bodyPr rtlCol="0" anchor="ctr"/>
            <a:lstStyle/>
            <a:p>
              <a:endParaRPr lang="en-GB" noProof="0"/>
            </a:p>
          </p:txBody>
        </p:sp>
      </p:grpSp>
      <p:sp>
        <p:nvSpPr>
          <p:cNvPr id="17" name="Freeform 16">
            <a:extLst>
              <a:ext uri="{FF2B5EF4-FFF2-40B4-BE49-F238E27FC236}">
                <a16:creationId xmlns:a16="http://schemas.microsoft.com/office/drawing/2014/main" id="{9ECBCD90-1CFE-E668-D7EB-8BBF41510953}"/>
              </a:ext>
            </a:extLst>
          </p:cNvPr>
          <p:cNvSpPr/>
          <p:nvPr/>
        </p:nvSpPr>
        <p:spPr>
          <a:xfrm>
            <a:off x="9010180" y="2686730"/>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GB" noProof="0"/>
          </a:p>
        </p:txBody>
      </p:sp>
    </p:spTree>
    <p:extLst>
      <p:ext uri="{BB962C8B-B14F-4D97-AF65-F5344CB8AC3E}">
        <p14:creationId xmlns:p14="http://schemas.microsoft.com/office/powerpoint/2010/main" val="1027828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A571B-890F-6B71-D068-4BC0FAAE81C0}"/>
            </a:ext>
          </a:extLst>
        </p:cNvPr>
        <p:cNvGrpSpPr/>
        <p:nvPr/>
      </p:nvGrpSpPr>
      <p:grpSpPr>
        <a:xfrm>
          <a:off x="0" y="0"/>
          <a:ext cx="0" cy="0"/>
          <a:chOff x="0" y="0"/>
          <a:chExt cx="0" cy="0"/>
        </a:xfrm>
      </p:grpSpPr>
      <p:pic>
        <p:nvPicPr>
          <p:cNvPr id="11" name="Symbol zastępczy obrazu 10" descr="Obraz zawierający computer, na wolnym powietrzu, trawa, komputer&#10;&#10;Zawartość wygenerowana przez sztuczną inteligencję może być niepoprawna.">
            <a:extLst>
              <a:ext uri="{FF2B5EF4-FFF2-40B4-BE49-F238E27FC236}">
                <a16:creationId xmlns:a16="http://schemas.microsoft.com/office/drawing/2014/main" id="{45B29847-5DD2-811F-0793-B0EC09D08281}"/>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238772" y="2626822"/>
            <a:ext cx="7708195" cy="3396829"/>
          </a:xfrm>
        </p:spPr>
      </p:pic>
      <p:sp>
        <p:nvSpPr>
          <p:cNvPr id="5" name="Text Placeholder 4">
            <a:extLst>
              <a:ext uri="{FF2B5EF4-FFF2-40B4-BE49-F238E27FC236}">
                <a16:creationId xmlns:a16="http://schemas.microsoft.com/office/drawing/2014/main" id="{1DF12635-A3FC-0245-DA5E-819717E6AB38}"/>
              </a:ext>
            </a:extLst>
          </p:cNvPr>
          <p:cNvSpPr>
            <a:spLocks noGrp="1"/>
          </p:cNvSpPr>
          <p:nvPr>
            <p:ph type="body" sz="quarter" idx="17"/>
          </p:nvPr>
        </p:nvSpPr>
        <p:spPr>
          <a:xfrm>
            <a:off x="6913514" y="439689"/>
            <a:ext cx="2066906" cy="582221"/>
          </a:xfrm>
        </p:spPr>
        <p:txBody>
          <a:bodyPr/>
          <a:lstStyle/>
          <a:p>
            <a:r>
              <a:rPr lang="en-GB" noProof="0"/>
              <a:t>04</a:t>
            </a:r>
          </a:p>
        </p:txBody>
      </p:sp>
      <p:sp>
        <p:nvSpPr>
          <p:cNvPr id="14" name="Rectangle 13">
            <a:extLst>
              <a:ext uri="{FF2B5EF4-FFF2-40B4-BE49-F238E27FC236}">
                <a16:creationId xmlns:a16="http://schemas.microsoft.com/office/drawing/2014/main" id="{FB1CD130-84F7-9242-4A55-24DD141D2221}"/>
              </a:ext>
            </a:extLst>
          </p:cNvPr>
          <p:cNvSpPr/>
          <p:nvPr/>
        </p:nvSpPr>
        <p:spPr>
          <a:xfrm>
            <a:off x="4437246" y="3137889"/>
            <a:ext cx="5472897" cy="582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spc="324" noProof="0">
                <a:solidFill>
                  <a:srgbClr val="60BA47"/>
                </a:solidFill>
                <a:latin typeface="Calibri" panose="020F0502020204030204" pitchFamily="34" charset="0"/>
                <a:cs typeface="Calibri" panose="020F0502020204030204" pitchFamily="34" charset="0"/>
              </a:rPr>
              <a:t>ENERGY EFFICIENCY</a:t>
            </a:r>
          </a:p>
        </p:txBody>
      </p:sp>
    </p:spTree>
    <p:extLst>
      <p:ext uri="{BB962C8B-B14F-4D97-AF65-F5344CB8AC3E}">
        <p14:creationId xmlns:p14="http://schemas.microsoft.com/office/powerpoint/2010/main" val="8283235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6"/>
          </p:nvPr>
        </p:nvSpPr>
        <p:spPr>
          <a:xfrm>
            <a:off x="467358" y="512366"/>
            <a:ext cx="5476241" cy="1076611"/>
          </a:xfrm>
          <a:prstGeom prst="rect">
            <a:avLst/>
          </a:prstGeom>
        </p:spPr>
        <p:txBody>
          <a:bodyPr/>
          <a:lstStyle/>
          <a:p>
            <a:r>
              <a:rPr lang="en-GB" noProof="0"/>
              <a:t>Why Energy Efficiency Matters</a:t>
            </a:r>
            <a:r>
              <a:rPr lang="pl-PL" noProof="0"/>
              <a:t>…</a:t>
            </a:r>
            <a:endParaRPr lang="en-GB" noProof="0"/>
          </a:p>
        </p:txBody>
      </p:sp>
      <p:sp>
        <p:nvSpPr>
          <p:cNvPr id="12" name="Text Placeholder 11">
            <a:extLst>
              <a:ext uri="{FF2B5EF4-FFF2-40B4-BE49-F238E27FC236}">
                <a16:creationId xmlns:a16="http://schemas.microsoft.com/office/drawing/2014/main" id="{7A923FCD-9B63-5E92-2756-7BAB49F00472}"/>
              </a:ext>
            </a:extLst>
          </p:cNvPr>
          <p:cNvSpPr>
            <a:spLocks noGrp="1"/>
          </p:cNvSpPr>
          <p:nvPr>
            <p:ph type="body" sz="quarter" idx="18"/>
          </p:nvPr>
        </p:nvSpPr>
        <p:spPr>
          <a:xfrm>
            <a:off x="467357" y="1760253"/>
            <a:ext cx="5628643" cy="3666574"/>
          </a:xfrm>
        </p:spPr>
        <p:txBody>
          <a:bodyPr/>
          <a:lstStyle/>
          <a:p>
            <a:pPr marL="0" indent="0"/>
            <a:r>
              <a:rPr lang="en-US" noProof="0"/>
              <a:t>Energy efficiency is essential for food SMEs, helping to </a:t>
            </a:r>
            <a:r>
              <a:rPr lang="en-US" b="1" noProof="0"/>
              <a:t>cut operational costs </a:t>
            </a:r>
            <a:r>
              <a:rPr lang="en-US" noProof="0"/>
              <a:t>while reducing environmental impact. In kitchens, production lines, distribution and storage areas, </a:t>
            </a:r>
            <a:r>
              <a:rPr lang="en-US" noProof="0" err="1"/>
              <a:t>optimising</a:t>
            </a:r>
            <a:r>
              <a:rPr lang="en-US" noProof="0"/>
              <a:t> energy use can significantly lower energy bills and reduce emissions —see example practices in the following slides. </a:t>
            </a:r>
            <a:endParaRPr lang="pl-PL" noProof="0"/>
          </a:p>
          <a:p>
            <a:pPr marL="0" indent="0"/>
            <a:r>
              <a:rPr lang="en-US"/>
              <a:t>Being energy-efficient not only supports climate goals but also improves </a:t>
            </a:r>
            <a:r>
              <a:rPr lang="en-US" b="1"/>
              <a:t>business resilience and competitiveness</a:t>
            </a:r>
            <a:r>
              <a:rPr lang="en-US"/>
              <a:t> in a sustainability-driven or green market.</a:t>
            </a:r>
            <a:endParaRPr lang="pl-PL"/>
          </a:p>
        </p:txBody>
      </p:sp>
      <p:sp>
        <p:nvSpPr>
          <p:cNvPr id="7" name="Freeform 6">
            <a:extLst>
              <a:ext uri="{FF2B5EF4-FFF2-40B4-BE49-F238E27FC236}">
                <a16:creationId xmlns:a16="http://schemas.microsoft.com/office/drawing/2014/main" id="{9D0E708C-F88F-091D-DAA7-B7C203069DB2}"/>
              </a:ext>
            </a:extLst>
          </p:cNvPr>
          <p:cNvSpPr/>
          <p:nvPr/>
        </p:nvSpPr>
        <p:spPr>
          <a:xfrm>
            <a:off x="8592849" y="-1560706"/>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GB" noProof="0"/>
          </a:p>
        </p:txBody>
      </p:sp>
      <p:pic>
        <p:nvPicPr>
          <p:cNvPr id="11" name="Symbol zastępczy obrazu 10" descr="Obraz zawierający osoba, dłoń, trzymanie, ściana&#10;&#10;Zawartość wygenerowana przez sztuczną inteligencję może być niepoprawna.">
            <a:extLst>
              <a:ext uri="{FF2B5EF4-FFF2-40B4-BE49-F238E27FC236}">
                <a16:creationId xmlns:a16="http://schemas.microsoft.com/office/drawing/2014/main" id="{C5136F79-7E9F-A196-FA86-2B5E77EC2F87}"/>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b="-542"/>
          <a:stretch/>
        </p:blipFill>
        <p:spPr>
          <a:xfrm>
            <a:off x="6096000" y="342900"/>
            <a:ext cx="5361066" cy="6858000"/>
          </a:xfrm>
        </p:spPr>
      </p:pic>
    </p:spTree>
    <p:extLst>
      <p:ext uri="{BB962C8B-B14F-4D97-AF65-F5344CB8AC3E}">
        <p14:creationId xmlns:p14="http://schemas.microsoft.com/office/powerpoint/2010/main" val="1963509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8"/>
          </p:nvPr>
        </p:nvSpPr>
        <p:spPr>
          <a:xfrm>
            <a:off x="4825907" y="852937"/>
            <a:ext cx="6476502" cy="5152126"/>
          </a:xfrm>
          <a:prstGeom prst="rect">
            <a:avLst/>
          </a:prstGeom>
        </p:spPr>
        <p:txBody>
          <a:bodyPr/>
          <a:lstStyle/>
          <a:p>
            <a:pPr marL="0" indent="0">
              <a:buNone/>
            </a:pPr>
            <a:r>
              <a:rPr lang="en-US"/>
              <a:t>Energy efficiency plays a crucial role in helping food SMEs become more resilient, manage rising material and energy costs, and stay competitive. Reducing energy consumption leads to long-term financial savings, lower production costs, and greater stability in the face of fluctuating energy prices.</a:t>
            </a:r>
          </a:p>
          <a:p>
            <a:pPr marL="0" indent="0">
              <a:buNone/>
            </a:pPr>
            <a:endParaRPr lang="pl-PL"/>
          </a:p>
          <a:p>
            <a:pPr marL="342900" indent="-342900">
              <a:buFont typeface="Wingdings" panose="05000000000000000000" pitchFamily="2" charset="2"/>
              <a:buChar char="ü"/>
            </a:pPr>
            <a:r>
              <a:rPr lang="en-US" b="1"/>
              <a:t>Reduced operational costs </a:t>
            </a:r>
            <a:r>
              <a:rPr lang="en-US"/>
              <a:t>through smarter energy use, helping food SMEs boost profitability</a:t>
            </a:r>
          </a:p>
          <a:p>
            <a:pPr marL="342900" indent="-342900">
              <a:buFont typeface="Wingdings" panose="05000000000000000000" pitchFamily="2" charset="2"/>
              <a:buChar char="ü"/>
            </a:pPr>
            <a:r>
              <a:rPr lang="en-US"/>
              <a:t>Stronger </a:t>
            </a:r>
            <a:r>
              <a:rPr lang="en-US" b="1"/>
              <a:t>market competitiveness </a:t>
            </a:r>
            <a:r>
              <a:rPr lang="en-US"/>
              <a:t>by aligning with sustainability standards &amp; consumer expectations</a:t>
            </a:r>
          </a:p>
          <a:p>
            <a:pPr marL="342900" indent="-342900">
              <a:buFont typeface="Wingdings" panose="05000000000000000000" pitchFamily="2" charset="2"/>
              <a:buChar char="ü"/>
            </a:pPr>
            <a:r>
              <a:rPr lang="en-US"/>
              <a:t>Improved </a:t>
            </a:r>
            <a:r>
              <a:rPr lang="en-US" b="1"/>
              <a:t>community well-being </a:t>
            </a:r>
            <a:r>
              <a:rPr lang="en-US"/>
              <a:t>through lower emissions, cleaner air &amp; support for local resilience</a:t>
            </a:r>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6"/>
          </p:nvPr>
        </p:nvSpPr>
        <p:spPr>
          <a:xfrm>
            <a:off x="0" y="692141"/>
            <a:ext cx="4614530" cy="2051060"/>
          </a:xfrm>
          <a:prstGeom prst="rect">
            <a:avLst/>
          </a:prstGeom>
          <a:solidFill>
            <a:srgbClr val="60BA47"/>
          </a:solidFill>
        </p:spPr>
        <p:txBody>
          <a:bodyPr anchor="ctr"/>
          <a:lstStyle/>
          <a:p>
            <a:pPr marL="411163"/>
            <a:r>
              <a:rPr lang="pl-PL" noProof="0"/>
              <a:t>BENEFITS OF ENERGY EFFICIENCY</a:t>
            </a:r>
            <a:endParaRPr lang="en-GB" noProof="0"/>
          </a:p>
        </p:txBody>
      </p:sp>
      <p:sp>
        <p:nvSpPr>
          <p:cNvPr id="2" name="Freeform 1">
            <a:extLst>
              <a:ext uri="{FF2B5EF4-FFF2-40B4-BE49-F238E27FC236}">
                <a16:creationId xmlns:a16="http://schemas.microsoft.com/office/drawing/2014/main" id="{F3AA9202-D230-861F-82F6-9C250DD0009D}"/>
              </a:ext>
            </a:extLst>
          </p:cNvPr>
          <p:cNvSpPr/>
          <p:nvPr/>
        </p:nvSpPr>
        <p:spPr>
          <a:xfrm>
            <a:off x="-6636068" y="3065953"/>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GB" noProof="0"/>
          </a:p>
        </p:txBody>
      </p:sp>
    </p:spTree>
    <p:extLst>
      <p:ext uri="{BB962C8B-B14F-4D97-AF65-F5344CB8AC3E}">
        <p14:creationId xmlns:p14="http://schemas.microsoft.com/office/powerpoint/2010/main" val="36002112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Freeform 1"/>
          <p:cNvSpPr>
            <a:spLocks noChangeArrowheads="1"/>
          </p:cNvSpPr>
          <p:nvPr/>
        </p:nvSpPr>
        <p:spPr bwMode="auto">
          <a:xfrm>
            <a:off x="918037" y="1539003"/>
            <a:ext cx="2334470" cy="3631016"/>
          </a:xfrm>
          <a:custGeom>
            <a:avLst/>
            <a:gdLst>
              <a:gd name="T0" fmla="*/ 3335 w 4107"/>
              <a:gd name="T1" fmla="*/ 4544 h 4545"/>
              <a:gd name="T2" fmla="*/ 770 w 4107"/>
              <a:gd name="T3" fmla="*/ 4544 h 4545"/>
              <a:gd name="T4" fmla="*/ 770 w 4107"/>
              <a:gd name="T5" fmla="*/ 4544 h 4545"/>
              <a:gd name="T6" fmla="*/ 0 w 4107"/>
              <a:gd name="T7" fmla="*/ 3774 h 4545"/>
              <a:gd name="T8" fmla="*/ 0 w 4107"/>
              <a:gd name="T9" fmla="*/ 0 h 4545"/>
              <a:gd name="T10" fmla="*/ 4106 w 4107"/>
              <a:gd name="T11" fmla="*/ 0 h 4545"/>
              <a:gd name="T12" fmla="*/ 4106 w 4107"/>
              <a:gd name="T13" fmla="*/ 3774 h 4545"/>
              <a:gd name="T14" fmla="*/ 4106 w 4107"/>
              <a:gd name="T15" fmla="*/ 3774 h 4545"/>
              <a:gd name="T16" fmla="*/ 3335 w 4107"/>
              <a:gd name="T17" fmla="*/ 4544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5">
                <a:moveTo>
                  <a:pt x="3335" y="4544"/>
                </a:moveTo>
                <a:lnTo>
                  <a:pt x="770" y="4544"/>
                </a:lnTo>
                <a:lnTo>
                  <a:pt x="770" y="4544"/>
                </a:lnTo>
                <a:cubicBezTo>
                  <a:pt x="345" y="4544"/>
                  <a:pt x="0" y="4199"/>
                  <a:pt x="0" y="3774"/>
                </a:cubicBezTo>
                <a:lnTo>
                  <a:pt x="0" y="0"/>
                </a:lnTo>
                <a:lnTo>
                  <a:pt x="4106" y="0"/>
                </a:lnTo>
                <a:lnTo>
                  <a:pt x="4106" y="3774"/>
                </a:lnTo>
                <a:lnTo>
                  <a:pt x="4106" y="3774"/>
                </a:lnTo>
                <a:cubicBezTo>
                  <a:pt x="4106" y="4199"/>
                  <a:pt x="3761" y="4544"/>
                  <a:pt x="3335" y="4544"/>
                </a:cubicBezTo>
              </a:path>
            </a:pathLst>
          </a:custGeom>
          <a:solidFill>
            <a:srgbClr val="60BA47"/>
          </a:solidFill>
          <a:ln>
            <a:noFill/>
          </a:ln>
          <a:effectLst/>
        </p:spPr>
        <p:txBody>
          <a:bodyPr wrap="none" anchor="ctr"/>
          <a:lstStyle/>
          <a:p>
            <a:endParaRPr lang="en-GB" sz="900" noProof="0"/>
          </a:p>
        </p:txBody>
      </p:sp>
      <p:sp>
        <p:nvSpPr>
          <p:cNvPr id="359" name="Freeform 246"/>
          <p:cNvSpPr>
            <a:spLocks noChangeArrowheads="1"/>
          </p:cNvSpPr>
          <p:nvPr/>
        </p:nvSpPr>
        <p:spPr bwMode="auto">
          <a:xfrm>
            <a:off x="865378" y="1396078"/>
            <a:ext cx="2387128" cy="142926"/>
          </a:xfrm>
          <a:custGeom>
            <a:avLst/>
            <a:gdLst>
              <a:gd name="T0" fmla="*/ 4199 w 4200"/>
              <a:gd name="T1" fmla="*/ 251 h 252"/>
              <a:gd name="T2" fmla="*/ 126 w 4200"/>
              <a:gd name="T3" fmla="*/ 251 h 252"/>
              <a:gd name="T4" fmla="*/ 126 w 4200"/>
              <a:gd name="T5" fmla="*/ 251 h 252"/>
              <a:gd name="T6" fmla="*/ 0 w 4200"/>
              <a:gd name="T7" fmla="*/ 125 h 252"/>
              <a:gd name="T8" fmla="*/ 0 w 4200"/>
              <a:gd name="T9" fmla="*/ 125 h 252"/>
              <a:gd name="T10" fmla="*/ 126 w 4200"/>
              <a:gd name="T11" fmla="*/ 0 h 252"/>
              <a:gd name="T12" fmla="*/ 4199 w 4200"/>
              <a:gd name="T13" fmla="*/ 0 h 252"/>
              <a:gd name="T14" fmla="*/ 4199 w 4200"/>
              <a:gd name="T15" fmla="*/ 251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0" h="252">
                <a:moveTo>
                  <a:pt x="4199" y="251"/>
                </a:moveTo>
                <a:lnTo>
                  <a:pt x="126" y="251"/>
                </a:lnTo>
                <a:lnTo>
                  <a:pt x="126" y="251"/>
                </a:lnTo>
                <a:cubicBezTo>
                  <a:pt x="56" y="251"/>
                  <a:pt x="0" y="195"/>
                  <a:pt x="0" y="125"/>
                </a:cubicBezTo>
                <a:lnTo>
                  <a:pt x="0" y="125"/>
                </a:lnTo>
                <a:cubicBezTo>
                  <a:pt x="0" y="56"/>
                  <a:pt x="56" y="0"/>
                  <a:pt x="126" y="0"/>
                </a:cubicBezTo>
                <a:lnTo>
                  <a:pt x="4199" y="0"/>
                </a:lnTo>
                <a:lnTo>
                  <a:pt x="4199" y="251"/>
                </a:lnTo>
              </a:path>
            </a:pathLst>
          </a:custGeom>
          <a:solidFill>
            <a:srgbClr val="086575"/>
          </a:solidFill>
          <a:ln>
            <a:noFill/>
          </a:ln>
          <a:effectLst/>
        </p:spPr>
        <p:txBody>
          <a:bodyPr wrap="none" anchor="ctr"/>
          <a:lstStyle/>
          <a:p>
            <a:endParaRPr lang="en-GB" sz="900" noProof="0"/>
          </a:p>
        </p:txBody>
      </p:sp>
      <p:sp>
        <p:nvSpPr>
          <p:cNvPr id="360" name="Freeform 247"/>
          <p:cNvSpPr>
            <a:spLocks noChangeArrowheads="1"/>
          </p:cNvSpPr>
          <p:nvPr/>
        </p:nvSpPr>
        <p:spPr bwMode="auto">
          <a:xfrm>
            <a:off x="3580987" y="2529636"/>
            <a:ext cx="2334470" cy="3470012"/>
          </a:xfrm>
          <a:custGeom>
            <a:avLst/>
            <a:gdLst>
              <a:gd name="T0" fmla="*/ 3336 w 4107"/>
              <a:gd name="T1" fmla="*/ 0 h 4544"/>
              <a:gd name="T2" fmla="*/ 771 w 4107"/>
              <a:gd name="T3" fmla="*/ 0 h 4544"/>
              <a:gd name="T4" fmla="*/ 771 w 4107"/>
              <a:gd name="T5" fmla="*/ 0 h 4544"/>
              <a:gd name="T6" fmla="*/ 0 w 4107"/>
              <a:gd name="T7" fmla="*/ 769 h 4544"/>
              <a:gd name="T8" fmla="*/ 0 w 4107"/>
              <a:gd name="T9" fmla="*/ 4543 h 4544"/>
              <a:gd name="T10" fmla="*/ 4106 w 4107"/>
              <a:gd name="T11" fmla="*/ 4543 h 4544"/>
              <a:gd name="T12" fmla="*/ 4106 w 4107"/>
              <a:gd name="T13" fmla="*/ 769 h 4544"/>
              <a:gd name="T14" fmla="*/ 4106 w 4107"/>
              <a:gd name="T15" fmla="*/ 769 h 4544"/>
              <a:gd name="T16" fmla="*/ 3336 w 4107"/>
              <a:gd name="T17"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4">
                <a:moveTo>
                  <a:pt x="3336" y="0"/>
                </a:moveTo>
                <a:lnTo>
                  <a:pt x="771" y="0"/>
                </a:lnTo>
                <a:lnTo>
                  <a:pt x="771" y="0"/>
                </a:lnTo>
                <a:cubicBezTo>
                  <a:pt x="345" y="0"/>
                  <a:pt x="0" y="344"/>
                  <a:pt x="0" y="769"/>
                </a:cubicBezTo>
                <a:lnTo>
                  <a:pt x="0" y="4543"/>
                </a:lnTo>
                <a:lnTo>
                  <a:pt x="4106" y="4543"/>
                </a:lnTo>
                <a:lnTo>
                  <a:pt x="4106" y="769"/>
                </a:lnTo>
                <a:lnTo>
                  <a:pt x="4106" y="769"/>
                </a:lnTo>
                <a:cubicBezTo>
                  <a:pt x="4106" y="344"/>
                  <a:pt x="3761" y="0"/>
                  <a:pt x="3336" y="0"/>
                </a:cubicBezTo>
              </a:path>
            </a:pathLst>
          </a:custGeom>
          <a:solidFill>
            <a:srgbClr val="2094D2"/>
          </a:solidFill>
          <a:ln>
            <a:noFill/>
          </a:ln>
          <a:effectLst/>
        </p:spPr>
        <p:txBody>
          <a:bodyPr wrap="none" anchor="ctr"/>
          <a:lstStyle/>
          <a:p>
            <a:endParaRPr lang="en-GB" sz="900" noProof="0"/>
          </a:p>
        </p:txBody>
      </p:sp>
      <p:sp>
        <p:nvSpPr>
          <p:cNvPr id="362" name="Freeform 249"/>
          <p:cNvSpPr>
            <a:spLocks noChangeArrowheads="1"/>
          </p:cNvSpPr>
          <p:nvPr/>
        </p:nvSpPr>
        <p:spPr bwMode="auto">
          <a:xfrm>
            <a:off x="3549296" y="5999648"/>
            <a:ext cx="2387128" cy="142928"/>
          </a:xfrm>
          <a:custGeom>
            <a:avLst/>
            <a:gdLst>
              <a:gd name="T0" fmla="*/ 4199 w 4200"/>
              <a:gd name="T1" fmla="*/ 0 h 253"/>
              <a:gd name="T2" fmla="*/ 126 w 4200"/>
              <a:gd name="T3" fmla="*/ 0 h 253"/>
              <a:gd name="T4" fmla="*/ 126 w 4200"/>
              <a:gd name="T5" fmla="*/ 0 h 253"/>
              <a:gd name="T6" fmla="*/ 0 w 4200"/>
              <a:gd name="T7" fmla="*/ 126 h 253"/>
              <a:gd name="T8" fmla="*/ 0 w 4200"/>
              <a:gd name="T9" fmla="*/ 126 h 253"/>
              <a:gd name="T10" fmla="*/ 126 w 4200"/>
              <a:gd name="T11" fmla="*/ 252 h 253"/>
              <a:gd name="T12" fmla="*/ 4199 w 4200"/>
              <a:gd name="T13" fmla="*/ 252 h 253"/>
              <a:gd name="T14" fmla="*/ 4199 w 4200"/>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0" h="253">
                <a:moveTo>
                  <a:pt x="4199" y="0"/>
                </a:moveTo>
                <a:lnTo>
                  <a:pt x="126" y="0"/>
                </a:lnTo>
                <a:lnTo>
                  <a:pt x="126" y="0"/>
                </a:lnTo>
                <a:cubicBezTo>
                  <a:pt x="57" y="0"/>
                  <a:pt x="0" y="57"/>
                  <a:pt x="0" y="126"/>
                </a:cubicBezTo>
                <a:lnTo>
                  <a:pt x="0" y="126"/>
                </a:lnTo>
                <a:cubicBezTo>
                  <a:pt x="0" y="195"/>
                  <a:pt x="57" y="252"/>
                  <a:pt x="126" y="252"/>
                </a:cubicBezTo>
                <a:lnTo>
                  <a:pt x="4199" y="252"/>
                </a:lnTo>
                <a:lnTo>
                  <a:pt x="4199" y="0"/>
                </a:lnTo>
              </a:path>
            </a:pathLst>
          </a:custGeom>
          <a:solidFill>
            <a:srgbClr val="086575"/>
          </a:solidFill>
          <a:ln>
            <a:noFill/>
          </a:ln>
          <a:effectLst/>
        </p:spPr>
        <p:txBody>
          <a:bodyPr wrap="none" anchor="ctr"/>
          <a:lstStyle/>
          <a:p>
            <a:endParaRPr lang="en-GB" sz="900" noProof="0"/>
          </a:p>
        </p:txBody>
      </p:sp>
      <p:sp>
        <p:nvSpPr>
          <p:cNvPr id="363" name="Freeform 250"/>
          <p:cNvSpPr>
            <a:spLocks noChangeArrowheads="1"/>
          </p:cNvSpPr>
          <p:nvPr/>
        </p:nvSpPr>
        <p:spPr bwMode="auto">
          <a:xfrm>
            <a:off x="6243938" y="1539003"/>
            <a:ext cx="2334470" cy="3631016"/>
          </a:xfrm>
          <a:custGeom>
            <a:avLst/>
            <a:gdLst>
              <a:gd name="T0" fmla="*/ 3335 w 4107"/>
              <a:gd name="T1" fmla="*/ 4544 h 4545"/>
              <a:gd name="T2" fmla="*/ 770 w 4107"/>
              <a:gd name="T3" fmla="*/ 4544 h 4545"/>
              <a:gd name="T4" fmla="*/ 770 w 4107"/>
              <a:gd name="T5" fmla="*/ 4544 h 4545"/>
              <a:gd name="T6" fmla="*/ 0 w 4107"/>
              <a:gd name="T7" fmla="*/ 3774 h 4545"/>
              <a:gd name="T8" fmla="*/ 0 w 4107"/>
              <a:gd name="T9" fmla="*/ 0 h 4545"/>
              <a:gd name="T10" fmla="*/ 4106 w 4107"/>
              <a:gd name="T11" fmla="*/ 0 h 4545"/>
              <a:gd name="T12" fmla="*/ 4106 w 4107"/>
              <a:gd name="T13" fmla="*/ 3774 h 4545"/>
              <a:gd name="T14" fmla="*/ 4106 w 4107"/>
              <a:gd name="T15" fmla="*/ 3774 h 4545"/>
              <a:gd name="T16" fmla="*/ 3335 w 4107"/>
              <a:gd name="T17" fmla="*/ 4544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5">
                <a:moveTo>
                  <a:pt x="3335" y="4544"/>
                </a:moveTo>
                <a:lnTo>
                  <a:pt x="770" y="4544"/>
                </a:lnTo>
                <a:lnTo>
                  <a:pt x="770" y="4544"/>
                </a:lnTo>
                <a:cubicBezTo>
                  <a:pt x="345" y="4544"/>
                  <a:pt x="0" y="4199"/>
                  <a:pt x="0" y="3774"/>
                </a:cubicBezTo>
                <a:lnTo>
                  <a:pt x="0" y="0"/>
                </a:lnTo>
                <a:lnTo>
                  <a:pt x="4106" y="0"/>
                </a:lnTo>
                <a:lnTo>
                  <a:pt x="4106" y="3774"/>
                </a:lnTo>
                <a:lnTo>
                  <a:pt x="4106" y="3774"/>
                </a:lnTo>
                <a:cubicBezTo>
                  <a:pt x="4106" y="4199"/>
                  <a:pt x="3761" y="4544"/>
                  <a:pt x="3335" y="4544"/>
                </a:cubicBezTo>
              </a:path>
            </a:pathLst>
          </a:custGeom>
          <a:solidFill>
            <a:srgbClr val="60BA47"/>
          </a:solidFill>
          <a:ln>
            <a:noFill/>
          </a:ln>
          <a:effectLst/>
        </p:spPr>
        <p:txBody>
          <a:bodyPr wrap="none" anchor="ctr"/>
          <a:lstStyle/>
          <a:p>
            <a:endParaRPr lang="en-GB" sz="900" noProof="0"/>
          </a:p>
        </p:txBody>
      </p:sp>
      <p:sp>
        <p:nvSpPr>
          <p:cNvPr id="365" name="Freeform 252"/>
          <p:cNvSpPr>
            <a:spLocks noChangeArrowheads="1"/>
          </p:cNvSpPr>
          <p:nvPr/>
        </p:nvSpPr>
        <p:spPr bwMode="auto">
          <a:xfrm>
            <a:off x="6191280" y="1396077"/>
            <a:ext cx="2387128" cy="142926"/>
          </a:xfrm>
          <a:custGeom>
            <a:avLst/>
            <a:gdLst>
              <a:gd name="T0" fmla="*/ 4198 w 4199"/>
              <a:gd name="T1" fmla="*/ 251 h 252"/>
              <a:gd name="T2" fmla="*/ 126 w 4199"/>
              <a:gd name="T3" fmla="*/ 251 h 252"/>
              <a:gd name="T4" fmla="*/ 126 w 4199"/>
              <a:gd name="T5" fmla="*/ 251 h 252"/>
              <a:gd name="T6" fmla="*/ 0 w 4199"/>
              <a:gd name="T7" fmla="*/ 125 h 252"/>
              <a:gd name="T8" fmla="*/ 0 w 4199"/>
              <a:gd name="T9" fmla="*/ 125 h 252"/>
              <a:gd name="T10" fmla="*/ 126 w 4199"/>
              <a:gd name="T11" fmla="*/ 0 h 252"/>
              <a:gd name="T12" fmla="*/ 4198 w 4199"/>
              <a:gd name="T13" fmla="*/ 0 h 252"/>
              <a:gd name="T14" fmla="*/ 4198 w 4199"/>
              <a:gd name="T15" fmla="*/ 251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9" h="252">
                <a:moveTo>
                  <a:pt x="4198" y="251"/>
                </a:moveTo>
                <a:lnTo>
                  <a:pt x="126" y="251"/>
                </a:lnTo>
                <a:lnTo>
                  <a:pt x="126" y="251"/>
                </a:lnTo>
                <a:cubicBezTo>
                  <a:pt x="57" y="251"/>
                  <a:pt x="0" y="195"/>
                  <a:pt x="0" y="125"/>
                </a:cubicBezTo>
                <a:lnTo>
                  <a:pt x="0" y="125"/>
                </a:lnTo>
                <a:cubicBezTo>
                  <a:pt x="0" y="56"/>
                  <a:pt x="57" y="0"/>
                  <a:pt x="126" y="0"/>
                </a:cubicBezTo>
                <a:lnTo>
                  <a:pt x="4198" y="0"/>
                </a:lnTo>
                <a:lnTo>
                  <a:pt x="4198" y="251"/>
                </a:lnTo>
              </a:path>
            </a:pathLst>
          </a:custGeom>
          <a:solidFill>
            <a:srgbClr val="086575"/>
          </a:solidFill>
          <a:ln>
            <a:noFill/>
          </a:ln>
          <a:effectLst/>
        </p:spPr>
        <p:txBody>
          <a:bodyPr wrap="none" anchor="ctr"/>
          <a:lstStyle/>
          <a:p>
            <a:endParaRPr lang="en-GB" sz="900" noProof="0"/>
          </a:p>
        </p:txBody>
      </p:sp>
      <p:sp>
        <p:nvSpPr>
          <p:cNvPr id="366" name="Freeform 253"/>
          <p:cNvSpPr>
            <a:spLocks noChangeArrowheads="1"/>
          </p:cNvSpPr>
          <p:nvPr/>
        </p:nvSpPr>
        <p:spPr bwMode="auto">
          <a:xfrm>
            <a:off x="8906889" y="2529636"/>
            <a:ext cx="2334470" cy="3470012"/>
          </a:xfrm>
          <a:custGeom>
            <a:avLst/>
            <a:gdLst>
              <a:gd name="T0" fmla="*/ 3335 w 4106"/>
              <a:gd name="T1" fmla="*/ 0 h 4544"/>
              <a:gd name="T2" fmla="*/ 770 w 4106"/>
              <a:gd name="T3" fmla="*/ 0 h 4544"/>
              <a:gd name="T4" fmla="*/ 770 w 4106"/>
              <a:gd name="T5" fmla="*/ 0 h 4544"/>
              <a:gd name="T6" fmla="*/ 0 w 4106"/>
              <a:gd name="T7" fmla="*/ 769 h 4544"/>
              <a:gd name="T8" fmla="*/ 0 w 4106"/>
              <a:gd name="T9" fmla="*/ 4543 h 4544"/>
              <a:gd name="T10" fmla="*/ 4105 w 4106"/>
              <a:gd name="T11" fmla="*/ 4543 h 4544"/>
              <a:gd name="T12" fmla="*/ 4105 w 4106"/>
              <a:gd name="T13" fmla="*/ 769 h 4544"/>
              <a:gd name="T14" fmla="*/ 4105 w 4106"/>
              <a:gd name="T15" fmla="*/ 769 h 4544"/>
              <a:gd name="T16" fmla="*/ 3335 w 4106"/>
              <a:gd name="T17"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6" h="4544">
                <a:moveTo>
                  <a:pt x="3335" y="0"/>
                </a:moveTo>
                <a:lnTo>
                  <a:pt x="770" y="0"/>
                </a:lnTo>
                <a:lnTo>
                  <a:pt x="770" y="0"/>
                </a:lnTo>
                <a:cubicBezTo>
                  <a:pt x="345" y="0"/>
                  <a:pt x="0" y="344"/>
                  <a:pt x="0" y="769"/>
                </a:cubicBezTo>
                <a:lnTo>
                  <a:pt x="0" y="4543"/>
                </a:lnTo>
                <a:lnTo>
                  <a:pt x="4105" y="4543"/>
                </a:lnTo>
                <a:lnTo>
                  <a:pt x="4105" y="769"/>
                </a:lnTo>
                <a:lnTo>
                  <a:pt x="4105" y="769"/>
                </a:lnTo>
                <a:cubicBezTo>
                  <a:pt x="4105" y="344"/>
                  <a:pt x="3760" y="0"/>
                  <a:pt x="3335" y="0"/>
                </a:cubicBezTo>
              </a:path>
            </a:pathLst>
          </a:custGeom>
          <a:solidFill>
            <a:srgbClr val="2094D2"/>
          </a:solidFill>
          <a:ln>
            <a:noFill/>
          </a:ln>
          <a:effectLst/>
        </p:spPr>
        <p:txBody>
          <a:bodyPr wrap="none" anchor="ctr"/>
          <a:lstStyle/>
          <a:p>
            <a:endParaRPr lang="en-GB" sz="900" noProof="0"/>
          </a:p>
        </p:txBody>
      </p:sp>
      <p:sp>
        <p:nvSpPr>
          <p:cNvPr id="368" name="Freeform 255"/>
          <p:cNvSpPr>
            <a:spLocks noChangeArrowheads="1"/>
          </p:cNvSpPr>
          <p:nvPr/>
        </p:nvSpPr>
        <p:spPr bwMode="auto">
          <a:xfrm>
            <a:off x="8875198" y="5999648"/>
            <a:ext cx="2387128" cy="142928"/>
          </a:xfrm>
          <a:custGeom>
            <a:avLst/>
            <a:gdLst>
              <a:gd name="T0" fmla="*/ 4198 w 4199"/>
              <a:gd name="T1" fmla="*/ 0 h 253"/>
              <a:gd name="T2" fmla="*/ 126 w 4199"/>
              <a:gd name="T3" fmla="*/ 0 h 253"/>
              <a:gd name="T4" fmla="*/ 126 w 4199"/>
              <a:gd name="T5" fmla="*/ 0 h 253"/>
              <a:gd name="T6" fmla="*/ 0 w 4199"/>
              <a:gd name="T7" fmla="*/ 126 h 253"/>
              <a:gd name="T8" fmla="*/ 0 w 4199"/>
              <a:gd name="T9" fmla="*/ 126 h 253"/>
              <a:gd name="T10" fmla="*/ 126 w 4199"/>
              <a:gd name="T11" fmla="*/ 252 h 253"/>
              <a:gd name="T12" fmla="*/ 4198 w 4199"/>
              <a:gd name="T13" fmla="*/ 252 h 253"/>
              <a:gd name="T14" fmla="*/ 4198 w 4199"/>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9" h="253">
                <a:moveTo>
                  <a:pt x="4198" y="0"/>
                </a:moveTo>
                <a:lnTo>
                  <a:pt x="126" y="0"/>
                </a:lnTo>
                <a:lnTo>
                  <a:pt x="126" y="0"/>
                </a:lnTo>
                <a:cubicBezTo>
                  <a:pt x="56" y="0"/>
                  <a:pt x="0" y="57"/>
                  <a:pt x="0" y="126"/>
                </a:cubicBezTo>
                <a:lnTo>
                  <a:pt x="0" y="126"/>
                </a:lnTo>
                <a:cubicBezTo>
                  <a:pt x="0" y="195"/>
                  <a:pt x="56" y="252"/>
                  <a:pt x="126" y="252"/>
                </a:cubicBezTo>
                <a:lnTo>
                  <a:pt x="4198" y="252"/>
                </a:lnTo>
                <a:lnTo>
                  <a:pt x="4198" y="0"/>
                </a:lnTo>
              </a:path>
            </a:pathLst>
          </a:custGeom>
          <a:solidFill>
            <a:srgbClr val="086575"/>
          </a:solidFill>
          <a:ln>
            <a:noFill/>
          </a:ln>
          <a:effectLst/>
        </p:spPr>
        <p:txBody>
          <a:bodyPr wrap="none" anchor="ctr"/>
          <a:lstStyle/>
          <a:p>
            <a:endParaRPr lang="en-GB" sz="900" noProof="0"/>
          </a:p>
        </p:txBody>
      </p:sp>
      <p:sp>
        <p:nvSpPr>
          <p:cNvPr id="2" name="Text Placeholder 1">
            <a:extLst>
              <a:ext uri="{FF2B5EF4-FFF2-40B4-BE49-F238E27FC236}">
                <a16:creationId xmlns:a16="http://schemas.microsoft.com/office/drawing/2014/main" id="{C4DA7735-3998-7043-E333-AE25DFC80CDA}"/>
              </a:ext>
            </a:extLst>
          </p:cNvPr>
          <p:cNvSpPr>
            <a:spLocks noGrp="1"/>
          </p:cNvSpPr>
          <p:nvPr>
            <p:ph type="body" sz="quarter" idx="16"/>
          </p:nvPr>
        </p:nvSpPr>
        <p:spPr/>
        <p:txBody>
          <a:bodyPr/>
          <a:lstStyle/>
          <a:p>
            <a:r>
              <a:rPr lang="pl-PL" noProof="0"/>
              <a:t>How </a:t>
            </a:r>
            <a:r>
              <a:rPr lang="pl-PL"/>
              <a:t>c</a:t>
            </a:r>
            <a:r>
              <a:rPr lang="pl-PL" noProof="0" err="1"/>
              <a:t>an</a:t>
            </a:r>
            <a:r>
              <a:rPr lang="pl-PL" noProof="0"/>
              <a:t> </a:t>
            </a:r>
            <a:r>
              <a:rPr lang="pl-PL"/>
              <a:t>YOU</a:t>
            </a:r>
            <a:r>
              <a:rPr lang="pl-PL" noProof="0"/>
              <a:t> </a:t>
            </a:r>
            <a:r>
              <a:rPr lang="pl-PL"/>
              <a:t>c</a:t>
            </a:r>
            <a:r>
              <a:rPr lang="pl-PL" noProof="0" err="1"/>
              <a:t>ontribute</a:t>
            </a:r>
            <a:r>
              <a:rPr lang="pl-PL" noProof="0"/>
              <a:t> to </a:t>
            </a:r>
            <a:r>
              <a:rPr lang="pl-PL" noProof="0" err="1"/>
              <a:t>an</a:t>
            </a:r>
            <a:r>
              <a:rPr lang="pl-PL" noProof="0"/>
              <a:t> </a:t>
            </a:r>
            <a:r>
              <a:rPr lang="pl-PL" noProof="0" err="1"/>
              <a:t>energy-efficient</a:t>
            </a:r>
            <a:r>
              <a:rPr lang="pl-PL" noProof="0"/>
              <a:t> </a:t>
            </a:r>
            <a:r>
              <a:rPr lang="pl-PL"/>
              <a:t>f</a:t>
            </a:r>
            <a:r>
              <a:rPr lang="pl-PL" noProof="0" err="1"/>
              <a:t>uture</a:t>
            </a:r>
            <a:r>
              <a:rPr lang="pl-PL" noProof="0"/>
              <a:t>? </a:t>
            </a:r>
            <a:endParaRPr lang="en-GB" noProof="0"/>
          </a:p>
        </p:txBody>
      </p:sp>
      <p:sp>
        <p:nvSpPr>
          <p:cNvPr id="105" name="CuadroTexto 553">
            <a:extLst>
              <a:ext uri="{FF2B5EF4-FFF2-40B4-BE49-F238E27FC236}">
                <a16:creationId xmlns:a16="http://schemas.microsoft.com/office/drawing/2014/main" id="{2FC65A80-FE17-70B6-796F-DDDE0F034E58}"/>
              </a:ext>
            </a:extLst>
          </p:cNvPr>
          <p:cNvSpPr txBox="1"/>
          <p:nvPr/>
        </p:nvSpPr>
        <p:spPr>
          <a:xfrm>
            <a:off x="979676" y="1764875"/>
            <a:ext cx="2291547" cy="707886"/>
          </a:xfrm>
          <a:prstGeom prst="rect">
            <a:avLst/>
          </a:prstGeom>
          <a:noFill/>
        </p:spPr>
        <p:txBody>
          <a:bodyPr wrap="square" rtlCol="0">
            <a:spAutoFit/>
          </a:bodyPr>
          <a:lstStyle/>
          <a:p>
            <a:pPr algn="ctr"/>
            <a:r>
              <a:rPr lang="en-GB" sz="2000" b="1" noProof="0">
                <a:solidFill>
                  <a:schemeClr val="bg1"/>
                </a:solidFill>
                <a:latin typeface="Calibri" panose="020F0502020204030204" pitchFamily="34" charset="0"/>
                <a:ea typeface="Lato" charset="0"/>
                <a:cs typeface="Calibri" panose="020F0502020204030204" pitchFamily="34" charset="0"/>
              </a:rPr>
              <a:t>Efficient Refrigeration</a:t>
            </a:r>
          </a:p>
        </p:txBody>
      </p:sp>
      <p:sp>
        <p:nvSpPr>
          <p:cNvPr id="106" name="CuadroTexto 555">
            <a:extLst>
              <a:ext uri="{FF2B5EF4-FFF2-40B4-BE49-F238E27FC236}">
                <a16:creationId xmlns:a16="http://schemas.microsoft.com/office/drawing/2014/main" id="{53AB6456-AE9D-EE42-E7C9-93CB7511F00A}"/>
              </a:ext>
            </a:extLst>
          </p:cNvPr>
          <p:cNvSpPr txBox="1"/>
          <p:nvPr/>
        </p:nvSpPr>
        <p:spPr>
          <a:xfrm>
            <a:off x="3588076" y="2773866"/>
            <a:ext cx="2359072" cy="707886"/>
          </a:xfrm>
          <a:prstGeom prst="rect">
            <a:avLst/>
          </a:prstGeom>
          <a:noFill/>
        </p:spPr>
        <p:txBody>
          <a:bodyPr wrap="square" rtlCol="0">
            <a:spAutoFit/>
          </a:bodyPr>
          <a:lstStyle/>
          <a:p>
            <a:pPr algn="ctr"/>
            <a:r>
              <a:rPr lang="en-GB" sz="2000" b="1" noProof="0">
                <a:solidFill>
                  <a:schemeClr val="bg1"/>
                </a:solidFill>
                <a:latin typeface="Calibri" panose="020F0502020204030204" pitchFamily="34" charset="0"/>
                <a:ea typeface="Lato" charset="0"/>
                <a:cs typeface="Calibri" panose="020F0502020204030204" pitchFamily="34" charset="0"/>
              </a:rPr>
              <a:t>Optimising Food Storage</a:t>
            </a:r>
          </a:p>
        </p:txBody>
      </p:sp>
      <p:sp>
        <p:nvSpPr>
          <p:cNvPr id="107" name="CuadroTexto 557">
            <a:extLst>
              <a:ext uri="{FF2B5EF4-FFF2-40B4-BE49-F238E27FC236}">
                <a16:creationId xmlns:a16="http://schemas.microsoft.com/office/drawing/2014/main" id="{D417990A-D884-D8D7-A64E-AD3519425CED}"/>
              </a:ext>
            </a:extLst>
          </p:cNvPr>
          <p:cNvSpPr txBox="1"/>
          <p:nvPr/>
        </p:nvSpPr>
        <p:spPr>
          <a:xfrm>
            <a:off x="6243939" y="1764875"/>
            <a:ext cx="2334470" cy="707886"/>
          </a:xfrm>
          <a:prstGeom prst="rect">
            <a:avLst/>
          </a:prstGeom>
          <a:noFill/>
        </p:spPr>
        <p:txBody>
          <a:bodyPr wrap="square" rtlCol="0">
            <a:spAutoFit/>
          </a:bodyPr>
          <a:lstStyle/>
          <a:p>
            <a:pPr algn="ctr"/>
            <a:r>
              <a:rPr lang="en-US" sz="2000" b="1" noProof="0">
                <a:solidFill>
                  <a:schemeClr val="bg1"/>
                </a:solidFill>
                <a:latin typeface="Calibri" panose="020F0502020204030204" pitchFamily="34" charset="0"/>
                <a:ea typeface="Lato" charset="0"/>
                <a:cs typeface="Calibri" panose="020F0502020204030204" pitchFamily="34" charset="0"/>
              </a:rPr>
              <a:t>Reducing Energy in Food Transport</a:t>
            </a:r>
            <a:endParaRPr lang="en-GB" sz="2000" b="1" noProof="0">
              <a:solidFill>
                <a:schemeClr val="bg1"/>
              </a:solidFill>
              <a:latin typeface="Calibri" panose="020F0502020204030204" pitchFamily="34" charset="0"/>
              <a:ea typeface="Lato" charset="0"/>
              <a:cs typeface="Calibri" panose="020F0502020204030204" pitchFamily="34" charset="0"/>
            </a:endParaRPr>
          </a:p>
        </p:txBody>
      </p:sp>
      <p:sp>
        <p:nvSpPr>
          <p:cNvPr id="108" name="CuadroTexto 559">
            <a:extLst>
              <a:ext uri="{FF2B5EF4-FFF2-40B4-BE49-F238E27FC236}">
                <a16:creationId xmlns:a16="http://schemas.microsoft.com/office/drawing/2014/main" id="{603E4C7A-8439-4A1E-E5CE-4C13F6AACAC7}"/>
              </a:ext>
            </a:extLst>
          </p:cNvPr>
          <p:cNvSpPr txBox="1"/>
          <p:nvPr/>
        </p:nvSpPr>
        <p:spPr>
          <a:xfrm>
            <a:off x="8892325" y="2773866"/>
            <a:ext cx="2387128" cy="1015663"/>
          </a:xfrm>
          <a:prstGeom prst="rect">
            <a:avLst/>
          </a:prstGeom>
          <a:noFill/>
        </p:spPr>
        <p:txBody>
          <a:bodyPr wrap="square" rtlCol="0">
            <a:spAutoFit/>
          </a:bodyPr>
          <a:lstStyle/>
          <a:p>
            <a:pPr algn="ctr"/>
            <a:r>
              <a:rPr lang="en-GB" sz="2000" b="1" noProof="0">
                <a:solidFill>
                  <a:schemeClr val="bg1"/>
                </a:solidFill>
                <a:latin typeface="Calibri" panose="020F0502020204030204" pitchFamily="34" charset="0"/>
                <a:ea typeface="Lato" charset="0"/>
                <a:cs typeface="Calibri" panose="020F0502020204030204" pitchFamily="34" charset="0"/>
              </a:rPr>
              <a:t>Energy-Efficient Cooking and Processing</a:t>
            </a:r>
          </a:p>
        </p:txBody>
      </p:sp>
      <p:sp>
        <p:nvSpPr>
          <p:cNvPr id="109" name="Rectángulo 602">
            <a:extLst>
              <a:ext uri="{FF2B5EF4-FFF2-40B4-BE49-F238E27FC236}">
                <a16:creationId xmlns:a16="http://schemas.microsoft.com/office/drawing/2014/main" id="{299BA70E-D7BE-AF1E-6279-0AE0359BBEE1}"/>
              </a:ext>
            </a:extLst>
          </p:cNvPr>
          <p:cNvSpPr/>
          <p:nvPr/>
        </p:nvSpPr>
        <p:spPr>
          <a:xfrm>
            <a:off x="939498" y="2472761"/>
            <a:ext cx="2291547" cy="2062103"/>
          </a:xfrm>
          <a:prstGeom prst="rect">
            <a:avLst/>
          </a:prstGeom>
        </p:spPr>
        <p:txBody>
          <a:bodyPr wrap="square">
            <a:spAutoFit/>
          </a:bodyPr>
          <a:lstStyle/>
          <a:p>
            <a:pPr algn="ctr"/>
            <a:r>
              <a:rPr lang="en-US" sz="1600" noProof="0">
                <a:solidFill>
                  <a:schemeClr val="bg1"/>
                </a:solidFill>
                <a:latin typeface="Calibri" panose="020F0502020204030204" pitchFamily="34" charset="0"/>
                <a:ea typeface="Lato" charset="0"/>
                <a:cs typeface="Calibri" panose="020F0502020204030204" pitchFamily="34" charset="0"/>
              </a:rPr>
              <a:t>Using advanced refrigeration systems with improved insulation and eco-friendly refrigerants can significantly reduce energy consumption in food storage.</a:t>
            </a:r>
            <a:endParaRPr lang="en-GB" sz="1600" noProof="0">
              <a:solidFill>
                <a:schemeClr val="bg1"/>
              </a:solidFill>
              <a:latin typeface="Calibri" panose="020F0502020204030204" pitchFamily="34" charset="0"/>
              <a:ea typeface="Lato" charset="0"/>
              <a:cs typeface="Calibri" panose="020F0502020204030204" pitchFamily="34" charset="0"/>
            </a:endParaRPr>
          </a:p>
        </p:txBody>
      </p:sp>
      <p:sp>
        <p:nvSpPr>
          <p:cNvPr id="110" name="Rectángulo 603">
            <a:extLst>
              <a:ext uri="{FF2B5EF4-FFF2-40B4-BE49-F238E27FC236}">
                <a16:creationId xmlns:a16="http://schemas.microsoft.com/office/drawing/2014/main" id="{FEA976F0-F028-C39C-CC4D-7CEEBD1425C6}"/>
              </a:ext>
            </a:extLst>
          </p:cNvPr>
          <p:cNvSpPr/>
          <p:nvPr/>
        </p:nvSpPr>
        <p:spPr>
          <a:xfrm>
            <a:off x="3732803" y="3790077"/>
            <a:ext cx="2020113" cy="1569660"/>
          </a:xfrm>
          <a:prstGeom prst="rect">
            <a:avLst/>
          </a:prstGeom>
        </p:spPr>
        <p:txBody>
          <a:bodyPr wrap="square">
            <a:spAutoFit/>
          </a:bodyPr>
          <a:lstStyle/>
          <a:p>
            <a:pPr algn="ctr"/>
            <a:r>
              <a:rPr lang="en-US" sz="1600" noProof="0">
                <a:solidFill>
                  <a:schemeClr val="bg1"/>
                </a:solidFill>
                <a:latin typeface="Calibri" panose="020F0502020204030204" pitchFamily="34" charset="0"/>
                <a:ea typeface="Lato" charset="0"/>
                <a:cs typeface="Calibri" panose="020F0502020204030204" pitchFamily="34" charset="0"/>
              </a:rPr>
              <a:t>Storage facilities with better insulation, temperature controls, and proper stock management help </a:t>
            </a:r>
            <a:r>
              <a:rPr lang="en-US" sz="1600" noProof="0" err="1">
                <a:solidFill>
                  <a:schemeClr val="bg1"/>
                </a:solidFill>
                <a:latin typeface="Calibri" panose="020F0502020204030204" pitchFamily="34" charset="0"/>
                <a:ea typeface="Lato" charset="0"/>
                <a:cs typeface="Calibri" panose="020F0502020204030204" pitchFamily="34" charset="0"/>
              </a:rPr>
              <a:t>minimise</a:t>
            </a:r>
            <a:r>
              <a:rPr lang="en-US" sz="1600" noProof="0">
                <a:solidFill>
                  <a:schemeClr val="bg1"/>
                </a:solidFill>
                <a:latin typeface="Calibri" panose="020F0502020204030204" pitchFamily="34" charset="0"/>
                <a:ea typeface="Lato" charset="0"/>
                <a:cs typeface="Calibri" panose="020F0502020204030204" pitchFamily="34" charset="0"/>
              </a:rPr>
              <a:t> energy use.</a:t>
            </a:r>
            <a:endParaRPr lang="en-GB" sz="1600" noProof="0">
              <a:solidFill>
                <a:schemeClr val="bg1"/>
              </a:solidFill>
              <a:latin typeface="Calibri" panose="020F0502020204030204" pitchFamily="34" charset="0"/>
              <a:ea typeface="Lato" charset="0"/>
              <a:cs typeface="Calibri" panose="020F0502020204030204" pitchFamily="34" charset="0"/>
            </a:endParaRPr>
          </a:p>
        </p:txBody>
      </p:sp>
      <p:sp>
        <p:nvSpPr>
          <p:cNvPr id="111" name="Rectángulo 604">
            <a:extLst>
              <a:ext uri="{FF2B5EF4-FFF2-40B4-BE49-F238E27FC236}">
                <a16:creationId xmlns:a16="http://schemas.microsoft.com/office/drawing/2014/main" id="{EB4F1245-980E-A971-C7B8-34641DBABE71}"/>
              </a:ext>
            </a:extLst>
          </p:cNvPr>
          <p:cNvSpPr/>
          <p:nvPr/>
        </p:nvSpPr>
        <p:spPr>
          <a:xfrm>
            <a:off x="6511404" y="2533295"/>
            <a:ext cx="1799537" cy="1815882"/>
          </a:xfrm>
          <a:prstGeom prst="rect">
            <a:avLst/>
          </a:prstGeom>
        </p:spPr>
        <p:txBody>
          <a:bodyPr wrap="square">
            <a:spAutoFit/>
          </a:bodyPr>
          <a:lstStyle/>
          <a:p>
            <a:pPr algn="ctr"/>
            <a:r>
              <a:rPr lang="en-US" sz="1600" noProof="0" err="1">
                <a:solidFill>
                  <a:schemeClr val="bg1"/>
                </a:solidFill>
                <a:latin typeface="Calibri" panose="020F0502020204030204" pitchFamily="34" charset="0"/>
                <a:ea typeface="Lato" charset="0"/>
                <a:cs typeface="Calibri" panose="020F0502020204030204" pitchFamily="34" charset="0"/>
              </a:rPr>
              <a:t>Utilising</a:t>
            </a:r>
            <a:r>
              <a:rPr lang="en-US" sz="1600" noProof="0">
                <a:solidFill>
                  <a:schemeClr val="bg1"/>
                </a:solidFill>
                <a:latin typeface="Calibri" panose="020F0502020204030204" pitchFamily="34" charset="0"/>
                <a:ea typeface="Lato" charset="0"/>
                <a:cs typeface="Calibri" panose="020F0502020204030204" pitchFamily="34" charset="0"/>
              </a:rPr>
              <a:t> low-energy vehicles and </a:t>
            </a:r>
            <a:r>
              <a:rPr lang="en-US" sz="1600" noProof="0" err="1">
                <a:solidFill>
                  <a:schemeClr val="bg1"/>
                </a:solidFill>
                <a:latin typeface="Calibri" panose="020F0502020204030204" pitchFamily="34" charset="0"/>
                <a:ea typeface="Lato" charset="0"/>
                <a:cs typeface="Calibri" panose="020F0502020204030204" pitchFamily="34" charset="0"/>
              </a:rPr>
              <a:t>optimising</a:t>
            </a:r>
            <a:r>
              <a:rPr lang="en-US" sz="1600" noProof="0">
                <a:solidFill>
                  <a:schemeClr val="bg1"/>
                </a:solidFill>
                <a:latin typeface="Calibri" panose="020F0502020204030204" pitchFamily="34" charset="0"/>
                <a:ea typeface="Lato" charset="0"/>
                <a:cs typeface="Calibri" panose="020F0502020204030204" pitchFamily="34" charset="0"/>
              </a:rPr>
              <a:t> delivery routes can lower energy consumption in food transport.</a:t>
            </a:r>
            <a:endParaRPr lang="en-GB" sz="1600" noProof="0">
              <a:solidFill>
                <a:schemeClr val="bg1"/>
              </a:solidFill>
              <a:latin typeface="Calibri" panose="020F0502020204030204" pitchFamily="34" charset="0"/>
              <a:ea typeface="Lato" charset="0"/>
              <a:cs typeface="Calibri" panose="020F0502020204030204" pitchFamily="34" charset="0"/>
            </a:endParaRPr>
          </a:p>
        </p:txBody>
      </p:sp>
      <p:sp>
        <p:nvSpPr>
          <p:cNvPr id="112" name="Rectángulo 605">
            <a:extLst>
              <a:ext uri="{FF2B5EF4-FFF2-40B4-BE49-F238E27FC236}">
                <a16:creationId xmlns:a16="http://schemas.microsoft.com/office/drawing/2014/main" id="{A6D72586-79E1-4112-AEB9-27085741CF22}"/>
              </a:ext>
            </a:extLst>
          </p:cNvPr>
          <p:cNvSpPr/>
          <p:nvPr/>
        </p:nvSpPr>
        <p:spPr>
          <a:xfrm>
            <a:off x="9165311" y="3922019"/>
            <a:ext cx="1841155" cy="1569660"/>
          </a:xfrm>
          <a:prstGeom prst="rect">
            <a:avLst/>
          </a:prstGeom>
        </p:spPr>
        <p:txBody>
          <a:bodyPr wrap="square">
            <a:spAutoFit/>
          </a:bodyPr>
          <a:lstStyle/>
          <a:p>
            <a:pPr algn="ctr"/>
            <a:r>
              <a:rPr lang="en-US" sz="1600" noProof="0">
                <a:solidFill>
                  <a:schemeClr val="bg1"/>
                </a:solidFill>
                <a:latin typeface="Calibri" panose="020F0502020204030204" pitchFamily="34" charset="0"/>
                <a:ea typeface="Lato" charset="0"/>
                <a:cs typeface="Calibri" panose="020F0502020204030204" pitchFamily="34" charset="0"/>
              </a:rPr>
              <a:t>Adopting modern cooking equipment and heat recovery systems in food production reduces overall energy use.</a:t>
            </a:r>
            <a:endParaRPr lang="en-GB" sz="1600" noProof="0">
              <a:solidFill>
                <a:schemeClr val="bg1"/>
              </a:solidFill>
              <a:latin typeface="Calibri" panose="020F0502020204030204" pitchFamily="34" charset="0"/>
              <a:ea typeface="Lato" charset="0"/>
              <a:cs typeface="Calibri" panose="020F0502020204030204" pitchFamily="34" charset="0"/>
            </a:endParaRPr>
          </a:p>
        </p:txBody>
      </p:sp>
      <p:pic>
        <p:nvPicPr>
          <p:cNvPr id="4" name="Grafika 3" descr="Płatek śniegu z wypełnieniem pełnym">
            <a:extLst>
              <a:ext uri="{FF2B5EF4-FFF2-40B4-BE49-F238E27FC236}">
                <a16:creationId xmlns:a16="http://schemas.microsoft.com/office/drawing/2014/main" id="{A69AB513-AF54-D986-65B7-164466F1D6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02105" y="5228176"/>
            <a:ext cx="914400" cy="914400"/>
          </a:xfrm>
          <a:prstGeom prst="rect">
            <a:avLst/>
          </a:prstGeom>
        </p:spPr>
      </p:pic>
      <p:pic>
        <p:nvPicPr>
          <p:cNvPr id="6" name="Grafika 5" descr="Wysoka temperatura kontur">
            <a:extLst>
              <a:ext uri="{FF2B5EF4-FFF2-40B4-BE49-F238E27FC236}">
                <a16:creationId xmlns:a16="http://schemas.microsoft.com/office/drawing/2014/main" id="{C7B961D1-94C1-8C13-D43A-E487863097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49328" y="1414289"/>
            <a:ext cx="914400" cy="914400"/>
          </a:xfrm>
          <a:prstGeom prst="rect">
            <a:avLst/>
          </a:prstGeom>
        </p:spPr>
      </p:pic>
      <p:pic>
        <p:nvPicPr>
          <p:cNvPr id="8" name="Grafika 7" descr="Ciężarówka kontur">
            <a:extLst>
              <a:ext uri="{FF2B5EF4-FFF2-40B4-BE49-F238E27FC236}">
                <a16:creationId xmlns:a16="http://schemas.microsoft.com/office/drawing/2014/main" id="{AE332BB3-37C3-363D-C462-2710A1EBD6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60387" y="5228176"/>
            <a:ext cx="914400" cy="914400"/>
          </a:xfrm>
          <a:prstGeom prst="rect">
            <a:avLst/>
          </a:prstGeom>
        </p:spPr>
      </p:pic>
      <p:pic>
        <p:nvPicPr>
          <p:cNvPr id="10" name="Grafika 9" descr="Czapka kucharska kontur">
            <a:extLst>
              <a:ext uri="{FF2B5EF4-FFF2-40B4-BE49-F238E27FC236}">
                <a16:creationId xmlns:a16="http://schemas.microsoft.com/office/drawing/2014/main" id="{9C1ACE1E-D7C7-587D-2D41-4B225FDAB66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05195" y="1414289"/>
            <a:ext cx="914400" cy="914400"/>
          </a:xfrm>
          <a:prstGeom prst="rect">
            <a:avLst/>
          </a:prstGeom>
        </p:spPr>
      </p:pic>
    </p:spTree>
    <p:extLst>
      <p:ext uri="{BB962C8B-B14F-4D97-AF65-F5344CB8AC3E}">
        <p14:creationId xmlns:p14="http://schemas.microsoft.com/office/powerpoint/2010/main" val="18491122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Symbol zastępczy obrazu 16" descr="Obraz zawierający woda, kula, Przezroczysty materiał, Bańka&#10;&#10;Zawartość wygenerowana przez sztuczną inteligencję może być niepoprawna.">
            <a:extLst>
              <a:ext uri="{FF2B5EF4-FFF2-40B4-BE49-F238E27FC236}">
                <a16:creationId xmlns:a16="http://schemas.microsoft.com/office/drawing/2014/main" id="{FFCC9881-3162-88ED-BB3F-F89E490C2FB1}"/>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flipH="1">
            <a:off x="238772" y="2626822"/>
            <a:ext cx="7708195" cy="3396829"/>
          </a:xfrm>
        </p:spPr>
      </p:pic>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a:xfrm>
            <a:off x="6731421" y="439689"/>
            <a:ext cx="2066906" cy="582221"/>
          </a:xfrm>
        </p:spPr>
        <p:txBody>
          <a:bodyPr/>
          <a:lstStyle/>
          <a:p>
            <a:r>
              <a:rPr lang="en-GB" noProof="0"/>
              <a:t>01</a:t>
            </a:r>
          </a:p>
        </p:txBody>
      </p:sp>
      <p:sp>
        <p:nvSpPr>
          <p:cNvPr id="14" name="Rectangle 13">
            <a:extLst>
              <a:ext uri="{FF2B5EF4-FFF2-40B4-BE49-F238E27FC236}">
                <a16:creationId xmlns:a16="http://schemas.microsoft.com/office/drawing/2014/main" id="{BE59536B-CB14-6A49-9925-C70C0915408D}"/>
              </a:ext>
            </a:extLst>
          </p:cNvPr>
          <p:cNvSpPr/>
          <p:nvPr/>
        </p:nvSpPr>
        <p:spPr>
          <a:xfrm>
            <a:off x="4800600" y="2828835"/>
            <a:ext cx="5513832" cy="12003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spc="324" noProof="0">
                <a:solidFill>
                  <a:srgbClr val="60BA47"/>
                </a:solidFill>
                <a:latin typeface="Calibri" panose="020F0502020204030204" pitchFamily="34" charset="0"/>
                <a:cs typeface="Calibri" panose="020F0502020204030204" pitchFamily="34" charset="0"/>
              </a:rPr>
              <a:t>WHAT IS RESOURCE EFFICIENCY?</a:t>
            </a:r>
          </a:p>
        </p:txBody>
      </p:sp>
      <p:sp>
        <p:nvSpPr>
          <p:cNvPr id="15" name="TextBox 14">
            <a:extLst>
              <a:ext uri="{FF2B5EF4-FFF2-40B4-BE49-F238E27FC236}">
                <a16:creationId xmlns:a16="http://schemas.microsoft.com/office/drawing/2014/main" id="{04695EEA-D075-3642-8CB0-45ED61E791B1}"/>
              </a:ext>
            </a:extLst>
          </p:cNvPr>
          <p:cNvSpPr txBox="1"/>
          <p:nvPr/>
        </p:nvSpPr>
        <p:spPr>
          <a:xfrm>
            <a:off x="5906320" y="3481298"/>
            <a:ext cx="184731" cy="646331"/>
          </a:xfrm>
          <a:prstGeom prst="rect">
            <a:avLst/>
          </a:prstGeom>
          <a:noFill/>
        </p:spPr>
        <p:txBody>
          <a:bodyPr wrap="none" rtlCol="0">
            <a:spAutoFit/>
          </a:bodyPr>
          <a:lstStyle/>
          <a:p>
            <a:endParaRPr lang="en-GB" sz="3600" b="1" spc="324" noProof="0">
              <a:solidFill>
                <a:srgbClr val="60BA47"/>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96366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C0693-2CA8-18DA-DEF5-147AB213B2D4}"/>
            </a:ext>
          </a:extLst>
        </p:cNvPr>
        <p:cNvGrpSpPr/>
        <p:nvPr/>
      </p:nvGrpSpPr>
      <p:grpSpPr>
        <a:xfrm>
          <a:off x="0" y="0"/>
          <a:ext cx="0" cy="0"/>
          <a:chOff x="0" y="0"/>
          <a:chExt cx="0" cy="0"/>
        </a:xfrm>
      </p:grpSpPr>
      <p:sp>
        <p:nvSpPr>
          <p:cNvPr id="64" name="Freeform 1">
            <a:extLst>
              <a:ext uri="{FF2B5EF4-FFF2-40B4-BE49-F238E27FC236}">
                <a16:creationId xmlns:a16="http://schemas.microsoft.com/office/drawing/2014/main" id="{C5402DB2-9E85-35A2-C5E8-A4AF3F405B8F}"/>
              </a:ext>
            </a:extLst>
          </p:cNvPr>
          <p:cNvSpPr>
            <a:spLocks noChangeArrowheads="1"/>
          </p:cNvSpPr>
          <p:nvPr/>
        </p:nvSpPr>
        <p:spPr bwMode="auto">
          <a:xfrm>
            <a:off x="918037" y="1539003"/>
            <a:ext cx="2334470" cy="3631016"/>
          </a:xfrm>
          <a:custGeom>
            <a:avLst/>
            <a:gdLst>
              <a:gd name="T0" fmla="*/ 3335 w 4107"/>
              <a:gd name="T1" fmla="*/ 4544 h 4545"/>
              <a:gd name="T2" fmla="*/ 770 w 4107"/>
              <a:gd name="T3" fmla="*/ 4544 h 4545"/>
              <a:gd name="T4" fmla="*/ 770 w 4107"/>
              <a:gd name="T5" fmla="*/ 4544 h 4545"/>
              <a:gd name="T6" fmla="*/ 0 w 4107"/>
              <a:gd name="T7" fmla="*/ 3774 h 4545"/>
              <a:gd name="T8" fmla="*/ 0 w 4107"/>
              <a:gd name="T9" fmla="*/ 0 h 4545"/>
              <a:gd name="T10" fmla="*/ 4106 w 4107"/>
              <a:gd name="T11" fmla="*/ 0 h 4545"/>
              <a:gd name="T12" fmla="*/ 4106 w 4107"/>
              <a:gd name="T13" fmla="*/ 3774 h 4545"/>
              <a:gd name="T14" fmla="*/ 4106 w 4107"/>
              <a:gd name="T15" fmla="*/ 3774 h 4545"/>
              <a:gd name="T16" fmla="*/ 3335 w 4107"/>
              <a:gd name="T17" fmla="*/ 4544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5">
                <a:moveTo>
                  <a:pt x="3335" y="4544"/>
                </a:moveTo>
                <a:lnTo>
                  <a:pt x="770" y="4544"/>
                </a:lnTo>
                <a:lnTo>
                  <a:pt x="770" y="4544"/>
                </a:lnTo>
                <a:cubicBezTo>
                  <a:pt x="345" y="4544"/>
                  <a:pt x="0" y="4199"/>
                  <a:pt x="0" y="3774"/>
                </a:cubicBezTo>
                <a:lnTo>
                  <a:pt x="0" y="0"/>
                </a:lnTo>
                <a:lnTo>
                  <a:pt x="4106" y="0"/>
                </a:lnTo>
                <a:lnTo>
                  <a:pt x="4106" y="3774"/>
                </a:lnTo>
                <a:lnTo>
                  <a:pt x="4106" y="3774"/>
                </a:lnTo>
                <a:cubicBezTo>
                  <a:pt x="4106" y="4199"/>
                  <a:pt x="3761" y="4544"/>
                  <a:pt x="3335" y="4544"/>
                </a:cubicBezTo>
              </a:path>
            </a:pathLst>
          </a:custGeom>
          <a:solidFill>
            <a:srgbClr val="60BA47"/>
          </a:solidFill>
          <a:ln>
            <a:noFill/>
          </a:ln>
          <a:effectLst/>
        </p:spPr>
        <p:txBody>
          <a:bodyPr wrap="none" anchor="ctr"/>
          <a:lstStyle/>
          <a:p>
            <a:endParaRPr lang="en-GB" sz="900" noProof="0"/>
          </a:p>
        </p:txBody>
      </p:sp>
      <p:sp>
        <p:nvSpPr>
          <p:cNvPr id="359" name="Freeform 246">
            <a:extLst>
              <a:ext uri="{FF2B5EF4-FFF2-40B4-BE49-F238E27FC236}">
                <a16:creationId xmlns:a16="http://schemas.microsoft.com/office/drawing/2014/main" id="{972D1653-5103-D38E-8206-0DD9C4FBC0DA}"/>
              </a:ext>
            </a:extLst>
          </p:cNvPr>
          <p:cNvSpPr>
            <a:spLocks noChangeArrowheads="1"/>
          </p:cNvSpPr>
          <p:nvPr/>
        </p:nvSpPr>
        <p:spPr bwMode="auto">
          <a:xfrm>
            <a:off x="865378" y="1396078"/>
            <a:ext cx="2387128" cy="142926"/>
          </a:xfrm>
          <a:custGeom>
            <a:avLst/>
            <a:gdLst>
              <a:gd name="T0" fmla="*/ 4199 w 4200"/>
              <a:gd name="T1" fmla="*/ 251 h 252"/>
              <a:gd name="T2" fmla="*/ 126 w 4200"/>
              <a:gd name="T3" fmla="*/ 251 h 252"/>
              <a:gd name="T4" fmla="*/ 126 w 4200"/>
              <a:gd name="T5" fmla="*/ 251 h 252"/>
              <a:gd name="T6" fmla="*/ 0 w 4200"/>
              <a:gd name="T7" fmla="*/ 125 h 252"/>
              <a:gd name="T8" fmla="*/ 0 w 4200"/>
              <a:gd name="T9" fmla="*/ 125 h 252"/>
              <a:gd name="T10" fmla="*/ 126 w 4200"/>
              <a:gd name="T11" fmla="*/ 0 h 252"/>
              <a:gd name="T12" fmla="*/ 4199 w 4200"/>
              <a:gd name="T13" fmla="*/ 0 h 252"/>
              <a:gd name="T14" fmla="*/ 4199 w 4200"/>
              <a:gd name="T15" fmla="*/ 251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0" h="252">
                <a:moveTo>
                  <a:pt x="4199" y="251"/>
                </a:moveTo>
                <a:lnTo>
                  <a:pt x="126" y="251"/>
                </a:lnTo>
                <a:lnTo>
                  <a:pt x="126" y="251"/>
                </a:lnTo>
                <a:cubicBezTo>
                  <a:pt x="56" y="251"/>
                  <a:pt x="0" y="195"/>
                  <a:pt x="0" y="125"/>
                </a:cubicBezTo>
                <a:lnTo>
                  <a:pt x="0" y="125"/>
                </a:lnTo>
                <a:cubicBezTo>
                  <a:pt x="0" y="56"/>
                  <a:pt x="56" y="0"/>
                  <a:pt x="126" y="0"/>
                </a:cubicBezTo>
                <a:lnTo>
                  <a:pt x="4199" y="0"/>
                </a:lnTo>
                <a:lnTo>
                  <a:pt x="4199" y="251"/>
                </a:lnTo>
              </a:path>
            </a:pathLst>
          </a:custGeom>
          <a:solidFill>
            <a:srgbClr val="086575"/>
          </a:solidFill>
          <a:ln>
            <a:noFill/>
          </a:ln>
          <a:effectLst/>
        </p:spPr>
        <p:txBody>
          <a:bodyPr wrap="none" anchor="ctr"/>
          <a:lstStyle/>
          <a:p>
            <a:endParaRPr lang="en-GB" sz="900" noProof="0"/>
          </a:p>
        </p:txBody>
      </p:sp>
      <p:sp>
        <p:nvSpPr>
          <p:cNvPr id="360" name="Freeform 247">
            <a:extLst>
              <a:ext uri="{FF2B5EF4-FFF2-40B4-BE49-F238E27FC236}">
                <a16:creationId xmlns:a16="http://schemas.microsoft.com/office/drawing/2014/main" id="{EA369A1B-1CDA-0000-026D-F40A3CCC6CC9}"/>
              </a:ext>
            </a:extLst>
          </p:cNvPr>
          <p:cNvSpPr>
            <a:spLocks noChangeArrowheads="1"/>
          </p:cNvSpPr>
          <p:nvPr/>
        </p:nvSpPr>
        <p:spPr bwMode="auto">
          <a:xfrm>
            <a:off x="3580987" y="2529636"/>
            <a:ext cx="2334470" cy="3470012"/>
          </a:xfrm>
          <a:custGeom>
            <a:avLst/>
            <a:gdLst>
              <a:gd name="T0" fmla="*/ 3336 w 4107"/>
              <a:gd name="T1" fmla="*/ 0 h 4544"/>
              <a:gd name="T2" fmla="*/ 771 w 4107"/>
              <a:gd name="T3" fmla="*/ 0 h 4544"/>
              <a:gd name="T4" fmla="*/ 771 w 4107"/>
              <a:gd name="T5" fmla="*/ 0 h 4544"/>
              <a:gd name="T6" fmla="*/ 0 w 4107"/>
              <a:gd name="T7" fmla="*/ 769 h 4544"/>
              <a:gd name="T8" fmla="*/ 0 w 4107"/>
              <a:gd name="T9" fmla="*/ 4543 h 4544"/>
              <a:gd name="T10" fmla="*/ 4106 w 4107"/>
              <a:gd name="T11" fmla="*/ 4543 h 4544"/>
              <a:gd name="T12" fmla="*/ 4106 w 4107"/>
              <a:gd name="T13" fmla="*/ 769 h 4544"/>
              <a:gd name="T14" fmla="*/ 4106 w 4107"/>
              <a:gd name="T15" fmla="*/ 769 h 4544"/>
              <a:gd name="T16" fmla="*/ 3336 w 4107"/>
              <a:gd name="T17"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4">
                <a:moveTo>
                  <a:pt x="3336" y="0"/>
                </a:moveTo>
                <a:lnTo>
                  <a:pt x="771" y="0"/>
                </a:lnTo>
                <a:lnTo>
                  <a:pt x="771" y="0"/>
                </a:lnTo>
                <a:cubicBezTo>
                  <a:pt x="345" y="0"/>
                  <a:pt x="0" y="344"/>
                  <a:pt x="0" y="769"/>
                </a:cubicBezTo>
                <a:lnTo>
                  <a:pt x="0" y="4543"/>
                </a:lnTo>
                <a:lnTo>
                  <a:pt x="4106" y="4543"/>
                </a:lnTo>
                <a:lnTo>
                  <a:pt x="4106" y="769"/>
                </a:lnTo>
                <a:lnTo>
                  <a:pt x="4106" y="769"/>
                </a:lnTo>
                <a:cubicBezTo>
                  <a:pt x="4106" y="344"/>
                  <a:pt x="3761" y="0"/>
                  <a:pt x="3336" y="0"/>
                </a:cubicBezTo>
              </a:path>
            </a:pathLst>
          </a:custGeom>
          <a:solidFill>
            <a:srgbClr val="2094D2"/>
          </a:solidFill>
          <a:ln>
            <a:noFill/>
          </a:ln>
          <a:effectLst/>
        </p:spPr>
        <p:txBody>
          <a:bodyPr wrap="none" anchor="ctr"/>
          <a:lstStyle/>
          <a:p>
            <a:endParaRPr lang="en-GB" sz="900" noProof="0"/>
          </a:p>
        </p:txBody>
      </p:sp>
      <p:sp>
        <p:nvSpPr>
          <p:cNvPr id="362" name="Freeform 249">
            <a:extLst>
              <a:ext uri="{FF2B5EF4-FFF2-40B4-BE49-F238E27FC236}">
                <a16:creationId xmlns:a16="http://schemas.microsoft.com/office/drawing/2014/main" id="{6DD7AFD6-2D7C-F5A0-6A27-3B72DFBC3F55}"/>
              </a:ext>
            </a:extLst>
          </p:cNvPr>
          <p:cNvSpPr>
            <a:spLocks noChangeArrowheads="1"/>
          </p:cNvSpPr>
          <p:nvPr/>
        </p:nvSpPr>
        <p:spPr bwMode="auto">
          <a:xfrm>
            <a:off x="3549296" y="5999648"/>
            <a:ext cx="2387128" cy="142928"/>
          </a:xfrm>
          <a:custGeom>
            <a:avLst/>
            <a:gdLst>
              <a:gd name="T0" fmla="*/ 4199 w 4200"/>
              <a:gd name="T1" fmla="*/ 0 h 253"/>
              <a:gd name="T2" fmla="*/ 126 w 4200"/>
              <a:gd name="T3" fmla="*/ 0 h 253"/>
              <a:gd name="T4" fmla="*/ 126 w 4200"/>
              <a:gd name="T5" fmla="*/ 0 h 253"/>
              <a:gd name="T6" fmla="*/ 0 w 4200"/>
              <a:gd name="T7" fmla="*/ 126 h 253"/>
              <a:gd name="T8" fmla="*/ 0 w 4200"/>
              <a:gd name="T9" fmla="*/ 126 h 253"/>
              <a:gd name="T10" fmla="*/ 126 w 4200"/>
              <a:gd name="T11" fmla="*/ 252 h 253"/>
              <a:gd name="T12" fmla="*/ 4199 w 4200"/>
              <a:gd name="T13" fmla="*/ 252 h 253"/>
              <a:gd name="T14" fmla="*/ 4199 w 4200"/>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0" h="253">
                <a:moveTo>
                  <a:pt x="4199" y="0"/>
                </a:moveTo>
                <a:lnTo>
                  <a:pt x="126" y="0"/>
                </a:lnTo>
                <a:lnTo>
                  <a:pt x="126" y="0"/>
                </a:lnTo>
                <a:cubicBezTo>
                  <a:pt x="57" y="0"/>
                  <a:pt x="0" y="57"/>
                  <a:pt x="0" y="126"/>
                </a:cubicBezTo>
                <a:lnTo>
                  <a:pt x="0" y="126"/>
                </a:lnTo>
                <a:cubicBezTo>
                  <a:pt x="0" y="195"/>
                  <a:pt x="57" y="252"/>
                  <a:pt x="126" y="252"/>
                </a:cubicBezTo>
                <a:lnTo>
                  <a:pt x="4199" y="252"/>
                </a:lnTo>
                <a:lnTo>
                  <a:pt x="4199" y="0"/>
                </a:lnTo>
              </a:path>
            </a:pathLst>
          </a:custGeom>
          <a:solidFill>
            <a:srgbClr val="086575"/>
          </a:solidFill>
          <a:ln>
            <a:noFill/>
          </a:ln>
          <a:effectLst/>
        </p:spPr>
        <p:txBody>
          <a:bodyPr wrap="none" anchor="ctr"/>
          <a:lstStyle/>
          <a:p>
            <a:endParaRPr lang="en-GB" sz="900" noProof="0"/>
          </a:p>
        </p:txBody>
      </p:sp>
      <p:sp>
        <p:nvSpPr>
          <p:cNvPr id="363" name="Freeform 250">
            <a:extLst>
              <a:ext uri="{FF2B5EF4-FFF2-40B4-BE49-F238E27FC236}">
                <a16:creationId xmlns:a16="http://schemas.microsoft.com/office/drawing/2014/main" id="{819CD531-4824-18A5-9E16-D77577581A43}"/>
              </a:ext>
            </a:extLst>
          </p:cNvPr>
          <p:cNvSpPr>
            <a:spLocks noChangeArrowheads="1"/>
          </p:cNvSpPr>
          <p:nvPr/>
        </p:nvSpPr>
        <p:spPr bwMode="auto">
          <a:xfrm>
            <a:off x="6243938" y="1539003"/>
            <a:ext cx="2334470" cy="3631016"/>
          </a:xfrm>
          <a:custGeom>
            <a:avLst/>
            <a:gdLst>
              <a:gd name="T0" fmla="*/ 3335 w 4107"/>
              <a:gd name="T1" fmla="*/ 4544 h 4545"/>
              <a:gd name="T2" fmla="*/ 770 w 4107"/>
              <a:gd name="T3" fmla="*/ 4544 h 4545"/>
              <a:gd name="T4" fmla="*/ 770 w 4107"/>
              <a:gd name="T5" fmla="*/ 4544 h 4545"/>
              <a:gd name="T6" fmla="*/ 0 w 4107"/>
              <a:gd name="T7" fmla="*/ 3774 h 4545"/>
              <a:gd name="T8" fmla="*/ 0 w 4107"/>
              <a:gd name="T9" fmla="*/ 0 h 4545"/>
              <a:gd name="T10" fmla="*/ 4106 w 4107"/>
              <a:gd name="T11" fmla="*/ 0 h 4545"/>
              <a:gd name="T12" fmla="*/ 4106 w 4107"/>
              <a:gd name="T13" fmla="*/ 3774 h 4545"/>
              <a:gd name="T14" fmla="*/ 4106 w 4107"/>
              <a:gd name="T15" fmla="*/ 3774 h 4545"/>
              <a:gd name="T16" fmla="*/ 3335 w 4107"/>
              <a:gd name="T17" fmla="*/ 4544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5">
                <a:moveTo>
                  <a:pt x="3335" y="4544"/>
                </a:moveTo>
                <a:lnTo>
                  <a:pt x="770" y="4544"/>
                </a:lnTo>
                <a:lnTo>
                  <a:pt x="770" y="4544"/>
                </a:lnTo>
                <a:cubicBezTo>
                  <a:pt x="345" y="4544"/>
                  <a:pt x="0" y="4199"/>
                  <a:pt x="0" y="3774"/>
                </a:cubicBezTo>
                <a:lnTo>
                  <a:pt x="0" y="0"/>
                </a:lnTo>
                <a:lnTo>
                  <a:pt x="4106" y="0"/>
                </a:lnTo>
                <a:lnTo>
                  <a:pt x="4106" y="3774"/>
                </a:lnTo>
                <a:lnTo>
                  <a:pt x="4106" y="3774"/>
                </a:lnTo>
                <a:cubicBezTo>
                  <a:pt x="4106" y="4199"/>
                  <a:pt x="3761" y="4544"/>
                  <a:pt x="3335" y="4544"/>
                </a:cubicBezTo>
              </a:path>
            </a:pathLst>
          </a:custGeom>
          <a:solidFill>
            <a:srgbClr val="60BA47"/>
          </a:solidFill>
          <a:ln>
            <a:noFill/>
          </a:ln>
          <a:effectLst/>
        </p:spPr>
        <p:txBody>
          <a:bodyPr wrap="none" anchor="ctr"/>
          <a:lstStyle/>
          <a:p>
            <a:endParaRPr lang="en-GB" sz="900" noProof="0"/>
          </a:p>
        </p:txBody>
      </p:sp>
      <p:sp>
        <p:nvSpPr>
          <p:cNvPr id="365" name="Freeform 252">
            <a:extLst>
              <a:ext uri="{FF2B5EF4-FFF2-40B4-BE49-F238E27FC236}">
                <a16:creationId xmlns:a16="http://schemas.microsoft.com/office/drawing/2014/main" id="{770EF2E1-B22C-CF6F-4F9F-78F79E18957B}"/>
              </a:ext>
            </a:extLst>
          </p:cNvPr>
          <p:cNvSpPr>
            <a:spLocks noChangeArrowheads="1"/>
          </p:cNvSpPr>
          <p:nvPr/>
        </p:nvSpPr>
        <p:spPr bwMode="auto">
          <a:xfrm>
            <a:off x="6191280" y="1396077"/>
            <a:ext cx="2387128" cy="142926"/>
          </a:xfrm>
          <a:custGeom>
            <a:avLst/>
            <a:gdLst>
              <a:gd name="T0" fmla="*/ 4198 w 4199"/>
              <a:gd name="T1" fmla="*/ 251 h 252"/>
              <a:gd name="T2" fmla="*/ 126 w 4199"/>
              <a:gd name="T3" fmla="*/ 251 h 252"/>
              <a:gd name="T4" fmla="*/ 126 w 4199"/>
              <a:gd name="T5" fmla="*/ 251 h 252"/>
              <a:gd name="T6" fmla="*/ 0 w 4199"/>
              <a:gd name="T7" fmla="*/ 125 h 252"/>
              <a:gd name="T8" fmla="*/ 0 w 4199"/>
              <a:gd name="T9" fmla="*/ 125 h 252"/>
              <a:gd name="T10" fmla="*/ 126 w 4199"/>
              <a:gd name="T11" fmla="*/ 0 h 252"/>
              <a:gd name="T12" fmla="*/ 4198 w 4199"/>
              <a:gd name="T13" fmla="*/ 0 h 252"/>
              <a:gd name="T14" fmla="*/ 4198 w 4199"/>
              <a:gd name="T15" fmla="*/ 251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9" h="252">
                <a:moveTo>
                  <a:pt x="4198" y="251"/>
                </a:moveTo>
                <a:lnTo>
                  <a:pt x="126" y="251"/>
                </a:lnTo>
                <a:lnTo>
                  <a:pt x="126" y="251"/>
                </a:lnTo>
                <a:cubicBezTo>
                  <a:pt x="57" y="251"/>
                  <a:pt x="0" y="195"/>
                  <a:pt x="0" y="125"/>
                </a:cubicBezTo>
                <a:lnTo>
                  <a:pt x="0" y="125"/>
                </a:lnTo>
                <a:cubicBezTo>
                  <a:pt x="0" y="56"/>
                  <a:pt x="57" y="0"/>
                  <a:pt x="126" y="0"/>
                </a:cubicBezTo>
                <a:lnTo>
                  <a:pt x="4198" y="0"/>
                </a:lnTo>
                <a:lnTo>
                  <a:pt x="4198" y="251"/>
                </a:lnTo>
              </a:path>
            </a:pathLst>
          </a:custGeom>
          <a:solidFill>
            <a:srgbClr val="086575"/>
          </a:solidFill>
          <a:ln>
            <a:noFill/>
          </a:ln>
          <a:effectLst/>
        </p:spPr>
        <p:txBody>
          <a:bodyPr wrap="none" anchor="ctr"/>
          <a:lstStyle/>
          <a:p>
            <a:endParaRPr lang="en-GB" sz="900" noProof="0"/>
          </a:p>
        </p:txBody>
      </p:sp>
      <p:sp>
        <p:nvSpPr>
          <p:cNvPr id="366" name="Freeform 253">
            <a:extLst>
              <a:ext uri="{FF2B5EF4-FFF2-40B4-BE49-F238E27FC236}">
                <a16:creationId xmlns:a16="http://schemas.microsoft.com/office/drawing/2014/main" id="{E2BD0C76-743E-69CC-E4D3-CE24B944146C}"/>
              </a:ext>
            </a:extLst>
          </p:cNvPr>
          <p:cNvSpPr>
            <a:spLocks noChangeArrowheads="1"/>
          </p:cNvSpPr>
          <p:nvPr/>
        </p:nvSpPr>
        <p:spPr bwMode="auto">
          <a:xfrm>
            <a:off x="8906889" y="2529636"/>
            <a:ext cx="2334470" cy="3470012"/>
          </a:xfrm>
          <a:custGeom>
            <a:avLst/>
            <a:gdLst>
              <a:gd name="T0" fmla="*/ 3335 w 4106"/>
              <a:gd name="T1" fmla="*/ 0 h 4544"/>
              <a:gd name="T2" fmla="*/ 770 w 4106"/>
              <a:gd name="T3" fmla="*/ 0 h 4544"/>
              <a:gd name="T4" fmla="*/ 770 w 4106"/>
              <a:gd name="T5" fmla="*/ 0 h 4544"/>
              <a:gd name="T6" fmla="*/ 0 w 4106"/>
              <a:gd name="T7" fmla="*/ 769 h 4544"/>
              <a:gd name="T8" fmla="*/ 0 w 4106"/>
              <a:gd name="T9" fmla="*/ 4543 h 4544"/>
              <a:gd name="T10" fmla="*/ 4105 w 4106"/>
              <a:gd name="T11" fmla="*/ 4543 h 4544"/>
              <a:gd name="T12" fmla="*/ 4105 w 4106"/>
              <a:gd name="T13" fmla="*/ 769 h 4544"/>
              <a:gd name="T14" fmla="*/ 4105 w 4106"/>
              <a:gd name="T15" fmla="*/ 769 h 4544"/>
              <a:gd name="T16" fmla="*/ 3335 w 4106"/>
              <a:gd name="T17"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6" h="4544">
                <a:moveTo>
                  <a:pt x="3335" y="0"/>
                </a:moveTo>
                <a:lnTo>
                  <a:pt x="770" y="0"/>
                </a:lnTo>
                <a:lnTo>
                  <a:pt x="770" y="0"/>
                </a:lnTo>
                <a:cubicBezTo>
                  <a:pt x="345" y="0"/>
                  <a:pt x="0" y="344"/>
                  <a:pt x="0" y="769"/>
                </a:cubicBezTo>
                <a:lnTo>
                  <a:pt x="0" y="4543"/>
                </a:lnTo>
                <a:lnTo>
                  <a:pt x="4105" y="4543"/>
                </a:lnTo>
                <a:lnTo>
                  <a:pt x="4105" y="769"/>
                </a:lnTo>
                <a:lnTo>
                  <a:pt x="4105" y="769"/>
                </a:lnTo>
                <a:cubicBezTo>
                  <a:pt x="4105" y="344"/>
                  <a:pt x="3760" y="0"/>
                  <a:pt x="3335" y="0"/>
                </a:cubicBezTo>
              </a:path>
            </a:pathLst>
          </a:custGeom>
          <a:solidFill>
            <a:srgbClr val="2094D2"/>
          </a:solidFill>
          <a:ln>
            <a:noFill/>
          </a:ln>
          <a:effectLst/>
        </p:spPr>
        <p:txBody>
          <a:bodyPr wrap="none" anchor="ctr"/>
          <a:lstStyle/>
          <a:p>
            <a:endParaRPr lang="en-GB" sz="900" noProof="0"/>
          </a:p>
        </p:txBody>
      </p:sp>
      <p:sp>
        <p:nvSpPr>
          <p:cNvPr id="368" name="Freeform 255">
            <a:extLst>
              <a:ext uri="{FF2B5EF4-FFF2-40B4-BE49-F238E27FC236}">
                <a16:creationId xmlns:a16="http://schemas.microsoft.com/office/drawing/2014/main" id="{BF4B1301-5081-18E3-ABB0-F68E959D46ED}"/>
              </a:ext>
            </a:extLst>
          </p:cNvPr>
          <p:cNvSpPr>
            <a:spLocks noChangeArrowheads="1"/>
          </p:cNvSpPr>
          <p:nvPr/>
        </p:nvSpPr>
        <p:spPr bwMode="auto">
          <a:xfrm>
            <a:off x="8875198" y="5999648"/>
            <a:ext cx="2387128" cy="142928"/>
          </a:xfrm>
          <a:custGeom>
            <a:avLst/>
            <a:gdLst>
              <a:gd name="T0" fmla="*/ 4198 w 4199"/>
              <a:gd name="T1" fmla="*/ 0 h 253"/>
              <a:gd name="T2" fmla="*/ 126 w 4199"/>
              <a:gd name="T3" fmla="*/ 0 h 253"/>
              <a:gd name="T4" fmla="*/ 126 w 4199"/>
              <a:gd name="T5" fmla="*/ 0 h 253"/>
              <a:gd name="T6" fmla="*/ 0 w 4199"/>
              <a:gd name="T7" fmla="*/ 126 h 253"/>
              <a:gd name="T8" fmla="*/ 0 w 4199"/>
              <a:gd name="T9" fmla="*/ 126 h 253"/>
              <a:gd name="T10" fmla="*/ 126 w 4199"/>
              <a:gd name="T11" fmla="*/ 252 h 253"/>
              <a:gd name="T12" fmla="*/ 4198 w 4199"/>
              <a:gd name="T13" fmla="*/ 252 h 253"/>
              <a:gd name="T14" fmla="*/ 4198 w 4199"/>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9" h="253">
                <a:moveTo>
                  <a:pt x="4198" y="0"/>
                </a:moveTo>
                <a:lnTo>
                  <a:pt x="126" y="0"/>
                </a:lnTo>
                <a:lnTo>
                  <a:pt x="126" y="0"/>
                </a:lnTo>
                <a:cubicBezTo>
                  <a:pt x="56" y="0"/>
                  <a:pt x="0" y="57"/>
                  <a:pt x="0" y="126"/>
                </a:cubicBezTo>
                <a:lnTo>
                  <a:pt x="0" y="126"/>
                </a:lnTo>
                <a:cubicBezTo>
                  <a:pt x="0" y="195"/>
                  <a:pt x="56" y="252"/>
                  <a:pt x="126" y="252"/>
                </a:cubicBezTo>
                <a:lnTo>
                  <a:pt x="4198" y="252"/>
                </a:lnTo>
                <a:lnTo>
                  <a:pt x="4198" y="0"/>
                </a:lnTo>
              </a:path>
            </a:pathLst>
          </a:custGeom>
          <a:solidFill>
            <a:srgbClr val="086575"/>
          </a:solidFill>
          <a:ln>
            <a:noFill/>
          </a:ln>
          <a:effectLst/>
        </p:spPr>
        <p:txBody>
          <a:bodyPr wrap="none" anchor="ctr"/>
          <a:lstStyle/>
          <a:p>
            <a:endParaRPr lang="en-GB" sz="900" noProof="0"/>
          </a:p>
        </p:txBody>
      </p:sp>
      <p:sp>
        <p:nvSpPr>
          <p:cNvPr id="2" name="Text Placeholder 1">
            <a:extLst>
              <a:ext uri="{FF2B5EF4-FFF2-40B4-BE49-F238E27FC236}">
                <a16:creationId xmlns:a16="http://schemas.microsoft.com/office/drawing/2014/main" id="{FD70A8F6-7009-3A24-45E8-3BB6189D461A}"/>
              </a:ext>
            </a:extLst>
          </p:cNvPr>
          <p:cNvSpPr>
            <a:spLocks noGrp="1"/>
          </p:cNvSpPr>
          <p:nvPr>
            <p:ph type="body" sz="quarter" idx="16"/>
          </p:nvPr>
        </p:nvSpPr>
        <p:spPr/>
        <p:txBody>
          <a:bodyPr/>
          <a:lstStyle/>
          <a:p>
            <a:r>
              <a:rPr lang="pl-PL" noProof="0"/>
              <a:t>How </a:t>
            </a:r>
            <a:r>
              <a:rPr lang="pl-PL"/>
              <a:t>c</a:t>
            </a:r>
            <a:r>
              <a:rPr lang="pl-PL" noProof="0" err="1"/>
              <a:t>an</a:t>
            </a:r>
            <a:r>
              <a:rPr lang="pl-PL" noProof="0"/>
              <a:t> </a:t>
            </a:r>
            <a:r>
              <a:rPr lang="pl-PL"/>
              <a:t>YOU</a:t>
            </a:r>
            <a:r>
              <a:rPr lang="pl-PL" noProof="0"/>
              <a:t> </a:t>
            </a:r>
            <a:r>
              <a:rPr lang="pl-PL"/>
              <a:t>c</a:t>
            </a:r>
            <a:r>
              <a:rPr lang="pl-PL" noProof="0" err="1"/>
              <a:t>ontribute</a:t>
            </a:r>
            <a:r>
              <a:rPr lang="pl-PL" noProof="0"/>
              <a:t> to </a:t>
            </a:r>
            <a:r>
              <a:rPr lang="pl-PL" noProof="0" err="1"/>
              <a:t>an</a:t>
            </a:r>
            <a:r>
              <a:rPr lang="pl-PL" noProof="0"/>
              <a:t> </a:t>
            </a:r>
            <a:r>
              <a:rPr lang="pl-PL" noProof="0" err="1"/>
              <a:t>energy-efficient</a:t>
            </a:r>
            <a:r>
              <a:rPr lang="pl-PL" noProof="0"/>
              <a:t> </a:t>
            </a:r>
            <a:r>
              <a:rPr lang="pl-PL"/>
              <a:t>f</a:t>
            </a:r>
            <a:r>
              <a:rPr lang="pl-PL" noProof="0" err="1"/>
              <a:t>uture</a:t>
            </a:r>
            <a:r>
              <a:rPr lang="pl-PL" noProof="0"/>
              <a:t>? </a:t>
            </a:r>
            <a:endParaRPr lang="en-GB" noProof="0"/>
          </a:p>
        </p:txBody>
      </p:sp>
      <p:sp>
        <p:nvSpPr>
          <p:cNvPr id="105" name="CuadroTexto 553">
            <a:extLst>
              <a:ext uri="{FF2B5EF4-FFF2-40B4-BE49-F238E27FC236}">
                <a16:creationId xmlns:a16="http://schemas.microsoft.com/office/drawing/2014/main" id="{0CE6272B-652E-AEF4-29DD-0220A266D4BA}"/>
              </a:ext>
            </a:extLst>
          </p:cNvPr>
          <p:cNvSpPr txBox="1"/>
          <p:nvPr/>
        </p:nvSpPr>
        <p:spPr>
          <a:xfrm>
            <a:off x="979676" y="1764875"/>
            <a:ext cx="2291547" cy="707886"/>
          </a:xfrm>
          <a:prstGeom prst="rect">
            <a:avLst/>
          </a:prstGeom>
          <a:noFill/>
        </p:spPr>
        <p:txBody>
          <a:bodyPr wrap="square" rtlCol="0">
            <a:spAutoFit/>
          </a:bodyPr>
          <a:lstStyle/>
          <a:p>
            <a:pPr algn="ctr"/>
            <a:r>
              <a:rPr lang="en-GB" sz="2000" b="1" noProof="0">
                <a:solidFill>
                  <a:schemeClr val="bg1"/>
                </a:solidFill>
                <a:latin typeface="Calibri" panose="020F0502020204030204" pitchFamily="34" charset="0"/>
                <a:ea typeface="Lato" charset="0"/>
                <a:cs typeface="Calibri" panose="020F0502020204030204" pitchFamily="34" charset="0"/>
              </a:rPr>
              <a:t>Raise Awareness Among Staff</a:t>
            </a:r>
          </a:p>
        </p:txBody>
      </p:sp>
      <p:sp>
        <p:nvSpPr>
          <p:cNvPr id="106" name="CuadroTexto 555">
            <a:extLst>
              <a:ext uri="{FF2B5EF4-FFF2-40B4-BE49-F238E27FC236}">
                <a16:creationId xmlns:a16="http://schemas.microsoft.com/office/drawing/2014/main" id="{B2A601F2-656D-5E25-839D-8669638DF50E}"/>
              </a:ext>
            </a:extLst>
          </p:cNvPr>
          <p:cNvSpPr txBox="1"/>
          <p:nvPr/>
        </p:nvSpPr>
        <p:spPr>
          <a:xfrm>
            <a:off x="3559526" y="2773866"/>
            <a:ext cx="2387622" cy="1015663"/>
          </a:xfrm>
          <a:prstGeom prst="rect">
            <a:avLst/>
          </a:prstGeom>
          <a:noFill/>
        </p:spPr>
        <p:txBody>
          <a:bodyPr wrap="square" rtlCol="0">
            <a:spAutoFit/>
          </a:bodyPr>
          <a:lstStyle/>
          <a:p>
            <a:pPr algn="ctr"/>
            <a:r>
              <a:rPr lang="en-GB" sz="2000" b="1" noProof="0">
                <a:solidFill>
                  <a:schemeClr val="bg1"/>
                </a:solidFill>
                <a:latin typeface="Calibri" panose="020F0502020204030204" pitchFamily="34" charset="0"/>
                <a:ea typeface="Lato" charset="0"/>
                <a:cs typeface="Calibri" panose="020F0502020204030204" pitchFamily="34" charset="0"/>
              </a:rPr>
              <a:t>Enhance Operational Efficiency</a:t>
            </a:r>
          </a:p>
        </p:txBody>
      </p:sp>
      <p:sp>
        <p:nvSpPr>
          <p:cNvPr id="107" name="CuadroTexto 557">
            <a:extLst>
              <a:ext uri="{FF2B5EF4-FFF2-40B4-BE49-F238E27FC236}">
                <a16:creationId xmlns:a16="http://schemas.microsoft.com/office/drawing/2014/main" id="{10216303-7C74-3905-5FED-D6A10215DF52}"/>
              </a:ext>
            </a:extLst>
          </p:cNvPr>
          <p:cNvSpPr txBox="1"/>
          <p:nvPr/>
        </p:nvSpPr>
        <p:spPr>
          <a:xfrm>
            <a:off x="6243939" y="1764875"/>
            <a:ext cx="2334470" cy="707886"/>
          </a:xfrm>
          <a:prstGeom prst="rect">
            <a:avLst/>
          </a:prstGeom>
          <a:noFill/>
        </p:spPr>
        <p:txBody>
          <a:bodyPr wrap="square" rtlCol="0">
            <a:spAutoFit/>
          </a:bodyPr>
          <a:lstStyle/>
          <a:p>
            <a:pPr algn="ctr"/>
            <a:r>
              <a:rPr lang="en-US" sz="2000" b="1" noProof="0">
                <a:solidFill>
                  <a:schemeClr val="bg1"/>
                </a:solidFill>
                <a:latin typeface="Calibri" panose="020F0502020204030204" pitchFamily="34" charset="0"/>
                <a:ea typeface="Lato" charset="0"/>
                <a:cs typeface="Calibri" panose="020F0502020204030204" pitchFamily="34" charset="0"/>
              </a:rPr>
              <a:t>Monitor &amp; Measure Energy Use</a:t>
            </a:r>
            <a:endParaRPr lang="en-GB" sz="2000" b="1" noProof="0">
              <a:solidFill>
                <a:schemeClr val="bg1"/>
              </a:solidFill>
              <a:latin typeface="Calibri" panose="020F0502020204030204" pitchFamily="34" charset="0"/>
              <a:ea typeface="Lato" charset="0"/>
              <a:cs typeface="Calibri" panose="020F0502020204030204" pitchFamily="34" charset="0"/>
            </a:endParaRPr>
          </a:p>
        </p:txBody>
      </p:sp>
      <p:sp>
        <p:nvSpPr>
          <p:cNvPr id="108" name="CuadroTexto 559">
            <a:extLst>
              <a:ext uri="{FF2B5EF4-FFF2-40B4-BE49-F238E27FC236}">
                <a16:creationId xmlns:a16="http://schemas.microsoft.com/office/drawing/2014/main" id="{6149BE70-B040-FD63-2487-29B6B3B328DF}"/>
              </a:ext>
            </a:extLst>
          </p:cNvPr>
          <p:cNvSpPr txBox="1"/>
          <p:nvPr/>
        </p:nvSpPr>
        <p:spPr>
          <a:xfrm>
            <a:off x="8892325" y="2773866"/>
            <a:ext cx="2387128" cy="707886"/>
          </a:xfrm>
          <a:prstGeom prst="rect">
            <a:avLst/>
          </a:prstGeom>
          <a:noFill/>
        </p:spPr>
        <p:txBody>
          <a:bodyPr wrap="square" rtlCol="0">
            <a:spAutoFit/>
          </a:bodyPr>
          <a:lstStyle/>
          <a:p>
            <a:pPr algn="ctr"/>
            <a:r>
              <a:rPr lang="en-GB" sz="2000" b="1" noProof="0">
                <a:solidFill>
                  <a:schemeClr val="bg1"/>
                </a:solidFill>
                <a:latin typeface="Calibri" panose="020F0502020204030204" pitchFamily="34" charset="0"/>
                <a:ea typeface="Lato" charset="0"/>
                <a:cs typeface="Calibri" panose="020F0502020204030204" pitchFamily="34" charset="0"/>
              </a:rPr>
              <a:t>Switch to Energy-Efficient Equipment</a:t>
            </a:r>
          </a:p>
        </p:txBody>
      </p:sp>
      <p:sp>
        <p:nvSpPr>
          <p:cNvPr id="109" name="Rectángulo 602">
            <a:extLst>
              <a:ext uri="{FF2B5EF4-FFF2-40B4-BE49-F238E27FC236}">
                <a16:creationId xmlns:a16="http://schemas.microsoft.com/office/drawing/2014/main" id="{4D64486D-333C-F19D-D0FB-45B8ED97D12A}"/>
              </a:ext>
            </a:extLst>
          </p:cNvPr>
          <p:cNvSpPr/>
          <p:nvPr/>
        </p:nvSpPr>
        <p:spPr>
          <a:xfrm>
            <a:off x="939498" y="2533295"/>
            <a:ext cx="2291547" cy="2062103"/>
          </a:xfrm>
          <a:prstGeom prst="rect">
            <a:avLst/>
          </a:prstGeom>
        </p:spPr>
        <p:txBody>
          <a:bodyPr wrap="square">
            <a:spAutoFit/>
          </a:bodyPr>
          <a:lstStyle/>
          <a:p>
            <a:pPr algn="ctr"/>
            <a:r>
              <a:rPr lang="en-US" sz="1600" noProof="0">
                <a:solidFill>
                  <a:schemeClr val="bg1"/>
                </a:solidFill>
                <a:latin typeface="Calibri" panose="020F0502020204030204" pitchFamily="34" charset="0"/>
                <a:ea typeface="Lato" charset="0"/>
                <a:cs typeface="Calibri" panose="020F0502020204030204" pitchFamily="34" charset="0"/>
              </a:rPr>
              <a:t>Training staff to turn off equipment, use natural lighting, and unplug devices overnight reduces energy waste. An “Energy Champion” can monitor and promote best practices.</a:t>
            </a:r>
            <a:endParaRPr lang="en-GB" sz="1600" noProof="0">
              <a:solidFill>
                <a:schemeClr val="bg1"/>
              </a:solidFill>
              <a:latin typeface="Calibri" panose="020F0502020204030204" pitchFamily="34" charset="0"/>
              <a:ea typeface="Lato" charset="0"/>
              <a:cs typeface="Calibri" panose="020F0502020204030204" pitchFamily="34" charset="0"/>
            </a:endParaRPr>
          </a:p>
        </p:txBody>
      </p:sp>
      <p:sp>
        <p:nvSpPr>
          <p:cNvPr id="110" name="Rectángulo 603">
            <a:extLst>
              <a:ext uri="{FF2B5EF4-FFF2-40B4-BE49-F238E27FC236}">
                <a16:creationId xmlns:a16="http://schemas.microsoft.com/office/drawing/2014/main" id="{73E2CBE9-6131-099A-82C7-18C6EA67062A}"/>
              </a:ext>
            </a:extLst>
          </p:cNvPr>
          <p:cNvSpPr/>
          <p:nvPr/>
        </p:nvSpPr>
        <p:spPr>
          <a:xfrm>
            <a:off x="3670108" y="3790077"/>
            <a:ext cx="2182654" cy="2062103"/>
          </a:xfrm>
          <a:prstGeom prst="rect">
            <a:avLst/>
          </a:prstGeom>
        </p:spPr>
        <p:txBody>
          <a:bodyPr wrap="square">
            <a:spAutoFit/>
          </a:bodyPr>
          <a:lstStyle/>
          <a:p>
            <a:pPr algn="ctr"/>
            <a:r>
              <a:rPr lang="en-US" sz="1600" noProof="0">
                <a:solidFill>
                  <a:schemeClr val="bg1"/>
                </a:solidFill>
                <a:latin typeface="Calibri" panose="020F0502020204030204" pitchFamily="34" charset="0"/>
                <a:ea typeface="Lato" charset="0"/>
                <a:cs typeface="Calibri" panose="020F0502020204030204" pitchFamily="34" charset="0"/>
              </a:rPr>
              <a:t>Batch cooking </a:t>
            </a:r>
            <a:r>
              <a:rPr lang="en-US" sz="1600" noProof="0" err="1">
                <a:solidFill>
                  <a:schemeClr val="bg1"/>
                </a:solidFill>
                <a:latin typeface="Calibri" panose="020F0502020204030204" pitchFamily="34" charset="0"/>
                <a:ea typeface="Lato" charset="0"/>
                <a:cs typeface="Calibri" panose="020F0502020204030204" pitchFamily="34" charset="0"/>
              </a:rPr>
              <a:t>optimises</a:t>
            </a:r>
            <a:r>
              <a:rPr lang="en-US" sz="1600" noProof="0">
                <a:solidFill>
                  <a:schemeClr val="bg1"/>
                </a:solidFill>
                <a:latin typeface="Calibri" panose="020F0502020204030204" pitchFamily="34" charset="0"/>
                <a:ea typeface="Lato" charset="0"/>
                <a:cs typeface="Calibri" panose="020F0502020204030204" pitchFamily="34" charset="0"/>
              </a:rPr>
              <a:t> appliance use, while scheduling high-energy tasks during off-peak hours lowers costs. Streamlining workflows </a:t>
            </a:r>
            <a:r>
              <a:rPr lang="en-US" sz="1600" noProof="0" err="1">
                <a:solidFill>
                  <a:schemeClr val="bg1"/>
                </a:solidFill>
                <a:latin typeface="Calibri" panose="020F0502020204030204" pitchFamily="34" charset="0"/>
                <a:ea typeface="Lato" charset="0"/>
                <a:cs typeface="Calibri" panose="020F0502020204030204" pitchFamily="34" charset="0"/>
              </a:rPr>
              <a:t>minimises</a:t>
            </a:r>
            <a:r>
              <a:rPr lang="en-US" sz="1600" noProof="0">
                <a:solidFill>
                  <a:schemeClr val="bg1"/>
                </a:solidFill>
                <a:latin typeface="Calibri" panose="020F0502020204030204" pitchFamily="34" charset="0"/>
                <a:ea typeface="Lato" charset="0"/>
                <a:cs typeface="Calibri" panose="020F0502020204030204" pitchFamily="34" charset="0"/>
              </a:rPr>
              <a:t> idle equipment time.</a:t>
            </a:r>
            <a:endParaRPr lang="en-GB" sz="1600" noProof="0">
              <a:solidFill>
                <a:schemeClr val="bg1"/>
              </a:solidFill>
              <a:latin typeface="Calibri" panose="020F0502020204030204" pitchFamily="34" charset="0"/>
              <a:ea typeface="Lato" charset="0"/>
              <a:cs typeface="Calibri" panose="020F0502020204030204" pitchFamily="34" charset="0"/>
            </a:endParaRPr>
          </a:p>
        </p:txBody>
      </p:sp>
      <p:sp>
        <p:nvSpPr>
          <p:cNvPr id="111" name="Rectángulo 604">
            <a:extLst>
              <a:ext uri="{FF2B5EF4-FFF2-40B4-BE49-F238E27FC236}">
                <a16:creationId xmlns:a16="http://schemas.microsoft.com/office/drawing/2014/main" id="{3A2687C7-D340-4C18-A946-534B5666A243}"/>
              </a:ext>
            </a:extLst>
          </p:cNvPr>
          <p:cNvSpPr/>
          <p:nvPr/>
        </p:nvSpPr>
        <p:spPr>
          <a:xfrm>
            <a:off x="6429481" y="2536214"/>
            <a:ext cx="1963383" cy="2308324"/>
          </a:xfrm>
          <a:prstGeom prst="rect">
            <a:avLst/>
          </a:prstGeom>
        </p:spPr>
        <p:txBody>
          <a:bodyPr wrap="square">
            <a:spAutoFit/>
          </a:bodyPr>
          <a:lstStyle/>
          <a:p>
            <a:pPr algn="ctr"/>
            <a:r>
              <a:rPr lang="en-US" sz="1600" noProof="0">
                <a:solidFill>
                  <a:schemeClr val="bg1"/>
                </a:solidFill>
                <a:latin typeface="Calibri" panose="020F0502020204030204" pitchFamily="34" charset="0"/>
                <a:ea typeface="Lato" charset="0"/>
                <a:cs typeface="Calibri" panose="020F0502020204030204" pitchFamily="34" charset="0"/>
              </a:rPr>
              <a:t>Smart meters and energy tracking tools provide real-time insights. Regular bill reviews help spot unusual spikes, and setting energy-saving goals encourages efficiency.</a:t>
            </a:r>
            <a:endParaRPr lang="en-GB" sz="1600" noProof="0">
              <a:solidFill>
                <a:schemeClr val="bg1"/>
              </a:solidFill>
              <a:latin typeface="Calibri" panose="020F0502020204030204" pitchFamily="34" charset="0"/>
              <a:ea typeface="Lato" charset="0"/>
              <a:cs typeface="Calibri" panose="020F0502020204030204" pitchFamily="34" charset="0"/>
            </a:endParaRPr>
          </a:p>
        </p:txBody>
      </p:sp>
      <p:sp>
        <p:nvSpPr>
          <p:cNvPr id="112" name="Rectángulo 605">
            <a:extLst>
              <a:ext uri="{FF2B5EF4-FFF2-40B4-BE49-F238E27FC236}">
                <a16:creationId xmlns:a16="http://schemas.microsoft.com/office/drawing/2014/main" id="{0D292631-A304-648F-BE68-AC8829675E6B}"/>
              </a:ext>
            </a:extLst>
          </p:cNvPr>
          <p:cNvSpPr/>
          <p:nvPr/>
        </p:nvSpPr>
        <p:spPr>
          <a:xfrm>
            <a:off x="9047865" y="3531160"/>
            <a:ext cx="2076048" cy="2308324"/>
          </a:xfrm>
          <a:prstGeom prst="rect">
            <a:avLst/>
          </a:prstGeom>
        </p:spPr>
        <p:txBody>
          <a:bodyPr wrap="square">
            <a:spAutoFit/>
          </a:bodyPr>
          <a:lstStyle/>
          <a:p>
            <a:pPr algn="ctr"/>
            <a:r>
              <a:rPr lang="en-US" sz="1600" noProof="0">
                <a:solidFill>
                  <a:schemeClr val="bg1"/>
                </a:solidFill>
                <a:latin typeface="Calibri" panose="020F0502020204030204" pitchFamily="34" charset="0"/>
                <a:ea typeface="Lato" charset="0"/>
                <a:cs typeface="Calibri" panose="020F0502020204030204" pitchFamily="34" charset="0"/>
              </a:rPr>
              <a:t>Upgrading to A-rated fridges, ovens, and fryers cuts energy use. Induction cookers, LED lighting, and low-energy motors boost efficiency, while better ventilation reduces costs.</a:t>
            </a:r>
            <a:endParaRPr lang="en-GB" sz="1600" noProof="0">
              <a:solidFill>
                <a:schemeClr val="bg1"/>
              </a:solidFill>
              <a:latin typeface="Calibri" panose="020F0502020204030204" pitchFamily="34" charset="0"/>
              <a:ea typeface="Lato" charset="0"/>
              <a:cs typeface="Calibri" panose="020F0502020204030204" pitchFamily="34" charset="0"/>
            </a:endParaRPr>
          </a:p>
        </p:txBody>
      </p:sp>
      <p:pic>
        <p:nvPicPr>
          <p:cNvPr id="5" name="Grafika 4" descr="Nauczyciel z wypełnieniem pełnym">
            <a:extLst>
              <a:ext uri="{FF2B5EF4-FFF2-40B4-BE49-F238E27FC236}">
                <a16:creationId xmlns:a16="http://schemas.microsoft.com/office/drawing/2014/main" id="{0535FFFE-5612-B41A-40EA-BD80DFDE81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83058" y="5170019"/>
            <a:ext cx="914400" cy="914400"/>
          </a:xfrm>
          <a:prstGeom prst="rect">
            <a:avLst/>
          </a:prstGeom>
        </p:spPr>
      </p:pic>
      <p:pic>
        <p:nvPicPr>
          <p:cNvPr id="9" name="Grafika 8" descr="Stoper 25% z wypełnieniem pełnym">
            <a:extLst>
              <a:ext uri="{FF2B5EF4-FFF2-40B4-BE49-F238E27FC236}">
                <a16:creationId xmlns:a16="http://schemas.microsoft.com/office/drawing/2014/main" id="{D4911728-BE81-171C-3FC3-B15C363DF4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67684" y="1423725"/>
            <a:ext cx="914400" cy="914400"/>
          </a:xfrm>
          <a:prstGeom prst="rect">
            <a:avLst/>
          </a:prstGeom>
        </p:spPr>
      </p:pic>
      <p:pic>
        <p:nvPicPr>
          <p:cNvPr id="14" name="Grafika 13" descr="Energia odnawialna kontur">
            <a:extLst>
              <a:ext uri="{FF2B5EF4-FFF2-40B4-BE49-F238E27FC236}">
                <a16:creationId xmlns:a16="http://schemas.microsoft.com/office/drawing/2014/main" id="{B8999A5D-0FBD-90CC-7FE7-C41BF49F70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05777" y="5181906"/>
            <a:ext cx="914400" cy="914400"/>
          </a:xfrm>
          <a:prstGeom prst="rect">
            <a:avLst/>
          </a:prstGeom>
        </p:spPr>
      </p:pic>
      <p:pic>
        <p:nvPicPr>
          <p:cNvPr id="16" name="Grafika 15" descr="Procesor z wypełnieniem pełnym">
            <a:extLst>
              <a:ext uri="{FF2B5EF4-FFF2-40B4-BE49-F238E27FC236}">
                <a16:creationId xmlns:a16="http://schemas.microsoft.com/office/drawing/2014/main" id="{4A462820-D003-9DE2-CE87-4A95BA2D38A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85889" y="1429213"/>
            <a:ext cx="914400" cy="914400"/>
          </a:xfrm>
          <a:prstGeom prst="rect">
            <a:avLst/>
          </a:prstGeom>
        </p:spPr>
      </p:pic>
    </p:spTree>
    <p:extLst>
      <p:ext uri="{BB962C8B-B14F-4D97-AF65-F5344CB8AC3E}">
        <p14:creationId xmlns:p14="http://schemas.microsoft.com/office/powerpoint/2010/main" val="36178225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ymbol zastępczy obrazu 11" descr="Obraz zawierający krajobraz, na wolnym powietrzu, chmura, niebo&#10;&#10;Zawartość wygenerowana przez sztuczną inteligencję może być niepoprawna.">
            <a:extLst>
              <a:ext uri="{FF2B5EF4-FFF2-40B4-BE49-F238E27FC236}">
                <a16:creationId xmlns:a16="http://schemas.microsoft.com/office/drawing/2014/main" id="{9E74247D-0D57-07EA-128E-62278062C739}"/>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p:pic>
      <p:sp>
        <p:nvSpPr>
          <p:cNvPr id="26" name="Freeform 25">
            <a:extLst>
              <a:ext uri="{FF2B5EF4-FFF2-40B4-BE49-F238E27FC236}">
                <a16:creationId xmlns:a16="http://schemas.microsoft.com/office/drawing/2014/main" id="{89CBCF90-DABF-4A9C-209D-C0E5146A7274}"/>
              </a:ext>
            </a:extLst>
          </p:cNvPr>
          <p:cNvSpPr/>
          <p:nvPr/>
        </p:nvSpPr>
        <p:spPr>
          <a:xfrm>
            <a:off x="799128" y="1047404"/>
            <a:ext cx="10203652" cy="5064323"/>
          </a:xfrm>
          <a:custGeom>
            <a:avLst/>
            <a:gdLst>
              <a:gd name="connsiteX0" fmla="*/ 0 w 10203652"/>
              <a:gd name="connsiteY0" fmla="*/ 0 h 5365455"/>
              <a:gd name="connsiteX1" fmla="*/ 10203652 w 10203652"/>
              <a:gd name="connsiteY1" fmla="*/ 0 h 5365455"/>
              <a:gd name="connsiteX2" fmla="*/ 10203652 w 10203652"/>
              <a:gd name="connsiteY2" fmla="*/ 5365455 h 5365455"/>
              <a:gd name="connsiteX3" fmla="*/ 0 w 10203652"/>
              <a:gd name="connsiteY3" fmla="*/ 5365455 h 5365455"/>
            </a:gdLst>
            <a:ahLst/>
            <a:cxnLst>
              <a:cxn ang="0">
                <a:pos x="connsiteX0" y="connsiteY0"/>
              </a:cxn>
              <a:cxn ang="0">
                <a:pos x="connsiteX1" y="connsiteY1"/>
              </a:cxn>
              <a:cxn ang="0">
                <a:pos x="connsiteX2" y="connsiteY2"/>
              </a:cxn>
              <a:cxn ang="0">
                <a:pos x="connsiteX3" y="connsiteY3"/>
              </a:cxn>
            </a:cxnLst>
            <a:rect l="l" t="t" r="r" b="b"/>
            <a:pathLst>
              <a:path w="10203652" h="5365455">
                <a:moveTo>
                  <a:pt x="0" y="0"/>
                </a:moveTo>
                <a:lnTo>
                  <a:pt x="10203652" y="0"/>
                </a:lnTo>
                <a:lnTo>
                  <a:pt x="10203652" y="5365455"/>
                </a:lnTo>
                <a:lnTo>
                  <a:pt x="0" y="5365455"/>
                </a:lnTo>
                <a:close/>
              </a:path>
            </a:pathLst>
          </a:custGeom>
          <a:gradFill>
            <a:gsLst>
              <a:gs pos="79000">
                <a:srgbClr val="09465E"/>
              </a:gs>
              <a:gs pos="45000">
                <a:srgbClr val="09465E">
                  <a:alpha val="2175"/>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noProof="0"/>
          </a:p>
        </p:txBody>
      </p:sp>
      <p:sp>
        <p:nvSpPr>
          <p:cNvPr id="13" name="TextBox 12">
            <a:extLst>
              <a:ext uri="{FF2B5EF4-FFF2-40B4-BE49-F238E27FC236}">
                <a16:creationId xmlns:a16="http://schemas.microsoft.com/office/drawing/2014/main" id="{3875B9C3-7921-364B-95C1-7200313E6D07}"/>
              </a:ext>
            </a:extLst>
          </p:cNvPr>
          <p:cNvSpPr txBox="1"/>
          <p:nvPr/>
        </p:nvSpPr>
        <p:spPr>
          <a:xfrm>
            <a:off x="1029714" y="4606478"/>
            <a:ext cx="9742480" cy="1323439"/>
          </a:xfrm>
          <a:prstGeom prst="rect">
            <a:avLst/>
          </a:prstGeom>
          <a:noFill/>
        </p:spPr>
        <p:txBody>
          <a:bodyPr wrap="square" rtlCol="0">
            <a:spAutoFit/>
          </a:bodyPr>
          <a:lstStyle/>
          <a:p>
            <a:pPr algn="ctr"/>
            <a:r>
              <a:rPr lang="en-GB" sz="2000" b="1" spc="162" noProof="0">
                <a:solidFill>
                  <a:schemeClr val="bg1"/>
                </a:solidFill>
                <a:latin typeface="Calibri" panose="020F0502020204030204" pitchFamily="34" charset="0"/>
                <a:cs typeface="Calibri" panose="020F0502020204030204" pitchFamily="34" charset="0"/>
              </a:rPr>
              <a:t>„</a:t>
            </a:r>
            <a:r>
              <a:rPr lang="en-US" sz="2000" b="1" spc="162" noProof="0">
                <a:solidFill>
                  <a:schemeClr val="bg1"/>
                </a:solidFill>
                <a:latin typeface="Calibri" panose="020F0502020204030204" pitchFamily="34" charset="0"/>
                <a:cs typeface="Calibri" panose="020F0502020204030204" pitchFamily="34" charset="0"/>
              </a:rPr>
              <a:t>THE FACT IS THAT NO SPECIES HAS EVER HAD SUCH WHOLESALE CONTROL OVER EVERYTHING ON EARTH, LIVING OR DEAD, AS WE NOW HAVE. THAT LAYS UPON US AN AWESOME RESPONSIBILITY.</a:t>
            </a:r>
            <a:r>
              <a:rPr lang="pl-PL" sz="2000" b="1" spc="162" noProof="0">
                <a:solidFill>
                  <a:schemeClr val="bg1"/>
                </a:solidFill>
                <a:latin typeface="Calibri" panose="020F0502020204030204" pitchFamily="34" charset="0"/>
                <a:cs typeface="Calibri" panose="020F0502020204030204" pitchFamily="34" charset="0"/>
              </a:rPr>
              <a:t>”</a:t>
            </a:r>
          </a:p>
          <a:p>
            <a:pPr algn="ctr"/>
            <a:r>
              <a:rPr lang="en-GB" sz="2000" b="1" spc="162" noProof="0">
                <a:solidFill>
                  <a:schemeClr val="bg1"/>
                </a:solidFill>
                <a:latin typeface="Calibri" panose="020F0502020204030204" pitchFamily="34" charset="0"/>
                <a:cs typeface="Calibri" panose="020F0502020204030204" pitchFamily="34" charset="0"/>
              </a:rPr>
              <a:t>- </a:t>
            </a:r>
            <a:r>
              <a:rPr lang="pl-PL" sz="2000" spc="162" noProof="0">
                <a:solidFill>
                  <a:schemeClr val="bg1"/>
                </a:solidFill>
                <a:latin typeface="Calibri" panose="020F0502020204030204" pitchFamily="34" charset="0"/>
                <a:cs typeface="Calibri" panose="020F0502020204030204" pitchFamily="34" charset="0"/>
              </a:rPr>
              <a:t>Sir David Attenborough</a:t>
            </a:r>
            <a:endParaRPr lang="en-GB" sz="2000" spc="162" noProof="0">
              <a:solidFill>
                <a:schemeClr val="bg1"/>
              </a:solidFill>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A7826031-DB6B-A7A7-456B-9C651C381CB4}"/>
              </a:ext>
            </a:extLst>
          </p:cNvPr>
          <p:cNvGrpSpPr/>
          <p:nvPr/>
        </p:nvGrpSpPr>
        <p:grpSpPr>
          <a:xfrm>
            <a:off x="5323113" y="392865"/>
            <a:ext cx="1487826" cy="1083162"/>
            <a:chOff x="3400450" y="986392"/>
            <a:chExt cx="1487826" cy="1083162"/>
          </a:xfrm>
          <a:solidFill>
            <a:srgbClr val="0B3A5B"/>
          </a:solidFill>
        </p:grpSpPr>
        <p:sp>
          <p:nvSpPr>
            <p:cNvPr id="17" name="Freeform 16">
              <a:extLst>
                <a:ext uri="{FF2B5EF4-FFF2-40B4-BE49-F238E27FC236}">
                  <a16:creationId xmlns:a16="http://schemas.microsoft.com/office/drawing/2014/main" id="{94EC7E45-A203-E073-91CD-5F1958B1759E}"/>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60BA47"/>
            </a:solidFill>
            <a:ln w="8971" cap="flat">
              <a:noFill/>
              <a:prstDash val="solid"/>
              <a:miter/>
            </a:ln>
          </p:spPr>
          <p:txBody>
            <a:bodyPr rtlCol="0" anchor="ctr"/>
            <a:lstStyle/>
            <a:p>
              <a:endParaRPr lang="en-GB" noProof="0"/>
            </a:p>
          </p:txBody>
        </p:sp>
        <p:sp>
          <p:nvSpPr>
            <p:cNvPr id="18" name="Freeform 17">
              <a:extLst>
                <a:ext uri="{FF2B5EF4-FFF2-40B4-BE49-F238E27FC236}">
                  <a16:creationId xmlns:a16="http://schemas.microsoft.com/office/drawing/2014/main" id="{E5754268-A5D5-1B84-F37E-A304D5BE8BF6}"/>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grpFill/>
            <a:ln w="8971" cap="flat">
              <a:noFill/>
              <a:prstDash val="solid"/>
              <a:miter/>
            </a:ln>
          </p:spPr>
          <p:txBody>
            <a:bodyPr rtlCol="0" anchor="ctr"/>
            <a:lstStyle/>
            <a:p>
              <a:endParaRPr lang="en-GB" noProof="0"/>
            </a:p>
          </p:txBody>
        </p:sp>
      </p:grpSp>
      <p:sp>
        <p:nvSpPr>
          <p:cNvPr id="5" name="Freeform 4">
            <a:extLst>
              <a:ext uri="{FF2B5EF4-FFF2-40B4-BE49-F238E27FC236}">
                <a16:creationId xmlns:a16="http://schemas.microsoft.com/office/drawing/2014/main" id="{1E9009C8-04A4-8C24-AA35-4E8733CD394B}"/>
              </a:ext>
            </a:extLst>
          </p:cNvPr>
          <p:cNvSpPr/>
          <p:nvPr/>
        </p:nvSpPr>
        <p:spPr>
          <a:xfrm>
            <a:off x="8195014" y="-1378416"/>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31000"/>
            </a:schemeClr>
          </a:solidFill>
          <a:ln w="9525" cap="flat">
            <a:noFill/>
            <a:prstDash val="solid"/>
            <a:miter/>
          </a:ln>
        </p:spPr>
        <p:txBody>
          <a:bodyPr rtlCol="0" anchor="ctr"/>
          <a:lstStyle/>
          <a:p>
            <a:endParaRPr lang="en-GB" noProof="0"/>
          </a:p>
        </p:txBody>
      </p:sp>
    </p:spTree>
    <p:extLst>
      <p:ext uri="{BB962C8B-B14F-4D97-AF65-F5344CB8AC3E}">
        <p14:creationId xmlns:p14="http://schemas.microsoft.com/office/powerpoint/2010/main" val="9035744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Freeform 170"/>
          <p:cNvSpPr>
            <a:spLocks noChangeArrowheads="1"/>
          </p:cNvSpPr>
          <p:nvPr/>
        </p:nvSpPr>
        <p:spPr bwMode="auto">
          <a:xfrm>
            <a:off x="1025524" y="2966064"/>
            <a:ext cx="4103479" cy="3432728"/>
          </a:xfrm>
          <a:custGeom>
            <a:avLst/>
            <a:gdLst>
              <a:gd name="T0" fmla="*/ 2611 w 4475"/>
              <a:gd name="T1" fmla="*/ 5090 h 5091"/>
              <a:gd name="T2" fmla="*/ 381 w 4475"/>
              <a:gd name="T3" fmla="*/ 5090 h 5091"/>
              <a:gd name="T4" fmla="*/ 381 w 4475"/>
              <a:gd name="T5" fmla="*/ 5090 h 5091"/>
              <a:gd name="T6" fmla="*/ 0 w 4475"/>
              <a:gd name="T7" fmla="*/ 4708 h 5091"/>
              <a:gd name="T8" fmla="*/ 0 w 4475"/>
              <a:gd name="T9" fmla="*/ 1862 h 5091"/>
              <a:gd name="T10" fmla="*/ 0 w 4475"/>
              <a:gd name="T11" fmla="*/ 1862 h 5091"/>
              <a:gd name="T12" fmla="*/ 1862 w 4475"/>
              <a:gd name="T13" fmla="*/ 0 h 5091"/>
              <a:gd name="T14" fmla="*/ 4093 w 4475"/>
              <a:gd name="T15" fmla="*/ 0 h 5091"/>
              <a:gd name="T16" fmla="*/ 4093 w 4475"/>
              <a:gd name="T17" fmla="*/ 0 h 5091"/>
              <a:gd name="T18" fmla="*/ 4474 w 4475"/>
              <a:gd name="T19" fmla="*/ 381 h 5091"/>
              <a:gd name="T20" fmla="*/ 4474 w 4475"/>
              <a:gd name="T21" fmla="*/ 3227 h 5091"/>
              <a:gd name="T22" fmla="*/ 4474 w 4475"/>
              <a:gd name="T23" fmla="*/ 3227 h 5091"/>
              <a:gd name="T24" fmla="*/ 2611 w 4475"/>
              <a:gd name="T25" fmla="*/ 5090 h 5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5" h="5091">
                <a:moveTo>
                  <a:pt x="2611" y="5090"/>
                </a:moveTo>
                <a:lnTo>
                  <a:pt x="381" y="5090"/>
                </a:lnTo>
                <a:lnTo>
                  <a:pt x="381" y="5090"/>
                </a:lnTo>
                <a:cubicBezTo>
                  <a:pt x="170" y="5090"/>
                  <a:pt x="0" y="4919"/>
                  <a:pt x="0" y="4708"/>
                </a:cubicBezTo>
                <a:lnTo>
                  <a:pt x="0" y="1862"/>
                </a:lnTo>
                <a:lnTo>
                  <a:pt x="0" y="1862"/>
                </a:lnTo>
                <a:cubicBezTo>
                  <a:pt x="0" y="834"/>
                  <a:pt x="834" y="0"/>
                  <a:pt x="1862" y="0"/>
                </a:cubicBezTo>
                <a:lnTo>
                  <a:pt x="4093" y="0"/>
                </a:lnTo>
                <a:lnTo>
                  <a:pt x="4093" y="0"/>
                </a:lnTo>
                <a:cubicBezTo>
                  <a:pt x="4303" y="0"/>
                  <a:pt x="4474" y="170"/>
                  <a:pt x="4474" y="381"/>
                </a:cubicBezTo>
                <a:lnTo>
                  <a:pt x="4474" y="3227"/>
                </a:lnTo>
                <a:lnTo>
                  <a:pt x="4474" y="3227"/>
                </a:lnTo>
                <a:cubicBezTo>
                  <a:pt x="4474" y="4256"/>
                  <a:pt x="3640" y="5090"/>
                  <a:pt x="2611" y="5090"/>
                </a:cubicBezTo>
              </a:path>
            </a:pathLst>
          </a:custGeom>
          <a:solidFill>
            <a:srgbClr val="60BA47"/>
          </a:solidFill>
          <a:ln>
            <a:noFill/>
          </a:ln>
          <a:effectLst/>
        </p:spPr>
        <p:txBody>
          <a:bodyPr wrap="none" anchor="ctr"/>
          <a:lstStyle/>
          <a:p>
            <a:endParaRPr lang="en-GB" sz="900" noProof="0"/>
          </a:p>
        </p:txBody>
      </p:sp>
      <p:sp>
        <p:nvSpPr>
          <p:cNvPr id="277" name="Freeform 242"/>
          <p:cNvSpPr>
            <a:spLocks noChangeArrowheads="1"/>
          </p:cNvSpPr>
          <p:nvPr/>
        </p:nvSpPr>
        <p:spPr bwMode="auto">
          <a:xfrm>
            <a:off x="1297008" y="2574725"/>
            <a:ext cx="1198847" cy="1414805"/>
          </a:xfrm>
          <a:custGeom>
            <a:avLst/>
            <a:gdLst>
              <a:gd name="T0" fmla="*/ 2090 w 2202"/>
              <a:gd name="T1" fmla="*/ 2052 h 2072"/>
              <a:gd name="T2" fmla="*/ 1094 w 2202"/>
              <a:gd name="T3" fmla="*/ 1703 h 2072"/>
              <a:gd name="T4" fmla="*/ 1094 w 2202"/>
              <a:gd name="T5" fmla="*/ 1703 h 2072"/>
              <a:gd name="T6" fmla="*/ 1042 w 2202"/>
              <a:gd name="T7" fmla="*/ 1703 h 2072"/>
              <a:gd name="T8" fmla="*/ 113 w 2202"/>
              <a:gd name="T9" fmla="*/ 2049 h 2072"/>
              <a:gd name="T10" fmla="*/ 113 w 2202"/>
              <a:gd name="T11" fmla="*/ 2049 h 2072"/>
              <a:gd name="T12" fmla="*/ 0 w 2202"/>
              <a:gd name="T13" fmla="*/ 1956 h 2072"/>
              <a:gd name="T14" fmla="*/ 0 w 2202"/>
              <a:gd name="T15" fmla="*/ 98 h 2072"/>
              <a:gd name="T16" fmla="*/ 0 w 2202"/>
              <a:gd name="T17" fmla="*/ 98 h 2072"/>
              <a:gd name="T18" fmla="*/ 86 w 2202"/>
              <a:gd name="T19" fmla="*/ 0 h 2072"/>
              <a:gd name="T20" fmla="*/ 2115 w 2202"/>
              <a:gd name="T21" fmla="*/ 0 h 2072"/>
              <a:gd name="T22" fmla="*/ 2115 w 2202"/>
              <a:gd name="T23" fmla="*/ 0 h 2072"/>
              <a:gd name="T24" fmla="*/ 2201 w 2202"/>
              <a:gd name="T25" fmla="*/ 98 h 2072"/>
              <a:gd name="T26" fmla="*/ 2201 w 2202"/>
              <a:gd name="T27" fmla="*/ 1959 h 2072"/>
              <a:gd name="T28" fmla="*/ 2201 w 2202"/>
              <a:gd name="T29" fmla="*/ 1959 h 2072"/>
              <a:gd name="T30" fmla="*/ 2090 w 2202"/>
              <a:gd name="T31" fmla="*/ 2052 h 2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2" h="2072">
                <a:moveTo>
                  <a:pt x="2090" y="2052"/>
                </a:moveTo>
                <a:lnTo>
                  <a:pt x="1094" y="1703"/>
                </a:lnTo>
                <a:lnTo>
                  <a:pt x="1094" y="1703"/>
                </a:lnTo>
                <a:cubicBezTo>
                  <a:pt x="1077" y="1696"/>
                  <a:pt x="1059" y="1697"/>
                  <a:pt x="1042" y="1703"/>
                </a:cubicBezTo>
                <a:lnTo>
                  <a:pt x="113" y="2049"/>
                </a:lnTo>
                <a:lnTo>
                  <a:pt x="113" y="2049"/>
                </a:lnTo>
                <a:cubicBezTo>
                  <a:pt x="57" y="2069"/>
                  <a:pt x="0" y="2023"/>
                  <a:pt x="0" y="1956"/>
                </a:cubicBezTo>
                <a:lnTo>
                  <a:pt x="0" y="98"/>
                </a:lnTo>
                <a:lnTo>
                  <a:pt x="0" y="98"/>
                </a:lnTo>
                <a:cubicBezTo>
                  <a:pt x="0" y="44"/>
                  <a:pt x="38" y="0"/>
                  <a:pt x="86" y="0"/>
                </a:cubicBezTo>
                <a:lnTo>
                  <a:pt x="2115" y="0"/>
                </a:lnTo>
                <a:lnTo>
                  <a:pt x="2115" y="0"/>
                </a:lnTo>
                <a:cubicBezTo>
                  <a:pt x="2162" y="0"/>
                  <a:pt x="2201" y="44"/>
                  <a:pt x="2201" y="98"/>
                </a:cubicBezTo>
                <a:lnTo>
                  <a:pt x="2201" y="1959"/>
                </a:lnTo>
                <a:lnTo>
                  <a:pt x="2201" y="1959"/>
                </a:lnTo>
                <a:cubicBezTo>
                  <a:pt x="2201" y="2024"/>
                  <a:pt x="2145" y="2071"/>
                  <a:pt x="2090" y="2052"/>
                </a:cubicBezTo>
              </a:path>
            </a:pathLst>
          </a:custGeom>
          <a:solidFill>
            <a:srgbClr val="09465E"/>
          </a:solidFill>
          <a:ln>
            <a:noFill/>
          </a:ln>
          <a:effectLst/>
        </p:spPr>
        <p:txBody>
          <a:bodyPr wrap="none" anchor="ctr"/>
          <a:lstStyle/>
          <a:p>
            <a:endParaRPr lang="en-GB" sz="900" noProof="0"/>
          </a:p>
        </p:txBody>
      </p:sp>
      <p:sp>
        <p:nvSpPr>
          <p:cNvPr id="278" name="Freeform 243"/>
          <p:cNvSpPr>
            <a:spLocks noChangeArrowheads="1"/>
          </p:cNvSpPr>
          <p:nvPr/>
        </p:nvSpPr>
        <p:spPr bwMode="auto">
          <a:xfrm>
            <a:off x="6099612" y="2970624"/>
            <a:ext cx="4103479" cy="3428168"/>
          </a:xfrm>
          <a:custGeom>
            <a:avLst/>
            <a:gdLst>
              <a:gd name="T0" fmla="*/ 2611 w 4474"/>
              <a:gd name="T1" fmla="*/ 5089 h 5090"/>
              <a:gd name="T2" fmla="*/ 381 w 4474"/>
              <a:gd name="T3" fmla="*/ 5089 h 5090"/>
              <a:gd name="T4" fmla="*/ 381 w 4474"/>
              <a:gd name="T5" fmla="*/ 5089 h 5090"/>
              <a:gd name="T6" fmla="*/ 0 w 4474"/>
              <a:gd name="T7" fmla="*/ 4708 h 5090"/>
              <a:gd name="T8" fmla="*/ 0 w 4474"/>
              <a:gd name="T9" fmla="*/ 1862 h 5090"/>
              <a:gd name="T10" fmla="*/ 0 w 4474"/>
              <a:gd name="T11" fmla="*/ 1862 h 5090"/>
              <a:gd name="T12" fmla="*/ 1862 w 4474"/>
              <a:gd name="T13" fmla="*/ 0 h 5090"/>
              <a:gd name="T14" fmla="*/ 4092 w 4474"/>
              <a:gd name="T15" fmla="*/ 0 h 5090"/>
              <a:gd name="T16" fmla="*/ 4092 w 4474"/>
              <a:gd name="T17" fmla="*/ 0 h 5090"/>
              <a:gd name="T18" fmla="*/ 4473 w 4474"/>
              <a:gd name="T19" fmla="*/ 381 h 5090"/>
              <a:gd name="T20" fmla="*/ 4473 w 4474"/>
              <a:gd name="T21" fmla="*/ 3226 h 5090"/>
              <a:gd name="T22" fmla="*/ 4473 w 4474"/>
              <a:gd name="T23" fmla="*/ 3226 h 5090"/>
              <a:gd name="T24" fmla="*/ 2611 w 4474"/>
              <a:gd name="T25" fmla="*/ 5089 h 5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4" h="5090">
                <a:moveTo>
                  <a:pt x="2611" y="5089"/>
                </a:moveTo>
                <a:lnTo>
                  <a:pt x="381" y="5089"/>
                </a:lnTo>
                <a:lnTo>
                  <a:pt x="381" y="5089"/>
                </a:lnTo>
                <a:cubicBezTo>
                  <a:pt x="170" y="5089"/>
                  <a:pt x="0" y="4919"/>
                  <a:pt x="0" y="4708"/>
                </a:cubicBezTo>
                <a:lnTo>
                  <a:pt x="0" y="1862"/>
                </a:lnTo>
                <a:lnTo>
                  <a:pt x="0" y="1862"/>
                </a:lnTo>
                <a:cubicBezTo>
                  <a:pt x="0" y="832"/>
                  <a:pt x="833" y="0"/>
                  <a:pt x="1862" y="0"/>
                </a:cubicBezTo>
                <a:lnTo>
                  <a:pt x="4092" y="0"/>
                </a:lnTo>
                <a:lnTo>
                  <a:pt x="4092" y="0"/>
                </a:lnTo>
                <a:cubicBezTo>
                  <a:pt x="4303" y="0"/>
                  <a:pt x="4473" y="170"/>
                  <a:pt x="4473" y="381"/>
                </a:cubicBezTo>
                <a:lnTo>
                  <a:pt x="4473" y="3226"/>
                </a:lnTo>
                <a:lnTo>
                  <a:pt x="4473" y="3226"/>
                </a:lnTo>
                <a:cubicBezTo>
                  <a:pt x="4473" y="4255"/>
                  <a:pt x="3640" y="5089"/>
                  <a:pt x="2611" y="5089"/>
                </a:cubicBezTo>
              </a:path>
            </a:pathLst>
          </a:custGeom>
          <a:solidFill>
            <a:srgbClr val="2094D2"/>
          </a:solidFill>
          <a:ln>
            <a:noFill/>
          </a:ln>
          <a:effectLst/>
        </p:spPr>
        <p:txBody>
          <a:bodyPr wrap="none" anchor="ctr"/>
          <a:lstStyle/>
          <a:p>
            <a:endParaRPr lang="en-GB" sz="900" noProof="0"/>
          </a:p>
        </p:txBody>
      </p:sp>
      <p:sp>
        <p:nvSpPr>
          <p:cNvPr id="352" name="Freeform 315"/>
          <p:cNvSpPr>
            <a:spLocks noChangeArrowheads="1"/>
          </p:cNvSpPr>
          <p:nvPr/>
        </p:nvSpPr>
        <p:spPr bwMode="auto">
          <a:xfrm>
            <a:off x="6368693" y="2581687"/>
            <a:ext cx="1198847" cy="1414805"/>
          </a:xfrm>
          <a:custGeom>
            <a:avLst/>
            <a:gdLst>
              <a:gd name="T0" fmla="*/ 2090 w 2201"/>
              <a:gd name="T1" fmla="*/ 2052 h 2072"/>
              <a:gd name="T2" fmla="*/ 1094 w 2201"/>
              <a:gd name="T3" fmla="*/ 1703 h 2072"/>
              <a:gd name="T4" fmla="*/ 1094 w 2201"/>
              <a:gd name="T5" fmla="*/ 1703 h 2072"/>
              <a:gd name="T6" fmla="*/ 1042 w 2201"/>
              <a:gd name="T7" fmla="*/ 1703 h 2072"/>
              <a:gd name="T8" fmla="*/ 113 w 2201"/>
              <a:gd name="T9" fmla="*/ 2049 h 2072"/>
              <a:gd name="T10" fmla="*/ 113 w 2201"/>
              <a:gd name="T11" fmla="*/ 2049 h 2072"/>
              <a:gd name="T12" fmla="*/ 0 w 2201"/>
              <a:gd name="T13" fmla="*/ 1956 h 2072"/>
              <a:gd name="T14" fmla="*/ 0 w 2201"/>
              <a:gd name="T15" fmla="*/ 97 h 2072"/>
              <a:gd name="T16" fmla="*/ 0 w 2201"/>
              <a:gd name="T17" fmla="*/ 97 h 2072"/>
              <a:gd name="T18" fmla="*/ 86 w 2201"/>
              <a:gd name="T19" fmla="*/ 0 h 2072"/>
              <a:gd name="T20" fmla="*/ 2115 w 2201"/>
              <a:gd name="T21" fmla="*/ 0 h 2072"/>
              <a:gd name="T22" fmla="*/ 2115 w 2201"/>
              <a:gd name="T23" fmla="*/ 0 h 2072"/>
              <a:gd name="T24" fmla="*/ 2200 w 2201"/>
              <a:gd name="T25" fmla="*/ 97 h 2072"/>
              <a:gd name="T26" fmla="*/ 2200 w 2201"/>
              <a:gd name="T27" fmla="*/ 1959 h 2072"/>
              <a:gd name="T28" fmla="*/ 2200 w 2201"/>
              <a:gd name="T29" fmla="*/ 1959 h 2072"/>
              <a:gd name="T30" fmla="*/ 2090 w 2201"/>
              <a:gd name="T31" fmla="*/ 2052 h 2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1" h="2072">
                <a:moveTo>
                  <a:pt x="2090" y="2052"/>
                </a:moveTo>
                <a:lnTo>
                  <a:pt x="1094" y="1703"/>
                </a:lnTo>
                <a:lnTo>
                  <a:pt x="1094" y="1703"/>
                </a:lnTo>
                <a:cubicBezTo>
                  <a:pt x="1077" y="1696"/>
                  <a:pt x="1058" y="1696"/>
                  <a:pt x="1042" y="1703"/>
                </a:cubicBezTo>
                <a:lnTo>
                  <a:pt x="113" y="2049"/>
                </a:lnTo>
                <a:lnTo>
                  <a:pt x="113" y="2049"/>
                </a:lnTo>
                <a:cubicBezTo>
                  <a:pt x="57" y="2069"/>
                  <a:pt x="0" y="2022"/>
                  <a:pt x="0" y="1956"/>
                </a:cubicBezTo>
                <a:lnTo>
                  <a:pt x="0" y="97"/>
                </a:lnTo>
                <a:lnTo>
                  <a:pt x="0" y="97"/>
                </a:lnTo>
                <a:cubicBezTo>
                  <a:pt x="0" y="44"/>
                  <a:pt x="39" y="0"/>
                  <a:pt x="86" y="0"/>
                </a:cubicBezTo>
                <a:lnTo>
                  <a:pt x="2115" y="0"/>
                </a:lnTo>
                <a:lnTo>
                  <a:pt x="2115" y="0"/>
                </a:lnTo>
                <a:cubicBezTo>
                  <a:pt x="2162" y="0"/>
                  <a:pt x="2200" y="44"/>
                  <a:pt x="2200" y="97"/>
                </a:cubicBezTo>
                <a:lnTo>
                  <a:pt x="2200" y="1959"/>
                </a:lnTo>
                <a:lnTo>
                  <a:pt x="2200" y="1959"/>
                </a:lnTo>
                <a:cubicBezTo>
                  <a:pt x="2200" y="2024"/>
                  <a:pt x="2145" y="2071"/>
                  <a:pt x="2090" y="2052"/>
                </a:cubicBezTo>
              </a:path>
            </a:pathLst>
          </a:custGeom>
          <a:solidFill>
            <a:srgbClr val="09465E"/>
          </a:solidFill>
          <a:ln>
            <a:noFill/>
          </a:ln>
          <a:effectLst/>
        </p:spPr>
        <p:txBody>
          <a:bodyPr wrap="none" anchor="ctr"/>
          <a:lstStyle/>
          <a:p>
            <a:endParaRPr lang="en-GB" sz="900" noProof="0"/>
          </a:p>
        </p:txBody>
      </p:sp>
      <p:sp>
        <p:nvSpPr>
          <p:cNvPr id="47" name="CuadroTexto 553">
            <a:extLst>
              <a:ext uri="{FF2B5EF4-FFF2-40B4-BE49-F238E27FC236}">
                <a16:creationId xmlns:a16="http://schemas.microsoft.com/office/drawing/2014/main" id="{A240A40C-784C-B2E0-08CC-00051D41ABB1}"/>
              </a:ext>
            </a:extLst>
          </p:cNvPr>
          <p:cNvSpPr txBox="1"/>
          <p:nvPr/>
        </p:nvSpPr>
        <p:spPr>
          <a:xfrm>
            <a:off x="2832493" y="3183670"/>
            <a:ext cx="1881705" cy="707886"/>
          </a:xfrm>
          <a:prstGeom prst="rect">
            <a:avLst/>
          </a:prstGeom>
          <a:noFill/>
        </p:spPr>
        <p:txBody>
          <a:bodyPr wrap="square" rtlCol="0">
            <a:spAutoFit/>
          </a:bodyPr>
          <a:lstStyle/>
          <a:p>
            <a:pPr algn="ctr"/>
            <a:r>
              <a:rPr lang="en-GB" sz="2000" b="1" noProof="0">
                <a:solidFill>
                  <a:schemeClr val="bg1"/>
                </a:solidFill>
                <a:latin typeface="Calibri" panose="020F0502020204030204" pitchFamily="34" charset="0"/>
                <a:ea typeface="Lato" charset="0"/>
                <a:cs typeface="Calibri" panose="020F0502020204030204" pitchFamily="34" charset="0"/>
              </a:rPr>
              <a:t>Biogas from Food Waste</a:t>
            </a:r>
          </a:p>
        </p:txBody>
      </p:sp>
      <p:sp>
        <p:nvSpPr>
          <p:cNvPr id="450" name="Text Placeholder 1">
            <a:extLst>
              <a:ext uri="{FF2B5EF4-FFF2-40B4-BE49-F238E27FC236}">
                <a16:creationId xmlns:a16="http://schemas.microsoft.com/office/drawing/2014/main" id="{132A14E0-2CBA-5D5F-1600-8F727E93B656}"/>
              </a:ext>
            </a:extLst>
          </p:cNvPr>
          <p:cNvSpPr>
            <a:spLocks noGrp="1"/>
          </p:cNvSpPr>
          <p:nvPr>
            <p:ph type="body" sz="quarter" idx="16"/>
          </p:nvPr>
        </p:nvSpPr>
        <p:spPr>
          <a:xfrm>
            <a:off x="3612" y="273546"/>
            <a:ext cx="12191999" cy="650009"/>
          </a:xfrm>
        </p:spPr>
        <p:txBody>
          <a:bodyPr/>
          <a:lstStyle/>
          <a:p>
            <a:r>
              <a:rPr lang="en-GB" noProof="0">
                <a:solidFill>
                  <a:srgbClr val="09465E"/>
                </a:solidFill>
              </a:rPr>
              <a:t>Green Energy Solutions </a:t>
            </a:r>
          </a:p>
        </p:txBody>
      </p:sp>
      <p:sp>
        <p:nvSpPr>
          <p:cNvPr id="2" name="CuadroTexto 553">
            <a:extLst>
              <a:ext uri="{FF2B5EF4-FFF2-40B4-BE49-F238E27FC236}">
                <a16:creationId xmlns:a16="http://schemas.microsoft.com/office/drawing/2014/main" id="{0FAE03BC-C6C0-AA9E-B9F1-77E171ABB5E9}"/>
              </a:ext>
            </a:extLst>
          </p:cNvPr>
          <p:cNvSpPr txBox="1"/>
          <p:nvPr/>
        </p:nvSpPr>
        <p:spPr>
          <a:xfrm>
            <a:off x="7858970" y="3183850"/>
            <a:ext cx="2129045" cy="400110"/>
          </a:xfrm>
          <a:prstGeom prst="rect">
            <a:avLst/>
          </a:prstGeom>
          <a:noFill/>
        </p:spPr>
        <p:txBody>
          <a:bodyPr wrap="square" rtlCol="0">
            <a:spAutoFit/>
          </a:bodyPr>
          <a:lstStyle/>
          <a:p>
            <a:pPr algn="ctr"/>
            <a:r>
              <a:rPr lang="en-GB" sz="2000" b="1" noProof="0">
                <a:solidFill>
                  <a:schemeClr val="bg1"/>
                </a:solidFill>
                <a:latin typeface="Calibri" panose="020F0502020204030204" pitchFamily="34" charset="0"/>
                <a:ea typeface="Lato" charset="0"/>
                <a:cs typeface="Calibri" panose="020F0502020204030204" pitchFamily="34" charset="0"/>
              </a:rPr>
              <a:t>Micro- Generation</a:t>
            </a:r>
          </a:p>
        </p:txBody>
      </p:sp>
      <p:sp>
        <p:nvSpPr>
          <p:cNvPr id="3" name="Rectángulo 602">
            <a:extLst>
              <a:ext uri="{FF2B5EF4-FFF2-40B4-BE49-F238E27FC236}">
                <a16:creationId xmlns:a16="http://schemas.microsoft.com/office/drawing/2014/main" id="{846C3843-1460-329F-6B95-9644EE7BA4DB}"/>
              </a:ext>
            </a:extLst>
          </p:cNvPr>
          <p:cNvSpPr/>
          <p:nvPr/>
        </p:nvSpPr>
        <p:spPr>
          <a:xfrm>
            <a:off x="1297008" y="4016269"/>
            <a:ext cx="3462792" cy="2062103"/>
          </a:xfrm>
          <a:prstGeom prst="rect">
            <a:avLst/>
          </a:prstGeom>
        </p:spPr>
        <p:txBody>
          <a:bodyPr wrap="square">
            <a:spAutoFit/>
          </a:bodyPr>
          <a:lstStyle/>
          <a:p>
            <a:pPr algn="ctr"/>
            <a:r>
              <a:rPr lang="en-US" sz="1600" noProof="0">
                <a:solidFill>
                  <a:schemeClr val="bg1"/>
                </a:solidFill>
                <a:latin typeface="Calibri" panose="020F0502020204030204" pitchFamily="34" charset="0"/>
                <a:ea typeface="Lato" charset="0"/>
                <a:cs typeface="Calibri" panose="020F0502020204030204" pitchFamily="34" charset="0"/>
              </a:rPr>
              <a:t>Biogas is a renewable energy source derived from organic waste, including food scraps, agricultural waste, and animal manure, through a process called anaerobic digestion. This process captures methane, an energy-rich gas, which can be used for electricity generation.</a:t>
            </a:r>
            <a:endParaRPr lang="en-GB" sz="1600" noProof="0">
              <a:solidFill>
                <a:schemeClr val="bg1"/>
              </a:solidFill>
              <a:latin typeface="Calibri" panose="020F0502020204030204" pitchFamily="34" charset="0"/>
              <a:ea typeface="Lato" charset="0"/>
              <a:cs typeface="Calibri" panose="020F0502020204030204" pitchFamily="34" charset="0"/>
            </a:endParaRPr>
          </a:p>
        </p:txBody>
      </p:sp>
      <p:sp>
        <p:nvSpPr>
          <p:cNvPr id="5" name="Rectángulo 602">
            <a:extLst>
              <a:ext uri="{FF2B5EF4-FFF2-40B4-BE49-F238E27FC236}">
                <a16:creationId xmlns:a16="http://schemas.microsoft.com/office/drawing/2014/main" id="{990E95F5-7D41-0426-C4D6-390A4AFF674A}"/>
              </a:ext>
            </a:extLst>
          </p:cNvPr>
          <p:cNvSpPr/>
          <p:nvPr/>
        </p:nvSpPr>
        <p:spPr>
          <a:xfrm>
            <a:off x="6419955" y="4016268"/>
            <a:ext cx="3462792" cy="2062103"/>
          </a:xfrm>
          <a:prstGeom prst="rect">
            <a:avLst/>
          </a:prstGeom>
        </p:spPr>
        <p:txBody>
          <a:bodyPr wrap="square">
            <a:spAutoFit/>
          </a:bodyPr>
          <a:lstStyle/>
          <a:p>
            <a:pPr algn="ctr"/>
            <a:r>
              <a:rPr lang="en-US" sz="1600" noProof="0">
                <a:solidFill>
                  <a:schemeClr val="bg1"/>
                </a:solidFill>
                <a:latin typeface="Calibri" panose="020F0502020204030204" pitchFamily="34" charset="0"/>
                <a:ea typeface="Lato" charset="0"/>
                <a:cs typeface="Calibri" panose="020F0502020204030204" pitchFamily="34" charset="0"/>
              </a:rPr>
              <a:t>Micro-generation refers to the small-scale production of energy on-site—often using solar panels, small wind turbines. For food SMEs, this means they can generate their own electricity, reducing reliance on the grid and insulating themselves from rising energy costs..</a:t>
            </a:r>
            <a:endParaRPr lang="en-GB" sz="1600" noProof="0">
              <a:solidFill>
                <a:schemeClr val="bg1"/>
              </a:solidFill>
              <a:latin typeface="Calibri" panose="020F0502020204030204" pitchFamily="34" charset="0"/>
              <a:ea typeface="Lato" charset="0"/>
              <a:cs typeface="Calibri" panose="020F0502020204030204" pitchFamily="34" charset="0"/>
            </a:endParaRPr>
          </a:p>
        </p:txBody>
      </p:sp>
      <p:sp>
        <p:nvSpPr>
          <p:cNvPr id="8" name="Text Placeholder 2">
            <a:extLst>
              <a:ext uri="{FF2B5EF4-FFF2-40B4-BE49-F238E27FC236}">
                <a16:creationId xmlns:a16="http://schemas.microsoft.com/office/drawing/2014/main" id="{D24174AA-F0C9-073F-BC8C-C37082635D37}"/>
              </a:ext>
            </a:extLst>
          </p:cNvPr>
          <p:cNvSpPr txBox="1">
            <a:spLocks/>
          </p:cNvSpPr>
          <p:nvPr/>
        </p:nvSpPr>
        <p:spPr>
          <a:xfrm>
            <a:off x="498331" y="910019"/>
            <a:ext cx="11202562" cy="1344285"/>
          </a:xfrm>
          <a:prstGeom prst="rect">
            <a:avLst/>
          </a:prstGeom>
        </p:spPr>
        <p:txBody>
          <a:bodyPr/>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a:t>Here are two innovative ways in which energy solutions are being harnessed to tackle environmental challenges: biogas from food waste and micro-generation. These sustainable energy methods can contribute to waste management and greenhouse gas reduction but also offer significant cost-saving and energy independence benefits.</a:t>
            </a:r>
            <a:endParaRPr lang="en-GB"/>
          </a:p>
        </p:txBody>
      </p:sp>
      <p:pic>
        <p:nvPicPr>
          <p:cNvPr id="10" name="Grafika 9" descr="Dim (Smaller Sun) outline">
            <a:extLst>
              <a:ext uri="{FF2B5EF4-FFF2-40B4-BE49-F238E27FC236}">
                <a16:creationId xmlns:a16="http://schemas.microsoft.com/office/drawing/2014/main" id="{29C58D98-3ABE-84D2-14F2-08696473204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510916" y="2726470"/>
            <a:ext cx="914400" cy="914400"/>
          </a:xfrm>
          <a:prstGeom prst="rect">
            <a:avLst/>
          </a:prstGeom>
        </p:spPr>
      </p:pic>
      <p:pic>
        <p:nvPicPr>
          <p:cNvPr id="52" name="Grafika 51" descr="Energia odnawialna kontur">
            <a:extLst>
              <a:ext uri="{FF2B5EF4-FFF2-40B4-BE49-F238E27FC236}">
                <a16:creationId xmlns:a16="http://schemas.microsoft.com/office/drawing/2014/main" id="{1760B855-EC26-D0D9-EFE7-4D98A78334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39231" y="2726470"/>
            <a:ext cx="914400" cy="914400"/>
          </a:xfrm>
          <a:prstGeom prst="rect">
            <a:avLst/>
          </a:prstGeom>
        </p:spPr>
      </p:pic>
    </p:spTree>
    <p:extLst>
      <p:ext uri="{BB962C8B-B14F-4D97-AF65-F5344CB8AC3E}">
        <p14:creationId xmlns:p14="http://schemas.microsoft.com/office/powerpoint/2010/main" val="1015258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4EE76-98E1-CF37-FA9D-F390F214272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B913C0A5-3BA8-0381-9051-B2335492507A}"/>
              </a:ext>
            </a:extLst>
          </p:cNvPr>
          <p:cNvSpPr>
            <a:spLocks noGrp="1"/>
          </p:cNvSpPr>
          <p:nvPr>
            <p:ph type="body" sz="quarter" idx="16"/>
          </p:nvPr>
        </p:nvSpPr>
        <p:spPr>
          <a:xfrm>
            <a:off x="607555" y="587575"/>
            <a:ext cx="3203954" cy="557831"/>
          </a:xfrm>
          <a:prstGeom prst="rect">
            <a:avLst/>
          </a:prstGeom>
          <a:solidFill>
            <a:srgbClr val="60BA47"/>
          </a:solidFill>
        </p:spPr>
        <p:txBody>
          <a:bodyPr/>
          <a:lstStyle/>
          <a:p>
            <a:r>
              <a:rPr lang="en-GB" noProof="0"/>
              <a:t>Be inspired…</a:t>
            </a:r>
          </a:p>
        </p:txBody>
      </p:sp>
      <p:sp>
        <p:nvSpPr>
          <p:cNvPr id="2" name="Text Placeholder 1">
            <a:extLst>
              <a:ext uri="{FF2B5EF4-FFF2-40B4-BE49-F238E27FC236}">
                <a16:creationId xmlns:a16="http://schemas.microsoft.com/office/drawing/2014/main" id="{26FA73D0-9167-81D7-1D1F-25B1956803A0}"/>
              </a:ext>
            </a:extLst>
          </p:cNvPr>
          <p:cNvSpPr>
            <a:spLocks noGrp="1"/>
          </p:cNvSpPr>
          <p:nvPr>
            <p:ph type="body" sz="quarter" idx="19"/>
          </p:nvPr>
        </p:nvSpPr>
        <p:spPr>
          <a:xfrm>
            <a:off x="607555" y="1373925"/>
            <a:ext cx="6986292" cy="5440921"/>
          </a:xfrm>
          <a:prstGeom prst="rect">
            <a:avLst/>
          </a:prstGeom>
        </p:spPr>
        <p:txBody>
          <a:bodyPr/>
          <a:lstStyle/>
          <a:p>
            <a:pPr marL="0" indent="0"/>
            <a:r>
              <a:rPr lang="pl-PL" noProof="0"/>
              <a:t>…</a:t>
            </a:r>
            <a:r>
              <a:rPr lang="en-US" noProof="0"/>
              <a:t>by </a:t>
            </a:r>
            <a:r>
              <a:rPr lang="en-US" noProof="0" err="1"/>
              <a:t>MyGug</a:t>
            </a:r>
            <a:r>
              <a:rPr lang="en-US" noProof="0"/>
              <a:t>, an Irish company that transforms food waste into valuable biogas and liquid bio-</a:t>
            </a:r>
            <a:r>
              <a:rPr lang="en-US" noProof="0" err="1"/>
              <a:t>fertiliser</a:t>
            </a:r>
            <a:r>
              <a:rPr lang="en-US" noProof="0"/>
              <a:t> through innovative micro-scale biodigesters. Their adaptable technology is being used to help businesses reduce emissions, lower waste collection costs, and generate renewable energy in any climate.</a:t>
            </a:r>
            <a:endParaRPr lang="pl-PL" noProof="0"/>
          </a:p>
          <a:p>
            <a:pPr marL="0" indent="0"/>
            <a:endParaRPr lang="pl-PL"/>
          </a:p>
          <a:p>
            <a:pPr marL="0" indent="0"/>
            <a:r>
              <a:rPr lang="en-US" noProof="0"/>
              <a:t>Featured in our </a:t>
            </a:r>
            <a:r>
              <a:rPr lang="en-US" noProof="0">
                <a:hlinkClick r:id="rId3"/>
              </a:rPr>
              <a:t>Good Practice Compendium</a:t>
            </a:r>
            <a:r>
              <a:rPr lang="en-US" noProof="0"/>
              <a:t>, this initiative highlights how sustainable waste management and resource efficiency can bring both environmental and economic benefits.</a:t>
            </a:r>
            <a:endParaRPr lang="pl-PL"/>
          </a:p>
          <a:p>
            <a:pPr marL="0" indent="0"/>
            <a:endParaRPr lang="pl-PL"/>
          </a:p>
          <a:p>
            <a:pPr marL="0" indent="0"/>
            <a:r>
              <a:rPr lang="en-GB" noProof="0"/>
              <a:t>	Visit their </a:t>
            </a:r>
            <a:r>
              <a:rPr lang="en-GB" noProof="0">
                <a:hlinkClick r:id="rId4"/>
              </a:rPr>
              <a:t>website</a:t>
            </a:r>
            <a:r>
              <a:rPr lang="en-GB" noProof="0"/>
              <a:t> for </a:t>
            </a:r>
            <a:endParaRPr lang="pl-PL" noProof="0"/>
          </a:p>
          <a:p>
            <a:pPr marL="0" indent="0"/>
            <a:r>
              <a:rPr lang="pl-PL"/>
              <a:t>	</a:t>
            </a:r>
            <a:r>
              <a:rPr lang="en-GB" noProof="0"/>
              <a:t>more information!</a:t>
            </a:r>
          </a:p>
        </p:txBody>
      </p:sp>
      <p:pic>
        <p:nvPicPr>
          <p:cNvPr id="13" name="Grafika 12" descr="Internet z wypełnieniem pełnym">
            <a:extLst>
              <a:ext uri="{FF2B5EF4-FFF2-40B4-BE49-F238E27FC236}">
                <a16:creationId xmlns:a16="http://schemas.microsoft.com/office/drawing/2014/main" id="{459FDC35-731A-1EBC-5EFC-E3802FCF9B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7555" y="5015469"/>
            <a:ext cx="914400" cy="914400"/>
          </a:xfrm>
          <a:prstGeom prst="rect">
            <a:avLst/>
          </a:prstGeom>
        </p:spPr>
      </p:pic>
      <p:grpSp>
        <p:nvGrpSpPr>
          <p:cNvPr id="3" name="Graphic 4">
            <a:extLst>
              <a:ext uri="{FF2B5EF4-FFF2-40B4-BE49-F238E27FC236}">
                <a16:creationId xmlns:a16="http://schemas.microsoft.com/office/drawing/2014/main" id="{7CD1B2FD-0CBB-7D91-9B62-77CB1DFC9C72}"/>
              </a:ext>
            </a:extLst>
          </p:cNvPr>
          <p:cNvGrpSpPr/>
          <p:nvPr/>
        </p:nvGrpSpPr>
        <p:grpSpPr>
          <a:xfrm rot="19582332">
            <a:off x="4145025" y="5480559"/>
            <a:ext cx="403667" cy="780438"/>
            <a:chOff x="9129274" y="2719113"/>
            <a:chExt cx="717139" cy="1386497"/>
          </a:xfrm>
          <a:solidFill>
            <a:srgbClr val="09465E"/>
          </a:solidFill>
        </p:grpSpPr>
        <p:grpSp>
          <p:nvGrpSpPr>
            <p:cNvPr id="4" name="Graphic 4">
              <a:extLst>
                <a:ext uri="{FF2B5EF4-FFF2-40B4-BE49-F238E27FC236}">
                  <a16:creationId xmlns:a16="http://schemas.microsoft.com/office/drawing/2014/main" id="{FCBE5548-DEFA-B575-E3C6-3B45494D56E7}"/>
                </a:ext>
              </a:extLst>
            </p:cNvPr>
            <p:cNvGrpSpPr/>
            <p:nvPr/>
          </p:nvGrpSpPr>
          <p:grpSpPr>
            <a:xfrm>
              <a:off x="9159507" y="2719113"/>
              <a:ext cx="446280" cy="440141"/>
              <a:chOff x="9159507" y="2719113"/>
              <a:chExt cx="446280" cy="440141"/>
            </a:xfrm>
            <a:grpFill/>
          </p:grpSpPr>
          <p:sp>
            <p:nvSpPr>
              <p:cNvPr id="16" name="Freeform 57">
                <a:extLst>
                  <a:ext uri="{FF2B5EF4-FFF2-40B4-BE49-F238E27FC236}">
                    <a16:creationId xmlns:a16="http://schemas.microsoft.com/office/drawing/2014/main" id="{164B2602-8E6D-EDCD-80DC-AA0CD4258B95}"/>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7" name="Freeform 58">
                <a:extLst>
                  <a:ext uri="{FF2B5EF4-FFF2-40B4-BE49-F238E27FC236}">
                    <a16:creationId xmlns:a16="http://schemas.microsoft.com/office/drawing/2014/main" id="{D7C1BD76-A023-F87F-B786-B78DCB30EDF7}"/>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6" name="Graphic 4">
              <a:extLst>
                <a:ext uri="{FF2B5EF4-FFF2-40B4-BE49-F238E27FC236}">
                  <a16:creationId xmlns:a16="http://schemas.microsoft.com/office/drawing/2014/main" id="{AC7EDCDA-8265-E2CA-85D5-BF896D72FB28}"/>
                </a:ext>
              </a:extLst>
            </p:cNvPr>
            <p:cNvGrpSpPr/>
            <p:nvPr/>
          </p:nvGrpSpPr>
          <p:grpSpPr>
            <a:xfrm>
              <a:off x="9129274" y="2893887"/>
              <a:ext cx="717139" cy="1211724"/>
              <a:chOff x="9129274" y="2893887"/>
              <a:chExt cx="717139" cy="1211724"/>
            </a:xfrm>
            <a:grpFill/>
          </p:grpSpPr>
          <p:sp>
            <p:nvSpPr>
              <p:cNvPr id="8" name="Freeform 50">
                <a:extLst>
                  <a:ext uri="{FF2B5EF4-FFF2-40B4-BE49-F238E27FC236}">
                    <a16:creationId xmlns:a16="http://schemas.microsoft.com/office/drawing/2014/main" id="{BF59E17B-1552-6887-AEE4-F7EF1C0E788C}"/>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9" name="Freeform 51">
                <a:extLst>
                  <a:ext uri="{FF2B5EF4-FFF2-40B4-BE49-F238E27FC236}">
                    <a16:creationId xmlns:a16="http://schemas.microsoft.com/office/drawing/2014/main" id="{F56F12A9-8795-0B25-DE52-F2A26F7C391B}"/>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0" name="Freeform 52">
                <a:extLst>
                  <a:ext uri="{FF2B5EF4-FFF2-40B4-BE49-F238E27FC236}">
                    <a16:creationId xmlns:a16="http://schemas.microsoft.com/office/drawing/2014/main" id="{CA027DDB-969B-36A3-E4AB-FBDA06F12651}"/>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1" name="Freeform 53">
                <a:extLst>
                  <a:ext uri="{FF2B5EF4-FFF2-40B4-BE49-F238E27FC236}">
                    <a16:creationId xmlns:a16="http://schemas.microsoft.com/office/drawing/2014/main" id="{0EB0AF05-D5B6-8922-75A8-559CB72B4365}"/>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2" name="Freeform 54">
                <a:extLst>
                  <a:ext uri="{FF2B5EF4-FFF2-40B4-BE49-F238E27FC236}">
                    <a16:creationId xmlns:a16="http://schemas.microsoft.com/office/drawing/2014/main" id="{1D916AAD-07FC-FC09-641D-14994F58C0F4}"/>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4" name="Freeform 55">
                <a:extLst>
                  <a:ext uri="{FF2B5EF4-FFF2-40B4-BE49-F238E27FC236}">
                    <a16:creationId xmlns:a16="http://schemas.microsoft.com/office/drawing/2014/main" id="{C4936B5B-F500-6524-B7AD-2DA021D0E7F3}"/>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5" name="Freeform 56">
                <a:extLst>
                  <a:ext uri="{FF2B5EF4-FFF2-40B4-BE49-F238E27FC236}">
                    <a16:creationId xmlns:a16="http://schemas.microsoft.com/office/drawing/2014/main" id="{EDC37584-6692-C5FF-6615-BFD0BBF8107E}"/>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pic>
        <p:nvPicPr>
          <p:cNvPr id="23" name="Symbol zastępczy obrazu 22" descr="Obraz zawierający tekst, zrzut ekranu, design, Czcionka&#10;&#10;Zawartość wygenerowana przez sztuczną inteligencję może być niepoprawna.">
            <a:hlinkClick r:id="rId3"/>
            <a:extLst>
              <a:ext uri="{FF2B5EF4-FFF2-40B4-BE49-F238E27FC236}">
                <a16:creationId xmlns:a16="http://schemas.microsoft.com/office/drawing/2014/main" id="{498EDB11-4D33-F272-268C-765F844B6BCF}"/>
              </a:ext>
            </a:extLst>
          </p:cNvPr>
          <p:cNvPicPr>
            <a:picLocks noGrp="1" noChangeAspect="1"/>
          </p:cNvPicPr>
          <p:nvPr>
            <p:ph type="pic" sz="quarter" idx="10"/>
          </p:nvPr>
        </p:nvPicPr>
        <p:blipFill>
          <a:blip r:embed="rId7" cstate="screen">
            <a:extLst>
              <a:ext uri="{28A0092B-C50C-407E-A947-70E740481C1C}">
                <a14:useLocalDpi xmlns:a14="http://schemas.microsoft.com/office/drawing/2010/main"/>
              </a:ext>
            </a:extLst>
          </a:blip>
          <a:srcRect/>
          <a:stretch/>
        </p:blipFill>
        <p:spPr>
          <a:xfrm>
            <a:off x="7795492" y="1373925"/>
            <a:ext cx="2687782" cy="4336988"/>
          </a:xfrm>
        </p:spPr>
      </p:pic>
      <p:pic>
        <p:nvPicPr>
          <p:cNvPr id="21" name="Obraz 20">
            <a:extLst>
              <a:ext uri="{FF2B5EF4-FFF2-40B4-BE49-F238E27FC236}">
                <a16:creationId xmlns:a16="http://schemas.microsoft.com/office/drawing/2014/main" id="{1939578C-69B4-A32B-12C4-C96D2FEE8A53}"/>
              </a:ext>
            </a:extLst>
          </p:cNvPr>
          <p:cNvPicPr>
            <a:picLocks noChangeAspect="1"/>
          </p:cNvPicPr>
          <p:nvPr/>
        </p:nvPicPr>
        <p:blipFill>
          <a:blip r:embed="rId8"/>
          <a:srcRect r="1369"/>
          <a:stretch/>
        </p:blipFill>
        <p:spPr>
          <a:xfrm>
            <a:off x="5245768" y="5157912"/>
            <a:ext cx="2090066" cy="1387945"/>
          </a:xfrm>
          <a:prstGeom prst="rect">
            <a:avLst/>
          </a:prstGeom>
        </p:spPr>
      </p:pic>
    </p:spTree>
    <p:extLst>
      <p:ext uri="{BB962C8B-B14F-4D97-AF65-F5344CB8AC3E}">
        <p14:creationId xmlns:p14="http://schemas.microsoft.com/office/powerpoint/2010/main" val="5126781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52820-C61B-105C-0CF2-50A664B14F62}"/>
            </a:ext>
          </a:extLst>
        </p:cNvPr>
        <p:cNvGrpSpPr/>
        <p:nvPr/>
      </p:nvGrpSpPr>
      <p:grpSpPr>
        <a:xfrm>
          <a:off x="0" y="0"/>
          <a:ext cx="0" cy="0"/>
          <a:chOff x="0" y="0"/>
          <a:chExt cx="0" cy="0"/>
        </a:xfrm>
      </p:grpSpPr>
      <p:pic>
        <p:nvPicPr>
          <p:cNvPr id="7" name="Symbol zastępczy obrazu 6" descr="Obraz zawierający ubrania, osoba, garnitur, Ludzka twarz&#10;&#10;Zawartość wygenerowana przez sztuczną inteligencję może być niepoprawna.">
            <a:extLst>
              <a:ext uri="{FF2B5EF4-FFF2-40B4-BE49-F238E27FC236}">
                <a16:creationId xmlns:a16="http://schemas.microsoft.com/office/drawing/2014/main" id="{07A130EB-75AD-B498-248F-704E6D548376}"/>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238772" y="2626822"/>
            <a:ext cx="7708195" cy="3396829"/>
          </a:xfrm>
        </p:spPr>
      </p:pic>
      <p:sp>
        <p:nvSpPr>
          <p:cNvPr id="5" name="Text Placeholder 4">
            <a:extLst>
              <a:ext uri="{FF2B5EF4-FFF2-40B4-BE49-F238E27FC236}">
                <a16:creationId xmlns:a16="http://schemas.microsoft.com/office/drawing/2014/main" id="{5DB2A170-7C17-E881-F3BA-EC5EE63678BD}"/>
              </a:ext>
            </a:extLst>
          </p:cNvPr>
          <p:cNvSpPr>
            <a:spLocks noGrp="1"/>
          </p:cNvSpPr>
          <p:nvPr>
            <p:ph type="body" sz="quarter" idx="17"/>
          </p:nvPr>
        </p:nvSpPr>
        <p:spPr>
          <a:xfrm>
            <a:off x="6913514" y="439689"/>
            <a:ext cx="2066906" cy="582221"/>
          </a:xfrm>
        </p:spPr>
        <p:txBody>
          <a:bodyPr/>
          <a:lstStyle/>
          <a:p>
            <a:r>
              <a:rPr lang="en-GB" noProof="0"/>
              <a:t>05</a:t>
            </a:r>
          </a:p>
        </p:txBody>
      </p:sp>
      <p:sp>
        <p:nvSpPr>
          <p:cNvPr id="14" name="Rectangle 13">
            <a:extLst>
              <a:ext uri="{FF2B5EF4-FFF2-40B4-BE49-F238E27FC236}">
                <a16:creationId xmlns:a16="http://schemas.microsoft.com/office/drawing/2014/main" id="{75AF7937-8B4E-D42C-22E1-F84C9A744329}"/>
              </a:ext>
            </a:extLst>
          </p:cNvPr>
          <p:cNvSpPr/>
          <p:nvPr/>
        </p:nvSpPr>
        <p:spPr>
          <a:xfrm>
            <a:off x="5072514" y="3137889"/>
            <a:ext cx="5868536" cy="582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spc="324" noProof="0">
                <a:solidFill>
                  <a:srgbClr val="60BA47"/>
                </a:solidFill>
                <a:latin typeface="Calibri" panose="020F0502020204030204" pitchFamily="34" charset="0"/>
                <a:cs typeface="Calibri" panose="020F0502020204030204" pitchFamily="34" charset="0"/>
              </a:rPr>
              <a:t>INCENTIVES &amp; POLICIES </a:t>
            </a:r>
          </a:p>
        </p:txBody>
      </p:sp>
    </p:spTree>
    <p:extLst>
      <p:ext uri="{BB962C8B-B14F-4D97-AF65-F5344CB8AC3E}">
        <p14:creationId xmlns:p14="http://schemas.microsoft.com/office/powerpoint/2010/main" val="42625003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6"/>
          </p:nvPr>
        </p:nvSpPr>
        <p:spPr>
          <a:xfrm>
            <a:off x="639041" y="471294"/>
            <a:ext cx="8302942" cy="1113666"/>
          </a:xfrm>
          <a:prstGeom prst="rect">
            <a:avLst/>
          </a:prstGeom>
        </p:spPr>
        <p:txBody>
          <a:bodyPr/>
          <a:lstStyle/>
          <a:p>
            <a:r>
              <a:rPr lang="en-US" noProof="0"/>
              <a:t>EU INCENTIVES &amp; SUPPORT MECHANISMS FOR ADVANCING RESOURCE EFFICIENCY</a:t>
            </a:r>
            <a:endParaRPr lang="en-GB" noProof="0"/>
          </a:p>
        </p:txBody>
      </p:sp>
      <p:sp>
        <p:nvSpPr>
          <p:cNvPr id="2" name="Freeform 1">
            <a:extLst>
              <a:ext uri="{FF2B5EF4-FFF2-40B4-BE49-F238E27FC236}">
                <a16:creationId xmlns:a16="http://schemas.microsoft.com/office/drawing/2014/main" id="{1C295A93-AB93-997F-F76F-86A4C7306515}"/>
              </a:ext>
            </a:extLst>
          </p:cNvPr>
          <p:cNvSpPr/>
          <p:nvPr/>
        </p:nvSpPr>
        <p:spPr>
          <a:xfrm>
            <a:off x="8941983" y="-2327653"/>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GB" noProof="0"/>
          </a:p>
        </p:txBody>
      </p:sp>
      <p:sp>
        <p:nvSpPr>
          <p:cNvPr id="6" name="Symbol zastępczy tekstu 5">
            <a:extLst>
              <a:ext uri="{FF2B5EF4-FFF2-40B4-BE49-F238E27FC236}">
                <a16:creationId xmlns:a16="http://schemas.microsoft.com/office/drawing/2014/main" id="{3006B3CE-D8BE-8F0A-D345-19B19D2BE6D0}"/>
              </a:ext>
            </a:extLst>
          </p:cNvPr>
          <p:cNvSpPr>
            <a:spLocks noGrp="1"/>
          </p:cNvSpPr>
          <p:nvPr>
            <p:ph type="body" sz="quarter" idx="19"/>
          </p:nvPr>
        </p:nvSpPr>
        <p:spPr>
          <a:xfrm>
            <a:off x="904856" y="2249177"/>
            <a:ext cx="10479218" cy="4324343"/>
          </a:xfrm>
        </p:spPr>
        <p:txBody>
          <a:bodyPr/>
          <a:lstStyle/>
          <a:p>
            <a:pPr marL="0" indent="0">
              <a:spcAft>
                <a:spcPts val="600"/>
              </a:spcAft>
            </a:pPr>
            <a:r>
              <a:rPr lang="en-US" noProof="0"/>
              <a:t>As mentioned in Module 1; The European Union has implemented various policies &amp; initiatives</a:t>
            </a:r>
            <a:r>
              <a:rPr lang="en-US"/>
              <a:t> </a:t>
            </a:r>
            <a:r>
              <a:rPr lang="en-US" noProof="0"/>
              <a:t>to promote resource efficiency as part of its broader sustainability and economic strategies. However, key </a:t>
            </a:r>
            <a:r>
              <a:rPr lang="en-US" b="1" noProof="0"/>
              <a:t>incentives and support mechanisms </a:t>
            </a:r>
            <a:r>
              <a:rPr lang="en-US" noProof="0"/>
              <a:t>are also available at both the EU and national levels. </a:t>
            </a:r>
            <a:endParaRPr lang="en-IE"/>
          </a:p>
          <a:p>
            <a:pPr marL="0" indent="0">
              <a:spcAft>
                <a:spcPts val="600"/>
              </a:spcAft>
            </a:pPr>
            <a:r>
              <a:rPr lang="en-US"/>
              <a:t>These incentives are delivered to encourage and assist innovation, improve production and consumption patterns, and ensure the security of essential resources while aligning with global sustainability goals. </a:t>
            </a:r>
          </a:p>
          <a:p>
            <a:pPr marL="0" indent="0">
              <a:spcAft>
                <a:spcPts val="600"/>
              </a:spcAft>
            </a:pPr>
            <a:r>
              <a:rPr lang="en-US" b="1"/>
              <a:t>Eurobarometer Insights:</a:t>
            </a:r>
            <a:r>
              <a:rPr lang="en-US"/>
              <a:t> A recent </a:t>
            </a:r>
            <a:r>
              <a:rPr lang="en-US" b="1">
                <a:hlinkClick r:id="rId2"/>
              </a:rPr>
              <a:t>Eurobarometer survey </a:t>
            </a:r>
            <a:r>
              <a:rPr lang="en-US"/>
              <a:t>indicates that 93% of EU SMEs have implemented at least one resource-efficiency measure, such as energy conservation, waste </a:t>
            </a:r>
            <a:r>
              <a:rPr lang="en-US" err="1"/>
              <a:t>minimisation</a:t>
            </a:r>
            <a:r>
              <a:rPr lang="en-US"/>
              <a:t>, or recycling. This underscores the widespread commitment to sustainability among SMEs across Europe.</a:t>
            </a:r>
            <a:endParaRPr lang="en-GB"/>
          </a:p>
        </p:txBody>
      </p:sp>
    </p:spTree>
    <p:extLst>
      <p:ext uri="{BB962C8B-B14F-4D97-AF65-F5344CB8AC3E}">
        <p14:creationId xmlns:p14="http://schemas.microsoft.com/office/powerpoint/2010/main" val="39670807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842EA3-138C-A92D-4AB6-CDDA713223D9}"/>
              </a:ext>
            </a:extLst>
          </p:cNvPr>
          <p:cNvSpPr>
            <a:spLocks noGrp="1"/>
          </p:cNvSpPr>
          <p:nvPr>
            <p:ph type="body" sz="quarter" idx="16"/>
          </p:nvPr>
        </p:nvSpPr>
        <p:spPr/>
        <p:txBody>
          <a:bodyPr/>
          <a:lstStyle/>
          <a:p>
            <a:r>
              <a:rPr lang="en-IE"/>
              <a:t>Irish Incentives:</a:t>
            </a:r>
          </a:p>
        </p:txBody>
      </p:sp>
      <p:sp>
        <p:nvSpPr>
          <p:cNvPr id="3" name="Text Placeholder 2">
            <a:extLst>
              <a:ext uri="{FF2B5EF4-FFF2-40B4-BE49-F238E27FC236}">
                <a16:creationId xmlns:a16="http://schemas.microsoft.com/office/drawing/2014/main" id="{6351C258-FEC7-D807-8B24-292BCCBABF72}"/>
              </a:ext>
            </a:extLst>
          </p:cNvPr>
          <p:cNvSpPr>
            <a:spLocks noGrp="1"/>
          </p:cNvSpPr>
          <p:nvPr>
            <p:ph type="body" sz="quarter" idx="19"/>
          </p:nvPr>
        </p:nvSpPr>
        <p:spPr/>
        <p:txBody>
          <a:bodyPr/>
          <a:lstStyle/>
          <a:p>
            <a:r>
              <a:rPr lang="en-US" b="1"/>
              <a:t>Energy Efficiency Grant Scheme: </a:t>
            </a:r>
            <a:r>
              <a:rPr lang="en-US"/>
              <a:t>The Irish government has increased the maximum amount available under this scheme to €10,000 and reduced the business contribution rate from 50% to 25%. This initiative aims to support SMEs in implementing energy-saving measures. ​</a:t>
            </a:r>
            <a:r>
              <a:rPr lang="en-US" b="1">
                <a:hlinkClick r:id="rId2"/>
              </a:rPr>
              <a:t>Source</a:t>
            </a:r>
            <a:r>
              <a:rPr lang="en-US"/>
              <a:t> </a:t>
            </a:r>
          </a:p>
          <a:p>
            <a:endParaRPr lang="en-US"/>
          </a:p>
          <a:p>
            <a:r>
              <a:rPr lang="en-US" b="1" err="1"/>
              <a:t>HomeGreen</a:t>
            </a:r>
            <a:r>
              <a:rPr lang="en-US" b="1"/>
              <a:t> Enterprise </a:t>
            </a:r>
            <a:r>
              <a:rPr lang="en-US" b="1" err="1"/>
              <a:t>Programme</a:t>
            </a:r>
            <a:r>
              <a:rPr lang="en-US" b="1"/>
              <a:t>: </a:t>
            </a:r>
            <a:r>
              <a:rPr lang="en-US"/>
              <a:t>This </a:t>
            </a:r>
            <a:r>
              <a:rPr lang="en-US" err="1"/>
              <a:t>programme</a:t>
            </a:r>
            <a:r>
              <a:rPr lang="en-US"/>
              <a:t> provides funding to </a:t>
            </a:r>
            <a:r>
              <a:rPr lang="en-US" err="1"/>
              <a:t>organisations</a:t>
            </a:r>
            <a:r>
              <a:rPr lang="en-US"/>
              <a:t>, including SMEs, to develop innovative projects that promote resource efficiency and the circular economy. ​</a:t>
            </a:r>
            <a:r>
              <a:rPr lang="en-US" b="1">
                <a:hlinkClick r:id="rId3"/>
              </a:rPr>
              <a:t>Source</a:t>
            </a:r>
            <a:endParaRPr lang="en-IE" b="1"/>
          </a:p>
        </p:txBody>
      </p:sp>
      <p:sp>
        <p:nvSpPr>
          <p:cNvPr id="5" name="Freeform 2">
            <a:extLst>
              <a:ext uri="{FF2B5EF4-FFF2-40B4-BE49-F238E27FC236}">
                <a16:creationId xmlns:a16="http://schemas.microsoft.com/office/drawing/2014/main" id="{9FE4F64C-C49E-6C03-0424-8BF9CFE64CC7}"/>
              </a:ext>
            </a:extLst>
          </p:cNvPr>
          <p:cNvSpPr>
            <a:spLocks/>
          </p:cNvSpPr>
          <p:nvPr/>
        </p:nvSpPr>
        <p:spPr bwMode="auto">
          <a:xfrm>
            <a:off x="9130483" y="576258"/>
            <a:ext cx="1241425" cy="1304925"/>
          </a:xfrm>
          <a:custGeom>
            <a:avLst/>
            <a:gdLst/>
            <a:ahLst/>
            <a:cxnLst/>
            <a:rect l="0" t="0" r="r" b="b"/>
            <a:pathLst>
              <a:path w="577046" h="606954">
                <a:moveTo>
                  <a:pt x="573920" y="271042"/>
                </a:moveTo>
                <a:cubicBezTo>
                  <a:pt x="572315" y="269438"/>
                  <a:pt x="573920" y="267834"/>
                  <a:pt x="573920" y="266230"/>
                </a:cubicBezTo>
                <a:lnTo>
                  <a:pt x="572315" y="263023"/>
                </a:lnTo>
                <a:cubicBezTo>
                  <a:pt x="572315" y="263023"/>
                  <a:pt x="570711" y="261419"/>
                  <a:pt x="570711" y="261419"/>
                </a:cubicBezTo>
                <a:cubicBezTo>
                  <a:pt x="570711" y="261419"/>
                  <a:pt x="572315" y="261419"/>
                  <a:pt x="572315" y="261419"/>
                </a:cubicBezTo>
                <a:lnTo>
                  <a:pt x="570711" y="256608"/>
                </a:lnTo>
                <a:cubicBezTo>
                  <a:pt x="561082" y="248589"/>
                  <a:pt x="546640" y="267834"/>
                  <a:pt x="530593" y="255004"/>
                </a:cubicBezTo>
                <a:cubicBezTo>
                  <a:pt x="530593" y="255004"/>
                  <a:pt x="530593" y="245381"/>
                  <a:pt x="530593" y="245381"/>
                </a:cubicBezTo>
                <a:cubicBezTo>
                  <a:pt x="530593" y="245381"/>
                  <a:pt x="538616" y="235758"/>
                  <a:pt x="538616" y="235758"/>
                </a:cubicBezTo>
                <a:cubicBezTo>
                  <a:pt x="540221" y="224532"/>
                  <a:pt x="528988" y="227739"/>
                  <a:pt x="524174" y="221324"/>
                </a:cubicBezTo>
                <a:cubicBezTo>
                  <a:pt x="517755" y="210098"/>
                  <a:pt x="524174" y="194060"/>
                  <a:pt x="516150" y="182833"/>
                </a:cubicBezTo>
                <a:cubicBezTo>
                  <a:pt x="514545" y="181229"/>
                  <a:pt x="514545" y="178022"/>
                  <a:pt x="512941" y="176418"/>
                </a:cubicBezTo>
                <a:cubicBezTo>
                  <a:pt x="511336" y="176418"/>
                  <a:pt x="488870" y="187644"/>
                  <a:pt x="487265" y="189248"/>
                </a:cubicBezTo>
                <a:cubicBezTo>
                  <a:pt x="485660" y="194060"/>
                  <a:pt x="492079" y="198871"/>
                  <a:pt x="490475" y="203682"/>
                </a:cubicBezTo>
                <a:cubicBezTo>
                  <a:pt x="477637" y="224532"/>
                  <a:pt x="443937" y="203682"/>
                  <a:pt x="432704" y="192456"/>
                </a:cubicBezTo>
                <a:cubicBezTo>
                  <a:pt x="426285" y="186041"/>
                  <a:pt x="395796" y="134719"/>
                  <a:pt x="399005" y="128304"/>
                </a:cubicBezTo>
                <a:cubicBezTo>
                  <a:pt x="403819" y="120285"/>
                  <a:pt x="439123" y="128304"/>
                  <a:pt x="447147" y="121889"/>
                </a:cubicBezTo>
                <a:cubicBezTo>
                  <a:pt x="455170" y="115473"/>
                  <a:pt x="431100" y="89813"/>
                  <a:pt x="450356" y="93020"/>
                </a:cubicBezTo>
                <a:cubicBezTo>
                  <a:pt x="458380" y="94624"/>
                  <a:pt x="464799" y="109058"/>
                  <a:pt x="479241" y="102643"/>
                </a:cubicBezTo>
                <a:cubicBezTo>
                  <a:pt x="501708" y="93020"/>
                  <a:pt x="500103" y="56133"/>
                  <a:pt x="528988" y="59341"/>
                </a:cubicBezTo>
                <a:lnTo>
                  <a:pt x="535407" y="59341"/>
                </a:lnTo>
                <a:cubicBezTo>
                  <a:pt x="537011" y="41699"/>
                  <a:pt x="561082" y="48114"/>
                  <a:pt x="572315" y="40095"/>
                </a:cubicBezTo>
                <a:cubicBezTo>
                  <a:pt x="581944" y="32076"/>
                  <a:pt x="567501" y="43303"/>
                  <a:pt x="554664" y="24057"/>
                </a:cubicBezTo>
                <a:cubicBezTo>
                  <a:pt x="549849" y="16038"/>
                  <a:pt x="548245" y="1604"/>
                  <a:pt x="533802" y="0"/>
                </a:cubicBezTo>
                <a:cubicBezTo>
                  <a:pt x="533802" y="0"/>
                  <a:pt x="541826" y="20849"/>
                  <a:pt x="541826" y="20849"/>
                </a:cubicBezTo>
                <a:lnTo>
                  <a:pt x="533802" y="14434"/>
                </a:lnTo>
                <a:cubicBezTo>
                  <a:pt x="533802" y="12830"/>
                  <a:pt x="519359" y="9623"/>
                  <a:pt x="514545" y="11227"/>
                </a:cubicBezTo>
                <a:cubicBezTo>
                  <a:pt x="504917" y="14434"/>
                  <a:pt x="514545" y="43303"/>
                  <a:pt x="508126" y="49718"/>
                </a:cubicBezTo>
                <a:lnTo>
                  <a:pt x="496893" y="51322"/>
                </a:lnTo>
                <a:lnTo>
                  <a:pt x="480846" y="60944"/>
                </a:lnTo>
                <a:cubicBezTo>
                  <a:pt x="479241" y="59341"/>
                  <a:pt x="482451" y="57737"/>
                  <a:pt x="484056" y="56133"/>
                </a:cubicBezTo>
                <a:cubicBezTo>
                  <a:pt x="496893" y="46510"/>
                  <a:pt x="484056" y="60944"/>
                  <a:pt x="498498" y="44906"/>
                </a:cubicBezTo>
                <a:cubicBezTo>
                  <a:pt x="501708" y="41699"/>
                  <a:pt x="500103" y="6415"/>
                  <a:pt x="498498" y="6415"/>
                </a:cubicBezTo>
                <a:cubicBezTo>
                  <a:pt x="498498" y="6415"/>
                  <a:pt x="488870" y="12830"/>
                  <a:pt x="488870" y="16038"/>
                </a:cubicBezTo>
                <a:cubicBezTo>
                  <a:pt x="490475" y="19246"/>
                  <a:pt x="484056" y="38491"/>
                  <a:pt x="482451" y="35284"/>
                </a:cubicBezTo>
                <a:cubicBezTo>
                  <a:pt x="480846" y="32076"/>
                  <a:pt x="485660" y="30472"/>
                  <a:pt x="485660" y="27265"/>
                </a:cubicBezTo>
                <a:cubicBezTo>
                  <a:pt x="485660" y="16038"/>
                  <a:pt x="485660" y="11227"/>
                  <a:pt x="482451" y="6415"/>
                </a:cubicBezTo>
                <a:cubicBezTo>
                  <a:pt x="480846" y="4811"/>
                  <a:pt x="479241" y="9623"/>
                  <a:pt x="477637" y="11227"/>
                </a:cubicBezTo>
                <a:cubicBezTo>
                  <a:pt x="472822" y="12830"/>
                  <a:pt x="468008" y="19246"/>
                  <a:pt x="466404" y="20849"/>
                </a:cubicBezTo>
                <a:cubicBezTo>
                  <a:pt x="466404" y="20849"/>
                  <a:pt x="466404" y="22453"/>
                  <a:pt x="466404" y="22453"/>
                </a:cubicBezTo>
                <a:cubicBezTo>
                  <a:pt x="466404" y="22453"/>
                  <a:pt x="466404" y="22453"/>
                  <a:pt x="466404" y="20849"/>
                </a:cubicBezTo>
                <a:cubicBezTo>
                  <a:pt x="466404" y="20849"/>
                  <a:pt x="466404" y="19246"/>
                  <a:pt x="466404" y="19246"/>
                </a:cubicBezTo>
                <a:cubicBezTo>
                  <a:pt x="464799" y="16038"/>
                  <a:pt x="466404" y="9623"/>
                  <a:pt x="461589" y="4811"/>
                </a:cubicBezTo>
                <a:cubicBezTo>
                  <a:pt x="459985" y="3208"/>
                  <a:pt x="458380" y="9623"/>
                  <a:pt x="455170" y="11227"/>
                </a:cubicBezTo>
                <a:cubicBezTo>
                  <a:pt x="451961" y="12830"/>
                  <a:pt x="447147" y="11227"/>
                  <a:pt x="442333" y="12830"/>
                </a:cubicBezTo>
                <a:cubicBezTo>
                  <a:pt x="440728" y="12830"/>
                  <a:pt x="437519" y="16038"/>
                  <a:pt x="437519" y="14434"/>
                </a:cubicBezTo>
                <a:cubicBezTo>
                  <a:pt x="437519" y="11227"/>
                  <a:pt x="442333" y="4811"/>
                  <a:pt x="427890" y="4811"/>
                </a:cubicBezTo>
                <a:cubicBezTo>
                  <a:pt x="423076" y="4811"/>
                  <a:pt x="423076" y="14434"/>
                  <a:pt x="421471" y="16038"/>
                </a:cubicBezTo>
                <a:cubicBezTo>
                  <a:pt x="416657" y="24057"/>
                  <a:pt x="407029" y="19246"/>
                  <a:pt x="400610" y="24057"/>
                </a:cubicBezTo>
                <a:cubicBezTo>
                  <a:pt x="397400" y="27265"/>
                  <a:pt x="408634" y="33680"/>
                  <a:pt x="405424" y="35284"/>
                </a:cubicBezTo>
                <a:cubicBezTo>
                  <a:pt x="402215" y="36887"/>
                  <a:pt x="390982" y="30472"/>
                  <a:pt x="394191" y="40095"/>
                </a:cubicBezTo>
                <a:cubicBezTo>
                  <a:pt x="395796" y="46510"/>
                  <a:pt x="405424" y="54529"/>
                  <a:pt x="403819" y="56133"/>
                </a:cubicBezTo>
                <a:cubicBezTo>
                  <a:pt x="400610" y="59341"/>
                  <a:pt x="384563" y="43303"/>
                  <a:pt x="379748" y="49718"/>
                </a:cubicBezTo>
                <a:cubicBezTo>
                  <a:pt x="376539" y="52925"/>
                  <a:pt x="389377" y="57737"/>
                  <a:pt x="387772" y="60944"/>
                </a:cubicBezTo>
                <a:cubicBezTo>
                  <a:pt x="387772" y="60944"/>
                  <a:pt x="341235" y="49718"/>
                  <a:pt x="344445" y="68963"/>
                </a:cubicBezTo>
                <a:cubicBezTo>
                  <a:pt x="346049" y="80190"/>
                  <a:pt x="373330" y="89813"/>
                  <a:pt x="379748" y="89813"/>
                </a:cubicBezTo>
                <a:cubicBezTo>
                  <a:pt x="381353" y="89813"/>
                  <a:pt x="384563" y="88209"/>
                  <a:pt x="384563" y="89813"/>
                </a:cubicBezTo>
                <a:cubicBezTo>
                  <a:pt x="386167" y="94624"/>
                  <a:pt x="389377" y="85001"/>
                  <a:pt x="394191" y="89813"/>
                </a:cubicBezTo>
                <a:cubicBezTo>
                  <a:pt x="399005" y="94624"/>
                  <a:pt x="386167" y="96228"/>
                  <a:pt x="395796" y="96228"/>
                </a:cubicBezTo>
                <a:cubicBezTo>
                  <a:pt x="402215" y="96228"/>
                  <a:pt x="418262" y="96228"/>
                  <a:pt x="413448" y="99435"/>
                </a:cubicBezTo>
                <a:cubicBezTo>
                  <a:pt x="408634" y="102643"/>
                  <a:pt x="395796" y="105851"/>
                  <a:pt x="389377" y="113870"/>
                </a:cubicBezTo>
                <a:cubicBezTo>
                  <a:pt x="387772" y="115473"/>
                  <a:pt x="387772" y="117077"/>
                  <a:pt x="386167" y="117077"/>
                </a:cubicBezTo>
                <a:cubicBezTo>
                  <a:pt x="378144" y="118681"/>
                  <a:pt x="371725" y="112266"/>
                  <a:pt x="366911" y="110662"/>
                </a:cubicBezTo>
                <a:cubicBezTo>
                  <a:pt x="366911" y="110662"/>
                  <a:pt x="362096" y="117077"/>
                  <a:pt x="360492" y="117077"/>
                </a:cubicBezTo>
                <a:cubicBezTo>
                  <a:pt x="355678" y="118681"/>
                  <a:pt x="342840" y="118681"/>
                  <a:pt x="339630" y="121889"/>
                </a:cubicBezTo>
                <a:cubicBezTo>
                  <a:pt x="330002" y="133115"/>
                  <a:pt x="357282" y="123492"/>
                  <a:pt x="354073" y="133115"/>
                </a:cubicBezTo>
                <a:cubicBezTo>
                  <a:pt x="352468" y="134719"/>
                  <a:pt x="349259" y="128304"/>
                  <a:pt x="347654" y="129908"/>
                </a:cubicBezTo>
                <a:cubicBezTo>
                  <a:pt x="347654" y="129908"/>
                  <a:pt x="354073" y="142738"/>
                  <a:pt x="354073" y="142738"/>
                </a:cubicBezTo>
                <a:cubicBezTo>
                  <a:pt x="350863" y="145946"/>
                  <a:pt x="349259" y="149153"/>
                  <a:pt x="344445" y="152361"/>
                </a:cubicBezTo>
                <a:cubicBezTo>
                  <a:pt x="342840" y="153965"/>
                  <a:pt x="339630" y="152361"/>
                  <a:pt x="338026" y="149153"/>
                </a:cubicBezTo>
                <a:cubicBezTo>
                  <a:pt x="338026" y="149153"/>
                  <a:pt x="331607" y="134719"/>
                  <a:pt x="331607" y="134719"/>
                </a:cubicBezTo>
                <a:cubicBezTo>
                  <a:pt x="328397" y="129908"/>
                  <a:pt x="318769" y="133115"/>
                  <a:pt x="315559" y="131511"/>
                </a:cubicBezTo>
                <a:cubicBezTo>
                  <a:pt x="309141" y="129908"/>
                  <a:pt x="305931" y="115473"/>
                  <a:pt x="296303" y="117077"/>
                </a:cubicBezTo>
                <a:cubicBezTo>
                  <a:pt x="291489" y="118681"/>
                  <a:pt x="289884" y="126700"/>
                  <a:pt x="285070" y="128304"/>
                </a:cubicBezTo>
                <a:cubicBezTo>
                  <a:pt x="273837" y="131511"/>
                  <a:pt x="277046" y="109058"/>
                  <a:pt x="275441" y="105851"/>
                </a:cubicBezTo>
                <a:cubicBezTo>
                  <a:pt x="269023" y="93020"/>
                  <a:pt x="270627" y="104247"/>
                  <a:pt x="262604" y="104247"/>
                </a:cubicBezTo>
                <a:cubicBezTo>
                  <a:pt x="260999" y="104247"/>
                  <a:pt x="232114" y="81794"/>
                  <a:pt x="224090" y="80190"/>
                </a:cubicBezTo>
                <a:cubicBezTo>
                  <a:pt x="208043" y="76982"/>
                  <a:pt x="224090" y="91416"/>
                  <a:pt x="222485" y="96228"/>
                </a:cubicBezTo>
                <a:lnTo>
                  <a:pt x="214462" y="89813"/>
                </a:lnTo>
                <a:cubicBezTo>
                  <a:pt x="214462" y="89813"/>
                  <a:pt x="209648" y="93020"/>
                  <a:pt x="208043" y="91416"/>
                </a:cubicBezTo>
                <a:cubicBezTo>
                  <a:pt x="206438" y="81794"/>
                  <a:pt x="185577" y="75379"/>
                  <a:pt x="185577" y="85001"/>
                </a:cubicBezTo>
                <a:cubicBezTo>
                  <a:pt x="185577" y="86605"/>
                  <a:pt x="190391" y="88209"/>
                  <a:pt x="188786" y="89813"/>
                </a:cubicBezTo>
                <a:cubicBezTo>
                  <a:pt x="188786" y="91416"/>
                  <a:pt x="175948" y="102643"/>
                  <a:pt x="175948" y="107454"/>
                </a:cubicBezTo>
                <a:cubicBezTo>
                  <a:pt x="175948" y="109058"/>
                  <a:pt x="177553" y="112266"/>
                  <a:pt x="179158" y="112266"/>
                </a:cubicBezTo>
                <a:cubicBezTo>
                  <a:pt x="182367" y="110662"/>
                  <a:pt x="187181" y="93020"/>
                  <a:pt x="193600" y="91416"/>
                </a:cubicBezTo>
                <a:cubicBezTo>
                  <a:pt x="196810" y="91416"/>
                  <a:pt x="200019" y="96228"/>
                  <a:pt x="200019" y="101039"/>
                </a:cubicBezTo>
                <a:cubicBezTo>
                  <a:pt x="198415" y="105851"/>
                  <a:pt x="185577" y="115473"/>
                  <a:pt x="191996" y="120285"/>
                </a:cubicBezTo>
                <a:cubicBezTo>
                  <a:pt x="191996" y="120285"/>
                  <a:pt x="208043" y="110662"/>
                  <a:pt x="204834" y="115473"/>
                </a:cubicBezTo>
                <a:cubicBezTo>
                  <a:pt x="203229" y="120285"/>
                  <a:pt x="190391" y="121889"/>
                  <a:pt x="191996" y="129908"/>
                </a:cubicBezTo>
                <a:cubicBezTo>
                  <a:pt x="193600" y="139530"/>
                  <a:pt x="203229" y="142738"/>
                  <a:pt x="196810" y="150757"/>
                </a:cubicBezTo>
                <a:cubicBezTo>
                  <a:pt x="196810" y="150757"/>
                  <a:pt x="185577" y="133115"/>
                  <a:pt x="177553" y="153965"/>
                </a:cubicBezTo>
                <a:cubicBezTo>
                  <a:pt x="175948" y="157172"/>
                  <a:pt x="212857" y="155568"/>
                  <a:pt x="217671" y="163587"/>
                </a:cubicBezTo>
                <a:cubicBezTo>
                  <a:pt x="220881" y="168399"/>
                  <a:pt x="209648" y="171606"/>
                  <a:pt x="208043" y="173210"/>
                </a:cubicBezTo>
                <a:cubicBezTo>
                  <a:pt x="204834" y="174814"/>
                  <a:pt x="212857" y="179625"/>
                  <a:pt x="212857" y="181229"/>
                </a:cubicBezTo>
                <a:cubicBezTo>
                  <a:pt x="211252" y="189248"/>
                  <a:pt x="182367" y="171606"/>
                  <a:pt x="174344" y="176418"/>
                </a:cubicBezTo>
                <a:cubicBezTo>
                  <a:pt x="166320" y="181229"/>
                  <a:pt x="171134" y="195663"/>
                  <a:pt x="167925" y="198871"/>
                </a:cubicBezTo>
                <a:cubicBezTo>
                  <a:pt x="166320" y="198871"/>
                  <a:pt x="145459" y="200475"/>
                  <a:pt x="140645" y="202079"/>
                </a:cubicBezTo>
                <a:cubicBezTo>
                  <a:pt x="137435" y="202079"/>
                  <a:pt x="131016" y="194060"/>
                  <a:pt x="131016" y="197267"/>
                </a:cubicBezTo>
                <a:cubicBezTo>
                  <a:pt x="131016" y="198871"/>
                  <a:pt x="143854" y="216513"/>
                  <a:pt x="139040" y="219720"/>
                </a:cubicBezTo>
                <a:cubicBezTo>
                  <a:pt x="137435" y="221324"/>
                  <a:pt x="131016" y="213305"/>
                  <a:pt x="126202" y="219720"/>
                </a:cubicBezTo>
                <a:cubicBezTo>
                  <a:pt x="124597" y="221324"/>
                  <a:pt x="121388" y="221324"/>
                  <a:pt x="122992" y="222928"/>
                </a:cubicBezTo>
                <a:cubicBezTo>
                  <a:pt x="124597" y="226136"/>
                  <a:pt x="124597" y="229343"/>
                  <a:pt x="142249" y="237362"/>
                </a:cubicBezTo>
                <a:cubicBezTo>
                  <a:pt x="151878" y="240570"/>
                  <a:pt x="153482" y="227739"/>
                  <a:pt x="163111" y="235758"/>
                </a:cubicBezTo>
                <a:cubicBezTo>
                  <a:pt x="172739" y="243777"/>
                  <a:pt x="142249" y="238966"/>
                  <a:pt x="147063" y="248589"/>
                </a:cubicBezTo>
                <a:cubicBezTo>
                  <a:pt x="148668" y="253400"/>
                  <a:pt x="155087" y="255004"/>
                  <a:pt x="159901" y="256608"/>
                </a:cubicBezTo>
                <a:cubicBezTo>
                  <a:pt x="161506" y="256608"/>
                  <a:pt x="179158" y="246985"/>
                  <a:pt x="179158" y="251796"/>
                </a:cubicBezTo>
                <a:cubicBezTo>
                  <a:pt x="179158" y="255004"/>
                  <a:pt x="185577" y="256608"/>
                  <a:pt x="182367" y="259815"/>
                </a:cubicBezTo>
                <a:cubicBezTo>
                  <a:pt x="175948" y="264627"/>
                  <a:pt x="153482" y="274249"/>
                  <a:pt x="171134" y="274249"/>
                </a:cubicBezTo>
                <a:cubicBezTo>
                  <a:pt x="174344" y="274249"/>
                  <a:pt x="177553" y="274249"/>
                  <a:pt x="177553" y="277457"/>
                </a:cubicBezTo>
                <a:cubicBezTo>
                  <a:pt x="180763" y="291891"/>
                  <a:pt x="235323" y="287080"/>
                  <a:pt x="243347" y="296703"/>
                </a:cubicBezTo>
                <a:cubicBezTo>
                  <a:pt x="244952" y="298306"/>
                  <a:pt x="243347" y="304722"/>
                  <a:pt x="243347" y="306325"/>
                </a:cubicBezTo>
                <a:cubicBezTo>
                  <a:pt x="243347" y="307929"/>
                  <a:pt x="236928" y="320759"/>
                  <a:pt x="235323" y="319156"/>
                </a:cubicBezTo>
                <a:cubicBezTo>
                  <a:pt x="233719" y="319156"/>
                  <a:pt x="235323" y="312741"/>
                  <a:pt x="233719" y="312741"/>
                </a:cubicBezTo>
                <a:cubicBezTo>
                  <a:pt x="227300" y="306325"/>
                  <a:pt x="219276" y="322363"/>
                  <a:pt x="201624" y="303118"/>
                </a:cubicBezTo>
                <a:cubicBezTo>
                  <a:pt x="201624" y="303118"/>
                  <a:pt x="174344" y="325571"/>
                  <a:pt x="172739" y="327175"/>
                </a:cubicBezTo>
                <a:cubicBezTo>
                  <a:pt x="166320" y="331986"/>
                  <a:pt x="164715" y="330382"/>
                  <a:pt x="172739" y="333590"/>
                </a:cubicBezTo>
                <a:cubicBezTo>
                  <a:pt x="174344" y="335194"/>
                  <a:pt x="182367" y="335194"/>
                  <a:pt x="179158" y="336797"/>
                </a:cubicBezTo>
                <a:cubicBezTo>
                  <a:pt x="171134" y="343213"/>
                  <a:pt x="159901" y="359251"/>
                  <a:pt x="151878" y="362458"/>
                </a:cubicBezTo>
                <a:cubicBezTo>
                  <a:pt x="151878" y="362458"/>
                  <a:pt x="110155" y="375289"/>
                  <a:pt x="108550" y="375289"/>
                </a:cubicBezTo>
                <a:cubicBezTo>
                  <a:pt x="103736" y="376892"/>
                  <a:pt x="97317" y="372081"/>
                  <a:pt x="94108" y="376892"/>
                </a:cubicBezTo>
                <a:cubicBezTo>
                  <a:pt x="92503" y="380100"/>
                  <a:pt x="100526" y="381704"/>
                  <a:pt x="105341" y="381704"/>
                </a:cubicBezTo>
                <a:cubicBezTo>
                  <a:pt x="111759" y="381704"/>
                  <a:pt x="129411" y="383308"/>
                  <a:pt x="137435" y="380100"/>
                </a:cubicBezTo>
                <a:cubicBezTo>
                  <a:pt x="139040" y="378496"/>
                  <a:pt x="139040" y="373685"/>
                  <a:pt x="140645" y="375289"/>
                </a:cubicBezTo>
                <a:cubicBezTo>
                  <a:pt x="142249" y="375289"/>
                  <a:pt x="139040" y="380100"/>
                  <a:pt x="140645" y="381704"/>
                </a:cubicBezTo>
                <a:cubicBezTo>
                  <a:pt x="140645" y="381704"/>
                  <a:pt x="151878" y="392930"/>
                  <a:pt x="151878" y="392930"/>
                </a:cubicBezTo>
                <a:cubicBezTo>
                  <a:pt x="155087" y="394534"/>
                  <a:pt x="161506" y="400949"/>
                  <a:pt x="163111" y="400949"/>
                </a:cubicBezTo>
                <a:cubicBezTo>
                  <a:pt x="177553" y="400949"/>
                  <a:pt x="204834" y="380100"/>
                  <a:pt x="208043" y="383308"/>
                </a:cubicBezTo>
                <a:cubicBezTo>
                  <a:pt x="212857" y="386515"/>
                  <a:pt x="204834" y="397742"/>
                  <a:pt x="204834" y="397742"/>
                </a:cubicBezTo>
                <a:cubicBezTo>
                  <a:pt x="204834" y="399346"/>
                  <a:pt x="230509" y="399346"/>
                  <a:pt x="225695" y="408968"/>
                </a:cubicBezTo>
                <a:cubicBezTo>
                  <a:pt x="224090" y="412176"/>
                  <a:pt x="206438" y="402553"/>
                  <a:pt x="201624" y="402553"/>
                </a:cubicBezTo>
                <a:cubicBezTo>
                  <a:pt x="193600" y="404157"/>
                  <a:pt x="172739" y="405761"/>
                  <a:pt x="161506" y="404157"/>
                </a:cubicBezTo>
                <a:cubicBezTo>
                  <a:pt x="156692" y="402553"/>
                  <a:pt x="151878" y="396138"/>
                  <a:pt x="147063" y="396138"/>
                </a:cubicBezTo>
                <a:cubicBezTo>
                  <a:pt x="145459" y="396138"/>
                  <a:pt x="143854" y="400949"/>
                  <a:pt x="140645" y="400949"/>
                </a:cubicBezTo>
                <a:cubicBezTo>
                  <a:pt x="134226" y="400949"/>
                  <a:pt x="127807" y="386515"/>
                  <a:pt x="119783" y="392930"/>
                </a:cubicBezTo>
                <a:cubicBezTo>
                  <a:pt x="118178" y="394534"/>
                  <a:pt x="113364" y="400949"/>
                  <a:pt x="113364" y="404157"/>
                </a:cubicBezTo>
                <a:cubicBezTo>
                  <a:pt x="113364" y="405761"/>
                  <a:pt x="119783" y="408968"/>
                  <a:pt x="118178" y="408968"/>
                </a:cubicBezTo>
                <a:cubicBezTo>
                  <a:pt x="111759" y="405761"/>
                  <a:pt x="79665" y="405761"/>
                  <a:pt x="81270" y="407365"/>
                </a:cubicBezTo>
                <a:cubicBezTo>
                  <a:pt x="89293" y="423403"/>
                  <a:pt x="103736" y="410572"/>
                  <a:pt x="81270" y="426610"/>
                </a:cubicBezTo>
                <a:cubicBezTo>
                  <a:pt x="79665" y="428214"/>
                  <a:pt x="78060" y="429818"/>
                  <a:pt x="79665" y="433025"/>
                </a:cubicBezTo>
                <a:cubicBezTo>
                  <a:pt x="82874" y="439441"/>
                  <a:pt x="92503" y="433025"/>
                  <a:pt x="94108" y="442648"/>
                </a:cubicBezTo>
                <a:cubicBezTo>
                  <a:pt x="94108" y="445856"/>
                  <a:pt x="87689" y="439441"/>
                  <a:pt x="86084" y="439441"/>
                </a:cubicBezTo>
                <a:cubicBezTo>
                  <a:pt x="79665" y="437837"/>
                  <a:pt x="66827" y="439441"/>
                  <a:pt x="66827" y="428214"/>
                </a:cubicBezTo>
                <a:cubicBezTo>
                  <a:pt x="66827" y="415384"/>
                  <a:pt x="66827" y="428214"/>
                  <a:pt x="53989" y="428214"/>
                </a:cubicBezTo>
                <a:cubicBezTo>
                  <a:pt x="52385" y="428214"/>
                  <a:pt x="49175" y="429818"/>
                  <a:pt x="49175" y="428214"/>
                </a:cubicBezTo>
                <a:cubicBezTo>
                  <a:pt x="49175" y="425006"/>
                  <a:pt x="53989" y="423403"/>
                  <a:pt x="52385" y="420195"/>
                </a:cubicBezTo>
                <a:cubicBezTo>
                  <a:pt x="50780" y="415384"/>
                  <a:pt x="34733" y="421799"/>
                  <a:pt x="33128" y="421799"/>
                </a:cubicBezTo>
                <a:cubicBezTo>
                  <a:pt x="31523" y="421799"/>
                  <a:pt x="29919" y="418591"/>
                  <a:pt x="28314" y="420195"/>
                </a:cubicBezTo>
                <a:cubicBezTo>
                  <a:pt x="25104" y="421799"/>
                  <a:pt x="28314" y="426610"/>
                  <a:pt x="25104" y="428214"/>
                </a:cubicBezTo>
                <a:cubicBezTo>
                  <a:pt x="23500" y="429818"/>
                  <a:pt x="10662" y="418591"/>
                  <a:pt x="10662" y="434629"/>
                </a:cubicBezTo>
                <a:cubicBezTo>
                  <a:pt x="10662" y="439441"/>
                  <a:pt x="13871" y="439441"/>
                  <a:pt x="17081" y="441044"/>
                </a:cubicBezTo>
                <a:cubicBezTo>
                  <a:pt x="28314" y="445856"/>
                  <a:pt x="66827" y="450667"/>
                  <a:pt x="70037" y="452271"/>
                </a:cubicBezTo>
                <a:cubicBezTo>
                  <a:pt x="71641" y="453875"/>
                  <a:pt x="86084" y="458686"/>
                  <a:pt x="86084" y="461894"/>
                </a:cubicBezTo>
                <a:cubicBezTo>
                  <a:pt x="86084" y="466705"/>
                  <a:pt x="76456" y="455479"/>
                  <a:pt x="71641" y="457082"/>
                </a:cubicBezTo>
                <a:cubicBezTo>
                  <a:pt x="71641" y="457082"/>
                  <a:pt x="63618" y="463498"/>
                  <a:pt x="62013" y="463498"/>
                </a:cubicBezTo>
                <a:cubicBezTo>
                  <a:pt x="60408" y="461894"/>
                  <a:pt x="58804" y="466705"/>
                  <a:pt x="55594" y="468309"/>
                </a:cubicBezTo>
                <a:cubicBezTo>
                  <a:pt x="47570" y="471517"/>
                  <a:pt x="21895" y="461894"/>
                  <a:pt x="17081" y="473120"/>
                </a:cubicBezTo>
                <a:cubicBezTo>
                  <a:pt x="17081" y="474724"/>
                  <a:pt x="18685" y="476328"/>
                  <a:pt x="20290" y="477932"/>
                </a:cubicBezTo>
                <a:cubicBezTo>
                  <a:pt x="20290" y="479535"/>
                  <a:pt x="21895" y="482743"/>
                  <a:pt x="20290" y="484347"/>
                </a:cubicBezTo>
                <a:cubicBezTo>
                  <a:pt x="20290" y="484347"/>
                  <a:pt x="5848" y="479535"/>
                  <a:pt x="2638" y="481139"/>
                </a:cubicBezTo>
                <a:cubicBezTo>
                  <a:pt x="-5385" y="487554"/>
                  <a:pt x="7452" y="489158"/>
                  <a:pt x="7452" y="489158"/>
                </a:cubicBezTo>
                <a:lnTo>
                  <a:pt x="2638" y="500385"/>
                </a:lnTo>
                <a:cubicBezTo>
                  <a:pt x="5848" y="501989"/>
                  <a:pt x="17081" y="490762"/>
                  <a:pt x="21895" y="493970"/>
                </a:cubicBezTo>
                <a:cubicBezTo>
                  <a:pt x="28314" y="500385"/>
                  <a:pt x="7452" y="513215"/>
                  <a:pt x="21895" y="516423"/>
                </a:cubicBezTo>
                <a:cubicBezTo>
                  <a:pt x="39547" y="521234"/>
                  <a:pt x="62013" y="511611"/>
                  <a:pt x="81270" y="514819"/>
                </a:cubicBezTo>
                <a:cubicBezTo>
                  <a:pt x="84479" y="514819"/>
                  <a:pt x="89293" y="513215"/>
                  <a:pt x="89293" y="516423"/>
                </a:cubicBezTo>
                <a:cubicBezTo>
                  <a:pt x="87689" y="519630"/>
                  <a:pt x="63618" y="513215"/>
                  <a:pt x="58804" y="521234"/>
                </a:cubicBezTo>
                <a:cubicBezTo>
                  <a:pt x="58804" y="522838"/>
                  <a:pt x="62013" y="524442"/>
                  <a:pt x="62013" y="526046"/>
                </a:cubicBezTo>
                <a:cubicBezTo>
                  <a:pt x="49175" y="530857"/>
                  <a:pt x="42756" y="514819"/>
                  <a:pt x="23500" y="537272"/>
                </a:cubicBezTo>
                <a:cubicBezTo>
                  <a:pt x="20290" y="540480"/>
                  <a:pt x="9057" y="530857"/>
                  <a:pt x="10662" y="542084"/>
                </a:cubicBezTo>
                <a:cubicBezTo>
                  <a:pt x="10662" y="543687"/>
                  <a:pt x="12267" y="540480"/>
                  <a:pt x="13871" y="540480"/>
                </a:cubicBezTo>
                <a:cubicBezTo>
                  <a:pt x="17081" y="540480"/>
                  <a:pt x="18685" y="542084"/>
                  <a:pt x="20290" y="543687"/>
                </a:cubicBezTo>
                <a:cubicBezTo>
                  <a:pt x="29919" y="546895"/>
                  <a:pt x="31523" y="543687"/>
                  <a:pt x="39547" y="542084"/>
                </a:cubicBezTo>
                <a:cubicBezTo>
                  <a:pt x="50780" y="540480"/>
                  <a:pt x="63618" y="551706"/>
                  <a:pt x="74851" y="550103"/>
                </a:cubicBezTo>
                <a:cubicBezTo>
                  <a:pt x="79665" y="550103"/>
                  <a:pt x="79665" y="538876"/>
                  <a:pt x="84479" y="540480"/>
                </a:cubicBezTo>
                <a:cubicBezTo>
                  <a:pt x="87689" y="542084"/>
                  <a:pt x="92503" y="545291"/>
                  <a:pt x="92503" y="550103"/>
                </a:cubicBezTo>
                <a:cubicBezTo>
                  <a:pt x="94108" y="559725"/>
                  <a:pt x="47570" y="554914"/>
                  <a:pt x="39547" y="561329"/>
                </a:cubicBezTo>
                <a:cubicBezTo>
                  <a:pt x="36337" y="564537"/>
                  <a:pt x="29919" y="569348"/>
                  <a:pt x="36337" y="578971"/>
                </a:cubicBezTo>
                <a:cubicBezTo>
                  <a:pt x="44361" y="591801"/>
                  <a:pt x="52385" y="570952"/>
                  <a:pt x="58804" y="574160"/>
                </a:cubicBezTo>
                <a:cubicBezTo>
                  <a:pt x="60408" y="575763"/>
                  <a:pt x="62013" y="585386"/>
                  <a:pt x="68432" y="580575"/>
                </a:cubicBezTo>
                <a:cubicBezTo>
                  <a:pt x="70037" y="578971"/>
                  <a:pt x="68432" y="575763"/>
                  <a:pt x="70037" y="574160"/>
                </a:cubicBezTo>
                <a:cubicBezTo>
                  <a:pt x="71641" y="574160"/>
                  <a:pt x="78060" y="578971"/>
                  <a:pt x="81270" y="578971"/>
                </a:cubicBezTo>
                <a:cubicBezTo>
                  <a:pt x="82874" y="577367"/>
                  <a:pt x="81270" y="574160"/>
                  <a:pt x="82874" y="574160"/>
                </a:cubicBezTo>
                <a:cubicBezTo>
                  <a:pt x="89293" y="572556"/>
                  <a:pt x="81270" y="590198"/>
                  <a:pt x="82874" y="593405"/>
                </a:cubicBezTo>
                <a:cubicBezTo>
                  <a:pt x="86084" y="598217"/>
                  <a:pt x="92503" y="591801"/>
                  <a:pt x="94108" y="591801"/>
                </a:cubicBezTo>
                <a:cubicBezTo>
                  <a:pt x="98922" y="590198"/>
                  <a:pt x="94108" y="598217"/>
                  <a:pt x="102131" y="598217"/>
                </a:cubicBezTo>
                <a:cubicBezTo>
                  <a:pt x="114969" y="598217"/>
                  <a:pt x="113364" y="595009"/>
                  <a:pt x="116574" y="593405"/>
                </a:cubicBezTo>
                <a:cubicBezTo>
                  <a:pt x="118178" y="591801"/>
                  <a:pt x="114969" y="586990"/>
                  <a:pt x="116574" y="586990"/>
                </a:cubicBezTo>
                <a:cubicBezTo>
                  <a:pt x="124597" y="585386"/>
                  <a:pt x="131016" y="598217"/>
                  <a:pt x="135830" y="601424"/>
                </a:cubicBezTo>
                <a:cubicBezTo>
                  <a:pt x="137435" y="601424"/>
                  <a:pt x="143854" y="596613"/>
                  <a:pt x="145459" y="595009"/>
                </a:cubicBezTo>
                <a:cubicBezTo>
                  <a:pt x="153482" y="593405"/>
                  <a:pt x="156692" y="606236"/>
                  <a:pt x="161506" y="604632"/>
                </a:cubicBezTo>
                <a:cubicBezTo>
                  <a:pt x="169530" y="601424"/>
                  <a:pt x="172739" y="585386"/>
                  <a:pt x="180763" y="606236"/>
                </a:cubicBezTo>
                <a:cubicBezTo>
                  <a:pt x="182367" y="611047"/>
                  <a:pt x="180763" y="590198"/>
                  <a:pt x="187181" y="588594"/>
                </a:cubicBezTo>
                <a:cubicBezTo>
                  <a:pt x="188786" y="588594"/>
                  <a:pt x="225695" y="601424"/>
                  <a:pt x="219276" y="574160"/>
                </a:cubicBezTo>
                <a:cubicBezTo>
                  <a:pt x="219276" y="572556"/>
                  <a:pt x="212857" y="567744"/>
                  <a:pt x="211252" y="566141"/>
                </a:cubicBezTo>
                <a:cubicBezTo>
                  <a:pt x="209648" y="564537"/>
                  <a:pt x="216067" y="566141"/>
                  <a:pt x="217671" y="567744"/>
                </a:cubicBezTo>
                <a:cubicBezTo>
                  <a:pt x="220881" y="570952"/>
                  <a:pt x="235323" y="570952"/>
                  <a:pt x="236928" y="572556"/>
                </a:cubicBezTo>
                <a:cubicBezTo>
                  <a:pt x="240137" y="577367"/>
                  <a:pt x="222485" y="578971"/>
                  <a:pt x="222485" y="580575"/>
                </a:cubicBezTo>
                <a:cubicBezTo>
                  <a:pt x="217671" y="583782"/>
                  <a:pt x="246556" y="590198"/>
                  <a:pt x="249766" y="590198"/>
                </a:cubicBezTo>
                <a:cubicBezTo>
                  <a:pt x="252975" y="590198"/>
                  <a:pt x="251370" y="583782"/>
                  <a:pt x="254580" y="582179"/>
                </a:cubicBezTo>
                <a:lnTo>
                  <a:pt x="267418" y="583782"/>
                </a:lnTo>
                <a:cubicBezTo>
                  <a:pt x="273837" y="575763"/>
                  <a:pt x="264208" y="582179"/>
                  <a:pt x="270627" y="574160"/>
                </a:cubicBezTo>
                <a:cubicBezTo>
                  <a:pt x="272232" y="572556"/>
                  <a:pt x="272232" y="570952"/>
                  <a:pt x="273837" y="570952"/>
                </a:cubicBezTo>
                <a:cubicBezTo>
                  <a:pt x="283465" y="570952"/>
                  <a:pt x="293093" y="582179"/>
                  <a:pt x="305931" y="575763"/>
                </a:cubicBezTo>
                <a:cubicBezTo>
                  <a:pt x="321978" y="567744"/>
                  <a:pt x="297907" y="559725"/>
                  <a:pt x="310745" y="558122"/>
                </a:cubicBezTo>
                <a:cubicBezTo>
                  <a:pt x="312350" y="558122"/>
                  <a:pt x="312350" y="561329"/>
                  <a:pt x="315559" y="562933"/>
                </a:cubicBezTo>
                <a:cubicBezTo>
                  <a:pt x="320374" y="564537"/>
                  <a:pt x="325188" y="558122"/>
                  <a:pt x="331607" y="558122"/>
                </a:cubicBezTo>
                <a:cubicBezTo>
                  <a:pt x="344445" y="559725"/>
                  <a:pt x="355678" y="569348"/>
                  <a:pt x="368515" y="567744"/>
                </a:cubicBezTo>
                <a:cubicBezTo>
                  <a:pt x="374934" y="566141"/>
                  <a:pt x="363701" y="577367"/>
                  <a:pt x="378144" y="574160"/>
                </a:cubicBezTo>
                <a:cubicBezTo>
                  <a:pt x="386167" y="572556"/>
                  <a:pt x="386167" y="561329"/>
                  <a:pt x="386167" y="554914"/>
                </a:cubicBezTo>
                <a:cubicBezTo>
                  <a:pt x="386167" y="553310"/>
                  <a:pt x="384563" y="548499"/>
                  <a:pt x="386167" y="548499"/>
                </a:cubicBezTo>
                <a:cubicBezTo>
                  <a:pt x="395796" y="551706"/>
                  <a:pt x="397400" y="564537"/>
                  <a:pt x="400610" y="562933"/>
                </a:cubicBezTo>
                <a:cubicBezTo>
                  <a:pt x="403819" y="561329"/>
                  <a:pt x="407029" y="561329"/>
                  <a:pt x="408634" y="562933"/>
                </a:cubicBezTo>
                <a:cubicBezTo>
                  <a:pt x="411843" y="564537"/>
                  <a:pt x="400610" y="567744"/>
                  <a:pt x="402215" y="570952"/>
                </a:cubicBezTo>
                <a:cubicBezTo>
                  <a:pt x="402215" y="572556"/>
                  <a:pt x="439123" y="586990"/>
                  <a:pt x="447147" y="590198"/>
                </a:cubicBezTo>
                <a:cubicBezTo>
                  <a:pt x="448752" y="590198"/>
                  <a:pt x="448752" y="588594"/>
                  <a:pt x="448752" y="586990"/>
                </a:cubicBezTo>
                <a:cubicBezTo>
                  <a:pt x="458380" y="575763"/>
                  <a:pt x="447147" y="580575"/>
                  <a:pt x="451961" y="569348"/>
                </a:cubicBezTo>
                <a:cubicBezTo>
                  <a:pt x="451961" y="567744"/>
                  <a:pt x="453566" y="561329"/>
                  <a:pt x="456775" y="561329"/>
                </a:cubicBezTo>
                <a:lnTo>
                  <a:pt x="463194" y="550103"/>
                </a:lnTo>
                <a:cubicBezTo>
                  <a:pt x="469613" y="543687"/>
                  <a:pt x="482451" y="540480"/>
                  <a:pt x="487265" y="532461"/>
                </a:cubicBezTo>
                <a:cubicBezTo>
                  <a:pt x="495289" y="519630"/>
                  <a:pt x="496893" y="497177"/>
                  <a:pt x="512941" y="487554"/>
                </a:cubicBezTo>
                <a:cubicBezTo>
                  <a:pt x="517755" y="484347"/>
                  <a:pt x="532197" y="477932"/>
                  <a:pt x="532197" y="468309"/>
                </a:cubicBezTo>
                <a:cubicBezTo>
                  <a:pt x="533802" y="460290"/>
                  <a:pt x="533802" y="453875"/>
                  <a:pt x="537011" y="444252"/>
                </a:cubicBezTo>
                <a:cubicBezTo>
                  <a:pt x="538616" y="436233"/>
                  <a:pt x="538616" y="421799"/>
                  <a:pt x="540221" y="413780"/>
                </a:cubicBezTo>
                <a:cubicBezTo>
                  <a:pt x="540221" y="408968"/>
                  <a:pt x="530593" y="400949"/>
                  <a:pt x="532197" y="396138"/>
                </a:cubicBezTo>
                <a:cubicBezTo>
                  <a:pt x="537011" y="386515"/>
                  <a:pt x="546640" y="399346"/>
                  <a:pt x="549849" y="399346"/>
                </a:cubicBezTo>
                <a:cubicBezTo>
                  <a:pt x="549849" y="399346"/>
                  <a:pt x="541826" y="386515"/>
                  <a:pt x="543430" y="381704"/>
                </a:cubicBezTo>
                <a:cubicBezTo>
                  <a:pt x="548245" y="373685"/>
                  <a:pt x="553059" y="373685"/>
                  <a:pt x="557873" y="364062"/>
                </a:cubicBezTo>
                <a:cubicBezTo>
                  <a:pt x="559478" y="360854"/>
                  <a:pt x="548245" y="351232"/>
                  <a:pt x="548245" y="348024"/>
                </a:cubicBezTo>
                <a:cubicBezTo>
                  <a:pt x="543430" y="331986"/>
                  <a:pt x="562687" y="320759"/>
                  <a:pt x="557873" y="306325"/>
                </a:cubicBezTo>
                <a:cubicBezTo>
                  <a:pt x="556268" y="301514"/>
                  <a:pt x="548245" y="301514"/>
                  <a:pt x="546640" y="293495"/>
                </a:cubicBezTo>
                <a:cubicBezTo>
                  <a:pt x="538616" y="248589"/>
                  <a:pt x="589967" y="296703"/>
                  <a:pt x="573920" y="271042"/>
                </a:cubicBezTo>
                <a:close/>
              </a:path>
            </a:pathLst>
          </a:custGeom>
          <a:solidFill>
            <a:srgbClr val="09465E"/>
          </a:solidFill>
          <a:ln>
            <a:noFill/>
          </a:ln>
          <a:extLst>
            <a:ext uri="{91240B29-F687-4F45-9708-019B960494DF}">
              <a14:hiddenLine xmlns:a14="http://schemas.microsoft.com/office/drawing/2010/main" w="4545" cap="flat">
                <a:solidFill>
                  <a:srgbClr val="000000"/>
                </a:solidFill>
                <a:prstDash val="solid"/>
                <a:miter lim="800000"/>
                <a:headEnd/>
                <a:tailEnd/>
              </a14:hiddenLine>
            </a:ext>
          </a:extLst>
        </p:spPr>
        <p:txBody>
          <a:bodyPr vert="horz" wrap="square" lIns="91440" tIns="45720" rIns="91440" bIns="45720" numCol="1" anchor="ctr" anchorCtr="0" compatLnSpc="1">
            <a:prstTxWarp prst="textNoShape">
              <a:avLst/>
            </a:prstTxWarp>
          </a:bodyPr>
          <a:lstStyle/>
          <a:p>
            <a:endParaRPr lang="en-IE"/>
          </a:p>
        </p:txBody>
      </p:sp>
    </p:spTree>
    <p:extLst>
      <p:ext uri="{BB962C8B-B14F-4D97-AF65-F5344CB8AC3E}">
        <p14:creationId xmlns:p14="http://schemas.microsoft.com/office/powerpoint/2010/main" val="20521819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66F31-BBC6-48CE-D5A7-9A002456010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2E81C48-BC6C-C9A9-1F83-1F0E31657EB3}"/>
              </a:ext>
            </a:extLst>
          </p:cNvPr>
          <p:cNvSpPr>
            <a:spLocks noGrp="1"/>
          </p:cNvSpPr>
          <p:nvPr>
            <p:ph type="body" sz="quarter" idx="16"/>
          </p:nvPr>
        </p:nvSpPr>
        <p:spPr/>
        <p:txBody>
          <a:bodyPr/>
          <a:lstStyle/>
          <a:p>
            <a:r>
              <a:rPr lang="en-IE"/>
              <a:t>Italian Incentives:</a:t>
            </a:r>
          </a:p>
        </p:txBody>
      </p:sp>
      <p:sp>
        <p:nvSpPr>
          <p:cNvPr id="3" name="Text Placeholder 2">
            <a:extLst>
              <a:ext uri="{FF2B5EF4-FFF2-40B4-BE49-F238E27FC236}">
                <a16:creationId xmlns:a16="http://schemas.microsoft.com/office/drawing/2014/main" id="{17F0D931-7EE4-13C0-F4C1-404903E0DA01}"/>
              </a:ext>
            </a:extLst>
          </p:cNvPr>
          <p:cNvSpPr>
            <a:spLocks noGrp="1"/>
          </p:cNvSpPr>
          <p:nvPr>
            <p:ph type="body" sz="quarter" idx="19"/>
          </p:nvPr>
        </p:nvSpPr>
        <p:spPr/>
        <p:txBody>
          <a:bodyPr/>
          <a:lstStyle/>
          <a:p>
            <a:r>
              <a:rPr lang="en-US" b="1"/>
              <a:t>Self-production of energy from renewable sources for SMEs: </a:t>
            </a:r>
            <a:r>
              <a:rPr lang="en-US"/>
              <a:t>In December 2024: the Ministry of Business and Made in Italy engaged a measure to </a:t>
            </a:r>
            <a:r>
              <a:rPr lang="en-US" err="1"/>
              <a:t>incentivise</a:t>
            </a:r>
            <a:r>
              <a:rPr lang="en-US"/>
              <a:t> investments by SMEs. Alfonso Urso signed the decree which allocates 320 million euros for self-production of energy from renewable sources.  40% of the resources will be allocated to the South and to micro and small businesses. </a:t>
            </a:r>
            <a:r>
              <a:rPr lang="en-US" b="1">
                <a:hlinkClick r:id="rId2"/>
              </a:rPr>
              <a:t>Source</a:t>
            </a:r>
            <a:endParaRPr lang="en-US" b="1"/>
          </a:p>
          <a:p>
            <a:endParaRPr lang="en-US" b="1"/>
          </a:p>
          <a:p>
            <a:r>
              <a:rPr lang="en-US" b="1"/>
              <a:t>Piano </a:t>
            </a:r>
            <a:r>
              <a:rPr lang="en-US" b="1" err="1"/>
              <a:t>Transizione</a:t>
            </a:r>
            <a:r>
              <a:rPr lang="en-US" b="1"/>
              <a:t> 4.0: </a:t>
            </a:r>
            <a:r>
              <a:rPr lang="en-US"/>
              <a:t>The Italian government's advanced manufacturing incentive plan allocates €13.4 billion in tax credits for investments in capital goods, R&amp;D, innovation, and training, supporting SMEs in adopting advanced technologies and improving resource efficiency. ​</a:t>
            </a:r>
            <a:r>
              <a:rPr lang="en-US" b="1">
                <a:hlinkClick r:id="rId3"/>
              </a:rPr>
              <a:t>Source</a:t>
            </a:r>
            <a:endParaRPr lang="en-IE" b="1"/>
          </a:p>
        </p:txBody>
      </p:sp>
      <p:sp>
        <p:nvSpPr>
          <p:cNvPr id="5" name="Freeform 17">
            <a:extLst>
              <a:ext uri="{FF2B5EF4-FFF2-40B4-BE49-F238E27FC236}">
                <a16:creationId xmlns:a16="http://schemas.microsoft.com/office/drawing/2014/main" id="{C8EDAC61-4561-DC0D-B752-BAC5B0068967}"/>
              </a:ext>
            </a:extLst>
          </p:cNvPr>
          <p:cNvSpPr>
            <a:spLocks/>
          </p:cNvSpPr>
          <p:nvPr/>
        </p:nvSpPr>
        <p:spPr bwMode="auto">
          <a:xfrm>
            <a:off x="9037418" y="585689"/>
            <a:ext cx="1368425" cy="1403350"/>
          </a:xfrm>
          <a:custGeom>
            <a:avLst/>
            <a:gdLst/>
            <a:ahLst/>
            <a:cxnLst/>
            <a:rect l="0" t="0" r="r" b="b"/>
            <a:pathLst>
              <a:path w="1031167" h="1057424">
                <a:moveTo>
                  <a:pt x="183540" y="460176"/>
                </a:moveTo>
                <a:cubicBezTo>
                  <a:pt x="217800" y="452833"/>
                  <a:pt x="247166" y="503011"/>
                  <a:pt x="216576" y="526265"/>
                </a:cubicBezTo>
                <a:cubicBezTo>
                  <a:pt x="209235" y="532385"/>
                  <a:pt x="198222" y="534833"/>
                  <a:pt x="193328" y="543400"/>
                </a:cubicBezTo>
                <a:cubicBezTo>
                  <a:pt x="189658" y="550742"/>
                  <a:pt x="190881" y="560533"/>
                  <a:pt x="190881" y="569100"/>
                </a:cubicBezTo>
                <a:cubicBezTo>
                  <a:pt x="192104" y="581339"/>
                  <a:pt x="188434" y="593578"/>
                  <a:pt x="183540" y="604593"/>
                </a:cubicBezTo>
                <a:cubicBezTo>
                  <a:pt x="179869" y="611936"/>
                  <a:pt x="168856" y="619279"/>
                  <a:pt x="163962" y="611936"/>
                </a:cubicBezTo>
                <a:cubicBezTo>
                  <a:pt x="161515" y="607041"/>
                  <a:pt x="163962" y="602146"/>
                  <a:pt x="162739" y="598474"/>
                </a:cubicBezTo>
                <a:cubicBezTo>
                  <a:pt x="160291" y="592354"/>
                  <a:pt x="154173" y="591131"/>
                  <a:pt x="149279" y="586235"/>
                </a:cubicBezTo>
                <a:cubicBezTo>
                  <a:pt x="145608" y="582563"/>
                  <a:pt x="143161" y="576444"/>
                  <a:pt x="141937" y="570324"/>
                </a:cubicBezTo>
                <a:cubicBezTo>
                  <a:pt x="134596" y="536056"/>
                  <a:pt x="140714" y="469967"/>
                  <a:pt x="183540" y="460176"/>
                </a:cubicBezTo>
                <a:close/>
                <a:moveTo>
                  <a:pt x="72580" y="311888"/>
                </a:moveTo>
                <a:lnTo>
                  <a:pt x="72192" y="313311"/>
                </a:lnTo>
                <a:lnTo>
                  <a:pt x="72192" y="312087"/>
                </a:lnTo>
                <a:lnTo>
                  <a:pt x="72580" y="311888"/>
                </a:lnTo>
                <a:close/>
                <a:moveTo>
                  <a:pt x="463740" y="0"/>
                </a:moveTo>
                <a:cubicBezTo>
                  <a:pt x="471081" y="0"/>
                  <a:pt x="478423" y="4895"/>
                  <a:pt x="485765" y="9791"/>
                </a:cubicBezTo>
                <a:lnTo>
                  <a:pt x="549392" y="52627"/>
                </a:lnTo>
                <a:cubicBezTo>
                  <a:pt x="554286" y="56298"/>
                  <a:pt x="560404" y="59970"/>
                  <a:pt x="567745" y="61194"/>
                </a:cubicBezTo>
                <a:cubicBezTo>
                  <a:pt x="576310" y="62418"/>
                  <a:pt x="586099" y="59970"/>
                  <a:pt x="593441" y="57522"/>
                </a:cubicBezTo>
                <a:cubicBezTo>
                  <a:pt x="603229" y="53850"/>
                  <a:pt x="609347" y="52627"/>
                  <a:pt x="613018" y="56298"/>
                </a:cubicBezTo>
                <a:cubicBezTo>
                  <a:pt x="615465" y="57522"/>
                  <a:pt x="616689" y="61194"/>
                  <a:pt x="617912" y="63642"/>
                </a:cubicBezTo>
                <a:cubicBezTo>
                  <a:pt x="627701" y="88119"/>
                  <a:pt x="636266" y="113820"/>
                  <a:pt x="627701" y="133402"/>
                </a:cubicBezTo>
                <a:cubicBezTo>
                  <a:pt x="584876" y="155431"/>
                  <a:pt x="539603" y="173790"/>
                  <a:pt x="493107" y="187253"/>
                </a:cubicBezTo>
                <a:cubicBezTo>
                  <a:pt x="510237" y="197044"/>
                  <a:pt x="512684" y="222745"/>
                  <a:pt x="509013" y="242327"/>
                </a:cubicBezTo>
                <a:cubicBezTo>
                  <a:pt x="505343" y="261909"/>
                  <a:pt x="496777" y="282714"/>
                  <a:pt x="500448" y="302297"/>
                </a:cubicBezTo>
                <a:cubicBezTo>
                  <a:pt x="510237" y="353699"/>
                  <a:pt x="587323" y="359818"/>
                  <a:pt x="613018" y="405101"/>
                </a:cubicBezTo>
                <a:cubicBezTo>
                  <a:pt x="624030" y="424684"/>
                  <a:pt x="622807" y="449161"/>
                  <a:pt x="626477" y="472414"/>
                </a:cubicBezTo>
                <a:cubicBezTo>
                  <a:pt x="633819" y="518921"/>
                  <a:pt x="660738" y="560533"/>
                  <a:pt x="699893" y="586234"/>
                </a:cubicBezTo>
                <a:cubicBezTo>
                  <a:pt x="712129" y="593577"/>
                  <a:pt x="724365" y="600920"/>
                  <a:pt x="739048" y="602144"/>
                </a:cubicBezTo>
                <a:cubicBezTo>
                  <a:pt x="754954" y="603368"/>
                  <a:pt x="772085" y="598472"/>
                  <a:pt x="789215" y="599696"/>
                </a:cubicBezTo>
                <a:cubicBezTo>
                  <a:pt x="806345" y="599696"/>
                  <a:pt x="825923" y="608264"/>
                  <a:pt x="828369" y="625398"/>
                </a:cubicBezTo>
                <a:cubicBezTo>
                  <a:pt x="813687" y="625398"/>
                  <a:pt x="799004" y="635189"/>
                  <a:pt x="794109" y="649875"/>
                </a:cubicBezTo>
                <a:cubicBezTo>
                  <a:pt x="852841" y="681696"/>
                  <a:pt x="910350" y="713516"/>
                  <a:pt x="969083" y="745337"/>
                </a:cubicBezTo>
                <a:cubicBezTo>
                  <a:pt x="993554" y="758800"/>
                  <a:pt x="1020473" y="774710"/>
                  <a:pt x="1029038" y="801635"/>
                </a:cubicBezTo>
                <a:cubicBezTo>
                  <a:pt x="1038827" y="828560"/>
                  <a:pt x="1013132" y="864053"/>
                  <a:pt x="987436" y="854262"/>
                </a:cubicBezTo>
                <a:cubicBezTo>
                  <a:pt x="977648" y="819993"/>
                  <a:pt x="951952" y="788172"/>
                  <a:pt x="916468" y="783277"/>
                </a:cubicBezTo>
                <a:cubicBezTo>
                  <a:pt x="880984" y="778381"/>
                  <a:pt x="843053" y="812650"/>
                  <a:pt x="854065" y="846918"/>
                </a:cubicBezTo>
                <a:cubicBezTo>
                  <a:pt x="862630" y="871396"/>
                  <a:pt x="891996" y="884858"/>
                  <a:pt x="898114" y="910560"/>
                </a:cubicBezTo>
                <a:cubicBezTo>
                  <a:pt x="911573" y="968082"/>
                  <a:pt x="805121" y="999902"/>
                  <a:pt x="818581" y="1057424"/>
                </a:cubicBezTo>
                <a:cubicBezTo>
                  <a:pt x="797780" y="1052528"/>
                  <a:pt x="776979" y="1048857"/>
                  <a:pt x="756178" y="1043961"/>
                </a:cubicBezTo>
                <a:cubicBezTo>
                  <a:pt x="806345" y="991335"/>
                  <a:pt x="813687" y="901993"/>
                  <a:pt x="770861" y="843247"/>
                </a:cubicBezTo>
                <a:cubicBezTo>
                  <a:pt x="759849" y="828560"/>
                  <a:pt x="745166" y="813874"/>
                  <a:pt x="726812" y="812650"/>
                </a:cubicBezTo>
                <a:cubicBezTo>
                  <a:pt x="715800" y="811427"/>
                  <a:pt x="702340" y="815098"/>
                  <a:pt x="696222" y="805307"/>
                </a:cubicBezTo>
                <a:cubicBezTo>
                  <a:pt x="692551" y="800411"/>
                  <a:pt x="693774" y="793068"/>
                  <a:pt x="693774" y="786949"/>
                </a:cubicBezTo>
                <a:cubicBezTo>
                  <a:pt x="693774" y="736770"/>
                  <a:pt x="632595" y="713516"/>
                  <a:pt x="587323" y="692711"/>
                </a:cubicBezTo>
                <a:cubicBezTo>
                  <a:pt x="510237" y="657218"/>
                  <a:pt x="453951" y="588682"/>
                  <a:pt x="400113" y="522593"/>
                </a:cubicBezTo>
                <a:cubicBezTo>
                  <a:pt x="357288" y="469966"/>
                  <a:pt x="313239" y="414892"/>
                  <a:pt x="291215" y="350027"/>
                </a:cubicBezTo>
                <a:cubicBezTo>
                  <a:pt x="280202" y="314535"/>
                  <a:pt x="275308" y="277819"/>
                  <a:pt x="281426" y="241103"/>
                </a:cubicBezTo>
                <a:cubicBezTo>
                  <a:pt x="253282" y="238655"/>
                  <a:pt x="226364" y="258237"/>
                  <a:pt x="220246" y="285162"/>
                </a:cubicBezTo>
                <a:cubicBezTo>
                  <a:pt x="199445" y="260685"/>
                  <a:pt x="167632" y="261909"/>
                  <a:pt x="138266" y="275371"/>
                </a:cubicBezTo>
                <a:cubicBezTo>
                  <a:pt x="144384" y="288834"/>
                  <a:pt x="127254" y="299849"/>
                  <a:pt x="112570" y="301073"/>
                </a:cubicBezTo>
                <a:cubicBezTo>
                  <a:pt x="105229" y="301685"/>
                  <a:pt x="97276" y="301685"/>
                  <a:pt x="90087" y="302909"/>
                </a:cubicBezTo>
                <a:lnTo>
                  <a:pt x="72580" y="311888"/>
                </a:lnTo>
                <a:lnTo>
                  <a:pt x="75863" y="299849"/>
                </a:lnTo>
                <a:cubicBezTo>
                  <a:pt x="57509" y="294953"/>
                  <a:pt x="34260" y="282714"/>
                  <a:pt x="25695" y="266804"/>
                </a:cubicBezTo>
                <a:cubicBezTo>
                  <a:pt x="23248" y="261909"/>
                  <a:pt x="22024" y="255789"/>
                  <a:pt x="24472" y="249670"/>
                </a:cubicBezTo>
                <a:cubicBezTo>
                  <a:pt x="25695" y="247222"/>
                  <a:pt x="28142" y="243550"/>
                  <a:pt x="29366" y="241103"/>
                </a:cubicBezTo>
                <a:cubicBezTo>
                  <a:pt x="33036" y="236207"/>
                  <a:pt x="36707" y="230088"/>
                  <a:pt x="36707" y="222745"/>
                </a:cubicBezTo>
                <a:cubicBezTo>
                  <a:pt x="37931" y="206834"/>
                  <a:pt x="25695" y="195820"/>
                  <a:pt x="14683" y="184805"/>
                </a:cubicBezTo>
                <a:cubicBezTo>
                  <a:pt x="4894" y="175014"/>
                  <a:pt x="0" y="168894"/>
                  <a:pt x="0" y="163998"/>
                </a:cubicBezTo>
                <a:lnTo>
                  <a:pt x="34260" y="166446"/>
                </a:lnTo>
                <a:lnTo>
                  <a:pt x="35484" y="161551"/>
                </a:lnTo>
                <a:cubicBezTo>
                  <a:pt x="45273" y="133402"/>
                  <a:pt x="50167" y="102805"/>
                  <a:pt x="53838" y="73433"/>
                </a:cubicBezTo>
                <a:cubicBezTo>
                  <a:pt x="75863" y="59970"/>
                  <a:pt x="106452" y="63642"/>
                  <a:pt x="124806" y="82000"/>
                </a:cubicBezTo>
                <a:lnTo>
                  <a:pt x="129700" y="86895"/>
                </a:lnTo>
                <a:lnTo>
                  <a:pt x="134595" y="82000"/>
                </a:lnTo>
                <a:cubicBezTo>
                  <a:pt x="139489" y="77104"/>
                  <a:pt x="148054" y="75880"/>
                  <a:pt x="154172" y="80776"/>
                </a:cubicBezTo>
                <a:lnTo>
                  <a:pt x="166408" y="90567"/>
                </a:lnTo>
                <a:lnTo>
                  <a:pt x="161514" y="22030"/>
                </a:lnTo>
                <a:cubicBezTo>
                  <a:pt x="161514" y="22030"/>
                  <a:pt x="162737" y="22030"/>
                  <a:pt x="163961" y="22030"/>
                </a:cubicBezTo>
                <a:cubicBezTo>
                  <a:pt x="168855" y="24478"/>
                  <a:pt x="173750" y="29373"/>
                  <a:pt x="176197" y="35493"/>
                </a:cubicBezTo>
                <a:cubicBezTo>
                  <a:pt x="177421" y="40388"/>
                  <a:pt x="177421" y="45283"/>
                  <a:pt x="178644" y="50179"/>
                </a:cubicBezTo>
                <a:cubicBezTo>
                  <a:pt x="179867" y="57522"/>
                  <a:pt x="181091" y="66089"/>
                  <a:pt x="184762" y="73433"/>
                </a:cubicBezTo>
                <a:cubicBezTo>
                  <a:pt x="189656" y="82000"/>
                  <a:pt x="199445" y="89343"/>
                  <a:pt x="210457" y="89343"/>
                </a:cubicBezTo>
                <a:cubicBezTo>
                  <a:pt x="219022" y="89343"/>
                  <a:pt x="225140" y="85671"/>
                  <a:pt x="228811" y="79552"/>
                </a:cubicBezTo>
                <a:cubicBezTo>
                  <a:pt x="232482" y="73433"/>
                  <a:pt x="232482" y="64866"/>
                  <a:pt x="231258" y="58746"/>
                </a:cubicBezTo>
                <a:cubicBezTo>
                  <a:pt x="231258" y="53850"/>
                  <a:pt x="230034" y="48955"/>
                  <a:pt x="232482" y="46507"/>
                </a:cubicBezTo>
                <a:cubicBezTo>
                  <a:pt x="233705" y="45283"/>
                  <a:pt x="234929" y="45283"/>
                  <a:pt x="236152" y="45283"/>
                </a:cubicBezTo>
                <a:cubicBezTo>
                  <a:pt x="241047" y="45283"/>
                  <a:pt x="250836" y="55074"/>
                  <a:pt x="254506" y="63642"/>
                </a:cubicBezTo>
                <a:lnTo>
                  <a:pt x="260624" y="77104"/>
                </a:lnTo>
                <a:lnTo>
                  <a:pt x="280202" y="40388"/>
                </a:lnTo>
                <a:cubicBezTo>
                  <a:pt x="289991" y="50179"/>
                  <a:pt x="299780" y="62418"/>
                  <a:pt x="304674" y="75880"/>
                </a:cubicBezTo>
                <a:lnTo>
                  <a:pt x="308345" y="84447"/>
                </a:lnTo>
                <a:lnTo>
                  <a:pt x="315686" y="79552"/>
                </a:lnTo>
                <a:cubicBezTo>
                  <a:pt x="331593" y="68537"/>
                  <a:pt x="338934" y="50179"/>
                  <a:pt x="337711" y="31821"/>
                </a:cubicBezTo>
                <a:cubicBezTo>
                  <a:pt x="341382" y="31821"/>
                  <a:pt x="343829" y="33045"/>
                  <a:pt x="348723" y="35493"/>
                </a:cubicBezTo>
                <a:cubicBezTo>
                  <a:pt x="357288" y="39165"/>
                  <a:pt x="368300" y="45283"/>
                  <a:pt x="378089" y="36717"/>
                </a:cubicBezTo>
                <a:cubicBezTo>
                  <a:pt x="385431" y="30597"/>
                  <a:pt x="385431" y="20806"/>
                  <a:pt x="385431" y="13463"/>
                </a:cubicBezTo>
                <a:cubicBezTo>
                  <a:pt x="385431" y="7343"/>
                  <a:pt x="385431" y="3672"/>
                  <a:pt x="386654" y="2448"/>
                </a:cubicBezTo>
                <a:cubicBezTo>
                  <a:pt x="389101" y="1224"/>
                  <a:pt x="391549" y="3672"/>
                  <a:pt x="396443" y="7343"/>
                </a:cubicBezTo>
                <a:cubicBezTo>
                  <a:pt x="400113" y="9791"/>
                  <a:pt x="402561" y="12239"/>
                  <a:pt x="406231" y="13463"/>
                </a:cubicBezTo>
                <a:cubicBezTo>
                  <a:pt x="419691" y="19582"/>
                  <a:pt x="431927" y="13463"/>
                  <a:pt x="442939" y="7343"/>
                </a:cubicBezTo>
                <a:cubicBezTo>
                  <a:pt x="450280" y="3672"/>
                  <a:pt x="457622" y="0"/>
                  <a:pt x="463740" y="0"/>
                </a:cubicBezTo>
                <a:close/>
              </a:path>
            </a:pathLst>
          </a:custGeom>
          <a:solidFill>
            <a:srgbClr val="09465E"/>
          </a:solidFill>
          <a:ln>
            <a:noFill/>
          </a:ln>
          <a:extLst>
            <a:ext uri="{91240B29-F687-4F45-9708-019B960494DF}">
              <a14:hiddenLine xmlns:a14="http://schemas.microsoft.com/office/drawing/2010/main" w="9898" cap="flat">
                <a:solidFill>
                  <a:srgbClr val="000000"/>
                </a:solidFill>
                <a:prstDash val="solid"/>
                <a:miter lim="800000"/>
                <a:headEnd/>
                <a:tailEnd/>
              </a14:hiddenLine>
            </a:ext>
          </a:extLst>
        </p:spPr>
        <p:txBody>
          <a:bodyPr vert="horz" wrap="square" lIns="91440" tIns="45720" rIns="91440" bIns="45720" numCol="1" anchor="ctr" anchorCtr="0" compatLnSpc="1">
            <a:prstTxWarp prst="textNoShape">
              <a:avLst/>
            </a:prstTxWarp>
          </a:bodyPr>
          <a:lstStyle/>
          <a:p>
            <a:endParaRPr lang="en-IE"/>
          </a:p>
        </p:txBody>
      </p:sp>
    </p:spTree>
    <p:extLst>
      <p:ext uri="{BB962C8B-B14F-4D97-AF65-F5344CB8AC3E}">
        <p14:creationId xmlns:p14="http://schemas.microsoft.com/office/powerpoint/2010/main" val="23847056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529AB-2E6F-F37E-AFA1-102966557A4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6E383F7-C9B3-A9A8-A493-20DC613C9F9A}"/>
              </a:ext>
            </a:extLst>
          </p:cNvPr>
          <p:cNvSpPr>
            <a:spLocks noGrp="1"/>
          </p:cNvSpPr>
          <p:nvPr>
            <p:ph type="body" sz="quarter" idx="16"/>
          </p:nvPr>
        </p:nvSpPr>
        <p:spPr/>
        <p:txBody>
          <a:bodyPr/>
          <a:lstStyle/>
          <a:p>
            <a:r>
              <a:rPr lang="en-IE"/>
              <a:t>Spanish Incentives:</a:t>
            </a:r>
          </a:p>
        </p:txBody>
      </p:sp>
      <p:sp>
        <p:nvSpPr>
          <p:cNvPr id="3" name="Text Placeholder 2">
            <a:extLst>
              <a:ext uri="{FF2B5EF4-FFF2-40B4-BE49-F238E27FC236}">
                <a16:creationId xmlns:a16="http://schemas.microsoft.com/office/drawing/2014/main" id="{B217BF88-65C8-662B-75EF-3AC4C831EDBD}"/>
              </a:ext>
            </a:extLst>
          </p:cNvPr>
          <p:cNvSpPr>
            <a:spLocks noGrp="1"/>
          </p:cNvSpPr>
          <p:nvPr>
            <p:ph type="body" sz="quarter" idx="19"/>
          </p:nvPr>
        </p:nvSpPr>
        <p:spPr>
          <a:xfrm>
            <a:off x="904856" y="1780771"/>
            <a:ext cx="10052954" cy="4250335"/>
          </a:xfrm>
        </p:spPr>
        <p:txBody>
          <a:bodyPr/>
          <a:lstStyle/>
          <a:p>
            <a:r>
              <a:rPr lang="en-US" b="1"/>
              <a:t>National Energy Efficiency Fund (FNEE): </a:t>
            </a:r>
            <a:r>
              <a:rPr lang="en-US"/>
              <a:t>This fund provides economic support, technical assistance, and training to improve energy efficiency across various sectors, including industry. Food SMEs can access financing for projects aimed at reducing energy consumption and enhancing sustainability. </a:t>
            </a:r>
            <a:r>
              <a:rPr lang="en-US" b="1">
                <a:hlinkClick r:id="rId2"/>
              </a:rPr>
              <a:t>Source</a:t>
            </a:r>
            <a:endParaRPr lang="en-US" b="1"/>
          </a:p>
          <a:p>
            <a:endParaRPr lang="en-US" b="1"/>
          </a:p>
          <a:p>
            <a:r>
              <a:rPr lang="en-US" b="1"/>
              <a:t>Institute for the Diversification and Saving of Energy (IDAE): </a:t>
            </a:r>
            <a:r>
              <a:rPr lang="en-US"/>
              <a:t>IDAE offers grants and financing options for energy efficiency projects. Food SMEs can benefit from </a:t>
            </a:r>
            <a:r>
              <a:rPr lang="en-US" err="1"/>
              <a:t>programmes</a:t>
            </a:r>
            <a:r>
              <a:rPr lang="en-US"/>
              <a:t> targeting the adoption of efficient technologies and renewable energy sources to </a:t>
            </a:r>
            <a:r>
              <a:rPr lang="en-US" err="1"/>
              <a:t>optimise</a:t>
            </a:r>
            <a:r>
              <a:rPr lang="en-US"/>
              <a:t> resource use. </a:t>
            </a:r>
            <a:r>
              <a:rPr lang="en-US" b="1"/>
              <a:t>​</a:t>
            </a:r>
            <a:r>
              <a:rPr lang="en-US" b="1">
                <a:hlinkClick r:id="rId3"/>
              </a:rPr>
              <a:t>Source</a:t>
            </a:r>
            <a:endParaRPr lang="en-US" b="1"/>
          </a:p>
          <a:p>
            <a:endParaRPr lang="en-US" b="1"/>
          </a:p>
          <a:p>
            <a:r>
              <a:rPr lang="en-US" b="1"/>
              <a:t>Regional Incentives: </a:t>
            </a:r>
            <a:r>
              <a:rPr lang="en-US"/>
              <a:t>Spain's autonomous communities manage specific grants focused on improving energy efficiency. Food SMEs should explore regional programs that may offer additional support tailored to local needs. </a:t>
            </a:r>
            <a:r>
              <a:rPr lang="en-US" b="1"/>
              <a:t>​</a:t>
            </a:r>
            <a:r>
              <a:rPr lang="en-US" b="1">
                <a:hlinkClick r:id="rId4"/>
              </a:rPr>
              <a:t>Source</a:t>
            </a:r>
            <a:endParaRPr lang="en-IE" b="1"/>
          </a:p>
        </p:txBody>
      </p:sp>
      <p:sp>
        <p:nvSpPr>
          <p:cNvPr id="4" name="Freeform 43">
            <a:extLst>
              <a:ext uri="{FF2B5EF4-FFF2-40B4-BE49-F238E27FC236}">
                <a16:creationId xmlns:a16="http://schemas.microsoft.com/office/drawing/2014/main" id="{51DF6C08-E636-7506-1A48-F97A9C8DBFC5}"/>
              </a:ext>
            </a:extLst>
          </p:cNvPr>
          <p:cNvSpPr>
            <a:spLocks/>
          </p:cNvSpPr>
          <p:nvPr/>
        </p:nvSpPr>
        <p:spPr bwMode="auto">
          <a:xfrm>
            <a:off x="9379862" y="469665"/>
            <a:ext cx="1447800" cy="1230312"/>
          </a:xfrm>
          <a:custGeom>
            <a:avLst/>
            <a:gdLst/>
            <a:ahLst/>
            <a:cxnLst/>
            <a:rect l="0" t="0" r="r" b="b"/>
            <a:pathLst>
              <a:path w="1229633" h="1044203">
                <a:moveTo>
                  <a:pt x="99680" y="153204"/>
                </a:moveTo>
                <a:lnTo>
                  <a:pt x="111772" y="142452"/>
                </a:lnTo>
                <a:cubicBezTo>
                  <a:pt x="152079" y="189488"/>
                  <a:pt x="192387" y="233837"/>
                  <a:pt x="246130" y="244588"/>
                </a:cubicBezTo>
                <a:cubicBezTo>
                  <a:pt x="248817" y="244588"/>
                  <a:pt x="251505" y="245932"/>
                  <a:pt x="254192" y="245932"/>
                </a:cubicBezTo>
                <a:cubicBezTo>
                  <a:pt x="262253" y="247276"/>
                  <a:pt x="270315" y="248620"/>
                  <a:pt x="278376" y="252652"/>
                </a:cubicBezTo>
                <a:cubicBezTo>
                  <a:pt x="297186" y="260715"/>
                  <a:pt x="309279" y="279529"/>
                  <a:pt x="317340" y="294312"/>
                </a:cubicBezTo>
                <a:cubicBezTo>
                  <a:pt x="324058" y="305063"/>
                  <a:pt x="329432" y="315815"/>
                  <a:pt x="326745" y="327910"/>
                </a:cubicBezTo>
                <a:cubicBezTo>
                  <a:pt x="322715" y="345380"/>
                  <a:pt x="303904" y="353443"/>
                  <a:pt x="287781" y="353443"/>
                </a:cubicBezTo>
                <a:cubicBezTo>
                  <a:pt x="282407" y="353443"/>
                  <a:pt x="278376" y="353443"/>
                  <a:pt x="273002" y="352099"/>
                </a:cubicBezTo>
                <a:cubicBezTo>
                  <a:pt x="264940" y="350756"/>
                  <a:pt x="256879" y="350756"/>
                  <a:pt x="248817" y="352099"/>
                </a:cubicBezTo>
                <a:cubicBezTo>
                  <a:pt x="221946" y="358819"/>
                  <a:pt x="215228" y="397792"/>
                  <a:pt x="213884" y="419294"/>
                </a:cubicBezTo>
                <a:cubicBezTo>
                  <a:pt x="211197" y="448860"/>
                  <a:pt x="208510" y="489177"/>
                  <a:pt x="177608" y="506647"/>
                </a:cubicBezTo>
                <a:cubicBezTo>
                  <a:pt x="176264" y="507991"/>
                  <a:pt x="173577" y="509335"/>
                  <a:pt x="172233" y="509335"/>
                </a:cubicBezTo>
                <a:cubicBezTo>
                  <a:pt x="168203" y="510679"/>
                  <a:pt x="165515" y="513367"/>
                  <a:pt x="162828" y="516054"/>
                </a:cubicBezTo>
                <a:cubicBezTo>
                  <a:pt x="158797" y="520086"/>
                  <a:pt x="158797" y="528149"/>
                  <a:pt x="158797" y="536213"/>
                </a:cubicBezTo>
                <a:cubicBezTo>
                  <a:pt x="157454" y="546964"/>
                  <a:pt x="157454" y="561747"/>
                  <a:pt x="145361" y="568466"/>
                </a:cubicBezTo>
                <a:lnTo>
                  <a:pt x="142674" y="569810"/>
                </a:lnTo>
                <a:lnTo>
                  <a:pt x="117146" y="564435"/>
                </a:lnTo>
                <a:cubicBezTo>
                  <a:pt x="125208" y="611471"/>
                  <a:pt x="106398" y="662539"/>
                  <a:pt x="68777" y="692104"/>
                </a:cubicBezTo>
                <a:cubicBezTo>
                  <a:pt x="74152" y="696136"/>
                  <a:pt x="78182" y="701511"/>
                  <a:pt x="80870" y="708231"/>
                </a:cubicBezTo>
                <a:cubicBezTo>
                  <a:pt x="86244" y="718982"/>
                  <a:pt x="86244" y="731077"/>
                  <a:pt x="82213" y="741828"/>
                </a:cubicBezTo>
                <a:lnTo>
                  <a:pt x="80870" y="745860"/>
                </a:lnTo>
                <a:lnTo>
                  <a:pt x="75495" y="745860"/>
                </a:lnTo>
                <a:cubicBezTo>
                  <a:pt x="51311" y="747204"/>
                  <a:pt x="27126" y="751236"/>
                  <a:pt x="11003" y="767362"/>
                </a:cubicBezTo>
                <a:cubicBezTo>
                  <a:pt x="2942" y="775425"/>
                  <a:pt x="-1089" y="788864"/>
                  <a:pt x="255" y="800959"/>
                </a:cubicBezTo>
                <a:cubicBezTo>
                  <a:pt x="1598" y="806335"/>
                  <a:pt x="4285" y="814398"/>
                  <a:pt x="12347" y="818430"/>
                </a:cubicBezTo>
                <a:lnTo>
                  <a:pt x="8316" y="827837"/>
                </a:lnTo>
                <a:cubicBezTo>
                  <a:pt x="23096" y="829181"/>
                  <a:pt x="37875" y="830525"/>
                  <a:pt x="52654" y="834557"/>
                </a:cubicBezTo>
                <a:cubicBezTo>
                  <a:pt x="78182" y="841276"/>
                  <a:pt x="102367" y="857403"/>
                  <a:pt x="109085" y="881593"/>
                </a:cubicBezTo>
                <a:cubicBezTo>
                  <a:pt x="113116" y="896376"/>
                  <a:pt x="107741" y="912503"/>
                  <a:pt x="107741" y="928629"/>
                </a:cubicBezTo>
                <a:cubicBezTo>
                  <a:pt x="106398" y="962226"/>
                  <a:pt x="122521" y="997168"/>
                  <a:pt x="150736" y="1017326"/>
                </a:cubicBezTo>
                <a:cubicBezTo>
                  <a:pt x="184325" y="1003887"/>
                  <a:pt x="217915" y="990448"/>
                  <a:pt x="251505" y="977009"/>
                </a:cubicBezTo>
                <a:cubicBezTo>
                  <a:pt x="259566" y="987761"/>
                  <a:pt x="268971" y="998512"/>
                  <a:pt x="277033" y="1007919"/>
                </a:cubicBezTo>
                <a:cubicBezTo>
                  <a:pt x="294499" y="1001200"/>
                  <a:pt x="302561" y="975665"/>
                  <a:pt x="293156" y="959539"/>
                </a:cubicBezTo>
                <a:cubicBezTo>
                  <a:pt x="301217" y="944756"/>
                  <a:pt x="324058" y="947444"/>
                  <a:pt x="336150" y="958195"/>
                </a:cubicBezTo>
                <a:cubicBezTo>
                  <a:pt x="349586" y="968946"/>
                  <a:pt x="356304" y="983729"/>
                  <a:pt x="369740" y="994480"/>
                </a:cubicBezTo>
                <a:cubicBezTo>
                  <a:pt x="381832" y="1003887"/>
                  <a:pt x="397955" y="1007919"/>
                  <a:pt x="414078" y="1011951"/>
                </a:cubicBezTo>
                <a:cubicBezTo>
                  <a:pt x="461103" y="1022702"/>
                  <a:pt x="506785" y="1033453"/>
                  <a:pt x="553811" y="1044204"/>
                </a:cubicBezTo>
                <a:cubicBezTo>
                  <a:pt x="545749" y="1017326"/>
                  <a:pt x="555154" y="985073"/>
                  <a:pt x="577995" y="967602"/>
                </a:cubicBezTo>
                <a:cubicBezTo>
                  <a:pt x="600836" y="950131"/>
                  <a:pt x="634426" y="947444"/>
                  <a:pt x="658610" y="962226"/>
                </a:cubicBezTo>
                <a:cubicBezTo>
                  <a:pt x="666672" y="966258"/>
                  <a:pt x="673390" y="972978"/>
                  <a:pt x="681451" y="972978"/>
                </a:cubicBezTo>
                <a:cubicBezTo>
                  <a:pt x="698918" y="974322"/>
                  <a:pt x="709666" y="955507"/>
                  <a:pt x="713697" y="938036"/>
                </a:cubicBezTo>
                <a:cubicBezTo>
                  <a:pt x="717728" y="920566"/>
                  <a:pt x="717728" y="901751"/>
                  <a:pt x="731164" y="891000"/>
                </a:cubicBezTo>
                <a:cubicBezTo>
                  <a:pt x="755348" y="870842"/>
                  <a:pt x="803717" y="895032"/>
                  <a:pt x="819840" y="866810"/>
                </a:cubicBezTo>
                <a:cubicBezTo>
                  <a:pt x="830589" y="846652"/>
                  <a:pt x="810435" y="823806"/>
                  <a:pt x="803717" y="802303"/>
                </a:cubicBezTo>
                <a:cubicBezTo>
                  <a:pt x="791625" y="763331"/>
                  <a:pt x="822527" y="724358"/>
                  <a:pt x="857460" y="702855"/>
                </a:cubicBezTo>
                <a:cubicBezTo>
                  <a:pt x="892394" y="681353"/>
                  <a:pt x="934045" y="667914"/>
                  <a:pt x="958229" y="635661"/>
                </a:cubicBezTo>
                <a:cubicBezTo>
                  <a:pt x="968978" y="622222"/>
                  <a:pt x="977039" y="604751"/>
                  <a:pt x="990475" y="595344"/>
                </a:cubicBezTo>
                <a:cubicBezTo>
                  <a:pt x="999880" y="588625"/>
                  <a:pt x="1013316" y="584593"/>
                  <a:pt x="1025408" y="581905"/>
                </a:cubicBezTo>
                <a:cubicBezTo>
                  <a:pt x="1096619" y="567122"/>
                  <a:pt x="1182608" y="564435"/>
                  <a:pt x="1218884" y="501272"/>
                </a:cubicBezTo>
                <a:cubicBezTo>
                  <a:pt x="1224259" y="493208"/>
                  <a:pt x="1226946" y="483801"/>
                  <a:pt x="1229633" y="475738"/>
                </a:cubicBezTo>
                <a:lnTo>
                  <a:pt x="1226946" y="475738"/>
                </a:lnTo>
                <a:cubicBezTo>
                  <a:pt x="1226946" y="464986"/>
                  <a:pt x="1210823" y="459611"/>
                  <a:pt x="1200074" y="458267"/>
                </a:cubicBezTo>
                <a:cubicBezTo>
                  <a:pt x="1196044" y="458267"/>
                  <a:pt x="1193356" y="458267"/>
                  <a:pt x="1189326" y="458267"/>
                </a:cubicBezTo>
                <a:cubicBezTo>
                  <a:pt x="1175890" y="458267"/>
                  <a:pt x="1162454" y="458267"/>
                  <a:pt x="1150362" y="450204"/>
                </a:cubicBezTo>
                <a:lnTo>
                  <a:pt x="1147674" y="447516"/>
                </a:lnTo>
                <a:lnTo>
                  <a:pt x="1146331" y="424670"/>
                </a:lnTo>
                <a:cubicBezTo>
                  <a:pt x="1140957" y="421982"/>
                  <a:pt x="1131551" y="426014"/>
                  <a:pt x="1124833" y="431389"/>
                </a:cubicBezTo>
                <a:cubicBezTo>
                  <a:pt x="1114085" y="439452"/>
                  <a:pt x="1099305" y="451547"/>
                  <a:pt x="1083183" y="444828"/>
                </a:cubicBezTo>
                <a:lnTo>
                  <a:pt x="1075121" y="442140"/>
                </a:lnTo>
                <a:lnTo>
                  <a:pt x="1077808" y="435421"/>
                </a:lnTo>
                <a:cubicBezTo>
                  <a:pt x="1083183" y="423326"/>
                  <a:pt x="1083183" y="408543"/>
                  <a:pt x="1077808" y="395104"/>
                </a:cubicBezTo>
                <a:cubicBezTo>
                  <a:pt x="1036157" y="395104"/>
                  <a:pt x="990475" y="393760"/>
                  <a:pt x="950168" y="373602"/>
                </a:cubicBezTo>
                <a:cubicBezTo>
                  <a:pt x="921953" y="360163"/>
                  <a:pt x="897768" y="337317"/>
                  <a:pt x="881645" y="310439"/>
                </a:cubicBezTo>
                <a:cubicBezTo>
                  <a:pt x="878958" y="306407"/>
                  <a:pt x="877614" y="303719"/>
                  <a:pt x="874927" y="302376"/>
                </a:cubicBezTo>
                <a:cubicBezTo>
                  <a:pt x="872240" y="301032"/>
                  <a:pt x="869553" y="301032"/>
                  <a:pt x="866866" y="301032"/>
                </a:cubicBezTo>
                <a:lnTo>
                  <a:pt x="818497" y="299688"/>
                </a:lnTo>
                <a:lnTo>
                  <a:pt x="818497" y="291624"/>
                </a:lnTo>
                <a:cubicBezTo>
                  <a:pt x="818497" y="255339"/>
                  <a:pt x="779533" y="231149"/>
                  <a:pt x="744600" y="215023"/>
                </a:cubicBezTo>
                <a:lnTo>
                  <a:pt x="748630" y="205615"/>
                </a:lnTo>
                <a:cubicBezTo>
                  <a:pt x="729820" y="202927"/>
                  <a:pt x="712354" y="197552"/>
                  <a:pt x="694887" y="190832"/>
                </a:cubicBezTo>
                <a:cubicBezTo>
                  <a:pt x="665328" y="180081"/>
                  <a:pt x="638457" y="165299"/>
                  <a:pt x="611585" y="149172"/>
                </a:cubicBezTo>
                <a:cubicBezTo>
                  <a:pt x="602180" y="142452"/>
                  <a:pt x="591431" y="135733"/>
                  <a:pt x="580682" y="135733"/>
                </a:cubicBezTo>
                <a:cubicBezTo>
                  <a:pt x="556498" y="133045"/>
                  <a:pt x="530970" y="157235"/>
                  <a:pt x="509473" y="146484"/>
                </a:cubicBezTo>
                <a:cubicBezTo>
                  <a:pt x="489319" y="137077"/>
                  <a:pt x="489319" y="107511"/>
                  <a:pt x="474539" y="92728"/>
                </a:cubicBezTo>
                <a:cubicBezTo>
                  <a:pt x="454386" y="72570"/>
                  <a:pt x="420796" y="81977"/>
                  <a:pt x="392581" y="86009"/>
                </a:cubicBezTo>
                <a:cubicBezTo>
                  <a:pt x="364366" y="91384"/>
                  <a:pt x="332120" y="91384"/>
                  <a:pt x="336150" y="61819"/>
                </a:cubicBezTo>
                <a:cubicBezTo>
                  <a:pt x="330776" y="69882"/>
                  <a:pt x="317340" y="67195"/>
                  <a:pt x="310622" y="60475"/>
                </a:cubicBezTo>
                <a:cubicBezTo>
                  <a:pt x="303904" y="53756"/>
                  <a:pt x="301217" y="43004"/>
                  <a:pt x="297186" y="33597"/>
                </a:cubicBezTo>
                <a:cubicBezTo>
                  <a:pt x="289125" y="14782"/>
                  <a:pt x="270315" y="0"/>
                  <a:pt x="248817" y="0"/>
                </a:cubicBezTo>
                <a:cubicBezTo>
                  <a:pt x="228664" y="1344"/>
                  <a:pt x="208510" y="21502"/>
                  <a:pt x="213884" y="41660"/>
                </a:cubicBezTo>
                <a:cubicBezTo>
                  <a:pt x="178951" y="26878"/>
                  <a:pt x="138644" y="25534"/>
                  <a:pt x="102367" y="37629"/>
                </a:cubicBezTo>
                <a:cubicBezTo>
                  <a:pt x="113116" y="57787"/>
                  <a:pt x="123864" y="79290"/>
                  <a:pt x="122521" y="102135"/>
                </a:cubicBezTo>
                <a:cubicBezTo>
                  <a:pt x="122521" y="124982"/>
                  <a:pt x="106398" y="149172"/>
                  <a:pt x="83557" y="151860"/>
                </a:cubicBezTo>
              </a:path>
            </a:pathLst>
          </a:custGeom>
          <a:solidFill>
            <a:srgbClr val="09465E"/>
          </a:solidFill>
          <a:ln>
            <a:noFill/>
          </a:ln>
          <a:extLst>
            <a:ext uri="{91240B29-F687-4F45-9708-019B960494DF}">
              <a14:hiddenLine xmlns:a14="http://schemas.microsoft.com/office/drawing/2010/main" w="9898" cap="flat">
                <a:solidFill>
                  <a:srgbClr val="000000"/>
                </a:solidFill>
                <a:prstDash val="solid"/>
                <a:miter lim="800000"/>
                <a:headEnd/>
                <a:tailEnd/>
              </a14:hiddenLine>
            </a:ext>
          </a:extLst>
        </p:spPr>
        <p:txBody>
          <a:bodyPr vert="horz" wrap="square" lIns="91440" tIns="45720" rIns="91440" bIns="45720" numCol="1" anchor="ctr" anchorCtr="0" compatLnSpc="1">
            <a:prstTxWarp prst="textNoShape">
              <a:avLst/>
            </a:prstTxWarp>
          </a:bodyPr>
          <a:lstStyle/>
          <a:p>
            <a:endParaRPr lang="en-IE"/>
          </a:p>
        </p:txBody>
      </p:sp>
    </p:spTree>
    <p:extLst>
      <p:ext uri="{BB962C8B-B14F-4D97-AF65-F5344CB8AC3E}">
        <p14:creationId xmlns:p14="http://schemas.microsoft.com/office/powerpoint/2010/main" val="24074465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67C62-7CA4-B0F7-02EC-84DCE5D1707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96D1927-A9A0-2ACC-E12C-423F2B5919BC}"/>
              </a:ext>
            </a:extLst>
          </p:cNvPr>
          <p:cNvSpPr>
            <a:spLocks noGrp="1"/>
          </p:cNvSpPr>
          <p:nvPr>
            <p:ph type="body" sz="quarter" idx="16"/>
          </p:nvPr>
        </p:nvSpPr>
        <p:spPr/>
        <p:txBody>
          <a:bodyPr/>
          <a:lstStyle/>
          <a:p>
            <a:r>
              <a:rPr lang="en-IE"/>
              <a:t>Finnish Incentives:</a:t>
            </a:r>
          </a:p>
        </p:txBody>
      </p:sp>
      <p:sp>
        <p:nvSpPr>
          <p:cNvPr id="3" name="Text Placeholder 2">
            <a:extLst>
              <a:ext uri="{FF2B5EF4-FFF2-40B4-BE49-F238E27FC236}">
                <a16:creationId xmlns:a16="http://schemas.microsoft.com/office/drawing/2014/main" id="{DC11C0E5-3AE0-E3DB-92F9-5D5283EF0CA6}"/>
              </a:ext>
            </a:extLst>
          </p:cNvPr>
          <p:cNvSpPr>
            <a:spLocks noGrp="1"/>
          </p:cNvSpPr>
          <p:nvPr>
            <p:ph type="body" sz="quarter" idx="19"/>
          </p:nvPr>
        </p:nvSpPr>
        <p:spPr>
          <a:xfrm>
            <a:off x="904856" y="1989039"/>
            <a:ext cx="10276174" cy="4250335"/>
          </a:xfrm>
        </p:spPr>
        <p:txBody>
          <a:bodyPr/>
          <a:lstStyle/>
          <a:p>
            <a:r>
              <a:rPr lang="en-US" b="1"/>
              <a:t>Energy Aid: </a:t>
            </a:r>
            <a:r>
              <a:rPr lang="en-US"/>
              <a:t>This incentive supports companies and </a:t>
            </a:r>
            <a:r>
              <a:rPr lang="en-US" err="1"/>
              <a:t>organisations</a:t>
            </a:r>
            <a:r>
              <a:rPr lang="en-US"/>
              <a:t> investing in projects that improve energy efficiency or promote low-carbon energy systems. It can also fund renewable energy projects using new technologies, provided the aid significantly influences the project's launch. Eligible costs: €10,000+ (energy efficiency) or €30,000+ (renewables); up to €5 million. It is a non-repayable grant based on actual costs. </a:t>
            </a:r>
            <a:r>
              <a:rPr lang="en-US" b="1">
                <a:hlinkClick r:id="rId2"/>
              </a:rPr>
              <a:t>Source</a:t>
            </a:r>
            <a:endParaRPr lang="en-US" b="1"/>
          </a:p>
          <a:p>
            <a:endParaRPr lang="en-US" b="1"/>
          </a:p>
          <a:p>
            <a:r>
              <a:rPr lang="en-US" b="1"/>
              <a:t>Material Efficiency Audits: </a:t>
            </a:r>
            <a:r>
              <a:rPr lang="en-US"/>
              <a:t>The Finnish government provides economic incentives for companies to conduct material efficiency audits, helping businesses identify opportunities to reduce waste and improve resource </a:t>
            </a:r>
            <a:r>
              <a:rPr lang="en-US" err="1"/>
              <a:t>utilisation</a:t>
            </a:r>
            <a:r>
              <a:rPr lang="en-US"/>
              <a:t>. ​</a:t>
            </a:r>
            <a:r>
              <a:rPr lang="en-US" b="1">
                <a:hlinkClick r:id="rId3"/>
              </a:rPr>
              <a:t>Source</a:t>
            </a:r>
            <a:endParaRPr lang="en-IE" b="1"/>
          </a:p>
        </p:txBody>
      </p:sp>
      <p:sp>
        <p:nvSpPr>
          <p:cNvPr id="4" name="Freeform 2">
            <a:extLst>
              <a:ext uri="{FF2B5EF4-FFF2-40B4-BE49-F238E27FC236}">
                <a16:creationId xmlns:a16="http://schemas.microsoft.com/office/drawing/2014/main" id="{D5548FF7-EE46-7402-D801-E85D93734D09}"/>
              </a:ext>
            </a:extLst>
          </p:cNvPr>
          <p:cNvSpPr>
            <a:spLocks/>
          </p:cNvSpPr>
          <p:nvPr/>
        </p:nvSpPr>
        <p:spPr bwMode="auto">
          <a:xfrm>
            <a:off x="9662107" y="554827"/>
            <a:ext cx="730250" cy="1347787"/>
          </a:xfrm>
          <a:custGeom>
            <a:avLst/>
            <a:gdLst/>
            <a:ahLst/>
            <a:cxnLst/>
            <a:rect l="0" t="0" r="r" b="b"/>
            <a:pathLst>
              <a:path w="713835" h="1318776">
                <a:moveTo>
                  <a:pt x="674872" y="836405"/>
                </a:moveTo>
                <a:lnTo>
                  <a:pt x="547231" y="774586"/>
                </a:lnTo>
                <a:lnTo>
                  <a:pt x="560667" y="734269"/>
                </a:lnTo>
                <a:lnTo>
                  <a:pt x="570072" y="742332"/>
                </a:lnTo>
                <a:cubicBezTo>
                  <a:pt x="575447" y="746364"/>
                  <a:pt x="582165" y="745020"/>
                  <a:pt x="586195" y="742332"/>
                </a:cubicBezTo>
                <a:cubicBezTo>
                  <a:pt x="590226" y="739645"/>
                  <a:pt x="595600" y="734269"/>
                  <a:pt x="595600" y="728893"/>
                </a:cubicBezTo>
                <a:cubicBezTo>
                  <a:pt x="594257" y="719486"/>
                  <a:pt x="587539" y="712767"/>
                  <a:pt x="579477" y="704703"/>
                </a:cubicBezTo>
                <a:lnTo>
                  <a:pt x="578134" y="703360"/>
                </a:lnTo>
                <a:cubicBezTo>
                  <a:pt x="548575" y="673794"/>
                  <a:pt x="524390" y="637509"/>
                  <a:pt x="510954" y="597192"/>
                </a:cubicBezTo>
                <a:cubicBezTo>
                  <a:pt x="506924" y="586441"/>
                  <a:pt x="502893" y="574346"/>
                  <a:pt x="504236" y="560907"/>
                </a:cubicBezTo>
                <a:cubicBezTo>
                  <a:pt x="505580" y="552844"/>
                  <a:pt x="508267" y="546124"/>
                  <a:pt x="510954" y="538061"/>
                </a:cubicBezTo>
                <a:cubicBezTo>
                  <a:pt x="512298" y="532685"/>
                  <a:pt x="514985" y="528654"/>
                  <a:pt x="514985" y="524622"/>
                </a:cubicBezTo>
                <a:cubicBezTo>
                  <a:pt x="517672" y="511183"/>
                  <a:pt x="516329" y="496400"/>
                  <a:pt x="509611" y="478930"/>
                </a:cubicBezTo>
                <a:cubicBezTo>
                  <a:pt x="498862" y="450708"/>
                  <a:pt x="478708" y="426518"/>
                  <a:pt x="454524" y="409047"/>
                </a:cubicBezTo>
                <a:lnTo>
                  <a:pt x="453180" y="407703"/>
                </a:lnTo>
                <a:cubicBezTo>
                  <a:pt x="449150" y="405016"/>
                  <a:pt x="443775" y="400984"/>
                  <a:pt x="439745" y="395608"/>
                </a:cubicBezTo>
                <a:cubicBezTo>
                  <a:pt x="435714" y="390233"/>
                  <a:pt x="434370" y="383513"/>
                  <a:pt x="433027" y="378138"/>
                </a:cubicBezTo>
                <a:cubicBezTo>
                  <a:pt x="428996" y="353948"/>
                  <a:pt x="431683" y="329757"/>
                  <a:pt x="441088" y="306911"/>
                </a:cubicBezTo>
                <a:lnTo>
                  <a:pt x="443775" y="301536"/>
                </a:lnTo>
                <a:cubicBezTo>
                  <a:pt x="446463" y="294816"/>
                  <a:pt x="450493" y="288097"/>
                  <a:pt x="450493" y="282721"/>
                </a:cubicBezTo>
                <a:cubicBezTo>
                  <a:pt x="450493" y="269282"/>
                  <a:pt x="437057" y="258531"/>
                  <a:pt x="424965" y="249124"/>
                </a:cubicBezTo>
                <a:cubicBezTo>
                  <a:pt x="384658" y="216871"/>
                  <a:pt x="363160" y="181929"/>
                  <a:pt x="360473" y="145644"/>
                </a:cubicBezTo>
                <a:cubicBezTo>
                  <a:pt x="359130" y="120110"/>
                  <a:pt x="368535" y="93233"/>
                  <a:pt x="386001" y="71730"/>
                </a:cubicBezTo>
                <a:cubicBezTo>
                  <a:pt x="386001" y="60979"/>
                  <a:pt x="386001" y="47540"/>
                  <a:pt x="380627" y="38133"/>
                </a:cubicBezTo>
                <a:cubicBezTo>
                  <a:pt x="376596" y="30069"/>
                  <a:pt x="365848" y="24694"/>
                  <a:pt x="359130" y="28726"/>
                </a:cubicBezTo>
                <a:lnTo>
                  <a:pt x="349724" y="34101"/>
                </a:lnTo>
                <a:lnTo>
                  <a:pt x="344350" y="504"/>
                </a:lnTo>
                <a:cubicBezTo>
                  <a:pt x="338976" y="-840"/>
                  <a:pt x="332258" y="504"/>
                  <a:pt x="328227" y="4536"/>
                </a:cubicBezTo>
                <a:cubicBezTo>
                  <a:pt x="326884" y="5880"/>
                  <a:pt x="324196" y="8567"/>
                  <a:pt x="322853" y="11255"/>
                </a:cubicBezTo>
                <a:cubicBezTo>
                  <a:pt x="321509" y="13943"/>
                  <a:pt x="318822" y="16631"/>
                  <a:pt x="317478" y="17975"/>
                </a:cubicBezTo>
                <a:cubicBezTo>
                  <a:pt x="309417" y="27382"/>
                  <a:pt x="295981" y="30069"/>
                  <a:pt x="283889" y="28726"/>
                </a:cubicBezTo>
                <a:cubicBezTo>
                  <a:pt x="275827" y="27382"/>
                  <a:pt x="267766" y="23350"/>
                  <a:pt x="262392" y="17975"/>
                </a:cubicBezTo>
                <a:cubicBezTo>
                  <a:pt x="252987" y="31413"/>
                  <a:pt x="246269" y="46196"/>
                  <a:pt x="242238" y="60979"/>
                </a:cubicBezTo>
                <a:cubicBezTo>
                  <a:pt x="240894" y="65011"/>
                  <a:pt x="239551" y="70386"/>
                  <a:pt x="240894" y="73074"/>
                </a:cubicBezTo>
                <a:cubicBezTo>
                  <a:pt x="240894" y="75762"/>
                  <a:pt x="243581" y="77106"/>
                  <a:pt x="244925" y="79794"/>
                </a:cubicBezTo>
                <a:cubicBezTo>
                  <a:pt x="246269" y="81137"/>
                  <a:pt x="246269" y="82481"/>
                  <a:pt x="247612" y="83825"/>
                </a:cubicBezTo>
                <a:cubicBezTo>
                  <a:pt x="262392" y="106672"/>
                  <a:pt x="252987" y="134893"/>
                  <a:pt x="239551" y="152364"/>
                </a:cubicBezTo>
                <a:cubicBezTo>
                  <a:pt x="224771" y="171178"/>
                  <a:pt x="203274" y="181929"/>
                  <a:pt x="184464" y="191337"/>
                </a:cubicBezTo>
                <a:cubicBezTo>
                  <a:pt x="176402" y="195368"/>
                  <a:pt x="168341" y="199400"/>
                  <a:pt x="158936" y="200744"/>
                </a:cubicBezTo>
                <a:cubicBezTo>
                  <a:pt x="145500" y="203432"/>
                  <a:pt x="130721" y="199400"/>
                  <a:pt x="119972" y="189993"/>
                </a:cubicBezTo>
                <a:cubicBezTo>
                  <a:pt x="103849" y="194024"/>
                  <a:pt x="86382" y="189993"/>
                  <a:pt x="70259" y="179242"/>
                </a:cubicBezTo>
                <a:cubicBezTo>
                  <a:pt x="56823" y="169834"/>
                  <a:pt x="47418" y="156395"/>
                  <a:pt x="38013" y="144300"/>
                </a:cubicBezTo>
                <a:lnTo>
                  <a:pt x="35326" y="141613"/>
                </a:lnTo>
                <a:cubicBezTo>
                  <a:pt x="27264" y="130861"/>
                  <a:pt x="16516" y="122798"/>
                  <a:pt x="9798" y="122798"/>
                </a:cubicBezTo>
                <a:cubicBezTo>
                  <a:pt x="7111" y="122798"/>
                  <a:pt x="4424" y="122798"/>
                  <a:pt x="3080" y="125486"/>
                </a:cubicBezTo>
                <a:cubicBezTo>
                  <a:pt x="-4981" y="132205"/>
                  <a:pt x="4424" y="149676"/>
                  <a:pt x="12485" y="159083"/>
                </a:cubicBezTo>
                <a:cubicBezTo>
                  <a:pt x="21890" y="171178"/>
                  <a:pt x="32639" y="181929"/>
                  <a:pt x="43388" y="192681"/>
                </a:cubicBezTo>
                <a:cubicBezTo>
                  <a:pt x="66229" y="215527"/>
                  <a:pt x="85039" y="228966"/>
                  <a:pt x="105193" y="237029"/>
                </a:cubicBezTo>
                <a:lnTo>
                  <a:pt x="107879" y="238373"/>
                </a:lnTo>
                <a:cubicBezTo>
                  <a:pt x="132064" y="265251"/>
                  <a:pt x="150874" y="297504"/>
                  <a:pt x="161623" y="332445"/>
                </a:cubicBezTo>
                <a:lnTo>
                  <a:pt x="162966" y="337821"/>
                </a:lnTo>
                <a:cubicBezTo>
                  <a:pt x="165654" y="345884"/>
                  <a:pt x="166997" y="352604"/>
                  <a:pt x="171028" y="359323"/>
                </a:cubicBezTo>
                <a:cubicBezTo>
                  <a:pt x="173715" y="363355"/>
                  <a:pt x="176402" y="367386"/>
                  <a:pt x="180433" y="371418"/>
                </a:cubicBezTo>
                <a:cubicBezTo>
                  <a:pt x="188494" y="380825"/>
                  <a:pt x="196556" y="391577"/>
                  <a:pt x="196556" y="406359"/>
                </a:cubicBezTo>
                <a:cubicBezTo>
                  <a:pt x="196556" y="414423"/>
                  <a:pt x="193869" y="422486"/>
                  <a:pt x="189838" y="430549"/>
                </a:cubicBezTo>
                <a:cubicBezTo>
                  <a:pt x="185808" y="441301"/>
                  <a:pt x="183120" y="446676"/>
                  <a:pt x="187151" y="452052"/>
                </a:cubicBezTo>
                <a:cubicBezTo>
                  <a:pt x="188494" y="454739"/>
                  <a:pt x="192525" y="456083"/>
                  <a:pt x="197900" y="458771"/>
                </a:cubicBezTo>
                <a:cubicBezTo>
                  <a:pt x="201930" y="460115"/>
                  <a:pt x="204618" y="461459"/>
                  <a:pt x="208648" y="464147"/>
                </a:cubicBezTo>
                <a:cubicBezTo>
                  <a:pt x="227459" y="477586"/>
                  <a:pt x="224771" y="500432"/>
                  <a:pt x="223428" y="520590"/>
                </a:cubicBezTo>
                <a:cubicBezTo>
                  <a:pt x="222084" y="535373"/>
                  <a:pt x="220741" y="551500"/>
                  <a:pt x="226115" y="562251"/>
                </a:cubicBezTo>
                <a:lnTo>
                  <a:pt x="222084" y="564939"/>
                </a:lnTo>
                <a:cubicBezTo>
                  <a:pt x="238207" y="570314"/>
                  <a:pt x="254330" y="577034"/>
                  <a:pt x="263735" y="590473"/>
                </a:cubicBezTo>
                <a:cubicBezTo>
                  <a:pt x="283889" y="618694"/>
                  <a:pt x="267766" y="657667"/>
                  <a:pt x="248956" y="685889"/>
                </a:cubicBezTo>
                <a:cubicBezTo>
                  <a:pt x="232833" y="708735"/>
                  <a:pt x="214023" y="730237"/>
                  <a:pt x="193869" y="749052"/>
                </a:cubicBezTo>
                <a:cubicBezTo>
                  <a:pt x="185808" y="757115"/>
                  <a:pt x="177746" y="763835"/>
                  <a:pt x="171028" y="773242"/>
                </a:cubicBezTo>
                <a:cubicBezTo>
                  <a:pt x="162966" y="786681"/>
                  <a:pt x="160280" y="802807"/>
                  <a:pt x="156249" y="817590"/>
                </a:cubicBezTo>
                <a:cubicBezTo>
                  <a:pt x="142813" y="857907"/>
                  <a:pt x="109223" y="890160"/>
                  <a:pt x="67572" y="900912"/>
                </a:cubicBezTo>
                <a:cubicBezTo>
                  <a:pt x="78321" y="968106"/>
                  <a:pt x="78321" y="1037989"/>
                  <a:pt x="67572" y="1105183"/>
                </a:cubicBezTo>
                <a:cubicBezTo>
                  <a:pt x="60854" y="1141468"/>
                  <a:pt x="55480" y="1187161"/>
                  <a:pt x="86382" y="1208663"/>
                </a:cubicBezTo>
                <a:cubicBezTo>
                  <a:pt x="98475" y="1216726"/>
                  <a:pt x="114597" y="1219414"/>
                  <a:pt x="128033" y="1226133"/>
                </a:cubicBezTo>
                <a:cubicBezTo>
                  <a:pt x="141469" y="1232853"/>
                  <a:pt x="152218" y="1251668"/>
                  <a:pt x="142813" y="1263762"/>
                </a:cubicBezTo>
                <a:cubicBezTo>
                  <a:pt x="164310" y="1263762"/>
                  <a:pt x="177746" y="1283921"/>
                  <a:pt x="191182" y="1300048"/>
                </a:cubicBezTo>
                <a:cubicBezTo>
                  <a:pt x="204618" y="1316174"/>
                  <a:pt x="231489" y="1326925"/>
                  <a:pt x="244925" y="1310799"/>
                </a:cubicBezTo>
                <a:cubicBezTo>
                  <a:pt x="251643" y="1302735"/>
                  <a:pt x="251643" y="1289297"/>
                  <a:pt x="258361" y="1279889"/>
                </a:cubicBezTo>
                <a:cubicBezTo>
                  <a:pt x="267766" y="1266450"/>
                  <a:pt x="287920" y="1267794"/>
                  <a:pt x="304043" y="1263762"/>
                </a:cubicBezTo>
                <a:cubicBezTo>
                  <a:pt x="317478" y="1259731"/>
                  <a:pt x="328227" y="1251668"/>
                  <a:pt x="340320" y="1243604"/>
                </a:cubicBezTo>
                <a:cubicBezTo>
                  <a:pt x="376596" y="1220758"/>
                  <a:pt x="419591" y="1208663"/>
                  <a:pt x="462586" y="1207319"/>
                </a:cubicBezTo>
                <a:cubicBezTo>
                  <a:pt x="466616" y="1183129"/>
                  <a:pt x="494832" y="1177753"/>
                  <a:pt x="520360" y="1180441"/>
                </a:cubicBezTo>
                <a:lnTo>
                  <a:pt x="513642" y="1176409"/>
                </a:lnTo>
                <a:lnTo>
                  <a:pt x="587539" y="1048740"/>
                </a:lnTo>
                <a:cubicBezTo>
                  <a:pt x="591569" y="1042020"/>
                  <a:pt x="595600" y="1033957"/>
                  <a:pt x="605005" y="1029925"/>
                </a:cubicBezTo>
                <a:cubicBezTo>
                  <a:pt x="609036" y="1027238"/>
                  <a:pt x="613067" y="1025894"/>
                  <a:pt x="617098" y="1024550"/>
                </a:cubicBezTo>
                <a:cubicBezTo>
                  <a:pt x="621128" y="1023206"/>
                  <a:pt x="627846" y="1020518"/>
                  <a:pt x="627846" y="1019174"/>
                </a:cubicBezTo>
                <a:cubicBezTo>
                  <a:pt x="627846" y="1017830"/>
                  <a:pt x="626503" y="1016486"/>
                  <a:pt x="625159" y="1015142"/>
                </a:cubicBezTo>
                <a:cubicBezTo>
                  <a:pt x="623816" y="1012455"/>
                  <a:pt x="621128" y="1009767"/>
                  <a:pt x="619785" y="1005735"/>
                </a:cubicBezTo>
                <a:cubicBezTo>
                  <a:pt x="618441" y="997672"/>
                  <a:pt x="622472" y="990952"/>
                  <a:pt x="623816" y="986921"/>
                </a:cubicBezTo>
                <a:cubicBezTo>
                  <a:pt x="639938" y="957355"/>
                  <a:pt x="657405" y="927789"/>
                  <a:pt x="678902" y="900912"/>
                </a:cubicBezTo>
                <a:cubicBezTo>
                  <a:pt x="688307" y="890160"/>
                  <a:pt x="699056" y="876721"/>
                  <a:pt x="713835" y="871346"/>
                </a:cubicBezTo>
                <a:cubicBezTo>
                  <a:pt x="707118" y="852532"/>
                  <a:pt x="682933" y="840436"/>
                  <a:pt x="674872" y="836405"/>
                </a:cubicBezTo>
                <a:close/>
              </a:path>
            </a:pathLst>
          </a:custGeom>
          <a:solidFill>
            <a:srgbClr val="09465E"/>
          </a:solidFill>
          <a:ln>
            <a:noFill/>
          </a:ln>
          <a:extLst>
            <a:ext uri="{91240B29-F687-4F45-9708-019B960494DF}">
              <a14:hiddenLine xmlns:a14="http://schemas.microsoft.com/office/drawing/2010/main" w="9898" cap="flat">
                <a:solidFill>
                  <a:srgbClr val="000000"/>
                </a:solidFill>
                <a:prstDash val="solid"/>
                <a:miter lim="800000"/>
                <a:headEnd/>
                <a:tailEnd/>
              </a14:hiddenLine>
            </a:ext>
          </a:extLst>
        </p:spPr>
        <p:txBody>
          <a:bodyPr vert="horz" wrap="square" lIns="91440" tIns="45720" rIns="91440" bIns="45720" numCol="1" anchor="ctr" anchorCtr="0" compatLnSpc="1">
            <a:prstTxWarp prst="textNoShape">
              <a:avLst/>
            </a:prstTxWarp>
          </a:bodyPr>
          <a:lstStyle/>
          <a:p>
            <a:endParaRPr lang="en-IE"/>
          </a:p>
        </p:txBody>
      </p:sp>
    </p:spTree>
    <p:extLst>
      <p:ext uri="{BB962C8B-B14F-4D97-AF65-F5344CB8AC3E}">
        <p14:creationId xmlns:p14="http://schemas.microsoft.com/office/powerpoint/2010/main" val="3360808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12C37-851F-57A0-7D98-84D8DE35A85A}"/>
            </a:ext>
          </a:extLst>
        </p:cNvPr>
        <p:cNvGrpSpPr/>
        <p:nvPr/>
      </p:nvGrpSpPr>
      <p:grpSpPr>
        <a:xfrm>
          <a:off x="0" y="0"/>
          <a:ext cx="0" cy="0"/>
          <a:chOff x="0" y="0"/>
          <a:chExt cx="0" cy="0"/>
        </a:xfrm>
      </p:grpSpPr>
      <p:pic>
        <p:nvPicPr>
          <p:cNvPr id="6" name="Symbol zastępczy obrazu 5" descr="Obraz zawierający woda, odbicie, Płyn, kropla&#10;&#10;Zawartość wygenerowana przez sztuczną inteligencję może być niepoprawna.">
            <a:extLst>
              <a:ext uri="{FF2B5EF4-FFF2-40B4-BE49-F238E27FC236}">
                <a16:creationId xmlns:a16="http://schemas.microsoft.com/office/drawing/2014/main" id="{804ED1C4-4076-2E18-593D-A55A97AD3147}"/>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p:blipFill>
        <p:spPr>
          <a:xfrm>
            <a:off x="6297989" y="0"/>
            <a:ext cx="5361066" cy="6858000"/>
          </a:xfrm>
        </p:spPr>
      </p:pic>
      <p:sp>
        <p:nvSpPr>
          <p:cNvPr id="2" name="Text Placeholder 1">
            <a:extLst>
              <a:ext uri="{FF2B5EF4-FFF2-40B4-BE49-F238E27FC236}">
                <a16:creationId xmlns:a16="http://schemas.microsoft.com/office/drawing/2014/main" id="{3ABA5F75-9B95-B10B-1971-F65D196486C4}"/>
              </a:ext>
            </a:extLst>
          </p:cNvPr>
          <p:cNvSpPr>
            <a:spLocks noGrp="1"/>
          </p:cNvSpPr>
          <p:nvPr>
            <p:ph type="body" sz="quarter" idx="19"/>
          </p:nvPr>
        </p:nvSpPr>
        <p:spPr>
          <a:xfrm>
            <a:off x="532944" y="1646178"/>
            <a:ext cx="5563055" cy="4606457"/>
          </a:xfrm>
        </p:spPr>
        <p:txBody>
          <a:bodyPr/>
          <a:lstStyle/>
          <a:p>
            <a:pPr marL="0" indent="0"/>
            <a:r>
              <a:rPr lang="en-GB" b="1"/>
              <a:t>“</a:t>
            </a:r>
            <a:r>
              <a:rPr lang="en-GB" b="1" noProof="0"/>
              <a:t>Resource efficiency refers to the sustainable management and use of natural resources to minimise environmental impacts and waste, while maximising economic and social benefits.” </a:t>
            </a:r>
          </a:p>
          <a:p>
            <a:endParaRPr lang="en-GB" noProof="0"/>
          </a:p>
          <a:p>
            <a:r>
              <a:rPr lang="en-GB" i="1" noProof="0"/>
              <a:t> – </a:t>
            </a:r>
            <a:r>
              <a:rPr lang="en-GB" sz="2000" i="1" noProof="0"/>
              <a:t>United Nations Environment Programme (</a:t>
            </a:r>
            <a:r>
              <a:rPr lang="en-GB" sz="2000" i="1" noProof="0">
                <a:hlinkClick r:id="rId4"/>
              </a:rPr>
              <a:t>UNEP</a:t>
            </a:r>
            <a:r>
              <a:rPr lang="en-GB" sz="2000" i="1" noProof="0"/>
              <a:t>)</a:t>
            </a:r>
          </a:p>
          <a:p>
            <a:endParaRPr lang="en-GB" sz="2000" i="1" noProof="0"/>
          </a:p>
          <a:p>
            <a:r>
              <a:rPr lang="en-GB" noProof="0">
                <a:sym typeface="Wingdings" panose="05000000000000000000" pitchFamily="2" charset="2"/>
              </a:rPr>
              <a:t> </a:t>
            </a:r>
            <a:r>
              <a:rPr lang="en-GB" noProof="0"/>
              <a:t>Maximising resource efficiency in food production and consumption helps reduce waste, conserve water and energy, lower costs, and ensure more equitable food distribution.</a:t>
            </a:r>
          </a:p>
        </p:txBody>
      </p:sp>
      <p:sp>
        <p:nvSpPr>
          <p:cNvPr id="13" name="Rectangle 12">
            <a:extLst>
              <a:ext uri="{FF2B5EF4-FFF2-40B4-BE49-F238E27FC236}">
                <a16:creationId xmlns:a16="http://schemas.microsoft.com/office/drawing/2014/main" id="{A6CFD801-0026-5C2C-83C8-4CB96AB01008}"/>
              </a:ext>
            </a:extLst>
          </p:cNvPr>
          <p:cNvSpPr/>
          <p:nvPr/>
        </p:nvSpPr>
        <p:spPr>
          <a:xfrm>
            <a:off x="4297679" y="605365"/>
            <a:ext cx="4222167" cy="69862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spc="324" noProof="0">
                <a:solidFill>
                  <a:schemeClr val="bg1"/>
                </a:solidFill>
                <a:latin typeface="Calibri" panose="020F0502020204030204" pitchFamily="34" charset="0"/>
                <a:cs typeface="Calibri" panose="020F0502020204030204" pitchFamily="34" charset="0"/>
              </a:rPr>
              <a:t>DEFINITION</a:t>
            </a:r>
          </a:p>
          <a:p>
            <a:pPr algn="ctr"/>
            <a:endParaRPr lang="en-GB" sz="529" noProof="0">
              <a:latin typeface="Montserrat" panose="00000500000000000000" pitchFamily="50" charset="0"/>
            </a:endParaRPr>
          </a:p>
        </p:txBody>
      </p:sp>
      <p:sp>
        <p:nvSpPr>
          <p:cNvPr id="8" name="Freeform 7">
            <a:extLst>
              <a:ext uri="{FF2B5EF4-FFF2-40B4-BE49-F238E27FC236}">
                <a16:creationId xmlns:a16="http://schemas.microsoft.com/office/drawing/2014/main" id="{EB75D48A-6990-9604-D59E-082F9660515C}"/>
              </a:ext>
            </a:extLst>
          </p:cNvPr>
          <p:cNvSpPr/>
          <p:nvPr/>
        </p:nvSpPr>
        <p:spPr>
          <a:xfrm>
            <a:off x="9373287" y="-1195756"/>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GB" noProof="0"/>
          </a:p>
        </p:txBody>
      </p:sp>
    </p:spTree>
    <p:extLst>
      <p:ext uri="{BB962C8B-B14F-4D97-AF65-F5344CB8AC3E}">
        <p14:creationId xmlns:p14="http://schemas.microsoft.com/office/powerpoint/2010/main" val="32792892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C08D818-88AD-7343-A803-2FC550F0CC72}"/>
              </a:ext>
            </a:extLst>
          </p:cNvPr>
          <p:cNvSpPr>
            <a:spLocks noGrp="1"/>
          </p:cNvSpPr>
          <p:nvPr>
            <p:ph type="body" sz="quarter" idx="35"/>
          </p:nvPr>
        </p:nvSpPr>
        <p:spPr>
          <a:xfrm>
            <a:off x="4676901" y="483238"/>
            <a:ext cx="6562677" cy="339415"/>
          </a:xfrm>
        </p:spPr>
        <p:txBody>
          <a:bodyPr/>
          <a:lstStyle/>
          <a:p>
            <a:r>
              <a:rPr lang="en-GB" noProof="0"/>
              <a:t>ENERGY EFFICIENCY DIRECTIVE </a:t>
            </a:r>
          </a:p>
        </p:txBody>
      </p:sp>
      <p:sp>
        <p:nvSpPr>
          <p:cNvPr id="5" name="Text Placeholder 4">
            <a:extLst>
              <a:ext uri="{FF2B5EF4-FFF2-40B4-BE49-F238E27FC236}">
                <a16:creationId xmlns:a16="http://schemas.microsoft.com/office/drawing/2014/main" id="{459AD9BB-4E46-B84B-9D80-8E6CCE2ECCC2}"/>
              </a:ext>
            </a:extLst>
          </p:cNvPr>
          <p:cNvSpPr>
            <a:spLocks noGrp="1"/>
          </p:cNvSpPr>
          <p:nvPr>
            <p:ph type="body" sz="quarter" idx="36"/>
          </p:nvPr>
        </p:nvSpPr>
        <p:spPr>
          <a:xfrm>
            <a:off x="4738555" y="946797"/>
            <a:ext cx="7119765" cy="1121194"/>
          </a:xfrm>
        </p:spPr>
        <p:txBody>
          <a:bodyPr/>
          <a:lstStyle/>
          <a:p>
            <a:r>
              <a:rPr lang="en-US" sz="2000" noProof="0"/>
              <a:t>The revised </a:t>
            </a:r>
            <a:r>
              <a:rPr lang="en-US" sz="2000" noProof="0">
                <a:hlinkClick r:id="rId2"/>
              </a:rPr>
              <a:t>Energy Efficiency Directive (EU/2023/1791) </a:t>
            </a:r>
            <a:r>
              <a:rPr lang="en-US" sz="2000" noProof="0"/>
              <a:t>strengthens the EU's commitment to reducing energy consumption, while </a:t>
            </a:r>
            <a:r>
              <a:rPr lang="en-US" sz="2000" noProof="0" err="1"/>
              <a:t>prioritising</a:t>
            </a:r>
            <a:r>
              <a:rPr lang="en-US" sz="2000" noProof="0"/>
              <a:t> energy efficiency across all sectors to enhance climate goals, energy security, and affordability.</a:t>
            </a:r>
            <a:endParaRPr lang="en-GB" sz="2000" noProof="0"/>
          </a:p>
        </p:txBody>
      </p:sp>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a:xfrm>
            <a:off x="3679525" y="285678"/>
            <a:ext cx="1232765" cy="955625"/>
          </a:xfrm>
        </p:spPr>
        <p:txBody>
          <a:bodyPr/>
          <a:lstStyle/>
          <a:p>
            <a:r>
              <a:rPr lang="en-GB" noProof="0"/>
              <a:t>01</a:t>
            </a:r>
          </a:p>
        </p:txBody>
      </p:sp>
      <p:sp>
        <p:nvSpPr>
          <p:cNvPr id="16" name="Text Placeholder 15">
            <a:extLst>
              <a:ext uri="{FF2B5EF4-FFF2-40B4-BE49-F238E27FC236}">
                <a16:creationId xmlns:a16="http://schemas.microsoft.com/office/drawing/2014/main" id="{38404C53-6F2D-634F-AC7C-DAEDCC70B667}"/>
              </a:ext>
            </a:extLst>
          </p:cNvPr>
          <p:cNvSpPr>
            <a:spLocks noGrp="1"/>
          </p:cNvSpPr>
          <p:nvPr>
            <p:ph type="body" sz="quarter" idx="42"/>
          </p:nvPr>
        </p:nvSpPr>
        <p:spPr>
          <a:xfrm>
            <a:off x="4738555" y="2439626"/>
            <a:ext cx="6562677" cy="339415"/>
          </a:xfrm>
        </p:spPr>
        <p:txBody>
          <a:bodyPr/>
          <a:lstStyle/>
          <a:p>
            <a:r>
              <a:rPr lang="en-US" noProof="0"/>
              <a:t>A RESOURCE-EFFICIENT EUROPE</a:t>
            </a:r>
            <a:endParaRPr lang="en-GB" noProof="0"/>
          </a:p>
        </p:txBody>
      </p:sp>
      <p:sp>
        <p:nvSpPr>
          <p:cNvPr id="17" name="Text Placeholder 16">
            <a:extLst>
              <a:ext uri="{FF2B5EF4-FFF2-40B4-BE49-F238E27FC236}">
                <a16:creationId xmlns:a16="http://schemas.microsoft.com/office/drawing/2014/main" id="{78AACFF1-83E8-FE4D-AEF9-F288D29CFEB2}"/>
              </a:ext>
            </a:extLst>
          </p:cNvPr>
          <p:cNvSpPr>
            <a:spLocks noGrp="1"/>
          </p:cNvSpPr>
          <p:nvPr>
            <p:ph type="body" sz="quarter" idx="45"/>
          </p:nvPr>
        </p:nvSpPr>
        <p:spPr>
          <a:xfrm>
            <a:off x="4738554" y="4435156"/>
            <a:ext cx="6562677" cy="339415"/>
          </a:xfrm>
        </p:spPr>
        <p:txBody>
          <a:bodyPr/>
          <a:lstStyle/>
          <a:p>
            <a:r>
              <a:rPr lang="en-US" noProof="0"/>
              <a:t>POLICY GUIDANCE ON RESOURCE EFFICIENCY</a:t>
            </a:r>
            <a:endParaRPr lang="en-GB" noProof="0"/>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7"/>
          </p:nvPr>
        </p:nvSpPr>
        <p:spPr>
          <a:xfrm>
            <a:off x="3679524" y="2209298"/>
            <a:ext cx="1232765" cy="955625"/>
          </a:xfrm>
          <a:prstGeom prst="rect">
            <a:avLst/>
          </a:prstGeom>
        </p:spPr>
        <p:txBody>
          <a:bodyPr/>
          <a:lstStyle/>
          <a:p>
            <a:r>
              <a:rPr lang="en-GB" noProof="0"/>
              <a:t>02</a:t>
            </a:r>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8"/>
          </p:nvPr>
        </p:nvSpPr>
        <p:spPr>
          <a:xfrm>
            <a:off x="3679523" y="4175919"/>
            <a:ext cx="1232765" cy="955625"/>
          </a:xfrm>
          <a:prstGeom prst="rect">
            <a:avLst/>
          </a:prstGeom>
        </p:spPr>
        <p:txBody>
          <a:bodyPr/>
          <a:lstStyle/>
          <a:p>
            <a:r>
              <a:rPr lang="en-GB" noProof="0"/>
              <a:t>03</a:t>
            </a:r>
          </a:p>
        </p:txBody>
      </p:sp>
      <p:sp>
        <p:nvSpPr>
          <p:cNvPr id="38" name="Rectangle 37">
            <a:extLst>
              <a:ext uri="{FF2B5EF4-FFF2-40B4-BE49-F238E27FC236}">
                <a16:creationId xmlns:a16="http://schemas.microsoft.com/office/drawing/2014/main" id="{72ED8816-B64A-3248-8060-B62B5675A182}"/>
              </a:ext>
            </a:extLst>
          </p:cNvPr>
          <p:cNvSpPr/>
          <p:nvPr/>
        </p:nvSpPr>
        <p:spPr>
          <a:xfrm>
            <a:off x="3880331" y="2340792"/>
            <a:ext cx="7452000" cy="30761"/>
          </a:xfrm>
          <a:prstGeom prst="rect">
            <a:avLst/>
          </a:prstGeom>
          <a:solidFill>
            <a:srgbClr val="0B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29" noProof="0">
              <a:latin typeface="Calibri" panose="020F050202020403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A898EBFA-C58A-0046-89B1-AFB1E0D2486F}"/>
              </a:ext>
            </a:extLst>
          </p:cNvPr>
          <p:cNvSpPr/>
          <p:nvPr/>
        </p:nvSpPr>
        <p:spPr>
          <a:xfrm>
            <a:off x="3880331" y="4290157"/>
            <a:ext cx="7452000" cy="30761"/>
          </a:xfrm>
          <a:prstGeom prst="rect">
            <a:avLst/>
          </a:prstGeom>
          <a:solidFill>
            <a:srgbClr val="0B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29" noProof="0">
              <a:latin typeface="Calibri" panose="020F0502020204030204" pitchFamily="34" charset="0"/>
              <a:cs typeface="Calibri" panose="020F0502020204030204" pitchFamily="34" charset="0"/>
            </a:endParaRPr>
          </a:p>
        </p:txBody>
      </p:sp>
      <p:pic>
        <p:nvPicPr>
          <p:cNvPr id="27" name="Symbol zastępczy obrazu 26" descr="Obraz zawierający niebieskie, Jaskrawoniebieski, Kobaltowy niebieski, flaga&#10;&#10;Zawartość wygenerowana przez sztuczną inteligencję może być niepoprawna.">
            <a:extLst>
              <a:ext uri="{FF2B5EF4-FFF2-40B4-BE49-F238E27FC236}">
                <a16:creationId xmlns:a16="http://schemas.microsoft.com/office/drawing/2014/main" id="{247E39C0-56F5-05B4-D06F-067702086384}"/>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
        <p:nvSpPr>
          <p:cNvPr id="32" name="Text Placeholder 4">
            <a:extLst>
              <a:ext uri="{FF2B5EF4-FFF2-40B4-BE49-F238E27FC236}">
                <a16:creationId xmlns:a16="http://schemas.microsoft.com/office/drawing/2014/main" id="{0FBCA30F-CE70-50F3-AE6F-BF893CEAB6B2}"/>
              </a:ext>
            </a:extLst>
          </p:cNvPr>
          <p:cNvSpPr txBox="1">
            <a:spLocks/>
          </p:cNvSpPr>
          <p:nvPr/>
        </p:nvSpPr>
        <p:spPr>
          <a:xfrm>
            <a:off x="4738555" y="2952709"/>
            <a:ext cx="7138760" cy="999383"/>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mtClean="0">
                <a:solidFill>
                  <a:srgbClr val="09465E"/>
                </a:solidFill>
                <a:effectLst/>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Th</a:t>
            </a:r>
            <a:r>
              <a:rPr lang="pl-PL" sz="2000" err="1"/>
              <a:t>is</a:t>
            </a:r>
            <a:r>
              <a:rPr lang="en-US" sz="2000"/>
              <a:t> </a:t>
            </a:r>
            <a:r>
              <a:rPr lang="en-US" sz="2000">
                <a:hlinkClick r:id="rId4"/>
              </a:rPr>
              <a:t>flagship initiative under the Europe 2020 Strategy </a:t>
            </a:r>
            <a:r>
              <a:rPr lang="en-US" sz="2000"/>
              <a:t>aims to boost economic growth while reducing resource consumption, ensuring sustainability, and enhancing competitiveness.</a:t>
            </a:r>
          </a:p>
        </p:txBody>
      </p:sp>
      <p:sp>
        <p:nvSpPr>
          <p:cNvPr id="33" name="Text Placeholder 4">
            <a:extLst>
              <a:ext uri="{FF2B5EF4-FFF2-40B4-BE49-F238E27FC236}">
                <a16:creationId xmlns:a16="http://schemas.microsoft.com/office/drawing/2014/main" id="{39741037-75BC-44C7-B503-FF1B72A2415D}"/>
              </a:ext>
            </a:extLst>
          </p:cNvPr>
          <p:cNvSpPr txBox="1">
            <a:spLocks/>
          </p:cNvSpPr>
          <p:nvPr/>
        </p:nvSpPr>
        <p:spPr>
          <a:xfrm>
            <a:off x="4738553" y="4956676"/>
            <a:ext cx="7275395" cy="999383"/>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mtClean="0">
                <a:solidFill>
                  <a:srgbClr val="09465E"/>
                </a:solidFill>
                <a:effectLst/>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The </a:t>
            </a:r>
            <a:r>
              <a:rPr lang="en-US" sz="2000">
                <a:hlinkClick r:id="rId5"/>
              </a:rPr>
              <a:t>OECD Policy Guidance on Resource Efficiency </a:t>
            </a:r>
            <a:r>
              <a:rPr lang="en-US" sz="2000"/>
              <a:t>provides key strategies for achieving sustainable growth by reducing resource consumption, improving efficiency, and fostering international cooperation, building on commitments from the G7 and other global initiatives.</a:t>
            </a:r>
          </a:p>
        </p:txBody>
      </p:sp>
      <p:sp>
        <p:nvSpPr>
          <p:cNvPr id="2" name="TextBox 1">
            <a:extLst>
              <a:ext uri="{FF2B5EF4-FFF2-40B4-BE49-F238E27FC236}">
                <a16:creationId xmlns:a16="http://schemas.microsoft.com/office/drawing/2014/main" id="{ACBAA7EE-BB2F-05FC-930A-666ED4B855F8}"/>
              </a:ext>
            </a:extLst>
          </p:cNvPr>
          <p:cNvSpPr txBox="1"/>
          <p:nvPr/>
        </p:nvSpPr>
        <p:spPr>
          <a:xfrm>
            <a:off x="11525061" y="3775295"/>
            <a:ext cx="488888" cy="2969537"/>
          </a:xfrm>
          <a:prstGeom prst="rect">
            <a:avLst/>
          </a:prstGeom>
          <a:solidFill>
            <a:schemeClr val="bg1"/>
          </a:solidFill>
        </p:spPr>
        <p:txBody>
          <a:bodyPr wrap="square" rtlCol="0">
            <a:spAutoFit/>
          </a:bodyPr>
          <a:lstStyle/>
          <a:p>
            <a:endParaRPr lang="en-IE"/>
          </a:p>
        </p:txBody>
      </p:sp>
    </p:spTree>
    <p:extLst>
      <p:ext uri="{BB962C8B-B14F-4D97-AF65-F5344CB8AC3E}">
        <p14:creationId xmlns:p14="http://schemas.microsoft.com/office/powerpoint/2010/main" val="1614880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9">
            <a:extLst>
              <a:ext uri="{FF2B5EF4-FFF2-40B4-BE49-F238E27FC236}">
                <a16:creationId xmlns:a16="http://schemas.microsoft.com/office/drawing/2014/main" id="{45DD8A36-39B3-24B3-3D6F-61E0854814E9}"/>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3BF66C96-1058-77E4-C13D-E0B188DFF45B}"/>
              </a:ext>
            </a:extLst>
          </p:cNvPr>
          <p:cNvSpPr>
            <a:spLocks noGrp="1"/>
          </p:cNvSpPr>
          <p:nvPr>
            <p:ph type="body" sz="quarter" idx="18"/>
          </p:nvPr>
        </p:nvSpPr>
        <p:spPr/>
        <p:txBody>
          <a:bodyPr/>
          <a:lstStyle/>
          <a:p>
            <a:r>
              <a:rPr lang="en-GB" noProof="0"/>
              <a:t>Lady Bird Johnson</a:t>
            </a:r>
          </a:p>
        </p:txBody>
      </p:sp>
      <p:sp>
        <p:nvSpPr>
          <p:cNvPr id="4" name="Text Placeholder 3">
            <a:extLst>
              <a:ext uri="{FF2B5EF4-FFF2-40B4-BE49-F238E27FC236}">
                <a16:creationId xmlns:a16="http://schemas.microsoft.com/office/drawing/2014/main" id="{49DD019E-4F9C-358B-A64A-BC6FBC5F0A5D}"/>
              </a:ext>
            </a:extLst>
          </p:cNvPr>
          <p:cNvSpPr>
            <a:spLocks noGrp="1"/>
          </p:cNvSpPr>
          <p:nvPr>
            <p:ph type="body" sz="quarter" idx="19"/>
          </p:nvPr>
        </p:nvSpPr>
        <p:spPr>
          <a:xfrm>
            <a:off x="2392552" y="2386048"/>
            <a:ext cx="7406893" cy="1748587"/>
          </a:xfrm>
        </p:spPr>
        <p:txBody>
          <a:bodyPr/>
          <a:lstStyle/>
          <a:p>
            <a:r>
              <a:rPr lang="en-US" noProof="0"/>
              <a:t>"THE ENVIRONMENT IS WHERE WE ALL MEET; WHERE WE ALL HAVE A MUTUAL INTEREST; IT IS THE ONE THING ALL OF US SHARE."</a:t>
            </a:r>
            <a:endParaRPr lang="en-GB" noProof="0"/>
          </a:p>
        </p:txBody>
      </p:sp>
      <p:grpSp>
        <p:nvGrpSpPr>
          <p:cNvPr id="10" name="Group 9">
            <a:extLst>
              <a:ext uri="{FF2B5EF4-FFF2-40B4-BE49-F238E27FC236}">
                <a16:creationId xmlns:a16="http://schemas.microsoft.com/office/drawing/2014/main" id="{27FDB5B2-22D0-53EA-61B9-1561421D7DA0}"/>
              </a:ext>
            </a:extLst>
          </p:cNvPr>
          <p:cNvGrpSpPr/>
          <p:nvPr/>
        </p:nvGrpSpPr>
        <p:grpSpPr>
          <a:xfrm>
            <a:off x="5352086" y="301300"/>
            <a:ext cx="1487826" cy="1083162"/>
            <a:chOff x="3400450" y="986392"/>
            <a:chExt cx="1487826" cy="1083162"/>
          </a:xfrm>
          <a:solidFill>
            <a:srgbClr val="0B3A5B"/>
          </a:solidFill>
        </p:grpSpPr>
        <p:sp>
          <p:nvSpPr>
            <p:cNvPr id="11" name="Freeform 10">
              <a:extLst>
                <a:ext uri="{FF2B5EF4-FFF2-40B4-BE49-F238E27FC236}">
                  <a16:creationId xmlns:a16="http://schemas.microsoft.com/office/drawing/2014/main" id="{60453C57-87C0-A2D1-E00D-8907DA045FFE}"/>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094D2"/>
            </a:solidFill>
            <a:ln w="8971" cap="flat">
              <a:noFill/>
              <a:prstDash val="solid"/>
              <a:miter/>
            </a:ln>
          </p:spPr>
          <p:txBody>
            <a:bodyPr rtlCol="0" anchor="ctr"/>
            <a:lstStyle/>
            <a:p>
              <a:endParaRPr lang="en-GB" noProof="0"/>
            </a:p>
          </p:txBody>
        </p:sp>
        <p:sp>
          <p:nvSpPr>
            <p:cNvPr id="12" name="Freeform 11">
              <a:extLst>
                <a:ext uri="{FF2B5EF4-FFF2-40B4-BE49-F238E27FC236}">
                  <a16:creationId xmlns:a16="http://schemas.microsoft.com/office/drawing/2014/main" id="{9C9C35FA-D380-B83A-F98D-5000AB7955BD}"/>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grpFill/>
            <a:ln w="8971" cap="flat">
              <a:noFill/>
              <a:prstDash val="solid"/>
              <a:miter/>
            </a:ln>
          </p:spPr>
          <p:txBody>
            <a:bodyPr rtlCol="0" anchor="ctr"/>
            <a:lstStyle/>
            <a:p>
              <a:endParaRPr lang="en-GB" noProof="0"/>
            </a:p>
          </p:txBody>
        </p:sp>
      </p:grpSp>
    </p:spTree>
    <p:extLst>
      <p:ext uri="{BB962C8B-B14F-4D97-AF65-F5344CB8AC3E}">
        <p14:creationId xmlns:p14="http://schemas.microsoft.com/office/powerpoint/2010/main" val="4802746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6F00EF53-2849-CD3F-44DE-4F05B272EB06}"/>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
        <p:nvSpPr>
          <p:cNvPr id="12" name="Freeform 11">
            <a:extLst>
              <a:ext uri="{FF2B5EF4-FFF2-40B4-BE49-F238E27FC236}">
                <a16:creationId xmlns:a16="http://schemas.microsoft.com/office/drawing/2014/main" id="{EB12E266-1B84-41B4-60C2-28FF9CEEBCBC}"/>
              </a:ext>
            </a:extLst>
          </p:cNvPr>
          <p:cNvSpPr/>
          <p:nvPr/>
        </p:nvSpPr>
        <p:spPr>
          <a:xfrm>
            <a:off x="0" y="2387326"/>
            <a:ext cx="12192000" cy="3233533"/>
          </a:xfrm>
          <a:custGeom>
            <a:avLst/>
            <a:gdLst>
              <a:gd name="connsiteX0" fmla="*/ 0 w 12192000"/>
              <a:gd name="connsiteY0" fmla="*/ 0 h 3233533"/>
              <a:gd name="connsiteX1" fmla="*/ 12192000 w 12192000"/>
              <a:gd name="connsiteY1" fmla="*/ 0 h 3233533"/>
              <a:gd name="connsiteX2" fmla="*/ 12192000 w 12192000"/>
              <a:gd name="connsiteY2" fmla="*/ 2130983 h 3233533"/>
              <a:gd name="connsiteX3" fmla="*/ 12192000 w 12192000"/>
              <a:gd name="connsiteY3" fmla="*/ 3074077 h 3233533"/>
              <a:gd name="connsiteX4" fmla="*/ 12192000 w 12192000"/>
              <a:gd name="connsiteY4" fmla="*/ 3233533 h 3233533"/>
              <a:gd name="connsiteX5" fmla="*/ 12191999 w 12192000"/>
              <a:gd name="connsiteY5" fmla="*/ 3233533 h 3233533"/>
              <a:gd name="connsiteX6" fmla="*/ 12191999 w 12192000"/>
              <a:gd name="connsiteY6" fmla="*/ 3044314 h 3233533"/>
              <a:gd name="connsiteX7" fmla="*/ 7396842 w 12192000"/>
              <a:gd name="connsiteY7" fmla="*/ 3044314 h 3233533"/>
              <a:gd name="connsiteX8" fmla="*/ 7396842 w 12192000"/>
              <a:gd name="connsiteY8" fmla="*/ 3233533 h 3233533"/>
              <a:gd name="connsiteX9" fmla="*/ 1 w 12192000"/>
              <a:gd name="connsiteY9" fmla="*/ 3233533 h 3233533"/>
              <a:gd name="connsiteX10" fmla="*/ 1 w 12192000"/>
              <a:gd name="connsiteY10" fmla="*/ 1156283 h 3233533"/>
              <a:gd name="connsiteX11" fmla="*/ 0 w 12192000"/>
              <a:gd name="connsiteY11" fmla="*/ 1156283 h 3233533"/>
              <a:gd name="connsiteX12" fmla="*/ 0 w 12192000"/>
              <a:gd name="connsiteY12" fmla="*/ 213189 h 32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233533">
                <a:moveTo>
                  <a:pt x="0" y="0"/>
                </a:moveTo>
                <a:lnTo>
                  <a:pt x="12192000" y="0"/>
                </a:lnTo>
                <a:lnTo>
                  <a:pt x="12192000" y="2130983"/>
                </a:lnTo>
                <a:lnTo>
                  <a:pt x="12192000" y="3074077"/>
                </a:lnTo>
                <a:lnTo>
                  <a:pt x="12192000" y="3233533"/>
                </a:lnTo>
                <a:lnTo>
                  <a:pt x="12191999" y="3233533"/>
                </a:lnTo>
                <a:lnTo>
                  <a:pt x="12191999" y="3044314"/>
                </a:lnTo>
                <a:lnTo>
                  <a:pt x="7396842" y="3044314"/>
                </a:lnTo>
                <a:lnTo>
                  <a:pt x="7396842" y="3233533"/>
                </a:lnTo>
                <a:lnTo>
                  <a:pt x="1" y="3233533"/>
                </a:lnTo>
                <a:lnTo>
                  <a:pt x="1" y="1156283"/>
                </a:lnTo>
                <a:lnTo>
                  <a:pt x="0" y="1156283"/>
                </a:lnTo>
                <a:lnTo>
                  <a:pt x="0" y="213189"/>
                </a:lnTo>
                <a:close/>
              </a:path>
            </a:pathLst>
          </a:custGeom>
          <a:gradFill>
            <a:gsLst>
              <a:gs pos="72000">
                <a:srgbClr val="09465E"/>
              </a:gs>
              <a:gs pos="39000">
                <a:srgbClr val="09465E">
                  <a:alpha val="2175"/>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noProof="0"/>
          </a:p>
        </p:txBody>
      </p:sp>
      <p:sp>
        <p:nvSpPr>
          <p:cNvPr id="2" name="Text Placeholder 1">
            <a:extLst>
              <a:ext uri="{FF2B5EF4-FFF2-40B4-BE49-F238E27FC236}">
                <a16:creationId xmlns:a16="http://schemas.microsoft.com/office/drawing/2014/main" id="{DD8D6BEE-FB04-4441-B82D-ACD42807E3F8}"/>
              </a:ext>
            </a:extLst>
          </p:cNvPr>
          <p:cNvSpPr>
            <a:spLocks noGrp="1"/>
          </p:cNvSpPr>
          <p:nvPr>
            <p:ph type="body" sz="quarter" idx="13"/>
          </p:nvPr>
        </p:nvSpPr>
        <p:spPr>
          <a:xfrm>
            <a:off x="7418942" y="5521109"/>
            <a:ext cx="4381736" cy="466127"/>
          </a:xfrm>
        </p:spPr>
        <p:txBody>
          <a:bodyPr/>
          <a:lstStyle/>
          <a:p>
            <a:pPr marL="0" indent="0">
              <a:buNone/>
            </a:pPr>
            <a:r>
              <a:rPr lang="en-GB" sz="3000" noProof="0">
                <a:solidFill>
                  <a:schemeClr val="bg1"/>
                </a:solidFill>
              </a:rPr>
              <a:t>www.</a:t>
            </a:r>
            <a:r>
              <a:rPr lang="en-GB" sz="3000" b="1" noProof="0">
                <a:solidFill>
                  <a:schemeClr val="bg1"/>
                </a:solidFill>
              </a:rPr>
              <a:t>waste2worth</a:t>
            </a:r>
            <a:r>
              <a:rPr lang="en-GB" sz="3000" noProof="0">
                <a:solidFill>
                  <a:schemeClr val="bg1"/>
                </a:solidFill>
              </a:rPr>
              <a:t>.eu</a:t>
            </a:r>
          </a:p>
          <a:p>
            <a:endParaRPr lang="en-GB" noProof="0"/>
          </a:p>
        </p:txBody>
      </p:sp>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6"/>
          </p:nvPr>
        </p:nvSpPr>
        <p:spPr>
          <a:xfrm>
            <a:off x="655640" y="3938368"/>
            <a:ext cx="5881764" cy="634242"/>
          </a:xfrm>
          <a:prstGeom prst="rect">
            <a:avLst/>
          </a:prstGeom>
        </p:spPr>
        <p:txBody>
          <a:bodyPr>
            <a:normAutofit/>
          </a:bodyPr>
          <a:lstStyle/>
          <a:p>
            <a:r>
              <a:rPr lang="en-GB" noProof="0"/>
              <a:t>Follow our journey</a:t>
            </a:r>
          </a:p>
        </p:txBody>
      </p:sp>
      <p:grpSp>
        <p:nvGrpSpPr>
          <p:cNvPr id="28" name="Group 27">
            <a:extLst>
              <a:ext uri="{FF2B5EF4-FFF2-40B4-BE49-F238E27FC236}">
                <a16:creationId xmlns:a16="http://schemas.microsoft.com/office/drawing/2014/main" id="{A52F1CE3-B96E-B42B-A66D-65E88A530F95}"/>
              </a:ext>
            </a:extLst>
          </p:cNvPr>
          <p:cNvGrpSpPr/>
          <p:nvPr/>
        </p:nvGrpSpPr>
        <p:grpSpPr>
          <a:xfrm>
            <a:off x="1887953" y="4627601"/>
            <a:ext cx="545372" cy="512588"/>
            <a:chOff x="1460622" y="8294184"/>
            <a:chExt cx="424461" cy="398945"/>
          </a:xfrm>
        </p:grpSpPr>
        <p:sp>
          <p:nvSpPr>
            <p:cNvPr id="29" name="TextBox 28">
              <a:extLst>
                <a:ext uri="{FF2B5EF4-FFF2-40B4-BE49-F238E27FC236}">
                  <a16:creationId xmlns:a16="http://schemas.microsoft.com/office/drawing/2014/main" id="{BB52BFA4-677D-98C9-9F69-95A1D2ACBFCD}"/>
                </a:ext>
              </a:extLst>
            </p:cNvPr>
            <p:cNvSpPr txBox="1"/>
            <p:nvPr/>
          </p:nvSpPr>
          <p:spPr>
            <a:xfrm>
              <a:off x="1460622" y="8323797"/>
              <a:ext cx="424461" cy="369332"/>
            </a:xfrm>
            <a:prstGeom prst="rect">
              <a:avLst/>
            </a:prstGeom>
            <a:noFill/>
          </p:spPr>
          <p:txBody>
            <a:bodyPr wrap="square" rtlCol="0">
              <a:spAutoFit/>
            </a:bodyPr>
            <a:lstStyle/>
            <a:p>
              <a:r>
                <a:rPr lang="en-GB" sz="2400" noProof="0" err="1">
                  <a:solidFill>
                    <a:srgbClr val="0B3A5B"/>
                  </a:solidFill>
                  <a:hlinkClick r:id="rId4">
                    <a:extLst>
                      <a:ext uri="{A12FA001-AC4F-418D-AE19-62706E023703}">
                        <ahyp:hlinkClr xmlns:ahyp="http://schemas.microsoft.com/office/drawing/2018/hyperlinkcolor" val="tx"/>
                      </a:ext>
                    </a:extLst>
                  </a:hlinkClick>
                </a:rPr>
                <a:t>yt</a:t>
              </a:r>
              <a:endParaRPr lang="en-GB" sz="2400" noProof="0">
                <a:solidFill>
                  <a:srgbClr val="0B3A5B"/>
                </a:solidFill>
              </a:endParaRPr>
            </a:p>
          </p:txBody>
        </p:sp>
        <p:grpSp>
          <p:nvGrpSpPr>
            <p:cNvPr id="30" name="Graphic 3">
              <a:extLst>
                <a:ext uri="{FF2B5EF4-FFF2-40B4-BE49-F238E27FC236}">
                  <a16:creationId xmlns:a16="http://schemas.microsoft.com/office/drawing/2014/main" id="{88D10096-B18E-2B7F-D982-0926E42C8A58}"/>
                </a:ext>
              </a:extLst>
            </p:cNvPr>
            <p:cNvGrpSpPr/>
            <p:nvPr/>
          </p:nvGrpSpPr>
          <p:grpSpPr>
            <a:xfrm>
              <a:off x="1464838" y="8294184"/>
              <a:ext cx="398945" cy="398945"/>
              <a:chOff x="2998302" y="2499889"/>
              <a:chExt cx="850463" cy="850463"/>
            </a:xfrm>
          </p:grpSpPr>
          <p:sp>
            <p:nvSpPr>
              <p:cNvPr id="31" name="Freeform 30">
                <a:extLst>
                  <a:ext uri="{FF2B5EF4-FFF2-40B4-BE49-F238E27FC236}">
                    <a16:creationId xmlns:a16="http://schemas.microsoft.com/office/drawing/2014/main" id="{98201CBA-FE10-738C-3937-ED37BC3E0828}"/>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60BA47"/>
              </a:solidFill>
              <a:ln w="6294" cap="flat">
                <a:noFill/>
                <a:prstDash val="solid"/>
                <a:miter/>
              </a:ln>
            </p:spPr>
            <p:txBody>
              <a:bodyPr rtlCol="0" anchor="ctr"/>
              <a:lstStyle/>
              <a:p>
                <a:endParaRPr lang="en-GB" sz="2400" noProof="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BFBD5D1-D47F-4BE0-9A80-B647D242C3E4}"/>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GB" sz="2400" noProof="0">
                  <a:latin typeface="Calibri" panose="020F0502020204030204" pitchFamily="34" charset="0"/>
                  <a:cs typeface="Calibri" panose="020F0502020204030204" pitchFamily="34" charset="0"/>
                </a:endParaRPr>
              </a:p>
            </p:txBody>
          </p:sp>
        </p:grpSp>
      </p:grpSp>
      <p:grpSp>
        <p:nvGrpSpPr>
          <p:cNvPr id="33" name="Group 32">
            <a:extLst>
              <a:ext uri="{FF2B5EF4-FFF2-40B4-BE49-F238E27FC236}">
                <a16:creationId xmlns:a16="http://schemas.microsoft.com/office/drawing/2014/main" id="{24702A45-5C80-8008-6A1F-1A93C1ADE164}"/>
              </a:ext>
            </a:extLst>
          </p:cNvPr>
          <p:cNvGrpSpPr/>
          <p:nvPr/>
        </p:nvGrpSpPr>
        <p:grpSpPr>
          <a:xfrm>
            <a:off x="655640" y="4627601"/>
            <a:ext cx="512588" cy="512588"/>
            <a:chOff x="511833" y="8294184"/>
            <a:chExt cx="398945" cy="398945"/>
          </a:xfrm>
        </p:grpSpPr>
        <p:sp>
          <p:nvSpPr>
            <p:cNvPr id="34" name="TextBox 33">
              <a:extLst>
                <a:ext uri="{FF2B5EF4-FFF2-40B4-BE49-F238E27FC236}">
                  <a16:creationId xmlns:a16="http://schemas.microsoft.com/office/drawing/2014/main" id="{C0ECC1D9-2D21-32FF-5B30-F1B508818652}"/>
                </a:ext>
              </a:extLst>
            </p:cNvPr>
            <p:cNvSpPr txBox="1"/>
            <p:nvPr/>
          </p:nvSpPr>
          <p:spPr>
            <a:xfrm>
              <a:off x="528461" y="8312781"/>
              <a:ext cx="382317" cy="369332"/>
            </a:xfrm>
            <a:prstGeom prst="rect">
              <a:avLst/>
            </a:prstGeom>
            <a:noFill/>
          </p:spPr>
          <p:txBody>
            <a:bodyPr wrap="square" rtlCol="0">
              <a:spAutoFit/>
            </a:bodyPr>
            <a:lstStyle/>
            <a:p>
              <a:r>
                <a:rPr lang="en-GB" sz="2400" noProof="0">
                  <a:solidFill>
                    <a:srgbClr val="0B3A5B"/>
                  </a:solidFill>
                  <a:hlinkClick r:id="rId5">
                    <a:extLst>
                      <a:ext uri="{A12FA001-AC4F-418D-AE19-62706E023703}">
                        <ahyp:hlinkClr xmlns:ahyp="http://schemas.microsoft.com/office/drawing/2018/hyperlinkcolor" val="tx"/>
                      </a:ext>
                    </a:extLst>
                  </a:hlinkClick>
                </a:rPr>
                <a:t>li</a:t>
              </a:r>
              <a:endParaRPr lang="en-GB" sz="2400" noProof="0">
                <a:solidFill>
                  <a:srgbClr val="0B3A5B"/>
                </a:solidFill>
              </a:endParaRPr>
            </a:p>
          </p:txBody>
        </p:sp>
        <p:grpSp>
          <p:nvGrpSpPr>
            <p:cNvPr id="35" name="Group 34">
              <a:extLst>
                <a:ext uri="{FF2B5EF4-FFF2-40B4-BE49-F238E27FC236}">
                  <a16:creationId xmlns:a16="http://schemas.microsoft.com/office/drawing/2014/main" id="{31F6A1A9-0D95-DB74-83E3-49E5C064B04B}"/>
                </a:ext>
              </a:extLst>
            </p:cNvPr>
            <p:cNvGrpSpPr/>
            <p:nvPr/>
          </p:nvGrpSpPr>
          <p:grpSpPr>
            <a:xfrm>
              <a:off x="511833" y="8294184"/>
              <a:ext cx="398945" cy="398945"/>
              <a:chOff x="3094393" y="4759137"/>
              <a:chExt cx="1074283" cy="1074283"/>
            </a:xfrm>
          </p:grpSpPr>
          <p:sp>
            <p:nvSpPr>
              <p:cNvPr id="36" name="Freeform 35">
                <a:extLst>
                  <a:ext uri="{FF2B5EF4-FFF2-40B4-BE49-F238E27FC236}">
                    <a16:creationId xmlns:a16="http://schemas.microsoft.com/office/drawing/2014/main" id="{F82706E3-C39E-FA14-029D-48DD99E18597}"/>
                  </a:ext>
                </a:extLst>
              </p:cNvPr>
              <p:cNvSpPr/>
              <p:nvPr/>
            </p:nvSpPr>
            <p:spPr>
              <a:xfrm>
                <a:off x="3094393" y="4759137"/>
                <a:ext cx="1074283" cy="107428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60BA47"/>
              </a:solidFill>
              <a:ln w="6294" cap="flat">
                <a:noFill/>
                <a:prstDash val="solid"/>
                <a:miter/>
              </a:ln>
            </p:spPr>
            <p:txBody>
              <a:bodyPr rtlCol="0" anchor="ctr"/>
              <a:lstStyle/>
              <a:p>
                <a:endParaRPr lang="en-GB" sz="2400" noProof="0">
                  <a:latin typeface="Calibri" panose="020F0502020204030204" pitchFamily="34" charset="0"/>
                  <a:cs typeface="Calibri" panose="020F0502020204030204" pitchFamily="34" charset="0"/>
                </a:endParaRPr>
              </a:p>
            </p:txBody>
          </p:sp>
          <p:grpSp>
            <p:nvGrpSpPr>
              <p:cNvPr id="37" name="Group 36">
                <a:extLst>
                  <a:ext uri="{FF2B5EF4-FFF2-40B4-BE49-F238E27FC236}">
                    <a16:creationId xmlns:a16="http://schemas.microsoft.com/office/drawing/2014/main" id="{EBE82FB0-FBB4-CBD2-8D58-B3B799334920}"/>
                  </a:ext>
                </a:extLst>
              </p:cNvPr>
              <p:cNvGrpSpPr/>
              <p:nvPr/>
            </p:nvGrpSpPr>
            <p:grpSpPr>
              <a:xfrm>
                <a:off x="3303016" y="4946695"/>
                <a:ext cx="685139" cy="655838"/>
                <a:chOff x="3303016" y="4946695"/>
                <a:chExt cx="685139" cy="655838"/>
              </a:xfrm>
            </p:grpSpPr>
            <p:sp>
              <p:nvSpPr>
                <p:cNvPr id="38" name="Freeform 37">
                  <a:extLst>
                    <a:ext uri="{FF2B5EF4-FFF2-40B4-BE49-F238E27FC236}">
                      <a16:creationId xmlns:a16="http://schemas.microsoft.com/office/drawing/2014/main" id="{20C0239D-59A1-9A77-8801-3FEACB7CA747}"/>
                    </a:ext>
                  </a:extLst>
                </p:cNvPr>
                <p:cNvSpPr/>
                <p:nvPr/>
              </p:nvSpPr>
              <p:spPr>
                <a:xfrm>
                  <a:off x="3540110" y="5149321"/>
                  <a:ext cx="448045" cy="453212"/>
                </a:xfrm>
                <a:custGeom>
                  <a:avLst/>
                  <a:gdLst>
                    <a:gd name="connsiteX0" fmla="*/ 0 w 448045"/>
                    <a:gd name="connsiteY0" fmla="*/ 452676 h 453212"/>
                    <a:gd name="connsiteX1" fmla="*/ 0 w 448045"/>
                    <a:gd name="connsiteY1" fmla="*/ 10629 h 453212"/>
                    <a:gd name="connsiteX2" fmla="*/ 146311 w 448045"/>
                    <a:gd name="connsiteY2" fmla="*/ 10629 h 453212"/>
                    <a:gd name="connsiteX3" fmla="*/ 146311 w 448045"/>
                    <a:gd name="connsiteY3" fmla="*/ 72248 h 453212"/>
                    <a:gd name="connsiteX4" fmla="*/ 146847 w 448045"/>
                    <a:gd name="connsiteY4" fmla="*/ 72248 h 453212"/>
                    <a:gd name="connsiteX5" fmla="*/ 148455 w 448045"/>
                    <a:gd name="connsiteY5" fmla="*/ 70104 h 453212"/>
                    <a:gd name="connsiteX6" fmla="*/ 191330 w 448045"/>
                    <a:gd name="connsiteY6" fmla="*/ 24560 h 453212"/>
                    <a:gd name="connsiteX7" fmla="*/ 255107 w 448045"/>
                    <a:gd name="connsiteY7" fmla="*/ 1520 h 453212"/>
                    <a:gd name="connsiteX8" fmla="*/ 337642 w 448045"/>
                    <a:gd name="connsiteY8" fmla="*/ 9021 h 453212"/>
                    <a:gd name="connsiteX9" fmla="*/ 428751 w 448045"/>
                    <a:gd name="connsiteY9" fmla="*/ 93680 h 453212"/>
                    <a:gd name="connsiteX10" fmla="*/ 446437 w 448045"/>
                    <a:gd name="connsiteY10" fmla="*/ 163872 h 453212"/>
                    <a:gd name="connsiteX11" fmla="*/ 448045 w 448045"/>
                    <a:gd name="connsiteY11" fmla="*/ 204594 h 453212"/>
                    <a:gd name="connsiteX12" fmla="*/ 448045 w 448045"/>
                    <a:gd name="connsiteY12" fmla="*/ 449461 h 453212"/>
                    <a:gd name="connsiteX13" fmla="*/ 448045 w 448045"/>
                    <a:gd name="connsiteY13" fmla="*/ 453212 h 453212"/>
                    <a:gd name="connsiteX14" fmla="*/ 301198 w 448045"/>
                    <a:gd name="connsiteY14" fmla="*/ 453212 h 453212"/>
                    <a:gd name="connsiteX15" fmla="*/ 301198 w 448045"/>
                    <a:gd name="connsiteY15" fmla="*/ 449461 h 453212"/>
                    <a:gd name="connsiteX16" fmla="*/ 301198 w 448045"/>
                    <a:gd name="connsiteY16" fmla="*/ 214239 h 453212"/>
                    <a:gd name="connsiteX17" fmla="*/ 291551 w 448045"/>
                    <a:gd name="connsiteY17" fmla="*/ 159050 h 453212"/>
                    <a:gd name="connsiteX18" fmla="*/ 232598 w 448045"/>
                    <a:gd name="connsiteY18" fmla="*/ 117256 h 453212"/>
                    <a:gd name="connsiteX19" fmla="*/ 152743 w 448045"/>
                    <a:gd name="connsiteY19" fmla="*/ 167087 h 453212"/>
                    <a:gd name="connsiteX20" fmla="*/ 146311 w 448045"/>
                    <a:gd name="connsiteY20" fmla="*/ 204058 h 453212"/>
                    <a:gd name="connsiteX21" fmla="*/ 146311 w 448045"/>
                    <a:gd name="connsiteY21" fmla="*/ 449461 h 453212"/>
                    <a:gd name="connsiteX22" fmla="*/ 146311 w 448045"/>
                    <a:gd name="connsiteY22" fmla="*/ 453212 h 453212"/>
                    <a:gd name="connsiteX23" fmla="*/ 0 w 448045"/>
                    <a:gd name="connsiteY23" fmla="*/ 452676 h 45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8045" h="453212">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bg1"/>
                </a:solidFill>
                <a:ln w="5347" cap="flat">
                  <a:noFill/>
                  <a:prstDash val="solid"/>
                  <a:miter/>
                </a:ln>
              </p:spPr>
              <p:txBody>
                <a:bodyPr rtlCol="0" anchor="ctr"/>
                <a:lstStyle/>
                <a:p>
                  <a:endParaRPr lang="en-GB" sz="2400" noProof="0"/>
                </a:p>
              </p:txBody>
            </p:sp>
            <p:sp>
              <p:nvSpPr>
                <p:cNvPr id="57" name="Freeform 56">
                  <a:extLst>
                    <a:ext uri="{FF2B5EF4-FFF2-40B4-BE49-F238E27FC236}">
                      <a16:creationId xmlns:a16="http://schemas.microsoft.com/office/drawing/2014/main" id="{06A385E5-BAB1-2A2F-78E0-7803E6EEDAA3}"/>
                    </a:ext>
                  </a:extLst>
                </p:cNvPr>
                <p:cNvSpPr/>
                <p:nvPr/>
              </p:nvSpPr>
              <p:spPr>
                <a:xfrm>
                  <a:off x="3311799" y="5159950"/>
                  <a:ext cx="146847" cy="442047"/>
                </a:xfrm>
                <a:custGeom>
                  <a:avLst/>
                  <a:gdLst>
                    <a:gd name="connsiteX0" fmla="*/ 146847 w 146847"/>
                    <a:gd name="connsiteY0" fmla="*/ 0 h 442047"/>
                    <a:gd name="connsiteX1" fmla="*/ 146847 w 146847"/>
                    <a:gd name="connsiteY1" fmla="*/ 442048 h 442047"/>
                    <a:gd name="connsiteX2" fmla="*/ 0 w 146847"/>
                    <a:gd name="connsiteY2" fmla="*/ 442048 h 442047"/>
                    <a:gd name="connsiteX3" fmla="*/ 0 w 146847"/>
                    <a:gd name="connsiteY3" fmla="*/ 0 h 442047"/>
                    <a:gd name="connsiteX4" fmla="*/ 146847 w 146847"/>
                    <a:gd name="connsiteY4" fmla="*/ 0 h 44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47" h="442047">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bg1"/>
                </a:solidFill>
                <a:ln w="5347" cap="flat">
                  <a:noFill/>
                  <a:prstDash val="solid"/>
                  <a:miter/>
                </a:ln>
              </p:spPr>
              <p:txBody>
                <a:bodyPr rtlCol="0" anchor="ctr"/>
                <a:lstStyle/>
                <a:p>
                  <a:endParaRPr lang="en-GB" sz="2400" noProof="0"/>
                </a:p>
              </p:txBody>
            </p:sp>
            <p:sp>
              <p:nvSpPr>
                <p:cNvPr id="58" name="Freeform 57">
                  <a:extLst>
                    <a:ext uri="{FF2B5EF4-FFF2-40B4-BE49-F238E27FC236}">
                      <a16:creationId xmlns:a16="http://schemas.microsoft.com/office/drawing/2014/main" id="{A712CD65-8DD9-5C01-5AD1-DBA162E500B8}"/>
                    </a:ext>
                  </a:extLst>
                </p:cNvPr>
                <p:cNvSpPr/>
                <p:nvPr/>
              </p:nvSpPr>
              <p:spPr>
                <a:xfrm>
                  <a:off x="3303016" y="4946695"/>
                  <a:ext cx="165330" cy="153521"/>
                </a:xfrm>
                <a:custGeom>
                  <a:avLst/>
                  <a:gdLst>
                    <a:gd name="connsiteX0" fmla="*/ 83279 w 165330"/>
                    <a:gd name="connsiteY0" fmla="*/ 0 h 153521"/>
                    <a:gd name="connsiteX1" fmla="*/ 122938 w 165330"/>
                    <a:gd name="connsiteY1" fmla="*/ 8573 h 153521"/>
                    <a:gd name="connsiteX2" fmla="*/ 164741 w 165330"/>
                    <a:gd name="connsiteY2" fmla="*/ 68584 h 153521"/>
                    <a:gd name="connsiteX3" fmla="*/ 144912 w 165330"/>
                    <a:gd name="connsiteY3" fmla="*/ 129132 h 153521"/>
                    <a:gd name="connsiteX4" fmla="*/ 101500 w 165330"/>
                    <a:gd name="connsiteY4" fmla="*/ 151636 h 153521"/>
                    <a:gd name="connsiteX5" fmla="*/ 42011 w 165330"/>
                    <a:gd name="connsiteY5" fmla="*/ 144670 h 153521"/>
                    <a:gd name="connsiteX6" fmla="*/ 208 w 165330"/>
                    <a:gd name="connsiteY6" fmla="*/ 71264 h 153521"/>
                    <a:gd name="connsiteX7" fmla="*/ 65057 w 165330"/>
                    <a:gd name="connsiteY7" fmla="*/ 1608 h 153521"/>
                    <a:gd name="connsiteX8" fmla="*/ 83279 w 165330"/>
                    <a:gd name="connsiteY8" fmla="*/ 0 h 15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30" h="153521">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bg1"/>
                </a:solidFill>
                <a:ln w="5347" cap="flat">
                  <a:noFill/>
                  <a:prstDash val="solid"/>
                  <a:miter/>
                </a:ln>
              </p:spPr>
              <p:txBody>
                <a:bodyPr rtlCol="0" anchor="ctr"/>
                <a:lstStyle/>
                <a:p>
                  <a:endParaRPr lang="en-GB" sz="2400" noProof="0"/>
                </a:p>
              </p:txBody>
            </p:sp>
          </p:grpSp>
        </p:grpSp>
      </p:grpSp>
      <p:grpSp>
        <p:nvGrpSpPr>
          <p:cNvPr id="59" name="Group 58">
            <a:extLst>
              <a:ext uri="{FF2B5EF4-FFF2-40B4-BE49-F238E27FC236}">
                <a16:creationId xmlns:a16="http://schemas.microsoft.com/office/drawing/2014/main" id="{909EBE8F-9379-C655-EC63-B5683B0F3AF2}"/>
              </a:ext>
            </a:extLst>
          </p:cNvPr>
          <p:cNvGrpSpPr/>
          <p:nvPr/>
        </p:nvGrpSpPr>
        <p:grpSpPr>
          <a:xfrm>
            <a:off x="1271797" y="4627601"/>
            <a:ext cx="512588" cy="512588"/>
            <a:chOff x="1003362" y="8294184"/>
            <a:chExt cx="398945" cy="398945"/>
          </a:xfrm>
        </p:grpSpPr>
        <p:sp>
          <p:nvSpPr>
            <p:cNvPr id="60" name="TextBox 59">
              <a:extLst>
                <a:ext uri="{FF2B5EF4-FFF2-40B4-BE49-F238E27FC236}">
                  <a16:creationId xmlns:a16="http://schemas.microsoft.com/office/drawing/2014/main" id="{28330963-34C5-43FF-71FB-F1AEE4A0A333}"/>
                </a:ext>
              </a:extLst>
            </p:cNvPr>
            <p:cNvSpPr txBox="1"/>
            <p:nvPr/>
          </p:nvSpPr>
          <p:spPr>
            <a:xfrm>
              <a:off x="1030599" y="8313350"/>
              <a:ext cx="358844" cy="369332"/>
            </a:xfrm>
            <a:prstGeom prst="rect">
              <a:avLst/>
            </a:prstGeom>
            <a:noFill/>
          </p:spPr>
          <p:txBody>
            <a:bodyPr wrap="square" rtlCol="0">
              <a:spAutoFit/>
            </a:bodyPr>
            <a:lstStyle/>
            <a:p>
              <a:r>
                <a:rPr lang="en-GB" sz="2400" noProof="0">
                  <a:solidFill>
                    <a:srgbClr val="0B3A5B"/>
                  </a:solidFill>
                  <a:hlinkClick r:id="rId6">
                    <a:extLst>
                      <a:ext uri="{A12FA001-AC4F-418D-AE19-62706E023703}">
                        <ahyp:hlinkClr xmlns:ahyp="http://schemas.microsoft.com/office/drawing/2018/hyperlinkcolor" val="tx"/>
                      </a:ext>
                    </a:extLst>
                  </a:hlinkClick>
                </a:rPr>
                <a:t>in</a:t>
              </a:r>
              <a:endParaRPr lang="en-GB" sz="2400" noProof="0">
                <a:solidFill>
                  <a:srgbClr val="0B3A5B"/>
                </a:solidFill>
              </a:endParaRPr>
            </a:p>
          </p:txBody>
        </p:sp>
        <p:grpSp>
          <p:nvGrpSpPr>
            <p:cNvPr id="61" name="Graphic 3">
              <a:extLst>
                <a:ext uri="{FF2B5EF4-FFF2-40B4-BE49-F238E27FC236}">
                  <a16:creationId xmlns:a16="http://schemas.microsoft.com/office/drawing/2014/main" id="{0E50E6AB-A5AD-E421-4020-3CB01BC66E2E}"/>
                </a:ext>
              </a:extLst>
            </p:cNvPr>
            <p:cNvGrpSpPr/>
            <p:nvPr/>
          </p:nvGrpSpPr>
          <p:grpSpPr>
            <a:xfrm>
              <a:off x="1003362" y="8294184"/>
              <a:ext cx="398945" cy="398945"/>
              <a:chOff x="1950027" y="2499889"/>
              <a:chExt cx="850463" cy="850463"/>
            </a:xfrm>
          </p:grpSpPr>
          <p:sp>
            <p:nvSpPr>
              <p:cNvPr id="62" name="Freeform 61">
                <a:extLst>
                  <a:ext uri="{FF2B5EF4-FFF2-40B4-BE49-F238E27FC236}">
                    <a16:creationId xmlns:a16="http://schemas.microsoft.com/office/drawing/2014/main" id="{357AD04A-FDB2-BD0D-DDBA-2D98C7F84987}"/>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60BA47"/>
              </a:solidFill>
              <a:ln w="6294" cap="flat">
                <a:noFill/>
                <a:prstDash val="solid"/>
                <a:miter/>
              </a:ln>
            </p:spPr>
            <p:txBody>
              <a:bodyPr rtlCol="0" anchor="ctr"/>
              <a:lstStyle/>
              <a:p>
                <a:endParaRPr lang="en-GB" sz="2400" noProof="0">
                  <a:latin typeface="Calibri" panose="020F0502020204030204" pitchFamily="34" charset="0"/>
                  <a:cs typeface="Calibri" panose="020F0502020204030204" pitchFamily="34" charset="0"/>
                </a:endParaRPr>
              </a:p>
            </p:txBody>
          </p:sp>
          <p:grpSp>
            <p:nvGrpSpPr>
              <p:cNvPr id="63" name="Graphic 3">
                <a:extLst>
                  <a:ext uri="{FF2B5EF4-FFF2-40B4-BE49-F238E27FC236}">
                    <a16:creationId xmlns:a16="http://schemas.microsoft.com/office/drawing/2014/main" id="{4DA73663-862A-45C5-4425-B50BC8B01C8B}"/>
                  </a:ext>
                </a:extLst>
              </p:cNvPr>
              <p:cNvGrpSpPr/>
              <p:nvPr/>
            </p:nvGrpSpPr>
            <p:grpSpPr>
              <a:xfrm>
                <a:off x="2107521" y="2657382"/>
                <a:ext cx="535476" cy="535477"/>
                <a:chOff x="2107521" y="2657382"/>
                <a:chExt cx="535476" cy="535477"/>
              </a:xfrm>
              <a:solidFill>
                <a:srgbClr val="FFFFFF"/>
              </a:solidFill>
            </p:grpSpPr>
            <p:sp>
              <p:nvSpPr>
                <p:cNvPr id="64" name="Freeform 63">
                  <a:extLst>
                    <a:ext uri="{FF2B5EF4-FFF2-40B4-BE49-F238E27FC236}">
                      <a16:creationId xmlns:a16="http://schemas.microsoft.com/office/drawing/2014/main" id="{146F272B-A4AD-BD26-3612-503CBBA17252}"/>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GB" sz="2400" noProof="0">
                    <a:latin typeface="Calibri" panose="020F0502020204030204" pitchFamily="34" charset="0"/>
                    <a:cs typeface="Calibri" panose="020F0502020204030204" pitchFamily="34" charset="0"/>
                  </a:endParaRPr>
                </a:p>
              </p:txBody>
            </p:sp>
            <p:sp>
              <p:nvSpPr>
                <p:cNvPr id="65" name="Freeform 64">
                  <a:extLst>
                    <a:ext uri="{FF2B5EF4-FFF2-40B4-BE49-F238E27FC236}">
                      <a16:creationId xmlns:a16="http://schemas.microsoft.com/office/drawing/2014/main" id="{3319F721-7656-74DE-5130-F0E88C527D0C}"/>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GB" sz="2400" noProof="0">
                    <a:latin typeface="Calibri" panose="020F0502020204030204" pitchFamily="34" charset="0"/>
                    <a:cs typeface="Calibri" panose="020F0502020204030204" pitchFamily="34" charset="0"/>
                  </a:endParaRPr>
                </a:p>
              </p:txBody>
            </p:sp>
            <p:sp>
              <p:nvSpPr>
                <p:cNvPr id="66" name="Freeform 65">
                  <a:extLst>
                    <a:ext uri="{FF2B5EF4-FFF2-40B4-BE49-F238E27FC236}">
                      <a16:creationId xmlns:a16="http://schemas.microsoft.com/office/drawing/2014/main" id="{71D8059B-156F-2AC0-9A23-0A8F1D1A59D9}"/>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GB" sz="2400" noProof="0">
                    <a:latin typeface="Calibri" panose="020F0502020204030204" pitchFamily="34" charset="0"/>
                    <a:cs typeface="Calibri" panose="020F0502020204030204" pitchFamily="34" charset="0"/>
                  </a:endParaRPr>
                </a:p>
              </p:txBody>
            </p:sp>
          </p:grpSp>
        </p:grpSp>
      </p:grpSp>
      <p:sp>
        <p:nvSpPr>
          <p:cNvPr id="13" name="Freeform 12">
            <a:extLst>
              <a:ext uri="{FF2B5EF4-FFF2-40B4-BE49-F238E27FC236}">
                <a16:creationId xmlns:a16="http://schemas.microsoft.com/office/drawing/2014/main" id="{35AF0D03-1AEA-261D-065C-94292D9C3F78}"/>
              </a:ext>
            </a:extLst>
          </p:cNvPr>
          <p:cNvSpPr/>
          <p:nvPr/>
        </p:nvSpPr>
        <p:spPr>
          <a:xfrm>
            <a:off x="-5262781" y="-600118"/>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31000"/>
            </a:schemeClr>
          </a:solidFill>
          <a:ln w="9525" cap="flat">
            <a:noFill/>
            <a:prstDash val="solid"/>
            <a:miter/>
          </a:ln>
        </p:spPr>
        <p:txBody>
          <a:bodyPr rtlCol="0" anchor="ctr"/>
          <a:lstStyle/>
          <a:p>
            <a:endParaRPr lang="en-GB" noProof="0"/>
          </a:p>
        </p:txBody>
      </p:sp>
    </p:spTree>
    <p:extLst>
      <p:ext uri="{BB962C8B-B14F-4D97-AF65-F5344CB8AC3E}">
        <p14:creationId xmlns:p14="http://schemas.microsoft.com/office/powerpoint/2010/main" val="4169825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15DECA0-1958-E6B9-478F-094EB5AF4833}"/>
              </a:ext>
            </a:extLst>
          </p:cNvPr>
          <p:cNvPicPr>
            <a:picLocks noGrp="1" noChangeAspect="1"/>
          </p:cNvPicPr>
          <p:nvPr>
            <p:ph type="pic" sz="quarter" idx="20"/>
          </p:nvPr>
        </p:nvPicPr>
        <p:blipFill>
          <a:blip r:embed="rId2" cstate="screen">
            <a:extLst>
              <a:ext uri="{28A0092B-C50C-407E-A947-70E740481C1C}">
                <a14:useLocalDpi xmlns:a14="http://schemas.microsoft.com/office/drawing/2010/main"/>
              </a:ext>
            </a:extLst>
          </a:blip>
          <a:srcRect/>
          <a:stretch/>
        </p:blipFill>
        <p:spPr/>
      </p:pic>
      <p:sp>
        <p:nvSpPr>
          <p:cNvPr id="3" name="Text Placeholder 2">
            <a:extLst>
              <a:ext uri="{FF2B5EF4-FFF2-40B4-BE49-F238E27FC236}">
                <a16:creationId xmlns:a16="http://schemas.microsoft.com/office/drawing/2014/main" id="{1E339954-ADC8-A794-0F94-0303553A8CE6}"/>
              </a:ext>
            </a:extLst>
          </p:cNvPr>
          <p:cNvSpPr>
            <a:spLocks noGrp="1"/>
          </p:cNvSpPr>
          <p:nvPr>
            <p:ph type="body" sz="quarter" idx="21"/>
          </p:nvPr>
        </p:nvSpPr>
        <p:spPr/>
        <p:txBody>
          <a:bodyPr/>
          <a:lstStyle/>
          <a:p>
            <a:r>
              <a:rPr lang="en-IE"/>
              <a:t>Impact on Resources </a:t>
            </a:r>
          </a:p>
        </p:txBody>
      </p:sp>
      <p:sp>
        <p:nvSpPr>
          <p:cNvPr id="4" name="Text Placeholder 3">
            <a:extLst>
              <a:ext uri="{FF2B5EF4-FFF2-40B4-BE49-F238E27FC236}">
                <a16:creationId xmlns:a16="http://schemas.microsoft.com/office/drawing/2014/main" id="{A70B399E-DCE0-DDB8-6F53-CA2A2A9E560A}"/>
              </a:ext>
            </a:extLst>
          </p:cNvPr>
          <p:cNvSpPr>
            <a:spLocks noGrp="1"/>
          </p:cNvSpPr>
          <p:nvPr>
            <p:ph type="body" sz="quarter" idx="22"/>
          </p:nvPr>
        </p:nvSpPr>
        <p:spPr/>
        <p:txBody>
          <a:bodyPr/>
          <a:lstStyle/>
          <a:p>
            <a:pPr>
              <a:spcAft>
                <a:spcPts val="600"/>
              </a:spcAft>
            </a:pPr>
            <a:r>
              <a:rPr lang="en-US"/>
              <a:t>Food waste isn't just about the food we throw away—it's also about all the resources that were used to produce it.</a:t>
            </a:r>
            <a:endParaRPr lang="en-US" b="1"/>
          </a:p>
          <a:p>
            <a:pPr>
              <a:spcAft>
                <a:spcPts val="600"/>
              </a:spcAft>
            </a:pPr>
            <a:r>
              <a:rPr lang="en-US" b="1"/>
              <a:t>When food goes uneaten, the water, energy, land, </a:t>
            </a:r>
            <a:r>
              <a:rPr lang="en-US" b="1" err="1"/>
              <a:t>labour</a:t>
            </a:r>
            <a:r>
              <a:rPr lang="en-US" b="1"/>
              <a:t>, and money that went into growing, processing, transporting, and storing that food are also wasted. </a:t>
            </a:r>
            <a:endParaRPr lang="en-US"/>
          </a:p>
          <a:p>
            <a:pPr>
              <a:spcAft>
                <a:spcPts val="600"/>
              </a:spcAft>
            </a:pPr>
            <a:r>
              <a:rPr lang="en-US"/>
              <a:t>Reducing food waste is one of the simplest ways to protect our planet’s resources.</a:t>
            </a:r>
            <a:endParaRPr lang="en-IE"/>
          </a:p>
        </p:txBody>
      </p:sp>
    </p:spTree>
    <p:extLst>
      <p:ext uri="{BB962C8B-B14F-4D97-AF65-F5344CB8AC3E}">
        <p14:creationId xmlns:p14="http://schemas.microsoft.com/office/powerpoint/2010/main" val="3411237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05CE33-42AA-5494-3C4C-010D57694526}"/>
              </a:ext>
            </a:extLst>
          </p:cNvPr>
          <p:cNvSpPr>
            <a:spLocks noGrp="1"/>
          </p:cNvSpPr>
          <p:nvPr>
            <p:ph type="body" sz="quarter" idx="16"/>
          </p:nvPr>
        </p:nvSpPr>
        <p:spPr>
          <a:xfrm>
            <a:off x="1074656" y="680134"/>
            <a:ext cx="9156608" cy="992652"/>
          </a:xfrm>
        </p:spPr>
        <p:txBody>
          <a:bodyPr/>
          <a:lstStyle/>
          <a:p>
            <a:r>
              <a:rPr lang="en-IE"/>
              <a:t>How </a:t>
            </a:r>
            <a:r>
              <a:rPr lang="en-IE">
                <a:highlight>
                  <a:srgbClr val="60BA47"/>
                </a:highlight>
              </a:rPr>
              <a:t>Food Waste Valorisation </a:t>
            </a:r>
            <a:r>
              <a:rPr lang="en-IE"/>
              <a:t>can lead to Resource Efficiency</a:t>
            </a:r>
          </a:p>
        </p:txBody>
      </p:sp>
      <p:sp>
        <p:nvSpPr>
          <p:cNvPr id="4" name="Text Placeholder 3">
            <a:extLst>
              <a:ext uri="{FF2B5EF4-FFF2-40B4-BE49-F238E27FC236}">
                <a16:creationId xmlns:a16="http://schemas.microsoft.com/office/drawing/2014/main" id="{8121EE7A-805F-3381-FBAC-13B06593F0A1}"/>
              </a:ext>
            </a:extLst>
          </p:cNvPr>
          <p:cNvSpPr>
            <a:spLocks noGrp="1"/>
          </p:cNvSpPr>
          <p:nvPr>
            <p:ph type="body" sz="quarter" idx="19"/>
          </p:nvPr>
        </p:nvSpPr>
        <p:spPr>
          <a:xfrm>
            <a:off x="6296583" y="1739556"/>
            <a:ext cx="5537237" cy="4102937"/>
          </a:xfrm>
        </p:spPr>
        <p:txBody>
          <a:bodyPr/>
          <a:lstStyle/>
          <a:p>
            <a:r>
              <a:rPr lang="en-IE"/>
              <a:t>This video shows simply how </a:t>
            </a:r>
            <a:r>
              <a:rPr lang="en-US" b="0" i="0">
                <a:effectLst/>
                <a:latin typeface="D-DINExp"/>
              </a:rPr>
              <a:t>Food waste </a:t>
            </a:r>
            <a:r>
              <a:rPr lang="en-US" b="0" i="0" err="1">
                <a:effectLst/>
                <a:latin typeface="D-DINExp"/>
              </a:rPr>
              <a:t>valorisation</a:t>
            </a:r>
            <a:r>
              <a:rPr lang="en-US" b="0" i="0">
                <a:effectLst/>
                <a:latin typeface="D-DINExp"/>
              </a:rPr>
              <a:t> converts food waste into valuable products or energy, reducing environmental impact. It promotes resource recovery, biogas production, composting, food redistribution, and nutrient recovery, contributing to a circular economy. This process </a:t>
            </a:r>
            <a:r>
              <a:rPr lang="en-US" b="0" i="0" err="1">
                <a:effectLst/>
                <a:latin typeface="D-DINExp"/>
              </a:rPr>
              <a:t>minimises</a:t>
            </a:r>
            <a:r>
              <a:rPr lang="en-US" b="0" i="0">
                <a:effectLst/>
                <a:latin typeface="D-DINExp"/>
              </a:rPr>
              <a:t> landfill waste and pollution while fostering innovation and sustainable solutions for a resilient food system.</a:t>
            </a:r>
            <a:endParaRPr lang="en-IE"/>
          </a:p>
        </p:txBody>
      </p:sp>
      <p:pic>
        <p:nvPicPr>
          <p:cNvPr id="5" name="Online Media 4" title="What is Food Waste Valorization and How Does it Contribute to Sustainable Solutions?">
            <a:hlinkClick r:id="" action="ppaction://media"/>
            <a:extLst>
              <a:ext uri="{FF2B5EF4-FFF2-40B4-BE49-F238E27FC236}">
                <a16:creationId xmlns:a16="http://schemas.microsoft.com/office/drawing/2014/main" id="{537D3CC8-85E3-C6D3-F27B-7C0A27ABEA6B}"/>
              </a:ext>
            </a:extLst>
          </p:cNvPr>
          <p:cNvPicPr>
            <a:picLocks noRot="1" noChangeAspect="1"/>
          </p:cNvPicPr>
          <p:nvPr>
            <a:videoFile r:link="rId1"/>
          </p:nvPr>
        </p:nvPicPr>
        <p:blipFill>
          <a:blip r:embed="rId3"/>
          <a:stretch>
            <a:fillRect/>
          </a:stretch>
        </p:blipFill>
        <p:spPr>
          <a:xfrm>
            <a:off x="622131" y="3007151"/>
            <a:ext cx="5267040" cy="3292049"/>
          </a:xfrm>
          <a:prstGeom prst="rect">
            <a:avLst/>
          </a:prstGeom>
        </p:spPr>
      </p:pic>
      <p:sp>
        <p:nvSpPr>
          <p:cNvPr id="7" name="TextBox 6">
            <a:extLst>
              <a:ext uri="{FF2B5EF4-FFF2-40B4-BE49-F238E27FC236}">
                <a16:creationId xmlns:a16="http://schemas.microsoft.com/office/drawing/2014/main" id="{015F0637-E238-37CA-F5D0-540AEE9FC319}"/>
              </a:ext>
            </a:extLst>
          </p:cNvPr>
          <p:cNvSpPr txBox="1"/>
          <p:nvPr/>
        </p:nvSpPr>
        <p:spPr>
          <a:xfrm>
            <a:off x="6762161" y="5976034"/>
            <a:ext cx="4389748" cy="646331"/>
          </a:xfrm>
          <a:prstGeom prst="rect">
            <a:avLst/>
          </a:prstGeom>
          <a:noFill/>
        </p:spPr>
        <p:txBody>
          <a:bodyPr wrap="square">
            <a:spAutoFit/>
          </a:bodyPr>
          <a:lstStyle/>
          <a:p>
            <a:r>
              <a:rPr lang="en-US">
                <a:hlinkClick r:id="rId4"/>
              </a:rPr>
              <a:t>What is Food Waste Valorization and How Does it Contribute to Sustainable Solutions?</a:t>
            </a:r>
            <a:endParaRPr lang="en-IE"/>
          </a:p>
        </p:txBody>
      </p:sp>
      <p:grpSp>
        <p:nvGrpSpPr>
          <p:cNvPr id="8" name="Graphic 4">
            <a:extLst>
              <a:ext uri="{FF2B5EF4-FFF2-40B4-BE49-F238E27FC236}">
                <a16:creationId xmlns:a16="http://schemas.microsoft.com/office/drawing/2014/main" id="{6ADE0AA6-1BA4-10FC-DEC6-A7E495EA17AD}"/>
              </a:ext>
            </a:extLst>
          </p:cNvPr>
          <p:cNvGrpSpPr/>
          <p:nvPr/>
        </p:nvGrpSpPr>
        <p:grpSpPr>
          <a:xfrm rot="19582332">
            <a:off x="6198966" y="5366641"/>
            <a:ext cx="403667" cy="780438"/>
            <a:chOff x="9129274" y="2719113"/>
            <a:chExt cx="717139" cy="1386497"/>
          </a:xfrm>
          <a:solidFill>
            <a:srgbClr val="09465E"/>
          </a:solidFill>
        </p:grpSpPr>
        <p:grpSp>
          <p:nvGrpSpPr>
            <p:cNvPr id="9" name="Graphic 4">
              <a:extLst>
                <a:ext uri="{FF2B5EF4-FFF2-40B4-BE49-F238E27FC236}">
                  <a16:creationId xmlns:a16="http://schemas.microsoft.com/office/drawing/2014/main" id="{06D74D29-DEEF-88AE-7F22-FA3077224CB7}"/>
                </a:ext>
              </a:extLst>
            </p:cNvPr>
            <p:cNvGrpSpPr/>
            <p:nvPr/>
          </p:nvGrpSpPr>
          <p:grpSpPr>
            <a:xfrm>
              <a:off x="9159507" y="2719113"/>
              <a:ext cx="446280" cy="440141"/>
              <a:chOff x="9159507" y="2719113"/>
              <a:chExt cx="446280" cy="440141"/>
            </a:xfrm>
            <a:grpFill/>
          </p:grpSpPr>
          <p:sp>
            <p:nvSpPr>
              <p:cNvPr id="18" name="Freeform 57">
                <a:extLst>
                  <a:ext uri="{FF2B5EF4-FFF2-40B4-BE49-F238E27FC236}">
                    <a16:creationId xmlns:a16="http://schemas.microsoft.com/office/drawing/2014/main" id="{D8053629-5B88-0288-156B-0E0183AC876F}"/>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9" name="Freeform 58">
                <a:extLst>
                  <a:ext uri="{FF2B5EF4-FFF2-40B4-BE49-F238E27FC236}">
                    <a16:creationId xmlns:a16="http://schemas.microsoft.com/office/drawing/2014/main" id="{513C7C5B-E8EF-1425-830B-01D2AC933E81}"/>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10" name="Graphic 4">
              <a:extLst>
                <a:ext uri="{FF2B5EF4-FFF2-40B4-BE49-F238E27FC236}">
                  <a16:creationId xmlns:a16="http://schemas.microsoft.com/office/drawing/2014/main" id="{F1B5D23C-6C45-3734-6BA0-A5A9EF9F61C8}"/>
                </a:ext>
              </a:extLst>
            </p:cNvPr>
            <p:cNvGrpSpPr/>
            <p:nvPr/>
          </p:nvGrpSpPr>
          <p:grpSpPr>
            <a:xfrm>
              <a:off x="9129274" y="2893887"/>
              <a:ext cx="717139" cy="1211724"/>
              <a:chOff x="9129274" y="2893887"/>
              <a:chExt cx="717139" cy="1211724"/>
            </a:xfrm>
            <a:grpFill/>
          </p:grpSpPr>
          <p:sp>
            <p:nvSpPr>
              <p:cNvPr id="11" name="Freeform 50">
                <a:extLst>
                  <a:ext uri="{FF2B5EF4-FFF2-40B4-BE49-F238E27FC236}">
                    <a16:creationId xmlns:a16="http://schemas.microsoft.com/office/drawing/2014/main" id="{431EFA68-E558-FBFA-2B0D-27CA718C9B5A}"/>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2" name="Freeform 51">
                <a:extLst>
                  <a:ext uri="{FF2B5EF4-FFF2-40B4-BE49-F238E27FC236}">
                    <a16:creationId xmlns:a16="http://schemas.microsoft.com/office/drawing/2014/main" id="{9098577D-0333-0900-B572-3EEC9563BC6A}"/>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3" name="Freeform 52">
                <a:extLst>
                  <a:ext uri="{FF2B5EF4-FFF2-40B4-BE49-F238E27FC236}">
                    <a16:creationId xmlns:a16="http://schemas.microsoft.com/office/drawing/2014/main" id="{2853B8D6-4E50-A1F2-95DD-BBDA2385FA35}"/>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4" name="Freeform 53">
                <a:extLst>
                  <a:ext uri="{FF2B5EF4-FFF2-40B4-BE49-F238E27FC236}">
                    <a16:creationId xmlns:a16="http://schemas.microsoft.com/office/drawing/2014/main" id="{C906E529-4B4A-2BCB-8F2E-13BEC6FFB0B9}"/>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5" name="Freeform 54">
                <a:extLst>
                  <a:ext uri="{FF2B5EF4-FFF2-40B4-BE49-F238E27FC236}">
                    <a16:creationId xmlns:a16="http://schemas.microsoft.com/office/drawing/2014/main" id="{F5F128E7-D455-BD60-9EC0-3FB0094362CE}"/>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6" name="Freeform 55">
                <a:extLst>
                  <a:ext uri="{FF2B5EF4-FFF2-40B4-BE49-F238E27FC236}">
                    <a16:creationId xmlns:a16="http://schemas.microsoft.com/office/drawing/2014/main" id="{5874125C-B23C-5E84-544D-AFA82C3EAA95}"/>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7" name="Freeform 56">
                <a:extLst>
                  <a:ext uri="{FF2B5EF4-FFF2-40B4-BE49-F238E27FC236}">
                    <a16:creationId xmlns:a16="http://schemas.microsoft.com/office/drawing/2014/main" id="{AFD4058E-97EB-7CCF-1FD2-889053AAAC0F}"/>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71905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6"/>
          </p:nvPr>
        </p:nvSpPr>
        <p:spPr>
          <a:xfrm>
            <a:off x="1017545" y="558455"/>
            <a:ext cx="10719265" cy="1148307"/>
          </a:xfrm>
        </p:spPr>
        <p:txBody>
          <a:bodyPr>
            <a:normAutofit/>
          </a:bodyPr>
          <a:lstStyle/>
          <a:p>
            <a:r>
              <a:rPr lang="en-US" b="1" noProof="0"/>
              <a:t>EREK - European Resource Efficiency Knowledge Centre</a:t>
            </a:r>
            <a:endParaRPr lang="en-GB" b="1" noProof="0"/>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9"/>
          </p:nvPr>
        </p:nvSpPr>
        <p:spPr>
          <a:xfrm>
            <a:off x="6397072" y="1464379"/>
            <a:ext cx="5567881" cy="4854800"/>
          </a:xfrm>
        </p:spPr>
        <p:txBody>
          <a:bodyPr>
            <a:noAutofit/>
          </a:bodyPr>
          <a:lstStyle/>
          <a:p>
            <a:pPr>
              <a:spcAft>
                <a:spcPts val="600"/>
              </a:spcAft>
            </a:pPr>
            <a:r>
              <a:rPr lang="en-US" noProof="0">
                <a:solidFill>
                  <a:srgbClr val="0B3A5B"/>
                </a:solidFill>
              </a:rPr>
              <a:t>EREK stands for the </a:t>
            </a:r>
            <a:r>
              <a:rPr lang="en-US" noProof="0">
                <a:solidFill>
                  <a:srgbClr val="0B3A5B"/>
                </a:solidFill>
                <a:hlinkClick r:id="rId4"/>
              </a:rPr>
              <a:t>European Resource Efficiency Knowledge Centre</a:t>
            </a:r>
            <a:r>
              <a:rPr lang="en-US" noProof="0">
                <a:solidFill>
                  <a:srgbClr val="0B3A5B"/>
                </a:solidFill>
              </a:rPr>
              <a:t>. It is an initiative supported by the European Commission to help businesses, especially SMEs, become more resource-efficient, competitive, and sustainable.</a:t>
            </a:r>
          </a:p>
          <a:p>
            <a:pPr>
              <a:buNone/>
            </a:pPr>
            <a:r>
              <a:rPr lang="en-US">
                <a:solidFill>
                  <a:srgbClr val="0B3A5B"/>
                </a:solidFill>
              </a:rPr>
              <a:t>EREK provides </a:t>
            </a:r>
            <a:r>
              <a:rPr lang="en-US" b="1">
                <a:solidFill>
                  <a:srgbClr val="0B3A5B"/>
                </a:solidFill>
              </a:rPr>
              <a:t>tools, guidance, and case studies</a:t>
            </a:r>
            <a:r>
              <a:rPr lang="en-US">
                <a:solidFill>
                  <a:srgbClr val="0B3A5B"/>
                </a:solidFill>
              </a:rPr>
              <a:t> to support companies in:</a:t>
            </a:r>
          </a:p>
          <a:p>
            <a:pPr>
              <a:buFont typeface="Arial" panose="020B0604020202020204" pitchFamily="34" charset="0"/>
              <a:buChar char="•"/>
            </a:pPr>
            <a:r>
              <a:rPr lang="en-US" b="1">
                <a:solidFill>
                  <a:srgbClr val="0B3A5B"/>
                </a:solidFill>
              </a:rPr>
              <a:t>Reducing material, water, and energy use</a:t>
            </a:r>
            <a:endParaRPr lang="en-US">
              <a:solidFill>
                <a:srgbClr val="0B3A5B"/>
              </a:solidFill>
            </a:endParaRPr>
          </a:p>
          <a:p>
            <a:pPr>
              <a:buFont typeface="Arial" panose="020B0604020202020204" pitchFamily="34" charset="0"/>
              <a:buChar char="•"/>
            </a:pPr>
            <a:r>
              <a:rPr lang="en-US" b="1" err="1">
                <a:solidFill>
                  <a:srgbClr val="0B3A5B"/>
                </a:solidFill>
              </a:rPr>
              <a:t>Minimising</a:t>
            </a:r>
            <a:r>
              <a:rPr lang="en-US" b="1">
                <a:solidFill>
                  <a:srgbClr val="0B3A5B"/>
                </a:solidFill>
              </a:rPr>
              <a:t> waste and emissions</a:t>
            </a:r>
            <a:endParaRPr lang="en-US">
              <a:solidFill>
                <a:srgbClr val="0B3A5B"/>
              </a:solidFill>
            </a:endParaRPr>
          </a:p>
          <a:p>
            <a:pPr>
              <a:buFont typeface="Arial" panose="020B0604020202020204" pitchFamily="34" charset="0"/>
              <a:buChar char="•"/>
            </a:pPr>
            <a:r>
              <a:rPr lang="en-US" b="1">
                <a:solidFill>
                  <a:srgbClr val="0B3A5B"/>
                </a:solidFill>
              </a:rPr>
              <a:t>Improving product design and circular practices</a:t>
            </a:r>
            <a:endParaRPr lang="en-US">
              <a:solidFill>
                <a:srgbClr val="0B3A5B"/>
              </a:solidFill>
            </a:endParaRPr>
          </a:p>
          <a:p>
            <a:pPr>
              <a:spcAft>
                <a:spcPts val="600"/>
              </a:spcAft>
            </a:pPr>
            <a:endParaRPr lang="en-GB" noProof="0">
              <a:solidFill>
                <a:srgbClr val="0B3A5B"/>
              </a:solidFill>
            </a:endParaRPr>
          </a:p>
          <a:p>
            <a:pPr>
              <a:spcAft>
                <a:spcPts val="600"/>
              </a:spcAft>
            </a:pPr>
            <a:r>
              <a:rPr lang="pl-PL" b="1" noProof="0">
                <a:solidFill>
                  <a:srgbClr val="0B3A5B"/>
                </a:solidFill>
                <a:sym typeface="Wingdings" panose="05000000000000000000" pitchFamily="2" charset="2"/>
              </a:rPr>
              <a:t>	</a:t>
            </a:r>
            <a:endParaRPr lang="en-GB" b="1" noProof="0">
              <a:solidFill>
                <a:srgbClr val="0B3A5B"/>
              </a:solidFill>
            </a:endParaRPr>
          </a:p>
        </p:txBody>
      </p:sp>
      <p:grpSp>
        <p:nvGrpSpPr>
          <p:cNvPr id="4" name="Graphic 4">
            <a:extLst>
              <a:ext uri="{FF2B5EF4-FFF2-40B4-BE49-F238E27FC236}">
                <a16:creationId xmlns:a16="http://schemas.microsoft.com/office/drawing/2014/main" id="{5EFE0E13-3EE2-D01E-3079-3A1E597569D9}"/>
              </a:ext>
            </a:extLst>
          </p:cNvPr>
          <p:cNvGrpSpPr/>
          <p:nvPr/>
        </p:nvGrpSpPr>
        <p:grpSpPr>
          <a:xfrm rot="19582332">
            <a:off x="6198966" y="5366641"/>
            <a:ext cx="403667" cy="780438"/>
            <a:chOff x="9129274" y="2719113"/>
            <a:chExt cx="717139" cy="1386497"/>
          </a:xfrm>
          <a:solidFill>
            <a:srgbClr val="09465E"/>
          </a:solidFill>
        </p:grpSpPr>
        <p:grpSp>
          <p:nvGrpSpPr>
            <p:cNvPr id="6" name="Graphic 4">
              <a:extLst>
                <a:ext uri="{FF2B5EF4-FFF2-40B4-BE49-F238E27FC236}">
                  <a16:creationId xmlns:a16="http://schemas.microsoft.com/office/drawing/2014/main" id="{702E9799-701E-9147-3EFF-54B6C1F209A0}"/>
                </a:ext>
              </a:extLst>
            </p:cNvPr>
            <p:cNvGrpSpPr/>
            <p:nvPr/>
          </p:nvGrpSpPr>
          <p:grpSpPr>
            <a:xfrm>
              <a:off x="9159507" y="2719113"/>
              <a:ext cx="446280" cy="440141"/>
              <a:chOff x="9159507" y="2719113"/>
              <a:chExt cx="446280" cy="440141"/>
            </a:xfrm>
            <a:grpFill/>
          </p:grpSpPr>
          <p:sp>
            <p:nvSpPr>
              <p:cNvPr id="16" name="Freeform 57">
                <a:extLst>
                  <a:ext uri="{FF2B5EF4-FFF2-40B4-BE49-F238E27FC236}">
                    <a16:creationId xmlns:a16="http://schemas.microsoft.com/office/drawing/2014/main" id="{2A95B566-CF5B-E0C7-DDE3-9FF32279BA87}"/>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7" name="Freeform 58">
                <a:extLst>
                  <a:ext uri="{FF2B5EF4-FFF2-40B4-BE49-F238E27FC236}">
                    <a16:creationId xmlns:a16="http://schemas.microsoft.com/office/drawing/2014/main" id="{F4E67905-649E-003A-B463-979FB51B2CAC}"/>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7" name="Graphic 4">
              <a:extLst>
                <a:ext uri="{FF2B5EF4-FFF2-40B4-BE49-F238E27FC236}">
                  <a16:creationId xmlns:a16="http://schemas.microsoft.com/office/drawing/2014/main" id="{43AD709A-E928-728B-F558-EF14ADB29FF9}"/>
                </a:ext>
              </a:extLst>
            </p:cNvPr>
            <p:cNvGrpSpPr/>
            <p:nvPr/>
          </p:nvGrpSpPr>
          <p:grpSpPr>
            <a:xfrm>
              <a:off x="9129274" y="2893887"/>
              <a:ext cx="717139" cy="1211724"/>
              <a:chOff x="9129274" y="2893887"/>
              <a:chExt cx="717139" cy="1211724"/>
            </a:xfrm>
            <a:grpFill/>
          </p:grpSpPr>
          <p:sp>
            <p:nvSpPr>
              <p:cNvPr id="9" name="Freeform 50">
                <a:extLst>
                  <a:ext uri="{FF2B5EF4-FFF2-40B4-BE49-F238E27FC236}">
                    <a16:creationId xmlns:a16="http://schemas.microsoft.com/office/drawing/2014/main" id="{E7354792-D3FB-53E9-DE6B-3841E931EF33}"/>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0" name="Freeform 51">
                <a:extLst>
                  <a:ext uri="{FF2B5EF4-FFF2-40B4-BE49-F238E27FC236}">
                    <a16:creationId xmlns:a16="http://schemas.microsoft.com/office/drawing/2014/main" id="{A577FA80-CFB0-303A-D410-893DA7951FFB}"/>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1" name="Freeform 52">
                <a:extLst>
                  <a:ext uri="{FF2B5EF4-FFF2-40B4-BE49-F238E27FC236}">
                    <a16:creationId xmlns:a16="http://schemas.microsoft.com/office/drawing/2014/main" id="{CD5DB298-D943-CCAA-D82A-FCE3141D6AC7}"/>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2" name="Freeform 53">
                <a:extLst>
                  <a:ext uri="{FF2B5EF4-FFF2-40B4-BE49-F238E27FC236}">
                    <a16:creationId xmlns:a16="http://schemas.microsoft.com/office/drawing/2014/main" id="{FBEED88B-B399-61F0-FE3D-832D612C31C3}"/>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3" name="Freeform 54">
                <a:extLst>
                  <a:ext uri="{FF2B5EF4-FFF2-40B4-BE49-F238E27FC236}">
                    <a16:creationId xmlns:a16="http://schemas.microsoft.com/office/drawing/2014/main" id="{74A075D2-E413-76B7-5E91-9CAB00DB6F69}"/>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4" name="Freeform 55">
                <a:extLst>
                  <a:ext uri="{FF2B5EF4-FFF2-40B4-BE49-F238E27FC236}">
                    <a16:creationId xmlns:a16="http://schemas.microsoft.com/office/drawing/2014/main" id="{C47FBD8A-1642-3CE2-0B14-56EF12CBB137}"/>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5" name="Freeform 56">
                <a:extLst>
                  <a:ext uri="{FF2B5EF4-FFF2-40B4-BE49-F238E27FC236}">
                    <a16:creationId xmlns:a16="http://schemas.microsoft.com/office/drawing/2014/main" id="{358BAFD0-B677-14C0-DEA3-2035153FA80E}"/>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pic>
        <p:nvPicPr>
          <p:cNvPr id="18" name="Online Media 17" title="European Resource Efficiency Knowledge Centre">
            <a:hlinkClick r:id="" action="ppaction://media"/>
            <a:extLst>
              <a:ext uri="{FF2B5EF4-FFF2-40B4-BE49-F238E27FC236}">
                <a16:creationId xmlns:a16="http://schemas.microsoft.com/office/drawing/2014/main" id="{EC6DAA48-719F-E8CA-44E2-A27ADD47B2D4}"/>
              </a:ext>
            </a:extLst>
          </p:cNvPr>
          <p:cNvPicPr>
            <a:picLocks noRot="1" noChangeAspect="1"/>
          </p:cNvPicPr>
          <p:nvPr>
            <a:videoFile r:link="rId1"/>
          </p:nvPr>
        </p:nvPicPr>
        <p:blipFill>
          <a:blip r:embed="rId5"/>
          <a:stretch>
            <a:fillRect/>
          </a:stretch>
        </p:blipFill>
        <p:spPr>
          <a:xfrm>
            <a:off x="600210" y="3031205"/>
            <a:ext cx="5270032" cy="3279553"/>
          </a:xfrm>
          <a:prstGeom prst="rect">
            <a:avLst/>
          </a:prstGeom>
        </p:spPr>
      </p:pic>
    </p:spTree>
    <p:extLst>
      <p:ext uri="{BB962C8B-B14F-4D97-AF65-F5344CB8AC3E}">
        <p14:creationId xmlns:p14="http://schemas.microsoft.com/office/powerpoint/2010/main" val="215573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D1C58-A8EE-D820-70D9-7E0766C21D5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A58F8A0-24D3-9573-8B70-4BE0F8BE2827}"/>
              </a:ext>
            </a:extLst>
          </p:cNvPr>
          <p:cNvSpPr>
            <a:spLocks noGrp="1"/>
          </p:cNvSpPr>
          <p:nvPr>
            <p:ph type="body" sz="quarter" idx="16"/>
          </p:nvPr>
        </p:nvSpPr>
        <p:spPr>
          <a:xfrm>
            <a:off x="3402241" y="586033"/>
            <a:ext cx="7259868" cy="1008915"/>
          </a:xfrm>
          <a:prstGeom prst="rect">
            <a:avLst/>
          </a:prstGeom>
        </p:spPr>
        <p:txBody>
          <a:bodyPr/>
          <a:lstStyle/>
          <a:p>
            <a:pPr algn="r"/>
            <a:r>
              <a:rPr lang="en-GB" b="1" noProof="0">
                <a:solidFill>
                  <a:srgbClr val="09465E"/>
                </a:solidFill>
              </a:rPr>
              <a:t>Key Principles of Resource Efficiency</a:t>
            </a:r>
          </a:p>
        </p:txBody>
      </p:sp>
      <p:sp>
        <p:nvSpPr>
          <p:cNvPr id="2" name="Freeform 173">
            <a:extLst>
              <a:ext uri="{FF2B5EF4-FFF2-40B4-BE49-F238E27FC236}">
                <a16:creationId xmlns:a16="http://schemas.microsoft.com/office/drawing/2014/main" id="{B2FB3F56-CC37-D1F9-0771-9050AC75DFCA}"/>
              </a:ext>
            </a:extLst>
          </p:cNvPr>
          <p:cNvSpPr>
            <a:spLocks noChangeArrowheads="1"/>
          </p:cNvSpPr>
          <p:nvPr/>
        </p:nvSpPr>
        <p:spPr bwMode="auto">
          <a:xfrm>
            <a:off x="980864" y="2765629"/>
            <a:ext cx="4207744" cy="2901893"/>
          </a:xfrm>
          <a:custGeom>
            <a:avLst/>
            <a:gdLst>
              <a:gd name="T0" fmla="*/ 5131 w 5929"/>
              <a:gd name="T1" fmla="*/ 2248 h 2249"/>
              <a:gd name="T2" fmla="*/ 797 w 5929"/>
              <a:gd name="T3" fmla="*/ 2248 h 2249"/>
              <a:gd name="T4" fmla="*/ 797 w 5929"/>
              <a:gd name="T5" fmla="*/ 2248 h 2249"/>
              <a:gd name="T6" fmla="*/ 0 w 5929"/>
              <a:gd name="T7" fmla="*/ 1452 h 2249"/>
              <a:gd name="T8" fmla="*/ 0 w 5929"/>
              <a:gd name="T9" fmla="*/ 796 h 2249"/>
              <a:gd name="T10" fmla="*/ 0 w 5929"/>
              <a:gd name="T11" fmla="*/ 796 h 2249"/>
              <a:gd name="T12" fmla="*/ 797 w 5929"/>
              <a:gd name="T13" fmla="*/ 0 h 2249"/>
              <a:gd name="T14" fmla="*/ 5131 w 5929"/>
              <a:gd name="T15" fmla="*/ 0 h 2249"/>
              <a:gd name="T16" fmla="*/ 5131 w 5929"/>
              <a:gd name="T17" fmla="*/ 0 h 2249"/>
              <a:gd name="T18" fmla="*/ 5928 w 5929"/>
              <a:gd name="T19" fmla="*/ 796 h 2249"/>
              <a:gd name="T20" fmla="*/ 5928 w 5929"/>
              <a:gd name="T21" fmla="*/ 1452 h 2249"/>
              <a:gd name="T22" fmla="*/ 5928 w 5929"/>
              <a:gd name="T23" fmla="*/ 1452 h 2249"/>
              <a:gd name="T24" fmla="*/ 5131 w 5929"/>
              <a:gd name="T25" fmla="*/ 2248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49">
                <a:moveTo>
                  <a:pt x="5131" y="2248"/>
                </a:moveTo>
                <a:lnTo>
                  <a:pt x="797" y="2248"/>
                </a:lnTo>
                <a:lnTo>
                  <a:pt x="797" y="2248"/>
                </a:lnTo>
                <a:cubicBezTo>
                  <a:pt x="357" y="2248"/>
                  <a:pt x="0" y="1892"/>
                  <a:pt x="0" y="1452"/>
                </a:cubicBezTo>
                <a:lnTo>
                  <a:pt x="0" y="796"/>
                </a:lnTo>
                <a:lnTo>
                  <a:pt x="0" y="796"/>
                </a:lnTo>
                <a:cubicBezTo>
                  <a:pt x="0" y="356"/>
                  <a:pt x="357" y="0"/>
                  <a:pt x="797" y="0"/>
                </a:cubicBezTo>
                <a:lnTo>
                  <a:pt x="5131" y="0"/>
                </a:lnTo>
                <a:lnTo>
                  <a:pt x="5131" y="0"/>
                </a:lnTo>
                <a:cubicBezTo>
                  <a:pt x="5571" y="0"/>
                  <a:pt x="5928" y="356"/>
                  <a:pt x="5928" y="796"/>
                </a:cubicBezTo>
                <a:lnTo>
                  <a:pt x="5928" y="1452"/>
                </a:lnTo>
                <a:lnTo>
                  <a:pt x="5928" y="1452"/>
                </a:lnTo>
                <a:cubicBezTo>
                  <a:pt x="5928" y="1892"/>
                  <a:pt x="5571" y="2248"/>
                  <a:pt x="5131" y="2248"/>
                </a:cubicBezTo>
              </a:path>
            </a:pathLst>
          </a:custGeom>
          <a:solidFill>
            <a:srgbClr val="2094D2"/>
          </a:solidFill>
          <a:ln>
            <a:noFill/>
          </a:ln>
          <a:effectLst/>
        </p:spPr>
        <p:txBody>
          <a:bodyPr wrap="none" anchor="ctr"/>
          <a:lstStyle/>
          <a:p>
            <a:endParaRPr lang="en-GB" sz="900" noProof="0"/>
          </a:p>
        </p:txBody>
      </p:sp>
      <p:sp>
        <p:nvSpPr>
          <p:cNvPr id="5" name="Freeform 174">
            <a:extLst>
              <a:ext uri="{FF2B5EF4-FFF2-40B4-BE49-F238E27FC236}">
                <a16:creationId xmlns:a16="http://schemas.microsoft.com/office/drawing/2014/main" id="{3B4FBFAB-2EDD-A1D2-282A-DF3CB130B681}"/>
              </a:ext>
            </a:extLst>
          </p:cNvPr>
          <p:cNvSpPr>
            <a:spLocks noChangeArrowheads="1"/>
          </p:cNvSpPr>
          <p:nvPr/>
        </p:nvSpPr>
        <p:spPr bwMode="auto">
          <a:xfrm>
            <a:off x="1089299" y="2060974"/>
            <a:ext cx="4210102" cy="100891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0 w 4691"/>
              <a:gd name="T11" fmla="*/ 604 h 1209"/>
              <a:gd name="T12" fmla="*/ 604 w 4691"/>
              <a:gd name="T13" fmla="*/ 0 h 1209"/>
              <a:gd name="T14" fmla="*/ 4086 w 4691"/>
              <a:gd name="T15" fmla="*/ 0 h 1209"/>
              <a:gd name="T16" fmla="*/ 4086 w 4691"/>
              <a:gd name="T17" fmla="*/ 0 h 1209"/>
              <a:gd name="T18" fmla="*/ 4690 w 4691"/>
              <a:gd name="T19" fmla="*/ 604 h 1209"/>
              <a:gd name="T20" fmla="*/ 4690 w 4691"/>
              <a:gd name="T21" fmla="*/ 604 h 1209"/>
              <a:gd name="T22" fmla="*/ 4690 w 4691"/>
              <a:gd name="T23" fmla="*/ 604 h 1209"/>
              <a:gd name="T24" fmla="*/ 4086 w 4691"/>
              <a:gd name="T25"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91" h="1209">
                <a:moveTo>
                  <a:pt x="4086" y="1208"/>
                </a:moveTo>
                <a:lnTo>
                  <a:pt x="604" y="1208"/>
                </a:lnTo>
                <a:lnTo>
                  <a:pt x="604" y="1208"/>
                </a:lnTo>
                <a:cubicBezTo>
                  <a:pt x="270" y="1208"/>
                  <a:pt x="0" y="937"/>
                  <a:pt x="0" y="604"/>
                </a:cubicBezTo>
                <a:lnTo>
                  <a:pt x="0" y="604"/>
                </a:lnTo>
                <a:lnTo>
                  <a:pt x="0" y="604"/>
                </a:lnTo>
                <a:cubicBezTo>
                  <a:pt x="0" y="271"/>
                  <a:pt x="270" y="0"/>
                  <a:pt x="604" y="0"/>
                </a:cubicBezTo>
                <a:lnTo>
                  <a:pt x="4086" y="0"/>
                </a:lnTo>
                <a:lnTo>
                  <a:pt x="4086" y="0"/>
                </a:lnTo>
                <a:cubicBezTo>
                  <a:pt x="4419" y="0"/>
                  <a:pt x="4690" y="271"/>
                  <a:pt x="4690" y="604"/>
                </a:cubicBezTo>
                <a:lnTo>
                  <a:pt x="4690" y="604"/>
                </a:lnTo>
                <a:lnTo>
                  <a:pt x="4690" y="604"/>
                </a:lnTo>
                <a:cubicBezTo>
                  <a:pt x="4690" y="937"/>
                  <a:pt x="4419" y="1208"/>
                  <a:pt x="4086" y="1208"/>
                </a:cubicBezTo>
              </a:path>
            </a:pathLst>
          </a:custGeom>
          <a:solidFill>
            <a:srgbClr val="086575"/>
          </a:solidFill>
          <a:ln>
            <a:noFill/>
          </a:ln>
          <a:effectLst/>
        </p:spPr>
        <p:txBody>
          <a:bodyPr wrap="none" anchor="ctr"/>
          <a:lstStyle/>
          <a:p>
            <a:endParaRPr lang="en-GB" sz="900" noProof="0"/>
          </a:p>
        </p:txBody>
      </p:sp>
      <p:sp>
        <p:nvSpPr>
          <p:cNvPr id="6" name="Freeform 176">
            <a:extLst>
              <a:ext uri="{FF2B5EF4-FFF2-40B4-BE49-F238E27FC236}">
                <a16:creationId xmlns:a16="http://schemas.microsoft.com/office/drawing/2014/main" id="{8903B9D9-1C34-BF6E-95CA-39488E7E640A}"/>
              </a:ext>
            </a:extLst>
          </p:cNvPr>
          <p:cNvSpPr>
            <a:spLocks noChangeArrowheads="1"/>
          </p:cNvSpPr>
          <p:nvPr/>
        </p:nvSpPr>
        <p:spPr bwMode="auto">
          <a:xfrm>
            <a:off x="6286391" y="3680805"/>
            <a:ext cx="4641955" cy="2694857"/>
          </a:xfrm>
          <a:custGeom>
            <a:avLst/>
            <a:gdLst>
              <a:gd name="T0" fmla="*/ 5131 w 5929"/>
              <a:gd name="T1" fmla="*/ 2250 h 2251"/>
              <a:gd name="T2" fmla="*/ 796 w 5929"/>
              <a:gd name="T3" fmla="*/ 2250 h 2251"/>
              <a:gd name="T4" fmla="*/ 796 w 5929"/>
              <a:gd name="T5" fmla="*/ 2250 h 2251"/>
              <a:gd name="T6" fmla="*/ 0 w 5929"/>
              <a:gd name="T7" fmla="*/ 1454 h 2251"/>
              <a:gd name="T8" fmla="*/ 0 w 5929"/>
              <a:gd name="T9" fmla="*/ 797 h 2251"/>
              <a:gd name="T10" fmla="*/ 0 w 5929"/>
              <a:gd name="T11" fmla="*/ 797 h 2251"/>
              <a:gd name="T12" fmla="*/ 796 w 5929"/>
              <a:gd name="T13" fmla="*/ 0 h 2251"/>
              <a:gd name="T14" fmla="*/ 5131 w 5929"/>
              <a:gd name="T15" fmla="*/ 0 h 2251"/>
              <a:gd name="T16" fmla="*/ 5131 w 5929"/>
              <a:gd name="T17" fmla="*/ 0 h 2251"/>
              <a:gd name="T18" fmla="*/ 5928 w 5929"/>
              <a:gd name="T19" fmla="*/ 797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6" y="2250"/>
                </a:lnTo>
                <a:lnTo>
                  <a:pt x="796" y="2250"/>
                </a:lnTo>
                <a:cubicBezTo>
                  <a:pt x="357" y="2250"/>
                  <a:pt x="0" y="1894"/>
                  <a:pt x="0" y="1454"/>
                </a:cubicBezTo>
                <a:lnTo>
                  <a:pt x="0" y="797"/>
                </a:lnTo>
                <a:lnTo>
                  <a:pt x="0" y="797"/>
                </a:lnTo>
                <a:cubicBezTo>
                  <a:pt x="0" y="356"/>
                  <a:pt x="357" y="0"/>
                  <a:pt x="796" y="0"/>
                </a:cubicBezTo>
                <a:lnTo>
                  <a:pt x="5131" y="0"/>
                </a:lnTo>
                <a:lnTo>
                  <a:pt x="5131" y="0"/>
                </a:lnTo>
                <a:cubicBezTo>
                  <a:pt x="5571" y="0"/>
                  <a:pt x="5928" y="356"/>
                  <a:pt x="5928" y="797"/>
                </a:cubicBezTo>
                <a:lnTo>
                  <a:pt x="5928" y="1454"/>
                </a:lnTo>
                <a:lnTo>
                  <a:pt x="5928" y="1454"/>
                </a:lnTo>
                <a:cubicBezTo>
                  <a:pt x="5928" y="1894"/>
                  <a:pt x="5571" y="2250"/>
                  <a:pt x="5131" y="2250"/>
                </a:cubicBezTo>
              </a:path>
            </a:pathLst>
          </a:custGeom>
          <a:solidFill>
            <a:srgbClr val="60BA47"/>
          </a:solidFill>
          <a:ln>
            <a:noFill/>
          </a:ln>
          <a:effectLst/>
        </p:spPr>
        <p:txBody>
          <a:bodyPr wrap="none" anchor="ctr"/>
          <a:lstStyle/>
          <a:p>
            <a:endParaRPr lang="en-GB" sz="900" noProof="0"/>
          </a:p>
        </p:txBody>
      </p:sp>
      <p:sp>
        <p:nvSpPr>
          <p:cNvPr id="7" name="Freeform 177">
            <a:extLst>
              <a:ext uri="{FF2B5EF4-FFF2-40B4-BE49-F238E27FC236}">
                <a16:creationId xmlns:a16="http://schemas.microsoft.com/office/drawing/2014/main" id="{62D7E562-8FCE-9361-2E3F-99DD0883A5B5}"/>
              </a:ext>
            </a:extLst>
          </p:cNvPr>
          <p:cNvSpPr>
            <a:spLocks noChangeArrowheads="1"/>
          </p:cNvSpPr>
          <p:nvPr/>
        </p:nvSpPr>
        <p:spPr bwMode="auto">
          <a:xfrm>
            <a:off x="6343573" y="2892222"/>
            <a:ext cx="4207744" cy="1008915"/>
          </a:xfrm>
          <a:custGeom>
            <a:avLst/>
            <a:gdLst>
              <a:gd name="T0" fmla="*/ 4086 w 4690"/>
              <a:gd name="T1" fmla="*/ 1208 h 1209"/>
              <a:gd name="T2" fmla="*/ 603 w 4690"/>
              <a:gd name="T3" fmla="*/ 1208 h 1209"/>
              <a:gd name="T4" fmla="*/ 603 w 4690"/>
              <a:gd name="T5" fmla="*/ 1208 h 1209"/>
              <a:gd name="T6" fmla="*/ 0 w 4690"/>
              <a:gd name="T7" fmla="*/ 605 h 1209"/>
              <a:gd name="T8" fmla="*/ 0 w 4690"/>
              <a:gd name="T9" fmla="*/ 605 h 1209"/>
              <a:gd name="T10" fmla="*/ 603 w 4690"/>
              <a:gd name="T11" fmla="*/ 0 h 1209"/>
              <a:gd name="T12" fmla="*/ 4086 w 4690"/>
              <a:gd name="T13" fmla="*/ 0 h 1209"/>
              <a:gd name="T14" fmla="*/ 4086 w 4690"/>
              <a:gd name="T15" fmla="*/ 0 h 1209"/>
              <a:gd name="T16" fmla="*/ 4689 w 4690"/>
              <a:gd name="T17" fmla="*/ 605 h 1209"/>
              <a:gd name="T18" fmla="*/ 4689 w 4690"/>
              <a:gd name="T19" fmla="*/ 605 h 1209"/>
              <a:gd name="T20" fmla="*/ 4086 w 4690"/>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9">
                <a:moveTo>
                  <a:pt x="4086" y="1208"/>
                </a:moveTo>
                <a:lnTo>
                  <a:pt x="603" y="1208"/>
                </a:lnTo>
                <a:lnTo>
                  <a:pt x="603" y="1208"/>
                </a:lnTo>
                <a:cubicBezTo>
                  <a:pt x="270" y="1208"/>
                  <a:pt x="0" y="938"/>
                  <a:pt x="0" y="605"/>
                </a:cubicBezTo>
                <a:lnTo>
                  <a:pt x="0" y="605"/>
                </a:lnTo>
                <a:cubicBezTo>
                  <a:pt x="0" y="271"/>
                  <a:pt x="270" y="0"/>
                  <a:pt x="603" y="0"/>
                </a:cubicBezTo>
                <a:lnTo>
                  <a:pt x="4086" y="0"/>
                </a:lnTo>
                <a:lnTo>
                  <a:pt x="4086" y="0"/>
                </a:lnTo>
                <a:cubicBezTo>
                  <a:pt x="4419" y="0"/>
                  <a:pt x="4689" y="271"/>
                  <a:pt x="4689" y="605"/>
                </a:cubicBezTo>
                <a:lnTo>
                  <a:pt x="4689" y="605"/>
                </a:lnTo>
                <a:cubicBezTo>
                  <a:pt x="4689" y="938"/>
                  <a:pt x="4419" y="1208"/>
                  <a:pt x="4086" y="1208"/>
                </a:cubicBezTo>
              </a:path>
            </a:pathLst>
          </a:custGeom>
          <a:solidFill>
            <a:srgbClr val="09465E"/>
          </a:solidFill>
          <a:ln>
            <a:noFill/>
          </a:ln>
          <a:effectLst/>
        </p:spPr>
        <p:txBody>
          <a:bodyPr wrap="none" anchor="ctr"/>
          <a:lstStyle/>
          <a:p>
            <a:endParaRPr lang="en-GB" sz="900" noProof="0"/>
          </a:p>
        </p:txBody>
      </p:sp>
      <p:sp>
        <p:nvSpPr>
          <p:cNvPr id="8" name="CuadroTexto 598">
            <a:extLst>
              <a:ext uri="{FF2B5EF4-FFF2-40B4-BE49-F238E27FC236}">
                <a16:creationId xmlns:a16="http://schemas.microsoft.com/office/drawing/2014/main" id="{7E94E916-B732-0B94-6CA1-205561DAA12D}"/>
              </a:ext>
            </a:extLst>
          </p:cNvPr>
          <p:cNvSpPr txBox="1"/>
          <p:nvPr/>
        </p:nvSpPr>
        <p:spPr>
          <a:xfrm>
            <a:off x="6563979" y="3012444"/>
            <a:ext cx="3704546" cy="769441"/>
          </a:xfrm>
          <a:prstGeom prst="rect">
            <a:avLst/>
          </a:prstGeom>
          <a:noFill/>
        </p:spPr>
        <p:txBody>
          <a:bodyPr wrap="square" rtlCol="0">
            <a:spAutoFit/>
          </a:bodyPr>
          <a:lstStyle/>
          <a:p>
            <a:r>
              <a:rPr lang="en-GB" sz="2200" b="1" noProof="0">
                <a:solidFill>
                  <a:schemeClr val="bg1"/>
                </a:solidFill>
                <a:latin typeface="Calibri" panose="020F0502020204030204" pitchFamily="34" charset="0"/>
                <a:ea typeface="Lato" charset="0"/>
                <a:cs typeface="Calibri" panose="020F0502020204030204" pitchFamily="34" charset="0"/>
              </a:rPr>
              <a:t>Transition to Resource-Efficient Business Models</a:t>
            </a:r>
          </a:p>
        </p:txBody>
      </p:sp>
      <p:sp>
        <p:nvSpPr>
          <p:cNvPr id="9" name="CuadroTexto 599">
            <a:extLst>
              <a:ext uri="{FF2B5EF4-FFF2-40B4-BE49-F238E27FC236}">
                <a16:creationId xmlns:a16="http://schemas.microsoft.com/office/drawing/2014/main" id="{D6539958-00DA-AD4C-62A9-46982EC48855}"/>
              </a:ext>
            </a:extLst>
          </p:cNvPr>
          <p:cNvSpPr txBox="1"/>
          <p:nvPr/>
        </p:nvSpPr>
        <p:spPr>
          <a:xfrm>
            <a:off x="1324492" y="2153156"/>
            <a:ext cx="3420947" cy="769441"/>
          </a:xfrm>
          <a:prstGeom prst="rect">
            <a:avLst/>
          </a:prstGeom>
          <a:noFill/>
        </p:spPr>
        <p:txBody>
          <a:bodyPr wrap="square" rtlCol="0">
            <a:spAutoFit/>
          </a:bodyPr>
          <a:lstStyle/>
          <a:p>
            <a:r>
              <a:rPr lang="en-GB" sz="2200" b="1" noProof="0">
                <a:solidFill>
                  <a:schemeClr val="bg1"/>
                </a:solidFill>
                <a:latin typeface="Calibri" panose="020F0502020204030204" pitchFamily="34" charset="0"/>
                <a:ea typeface="Lato" charset="0"/>
                <a:cs typeface="Calibri" panose="020F0502020204030204" pitchFamily="34" charset="0"/>
              </a:rPr>
              <a:t>Identification of Risks and Opportunities</a:t>
            </a:r>
          </a:p>
        </p:txBody>
      </p:sp>
      <p:sp>
        <p:nvSpPr>
          <p:cNvPr id="10" name="Rectángulo 602">
            <a:extLst>
              <a:ext uri="{FF2B5EF4-FFF2-40B4-BE49-F238E27FC236}">
                <a16:creationId xmlns:a16="http://schemas.microsoft.com/office/drawing/2014/main" id="{2E1FDB08-5331-1F8D-922C-A39CBF25596E}"/>
              </a:ext>
            </a:extLst>
          </p:cNvPr>
          <p:cNvSpPr/>
          <p:nvPr/>
        </p:nvSpPr>
        <p:spPr>
          <a:xfrm>
            <a:off x="6462551" y="3970217"/>
            <a:ext cx="4312285" cy="2031325"/>
          </a:xfrm>
          <a:prstGeom prst="rect">
            <a:avLst/>
          </a:prstGeom>
        </p:spPr>
        <p:txBody>
          <a:bodyPr wrap="square">
            <a:spAutoFit/>
          </a:bodyPr>
          <a:lstStyle/>
          <a:p>
            <a:r>
              <a:rPr lang="en-GB" noProof="0">
                <a:solidFill>
                  <a:schemeClr val="bg1"/>
                </a:solidFill>
                <a:latin typeface="Calibri" panose="020F0502020204030204" pitchFamily="34" charset="0"/>
                <a:ea typeface="Lato" charset="0"/>
                <a:cs typeface="Calibri" panose="020F0502020204030204" pitchFamily="34" charset="0"/>
              </a:rPr>
              <a:t>Food SMEs and producers should integrate </a:t>
            </a:r>
            <a:r>
              <a:rPr lang="en-GB" noProof="0">
                <a:solidFill>
                  <a:srgbClr val="1D4C60"/>
                </a:solidFill>
                <a:latin typeface="Calibri" panose="020F0502020204030204" pitchFamily="34" charset="0"/>
                <a:ea typeface="Lato" charset="0"/>
                <a:cs typeface="Calibri" panose="020F0502020204030204" pitchFamily="34" charset="0"/>
                <a:hlinkClick r:id="rId2">
                  <a:extLst>
                    <a:ext uri="{A12FA001-AC4F-418D-AE19-62706E023703}">
                      <ahyp:hlinkClr xmlns:ahyp="http://schemas.microsoft.com/office/drawing/2018/hyperlinkcolor" val="tx"/>
                    </a:ext>
                  </a:extLst>
                </a:hlinkClick>
              </a:rPr>
              <a:t>circular economy principles </a:t>
            </a:r>
            <a:r>
              <a:rPr lang="en-GB" noProof="0">
                <a:solidFill>
                  <a:schemeClr val="bg1"/>
                </a:solidFill>
                <a:latin typeface="Calibri" panose="020F0502020204030204" pitchFamily="34" charset="0"/>
                <a:ea typeface="Lato" charset="0"/>
                <a:cs typeface="Calibri" panose="020F0502020204030204" pitchFamily="34" charset="0"/>
              </a:rPr>
              <a:t>into existing and new business models, focusing on reducing primary resource consumption, minimising environmental impacts, and optimising product life cycles, design, and material usage.</a:t>
            </a:r>
          </a:p>
        </p:txBody>
      </p:sp>
      <p:sp>
        <p:nvSpPr>
          <p:cNvPr id="11" name="Rectángulo 602">
            <a:extLst>
              <a:ext uri="{FF2B5EF4-FFF2-40B4-BE49-F238E27FC236}">
                <a16:creationId xmlns:a16="http://schemas.microsoft.com/office/drawing/2014/main" id="{8E9F7FE1-B817-85E4-ABC8-7297B05C052C}"/>
              </a:ext>
            </a:extLst>
          </p:cNvPr>
          <p:cNvSpPr/>
          <p:nvPr/>
        </p:nvSpPr>
        <p:spPr>
          <a:xfrm>
            <a:off x="1263653" y="3092420"/>
            <a:ext cx="3734882" cy="2031325"/>
          </a:xfrm>
          <a:prstGeom prst="rect">
            <a:avLst/>
          </a:prstGeom>
        </p:spPr>
        <p:txBody>
          <a:bodyPr wrap="square">
            <a:spAutoFit/>
          </a:bodyPr>
          <a:lstStyle/>
          <a:p>
            <a:r>
              <a:rPr lang="en-GB" noProof="0">
                <a:solidFill>
                  <a:schemeClr val="bg1"/>
                </a:solidFill>
                <a:latin typeface="Calibri" panose="020F0502020204030204" pitchFamily="34" charset="0"/>
                <a:ea typeface="Lato" charset="0"/>
                <a:cs typeface="Calibri" panose="020F0502020204030204" pitchFamily="34" charset="0"/>
              </a:rPr>
              <a:t>Food SMEs and producers must assess the risks and opportunities of transitioning to circular and resource-efficient models, considering technological advancements, market competitiveness, and reputational risks along their value chains.</a:t>
            </a:r>
          </a:p>
        </p:txBody>
      </p:sp>
      <p:pic>
        <p:nvPicPr>
          <p:cNvPr id="12" name="Grafika 11" descr="Priorytety z wypełnieniem pełnym">
            <a:extLst>
              <a:ext uri="{FF2B5EF4-FFF2-40B4-BE49-F238E27FC236}">
                <a16:creationId xmlns:a16="http://schemas.microsoft.com/office/drawing/2014/main" id="{F2934A24-E501-9C2C-4749-D9E887B50A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63979" y="1895902"/>
            <a:ext cx="914400" cy="914400"/>
          </a:xfrm>
          <a:prstGeom prst="rect">
            <a:avLst/>
          </a:prstGeom>
        </p:spPr>
      </p:pic>
      <p:pic>
        <p:nvPicPr>
          <p:cNvPr id="15" name="Grafika 14" descr="Radioaktywny z wypełnieniem pełnym">
            <a:extLst>
              <a:ext uri="{FF2B5EF4-FFF2-40B4-BE49-F238E27FC236}">
                <a16:creationId xmlns:a16="http://schemas.microsoft.com/office/drawing/2014/main" id="{976E840A-CE36-4090-F5D9-58527415E0D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63653" y="1080943"/>
            <a:ext cx="914400" cy="914400"/>
          </a:xfrm>
          <a:prstGeom prst="rect">
            <a:avLst/>
          </a:prstGeom>
        </p:spPr>
      </p:pic>
    </p:spTree>
    <p:extLst>
      <p:ext uri="{BB962C8B-B14F-4D97-AF65-F5344CB8AC3E}">
        <p14:creationId xmlns:p14="http://schemas.microsoft.com/office/powerpoint/2010/main" val="538991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BDFE8-402A-502A-E1A3-19FAEF8CBF2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3AA8EBB-2889-A57A-524B-A74FCDFB73C9}"/>
              </a:ext>
            </a:extLst>
          </p:cNvPr>
          <p:cNvSpPr>
            <a:spLocks noGrp="1"/>
          </p:cNvSpPr>
          <p:nvPr>
            <p:ph type="body" sz="quarter" idx="16"/>
          </p:nvPr>
        </p:nvSpPr>
        <p:spPr>
          <a:xfrm>
            <a:off x="987048" y="623280"/>
            <a:ext cx="7544210" cy="1008915"/>
          </a:xfrm>
          <a:prstGeom prst="rect">
            <a:avLst/>
          </a:prstGeom>
        </p:spPr>
        <p:txBody>
          <a:bodyPr/>
          <a:lstStyle/>
          <a:p>
            <a:r>
              <a:rPr lang="en-GB" b="1" noProof="0">
                <a:solidFill>
                  <a:srgbClr val="09465E"/>
                </a:solidFill>
              </a:rPr>
              <a:t>Key Principles of Resource Efficiency</a:t>
            </a:r>
          </a:p>
        </p:txBody>
      </p:sp>
      <p:sp>
        <p:nvSpPr>
          <p:cNvPr id="2" name="Freeform 173">
            <a:extLst>
              <a:ext uri="{FF2B5EF4-FFF2-40B4-BE49-F238E27FC236}">
                <a16:creationId xmlns:a16="http://schemas.microsoft.com/office/drawing/2014/main" id="{3B251F73-4231-D7DF-AD48-0D865D08CF7C}"/>
              </a:ext>
            </a:extLst>
          </p:cNvPr>
          <p:cNvSpPr>
            <a:spLocks noChangeArrowheads="1"/>
          </p:cNvSpPr>
          <p:nvPr/>
        </p:nvSpPr>
        <p:spPr bwMode="auto">
          <a:xfrm>
            <a:off x="6539418" y="2525266"/>
            <a:ext cx="4318537" cy="3179124"/>
          </a:xfrm>
          <a:custGeom>
            <a:avLst/>
            <a:gdLst>
              <a:gd name="T0" fmla="*/ 5131 w 5929"/>
              <a:gd name="T1" fmla="*/ 2248 h 2249"/>
              <a:gd name="T2" fmla="*/ 797 w 5929"/>
              <a:gd name="T3" fmla="*/ 2248 h 2249"/>
              <a:gd name="T4" fmla="*/ 797 w 5929"/>
              <a:gd name="T5" fmla="*/ 2248 h 2249"/>
              <a:gd name="T6" fmla="*/ 0 w 5929"/>
              <a:gd name="T7" fmla="*/ 1452 h 2249"/>
              <a:gd name="T8" fmla="*/ 0 w 5929"/>
              <a:gd name="T9" fmla="*/ 796 h 2249"/>
              <a:gd name="T10" fmla="*/ 0 w 5929"/>
              <a:gd name="T11" fmla="*/ 796 h 2249"/>
              <a:gd name="T12" fmla="*/ 797 w 5929"/>
              <a:gd name="T13" fmla="*/ 0 h 2249"/>
              <a:gd name="T14" fmla="*/ 5131 w 5929"/>
              <a:gd name="T15" fmla="*/ 0 h 2249"/>
              <a:gd name="T16" fmla="*/ 5131 w 5929"/>
              <a:gd name="T17" fmla="*/ 0 h 2249"/>
              <a:gd name="T18" fmla="*/ 5928 w 5929"/>
              <a:gd name="T19" fmla="*/ 796 h 2249"/>
              <a:gd name="T20" fmla="*/ 5928 w 5929"/>
              <a:gd name="T21" fmla="*/ 1452 h 2249"/>
              <a:gd name="T22" fmla="*/ 5928 w 5929"/>
              <a:gd name="T23" fmla="*/ 1452 h 2249"/>
              <a:gd name="T24" fmla="*/ 5131 w 5929"/>
              <a:gd name="T25" fmla="*/ 2248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49">
                <a:moveTo>
                  <a:pt x="5131" y="2248"/>
                </a:moveTo>
                <a:lnTo>
                  <a:pt x="797" y="2248"/>
                </a:lnTo>
                <a:lnTo>
                  <a:pt x="797" y="2248"/>
                </a:lnTo>
                <a:cubicBezTo>
                  <a:pt x="357" y="2248"/>
                  <a:pt x="0" y="1892"/>
                  <a:pt x="0" y="1452"/>
                </a:cubicBezTo>
                <a:lnTo>
                  <a:pt x="0" y="796"/>
                </a:lnTo>
                <a:lnTo>
                  <a:pt x="0" y="796"/>
                </a:lnTo>
                <a:cubicBezTo>
                  <a:pt x="0" y="356"/>
                  <a:pt x="357" y="0"/>
                  <a:pt x="797" y="0"/>
                </a:cubicBezTo>
                <a:lnTo>
                  <a:pt x="5131" y="0"/>
                </a:lnTo>
                <a:lnTo>
                  <a:pt x="5131" y="0"/>
                </a:lnTo>
                <a:cubicBezTo>
                  <a:pt x="5571" y="0"/>
                  <a:pt x="5928" y="356"/>
                  <a:pt x="5928" y="796"/>
                </a:cubicBezTo>
                <a:lnTo>
                  <a:pt x="5928" y="1452"/>
                </a:lnTo>
                <a:lnTo>
                  <a:pt x="5928" y="1452"/>
                </a:lnTo>
                <a:cubicBezTo>
                  <a:pt x="5928" y="1892"/>
                  <a:pt x="5571" y="2248"/>
                  <a:pt x="5131" y="2248"/>
                </a:cubicBezTo>
              </a:path>
            </a:pathLst>
          </a:custGeom>
          <a:solidFill>
            <a:srgbClr val="2094D2"/>
          </a:solidFill>
          <a:ln>
            <a:noFill/>
          </a:ln>
          <a:effectLst/>
        </p:spPr>
        <p:txBody>
          <a:bodyPr wrap="none" anchor="ctr"/>
          <a:lstStyle/>
          <a:p>
            <a:endParaRPr lang="en-GB" sz="900" noProof="0"/>
          </a:p>
        </p:txBody>
      </p:sp>
      <p:sp>
        <p:nvSpPr>
          <p:cNvPr id="5" name="Freeform 174">
            <a:extLst>
              <a:ext uri="{FF2B5EF4-FFF2-40B4-BE49-F238E27FC236}">
                <a16:creationId xmlns:a16="http://schemas.microsoft.com/office/drawing/2014/main" id="{AA24456A-FE4D-02E8-748D-B891564ADDF5}"/>
              </a:ext>
            </a:extLst>
          </p:cNvPr>
          <p:cNvSpPr>
            <a:spLocks noChangeArrowheads="1"/>
          </p:cNvSpPr>
          <p:nvPr/>
        </p:nvSpPr>
        <p:spPr bwMode="auto">
          <a:xfrm>
            <a:off x="6647853" y="1911420"/>
            <a:ext cx="4210102" cy="100891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0 w 4691"/>
              <a:gd name="T11" fmla="*/ 604 h 1209"/>
              <a:gd name="T12" fmla="*/ 604 w 4691"/>
              <a:gd name="T13" fmla="*/ 0 h 1209"/>
              <a:gd name="T14" fmla="*/ 4086 w 4691"/>
              <a:gd name="T15" fmla="*/ 0 h 1209"/>
              <a:gd name="T16" fmla="*/ 4086 w 4691"/>
              <a:gd name="T17" fmla="*/ 0 h 1209"/>
              <a:gd name="T18" fmla="*/ 4690 w 4691"/>
              <a:gd name="T19" fmla="*/ 604 h 1209"/>
              <a:gd name="T20" fmla="*/ 4690 w 4691"/>
              <a:gd name="T21" fmla="*/ 604 h 1209"/>
              <a:gd name="T22" fmla="*/ 4690 w 4691"/>
              <a:gd name="T23" fmla="*/ 604 h 1209"/>
              <a:gd name="T24" fmla="*/ 4086 w 4691"/>
              <a:gd name="T25"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91" h="1209">
                <a:moveTo>
                  <a:pt x="4086" y="1208"/>
                </a:moveTo>
                <a:lnTo>
                  <a:pt x="604" y="1208"/>
                </a:lnTo>
                <a:lnTo>
                  <a:pt x="604" y="1208"/>
                </a:lnTo>
                <a:cubicBezTo>
                  <a:pt x="270" y="1208"/>
                  <a:pt x="0" y="937"/>
                  <a:pt x="0" y="604"/>
                </a:cubicBezTo>
                <a:lnTo>
                  <a:pt x="0" y="604"/>
                </a:lnTo>
                <a:lnTo>
                  <a:pt x="0" y="604"/>
                </a:lnTo>
                <a:cubicBezTo>
                  <a:pt x="0" y="271"/>
                  <a:pt x="270" y="0"/>
                  <a:pt x="604" y="0"/>
                </a:cubicBezTo>
                <a:lnTo>
                  <a:pt x="4086" y="0"/>
                </a:lnTo>
                <a:lnTo>
                  <a:pt x="4086" y="0"/>
                </a:lnTo>
                <a:cubicBezTo>
                  <a:pt x="4419" y="0"/>
                  <a:pt x="4690" y="271"/>
                  <a:pt x="4690" y="604"/>
                </a:cubicBezTo>
                <a:lnTo>
                  <a:pt x="4690" y="604"/>
                </a:lnTo>
                <a:lnTo>
                  <a:pt x="4690" y="604"/>
                </a:lnTo>
                <a:cubicBezTo>
                  <a:pt x="4690" y="937"/>
                  <a:pt x="4419" y="1208"/>
                  <a:pt x="4086" y="1208"/>
                </a:cubicBezTo>
              </a:path>
            </a:pathLst>
          </a:custGeom>
          <a:solidFill>
            <a:srgbClr val="086575"/>
          </a:solidFill>
          <a:ln>
            <a:noFill/>
          </a:ln>
          <a:effectLst/>
        </p:spPr>
        <p:txBody>
          <a:bodyPr wrap="none" anchor="ctr"/>
          <a:lstStyle/>
          <a:p>
            <a:endParaRPr lang="en-GB" sz="900" noProof="0"/>
          </a:p>
        </p:txBody>
      </p:sp>
      <p:sp>
        <p:nvSpPr>
          <p:cNvPr id="6" name="Freeform 176">
            <a:extLst>
              <a:ext uri="{FF2B5EF4-FFF2-40B4-BE49-F238E27FC236}">
                <a16:creationId xmlns:a16="http://schemas.microsoft.com/office/drawing/2014/main" id="{52654B14-ABCA-F86A-0876-51BC83221825}"/>
              </a:ext>
            </a:extLst>
          </p:cNvPr>
          <p:cNvSpPr>
            <a:spLocks noChangeArrowheads="1"/>
          </p:cNvSpPr>
          <p:nvPr/>
        </p:nvSpPr>
        <p:spPr bwMode="auto">
          <a:xfrm>
            <a:off x="1097555" y="3855223"/>
            <a:ext cx="4417125" cy="2379497"/>
          </a:xfrm>
          <a:custGeom>
            <a:avLst/>
            <a:gdLst>
              <a:gd name="T0" fmla="*/ 5131 w 5929"/>
              <a:gd name="T1" fmla="*/ 2250 h 2251"/>
              <a:gd name="T2" fmla="*/ 796 w 5929"/>
              <a:gd name="T3" fmla="*/ 2250 h 2251"/>
              <a:gd name="T4" fmla="*/ 796 w 5929"/>
              <a:gd name="T5" fmla="*/ 2250 h 2251"/>
              <a:gd name="T6" fmla="*/ 0 w 5929"/>
              <a:gd name="T7" fmla="*/ 1454 h 2251"/>
              <a:gd name="T8" fmla="*/ 0 w 5929"/>
              <a:gd name="T9" fmla="*/ 797 h 2251"/>
              <a:gd name="T10" fmla="*/ 0 w 5929"/>
              <a:gd name="T11" fmla="*/ 797 h 2251"/>
              <a:gd name="T12" fmla="*/ 796 w 5929"/>
              <a:gd name="T13" fmla="*/ 0 h 2251"/>
              <a:gd name="T14" fmla="*/ 5131 w 5929"/>
              <a:gd name="T15" fmla="*/ 0 h 2251"/>
              <a:gd name="T16" fmla="*/ 5131 w 5929"/>
              <a:gd name="T17" fmla="*/ 0 h 2251"/>
              <a:gd name="T18" fmla="*/ 5928 w 5929"/>
              <a:gd name="T19" fmla="*/ 797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6" y="2250"/>
                </a:lnTo>
                <a:lnTo>
                  <a:pt x="796" y="2250"/>
                </a:lnTo>
                <a:cubicBezTo>
                  <a:pt x="357" y="2250"/>
                  <a:pt x="0" y="1894"/>
                  <a:pt x="0" y="1454"/>
                </a:cubicBezTo>
                <a:lnTo>
                  <a:pt x="0" y="797"/>
                </a:lnTo>
                <a:lnTo>
                  <a:pt x="0" y="797"/>
                </a:lnTo>
                <a:cubicBezTo>
                  <a:pt x="0" y="356"/>
                  <a:pt x="357" y="0"/>
                  <a:pt x="796" y="0"/>
                </a:cubicBezTo>
                <a:lnTo>
                  <a:pt x="5131" y="0"/>
                </a:lnTo>
                <a:lnTo>
                  <a:pt x="5131" y="0"/>
                </a:lnTo>
                <a:cubicBezTo>
                  <a:pt x="5571" y="0"/>
                  <a:pt x="5928" y="356"/>
                  <a:pt x="5928" y="797"/>
                </a:cubicBezTo>
                <a:lnTo>
                  <a:pt x="5928" y="1454"/>
                </a:lnTo>
                <a:lnTo>
                  <a:pt x="5928" y="1454"/>
                </a:lnTo>
                <a:cubicBezTo>
                  <a:pt x="5928" y="1894"/>
                  <a:pt x="5571" y="2250"/>
                  <a:pt x="5131" y="2250"/>
                </a:cubicBezTo>
              </a:path>
            </a:pathLst>
          </a:custGeom>
          <a:solidFill>
            <a:srgbClr val="60BA47"/>
          </a:solidFill>
          <a:ln>
            <a:noFill/>
          </a:ln>
          <a:effectLst/>
        </p:spPr>
        <p:txBody>
          <a:bodyPr wrap="none" anchor="ctr"/>
          <a:lstStyle/>
          <a:p>
            <a:endParaRPr lang="en-GB" sz="900" noProof="0"/>
          </a:p>
        </p:txBody>
      </p:sp>
      <p:sp>
        <p:nvSpPr>
          <p:cNvPr id="7" name="Freeform 177">
            <a:extLst>
              <a:ext uri="{FF2B5EF4-FFF2-40B4-BE49-F238E27FC236}">
                <a16:creationId xmlns:a16="http://schemas.microsoft.com/office/drawing/2014/main" id="{30102216-EA75-6E5D-7141-ED93F87AFD37}"/>
              </a:ext>
            </a:extLst>
          </p:cNvPr>
          <p:cNvSpPr>
            <a:spLocks noChangeArrowheads="1"/>
          </p:cNvSpPr>
          <p:nvPr/>
        </p:nvSpPr>
        <p:spPr bwMode="auto">
          <a:xfrm>
            <a:off x="1208347" y="3170335"/>
            <a:ext cx="4207744" cy="1008915"/>
          </a:xfrm>
          <a:custGeom>
            <a:avLst/>
            <a:gdLst>
              <a:gd name="T0" fmla="*/ 4086 w 4690"/>
              <a:gd name="T1" fmla="*/ 1208 h 1209"/>
              <a:gd name="T2" fmla="*/ 603 w 4690"/>
              <a:gd name="T3" fmla="*/ 1208 h 1209"/>
              <a:gd name="T4" fmla="*/ 603 w 4690"/>
              <a:gd name="T5" fmla="*/ 1208 h 1209"/>
              <a:gd name="T6" fmla="*/ 0 w 4690"/>
              <a:gd name="T7" fmla="*/ 605 h 1209"/>
              <a:gd name="T8" fmla="*/ 0 w 4690"/>
              <a:gd name="T9" fmla="*/ 605 h 1209"/>
              <a:gd name="T10" fmla="*/ 603 w 4690"/>
              <a:gd name="T11" fmla="*/ 0 h 1209"/>
              <a:gd name="T12" fmla="*/ 4086 w 4690"/>
              <a:gd name="T13" fmla="*/ 0 h 1209"/>
              <a:gd name="T14" fmla="*/ 4086 w 4690"/>
              <a:gd name="T15" fmla="*/ 0 h 1209"/>
              <a:gd name="T16" fmla="*/ 4689 w 4690"/>
              <a:gd name="T17" fmla="*/ 605 h 1209"/>
              <a:gd name="T18" fmla="*/ 4689 w 4690"/>
              <a:gd name="T19" fmla="*/ 605 h 1209"/>
              <a:gd name="T20" fmla="*/ 4086 w 4690"/>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9">
                <a:moveTo>
                  <a:pt x="4086" y="1208"/>
                </a:moveTo>
                <a:lnTo>
                  <a:pt x="603" y="1208"/>
                </a:lnTo>
                <a:lnTo>
                  <a:pt x="603" y="1208"/>
                </a:lnTo>
                <a:cubicBezTo>
                  <a:pt x="270" y="1208"/>
                  <a:pt x="0" y="938"/>
                  <a:pt x="0" y="605"/>
                </a:cubicBezTo>
                <a:lnTo>
                  <a:pt x="0" y="605"/>
                </a:lnTo>
                <a:cubicBezTo>
                  <a:pt x="0" y="271"/>
                  <a:pt x="270" y="0"/>
                  <a:pt x="603" y="0"/>
                </a:cubicBezTo>
                <a:lnTo>
                  <a:pt x="4086" y="0"/>
                </a:lnTo>
                <a:lnTo>
                  <a:pt x="4086" y="0"/>
                </a:lnTo>
                <a:cubicBezTo>
                  <a:pt x="4419" y="0"/>
                  <a:pt x="4689" y="271"/>
                  <a:pt x="4689" y="605"/>
                </a:cubicBezTo>
                <a:lnTo>
                  <a:pt x="4689" y="605"/>
                </a:lnTo>
                <a:cubicBezTo>
                  <a:pt x="4689" y="938"/>
                  <a:pt x="4419" y="1208"/>
                  <a:pt x="4086" y="1208"/>
                </a:cubicBezTo>
              </a:path>
            </a:pathLst>
          </a:custGeom>
          <a:solidFill>
            <a:srgbClr val="09465E"/>
          </a:solidFill>
          <a:ln>
            <a:noFill/>
          </a:ln>
          <a:effectLst/>
        </p:spPr>
        <p:txBody>
          <a:bodyPr wrap="none" anchor="ctr"/>
          <a:lstStyle/>
          <a:p>
            <a:endParaRPr lang="en-GB" sz="900" noProof="0"/>
          </a:p>
        </p:txBody>
      </p:sp>
      <p:sp>
        <p:nvSpPr>
          <p:cNvPr id="8" name="CuadroTexto 598">
            <a:extLst>
              <a:ext uri="{FF2B5EF4-FFF2-40B4-BE49-F238E27FC236}">
                <a16:creationId xmlns:a16="http://schemas.microsoft.com/office/drawing/2014/main" id="{F433F799-C63C-A99C-89D4-3E927E0843E6}"/>
              </a:ext>
            </a:extLst>
          </p:cNvPr>
          <p:cNvSpPr txBox="1"/>
          <p:nvPr/>
        </p:nvSpPr>
        <p:spPr>
          <a:xfrm>
            <a:off x="1428753" y="3290557"/>
            <a:ext cx="3704546" cy="769441"/>
          </a:xfrm>
          <a:prstGeom prst="rect">
            <a:avLst/>
          </a:prstGeom>
          <a:noFill/>
        </p:spPr>
        <p:txBody>
          <a:bodyPr wrap="square" rtlCol="0">
            <a:spAutoFit/>
          </a:bodyPr>
          <a:lstStyle/>
          <a:p>
            <a:r>
              <a:rPr lang="en-GB" sz="2200" b="1" noProof="0">
                <a:solidFill>
                  <a:schemeClr val="bg1"/>
                </a:solidFill>
                <a:latin typeface="Calibri" panose="020F0502020204030204" pitchFamily="34" charset="0"/>
                <a:ea typeface="Lato" charset="0"/>
                <a:cs typeface="Calibri" panose="020F0502020204030204" pitchFamily="34" charset="0"/>
              </a:rPr>
              <a:t>Enhancement of Monitoring and Reporting</a:t>
            </a:r>
          </a:p>
        </p:txBody>
      </p:sp>
      <p:sp>
        <p:nvSpPr>
          <p:cNvPr id="9" name="CuadroTexto 599">
            <a:extLst>
              <a:ext uri="{FF2B5EF4-FFF2-40B4-BE49-F238E27FC236}">
                <a16:creationId xmlns:a16="http://schemas.microsoft.com/office/drawing/2014/main" id="{8CDBFA6A-1F3B-8324-1761-49CA86AA66DE}"/>
              </a:ext>
            </a:extLst>
          </p:cNvPr>
          <p:cNvSpPr txBox="1"/>
          <p:nvPr/>
        </p:nvSpPr>
        <p:spPr>
          <a:xfrm>
            <a:off x="6883046" y="2003602"/>
            <a:ext cx="3692117" cy="769441"/>
          </a:xfrm>
          <a:prstGeom prst="rect">
            <a:avLst/>
          </a:prstGeom>
          <a:noFill/>
        </p:spPr>
        <p:txBody>
          <a:bodyPr wrap="square" rtlCol="0">
            <a:spAutoFit/>
          </a:bodyPr>
          <a:lstStyle/>
          <a:p>
            <a:r>
              <a:rPr lang="en-GB" sz="2200" b="1" noProof="0">
                <a:solidFill>
                  <a:schemeClr val="bg1"/>
                </a:solidFill>
                <a:latin typeface="Calibri" panose="020F0502020204030204" pitchFamily="34" charset="0"/>
                <a:ea typeface="Lato" charset="0"/>
                <a:cs typeface="Calibri" panose="020F0502020204030204" pitchFamily="34" charset="0"/>
              </a:rPr>
              <a:t>Multi-Stakeholder Partnerships and Engagement</a:t>
            </a:r>
          </a:p>
        </p:txBody>
      </p:sp>
      <p:sp>
        <p:nvSpPr>
          <p:cNvPr id="10" name="Rectángulo 602">
            <a:extLst>
              <a:ext uri="{FF2B5EF4-FFF2-40B4-BE49-F238E27FC236}">
                <a16:creationId xmlns:a16="http://schemas.microsoft.com/office/drawing/2014/main" id="{874BE542-3D09-B258-5807-EE0FCDF1D6DB}"/>
              </a:ext>
            </a:extLst>
          </p:cNvPr>
          <p:cNvSpPr/>
          <p:nvPr/>
        </p:nvSpPr>
        <p:spPr>
          <a:xfrm>
            <a:off x="1235328" y="4182426"/>
            <a:ext cx="4207744" cy="1754326"/>
          </a:xfrm>
          <a:prstGeom prst="rect">
            <a:avLst/>
          </a:prstGeom>
        </p:spPr>
        <p:txBody>
          <a:bodyPr wrap="square">
            <a:spAutoFit/>
          </a:bodyPr>
          <a:lstStyle/>
          <a:p>
            <a:r>
              <a:rPr lang="en-GB" noProof="0">
                <a:solidFill>
                  <a:schemeClr val="bg1"/>
                </a:solidFill>
                <a:latin typeface="Calibri" panose="020F0502020204030204" pitchFamily="34" charset="0"/>
                <a:ea typeface="Lato" charset="0"/>
                <a:cs typeface="Calibri" panose="020F0502020204030204" pitchFamily="34" charset="0"/>
              </a:rPr>
              <a:t>It’s crucial for food producers to incorporate circular economy and resource efficiency into their </a:t>
            </a:r>
            <a:r>
              <a:rPr lang="en-GB" b="1" noProof="0">
                <a:solidFill>
                  <a:schemeClr val="bg1"/>
                </a:solidFill>
                <a:latin typeface="Calibri" panose="020F0502020204030204" pitchFamily="34" charset="0"/>
                <a:ea typeface="Lato" charset="0"/>
                <a:cs typeface="Calibri" panose="020F0502020204030204" pitchFamily="34" charset="0"/>
              </a:rPr>
              <a:t>information disclosure practices</a:t>
            </a:r>
            <a:r>
              <a:rPr lang="en-GB" noProof="0">
                <a:solidFill>
                  <a:schemeClr val="bg1"/>
                </a:solidFill>
                <a:latin typeface="Calibri" panose="020F0502020204030204" pitchFamily="34" charset="0"/>
                <a:ea typeface="Lato" charset="0"/>
                <a:cs typeface="Calibri" panose="020F0502020204030204" pitchFamily="34" charset="0"/>
              </a:rPr>
              <a:t>, ensuring transparency about their progress and impact through sustainability reports and other channels.</a:t>
            </a:r>
          </a:p>
        </p:txBody>
      </p:sp>
      <p:sp>
        <p:nvSpPr>
          <p:cNvPr id="11" name="Rectángulo 602">
            <a:extLst>
              <a:ext uri="{FF2B5EF4-FFF2-40B4-BE49-F238E27FC236}">
                <a16:creationId xmlns:a16="http://schemas.microsoft.com/office/drawing/2014/main" id="{234367F8-6034-CE8F-78CC-A9F5D61D274A}"/>
              </a:ext>
            </a:extLst>
          </p:cNvPr>
          <p:cNvSpPr/>
          <p:nvPr/>
        </p:nvSpPr>
        <p:spPr>
          <a:xfrm>
            <a:off x="6721311" y="2942866"/>
            <a:ext cx="4136644" cy="2585323"/>
          </a:xfrm>
          <a:prstGeom prst="rect">
            <a:avLst/>
          </a:prstGeom>
        </p:spPr>
        <p:txBody>
          <a:bodyPr wrap="square">
            <a:spAutoFit/>
          </a:bodyPr>
          <a:lstStyle/>
          <a:p>
            <a:r>
              <a:rPr lang="en-GB" noProof="0">
                <a:solidFill>
                  <a:schemeClr val="bg1"/>
                </a:solidFill>
                <a:latin typeface="Calibri" panose="020F0502020204030204" pitchFamily="34" charset="0"/>
                <a:ea typeface="Lato" charset="0"/>
                <a:cs typeface="Calibri" panose="020F0502020204030204" pitchFamily="34" charset="0"/>
              </a:rPr>
              <a:t>Cross-sector collaboration, including partnerships between</a:t>
            </a:r>
            <a:r>
              <a:rPr lang="en-US" noProof="0">
                <a:solidFill>
                  <a:schemeClr val="bg1"/>
                </a:solidFill>
                <a:latin typeface="Calibri" panose="020F0502020204030204" pitchFamily="34" charset="0"/>
                <a:ea typeface="Lato" charset="0"/>
                <a:cs typeface="Calibri" panose="020F0502020204030204" pitchFamily="34" charset="0"/>
              </a:rPr>
              <a:t> </a:t>
            </a:r>
            <a:r>
              <a:rPr lang="pl-PL" noProof="0">
                <a:solidFill>
                  <a:schemeClr val="bg1"/>
                </a:solidFill>
                <a:latin typeface="Calibri" panose="020F0502020204030204" pitchFamily="34" charset="0"/>
                <a:ea typeface="Lato" charset="0"/>
                <a:cs typeface="Calibri" panose="020F0502020204030204" pitchFamily="34" charset="0"/>
              </a:rPr>
              <a:t>p</a:t>
            </a:r>
            <a:r>
              <a:rPr lang="en-US" noProof="0" err="1">
                <a:solidFill>
                  <a:schemeClr val="bg1"/>
                </a:solidFill>
                <a:latin typeface="Calibri" panose="020F0502020204030204" pitchFamily="34" charset="0"/>
                <a:ea typeface="Lato" charset="0"/>
                <a:cs typeface="Calibri" panose="020F0502020204030204" pitchFamily="34" charset="0"/>
              </a:rPr>
              <a:t>rimary</a:t>
            </a:r>
            <a:r>
              <a:rPr lang="en-US" noProof="0">
                <a:solidFill>
                  <a:schemeClr val="bg1"/>
                </a:solidFill>
                <a:latin typeface="Calibri" panose="020F0502020204030204" pitchFamily="34" charset="0"/>
                <a:ea typeface="Lato" charset="0"/>
                <a:cs typeface="Calibri" panose="020F0502020204030204" pitchFamily="34" charset="0"/>
              </a:rPr>
              <a:t> </a:t>
            </a:r>
            <a:r>
              <a:rPr lang="pl-PL" noProof="0">
                <a:solidFill>
                  <a:schemeClr val="bg1"/>
                </a:solidFill>
                <a:latin typeface="Calibri" panose="020F0502020204030204" pitchFamily="34" charset="0"/>
                <a:ea typeface="Lato" charset="0"/>
                <a:cs typeface="Calibri" panose="020F0502020204030204" pitchFamily="34" charset="0"/>
              </a:rPr>
              <a:t>f</a:t>
            </a:r>
            <a:r>
              <a:rPr lang="en-US" noProof="0" err="1">
                <a:solidFill>
                  <a:schemeClr val="bg1"/>
                </a:solidFill>
                <a:latin typeface="Calibri" panose="020F0502020204030204" pitchFamily="34" charset="0"/>
                <a:ea typeface="Lato" charset="0"/>
                <a:cs typeface="Calibri" panose="020F0502020204030204" pitchFamily="34" charset="0"/>
              </a:rPr>
              <a:t>ood</a:t>
            </a:r>
            <a:r>
              <a:rPr lang="en-US" noProof="0">
                <a:solidFill>
                  <a:schemeClr val="bg1"/>
                </a:solidFill>
                <a:latin typeface="Calibri" panose="020F0502020204030204" pitchFamily="34" charset="0"/>
                <a:ea typeface="Lato" charset="0"/>
                <a:cs typeface="Calibri" panose="020F0502020204030204" pitchFamily="34" charset="0"/>
              </a:rPr>
              <a:t> </a:t>
            </a:r>
            <a:r>
              <a:rPr lang="pl-PL" noProof="0">
                <a:solidFill>
                  <a:schemeClr val="bg1"/>
                </a:solidFill>
                <a:latin typeface="Calibri" panose="020F0502020204030204" pitchFamily="34" charset="0"/>
                <a:ea typeface="Lato" charset="0"/>
                <a:cs typeface="Calibri" panose="020F0502020204030204" pitchFamily="34" charset="0"/>
              </a:rPr>
              <a:t>p</a:t>
            </a:r>
            <a:r>
              <a:rPr lang="en-US" noProof="0" err="1">
                <a:solidFill>
                  <a:schemeClr val="bg1"/>
                </a:solidFill>
                <a:latin typeface="Calibri" panose="020F0502020204030204" pitchFamily="34" charset="0"/>
                <a:ea typeface="Lato" charset="0"/>
                <a:cs typeface="Calibri" panose="020F0502020204030204" pitchFamily="34" charset="0"/>
              </a:rPr>
              <a:t>roducers</a:t>
            </a:r>
            <a:r>
              <a:rPr lang="pl-PL" noProof="0">
                <a:solidFill>
                  <a:schemeClr val="bg1"/>
                </a:solidFill>
                <a:latin typeface="Calibri" panose="020F0502020204030204" pitchFamily="34" charset="0"/>
                <a:ea typeface="Lato" charset="0"/>
                <a:cs typeface="Calibri" panose="020F0502020204030204" pitchFamily="34" charset="0"/>
              </a:rPr>
              <a:t>, </a:t>
            </a:r>
            <a:r>
              <a:rPr lang="en-IE" noProof="0">
                <a:solidFill>
                  <a:schemeClr val="bg1"/>
                </a:solidFill>
                <a:latin typeface="Calibri" panose="020F0502020204030204" pitchFamily="34" charset="0"/>
                <a:ea typeface="Lato" charset="0"/>
                <a:cs typeface="Calibri" panose="020F0502020204030204" pitchFamily="34" charset="0"/>
              </a:rPr>
              <a:t>food </a:t>
            </a:r>
            <a:r>
              <a:rPr lang="en-IE" noProof="0" err="1">
                <a:solidFill>
                  <a:schemeClr val="bg1"/>
                </a:solidFill>
                <a:latin typeface="Calibri" panose="020F0502020204030204" pitchFamily="34" charset="0"/>
                <a:ea typeface="Lato" charset="0"/>
                <a:cs typeface="Calibri" panose="020F0502020204030204" pitchFamily="34" charset="0"/>
              </a:rPr>
              <a:t>communitiies</a:t>
            </a:r>
            <a:r>
              <a:rPr lang="en-IE" noProof="0">
                <a:solidFill>
                  <a:schemeClr val="bg1"/>
                </a:solidFill>
                <a:latin typeface="Calibri" panose="020F0502020204030204" pitchFamily="34" charset="0"/>
                <a:ea typeface="Lato" charset="0"/>
                <a:cs typeface="Calibri" panose="020F0502020204030204" pitchFamily="34" charset="0"/>
              </a:rPr>
              <a:t>, </a:t>
            </a:r>
            <a:r>
              <a:rPr lang="pl-PL" noProof="0">
                <a:solidFill>
                  <a:schemeClr val="bg1"/>
                </a:solidFill>
                <a:latin typeface="Calibri" panose="020F0502020204030204" pitchFamily="34" charset="0"/>
                <a:ea typeface="Lato" charset="0"/>
                <a:cs typeface="Calibri" panose="020F0502020204030204" pitchFamily="34" charset="0"/>
              </a:rPr>
              <a:t>b</a:t>
            </a:r>
            <a:r>
              <a:rPr lang="en-US" noProof="0" err="1">
                <a:solidFill>
                  <a:schemeClr val="bg1"/>
                </a:solidFill>
                <a:latin typeface="Calibri" panose="020F0502020204030204" pitchFamily="34" charset="0"/>
                <a:ea typeface="Lato" charset="0"/>
                <a:cs typeface="Calibri" panose="020F0502020204030204" pitchFamily="34" charset="0"/>
              </a:rPr>
              <a:t>ioeconomy</a:t>
            </a:r>
            <a:r>
              <a:rPr lang="en-US" noProof="0">
                <a:solidFill>
                  <a:schemeClr val="bg1"/>
                </a:solidFill>
                <a:latin typeface="Calibri" panose="020F0502020204030204" pitchFamily="34" charset="0"/>
                <a:ea typeface="Lato" charset="0"/>
                <a:cs typeface="Calibri" panose="020F0502020204030204" pitchFamily="34" charset="0"/>
              </a:rPr>
              <a:t> </a:t>
            </a:r>
            <a:r>
              <a:rPr lang="pl-PL" noProof="0">
                <a:solidFill>
                  <a:schemeClr val="bg1"/>
                </a:solidFill>
                <a:latin typeface="Calibri" panose="020F0502020204030204" pitchFamily="34" charset="0"/>
                <a:ea typeface="Lato" charset="0"/>
                <a:cs typeface="Calibri" panose="020F0502020204030204" pitchFamily="34" charset="0"/>
              </a:rPr>
              <a:t>s</a:t>
            </a:r>
            <a:r>
              <a:rPr lang="en-US" noProof="0" err="1">
                <a:solidFill>
                  <a:schemeClr val="bg1"/>
                </a:solidFill>
                <a:latin typeface="Calibri" panose="020F0502020204030204" pitchFamily="34" charset="0"/>
                <a:ea typeface="Lato" charset="0"/>
                <a:cs typeface="Calibri" panose="020F0502020204030204" pitchFamily="34" charset="0"/>
              </a:rPr>
              <a:t>takeholders</a:t>
            </a:r>
            <a:r>
              <a:rPr lang="pl-PL" noProof="0">
                <a:solidFill>
                  <a:schemeClr val="bg1"/>
                </a:solidFill>
                <a:latin typeface="Calibri" panose="020F0502020204030204" pitchFamily="34" charset="0"/>
                <a:ea typeface="Lato" charset="0"/>
                <a:cs typeface="Calibri" panose="020F0502020204030204" pitchFamily="34" charset="0"/>
              </a:rPr>
              <a:t>,</a:t>
            </a:r>
            <a:r>
              <a:rPr lang="en-GB" noProof="0">
                <a:solidFill>
                  <a:schemeClr val="bg1"/>
                </a:solidFill>
                <a:latin typeface="Calibri" panose="020F0502020204030204" pitchFamily="34" charset="0"/>
                <a:ea typeface="Lato" charset="0"/>
                <a:cs typeface="Calibri" panose="020F0502020204030204" pitchFamily="34" charset="0"/>
              </a:rPr>
              <a:t> </a:t>
            </a:r>
            <a:r>
              <a:rPr lang="pl-PL" noProof="0">
                <a:solidFill>
                  <a:schemeClr val="bg1"/>
                </a:solidFill>
                <a:latin typeface="Calibri" panose="020F0502020204030204" pitchFamily="34" charset="0"/>
                <a:ea typeface="Lato" charset="0"/>
                <a:cs typeface="Calibri" panose="020F0502020204030204" pitchFamily="34" charset="0"/>
              </a:rPr>
              <a:t>r</a:t>
            </a:r>
            <a:r>
              <a:rPr lang="en-GB" noProof="0" err="1">
                <a:solidFill>
                  <a:schemeClr val="bg1"/>
                </a:solidFill>
                <a:latin typeface="Calibri" panose="020F0502020204030204" pitchFamily="34" charset="0"/>
                <a:ea typeface="Lato" charset="0"/>
                <a:cs typeface="Calibri" panose="020F0502020204030204" pitchFamily="34" charset="0"/>
              </a:rPr>
              <a:t>egional</a:t>
            </a:r>
            <a:r>
              <a:rPr lang="en-GB" noProof="0">
                <a:solidFill>
                  <a:schemeClr val="bg1"/>
                </a:solidFill>
                <a:latin typeface="Calibri" panose="020F0502020204030204" pitchFamily="34" charset="0"/>
                <a:ea typeface="Lato" charset="0"/>
                <a:cs typeface="Calibri" panose="020F0502020204030204" pitchFamily="34" charset="0"/>
              </a:rPr>
              <a:t> </a:t>
            </a:r>
            <a:r>
              <a:rPr lang="pl-PL" noProof="0">
                <a:solidFill>
                  <a:schemeClr val="bg1"/>
                </a:solidFill>
                <a:latin typeface="Calibri" panose="020F0502020204030204" pitchFamily="34" charset="0"/>
                <a:ea typeface="Lato" charset="0"/>
                <a:cs typeface="Calibri" panose="020F0502020204030204" pitchFamily="34" charset="0"/>
              </a:rPr>
              <a:t>d</a:t>
            </a:r>
            <a:r>
              <a:rPr lang="en-GB" noProof="0" err="1">
                <a:solidFill>
                  <a:schemeClr val="bg1"/>
                </a:solidFill>
                <a:latin typeface="Calibri" panose="020F0502020204030204" pitchFamily="34" charset="0"/>
                <a:ea typeface="Lato" charset="0"/>
                <a:cs typeface="Calibri" panose="020F0502020204030204" pitchFamily="34" charset="0"/>
              </a:rPr>
              <a:t>evelopment</a:t>
            </a:r>
            <a:r>
              <a:rPr lang="en-GB" noProof="0">
                <a:solidFill>
                  <a:schemeClr val="bg1"/>
                </a:solidFill>
                <a:latin typeface="Calibri" panose="020F0502020204030204" pitchFamily="34" charset="0"/>
                <a:ea typeface="Lato" charset="0"/>
                <a:cs typeface="Calibri" panose="020F0502020204030204" pitchFamily="34" charset="0"/>
              </a:rPr>
              <a:t> </a:t>
            </a:r>
            <a:r>
              <a:rPr lang="pl-PL" noProof="0">
                <a:solidFill>
                  <a:schemeClr val="bg1"/>
                </a:solidFill>
                <a:latin typeface="Calibri" panose="020F0502020204030204" pitchFamily="34" charset="0"/>
                <a:ea typeface="Lato" charset="0"/>
                <a:cs typeface="Calibri" panose="020F0502020204030204" pitchFamily="34" charset="0"/>
              </a:rPr>
              <a:t>a</a:t>
            </a:r>
            <a:r>
              <a:rPr lang="en-GB" noProof="0" err="1">
                <a:solidFill>
                  <a:schemeClr val="bg1"/>
                </a:solidFill>
                <a:latin typeface="Calibri" panose="020F0502020204030204" pitchFamily="34" charset="0"/>
                <a:ea typeface="Lato" charset="0"/>
                <a:cs typeface="Calibri" panose="020F0502020204030204" pitchFamily="34" charset="0"/>
              </a:rPr>
              <a:t>gencies</a:t>
            </a:r>
            <a:r>
              <a:rPr lang="en-GB" noProof="0">
                <a:solidFill>
                  <a:schemeClr val="bg1"/>
                </a:solidFill>
                <a:latin typeface="Calibri" panose="020F0502020204030204" pitchFamily="34" charset="0"/>
                <a:ea typeface="Lato" charset="0"/>
                <a:cs typeface="Calibri" panose="020F0502020204030204" pitchFamily="34" charset="0"/>
              </a:rPr>
              <a:t>, and consumers, is key to maximising resource use and enhancing circularity. Public-private partnerships should support circular economy solutions.</a:t>
            </a:r>
          </a:p>
        </p:txBody>
      </p:sp>
      <p:pic>
        <p:nvPicPr>
          <p:cNvPr id="16" name="Grafika 15" descr="Połączenia kontur">
            <a:extLst>
              <a:ext uri="{FF2B5EF4-FFF2-40B4-BE49-F238E27FC236}">
                <a16:creationId xmlns:a16="http://schemas.microsoft.com/office/drawing/2014/main" id="{C31AEA76-FE43-85AC-E284-997BA389E0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84657" y="924693"/>
            <a:ext cx="914400" cy="914400"/>
          </a:xfrm>
          <a:prstGeom prst="rect">
            <a:avLst/>
          </a:prstGeom>
        </p:spPr>
      </p:pic>
      <p:pic>
        <p:nvPicPr>
          <p:cNvPr id="18" name="Grafika 17" descr="Podkładka — zaznaczone z wypełnieniem pełnym">
            <a:extLst>
              <a:ext uri="{FF2B5EF4-FFF2-40B4-BE49-F238E27FC236}">
                <a16:creationId xmlns:a16="http://schemas.microsoft.com/office/drawing/2014/main" id="{37088A07-DEDE-5E17-BE47-E9180E8D4D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12482" y="2106113"/>
            <a:ext cx="914400" cy="914400"/>
          </a:xfrm>
          <a:prstGeom prst="rect">
            <a:avLst/>
          </a:prstGeom>
        </p:spPr>
      </p:pic>
    </p:spTree>
    <p:extLst>
      <p:ext uri="{BB962C8B-B14F-4D97-AF65-F5344CB8AC3E}">
        <p14:creationId xmlns:p14="http://schemas.microsoft.com/office/powerpoint/2010/main" val="2259114736"/>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7a7d2cd-df7e-4745-bde0-17e5b7a43ab2" xsi:nil="true"/>
    <lcf76f155ced4ddcb4097134ff3c332f xmlns="c90da0c0-d638-440e-806c-9eaade8987c8">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947AC497626534B880599881CCBB6C8" ma:contentTypeVersion="15" ma:contentTypeDescription="Create a new document." ma:contentTypeScope="" ma:versionID="585a4356692c66b091367eab73698f34">
  <xsd:schema xmlns:xsd="http://www.w3.org/2001/XMLSchema" xmlns:xs="http://www.w3.org/2001/XMLSchema" xmlns:p="http://schemas.microsoft.com/office/2006/metadata/properties" xmlns:ns2="c90da0c0-d638-440e-806c-9eaade8987c8" xmlns:ns3="d7a7d2cd-df7e-4745-bde0-17e5b7a43ab2" targetNamespace="http://schemas.microsoft.com/office/2006/metadata/properties" ma:root="true" ma:fieldsID="3fa49066718843e788d1018ad13ec468" ns2:_="" ns3:_="">
    <xsd:import namespace="c90da0c0-d638-440e-806c-9eaade8987c8"/>
    <xsd:import namespace="d7a7d2cd-df7e-4745-bde0-17e5b7a43ab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0da0c0-d638-440e-806c-9eaade8987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7ca0dbe-6da4-4ec3-9a57-0e4c939697f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a7d2cd-df7e-4745-bde0-17e5b7a43ab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051324f-5bb6-414c-b559-e6f5bad1caf0}" ma:internalName="TaxCatchAll" ma:showField="CatchAllData" ma:web="d7a7d2cd-df7e-4745-bde0-17e5b7a43ab2">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01E00BD-1D63-4E96-B34D-CAAD242FC98B}">
  <ds:schemaRefs>
    <ds:schemaRef ds:uri="c90da0c0-d638-440e-806c-9eaade8987c8"/>
    <ds:schemaRef ds:uri="d7a7d2cd-df7e-4745-bde0-17e5b7a43ab2"/>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76789BB-6A58-4BF1-9D0B-DF052D7A6433}">
  <ds:schemaRefs>
    <ds:schemaRef ds:uri="c90da0c0-d638-440e-806c-9eaade8987c8"/>
    <ds:schemaRef ds:uri="d7a7d2cd-df7e-4745-bde0-17e5b7a43ab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3062469-6C89-4978-B126-4C2BFE20F20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42</Slides>
  <Notes>22</Notes>
  <HiddenSlides>0</HiddenSlide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revision>1</cp:revision>
  <dcterms:created xsi:type="dcterms:W3CDTF">2020-10-14T13:32:04Z</dcterms:created>
  <dcterms:modified xsi:type="dcterms:W3CDTF">2025-05-14T20:26:51Z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0x010100F947AC497626534B880599881CCBB6C8</vt:lpwstr>
  </property>
  <property fmtid="{D5CDD505-2E9C-101B-9397-08002B2CF9AE}" pid="3" name="MediaServiceImageTags">
    <vt:lpwstr/>
  </property>
</Properties>
</file>