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4345" r:id="rId5"/>
    <p:sldId id="4306" r:id="rId6"/>
    <p:sldId id="4352" r:id="rId7"/>
    <p:sldId id="4360" r:id="rId8"/>
    <p:sldId id="4398" r:id="rId9"/>
    <p:sldId id="4399" r:id="rId10"/>
    <p:sldId id="4338" r:id="rId11"/>
    <p:sldId id="4389" r:id="rId12"/>
    <p:sldId id="4381" r:id="rId13"/>
    <p:sldId id="4388" r:id="rId14"/>
    <p:sldId id="4364" r:id="rId15"/>
    <p:sldId id="4397" r:id="rId16"/>
    <p:sldId id="4387" r:id="rId17"/>
    <p:sldId id="277" r:id="rId18"/>
    <p:sldId id="4390" r:id="rId19"/>
    <p:sldId id="4391" r:id="rId20"/>
    <p:sldId id="4392" r:id="rId21"/>
    <p:sldId id="4400" r:id="rId22"/>
    <p:sldId id="4358" r:id="rId23"/>
    <p:sldId id="4362" r:id="rId24"/>
    <p:sldId id="4383" r:id="rId25"/>
    <p:sldId id="4401" r:id="rId26"/>
    <p:sldId id="4382" r:id="rId27"/>
    <p:sldId id="4355" r:id="rId28"/>
    <p:sldId id="4357" r:id="rId29"/>
    <p:sldId id="4365" r:id="rId30"/>
    <p:sldId id="4319" r:id="rId31"/>
    <p:sldId id="4340" r:id="rId32"/>
    <p:sldId id="282" r:id="rId33"/>
    <p:sldId id="4394" r:id="rId34"/>
    <p:sldId id="4300" r:id="rId35"/>
    <p:sldId id="276" r:id="rId36"/>
    <p:sldId id="4396" r:id="rId37"/>
    <p:sldId id="4380" r:id="rId38"/>
    <p:sldId id="4351" r:id="rId39"/>
    <p:sldId id="4402" r:id="rId40"/>
    <p:sldId id="4403" r:id="rId41"/>
    <p:sldId id="4404" r:id="rId42"/>
    <p:sldId id="4405" r:id="rId43"/>
    <p:sldId id="4343" r:id="rId44"/>
    <p:sldId id="4354" r:id="rId45"/>
    <p:sldId id="426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B3A5B"/>
    <a:srgbClr val="1D4C60"/>
    <a:srgbClr val="09465E"/>
    <a:srgbClr val="066C6D"/>
    <a:srgbClr val="2094D2"/>
    <a:srgbClr val="3CBEB3"/>
    <a:srgbClr val="F26650"/>
    <a:srgbClr val="88D1DA"/>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58412-9FEA-973D-E18C-07BA92D8EA56}" v="4" dt="2025-05-14T20:26:50.0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13258412-9FEA-973D-E18C-07BA92D8EA56}"/>
    <pc:docChg chg="modSld sldOrd">
      <pc:chgData name="Paula Whyte ( Momentum Consulting )" userId="S::paula_momentumconsulting.ie#ext#@biainnovatorcampus.onmicrosoft.com::f0db49ca-a56d-4261-b8a6-819acd09e0a3" providerId="AD" clId="Web-{13258412-9FEA-973D-E18C-07BA92D8EA56}" dt="2025-05-14T20:26:50.032" v="3" actId="1076"/>
      <pc:docMkLst>
        <pc:docMk/>
      </pc:docMkLst>
      <pc:sldChg chg="ord">
        <pc:chgData name="Paula Whyte ( Momentum Consulting )" userId="S::paula_momentumconsulting.ie#ext#@biainnovatorcampus.onmicrosoft.com::f0db49ca-a56d-4261-b8a6-819acd09e0a3" providerId="AD" clId="Web-{13258412-9FEA-973D-E18C-07BA92D8EA56}" dt="2025-05-14T20:25:15.828" v="2"/>
        <pc:sldMkLst>
          <pc:docMk/>
          <pc:sldMk cId="3262932546" sldId="4392"/>
        </pc:sldMkLst>
      </pc:sldChg>
      <pc:sldChg chg="modSp">
        <pc:chgData name="Paula Whyte ( Momentum Consulting )" userId="S::paula_momentumconsulting.ie#ext#@biainnovatorcampus.onmicrosoft.com::f0db49ca-a56d-4261-b8a6-819acd09e0a3" providerId="AD" clId="Web-{13258412-9FEA-973D-E18C-07BA92D8EA56}" dt="2025-05-14T20:26:50.032" v="3" actId="1076"/>
        <pc:sldMkLst>
          <pc:docMk/>
          <pc:sldMk cId="1854067918" sldId="4400"/>
        </pc:sldMkLst>
        <pc:grpChg chg="mod">
          <ac:chgData name="Paula Whyte ( Momentum Consulting )" userId="S::paula_momentumconsulting.ie#ext#@biainnovatorcampus.onmicrosoft.com::f0db49ca-a56d-4261-b8a6-819acd09e0a3" providerId="AD" clId="Web-{13258412-9FEA-973D-E18C-07BA92D8EA56}" dt="2025-05-14T20:26:50.032" v="3" actId="1076"/>
          <ac:grpSpMkLst>
            <pc:docMk/>
            <pc:sldMk cId="1854067918" sldId="4400"/>
            <ac:grpSpMk id="9" creationId="{323DBF7B-EB92-CC3A-AC3A-71BE156675C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EACEFC-4F7D-39E2-4681-F743B7402B13}"/>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5C95554-3757-8649-D700-074F935E42A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30</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E7C92F00-42FB-0035-C52D-4C91061F403E}"/>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6317C54-5C26-808E-06AF-1DA51DCB424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74749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32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A2A1B0-DB8D-45CC-46F7-0B21E5044694}"/>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E3A1DAD-8447-9D5F-0A4B-FDBC8A2DF31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A527654E-6F6D-E32F-604F-AFE0115C7F4F}"/>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F4CD8B42-6415-F20A-E7E6-76856DBD3412}"/>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18683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8EDDA7-ECF2-288B-BA08-284D55B3C27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D9F637B-2AF2-3627-2581-3F8246552FF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0CA85703-55C7-AAE0-8FB6-62BE8CFF3F3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12F072FF-8032-4A66-F730-6A36771D226C}"/>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87971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hyperlink" Target="https://www.ellenmacarthurfoundation.org/topics/circular-economy-introduction/overview" TargetMode="Externa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ufic.org/en/food-safety/article/food-waste-in-europe-statistics-and-facts-about-the-problem#ref4"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shapiroe.com/blog/3rs-food-waste-reduce-reuse-recycle/"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hyperlink" Target="https://waste2worth.eu/" TargetMode="External"/><Relationship Id="rId1" Type="http://schemas.openxmlformats.org/officeDocument/2006/relationships/slideLayout" Target="../slideLayouts/slideLayout12.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28.png"/><Relationship Id="rId4" Type="http://schemas.openxmlformats.org/officeDocument/2006/relationships/hyperlink" Target="https://waste2worth.eu/regional-community-maps-of-waste-strea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open.spotify.com/episode/5nSD4fGMbdzuS2Ycv2I6qB?si=fp_TdXQaS-mOQ7bSUkgQKg" TargetMode="External"/><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hyperlink" Target="https://www.rethink-resource.com/" TargetMode="External"/><Relationship Id="rId5" Type="http://schemas.openxmlformats.org/officeDocument/2006/relationships/hyperlink" Target="https://open.spotify.com/show/1XAnfpjpkw8zWKExe10fPO?si=de43fe0ba04749a4" TargetMode="Externa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aste2worth.eu/good-practice-compendium/" TargetMode="External"/><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restaurantezelaitxiki.com/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hyperlink" Target="https://waste2worth.eu/good-practice-compendium/" TargetMode="External"/><Relationship Id="rId7"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mygug.e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hyperlink" Target="https://europa.eu/eurobarometer/surveys/detail/3221?"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file:///C:/Users/paula/Downloads/Ireland%20fact%20sheet_waste%20prevention_OCT2016%20(1).pdf" TargetMode="External"/><Relationship Id="rId2" Type="http://schemas.openxmlformats.org/officeDocument/2006/relationships/hyperlink" Target="https://www.localenterprise.ie/Energy/WHAT-IS-THE-ENERGY-EFFICIENCY-GRANT-/" TargetMode="Externa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southenergy.it/en/news/320-million-to-facilitate-investments-by-smes#:~:text=Alfonso%20Urso%20signed%20the%20decree%20%E2%80%9CSupport%20for%20self-production,the%20South%20and%20to%20micro%20and%20small%20businesses."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lamoncloa.gob.es/lang/en/gobierno/news/Paginas/2024/20240412-idae-investment-plan.aspx" TargetMode="External"/><Relationship Id="rId2" Type="http://schemas.openxmlformats.org/officeDocument/2006/relationships/hyperlink" Target="https://www.odyssee-mure.eu/publications/efficiency-trends-policies-profiles/spain.html?" TargetMode="External"/><Relationship Id="rId1" Type="http://schemas.openxmlformats.org/officeDocument/2006/relationships/slideLayout" Target="../slideLayouts/slideLayout12.xml"/><Relationship Id="rId4" Type="http://schemas.openxmlformats.org/officeDocument/2006/relationships/hyperlink" Target="https://openroom.fundacionrepsol.com/en/contents/subsidies-available-fund-energy-transitio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businessfinland.fi/en/for-finnish-customers/services/funding/energy-aid"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www.unep.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energy.ec.europa.eu/topics/energy-efficiency/energy-efficiency-targets-directive-and-rules/energy-efficiency-directive_en" TargetMode="External"/><Relationship Id="rId1" Type="http://schemas.openxmlformats.org/officeDocument/2006/relationships/slideLayout" Target="../slideLayouts/slideLayout10.xml"/><Relationship Id="rId5" Type="http://schemas.openxmlformats.org/officeDocument/2006/relationships/hyperlink" Target="https://www.oecd.org/content/dam/oecd/en/publications/reports/2016/05/policy-guidance-on-resource-efficiency_g1g68490/9789264257344-en.pdf" TargetMode="External"/><Relationship Id="rId4" Type="http://schemas.openxmlformats.org/officeDocument/2006/relationships/hyperlink" Target="https://eur-lex.europa.eu/LexUriServ/LexUriServ.do?uri=COM:2011:0021:FIN:en:PDF"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8.xml"/><Relationship Id="rId1" Type="http://schemas.openxmlformats.org/officeDocument/2006/relationships/video" Target="https://www.youtube.com/embed/VarETngIqxY?feature=oembed" TargetMode="External"/><Relationship Id="rId4" Type="http://schemas.openxmlformats.org/officeDocument/2006/relationships/hyperlink" Target="https://www.youtube.com/watch?v=VarETngIqxY"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video" Target="https://www.youtube.com/embed/jqFG4-ZGSpI?feature=oembed" TargetMode="External"/><Relationship Id="rId5" Type="http://schemas.openxmlformats.org/officeDocument/2006/relationships/image" Target="../media/image14.jpeg"/><Relationship Id="rId4" Type="http://schemas.openxmlformats.org/officeDocument/2006/relationships/hyperlink" Target="https://stag-circular.eesc.europa.eu/platform/en/dialogue/existing-eu-platforms/erek-european-resource-efficiency-knowledge-cent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fed.org/food-waste/circular-economy/" TargetMode="Externa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woce, warzywo, martwa natura, jedzenie&#10;&#10;Zawartość wygenerowana przez sztuczną inteligencję może być niepoprawna.">
            <a:extLst>
              <a:ext uri="{FF2B5EF4-FFF2-40B4-BE49-F238E27FC236}">
                <a16:creationId xmlns:a16="http://schemas.microsoft.com/office/drawing/2014/main" id="{FEE8B2BA-7DBA-A33A-5238-15472EEF334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9103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RESOURCE EFFICIENCY</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MODULE 2</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822102" y="620688"/>
            <a:ext cx="7609452" cy="1008915"/>
          </a:xfrm>
          <a:prstGeom prst="rect">
            <a:avLst/>
          </a:prstGeom>
        </p:spPr>
        <p:txBody>
          <a:bodyPr/>
          <a:lstStyle/>
          <a:p>
            <a:r>
              <a:rPr lang="en-GB" b="1" noProof="0">
                <a:solidFill>
                  <a:srgbClr val="09465E"/>
                </a:solidFill>
              </a:rPr>
              <a:t>Key Principles of Resource Efficiency</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605416" y="2380983"/>
            <a:ext cx="4782249" cy="250999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466799" y="1705531"/>
            <a:ext cx="4325291"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97555" y="4075841"/>
            <a:ext cx="4782250" cy="228164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871434" y="3118873"/>
            <a:ext cx="4555029"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409735" y="3214640"/>
            <a:ext cx="3704546" cy="769441"/>
          </a:xfrm>
          <a:prstGeom prst="rect">
            <a:avLst/>
          </a:prstGeom>
          <a:noFill/>
        </p:spPr>
        <p:txBody>
          <a:bodyPr wrap="square" rtlCol="0">
            <a:spAutoFit/>
          </a:bodyPr>
          <a:lstStyle/>
          <a:p>
            <a:pPr algn="ctr"/>
            <a:r>
              <a:rPr lang="en-GB" sz="2200" b="1" noProof="0">
                <a:solidFill>
                  <a:schemeClr val="bg1"/>
                </a:solidFill>
                <a:latin typeface="Calibri" panose="020F0502020204030204" pitchFamily="34" charset="0"/>
                <a:ea typeface="Lato" charset="0"/>
                <a:cs typeface="Calibri" panose="020F0502020204030204" pitchFamily="34" charset="0"/>
              </a:rPr>
              <a:t>Leadership for Resource Efficiency Strategies</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780263" y="1848226"/>
            <a:ext cx="3843045" cy="769441"/>
          </a:xfrm>
          <a:prstGeom prst="rect">
            <a:avLst/>
          </a:prstGeom>
          <a:noFill/>
        </p:spPr>
        <p:txBody>
          <a:bodyPr wrap="square" rtlCol="0">
            <a:spAutoFit/>
          </a:bodyPr>
          <a:lstStyle/>
          <a:p>
            <a:pPr algn="ctr"/>
            <a:r>
              <a:rPr lang="en-GB" sz="2200" b="1" noProof="0">
                <a:solidFill>
                  <a:schemeClr val="bg1"/>
                </a:solidFill>
                <a:latin typeface="Calibri" panose="020F0502020204030204" pitchFamily="34" charset="0"/>
                <a:ea typeface="Lato" charset="0"/>
                <a:cs typeface="Calibri" panose="020F0502020204030204" pitchFamily="34" charset="0"/>
              </a:rPr>
              <a:t>Integration with Environmental Goals</a:t>
            </a:r>
          </a:p>
        </p:txBody>
      </p:sp>
      <p:sp>
        <p:nvSpPr>
          <p:cNvPr id="10" name="Rectángulo 602">
            <a:extLst>
              <a:ext uri="{FF2B5EF4-FFF2-40B4-BE49-F238E27FC236}">
                <a16:creationId xmlns:a16="http://schemas.microsoft.com/office/drawing/2014/main" id="{874BE542-3D09-B258-5807-EE0FCDF1D6DB}"/>
              </a:ext>
            </a:extLst>
          </p:cNvPr>
          <p:cNvSpPr/>
          <p:nvPr/>
        </p:nvSpPr>
        <p:spPr>
          <a:xfrm>
            <a:off x="1367072" y="4202683"/>
            <a:ext cx="4278815" cy="1846659"/>
          </a:xfrm>
          <a:prstGeom prst="rect">
            <a:avLst/>
          </a:prstGeom>
        </p:spPr>
        <p:txBody>
          <a:bodyPr wrap="square">
            <a:spAutoFit/>
          </a:bodyPr>
          <a:lstStyle/>
          <a:p>
            <a:r>
              <a:rPr lang="en-GB" sz="1900">
                <a:solidFill>
                  <a:schemeClr val="bg1"/>
                </a:solidFill>
                <a:latin typeface="Calibri" panose="020F0502020204030204" pitchFamily="34" charset="0"/>
                <a:ea typeface="Lato" charset="0"/>
                <a:cs typeface="Calibri" panose="020F0502020204030204" pitchFamily="34" charset="0"/>
              </a:rPr>
              <a:t>C</a:t>
            </a:r>
            <a:r>
              <a:rPr lang="en-GB" sz="1900" noProof="0" err="1">
                <a:solidFill>
                  <a:schemeClr val="bg1"/>
                </a:solidFill>
                <a:latin typeface="Calibri" panose="020F0502020204030204" pitchFamily="34" charset="0"/>
                <a:ea typeface="Lato" charset="0"/>
                <a:cs typeface="Calibri" panose="020F0502020204030204" pitchFamily="34" charset="0"/>
              </a:rPr>
              <a:t>ompanies</a:t>
            </a:r>
            <a:r>
              <a:rPr lang="en-GB" sz="1900" noProof="0">
                <a:solidFill>
                  <a:schemeClr val="bg1"/>
                </a:solidFill>
                <a:latin typeface="Calibri" panose="020F0502020204030204" pitchFamily="34" charset="0"/>
                <a:ea typeface="Lato" charset="0"/>
                <a:cs typeface="Calibri" panose="020F0502020204030204" pitchFamily="34" charset="0"/>
              </a:rPr>
              <a:t> should demonstrate top-level leadership commitment to circular economy and resource efficiency, embedding these principles into their strategies and raising awareness throughout the business.</a:t>
            </a:r>
          </a:p>
        </p:txBody>
      </p:sp>
      <p:sp>
        <p:nvSpPr>
          <p:cNvPr id="11" name="Rectángulo 602">
            <a:extLst>
              <a:ext uri="{FF2B5EF4-FFF2-40B4-BE49-F238E27FC236}">
                <a16:creationId xmlns:a16="http://schemas.microsoft.com/office/drawing/2014/main" id="{234367F8-6034-CE8F-78CC-A9F5D61D274A}"/>
              </a:ext>
            </a:extLst>
          </p:cNvPr>
          <p:cNvSpPr/>
          <p:nvPr/>
        </p:nvSpPr>
        <p:spPr>
          <a:xfrm>
            <a:off x="6888205" y="2736977"/>
            <a:ext cx="4325291" cy="1846659"/>
          </a:xfrm>
          <a:prstGeom prst="rect">
            <a:avLst/>
          </a:prstGeom>
        </p:spPr>
        <p:txBody>
          <a:bodyPr wrap="square">
            <a:spAutoFit/>
          </a:bodyPr>
          <a:lstStyle/>
          <a:p>
            <a:r>
              <a:rPr lang="en-GB" sz="1900" noProof="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Circular economy </a:t>
            </a:r>
            <a:r>
              <a:rPr lang="en-GB" sz="1900" noProof="0">
                <a:solidFill>
                  <a:schemeClr val="bg1"/>
                </a:solidFill>
                <a:latin typeface="Calibri" panose="020F0502020204030204" pitchFamily="34" charset="0"/>
                <a:ea typeface="Lato" charset="0"/>
                <a:cs typeface="Calibri" panose="020F0502020204030204" pitchFamily="34" charset="0"/>
              </a:rPr>
              <a:t>and resource efficiency should align with decarbonisation, biodiversity, and pollution reduction strategies to support broader environmental</a:t>
            </a:r>
            <a:r>
              <a:rPr lang="pl-PL" sz="1900" noProof="0">
                <a:solidFill>
                  <a:schemeClr val="bg1"/>
                </a:solidFill>
                <a:latin typeface="Calibri" panose="020F0502020204030204" pitchFamily="34" charset="0"/>
                <a:ea typeface="Lato" charset="0"/>
                <a:cs typeface="Calibri" panose="020F0502020204030204" pitchFamily="34" charset="0"/>
              </a:rPr>
              <a:t> and </a:t>
            </a:r>
            <a:r>
              <a:rPr lang="pl-PL" sz="1900" noProof="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Sustainable</a:t>
            </a:r>
            <a:r>
              <a:rPr lang="pl-PL" sz="1900" noProof="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Development</a:t>
            </a:r>
            <a:r>
              <a:rPr lang="en-GB" sz="1900" noProof="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pl-PL" sz="1900" noProof="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G</a:t>
            </a:r>
            <a:r>
              <a:rPr lang="en-GB" sz="1900" noProof="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oals</a:t>
            </a:r>
            <a:r>
              <a:rPr lang="en-GB" sz="1900" noProof="0">
                <a:solidFill>
                  <a:srgbClr val="1D4C60"/>
                </a:solidFill>
                <a:latin typeface="Calibri" panose="020F0502020204030204" pitchFamily="34" charset="0"/>
                <a:ea typeface="Lato" charset="0"/>
                <a:cs typeface="Calibri" panose="020F0502020204030204" pitchFamily="34" charset="0"/>
              </a:rPr>
              <a:t>. </a:t>
            </a:r>
          </a:p>
        </p:txBody>
      </p:sp>
      <p:pic>
        <p:nvPicPr>
          <p:cNvPr id="19" name="Grafika 18" descr="Zrównoważony rozwój z wypełnieniem pełnym">
            <a:extLst>
              <a:ext uri="{FF2B5EF4-FFF2-40B4-BE49-F238E27FC236}">
                <a16:creationId xmlns:a16="http://schemas.microsoft.com/office/drawing/2014/main" id="{D2EE969F-49C9-95CD-457C-F9FB4F3FF4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08909" y="737676"/>
            <a:ext cx="914400" cy="914400"/>
          </a:xfrm>
          <a:prstGeom prst="rect">
            <a:avLst/>
          </a:prstGeom>
        </p:spPr>
      </p:pic>
      <p:grpSp>
        <p:nvGrpSpPr>
          <p:cNvPr id="3" name="Graphic 3">
            <a:extLst>
              <a:ext uri="{FF2B5EF4-FFF2-40B4-BE49-F238E27FC236}">
                <a16:creationId xmlns:a16="http://schemas.microsoft.com/office/drawing/2014/main" id="{5149B555-D829-ECB8-8C81-1299572DD536}"/>
              </a:ext>
            </a:extLst>
          </p:cNvPr>
          <p:cNvGrpSpPr/>
          <p:nvPr/>
        </p:nvGrpSpPr>
        <p:grpSpPr>
          <a:xfrm>
            <a:off x="4149137" y="2009688"/>
            <a:ext cx="957778" cy="990137"/>
            <a:chOff x="6480067" y="1995774"/>
            <a:chExt cx="1097106" cy="1094362"/>
          </a:xfrm>
          <a:solidFill>
            <a:srgbClr val="1D4C60"/>
          </a:solidFill>
        </p:grpSpPr>
        <p:sp>
          <p:nvSpPr>
            <p:cNvPr id="12" name="Freeform 1382">
              <a:extLst>
                <a:ext uri="{FF2B5EF4-FFF2-40B4-BE49-F238E27FC236}">
                  <a16:creationId xmlns:a16="http://schemas.microsoft.com/office/drawing/2014/main" id="{1535BFDE-F621-DC38-F80E-CB5BB66E65D8}"/>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9BC192A1-9019-ABEC-A28E-6B3D56F4A2C7}"/>
                </a:ext>
              </a:extLst>
            </p:cNvPr>
            <p:cNvGrpSpPr/>
            <p:nvPr/>
          </p:nvGrpSpPr>
          <p:grpSpPr>
            <a:xfrm>
              <a:off x="6480067" y="1995774"/>
              <a:ext cx="1097106" cy="943510"/>
              <a:chOff x="6480067" y="1995774"/>
              <a:chExt cx="1097106" cy="943510"/>
            </a:xfrm>
            <a:grpFill/>
          </p:grpSpPr>
          <p:sp>
            <p:nvSpPr>
              <p:cNvPr id="41" name="Freeform 1409">
                <a:extLst>
                  <a:ext uri="{FF2B5EF4-FFF2-40B4-BE49-F238E27FC236}">
                    <a16:creationId xmlns:a16="http://schemas.microsoft.com/office/drawing/2014/main" id="{76C7E485-ECE9-EF3E-6717-235A5D7FE3A0}"/>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60BA47"/>
              </a:solidFill>
              <a:ln w="27426" cap="flat">
                <a:noFill/>
                <a:prstDash val="solid"/>
                <a:miter/>
              </a:ln>
            </p:spPr>
            <p:txBody>
              <a:bodyPr rtlCol="0" anchor="ctr"/>
              <a:lstStyle/>
              <a:p>
                <a:endParaRPr lang="en-US"/>
              </a:p>
            </p:txBody>
          </p:sp>
          <p:sp>
            <p:nvSpPr>
              <p:cNvPr id="42" name="Freeform 1410">
                <a:extLst>
                  <a:ext uri="{FF2B5EF4-FFF2-40B4-BE49-F238E27FC236}">
                    <a16:creationId xmlns:a16="http://schemas.microsoft.com/office/drawing/2014/main" id="{5AD37D42-73DD-F8BA-CC38-C1BC75FF7693}"/>
                  </a:ext>
                </a:extLst>
              </p:cNvPr>
              <p:cNvSpPr/>
              <p:nvPr/>
            </p:nvSpPr>
            <p:spPr>
              <a:xfrm>
                <a:off x="6480067" y="2099999"/>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60BA47"/>
              </a:solidFill>
              <a:ln w="27426" cap="flat">
                <a:noFill/>
                <a:prstDash val="solid"/>
                <a:miter/>
              </a:ln>
            </p:spPr>
            <p:txBody>
              <a:bodyPr rtlCol="0" anchor="ctr"/>
              <a:lstStyle/>
              <a:p>
                <a:endParaRPr lang="en-US"/>
              </a:p>
            </p:txBody>
          </p:sp>
          <p:sp>
            <p:nvSpPr>
              <p:cNvPr id="43" name="Freeform 1411">
                <a:extLst>
                  <a:ext uri="{FF2B5EF4-FFF2-40B4-BE49-F238E27FC236}">
                    <a16:creationId xmlns:a16="http://schemas.microsoft.com/office/drawing/2014/main" id="{730C4DAC-5332-701D-5FEF-46B839BFD972}"/>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60BA47"/>
              </a:solidFill>
              <a:ln w="27426" cap="flat">
                <a:noFill/>
                <a:prstDash val="solid"/>
                <a:miter/>
              </a:ln>
            </p:spPr>
            <p:txBody>
              <a:bodyPr rtlCol="0" anchor="ctr"/>
              <a:lstStyle/>
              <a:p>
                <a:endParaRPr lang="en-US"/>
              </a:p>
            </p:txBody>
          </p:sp>
        </p:grpSp>
        <p:sp>
          <p:nvSpPr>
            <p:cNvPr id="14" name="Freeform 1384">
              <a:extLst>
                <a:ext uri="{FF2B5EF4-FFF2-40B4-BE49-F238E27FC236}">
                  <a16:creationId xmlns:a16="http://schemas.microsoft.com/office/drawing/2014/main" id="{11648E9D-B326-8CE1-EE01-EF93A8456D55}"/>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5" name="Freeform 1385">
              <a:extLst>
                <a:ext uri="{FF2B5EF4-FFF2-40B4-BE49-F238E27FC236}">
                  <a16:creationId xmlns:a16="http://schemas.microsoft.com/office/drawing/2014/main" id="{9A99C13B-6D50-8C39-2C59-75BB4D7F297A}"/>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16" name="Freeform 1386">
              <a:extLst>
                <a:ext uri="{FF2B5EF4-FFF2-40B4-BE49-F238E27FC236}">
                  <a16:creationId xmlns:a16="http://schemas.microsoft.com/office/drawing/2014/main" id="{C815DEEE-A53F-CA83-FEEA-9FBCCBA3120A}"/>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8" name="Freeform 1387">
              <a:extLst>
                <a:ext uri="{FF2B5EF4-FFF2-40B4-BE49-F238E27FC236}">
                  <a16:creationId xmlns:a16="http://schemas.microsoft.com/office/drawing/2014/main" id="{C12EC525-4F99-E0F9-9DCC-8F126C2BF43A}"/>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0" name="Freeform 1388">
              <a:extLst>
                <a:ext uri="{FF2B5EF4-FFF2-40B4-BE49-F238E27FC236}">
                  <a16:creationId xmlns:a16="http://schemas.microsoft.com/office/drawing/2014/main" id="{9EA75A55-744C-B725-017E-D417064049B1}"/>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1" name="Freeform 1389">
              <a:extLst>
                <a:ext uri="{FF2B5EF4-FFF2-40B4-BE49-F238E27FC236}">
                  <a16:creationId xmlns:a16="http://schemas.microsoft.com/office/drawing/2014/main" id="{661463B7-A8BF-01A9-6DCB-88FDD2B415EC}"/>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2" name="Freeform 1390">
              <a:extLst>
                <a:ext uri="{FF2B5EF4-FFF2-40B4-BE49-F238E27FC236}">
                  <a16:creationId xmlns:a16="http://schemas.microsoft.com/office/drawing/2014/main" id="{E9417516-55E9-204E-91E4-938440F9503D}"/>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3" name="Freeform 1391">
              <a:extLst>
                <a:ext uri="{FF2B5EF4-FFF2-40B4-BE49-F238E27FC236}">
                  <a16:creationId xmlns:a16="http://schemas.microsoft.com/office/drawing/2014/main" id="{EF640348-770D-F4FD-D35B-B62B00C5D6D2}"/>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4" name="Freeform 1392">
              <a:extLst>
                <a:ext uri="{FF2B5EF4-FFF2-40B4-BE49-F238E27FC236}">
                  <a16:creationId xmlns:a16="http://schemas.microsoft.com/office/drawing/2014/main" id="{EEF3BDDE-6389-28C9-D44F-DC9F436465F3}"/>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5" name="Freeform 1393">
              <a:extLst>
                <a:ext uri="{FF2B5EF4-FFF2-40B4-BE49-F238E27FC236}">
                  <a16:creationId xmlns:a16="http://schemas.microsoft.com/office/drawing/2014/main" id="{16C8D174-1CD7-5DF1-AC2C-42E4E222EF41}"/>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6" name="Freeform 1394">
              <a:extLst>
                <a:ext uri="{FF2B5EF4-FFF2-40B4-BE49-F238E27FC236}">
                  <a16:creationId xmlns:a16="http://schemas.microsoft.com/office/drawing/2014/main" id="{2E71C904-40FC-B1DF-FF6F-C3DA1D6E6DE7}"/>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7" name="Freeform 1395">
              <a:extLst>
                <a:ext uri="{FF2B5EF4-FFF2-40B4-BE49-F238E27FC236}">
                  <a16:creationId xmlns:a16="http://schemas.microsoft.com/office/drawing/2014/main" id="{38BCCAFB-AFD9-8065-6084-3E503A88E443}"/>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8" name="Freeform 1396">
              <a:extLst>
                <a:ext uri="{FF2B5EF4-FFF2-40B4-BE49-F238E27FC236}">
                  <a16:creationId xmlns:a16="http://schemas.microsoft.com/office/drawing/2014/main" id="{37DFA40F-3877-1F1E-D6C1-707225B67700}"/>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9" name="Freeform 1397">
              <a:extLst>
                <a:ext uri="{FF2B5EF4-FFF2-40B4-BE49-F238E27FC236}">
                  <a16:creationId xmlns:a16="http://schemas.microsoft.com/office/drawing/2014/main" id="{4F9AF9D0-63B8-4B66-8CBB-9C6A65B11749}"/>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0" name="Freeform 1398">
              <a:extLst>
                <a:ext uri="{FF2B5EF4-FFF2-40B4-BE49-F238E27FC236}">
                  <a16:creationId xmlns:a16="http://schemas.microsoft.com/office/drawing/2014/main" id="{92439F18-48A9-C915-6097-8CD2AA824A6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1" name="Freeform 1399">
              <a:extLst>
                <a:ext uri="{FF2B5EF4-FFF2-40B4-BE49-F238E27FC236}">
                  <a16:creationId xmlns:a16="http://schemas.microsoft.com/office/drawing/2014/main" id="{245452EA-AF3E-2B39-5609-576C0959D11A}"/>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2" name="Freeform 1400">
              <a:extLst>
                <a:ext uri="{FF2B5EF4-FFF2-40B4-BE49-F238E27FC236}">
                  <a16:creationId xmlns:a16="http://schemas.microsoft.com/office/drawing/2014/main" id="{20326A0C-523E-9D56-C91E-04B23226C2F5}"/>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1401">
              <a:extLst>
                <a:ext uri="{FF2B5EF4-FFF2-40B4-BE49-F238E27FC236}">
                  <a16:creationId xmlns:a16="http://schemas.microsoft.com/office/drawing/2014/main" id="{CA2C3155-CAE7-5EAB-8C5F-133473091715}"/>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4" name="Freeform 1402">
              <a:extLst>
                <a:ext uri="{FF2B5EF4-FFF2-40B4-BE49-F238E27FC236}">
                  <a16:creationId xmlns:a16="http://schemas.microsoft.com/office/drawing/2014/main" id="{D6F3DF13-2EB3-C851-4B5F-0C5595D88B44}"/>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5" name="Freeform 1403">
              <a:extLst>
                <a:ext uri="{FF2B5EF4-FFF2-40B4-BE49-F238E27FC236}">
                  <a16:creationId xmlns:a16="http://schemas.microsoft.com/office/drawing/2014/main" id="{246EE3D7-45D7-6879-1900-FFA5BCD42BDA}"/>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6" name="Freeform 1404">
              <a:extLst>
                <a:ext uri="{FF2B5EF4-FFF2-40B4-BE49-F238E27FC236}">
                  <a16:creationId xmlns:a16="http://schemas.microsoft.com/office/drawing/2014/main" id="{2ECCA8CC-460C-8B67-D3E4-AF3590C5ACC3}"/>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7" name="Freeform 1405">
              <a:extLst>
                <a:ext uri="{FF2B5EF4-FFF2-40B4-BE49-F238E27FC236}">
                  <a16:creationId xmlns:a16="http://schemas.microsoft.com/office/drawing/2014/main" id="{E117B46B-303A-56D5-EB2D-6D4FB0657AC7}"/>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1406">
              <a:extLst>
                <a:ext uri="{FF2B5EF4-FFF2-40B4-BE49-F238E27FC236}">
                  <a16:creationId xmlns:a16="http://schemas.microsoft.com/office/drawing/2014/main" id="{647FA24C-8220-99C5-4DB7-572926C380D3}"/>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9" name="Freeform 1407">
              <a:extLst>
                <a:ext uri="{FF2B5EF4-FFF2-40B4-BE49-F238E27FC236}">
                  <a16:creationId xmlns:a16="http://schemas.microsoft.com/office/drawing/2014/main" id="{522DFA7B-B591-A24E-66D2-56B676E0C5E0}"/>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0" name="Freeform 1408">
              <a:extLst>
                <a:ext uri="{FF2B5EF4-FFF2-40B4-BE49-F238E27FC236}">
                  <a16:creationId xmlns:a16="http://schemas.microsoft.com/office/drawing/2014/main" id="{2AD2AA19-56BD-9AFF-8BFA-E9AB9ECE710E}"/>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28122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7" name="Symbol zastępczy obrazu 6" descr="Obraz zawierający Sztuki piękne, origami, rzemiosło&#10;&#10;Zawartość wygenerowana przez sztuczną inteligencję może być niepoprawna.">
            <a:extLst>
              <a:ext uri="{FF2B5EF4-FFF2-40B4-BE49-F238E27FC236}">
                <a16:creationId xmlns:a16="http://schemas.microsoft.com/office/drawing/2014/main" id="{B2834842-F3C3-1CF2-4276-8BDBF46F244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5182600" y="3019141"/>
            <a:ext cx="5528733" cy="130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THE 3RS: REDUCE, REUSE, RECYCLE</a:t>
            </a:r>
          </a:p>
        </p:txBody>
      </p:sp>
    </p:spTree>
    <p:extLst>
      <p:ext uri="{BB962C8B-B14F-4D97-AF65-F5344CB8AC3E}">
        <p14:creationId xmlns:p14="http://schemas.microsoft.com/office/powerpoint/2010/main" val="272746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AF055-F060-E63E-249E-7DCB76293D68}"/>
              </a:ext>
            </a:extLst>
          </p:cNvPr>
          <p:cNvSpPr>
            <a:spLocks noGrp="1"/>
          </p:cNvSpPr>
          <p:nvPr>
            <p:ph type="body" sz="quarter" idx="16"/>
          </p:nvPr>
        </p:nvSpPr>
        <p:spPr/>
        <p:txBody>
          <a:bodyPr/>
          <a:lstStyle/>
          <a:p>
            <a:r>
              <a:rPr lang="en-IE"/>
              <a:t>Food Waste in Europe…</a:t>
            </a:r>
          </a:p>
        </p:txBody>
      </p:sp>
      <p:sp>
        <p:nvSpPr>
          <p:cNvPr id="3" name="Text Placeholder 2">
            <a:extLst>
              <a:ext uri="{FF2B5EF4-FFF2-40B4-BE49-F238E27FC236}">
                <a16:creationId xmlns:a16="http://schemas.microsoft.com/office/drawing/2014/main" id="{B73E481E-B7DA-F9BD-32D8-328ACF6C1433}"/>
              </a:ext>
            </a:extLst>
          </p:cNvPr>
          <p:cNvSpPr>
            <a:spLocks noGrp="1"/>
          </p:cNvSpPr>
          <p:nvPr>
            <p:ph type="body" sz="quarter" idx="19"/>
          </p:nvPr>
        </p:nvSpPr>
        <p:spPr>
          <a:xfrm>
            <a:off x="904856" y="1582099"/>
            <a:ext cx="10052954" cy="803654"/>
          </a:xfrm>
        </p:spPr>
        <p:txBody>
          <a:bodyPr/>
          <a:lstStyle/>
          <a:p>
            <a:r>
              <a:rPr lang="en-US"/>
              <a:t>In 2021, more than 58 million </a:t>
            </a:r>
            <a:r>
              <a:rPr lang="en-US" err="1"/>
              <a:t>tonnes</a:t>
            </a:r>
            <a:r>
              <a:rPr lang="en-US"/>
              <a:t> of food waste were generated in the European Union (source: </a:t>
            </a:r>
            <a:r>
              <a:rPr lang="en-US">
                <a:hlinkClick r:id="rId2"/>
              </a:rPr>
              <a:t>eufic</a:t>
            </a:r>
            <a:r>
              <a:rPr lang="en-US"/>
              <a:t>) - SMEs account for </a:t>
            </a:r>
            <a:r>
              <a:rPr lang="en-US" b="1"/>
              <a:t>42% of this food waste!</a:t>
            </a:r>
            <a:endParaRPr lang="en-IE"/>
          </a:p>
        </p:txBody>
      </p:sp>
      <p:sp>
        <p:nvSpPr>
          <p:cNvPr id="4" name="TextBox 3">
            <a:extLst>
              <a:ext uri="{FF2B5EF4-FFF2-40B4-BE49-F238E27FC236}">
                <a16:creationId xmlns:a16="http://schemas.microsoft.com/office/drawing/2014/main" id="{A5961521-6441-BBF2-1A87-11B81A3DAB0D}"/>
              </a:ext>
            </a:extLst>
          </p:cNvPr>
          <p:cNvSpPr txBox="1"/>
          <p:nvPr/>
        </p:nvSpPr>
        <p:spPr>
          <a:xfrm>
            <a:off x="2514554" y="4499878"/>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PER PERSON</a:t>
            </a:r>
          </a:p>
        </p:txBody>
      </p:sp>
      <p:sp>
        <p:nvSpPr>
          <p:cNvPr id="5" name="TextBox 4">
            <a:extLst>
              <a:ext uri="{FF2B5EF4-FFF2-40B4-BE49-F238E27FC236}">
                <a16:creationId xmlns:a16="http://schemas.microsoft.com/office/drawing/2014/main" id="{AF1DD0C1-9838-B330-E0C4-13A062060C75}"/>
              </a:ext>
            </a:extLst>
          </p:cNvPr>
          <p:cNvSpPr txBox="1"/>
          <p:nvPr/>
        </p:nvSpPr>
        <p:spPr>
          <a:xfrm>
            <a:off x="2234153" y="4151739"/>
            <a:ext cx="2252883"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131 kg</a:t>
            </a:r>
          </a:p>
        </p:txBody>
      </p:sp>
      <p:sp>
        <p:nvSpPr>
          <p:cNvPr id="6" name="TextBox 5">
            <a:extLst>
              <a:ext uri="{FF2B5EF4-FFF2-40B4-BE49-F238E27FC236}">
                <a16:creationId xmlns:a16="http://schemas.microsoft.com/office/drawing/2014/main" id="{7B6FB7F8-7C32-813C-5E43-23CAA236D334}"/>
              </a:ext>
            </a:extLst>
          </p:cNvPr>
          <p:cNvSpPr txBox="1"/>
          <p:nvPr/>
        </p:nvSpPr>
        <p:spPr>
          <a:xfrm>
            <a:off x="5086120" y="44251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BILLION</a:t>
            </a:r>
          </a:p>
        </p:txBody>
      </p:sp>
      <p:sp>
        <p:nvSpPr>
          <p:cNvPr id="7" name="TextBox 6">
            <a:extLst>
              <a:ext uri="{FF2B5EF4-FFF2-40B4-BE49-F238E27FC236}">
                <a16:creationId xmlns:a16="http://schemas.microsoft.com/office/drawing/2014/main" id="{11C63111-A14A-9A0F-9D7E-3681C19957F1}"/>
              </a:ext>
            </a:extLst>
          </p:cNvPr>
          <p:cNvSpPr txBox="1"/>
          <p:nvPr/>
        </p:nvSpPr>
        <p:spPr>
          <a:xfrm>
            <a:off x="4744503" y="4161899"/>
            <a:ext cx="1423820"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€132</a:t>
            </a:r>
          </a:p>
        </p:txBody>
      </p:sp>
      <p:sp>
        <p:nvSpPr>
          <p:cNvPr id="8" name="TextBox 7">
            <a:extLst>
              <a:ext uri="{FF2B5EF4-FFF2-40B4-BE49-F238E27FC236}">
                <a16:creationId xmlns:a16="http://schemas.microsoft.com/office/drawing/2014/main" id="{169F2129-44C5-D1E8-7C7D-54A41FABB963}"/>
              </a:ext>
            </a:extLst>
          </p:cNvPr>
          <p:cNvSpPr txBox="1"/>
          <p:nvPr/>
        </p:nvSpPr>
        <p:spPr>
          <a:xfrm>
            <a:off x="8347783" y="44463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TONS OF CO</a:t>
            </a:r>
            <a:r>
              <a:rPr lang="en-US" b="1" baseline="-25000">
                <a:solidFill>
                  <a:srgbClr val="0B3F51"/>
                </a:solidFill>
                <a:latin typeface="Calibri" panose="020F0502020204030204" pitchFamily="34" charset="0"/>
                <a:cs typeface="Calibri" panose="020F0502020204030204" pitchFamily="34" charset="0"/>
              </a:rPr>
              <a:t>2</a:t>
            </a:r>
          </a:p>
        </p:txBody>
      </p:sp>
      <p:sp>
        <p:nvSpPr>
          <p:cNvPr id="9" name="TextBox 8">
            <a:extLst>
              <a:ext uri="{FF2B5EF4-FFF2-40B4-BE49-F238E27FC236}">
                <a16:creationId xmlns:a16="http://schemas.microsoft.com/office/drawing/2014/main" id="{CBFAD95F-9E4F-AE85-65E6-D4E7903C96F2}"/>
              </a:ext>
            </a:extLst>
          </p:cNvPr>
          <p:cNvSpPr txBox="1"/>
          <p:nvPr/>
        </p:nvSpPr>
        <p:spPr>
          <a:xfrm>
            <a:off x="6720641" y="4162429"/>
            <a:ext cx="3469734"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252,000,000</a:t>
            </a:r>
          </a:p>
        </p:txBody>
      </p:sp>
      <p:grpSp>
        <p:nvGrpSpPr>
          <p:cNvPr id="10" name="Group 9">
            <a:extLst>
              <a:ext uri="{FF2B5EF4-FFF2-40B4-BE49-F238E27FC236}">
                <a16:creationId xmlns:a16="http://schemas.microsoft.com/office/drawing/2014/main" id="{EBB20965-011E-428D-3E98-055AAA5E9097}"/>
              </a:ext>
            </a:extLst>
          </p:cNvPr>
          <p:cNvGrpSpPr/>
          <p:nvPr/>
        </p:nvGrpSpPr>
        <p:grpSpPr>
          <a:xfrm>
            <a:off x="4001637" y="3794599"/>
            <a:ext cx="568188" cy="1300480"/>
            <a:chOff x="2114052" y="3007360"/>
            <a:chExt cx="568188" cy="1300480"/>
          </a:xfrm>
        </p:grpSpPr>
        <p:cxnSp>
          <p:nvCxnSpPr>
            <p:cNvPr id="11" name="Straight Connector 10">
              <a:extLst>
                <a:ext uri="{FF2B5EF4-FFF2-40B4-BE49-F238E27FC236}">
                  <a16:creationId xmlns:a16="http://schemas.microsoft.com/office/drawing/2014/main" id="{C62D7C7E-1472-BC66-9491-8B9692AD477C}"/>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F70981-8AC8-51FA-322D-72665CC61EEE}"/>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or</a:t>
              </a:r>
            </a:p>
          </p:txBody>
        </p:sp>
      </p:grpSp>
      <p:grpSp>
        <p:nvGrpSpPr>
          <p:cNvPr id="13" name="Group 12">
            <a:extLst>
              <a:ext uri="{FF2B5EF4-FFF2-40B4-BE49-F238E27FC236}">
                <a16:creationId xmlns:a16="http://schemas.microsoft.com/office/drawing/2014/main" id="{3DC8647B-CB6E-2FA1-AFBD-35F8BF555952}"/>
              </a:ext>
            </a:extLst>
          </p:cNvPr>
          <p:cNvGrpSpPr/>
          <p:nvPr/>
        </p:nvGrpSpPr>
        <p:grpSpPr>
          <a:xfrm>
            <a:off x="6166351" y="3794599"/>
            <a:ext cx="568188" cy="1300480"/>
            <a:chOff x="2114052" y="3007360"/>
            <a:chExt cx="568188" cy="1300480"/>
          </a:xfrm>
        </p:grpSpPr>
        <p:cxnSp>
          <p:nvCxnSpPr>
            <p:cNvPr id="14" name="Straight Connector 13">
              <a:extLst>
                <a:ext uri="{FF2B5EF4-FFF2-40B4-BE49-F238E27FC236}">
                  <a16:creationId xmlns:a16="http://schemas.microsoft.com/office/drawing/2014/main" id="{AB7740A3-16A4-32C8-F157-B69D29B631AF}"/>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8E988F-56A9-B962-AB6E-E9BBFAAEA6E6}"/>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or</a:t>
              </a:r>
            </a:p>
          </p:txBody>
        </p:sp>
      </p:grpSp>
      <p:grpSp>
        <p:nvGrpSpPr>
          <p:cNvPr id="16" name="Group 15">
            <a:extLst>
              <a:ext uri="{FF2B5EF4-FFF2-40B4-BE49-F238E27FC236}">
                <a16:creationId xmlns:a16="http://schemas.microsoft.com/office/drawing/2014/main" id="{D49F93B5-3BB1-056A-7619-7C70709E1E87}"/>
              </a:ext>
            </a:extLst>
          </p:cNvPr>
          <p:cNvGrpSpPr/>
          <p:nvPr/>
        </p:nvGrpSpPr>
        <p:grpSpPr>
          <a:xfrm>
            <a:off x="5059535" y="2990030"/>
            <a:ext cx="663648" cy="733299"/>
            <a:chOff x="2764835" y="2667159"/>
            <a:chExt cx="818511" cy="904415"/>
          </a:xfrm>
        </p:grpSpPr>
        <p:sp>
          <p:nvSpPr>
            <p:cNvPr id="17" name="Freeform 100">
              <a:extLst>
                <a:ext uri="{FF2B5EF4-FFF2-40B4-BE49-F238E27FC236}">
                  <a16:creationId xmlns:a16="http://schemas.microsoft.com/office/drawing/2014/main" id="{A35A465B-6FB3-B967-CB65-7BD583DFEA49}"/>
                </a:ext>
              </a:extLst>
            </p:cNvPr>
            <p:cNvSpPr/>
            <p:nvPr/>
          </p:nvSpPr>
          <p:spPr>
            <a:xfrm rot="5400000">
              <a:off x="3254754" y="2687554"/>
              <a:ext cx="129547" cy="201756"/>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18" name="Graphic 503">
              <a:extLst>
                <a:ext uri="{FF2B5EF4-FFF2-40B4-BE49-F238E27FC236}">
                  <a16:creationId xmlns:a16="http://schemas.microsoft.com/office/drawing/2014/main" id="{AC85AD3A-C625-D22F-0196-50F32FE2B987}"/>
                </a:ext>
              </a:extLst>
            </p:cNvPr>
            <p:cNvGrpSpPr/>
            <p:nvPr/>
          </p:nvGrpSpPr>
          <p:grpSpPr>
            <a:xfrm>
              <a:off x="2764835" y="2667159"/>
              <a:ext cx="818511" cy="904415"/>
              <a:chOff x="12846663" y="3911411"/>
              <a:chExt cx="1023375" cy="1130779"/>
            </a:xfrm>
            <a:noFill/>
          </p:grpSpPr>
          <p:grpSp>
            <p:nvGrpSpPr>
              <p:cNvPr id="19" name="Graphic 503">
                <a:extLst>
                  <a:ext uri="{FF2B5EF4-FFF2-40B4-BE49-F238E27FC236}">
                    <a16:creationId xmlns:a16="http://schemas.microsoft.com/office/drawing/2014/main" id="{EA78B1EE-AE6B-3530-1AF8-8CC84BA023FA}"/>
                  </a:ext>
                </a:extLst>
              </p:cNvPr>
              <p:cNvGrpSpPr/>
              <p:nvPr/>
            </p:nvGrpSpPr>
            <p:grpSpPr>
              <a:xfrm>
                <a:off x="12846663" y="4242607"/>
                <a:ext cx="1023375" cy="799582"/>
                <a:chOff x="12846663" y="4242607"/>
                <a:chExt cx="1023375" cy="799582"/>
              </a:xfrm>
              <a:noFill/>
            </p:grpSpPr>
            <p:grpSp>
              <p:nvGrpSpPr>
                <p:cNvPr id="30" name="Graphic 503">
                  <a:extLst>
                    <a:ext uri="{FF2B5EF4-FFF2-40B4-BE49-F238E27FC236}">
                      <a16:creationId xmlns:a16="http://schemas.microsoft.com/office/drawing/2014/main" id="{B06701AF-B67D-46BC-07A7-316E1A0D9969}"/>
                    </a:ext>
                  </a:extLst>
                </p:cNvPr>
                <p:cNvGrpSpPr/>
                <p:nvPr/>
              </p:nvGrpSpPr>
              <p:grpSpPr>
                <a:xfrm>
                  <a:off x="13409519" y="4242607"/>
                  <a:ext cx="460518" cy="799582"/>
                  <a:chOff x="13409519" y="4242607"/>
                  <a:chExt cx="460518" cy="799582"/>
                </a:xfrm>
                <a:noFill/>
              </p:grpSpPr>
              <p:sp>
                <p:nvSpPr>
                  <p:cNvPr id="35" name="Freeform 65">
                    <a:extLst>
                      <a:ext uri="{FF2B5EF4-FFF2-40B4-BE49-F238E27FC236}">
                        <a16:creationId xmlns:a16="http://schemas.microsoft.com/office/drawing/2014/main" id="{9198389E-9655-92A8-DD6F-E410B5866F8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9050" cap="rnd">
                    <a:solidFill>
                      <a:srgbClr val="09465E"/>
                    </a:solidFill>
                    <a:prstDash val="solid"/>
                    <a:round/>
                  </a:ln>
                </p:spPr>
                <p:txBody>
                  <a:bodyPr rtlCol="0" anchor="ctr"/>
                  <a:lstStyle/>
                  <a:p>
                    <a:endParaRPr lang="en-US" sz="1799"/>
                  </a:p>
                </p:txBody>
              </p:sp>
              <p:sp>
                <p:nvSpPr>
                  <p:cNvPr id="36" name="Freeform 66">
                    <a:extLst>
                      <a:ext uri="{FF2B5EF4-FFF2-40B4-BE49-F238E27FC236}">
                        <a16:creationId xmlns:a16="http://schemas.microsoft.com/office/drawing/2014/main" id="{5BF8775E-9F82-195D-2A41-4C9132A988E7}"/>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7" name="Freeform 67">
                    <a:extLst>
                      <a:ext uri="{FF2B5EF4-FFF2-40B4-BE49-F238E27FC236}">
                        <a16:creationId xmlns:a16="http://schemas.microsoft.com/office/drawing/2014/main" id="{EBBC10E7-DF31-9BC1-AE50-89903BC4CC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9050" cap="rnd">
                    <a:solidFill>
                      <a:srgbClr val="09465E"/>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78D09D26-6376-98DB-36FA-27CE5B59238D}"/>
                    </a:ext>
                  </a:extLst>
                </p:cNvPr>
                <p:cNvGrpSpPr/>
                <p:nvPr/>
              </p:nvGrpSpPr>
              <p:grpSpPr>
                <a:xfrm>
                  <a:off x="12846663" y="4242733"/>
                  <a:ext cx="462169" cy="799457"/>
                  <a:chOff x="12846663" y="4242733"/>
                  <a:chExt cx="462169" cy="799457"/>
                </a:xfrm>
                <a:noFill/>
              </p:grpSpPr>
              <p:sp>
                <p:nvSpPr>
                  <p:cNvPr id="32" name="Freeform 62">
                    <a:extLst>
                      <a:ext uri="{FF2B5EF4-FFF2-40B4-BE49-F238E27FC236}">
                        <a16:creationId xmlns:a16="http://schemas.microsoft.com/office/drawing/2014/main" id="{966EE214-8039-57AD-189D-E4C2FDB50AC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9050" cap="rnd">
                    <a:solidFill>
                      <a:srgbClr val="09465E"/>
                    </a:solidFill>
                    <a:prstDash val="solid"/>
                    <a:round/>
                  </a:ln>
                </p:spPr>
                <p:txBody>
                  <a:bodyPr rtlCol="0" anchor="ctr"/>
                  <a:lstStyle/>
                  <a:p>
                    <a:endParaRPr lang="en-US" sz="1799"/>
                  </a:p>
                </p:txBody>
              </p:sp>
              <p:sp>
                <p:nvSpPr>
                  <p:cNvPr id="33" name="Freeform 63">
                    <a:extLst>
                      <a:ext uri="{FF2B5EF4-FFF2-40B4-BE49-F238E27FC236}">
                        <a16:creationId xmlns:a16="http://schemas.microsoft.com/office/drawing/2014/main" id="{FC1F3758-C37C-F197-D76C-82F96363A5A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4" name="Freeform 64">
                    <a:extLst>
                      <a:ext uri="{FF2B5EF4-FFF2-40B4-BE49-F238E27FC236}">
                        <a16:creationId xmlns:a16="http://schemas.microsoft.com/office/drawing/2014/main" id="{990EBC16-8CCD-B42E-6D07-192DA59C5305}"/>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9050" cap="rnd">
                    <a:solidFill>
                      <a:srgbClr val="09465E"/>
                    </a:solidFill>
                    <a:prstDash val="solid"/>
                    <a:round/>
                  </a:ln>
                </p:spPr>
                <p:txBody>
                  <a:bodyPr rtlCol="0" anchor="ctr"/>
                  <a:lstStyle/>
                  <a:p>
                    <a:endParaRPr lang="en-US" sz="1799"/>
                  </a:p>
                </p:txBody>
              </p:sp>
            </p:grpSp>
          </p:grpSp>
          <p:grpSp>
            <p:nvGrpSpPr>
              <p:cNvPr id="20" name="Graphic 503">
                <a:extLst>
                  <a:ext uri="{FF2B5EF4-FFF2-40B4-BE49-F238E27FC236}">
                    <a16:creationId xmlns:a16="http://schemas.microsoft.com/office/drawing/2014/main" id="{1FA3F185-5F62-ED59-89F7-DC41CEEF861A}"/>
                  </a:ext>
                </a:extLst>
              </p:cNvPr>
              <p:cNvGrpSpPr/>
              <p:nvPr/>
            </p:nvGrpSpPr>
            <p:grpSpPr>
              <a:xfrm>
                <a:off x="13086001" y="3911411"/>
                <a:ext cx="602471" cy="728577"/>
                <a:chOff x="13086001" y="3911411"/>
                <a:chExt cx="602471" cy="728577"/>
              </a:xfrm>
              <a:noFill/>
            </p:grpSpPr>
            <p:sp>
              <p:nvSpPr>
                <p:cNvPr id="21" name="Freeform 51">
                  <a:extLst>
                    <a:ext uri="{FF2B5EF4-FFF2-40B4-BE49-F238E27FC236}">
                      <a16:creationId xmlns:a16="http://schemas.microsoft.com/office/drawing/2014/main" id="{F85FFBC3-51F1-8820-9BC1-1A4C6C840F1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9050" cap="rnd">
                  <a:solidFill>
                    <a:srgbClr val="09465E"/>
                  </a:solidFill>
                  <a:prstDash val="solid"/>
                  <a:round/>
                </a:ln>
              </p:spPr>
              <p:txBody>
                <a:bodyPr rtlCol="0" anchor="ctr"/>
                <a:lstStyle/>
                <a:p>
                  <a:endParaRPr lang="en-US" sz="1799"/>
                </a:p>
              </p:txBody>
            </p:sp>
            <p:sp>
              <p:nvSpPr>
                <p:cNvPr id="22" name="Freeform 52">
                  <a:extLst>
                    <a:ext uri="{FF2B5EF4-FFF2-40B4-BE49-F238E27FC236}">
                      <a16:creationId xmlns:a16="http://schemas.microsoft.com/office/drawing/2014/main" id="{9A09B4B1-67D8-CAD2-6355-541D8B27EA36}"/>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noFill/>
                <a:ln w="19050" cap="rnd">
                  <a:solidFill>
                    <a:srgbClr val="09465E"/>
                  </a:solidFill>
                  <a:prstDash val="solid"/>
                  <a:round/>
                </a:ln>
              </p:spPr>
              <p:txBody>
                <a:bodyPr rtlCol="0" anchor="ctr"/>
                <a:lstStyle/>
                <a:p>
                  <a:endParaRPr lang="en-US" sz="1799"/>
                </a:p>
              </p:txBody>
            </p:sp>
            <p:sp>
              <p:nvSpPr>
                <p:cNvPr id="23" name="Freeform 53">
                  <a:extLst>
                    <a:ext uri="{FF2B5EF4-FFF2-40B4-BE49-F238E27FC236}">
                      <a16:creationId xmlns:a16="http://schemas.microsoft.com/office/drawing/2014/main" id="{F5C27120-5AFB-9D2A-9678-BCE89CD19E8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9050" cap="rnd">
                  <a:solidFill>
                    <a:srgbClr val="09465E"/>
                  </a:solidFill>
                  <a:prstDash val="solid"/>
                  <a:round/>
                </a:ln>
              </p:spPr>
              <p:txBody>
                <a:bodyPr rtlCol="0" anchor="ctr"/>
                <a:lstStyle/>
                <a:p>
                  <a:endParaRPr lang="en-US" sz="1799"/>
                </a:p>
              </p:txBody>
            </p:sp>
            <p:sp>
              <p:nvSpPr>
                <p:cNvPr id="24" name="Freeform 54">
                  <a:extLst>
                    <a:ext uri="{FF2B5EF4-FFF2-40B4-BE49-F238E27FC236}">
                      <a16:creationId xmlns:a16="http://schemas.microsoft.com/office/drawing/2014/main" id="{805875DB-62FD-6A7D-22A1-4577F4EDB8A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9050" cap="rnd">
                  <a:solidFill>
                    <a:srgbClr val="09465E"/>
                  </a:solidFill>
                  <a:prstDash val="solid"/>
                  <a:round/>
                </a:ln>
              </p:spPr>
              <p:txBody>
                <a:bodyPr rtlCol="0" anchor="ctr"/>
                <a:lstStyle/>
                <a:p>
                  <a:endParaRPr lang="en-US" sz="1799"/>
                </a:p>
              </p:txBody>
            </p:sp>
            <p:sp>
              <p:nvSpPr>
                <p:cNvPr id="25" name="Freeform 55">
                  <a:extLst>
                    <a:ext uri="{FF2B5EF4-FFF2-40B4-BE49-F238E27FC236}">
                      <a16:creationId xmlns:a16="http://schemas.microsoft.com/office/drawing/2014/main" id="{13E1C517-3141-6A4B-1879-B2941471506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9050" cap="rnd">
                  <a:solidFill>
                    <a:srgbClr val="09465E"/>
                  </a:solidFill>
                  <a:prstDash val="solid"/>
                  <a:round/>
                </a:ln>
              </p:spPr>
              <p:txBody>
                <a:bodyPr rtlCol="0" anchor="ctr"/>
                <a:lstStyle/>
                <a:p>
                  <a:endParaRPr lang="en-US" sz="1799"/>
                </a:p>
              </p:txBody>
            </p:sp>
            <p:grpSp>
              <p:nvGrpSpPr>
                <p:cNvPr id="26" name="Graphic 503">
                  <a:extLst>
                    <a:ext uri="{FF2B5EF4-FFF2-40B4-BE49-F238E27FC236}">
                      <a16:creationId xmlns:a16="http://schemas.microsoft.com/office/drawing/2014/main" id="{295DCF52-7323-5A26-0553-D83A95C01039}"/>
                    </a:ext>
                  </a:extLst>
                </p:cNvPr>
                <p:cNvGrpSpPr/>
                <p:nvPr/>
              </p:nvGrpSpPr>
              <p:grpSpPr>
                <a:xfrm>
                  <a:off x="13185037" y="4244381"/>
                  <a:ext cx="260795" cy="257144"/>
                  <a:chOff x="13185037" y="4244381"/>
                  <a:chExt cx="260795" cy="257144"/>
                </a:xfrm>
                <a:noFill/>
              </p:grpSpPr>
              <p:sp>
                <p:nvSpPr>
                  <p:cNvPr id="27" name="Freeform 57">
                    <a:extLst>
                      <a:ext uri="{FF2B5EF4-FFF2-40B4-BE49-F238E27FC236}">
                        <a16:creationId xmlns:a16="http://schemas.microsoft.com/office/drawing/2014/main" id="{6751F1F4-BF24-E19B-881F-5FF6EA7D4BF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9050" cap="rnd">
                    <a:solidFill>
                      <a:srgbClr val="09465E"/>
                    </a:solidFill>
                    <a:prstDash val="solid"/>
                    <a:round/>
                  </a:ln>
                </p:spPr>
                <p:txBody>
                  <a:bodyPr rtlCol="0" anchor="ctr"/>
                  <a:lstStyle/>
                  <a:p>
                    <a:endParaRPr lang="en-US" sz="1799"/>
                  </a:p>
                </p:txBody>
              </p:sp>
              <p:sp>
                <p:nvSpPr>
                  <p:cNvPr id="28" name="Freeform 58">
                    <a:extLst>
                      <a:ext uri="{FF2B5EF4-FFF2-40B4-BE49-F238E27FC236}">
                        <a16:creationId xmlns:a16="http://schemas.microsoft.com/office/drawing/2014/main" id="{16BA9803-371B-933A-B854-1409C11AEE6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sp>
                <p:nvSpPr>
                  <p:cNvPr id="29" name="Freeform 59">
                    <a:extLst>
                      <a:ext uri="{FF2B5EF4-FFF2-40B4-BE49-F238E27FC236}">
                        <a16:creationId xmlns:a16="http://schemas.microsoft.com/office/drawing/2014/main" id="{922C942A-EBC9-9D50-52D7-D2B44D9F910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grpSp>
          </p:grpSp>
        </p:grpSp>
      </p:grpSp>
      <p:grpSp>
        <p:nvGrpSpPr>
          <p:cNvPr id="38" name="Group 37">
            <a:extLst>
              <a:ext uri="{FF2B5EF4-FFF2-40B4-BE49-F238E27FC236}">
                <a16:creationId xmlns:a16="http://schemas.microsoft.com/office/drawing/2014/main" id="{C03F54AF-AD47-AB13-141D-9C5693F1C34D}"/>
              </a:ext>
            </a:extLst>
          </p:cNvPr>
          <p:cNvGrpSpPr/>
          <p:nvPr/>
        </p:nvGrpSpPr>
        <p:grpSpPr>
          <a:xfrm>
            <a:off x="2931406" y="3019791"/>
            <a:ext cx="685860" cy="720472"/>
            <a:chOff x="652853" y="2676672"/>
            <a:chExt cx="845906" cy="888595"/>
          </a:xfrm>
        </p:grpSpPr>
        <p:sp>
          <p:nvSpPr>
            <p:cNvPr id="39" name="Freeform 99">
              <a:extLst>
                <a:ext uri="{FF2B5EF4-FFF2-40B4-BE49-F238E27FC236}">
                  <a16:creationId xmlns:a16="http://schemas.microsoft.com/office/drawing/2014/main" id="{436B2D4B-6B33-93D3-548D-C625B5C64B90}"/>
                </a:ext>
              </a:extLst>
            </p:cNvPr>
            <p:cNvSpPr/>
            <p:nvPr/>
          </p:nvSpPr>
          <p:spPr>
            <a:xfrm>
              <a:off x="766333" y="3029036"/>
              <a:ext cx="159752" cy="248797"/>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40" name="Graphic 503">
              <a:extLst>
                <a:ext uri="{FF2B5EF4-FFF2-40B4-BE49-F238E27FC236}">
                  <a16:creationId xmlns:a16="http://schemas.microsoft.com/office/drawing/2014/main" id="{77BDB112-FDAD-D686-02E1-97F895FA033F}"/>
                </a:ext>
              </a:extLst>
            </p:cNvPr>
            <p:cNvGrpSpPr/>
            <p:nvPr/>
          </p:nvGrpSpPr>
          <p:grpSpPr>
            <a:xfrm>
              <a:off x="652853" y="2676672"/>
              <a:ext cx="845906" cy="888595"/>
              <a:chOff x="11067723" y="8947169"/>
              <a:chExt cx="1057625" cy="1110999"/>
            </a:xfrm>
          </p:grpSpPr>
          <p:sp>
            <p:nvSpPr>
              <p:cNvPr id="41" name="Freeform 69">
                <a:extLst>
                  <a:ext uri="{FF2B5EF4-FFF2-40B4-BE49-F238E27FC236}">
                    <a16:creationId xmlns:a16="http://schemas.microsoft.com/office/drawing/2014/main" id="{1EEF2EF2-0076-C572-85E8-9F6B9AE1C1AD}"/>
                  </a:ext>
                </a:extLst>
              </p:cNvPr>
              <p:cNvSpPr/>
              <p:nvPr/>
            </p:nvSpPr>
            <p:spPr>
              <a:xfrm>
                <a:off x="11067723" y="9094286"/>
                <a:ext cx="740296" cy="739291"/>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noFill/>
              <a:ln w="19050" cap="rnd">
                <a:solidFill>
                  <a:srgbClr val="09465E"/>
                </a:solidFill>
                <a:prstDash val="solid"/>
                <a:round/>
              </a:ln>
            </p:spPr>
            <p:txBody>
              <a:bodyPr rtlCol="0" anchor="ctr"/>
              <a:lstStyle/>
              <a:p>
                <a:endParaRPr lang="en-US" sz="1799"/>
              </a:p>
            </p:txBody>
          </p:sp>
          <p:grpSp>
            <p:nvGrpSpPr>
              <p:cNvPr id="42" name="Graphic 503">
                <a:extLst>
                  <a:ext uri="{FF2B5EF4-FFF2-40B4-BE49-F238E27FC236}">
                    <a16:creationId xmlns:a16="http://schemas.microsoft.com/office/drawing/2014/main" id="{897949A7-27A6-C91F-8E0F-6E43EEEA9018}"/>
                  </a:ext>
                </a:extLst>
              </p:cNvPr>
              <p:cNvGrpSpPr/>
              <p:nvPr/>
            </p:nvGrpSpPr>
            <p:grpSpPr>
              <a:xfrm>
                <a:off x="11638419" y="8947169"/>
                <a:ext cx="486928" cy="1110999"/>
                <a:chOff x="11638419" y="8947169"/>
                <a:chExt cx="486928" cy="1110999"/>
              </a:xfrm>
            </p:grpSpPr>
            <p:sp>
              <p:nvSpPr>
                <p:cNvPr id="48" name="Freeform 76">
                  <a:extLst>
                    <a:ext uri="{FF2B5EF4-FFF2-40B4-BE49-F238E27FC236}">
                      <a16:creationId xmlns:a16="http://schemas.microsoft.com/office/drawing/2014/main" id="{A3110F26-54C5-973D-9B8F-118DF1AC9B19}"/>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9050" cap="rnd">
                  <a:solidFill>
                    <a:srgbClr val="09465E"/>
                  </a:solidFill>
                  <a:prstDash val="solid"/>
                  <a:round/>
                </a:ln>
              </p:spPr>
              <p:txBody>
                <a:bodyPr rtlCol="0" anchor="ctr"/>
                <a:lstStyle/>
                <a:p>
                  <a:endParaRPr lang="en-US" sz="1799"/>
                </a:p>
              </p:txBody>
            </p:sp>
            <p:sp>
              <p:nvSpPr>
                <p:cNvPr id="49" name="Freeform 77">
                  <a:extLst>
                    <a:ext uri="{FF2B5EF4-FFF2-40B4-BE49-F238E27FC236}">
                      <a16:creationId xmlns:a16="http://schemas.microsoft.com/office/drawing/2014/main" id="{F35BA103-13DD-D464-0F37-D990C6ADD7D6}"/>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9050" cap="rnd">
                  <a:solidFill>
                    <a:srgbClr val="09465E"/>
                  </a:solidFill>
                  <a:prstDash val="solid"/>
                  <a:round/>
                </a:ln>
              </p:spPr>
              <p:txBody>
                <a:bodyPr rtlCol="0" anchor="ctr"/>
                <a:lstStyle/>
                <a:p>
                  <a:endParaRPr lang="en-US" sz="1799"/>
                </a:p>
              </p:txBody>
            </p:sp>
            <p:sp>
              <p:nvSpPr>
                <p:cNvPr id="50" name="Freeform 78">
                  <a:extLst>
                    <a:ext uri="{FF2B5EF4-FFF2-40B4-BE49-F238E27FC236}">
                      <a16:creationId xmlns:a16="http://schemas.microsoft.com/office/drawing/2014/main" id="{AE7EC20D-FC26-CD6F-2379-CD832757ED73}"/>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9050" cap="rnd">
                  <a:solidFill>
                    <a:srgbClr val="09465E"/>
                  </a:solidFill>
                  <a:prstDash val="solid"/>
                  <a:round/>
                </a:ln>
              </p:spPr>
              <p:txBody>
                <a:bodyPr rtlCol="0" anchor="ctr"/>
                <a:lstStyle/>
                <a:p>
                  <a:endParaRPr lang="en-US" sz="1799"/>
                </a:p>
              </p:txBody>
            </p:sp>
            <p:sp>
              <p:nvSpPr>
                <p:cNvPr id="51" name="Freeform 79">
                  <a:extLst>
                    <a:ext uri="{FF2B5EF4-FFF2-40B4-BE49-F238E27FC236}">
                      <a16:creationId xmlns:a16="http://schemas.microsoft.com/office/drawing/2014/main" id="{B89C296C-F3D2-0567-B528-3CE1925F5297}"/>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9050" cap="rnd">
                  <a:solidFill>
                    <a:srgbClr val="09465E"/>
                  </a:solidFill>
                  <a:prstDash val="solid"/>
                  <a:round/>
                </a:ln>
              </p:spPr>
              <p:txBody>
                <a:bodyPr rtlCol="0" anchor="ctr"/>
                <a:lstStyle/>
                <a:p>
                  <a:endParaRPr lang="en-US" sz="1799"/>
                </a:p>
              </p:txBody>
            </p:sp>
            <p:sp>
              <p:nvSpPr>
                <p:cNvPr id="52" name="Freeform 80">
                  <a:extLst>
                    <a:ext uri="{FF2B5EF4-FFF2-40B4-BE49-F238E27FC236}">
                      <a16:creationId xmlns:a16="http://schemas.microsoft.com/office/drawing/2014/main" id="{1217A91A-DAED-DC39-FD59-2903E212F3CD}"/>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9050" cap="rnd">
                  <a:solidFill>
                    <a:srgbClr val="09465E"/>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A37C6095-D6D6-65FC-17C0-3BD257D94B9F}"/>
                  </a:ext>
                </a:extLst>
              </p:cNvPr>
              <p:cNvGrpSpPr/>
              <p:nvPr/>
            </p:nvGrpSpPr>
            <p:grpSpPr>
              <a:xfrm>
                <a:off x="11225139" y="9360909"/>
                <a:ext cx="385220" cy="312305"/>
                <a:chOff x="11225139" y="9360909"/>
                <a:chExt cx="385220" cy="312305"/>
              </a:xfrm>
              <a:noFill/>
            </p:grpSpPr>
            <p:sp>
              <p:nvSpPr>
                <p:cNvPr id="45" name="Freeform 73">
                  <a:extLst>
                    <a:ext uri="{FF2B5EF4-FFF2-40B4-BE49-F238E27FC236}">
                      <a16:creationId xmlns:a16="http://schemas.microsoft.com/office/drawing/2014/main" id="{DA897974-1493-1F1A-0694-A90B6888D9E6}"/>
                    </a:ext>
                  </a:extLst>
                </p:cNvPr>
                <p:cNvSpPr/>
                <p:nvPr/>
              </p:nvSpPr>
              <p:spPr>
                <a:xfrm>
                  <a:off x="11225139" y="9360909"/>
                  <a:ext cx="385220"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9050" cap="rnd">
                  <a:solidFill>
                    <a:srgbClr val="09465E"/>
                  </a:solidFill>
                  <a:prstDash val="solid"/>
                  <a:round/>
                </a:ln>
              </p:spPr>
              <p:txBody>
                <a:bodyPr rtlCol="0" anchor="ctr"/>
                <a:lstStyle/>
                <a:p>
                  <a:endParaRPr lang="en-US" sz="1799"/>
                </a:p>
              </p:txBody>
            </p:sp>
            <p:sp>
              <p:nvSpPr>
                <p:cNvPr id="46" name="Freeform 74">
                  <a:extLst>
                    <a:ext uri="{FF2B5EF4-FFF2-40B4-BE49-F238E27FC236}">
                      <a16:creationId xmlns:a16="http://schemas.microsoft.com/office/drawing/2014/main" id="{1ACE8537-E1B1-3FCD-C57B-447B2C2DE22A}"/>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9050" cap="rnd">
                  <a:solidFill>
                    <a:srgbClr val="09465E"/>
                  </a:solidFill>
                  <a:prstDash val="solid"/>
                  <a:round/>
                </a:ln>
              </p:spPr>
              <p:txBody>
                <a:bodyPr rtlCol="0" anchor="ctr"/>
                <a:lstStyle/>
                <a:p>
                  <a:endParaRPr lang="en-US" sz="1799"/>
                </a:p>
              </p:txBody>
            </p:sp>
            <p:sp>
              <p:nvSpPr>
                <p:cNvPr id="47" name="Freeform 75">
                  <a:extLst>
                    <a:ext uri="{FF2B5EF4-FFF2-40B4-BE49-F238E27FC236}">
                      <a16:creationId xmlns:a16="http://schemas.microsoft.com/office/drawing/2014/main" id="{1536B347-3887-B99E-1BC5-33599E8D9680}"/>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9050" cap="rnd">
                  <a:solidFill>
                    <a:srgbClr val="09465E"/>
                  </a:solidFill>
                  <a:prstDash val="solid"/>
                  <a:round/>
                </a:ln>
              </p:spPr>
              <p:txBody>
                <a:bodyPr rtlCol="0" anchor="ctr"/>
                <a:lstStyle/>
                <a:p>
                  <a:endParaRPr lang="en-US" sz="1799"/>
                </a:p>
              </p:txBody>
            </p:sp>
          </p:grpSp>
          <p:sp>
            <p:nvSpPr>
              <p:cNvPr id="44" name="Freeform 72">
                <a:extLst>
                  <a:ext uri="{FF2B5EF4-FFF2-40B4-BE49-F238E27FC236}">
                    <a16:creationId xmlns:a16="http://schemas.microsoft.com/office/drawing/2014/main" id="{2EF564EE-6CE4-FC49-7092-A405BB518C94}"/>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9050" cap="rnd">
                <a:solidFill>
                  <a:srgbClr val="09465E"/>
                </a:solidFill>
                <a:prstDash val="solid"/>
                <a:round/>
              </a:ln>
            </p:spPr>
            <p:txBody>
              <a:bodyPr rtlCol="0" anchor="ctr"/>
              <a:lstStyle/>
              <a:p>
                <a:endParaRPr lang="en-US" sz="1799"/>
              </a:p>
            </p:txBody>
          </p:sp>
        </p:grpSp>
      </p:grpSp>
      <p:grpSp>
        <p:nvGrpSpPr>
          <p:cNvPr id="53" name="Group 52">
            <a:extLst>
              <a:ext uri="{FF2B5EF4-FFF2-40B4-BE49-F238E27FC236}">
                <a16:creationId xmlns:a16="http://schemas.microsoft.com/office/drawing/2014/main" id="{A9E27167-D883-95F6-674F-66B793201BB3}"/>
              </a:ext>
            </a:extLst>
          </p:cNvPr>
          <p:cNvGrpSpPr/>
          <p:nvPr/>
        </p:nvGrpSpPr>
        <p:grpSpPr>
          <a:xfrm>
            <a:off x="7099608" y="2975798"/>
            <a:ext cx="616551" cy="736832"/>
            <a:chOff x="4431337" y="2646211"/>
            <a:chExt cx="760423" cy="908772"/>
          </a:xfrm>
        </p:grpSpPr>
        <p:sp>
          <p:nvSpPr>
            <p:cNvPr id="54" name="Freeform 101">
              <a:extLst>
                <a:ext uri="{FF2B5EF4-FFF2-40B4-BE49-F238E27FC236}">
                  <a16:creationId xmlns:a16="http://schemas.microsoft.com/office/drawing/2014/main" id="{9D9A2B9E-8D5C-FD9D-B357-1D4B6B5E1AC2}"/>
                </a:ext>
              </a:extLst>
            </p:cNvPr>
            <p:cNvSpPr/>
            <p:nvPr/>
          </p:nvSpPr>
          <p:spPr>
            <a:xfrm>
              <a:off x="4667782" y="2674448"/>
              <a:ext cx="357965" cy="199052"/>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solidFill>
              <a:srgbClr val="60BA47"/>
            </a:solidFill>
            <a:ln w="19050" cap="rnd">
              <a:noFill/>
              <a:prstDash val="solid"/>
              <a:miter/>
            </a:ln>
          </p:spPr>
          <p:txBody>
            <a:bodyPr rtlCol="0" anchor="ctr"/>
            <a:lstStyle/>
            <a:p>
              <a:endParaRPr lang="en-US" sz="1799"/>
            </a:p>
          </p:txBody>
        </p:sp>
        <p:grpSp>
          <p:nvGrpSpPr>
            <p:cNvPr id="55" name="Graphic 503">
              <a:extLst>
                <a:ext uri="{FF2B5EF4-FFF2-40B4-BE49-F238E27FC236}">
                  <a16:creationId xmlns:a16="http://schemas.microsoft.com/office/drawing/2014/main" id="{2A779683-446F-F02D-32E8-AA6A2B293BAF}"/>
                </a:ext>
              </a:extLst>
            </p:cNvPr>
            <p:cNvGrpSpPr/>
            <p:nvPr/>
          </p:nvGrpSpPr>
          <p:grpSpPr>
            <a:xfrm>
              <a:off x="4431337" y="2646211"/>
              <a:ext cx="760423" cy="908772"/>
              <a:chOff x="5836541" y="2252651"/>
              <a:chExt cx="950748" cy="1136227"/>
            </a:xfrm>
            <a:noFill/>
          </p:grpSpPr>
          <p:sp>
            <p:nvSpPr>
              <p:cNvPr id="56" name="Freeform 82">
                <a:extLst>
                  <a:ext uri="{FF2B5EF4-FFF2-40B4-BE49-F238E27FC236}">
                    <a16:creationId xmlns:a16="http://schemas.microsoft.com/office/drawing/2014/main" id="{A3370137-6456-3F42-6C98-868D2910DB5A}"/>
                  </a:ext>
                </a:extLst>
              </p:cNvPr>
              <p:cNvSpPr/>
              <p:nvPr/>
            </p:nvSpPr>
            <p:spPr>
              <a:xfrm>
                <a:off x="6122096" y="2932282"/>
                <a:ext cx="179915" cy="456597"/>
              </a:xfrm>
              <a:custGeom>
                <a:avLst/>
                <a:gdLst>
                  <a:gd name="connsiteX0" fmla="*/ 0 w 179915"/>
                  <a:gd name="connsiteY0" fmla="*/ 131869 h 456597"/>
                  <a:gd name="connsiteX1" fmla="*/ 179916 w 179915"/>
                  <a:gd name="connsiteY1" fmla="*/ 0 h 456597"/>
                  <a:gd name="connsiteX2" fmla="*/ 179916 w 179915"/>
                  <a:gd name="connsiteY2" fmla="*/ 456597 h 456597"/>
                </a:gdLst>
                <a:ahLst/>
                <a:cxnLst>
                  <a:cxn ang="0">
                    <a:pos x="connsiteX0" y="connsiteY0"/>
                  </a:cxn>
                  <a:cxn ang="0">
                    <a:pos x="connsiteX1" y="connsiteY1"/>
                  </a:cxn>
                  <a:cxn ang="0">
                    <a:pos x="connsiteX2" y="connsiteY2"/>
                  </a:cxn>
                </a:cxnLst>
                <a:rect l="l" t="t" r="r" b="b"/>
                <a:pathLst>
                  <a:path w="179915" h="456597">
                    <a:moveTo>
                      <a:pt x="0" y="131869"/>
                    </a:moveTo>
                    <a:lnTo>
                      <a:pt x="179916" y="0"/>
                    </a:lnTo>
                    <a:lnTo>
                      <a:pt x="179916" y="456597"/>
                    </a:lnTo>
                  </a:path>
                </a:pathLst>
              </a:custGeom>
              <a:noFill/>
              <a:ln w="19050" cap="rnd">
                <a:solidFill>
                  <a:srgbClr val="09465E"/>
                </a:solidFill>
                <a:prstDash val="solid"/>
                <a:miter/>
              </a:ln>
            </p:spPr>
            <p:txBody>
              <a:bodyPr rtlCol="0" anchor="ctr"/>
              <a:lstStyle/>
              <a:p>
                <a:endParaRPr lang="en-US" sz="1799"/>
              </a:p>
            </p:txBody>
          </p:sp>
          <p:sp>
            <p:nvSpPr>
              <p:cNvPr id="57" name="Freeform 83">
                <a:extLst>
                  <a:ext uri="{FF2B5EF4-FFF2-40B4-BE49-F238E27FC236}">
                    <a16:creationId xmlns:a16="http://schemas.microsoft.com/office/drawing/2014/main" id="{F66DC859-D7FF-D7BD-636C-F70E86B3B9F2}"/>
                  </a:ext>
                </a:extLst>
              </p:cNvPr>
              <p:cNvSpPr/>
              <p:nvPr/>
            </p:nvSpPr>
            <p:spPr>
              <a:xfrm>
                <a:off x="6302011" y="2932282"/>
                <a:ext cx="203024" cy="456597"/>
              </a:xfrm>
              <a:custGeom>
                <a:avLst/>
                <a:gdLst>
                  <a:gd name="connsiteX0" fmla="*/ 0 w 203024"/>
                  <a:gd name="connsiteY0" fmla="*/ 148353 h 456597"/>
                  <a:gd name="connsiteX1" fmla="*/ 203025 w 203024"/>
                  <a:gd name="connsiteY1" fmla="*/ 0 h 456597"/>
                  <a:gd name="connsiteX2" fmla="*/ 203025 w 203024"/>
                  <a:gd name="connsiteY2" fmla="*/ 456597 h 456597"/>
                </a:gdLst>
                <a:ahLst/>
                <a:cxnLst>
                  <a:cxn ang="0">
                    <a:pos x="connsiteX0" y="connsiteY0"/>
                  </a:cxn>
                  <a:cxn ang="0">
                    <a:pos x="connsiteX1" y="connsiteY1"/>
                  </a:cxn>
                  <a:cxn ang="0">
                    <a:pos x="connsiteX2" y="connsiteY2"/>
                  </a:cxn>
                </a:cxnLst>
                <a:rect l="l" t="t" r="r" b="b"/>
                <a:pathLst>
                  <a:path w="203024" h="456597">
                    <a:moveTo>
                      <a:pt x="0" y="148353"/>
                    </a:moveTo>
                    <a:lnTo>
                      <a:pt x="203025" y="0"/>
                    </a:lnTo>
                    <a:lnTo>
                      <a:pt x="203025" y="456597"/>
                    </a:lnTo>
                  </a:path>
                </a:pathLst>
              </a:custGeom>
              <a:noFill/>
              <a:ln w="19050" cap="rnd">
                <a:solidFill>
                  <a:srgbClr val="09465E"/>
                </a:solidFill>
                <a:prstDash val="solid"/>
                <a:miter/>
              </a:ln>
            </p:spPr>
            <p:txBody>
              <a:bodyPr rtlCol="0" anchor="ctr"/>
              <a:lstStyle/>
              <a:p>
                <a:endParaRPr lang="en-US" sz="1799"/>
              </a:p>
            </p:txBody>
          </p:sp>
          <p:sp>
            <p:nvSpPr>
              <p:cNvPr id="58" name="Freeform 84">
                <a:extLst>
                  <a:ext uri="{FF2B5EF4-FFF2-40B4-BE49-F238E27FC236}">
                    <a16:creationId xmlns:a16="http://schemas.microsoft.com/office/drawing/2014/main" id="{86181AA1-649C-16A9-C474-9AC0C9CCEA17}"/>
                  </a:ext>
                </a:extLst>
              </p:cNvPr>
              <p:cNvSpPr/>
              <p:nvPr/>
            </p:nvSpPr>
            <p:spPr>
              <a:xfrm>
                <a:off x="6505036" y="2932282"/>
                <a:ext cx="201373" cy="456597"/>
              </a:xfrm>
              <a:custGeom>
                <a:avLst/>
                <a:gdLst>
                  <a:gd name="connsiteX0" fmla="*/ 0 w 201373"/>
                  <a:gd name="connsiteY0" fmla="*/ 148353 h 456597"/>
                  <a:gd name="connsiteX1" fmla="*/ 201374 w 201373"/>
                  <a:gd name="connsiteY1" fmla="*/ 0 h 456597"/>
                  <a:gd name="connsiteX2" fmla="*/ 201374 w 201373"/>
                  <a:gd name="connsiteY2" fmla="*/ 456597 h 456597"/>
                </a:gdLst>
                <a:ahLst/>
                <a:cxnLst>
                  <a:cxn ang="0">
                    <a:pos x="connsiteX0" y="connsiteY0"/>
                  </a:cxn>
                  <a:cxn ang="0">
                    <a:pos x="connsiteX1" y="connsiteY1"/>
                  </a:cxn>
                  <a:cxn ang="0">
                    <a:pos x="connsiteX2" y="connsiteY2"/>
                  </a:cxn>
                </a:cxnLst>
                <a:rect l="l" t="t" r="r" b="b"/>
                <a:pathLst>
                  <a:path w="201373" h="456597">
                    <a:moveTo>
                      <a:pt x="0" y="148353"/>
                    </a:moveTo>
                    <a:lnTo>
                      <a:pt x="201374" y="0"/>
                    </a:lnTo>
                    <a:lnTo>
                      <a:pt x="201374" y="456597"/>
                    </a:lnTo>
                  </a:path>
                </a:pathLst>
              </a:custGeom>
              <a:noFill/>
              <a:ln w="19050" cap="rnd">
                <a:solidFill>
                  <a:srgbClr val="09465E"/>
                </a:solidFill>
                <a:prstDash val="solid"/>
                <a:miter/>
              </a:ln>
            </p:spPr>
            <p:txBody>
              <a:bodyPr rtlCol="0" anchor="ctr"/>
              <a:lstStyle/>
              <a:p>
                <a:endParaRPr lang="en-US" sz="1799"/>
              </a:p>
            </p:txBody>
          </p:sp>
          <p:sp>
            <p:nvSpPr>
              <p:cNvPr id="59" name="Freeform 85">
                <a:extLst>
                  <a:ext uri="{FF2B5EF4-FFF2-40B4-BE49-F238E27FC236}">
                    <a16:creationId xmlns:a16="http://schemas.microsoft.com/office/drawing/2014/main" id="{89030D11-FC35-4E56-BB9F-0A8869EAF029}"/>
                  </a:ext>
                </a:extLst>
              </p:cNvPr>
              <p:cNvSpPr/>
              <p:nvPr/>
            </p:nvSpPr>
            <p:spPr>
              <a:xfrm>
                <a:off x="5920722" y="2686675"/>
                <a:ext cx="221181" cy="702203"/>
              </a:xfrm>
              <a:custGeom>
                <a:avLst/>
                <a:gdLst>
                  <a:gd name="connsiteX0" fmla="*/ 221181 w 221181"/>
                  <a:gd name="connsiteY0" fmla="*/ 702204 h 702203"/>
                  <a:gd name="connsiteX1" fmla="*/ 0 w 221181"/>
                  <a:gd name="connsiteY1" fmla="*/ 702204 h 702203"/>
                  <a:gd name="connsiteX2" fmla="*/ 44566 w 221181"/>
                  <a:gd name="connsiteY2" fmla="*/ 0 h 702203"/>
                  <a:gd name="connsiteX3" fmla="*/ 178265 w 221181"/>
                  <a:gd name="connsiteY3" fmla="*/ 0 h 702203"/>
                  <a:gd name="connsiteX4" fmla="*/ 221181 w 221181"/>
                  <a:gd name="connsiteY4" fmla="*/ 702204 h 702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81" h="702203">
                    <a:moveTo>
                      <a:pt x="221181" y="702204"/>
                    </a:moveTo>
                    <a:lnTo>
                      <a:pt x="0" y="702204"/>
                    </a:lnTo>
                    <a:lnTo>
                      <a:pt x="44566" y="0"/>
                    </a:lnTo>
                    <a:lnTo>
                      <a:pt x="178265" y="0"/>
                    </a:lnTo>
                    <a:lnTo>
                      <a:pt x="221181" y="702204"/>
                    </a:lnTo>
                    <a:close/>
                  </a:path>
                </a:pathLst>
              </a:custGeom>
              <a:noFill/>
              <a:ln w="19050" cap="rnd">
                <a:solidFill>
                  <a:srgbClr val="09465E"/>
                </a:solidFill>
                <a:prstDash val="solid"/>
                <a:miter/>
              </a:ln>
            </p:spPr>
            <p:txBody>
              <a:bodyPr rtlCol="0" anchor="ctr"/>
              <a:lstStyle/>
              <a:p>
                <a:endParaRPr lang="en-US" sz="1799"/>
              </a:p>
            </p:txBody>
          </p:sp>
          <p:sp>
            <p:nvSpPr>
              <p:cNvPr id="60" name="Freeform 86">
                <a:extLst>
                  <a:ext uri="{FF2B5EF4-FFF2-40B4-BE49-F238E27FC236}">
                    <a16:creationId xmlns:a16="http://schemas.microsoft.com/office/drawing/2014/main" id="{B692FBDA-8150-AF0B-92D4-FD24F940420C}"/>
                  </a:ext>
                </a:extLst>
              </p:cNvPr>
              <p:cNvSpPr/>
              <p:nvPr/>
            </p:nvSpPr>
            <p:spPr>
              <a:xfrm>
                <a:off x="5836541" y="3388879"/>
                <a:ext cx="950748" cy="16483"/>
              </a:xfrm>
              <a:custGeom>
                <a:avLst/>
                <a:gdLst>
                  <a:gd name="connsiteX0" fmla="*/ 0 w 950748"/>
                  <a:gd name="connsiteY0" fmla="*/ 0 h 16483"/>
                  <a:gd name="connsiteX1" fmla="*/ 950749 w 950748"/>
                  <a:gd name="connsiteY1" fmla="*/ 0 h 16483"/>
                </a:gdLst>
                <a:ahLst/>
                <a:cxnLst>
                  <a:cxn ang="0">
                    <a:pos x="connsiteX0" y="connsiteY0"/>
                  </a:cxn>
                  <a:cxn ang="0">
                    <a:pos x="connsiteX1" y="connsiteY1"/>
                  </a:cxn>
                </a:cxnLst>
                <a:rect l="l" t="t" r="r" b="b"/>
                <a:pathLst>
                  <a:path w="950748" h="16483">
                    <a:moveTo>
                      <a:pt x="0" y="0"/>
                    </a:moveTo>
                    <a:lnTo>
                      <a:pt x="950749" y="0"/>
                    </a:lnTo>
                  </a:path>
                </a:pathLst>
              </a:custGeom>
              <a:ln w="19050" cap="rnd">
                <a:solidFill>
                  <a:srgbClr val="09465E"/>
                </a:solidFill>
                <a:prstDash val="solid"/>
                <a:miter/>
              </a:ln>
            </p:spPr>
            <p:txBody>
              <a:bodyPr rtlCol="0" anchor="ctr"/>
              <a:lstStyle/>
              <a:p>
                <a:endParaRPr lang="en-US" sz="1799"/>
              </a:p>
            </p:txBody>
          </p:sp>
          <p:sp>
            <p:nvSpPr>
              <p:cNvPr id="61" name="Freeform 87">
                <a:extLst>
                  <a:ext uri="{FF2B5EF4-FFF2-40B4-BE49-F238E27FC236}">
                    <a16:creationId xmlns:a16="http://schemas.microsoft.com/office/drawing/2014/main" id="{F5B8D8DC-40CC-1075-8AD0-39841CD963AA}"/>
                  </a:ext>
                </a:extLst>
              </p:cNvPr>
              <p:cNvSpPr/>
              <p:nvPr/>
            </p:nvSpPr>
            <p:spPr>
              <a:xfrm>
                <a:off x="6169963"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2" name="Freeform 88">
                <a:extLst>
                  <a:ext uri="{FF2B5EF4-FFF2-40B4-BE49-F238E27FC236}">
                    <a16:creationId xmlns:a16="http://schemas.microsoft.com/office/drawing/2014/main" id="{03A2FB56-7027-E6D8-8736-FE7BD92BC032}"/>
                  </a:ext>
                </a:extLst>
              </p:cNvPr>
              <p:cNvSpPr/>
              <p:nvPr/>
            </p:nvSpPr>
            <p:spPr>
              <a:xfrm>
                <a:off x="6354831"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3" name="Freeform 89">
                <a:extLst>
                  <a:ext uri="{FF2B5EF4-FFF2-40B4-BE49-F238E27FC236}">
                    <a16:creationId xmlns:a16="http://schemas.microsoft.com/office/drawing/2014/main" id="{5881D341-B649-BE44-30C5-20AF8352ECE1}"/>
                  </a:ext>
                </a:extLst>
              </p:cNvPr>
              <p:cNvSpPr/>
              <p:nvPr/>
            </p:nvSpPr>
            <p:spPr>
              <a:xfrm>
                <a:off x="6556205" y="3172944"/>
                <a:ext cx="84180" cy="89011"/>
              </a:xfrm>
              <a:custGeom>
                <a:avLst/>
                <a:gdLst>
                  <a:gd name="connsiteX0" fmla="*/ 84180 w 84180"/>
                  <a:gd name="connsiteY0" fmla="*/ 0 h 89011"/>
                  <a:gd name="connsiteX1" fmla="*/ 84180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0" y="0"/>
                    </a:moveTo>
                    <a:lnTo>
                      <a:pt x="84180"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4" name="Freeform 90">
                <a:extLst>
                  <a:ext uri="{FF2B5EF4-FFF2-40B4-BE49-F238E27FC236}">
                    <a16:creationId xmlns:a16="http://schemas.microsoft.com/office/drawing/2014/main" id="{8EBF7C18-5EAF-45B9-A070-51DD3933689C}"/>
                  </a:ext>
                </a:extLst>
              </p:cNvPr>
              <p:cNvSpPr/>
              <p:nvPr/>
            </p:nvSpPr>
            <p:spPr>
              <a:xfrm>
                <a:off x="5960336" y="2747665"/>
                <a:ext cx="143602" cy="16483"/>
              </a:xfrm>
              <a:custGeom>
                <a:avLst/>
                <a:gdLst>
                  <a:gd name="connsiteX0" fmla="*/ 0 w 143602"/>
                  <a:gd name="connsiteY0" fmla="*/ 0 h 16483"/>
                  <a:gd name="connsiteX1" fmla="*/ 143602 w 143602"/>
                  <a:gd name="connsiteY1" fmla="*/ 0 h 16483"/>
                </a:gdLst>
                <a:ahLst/>
                <a:cxnLst>
                  <a:cxn ang="0">
                    <a:pos x="connsiteX0" y="connsiteY0"/>
                  </a:cxn>
                  <a:cxn ang="0">
                    <a:pos x="connsiteX1" y="connsiteY1"/>
                  </a:cxn>
                </a:cxnLst>
                <a:rect l="l" t="t" r="r" b="b"/>
                <a:pathLst>
                  <a:path w="143602" h="16483">
                    <a:moveTo>
                      <a:pt x="0" y="0"/>
                    </a:moveTo>
                    <a:lnTo>
                      <a:pt x="143602" y="0"/>
                    </a:lnTo>
                  </a:path>
                </a:pathLst>
              </a:custGeom>
              <a:ln w="19050" cap="rnd">
                <a:solidFill>
                  <a:srgbClr val="09465E"/>
                </a:solidFill>
                <a:prstDash val="solid"/>
                <a:miter/>
              </a:ln>
            </p:spPr>
            <p:txBody>
              <a:bodyPr rtlCol="0" anchor="ctr"/>
              <a:lstStyle/>
              <a:p>
                <a:endParaRPr lang="en-US" sz="1799"/>
              </a:p>
            </p:txBody>
          </p:sp>
          <p:sp>
            <p:nvSpPr>
              <p:cNvPr id="65" name="Freeform 91">
                <a:extLst>
                  <a:ext uri="{FF2B5EF4-FFF2-40B4-BE49-F238E27FC236}">
                    <a16:creationId xmlns:a16="http://schemas.microsoft.com/office/drawing/2014/main" id="{EE045F71-246A-37B7-AA57-F6F339B7D036}"/>
                  </a:ext>
                </a:extLst>
              </p:cNvPr>
              <p:cNvSpPr/>
              <p:nvPr/>
            </p:nvSpPr>
            <p:spPr>
              <a:xfrm>
                <a:off x="5965288" y="2638873"/>
                <a:ext cx="133699" cy="16483"/>
              </a:xfrm>
              <a:custGeom>
                <a:avLst/>
                <a:gdLst>
                  <a:gd name="connsiteX0" fmla="*/ 0 w 133699"/>
                  <a:gd name="connsiteY0" fmla="*/ 0 h 16483"/>
                  <a:gd name="connsiteX1" fmla="*/ 133699 w 133699"/>
                  <a:gd name="connsiteY1" fmla="*/ 0 h 16483"/>
                </a:gdLst>
                <a:ahLst/>
                <a:cxnLst>
                  <a:cxn ang="0">
                    <a:pos x="connsiteX0" y="connsiteY0"/>
                  </a:cxn>
                  <a:cxn ang="0">
                    <a:pos x="connsiteX1" y="connsiteY1"/>
                  </a:cxn>
                </a:cxnLst>
                <a:rect l="l" t="t" r="r" b="b"/>
                <a:pathLst>
                  <a:path w="133699" h="16483">
                    <a:moveTo>
                      <a:pt x="0" y="0"/>
                    </a:moveTo>
                    <a:lnTo>
                      <a:pt x="133699" y="0"/>
                    </a:lnTo>
                  </a:path>
                </a:pathLst>
              </a:custGeom>
              <a:ln w="19050" cap="rnd">
                <a:solidFill>
                  <a:srgbClr val="09465E"/>
                </a:solidFill>
                <a:prstDash val="solid"/>
                <a:miter/>
              </a:ln>
            </p:spPr>
            <p:txBody>
              <a:bodyPr rtlCol="0" anchor="ctr"/>
              <a:lstStyle/>
              <a:p>
                <a:endParaRPr lang="en-US" sz="1799"/>
              </a:p>
            </p:txBody>
          </p:sp>
          <p:grpSp>
            <p:nvGrpSpPr>
              <p:cNvPr id="66" name="Graphic 503">
                <a:extLst>
                  <a:ext uri="{FF2B5EF4-FFF2-40B4-BE49-F238E27FC236}">
                    <a16:creationId xmlns:a16="http://schemas.microsoft.com/office/drawing/2014/main" id="{B8536A99-CC2A-C536-3E8A-584BD5616B33}"/>
                  </a:ext>
                </a:extLst>
              </p:cNvPr>
              <p:cNvGrpSpPr/>
              <p:nvPr/>
            </p:nvGrpSpPr>
            <p:grpSpPr>
              <a:xfrm>
                <a:off x="6031238" y="2252651"/>
                <a:ext cx="595943" cy="348308"/>
                <a:chOff x="6031238" y="2252651"/>
                <a:chExt cx="595943" cy="348308"/>
              </a:xfrm>
              <a:noFill/>
            </p:grpSpPr>
            <p:sp>
              <p:nvSpPr>
                <p:cNvPr id="67" name="Freeform 93">
                  <a:extLst>
                    <a:ext uri="{FF2B5EF4-FFF2-40B4-BE49-F238E27FC236}">
                      <a16:creationId xmlns:a16="http://schemas.microsoft.com/office/drawing/2014/main" id="{01B38195-4EA7-C1FC-E41D-4C1888EE780F}"/>
                    </a:ext>
                  </a:extLst>
                </p:cNvPr>
                <p:cNvSpPr/>
                <p:nvPr/>
              </p:nvSpPr>
              <p:spPr>
                <a:xfrm>
                  <a:off x="6031238" y="2356371"/>
                  <a:ext cx="488653" cy="244589"/>
                </a:xfrm>
                <a:custGeom>
                  <a:avLst/>
                  <a:gdLst>
                    <a:gd name="connsiteX0" fmla="*/ 74 w 488653"/>
                    <a:gd name="connsiteY0" fmla="*/ 244589 h 244589"/>
                    <a:gd name="connsiteX1" fmla="*/ 488654 w 488653"/>
                    <a:gd name="connsiteY1" fmla="*/ 13818 h 244589"/>
                  </a:gdLst>
                  <a:ahLst/>
                  <a:cxnLst>
                    <a:cxn ang="0">
                      <a:pos x="connsiteX0" y="connsiteY0"/>
                    </a:cxn>
                    <a:cxn ang="0">
                      <a:pos x="connsiteX1" y="connsiteY1"/>
                    </a:cxn>
                  </a:cxnLst>
                  <a:rect l="l" t="t" r="r" b="b"/>
                  <a:pathLst>
                    <a:path w="488653" h="244589">
                      <a:moveTo>
                        <a:pt x="74" y="244589"/>
                      </a:moveTo>
                      <a:cubicBezTo>
                        <a:pt x="-3226" y="244589"/>
                        <a:pt x="102412" y="-68600"/>
                        <a:pt x="488654" y="13818"/>
                      </a:cubicBezTo>
                    </a:path>
                  </a:pathLst>
                </a:custGeom>
                <a:noFill/>
                <a:ln w="19050" cap="rnd">
                  <a:solidFill>
                    <a:srgbClr val="09465E"/>
                  </a:solidFill>
                  <a:prstDash val="solid"/>
                  <a:miter/>
                </a:ln>
              </p:spPr>
              <p:txBody>
                <a:bodyPr rtlCol="0" anchor="ctr"/>
                <a:lstStyle/>
                <a:p>
                  <a:endParaRPr lang="en-US" sz="1799"/>
                </a:p>
              </p:txBody>
            </p:sp>
            <p:sp>
              <p:nvSpPr>
                <p:cNvPr id="68" name="Freeform 94">
                  <a:extLst>
                    <a:ext uri="{FF2B5EF4-FFF2-40B4-BE49-F238E27FC236}">
                      <a16:creationId xmlns:a16="http://schemas.microsoft.com/office/drawing/2014/main" id="{CB0E99A6-D72D-4483-FD85-FA9FC44B3113}"/>
                    </a:ext>
                  </a:extLst>
                </p:cNvPr>
                <p:cNvSpPr/>
                <p:nvPr/>
              </p:nvSpPr>
              <p:spPr>
                <a:xfrm>
                  <a:off x="6126435" y="2252651"/>
                  <a:ext cx="500745" cy="278447"/>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noFill/>
                <a:ln w="19050" cap="rnd">
                  <a:solidFill>
                    <a:srgbClr val="09465E"/>
                  </a:solidFill>
                  <a:prstDash val="solid"/>
                  <a:miter/>
                </a:ln>
              </p:spPr>
              <p:txBody>
                <a:bodyPr rtlCol="0" anchor="ctr"/>
                <a:lstStyle/>
                <a:p>
                  <a:endParaRPr lang="en-US" sz="1799"/>
                </a:p>
              </p:txBody>
            </p:sp>
          </p:grpSp>
        </p:grpSp>
      </p:grpSp>
    </p:spTree>
    <p:extLst>
      <p:ext uri="{BB962C8B-B14F-4D97-AF65-F5344CB8AC3E}">
        <p14:creationId xmlns:p14="http://schemas.microsoft.com/office/powerpoint/2010/main" val="92301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EF1C-33FF-AA0E-D232-28E5CD7D60F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398FBA2-293C-12F3-04B5-2A89E59A50E5}"/>
              </a:ext>
            </a:extLst>
          </p:cNvPr>
          <p:cNvSpPr>
            <a:spLocks noGrp="1"/>
          </p:cNvSpPr>
          <p:nvPr>
            <p:ph type="body" sz="quarter" idx="16"/>
          </p:nvPr>
        </p:nvSpPr>
        <p:spPr>
          <a:xfrm>
            <a:off x="489526" y="738575"/>
            <a:ext cx="10479218" cy="803654"/>
          </a:xfrm>
          <a:prstGeom prst="rect">
            <a:avLst/>
          </a:prstGeom>
        </p:spPr>
        <p:txBody>
          <a:bodyPr/>
          <a:lstStyle/>
          <a:p>
            <a:r>
              <a:rPr lang="pl-PL" noProof="0"/>
              <a:t>T</a:t>
            </a:r>
            <a:r>
              <a:rPr lang="en-US" noProof="0"/>
              <a:t>he 3Rs </a:t>
            </a:r>
            <a:r>
              <a:rPr lang="pl-PL"/>
              <a:t>and</a:t>
            </a:r>
            <a:r>
              <a:rPr lang="en-US" noProof="0"/>
              <a:t> their Role in Reducing Waste </a:t>
            </a:r>
            <a:endParaRPr lang="en-GB" noProof="0"/>
          </a:p>
        </p:txBody>
      </p:sp>
      <p:sp>
        <p:nvSpPr>
          <p:cNvPr id="2" name="Freeform 1">
            <a:extLst>
              <a:ext uri="{FF2B5EF4-FFF2-40B4-BE49-F238E27FC236}">
                <a16:creationId xmlns:a16="http://schemas.microsoft.com/office/drawing/2014/main" id="{5A53E1D0-EF36-36F2-A1AB-2DAB784BAC23}"/>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208E0750-51B9-0F07-85E0-9FD484B2F66A}"/>
              </a:ext>
            </a:extLst>
          </p:cNvPr>
          <p:cNvSpPr>
            <a:spLocks noGrp="1"/>
          </p:cNvSpPr>
          <p:nvPr>
            <p:ph type="body" sz="quarter" idx="19"/>
          </p:nvPr>
        </p:nvSpPr>
        <p:spPr>
          <a:xfrm>
            <a:off x="489526" y="2141059"/>
            <a:ext cx="11443855" cy="1664069"/>
          </a:xfrm>
        </p:spPr>
        <p:txBody>
          <a:bodyPr/>
          <a:lstStyle/>
          <a:p>
            <a:pPr marL="0" indent="0"/>
            <a:r>
              <a:rPr lang="en-US" noProof="0"/>
              <a:t>Food waste is a growing global issue with serious environmental, economic, and social consequences. </a:t>
            </a:r>
            <a:r>
              <a:rPr lang="en-US" b="1" noProof="0"/>
              <a:t>Nearly one-third of all food produced is wasted</a:t>
            </a:r>
            <a:r>
              <a:rPr lang="en-US" noProof="0"/>
              <a:t>, leading to resource depletion, increased greenhouse gas emissions, and considerable financial losses.</a:t>
            </a:r>
          </a:p>
          <a:p>
            <a:pPr marL="0" indent="0"/>
            <a:r>
              <a:rPr lang="en-US" noProof="0">
                <a:hlinkClick r:id="rId2"/>
              </a:rPr>
              <a:t>The 3Rs framework</a:t>
            </a:r>
            <a:r>
              <a:rPr lang="en-US" noProof="0"/>
              <a:t>—Reduce, Reuse, and Recycle—provides a structured approach to managing food waste.</a:t>
            </a:r>
            <a:endParaRPr lang="en-GB" noProof="0"/>
          </a:p>
        </p:txBody>
      </p:sp>
      <p:sp>
        <p:nvSpPr>
          <p:cNvPr id="3" name="Freeform 1">
            <a:extLst>
              <a:ext uri="{FF2B5EF4-FFF2-40B4-BE49-F238E27FC236}">
                <a16:creationId xmlns:a16="http://schemas.microsoft.com/office/drawing/2014/main" id="{863AB4C6-30DB-2F65-98EE-FE1E15FEAD5C}"/>
              </a:ext>
            </a:extLst>
          </p:cNvPr>
          <p:cNvSpPr>
            <a:spLocks noChangeArrowheads="1"/>
          </p:cNvSpPr>
          <p:nvPr/>
        </p:nvSpPr>
        <p:spPr bwMode="auto">
          <a:xfrm>
            <a:off x="875302" y="3998378"/>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5" name="Freeform 171">
            <a:extLst>
              <a:ext uri="{FF2B5EF4-FFF2-40B4-BE49-F238E27FC236}">
                <a16:creationId xmlns:a16="http://schemas.microsoft.com/office/drawing/2014/main" id="{F64358D4-E2CF-F91C-41FE-1F2008BF28CD}"/>
              </a:ext>
            </a:extLst>
          </p:cNvPr>
          <p:cNvSpPr>
            <a:spLocks noChangeArrowheads="1"/>
          </p:cNvSpPr>
          <p:nvPr/>
        </p:nvSpPr>
        <p:spPr bwMode="auto">
          <a:xfrm>
            <a:off x="936030" y="4059106"/>
            <a:ext cx="2494809"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GB" sz="900" noProof="0"/>
          </a:p>
        </p:txBody>
      </p:sp>
      <p:sp>
        <p:nvSpPr>
          <p:cNvPr id="7" name="Freeform 172">
            <a:extLst>
              <a:ext uri="{FF2B5EF4-FFF2-40B4-BE49-F238E27FC236}">
                <a16:creationId xmlns:a16="http://schemas.microsoft.com/office/drawing/2014/main" id="{3FC2C0F7-0B1C-64D5-2725-A988C8FB2550}"/>
              </a:ext>
            </a:extLst>
          </p:cNvPr>
          <p:cNvSpPr>
            <a:spLocks noChangeArrowheads="1"/>
          </p:cNvSpPr>
          <p:nvPr/>
        </p:nvSpPr>
        <p:spPr bwMode="auto">
          <a:xfrm>
            <a:off x="999289" y="4119834"/>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8" name="Freeform 173">
            <a:extLst>
              <a:ext uri="{FF2B5EF4-FFF2-40B4-BE49-F238E27FC236}">
                <a16:creationId xmlns:a16="http://schemas.microsoft.com/office/drawing/2014/main" id="{2552D09F-4464-9E26-D45E-2A3817F303CF}"/>
              </a:ext>
            </a:extLst>
          </p:cNvPr>
          <p:cNvSpPr>
            <a:spLocks noChangeArrowheads="1"/>
          </p:cNvSpPr>
          <p:nvPr/>
        </p:nvSpPr>
        <p:spPr bwMode="auto">
          <a:xfrm>
            <a:off x="329845" y="415276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GB" sz="900" noProof="0"/>
          </a:p>
        </p:txBody>
      </p:sp>
      <p:sp>
        <p:nvSpPr>
          <p:cNvPr id="9" name="Freeform 174">
            <a:extLst>
              <a:ext uri="{FF2B5EF4-FFF2-40B4-BE49-F238E27FC236}">
                <a16:creationId xmlns:a16="http://schemas.microsoft.com/office/drawing/2014/main" id="{78C75FC7-AD48-9CDB-6C66-D09086F682F5}"/>
              </a:ext>
            </a:extLst>
          </p:cNvPr>
          <p:cNvSpPr>
            <a:spLocks noChangeArrowheads="1"/>
          </p:cNvSpPr>
          <p:nvPr/>
        </p:nvSpPr>
        <p:spPr bwMode="auto">
          <a:xfrm>
            <a:off x="276709" y="409963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0" name="Freeform 175">
            <a:extLst>
              <a:ext uri="{FF2B5EF4-FFF2-40B4-BE49-F238E27FC236}">
                <a16:creationId xmlns:a16="http://schemas.microsoft.com/office/drawing/2014/main" id="{45F8F97C-8F79-BF9E-CCD2-CC2514CEDB78}"/>
              </a:ext>
            </a:extLst>
          </p:cNvPr>
          <p:cNvSpPr>
            <a:spLocks noChangeArrowheads="1"/>
          </p:cNvSpPr>
          <p:nvPr/>
        </p:nvSpPr>
        <p:spPr bwMode="auto">
          <a:xfrm>
            <a:off x="4516431" y="3937650"/>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1" name="Freeform 176">
            <a:extLst>
              <a:ext uri="{FF2B5EF4-FFF2-40B4-BE49-F238E27FC236}">
                <a16:creationId xmlns:a16="http://schemas.microsoft.com/office/drawing/2014/main" id="{08CDF17B-8AB6-3AD5-F70A-3C13AEA15EE5}"/>
              </a:ext>
            </a:extLst>
          </p:cNvPr>
          <p:cNvSpPr>
            <a:spLocks noChangeArrowheads="1"/>
          </p:cNvSpPr>
          <p:nvPr/>
        </p:nvSpPr>
        <p:spPr bwMode="auto">
          <a:xfrm>
            <a:off x="4577159" y="3998378"/>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a:p>
        </p:txBody>
      </p:sp>
      <p:sp>
        <p:nvSpPr>
          <p:cNvPr id="12" name="Freeform 177">
            <a:extLst>
              <a:ext uri="{FF2B5EF4-FFF2-40B4-BE49-F238E27FC236}">
                <a16:creationId xmlns:a16="http://schemas.microsoft.com/office/drawing/2014/main" id="{B73BA2BB-24FD-3E30-1ABB-7F8F21D15168}"/>
              </a:ext>
            </a:extLst>
          </p:cNvPr>
          <p:cNvSpPr>
            <a:spLocks noChangeArrowheads="1"/>
          </p:cNvSpPr>
          <p:nvPr/>
        </p:nvSpPr>
        <p:spPr bwMode="auto">
          <a:xfrm>
            <a:off x="4640416" y="4059106"/>
            <a:ext cx="2496053" cy="247743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3" name="Freeform 178">
            <a:extLst>
              <a:ext uri="{FF2B5EF4-FFF2-40B4-BE49-F238E27FC236}">
                <a16:creationId xmlns:a16="http://schemas.microsoft.com/office/drawing/2014/main" id="{67BA3CB5-DC7C-BE3E-7030-5ECFB430D130}"/>
              </a:ext>
            </a:extLst>
          </p:cNvPr>
          <p:cNvSpPr>
            <a:spLocks noChangeArrowheads="1"/>
          </p:cNvSpPr>
          <p:nvPr/>
        </p:nvSpPr>
        <p:spPr bwMode="auto">
          <a:xfrm>
            <a:off x="4007843" y="4082475"/>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a:p>
        </p:txBody>
      </p:sp>
      <p:sp>
        <p:nvSpPr>
          <p:cNvPr id="14" name="Freeform 179">
            <a:extLst>
              <a:ext uri="{FF2B5EF4-FFF2-40B4-BE49-F238E27FC236}">
                <a16:creationId xmlns:a16="http://schemas.microsoft.com/office/drawing/2014/main" id="{17B7235B-441B-8366-3935-A23CBA807DB5}"/>
              </a:ext>
            </a:extLst>
          </p:cNvPr>
          <p:cNvSpPr>
            <a:spLocks noChangeArrowheads="1"/>
          </p:cNvSpPr>
          <p:nvPr/>
        </p:nvSpPr>
        <p:spPr bwMode="auto">
          <a:xfrm>
            <a:off x="3954706" y="4029337"/>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5" name="Freeform 180">
            <a:extLst>
              <a:ext uri="{FF2B5EF4-FFF2-40B4-BE49-F238E27FC236}">
                <a16:creationId xmlns:a16="http://schemas.microsoft.com/office/drawing/2014/main" id="{70FF5EEE-E77A-7375-781B-E0614DE63664}"/>
              </a:ext>
            </a:extLst>
          </p:cNvPr>
          <p:cNvSpPr>
            <a:spLocks noChangeArrowheads="1"/>
          </p:cNvSpPr>
          <p:nvPr/>
        </p:nvSpPr>
        <p:spPr bwMode="auto">
          <a:xfrm>
            <a:off x="8140700" y="3964050"/>
            <a:ext cx="2494808"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6" name="Freeform 181">
            <a:extLst>
              <a:ext uri="{FF2B5EF4-FFF2-40B4-BE49-F238E27FC236}">
                <a16:creationId xmlns:a16="http://schemas.microsoft.com/office/drawing/2014/main" id="{30346A38-DD2B-4639-FA78-E9B90717A7C0}"/>
              </a:ext>
            </a:extLst>
          </p:cNvPr>
          <p:cNvSpPr>
            <a:spLocks noChangeArrowheads="1"/>
          </p:cNvSpPr>
          <p:nvPr/>
        </p:nvSpPr>
        <p:spPr bwMode="auto">
          <a:xfrm>
            <a:off x="8201428" y="4024778"/>
            <a:ext cx="2494808"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a:p>
        </p:txBody>
      </p:sp>
      <p:sp>
        <p:nvSpPr>
          <p:cNvPr id="17" name="Freeform 182">
            <a:extLst>
              <a:ext uri="{FF2B5EF4-FFF2-40B4-BE49-F238E27FC236}">
                <a16:creationId xmlns:a16="http://schemas.microsoft.com/office/drawing/2014/main" id="{00F124FC-BC66-8A3D-F69D-F733650CE9AB}"/>
              </a:ext>
            </a:extLst>
          </p:cNvPr>
          <p:cNvSpPr>
            <a:spLocks noChangeArrowheads="1"/>
          </p:cNvSpPr>
          <p:nvPr/>
        </p:nvSpPr>
        <p:spPr bwMode="auto">
          <a:xfrm>
            <a:off x="8262156" y="4085506"/>
            <a:ext cx="2494808"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8" name="Freeform 183">
            <a:extLst>
              <a:ext uri="{FF2B5EF4-FFF2-40B4-BE49-F238E27FC236}">
                <a16:creationId xmlns:a16="http://schemas.microsoft.com/office/drawing/2014/main" id="{82E396DA-778D-AF03-4086-F6BC515CE2D9}"/>
              </a:ext>
            </a:extLst>
          </p:cNvPr>
          <p:cNvSpPr>
            <a:spLocks noChangeArrowheads="1"/>
          </p:cNvSpPr>
          <p:nvPr/>
        </p:nvSpPr>
        <p:spPr bwMode="auto">
          <a:xfrm>
            <a:off x="7672586" y="400965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a:p>
        </p:txBody>
      </p:sp>
      <p:sp>
        <p:nvSpPr>
          <p:cNvPr id="19" name="Freeform 184">
            <a:extLst>
              <a:ext uri="{FF2B5EF4-FFF2-40B4-BE49-F238E27FC236}">
                <a16:creationId xmlns:a16="http://schemas.microsoft.com/office/drawing/2014/main" id="{59B520A8-19F5-8B15-CDA6-37AAB449FD72}"/>
              </a:ext>
            </a:extLst>
          </p:cNvPr>
          <p:cNvSpPr>
            <a:spLocks noChangeArrowheads="1"/>
          </p:cNvSpPr>
          <p:nvPr/>
        </p:nvSpPr>
        <p:spPr bwMode="auto">
          <a:xfrm>
            <a:off x="7621980" y="395652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5" name="CuadroTexto 553">
            <a:extLst>
              <a:ext uri="{FF2B5EF4-FFF2-40B4-BE49-F238E27FC236}">
                <a16:creationId xmlns:a16="http://schemas.microsoft.com/office/drawing/2014/main" id="{81441463-6A28-BE69-722F-0FECF355E848}"/>
              </a:ext>
            </a:extLst>
          </p:cNvPr>
          <p:cNvSpPr txBox="1"/>
          <p:nvPr/>
        </p:nvSpPr>
        <p:spPr>
          <a:xfrm>
            <a:off x="336555" y="4446541"/>
            <a:ext cx="912684" cy="338554"/>
          </a:xfrm>
          <a:prstGeom prst="rect">
            <a:avLst/>
          </a:prstGeom>
          <a:noFill/>
        </p:spPr>
        <p:txBody>
          <a:bodyPr wrap="square" rtlCol="0">
            <a:spAutoFit/>
          </a:bodyPr>
          <a:lstStyle/>
          <a:p>
            <a:pPr algn="ctr"/>
            <a:r>
              <a:rPr lang="pl-PL" sz="1600" b="1">
                <a:solidFill>
                  <a:schemeClr val="bg1"/>
                </a:solidFill>
                <a:latin typeface="Calibri" panose="020F0502020204030204" pitchFamily="34" charset="0"/>
                <a:ea typeface="Lato" charset="0"/>
                <a:cs typeface="Calibri" panose="020F0502020204030204" pitchFamily="34" charset="0"/>
              </a:rPr>
              <a:t>REDUCE</a:t>
            </a:r>
            <a:endParaRPr lang="en-GB" sz="1600" b="1" noProof="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4C5A308D-0F76-2F29-5422-C1ACEEE2A3AF}"/>
              </a:ext>
            </a:extLst>
          </p:cNvPr>
          <p:cNvSpPr txBox="1"/>
          <p:nvPr/>
        </p:nvSpPr>
        <p:spPr>
          <a:xfrm>
            <a:off x="1292041" y="4554285"/>
            <a:ext cx="1848812" cy="1514450"/>
          </a:xfrm>
          <a:prstGeom prst="rect">
            <a:avLst/>
          </a:prstGeom>
          <a:noFill/>
        </p:spPr>
        <p:txBody>
          <a:bodyPr wrap="square" rtlCol="0">
            <a:spAutoFit/>
          </a:bodyPr>
          <a:lstStyle/>
          <a:p>
            <a:pPr algn="ctr"/>
            <a:r>
              <a:rPr lang="en-US" b="1" noProof="0">
                <a:solidFill>
                  <a:schemeClr val="bg1"/>
                </a:solidFill>
                <a:latin typeface="Calibri" panose="020F0502020204030204" pitchFamily="34" charset="0"/>
                <a:ea typeface="Lato" charset="0"/>
                <a:cs typeface="Calibri" panose="020F0502020204030204" pitchFamily="34" charset="0"/>
              </a:rPr>
              <a:t>Preventing food waste before it happens is the most effective solution.</a:t>
            </a:r>
            <a:endParaRPr lang="en-GB" b="1" noProof="0">
              <a:solidFill>
                <a:schemeClr val="bg1"/>
              </a:solidFill>
              <a:latin typeface="Calibri" panose="020F0502020204030204" pitchFamily="34" charset="0"/>
              <a:ea typeface="Lato" charset="0"/>
              <a:cs typeface="Calibri" panose="020F0502020204030204" pitchFamily="34" charset="0"/>
            </a:endParaRPr>
          </a:p>
        </p:txBody>
      </p:sp>
      <p:sp>
        <p:nvSpPr>
          <p:cNvPr id="27" name="CuadroTexto 553">
            <a:extLst>
              <a:ext uri="{FF2B5EF4-FFF2-40B4-BE49-F238E27FC236}">
                <a16:creationId xmlns:a16="http://schemas.microsoft.com/office/drawing/2014/main" id="{04DD914D-8223-B9AC-BF3C-D1804134A0B9}"/>
              </a:ext>
            </a:extLst>
          </p:cNvPr>
          <p:cNvSpPr txBox="1"/>
          <p:nvPr/>
        </p:nvSpPr>
        <p:spPr>
          <a:xfrm>
            <a:off x="4096409" y="4376248"/>
            <a:ext cx="779490" cy="338554"/>
          </a:xfrm>
          <a:prstGeom prst="rect">
            <a:avLst/>
          </a:prstGeom>
          <a:noFill/>
        </p:spPr>
        <p:txBody>
          <a:bodyPr wrap="square" rtlCol="0">
            <a:spAutoFit/>
          </a:bodyPr>
          <a:lstStyle/>
          <a:p>
            <a:pPr algn="ctr"/>
            <a:r>
              <a:rPr lang="pl-PL" sz="1600" b="1" noProof="0">
                <a:solidFill>
                  <a:schemeClr val="bg1"/>
                </a:solidFill>
                <a:latin typeface="Calibri" panose="020F0502020204030204" pitchFamily="34" charset="0"/>
                <a:ea typeface="Lato" charset="0"/>
                <a:cs typeface="Calibri" panose="020F0502020204030204" pitchFamily="34" charset="0"/>
              </a:rPr>
              <a:t>REUSE</a:t>
            </a:r>
            <a:endParaRPr lang="en-GB" sz="1600" b="1" noProof="0">
              <a:solidFill>
                <a:schemeClr val="bg1"/>
              </a:solidFill>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B03FD7F9-1C7F-1408-7358-BE2969C3659F}"/>
              </a:ext>
            </a:extLst>
          </p:cNvPr>
          <p:cNvSpPr txBox="1"/>
          <p:nvPr/>
        </p:nvSpPr>
        <p:spPr>
          <a:xfrm>
            <a:off x="7672587" y="4303432"/>
            <a:ext cx="928633" cy="338554"/>
          </a:xfrm>
          <a:prstGeom prst="rect">
            <a:avLst/>
          </a:prstGeom>
          <a:noFill/>
        </p:spPr>
        <p:txBody>
          <a:bodyPr wrap="square" rtlCol="0">
            <a:spAutoFit/>
          </a:bodyPr>
          <a:lstStyle/>
          <a:p>
            <a:pPr algn="ctr"/>
            <a:r>
              <a:rPr lang="pl-PL" sz="1600" b="1" noProof="0">
                <a:solidFill>
                  <a:schemeClr val="bg1"/>
                </a:solidFill>
                <a:latin typeface="Calibri" panose="020F0502020204030204" pitchFamily="34" charset="0"/>
                <a:ea typeface="Lato" charset="0"/>
                <a:cs typeface="Calibri" panose="020F0502020204030204" pitchFamily="34" charset="0"/>
              </a:rPr>
              <a:t>RECYCLE</a:t>
            </a:r>
            <a:endParaRPr lang="en-GB" sz="1600" b="1" noProof="0">
              <a:solidFill>
                <a:schemeClr val="bg1"/>
              </a:solidFill>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44169714-DA38-720B-DDC5-4B83CDE91E0D}"/>
              </a:ext>
            </a:extLst>
          </p:cNvPr>
          <p:cNvSpPr txBox="1"/>
          <p:nvPr/>
        </p:nvSpPr>
        <p:spPr>
          <a:xfrm>
            <a:off x="4893968" y="4585043"/>
            <a:ext cx="1999223" cy="1477328"/>
          </a:xfrm>
          <a:prstGeom prst="rect">
            <a:avLst/>
          </a:prstGeom>
          <a:noFill/>
        </p:spPr>
        <p:txBody>
          <a:bodyPr wrap="square" rtlCol="0">
            <a:spAutoFit/>
          </a:bodyPr>
          <a:lstStyle/>
          <a:p>
            <a:pPr algn="ctr"/>
            <a:r>
              <a:rPr lang="en-US" b="1" noProof="0">
                <a:solidFill>
                  <a:schemeClr val="bg1"/>
                </a:solidFill>
                <a:latin typeface="Calibri" panose="020F0502020204030204" pitchFamily="34" charset="0"/>
                <a:ea typeface="Lato" charset="0"/>
                <a:cs typeface="Calibri" panose="020F0502020204030204" pitchFamily="34" charset="0"/>
              </a:rPr>
              <a:t>Redirecting surplus food to new uses, such as donations or upcycling, extends its value.</a:t>
            </a:r>
            <a:endParaRPr lang="en-GB" b="1" noProof="0">
              <a:solidFill>
                <a:schemeClr val="bg1"/>
              </a:solidFill>
              <a:latin typeface="Calibri" panose="020F0502020204030204" pitchFamily="34" charset="0"/>
              <a:ea typeface="Lato" charset="0"/>
              <a:cs typeface="Calibri" panose="020F0502020204030204" pitchFamily="34" charset="0"/>
            </a:endParaRPr>
          </a:p>
        </p:txBody>
      </p:sp>
      <p:sp>
        <p:nvSpPr>
          <p:cNvPr id="34" name="CuadroTexto 553">
            <a:extLst>
              <a:ext uri="{FF2B5EF4-FFF2-40B4-BE49-F238E27FC236}">
                <a16:creationId xmlns:a16="http://schemas.microsoft.com/office/drawing/2014/main" id="{7AE3F968-A05F-FC15-3CD6-41F8250EDD24}"/>
              </a:ext>
            </a:extLst>
          </p:cNvPr>
          <p:cNvSpPr txBox="1"/>
          <p:nvPr/>
        </p:nvSpPr>
        <p:spPr>
          <a:xfrm>
            <a:off x="8449198" y="4464101"/>
            <a:ext cx="1999267" cy="1477328"/>
          </a:xfrm>
          <a:prstGeom prst="rect">
            <a:avLst/>
          </a:prstGeom>
          <a:noFill/>
        </p:spPr>
        <p:txBody>
          <a:bodyPr wrap="square" rtlCol="0">
            <a:spAutoFit/>
          </a:bodyPr>
          <a:lstStyle/>
          <a:p>
            <a:pPr algn="ctr"/>
            <a:r>
              <a:rPr lang="en-US" b="1" noProof="0">
                <a:solidFill>
                  <a:schemeClr val="bg1"/>
                </a:solidFill>
                <a:latin typeface="Calibri" panose="020F0502020204030204" pitchFamily="34" charset="0"/>
                <a:ea typeface="Lato" charset="0"/>
                <a:cs typeface="Calibri" panose="020F0502020204030204" pitchFamily="34" charset="0"/>
              </a:rPr>
              <a:t>Composting and bioenergy production ensure that</a:t>
            </a:r>
            <a:r>
              <a:rPr lang="pl-PL" b="1" noProof="0">
                <a:solidFill>
                  <a:schemeClr val="bg1"/>
                </a:solidFill>
                <a:latin typeface="Calibri" panose="020F0502020204030204" pitchFamily="34" charset="0"/>
                <a:ea typeface="Lato" charset="0"/>
                <a:cs typeface="Calibri" panose="020F0502020204030204" pitchFamily="34" charset="0"/>
              </a:rPr>
              <a:t> </a:t>
            </a:r>
            <a:r>
              <a:rPr lang="en-US" b="1" noProof="0">
                <a:solidFill>
                  <a:schemeClr val="bg1"/>
                </a:solidFill>
                <a:latin typeface="Calibri" panose="020F0502020204030204" pitchFamily="34" charset="0"/>
                <a:ea typeface="Lato" charset="0"/>
                <a:cs typeface="Calibri" panose="020F0502020204030204" pitchFamily="34" charset="0"/>
              </a:rPr>
              <a:t>waste is </a:t>
            </a:r>
            <a:r>
              <a:rPr lang="pl-PL" b="1" noProof="0" err="1">
                <a:solidFill>
                  <a:schemeClr val="bg1"/>
                </a:solidFill>
                <a:latin typeface="Calibri" panose="020F0502020204030204" pitchFamily="34" charset="0"/>
                <a:ea typeface="Lato" charset="0"/>
                <a:cs typeface="Calibri" panose="020F0502020204030204" pitchFamily="34" charset="0"/>
              </a:rPr>
              <a:t>reused</a:t>
            </a:r>
            <a:r>
              <a:rPr lang="en-US" b="1" noProof="0">
                <a:solidFill>
                  <a:schemeClr val="bg1"/>
                </a:solidFill>
                <a:latin typeface="Calibri" panose="020F0502020204030204" pitchFamily="34" charset="0"/>
                <a:ea typeface="Lato" charset="0"/>
                <a:cs typeface="Calibri" panose="020F0502020204030204" pitchFamily="34" charset="0"/>
              </a:rPr>
              <a:t> sustainably.</a:t>
            </a:r>
            <a:endParaRPr lang="en-GB" b="1" noProof="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160090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1"/>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Infographic</a:t>
            </a:r>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798381" y="2030432"/>
            <a:ext cx="4203926" cy="4614978"/>
          </a:xfrm>
        </p:spPr>
        <p:txBody>
          <a:bodyPr/>
          <a:lstStyle/>
          <a:p>
            <a:pPr marL="0" indent="0"/>
            <a:r>
              <a:rPr lang="en-US" noProof="0">
                <a:solidFill>
                  <a:srgbClr val="09465E"/>
                </a:solidFill>
              </a:rPr>
              <a:t>The best way to manage food waste is to prevent it from occurring in the first place. Businesses can take proactive steps to minimise food loss at every stage of the supply chain.</a:t>
            </a:r>
            <a:endParaRPr lang="pl-PL" noProof="0">
              <a:solidFill>
                <a:srgbClr val="09465E"/>
              </a:solidFill>
            </a:endParaRPr>
          </a:p>
          <a:p>
            <a:pPr marL="0" indent="0"/>
            <a:r>
              <a:rPr lang="en-US" noProof="0">
                <a:solidFill>
                  <a:srgbClr val="09465E"/>
                </a:solidFill>
              </a:rPr>
              <a:t>Reducing food waste benefits the environment by decreasing landfill use and lowering methane emissions, while also cutting costs for businesses and households.</a:t>
            </a:r>
            <a:endParaRPr lang="en-GB" noProof="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798382" y="761603"/>
            <a:ext cx="4203926" cy="1029528"/>
          </a:xfrm>
        </p:spPr>
        <p:txBody>
          <a:bodyPr/>
          <a:lstStyle/>
          <a:p>
            <a:r>
              <a:rPr lang="en-US" b="1" noProof="0">
                <a:solidFill>
                  <a:schemeClr val="bg1"/>
                </a:solidFill>
                <a:highlight>
                  <a:srgbClr val="60BA47"/>
                </a:highlight>
              </a:rPr>
              <a:t>Reduce</a:t>
            </a:r>
            <a:r>
              <a:rPr lang="en-US" b="1" noProof="0">
                <a:solidFill>
                  <a:srgbClr val="09465E"/>
                </a:solidFill>
              </a:rPr>
              <a:t> – </a:t>
            </a:r>
            <a:r>
              <a:rPr lang="en-US" b="1" noProof="0" err="1">
                <a:solidFill>
                  <a:srgbClr val="09465E"/>
                </a:solidFill>
              </a:rPr>
              <a:t>Minimising</a:t>
            </a:r>
            <a:r>
              <a:rPr lang="en-US" b="1" noProof="0">
                <a:solidFill>
                  <a:srgbClr val="09465E"/>
                </a:solidFill>
              </a:rPr>
              <a:t> Waste at the Source</a:t>
            </a:r>
            <a:endParaRPr lang="en-GB" b="1" noProof="0">
              <a:solidFill>
                <a:srgbClr val="09465E"/>
              </a:solidFill>
            </a:endParaRPr>
          </a:p>
        </p:txBody>
      </p:sp>
      <p:sp>
        <p:nvSpPr>
          <p:cNvPr id="37" name="CuadroTexto 553">
            <a:extLst>
              <a:ext uri="{FF2B5EF4-FFF2-40B4-BE49-F238E27FC236}">
                <a16:creationId xmlns:a16="http://schemas.microsoft.com/office/drawing/2014/main" id="{2CB1C1C0-D8DA-21B5-6CF4-48ED1ADC09FA}"/>
              </a:ext>
            </a:extLst>
          </p:cNvPr>
          <p:cNvSpPr txBox="1"/>
          <p:nvPr/>
        </p:nvSpPr>
        <p:spPr>
          <a:xfrm>
            <a:off x="8743912" y="80762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Restaurants and consumers can reduce waste by serving appropriate portions.</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051570A5-E19B-236F-CD83-B10B2C84A17F}"/>
              </a:ext>
            </a:extLst>
          </p:cNvPr>
          <p:cNvSpPr txBox="1"/>
          <p:nvPr/>
        </p:nvSpPr>
        <p:spPr>
          <a:xfrm>
            <a:off x="7189693" y="2241367"/>
            <a:ext cx="2274485"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Businesses can use AI to predict demand and prevent overproduction.</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6C1C228-29BC-10EF-6DE4-FDEAB44541ED}"/>
              </a:ext>
            </a:extLst>
          </p:cNvPr>
          <p:cNvSpPr txBox="1"/>
          <p:nvPr/>
        </p:nvSpPr>
        <p:spPr>
          <a:xfrm>
            <a:off x="8663280" y="363074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Reducing food loss during harvesting, transportation, and storage.</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477524C1-DCBA-8471-E850-D1FD599663E0}"/>
              </a:ext>
            </a:extLst>
          </p:cNvPr>
          <p:cNvSpPr txBox="1"/>
          <p:nvPr/>
        </p:nvSpPr>
        <p:spPr>
          <a:xfrm>
            <a:off x="6997293" y="5063113"/>
            <a:ext cx="2466886"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Education on food storage, expiration dates, and responsible consumption.</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F573BE70-B7A8-977F-FBF7-0A922850C492}"/>
              </a:ext>
            </a:extLst>
          </p:cNvPr>
          <p:cNvSpPr txBox="1"/>
          <p:nvPr/>
        </p:nvSpPr>
        <p:spPr>
          <a:xfrm>
            <a:off x="7436539" y="93448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Portion Control</a:t>
            </a:r>
          </a:p>
        </p:txBody>
      </p:sp>
      <p:sp>
        <p:nvSpPr>
          <p:cNvPr id="41" name="CuadroTexto 553">
            <a:extLst>
              <a:ext uri="{FF2B5EF4-FFF2-40B4-BE49-F238E27FC236}">
                <a16:creationId xmlns:a16="http://schemas.microsoft.com/office/drawing/2014/main" id="{75DB2228-515C-8048-DCF5-E60D948779BA}"/>
              </a:ext>
            </a:extLst>
          </p:cNvPr>
          <p:cNvSpPr txBox="1"/>
          <p:nvPr/>
        </p:nvSpPr>
        <p:spPr>
          <a:xfrm>
            <a:off x="5735673" y="2350084"/>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Inventory Management</a:t>
            </a:r>
          </a:p>
        </p:txBody>
      </p:sp>
      <p:sp>
        <p:nvSpPr>
          <p:cNvPr id="42" name="CuadroTexto 553">
            <a:extLst>
              <a:ext uri="{FF2B5EF4-FFF2-40B4-BE49-F238E27FC236}">
                <a16:creationId xmlns:a16="http://schemas.microsoft.com/office/drawing/2014/main" id="{9FD3F66B-4EE8-7D0A-3B28-B35AF10B170B}"/>
              </a:ext>
            </a:extLst>
          </p:cNvPr>
          <p:cNvSpPr txBox="1"/>
          <p:nvPr/>
        </p:nvSpPr>
        <p:spPr>
          <a:xfrm>
            <a:off x="5729753" y="517852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Consumer Awareness</a:t>
            </a:r>
          </a:p>
        </p:txBody>
      </p:sp>
      <p:sp>
        <p:nvSpPr>
          <p:cNvPr id="43" name="CuadroTexto 553">
            <a:extLst>
              <a:ext uri="{FF2B5EF4-FFF2-40B4-BE49-F238E27FC236}">
                <a16:creationId xmlns:a16="http://schemas.microsoft.com/office/drawing/2014/main" id="{A9A3827C-FCFC-F9B4-B222-AFCC1A392116}"/>
              </a:ext>
            </a:extLst>
          </p:cNvPr>
          <p:cNvSpPr txBox="1"/>
          <p:nvPr/>
        </p:nvSpPr>
        <p:spPr>
          <a:xfrm>
            <a:off x="7436539" y="3646805"/>
            <a:ext cx="1261620" cy="784830"/>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Farm-to-Table Efficiency</a:t>
            </a:r>
          </a:p>
        </p:txBody>
      </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A34D-D6B0-E855-DEDA-A83107A77A27}"/>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1726D15-3F31-0278-52EC-16680D73B62D}"/>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9F3E73CB-D21D-DC3F-D2A1-11C9D71E1B1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E981D9E3-48DA-3EFF-6C91-C98B0F88655E}"/>
              </a:ext>
            </a:extLst>
          </p:cNvPr>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DD693C28-0089-3449-A996-154F6C0D6456}"/>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B0CD0DA9-9F19-4133-82C3-8E5210DA538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B7BE650E-6C74-AE6B-2479-4C389C6A89B9}"/>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FA5484CF-060E-9934-5C69-19ED2B5EB774}"/>
              </a:ext>
            </a:extLst>
          </p:cNvPr>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8041A77C-E9C2-574F-5029-5D636EE6198F}"/>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F91028D1-8EF2-EA15-4CD4-CC62FB2286EB}"/>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Infographic</a:t>
            </a:r>
          </a:p>
        </p:txBody>
      </p:sp>
      <p:sp>
        <p:nvSpPr>
          <p:cNvPr id="3" name="Text Placeholder 2">
            <a:extLst>
              <a:ext uri="{FF2B5EF4-FFF2-40B4-BE49-F238E27FC236}">
                <a16:creationId xmlns:a16="http://schemas.microsoft.com/office/drawing/2014/main" id="{92B86FD7-370D-85AD-CC25-0DF2B50D4126}"/>
              </a:ext>
            </a:extLst>
          </p:cNvPr>
          <p:cNvSpPr>
            <a:spLocks noGrp="1"/>
          </p:cNvSpPr>
          <p:nvPr>
            <p:ph type="body" sz="quarter" idx="18"/>
          </p:nvPr>
        </p:nvSpPr>
        <p:spPr>
          <a:xfrm>
            <a:off x="798381" y="2030432"/>
            <a:ext cx="4337096" cy="4614978"/>
          </a:xfrm>
        </p:spPr>
        <p:txBody>
          <a:bodyPr/>
          <a:lstStyle/>
          <a:p>
            <a:pPr marL="0" indent="0"/>
            <a:r>
              <a:rPr lang="en-US" noProof="0">
                <a:solidFill>
                  <a:srgbClr val="09465E"/>
                </a:solidFill>
              </a:rPr>
              <a:t>When food cannot be prevented from being wasted, the next best option is to reuse it. Businesses can repurpose food creatively to extend its value and reduce waste. Educating consumers is also key.</a:t>
            </a:r>
            <a:endParaRPr lang="pl-PL" noProof="0">
              <a:solidFill>
                <a:srgbClr val="09465E"/>
              </a:solidFill>
            </a:endParaRPr>
          </a:p>
          <a:p>
            <a:pPr marL="0" indent="0"/>
            <a:r>
              <a:rPr lang="en-US" noProof="0">
                <a:solidFill>
                  <a:srgbClr val="09465E"/>
                </a:solidFill>
              </a:rPr>
              <a:t>Food waste can be used for animal feed, lowering demand for traditional feed and keeping waste out of landfills. Reusing food waste benefits both the environment and the economy.</a:t>
            </a:r>
            <a:endParaRPr lang="en-GB" noProof="0">
              <a:solidFill>
                <a:srgbClr val="09465E"/>
              </a:solidFill>
            </a:endParaRPr>
          </a:p>
        </p:txBody>
      </p:sp>
      <p:sp>
        <p:nvSpPr>
          <p:cNvPr id="2" name="Text Placeholder 1">
            <a:extLst>
              <a:ext uri="{FF2B5EF4-FFF2-40B4-BE49-F238E27FC236}">
                <a16:creationId xmlns:a16="http://schemas.microsoft.com/office/drawing/2014/main" id="{6C76763B-B85E-2F8B-7804-077A3436A78E}"/>
              </a:ext>
            </a:extLst>
          </p:cNvPr>
          <p:cNvSpPr>
            <a:spLocks noGrp="1"/>
          </p:cNvSpPr>
          <p:nvPr>
            <p:ph type="body" sz="quarter" idx="16"/>
          </p:nvPr>
        </p:nvSpPr>
        <p:spPr>
          <a:xfrm>
            <a:off x="798382" y="761603"/>
            <a:ext cx="4203926" cy="1029528"/>
          </a:xfrm>
        </p:spPr>
        <p:txBody>
          <a:bodyPr/>
          <a:lstStyle/>
          <a:p>
            <a:r>
              <a:rPr lang="en-US" b="1" noProof="0">
                <a:solidFill>
                  <a:schemeClr val="bg1"/>
                </a:solidFill>
                <a:highlight>
                  <a:srgbClr val="60BA47"/>
                </a:highlight>
              </a:rPr>
              <a:t>Reuse</a:t>
            </a:r>
            <a:r>
              <a:rPr lang="en-US" b="1" noProof="0">
                <a:solidFill>
                  <a:srgbClr val="09465E"/>
                </a:solidFill>
              </a:rPr>
              <a:t> – Repurposing Surplus Food</a:t>
            </a:r>
            <a:endParaRPr lang="en-GB" b="1" noProof="0">
              <a:solidFill>
                <a:srgbClr val="09465E"/>
              </a:solidFill>
            </a:endParaRPr>
          </a:p>
        </p:txBody>
      </p:sp>
      <p:sp>
        <p:nvSpPr>
          <p:cNvPr id="37" name="CuadroTexto 553">
            <a:extLst>
              <a:ext uri="{FF2B5EF4-FFF2-40B4-BE49-F238E27FC236}">
                <a16:creationId xmlns:a16="http://schemas.microsoft.com/office/drawing/2014/main" id="{1C73C61E-4B3C-BF27-9AA3-105BFC3CA463}"/>
              </a:ext>
            </a:extLst>
          </p:cNvPr>
          <p:cNvSpPr txBox="1"/>
          <p:nvPr/>
        </p:nvSpPr>
        <p:spPr>
          <a:xfrm>
            <a:off x="8743912" y="923039"/>
            <a:ext cx="2466886"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Surplus food can support those in need.</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C8649B9F-2B5D-6D48-0513-1ED7C20BE9A1}"/>
              </a:ext>
            </a:extLst>
          </p:cNvPr>
          <p:cNvSpPr txBox="1"/>
          <p:nvPr/>
        </p:nvSpPr>
        <p:spPr>
          <a:xfrm>
            <a:off x="7189693" y="2241367"/>
            <a:ext cx="2274485"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Transforming food byproducts into new ingredients.</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5D49FE4B-5BF0-942E-AAD8-BCBF716F9F09}"/>
              </a:ext>
            </a:extLst>
          </p:cNvPr>
          <p:cNvSpPr txBox="1"/>
          <p:nvPr/>
        </p:nvSpPr>
        <p:spPr>
          <a:xfrm>
            <a:off x="8898862" y="3746159"/>
            <a:ext cx="2054217"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Repurposing food scraps as livestock feed.</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99EC9AC9-4538-C81D-63D3-D3F3C7EFFE41}"/>
              </a:ext>
            </a:extLst>
          </p:cNvPr>
          <p:cNvSpPr txBox="1"/>
          <p:nvPr/>
        </p:nvSpPr>
        <p:spPr>
          <a:xfrm>
            <a:off x="7189693" y="5063113"/>
            <a:ext cx="2045747"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Collaborating with food banks and farms to </a:t>
            </a:r>
            <a:r>
              <a:rPr lang="en-US" sz="1500" noProof="0" err="1">
                <a:solidFill>
                  <a:schemeClr val="bg1"/>
                </a:solidFill>
                <a:latin typeface="Calibri" panose="020F0502020204030204" pitchFamily="34" charset="0"/>
                <a:ea typeface="Lato" charset="0"/>
                <a:cs typeface="Calibri" panose="020F0502020204030204" pitchFamily="34" charset="0"/>
              </a:rPr>
              <a:t>maximise</a:t>
            </a:r>
            <a:r>
              <a:rPr lang="en-US" sz="1500" noProof="0">
                <a:solidFill>
                  <a:schemeClr val="bg1"/>
                </a:solidFill>
                <a:latin typeface="Calibri" panose="020F0502020204030204" pitchFamily="34" charset="0"/>
                <a:ea typeface="Lato" charset="0"/>
                <a:cs typeface="Calibri" panose="020F0502020204030204" pitchFamily="34" charset="0"/>
              </a:rPr>
              <a:t> food use.</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5A8BA000-AE09-78AD-E255-0941F6FB1B27}"/>
              </a:ext>
            </a:extLst>
          </p:cNvPr>
          <p:cNvSpPr txBox="1"/>
          <p:nvPr/>
        </p:nvSpPr>
        <p:spPr>
          <a:xfrm>
            <a:off x="7436539" y="93448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Food Donations</a:t>
            </a:r>
          </a:p>
        </p:txBody>
      </p:sp>
      <p:sp>
        <p:nvSpPr>
          <p:cNvPr id="41" name="CuadroTexto 553">
            <a:extLst>
              <a:ext uri="{FF2B5EF4-FFF2-40B4-BE49-F238E27FC236}">
                <a16:creationId xmlns:a16="http://schemas.microsoft.com/office/drawing/2014/main" id="{E5CF8073-5F65-45CF-A5F4-D75772BD5E14}"/>
              </a:ext>
            </a:extLst>
          </p:cNvPr>
          <p:cNvSpPr txBox="1"/>
          <p:nvPr/>
        </p:nvSpPr>
        <p:spPr>
          <a:xfrm>
            <a:off x="5735673" y="2465500"/>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Upcycling</a:t>
            </a:r>
          </a:p>
        </p:txBody>
      </p:sp>
      <p:sp>
        <p:nvSpPr>
          <p:cNvPr id="42" name="CuadroTexto 553">
            <a:extLst>
              <a:ext uri="{FF2B5EF4-FFF2-40B4-BE49-F238E27FC236}">
                <a16:creationId xmlns:a16="http://schemas.microsoft.com/office/drawing/2014/main" id="{532336EE-6EC6-6408-8BBC-BD875A31D911}"/>
              </a:ext>
            </a:extLst>
          </p:cNvPr>
          <p:cNvSpPr txBox="1"/>
          <p:nvPr/>
        </p:nvSpPr>
        <p:spPr>
          <a:xfrm>
            <a:off x="5729753" y="5293944"/>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Partnerships</a:t>
            </a:r>
          </a:p>
        </p:txBody>
      </p:sp>
      <p:sp>
        <p:nvSpPr>
          <p:cNvPr id="43" name="CuadroTexto 553">
            <a:extLst>
              <a:ext uri="{FF2B5EF4-FFF2-40B4-BE49-F238E27FC236}">
                <a16:creationId xmlns:a16="http://schemas.microsoft.com/office/drawing/2014/main" id="{9CB82D15-526F-B1E6-11ED-95DD6FE274DE}"/>
              </a:ext>
            </a:extLst>
          </p:cNvPr>
          <p:cNvSpPr txBox="1"/>
          <p:nvPr/>
        </p:nvSpPr>
        <p:spPr>
          <a:xfrm>
            <a:off x="7436539" y="3877637"/>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Animal Feed</a:t>
            </a:r>
          </a:p>
        </p:txBody>
      </p:sp>
    </p:spTree>
    <p:extLst>
      <p:ext uri="{BB962C8B-B14F-4D97-AF65-F5344CB8AC3E}">
        <p14:creationId xmlns:p14="http://schemas.microsoft.com/office/powerpoint/2010/main" val="1110919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5A5F-1EB9-8D3F-39FA-EB6156F6A61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DD9C3469-5CCA-DEF0-D8FE-2BA12E72B9CA}"/>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8C25A82C-2EF9-E031-15EA-59DD9B9597D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F2AF6379-87D4-598B-0136-2BFE05AAF3AF}"/>
              </a:ext>
            </a:extLst>
          </p:cNvPr>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681AFC41-5580-0A25-B0E6-63F9C6553787}"/>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611825F4-4261-71FE-A834-D6FBD360442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D617559E-055F-1BB3-109F-52F23A2A2402}"/>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B760C97B-0BFD-D700-02A8-E149C7098FF1}"/>
              </a:ext>
            </a:extLst>
          </p:cNvPr>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4B6F9F0B-6B72-CC9E-1105-84BEFA7983AE}"/>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836C1079-735D-F9C1-E6CA-5D2C65263965}"/>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Infographic</a:t>
            </a:r>
          </a:p>
        </p:txBody>
      </p:sp>
      <p:sp>
        <p:nvSpPr>
          <p:cNvPr id="3" name="Text Placeholder 2">
            <a:extLst>
              <a:ext uri="{FF2B5EF4-FFF2-40B4-BE49-F238E27FC236}">
                <a16:creationId xmlns:a16="http://schemas.microsoft.com/office/drawing/2014/main" id="{4395ADA2-17AB-8884-D869-BF6446B74809}"/>
              </a:ext>
            </a:extLst>
          </p:cNvPr>
          <p:cNvSpPr>
            <a:spLocks noGrp="1"/>
          </p:cNvSpPr>
          <p:nvPr>
            <p:ph type="body" sz="quarter" idx="18"/>
          </p:nvPr>
        </p:nvSpPr>
        <p:spPr>
          <a:xfrm>
            <a:off x="798381" y="2030432"/>
            <a:ext cx="4541715" cy="4614978"/>
          </a:xfrm>
        </p:spPr>
        <p:txBody>
          <a:bodyPr/>
          <a:lstStyle/>
          <a:p>
            <a:pPr marL="0" indent="0"/>
            <a:r>
              <a:rPr lang="pl-PL">
                <a:solidFill>
                  <a:srgbClr val="09465E"/>
                </a:solidFill>
              </a:rPr>
              <a:t>T</a:t>
            </a:r>
            <a:r>
              <a:rPr lang="en-US" noProof="0">
                <a:solidFill>
                  <a:srgbClr val="09465E"/>
                </a:solidFill>
              </a:rPr>
              <a:t>he final step is to recycle food waste</a:t>
            </a:r>
            <a:r>
              <a:rPr lang="en-IE">
                <a:solidFill>
                  <a:srgbClr val="09465E"/>
                </a:solidFill>
              </a:rPr>
              <a:t> </a:t>
            </a:r>
            <a:r>
              <a:rPr lang="pl-PL" noProof="0">
                <a:solidFill>
                  <a:srgbClr val="09465E"/>
                </a:solidFill>
              </a:rPr>
              <a:t>which</a:t>
            </a:r>
            <a:r>
              <a:rPr lang="en-US" noProof="0">
                <a:solidFill>
                  <a:srgbClr val="09465E"/>
                </a:solidFill>
              </a:rPr>
              <a:t> helps return nutrients to the soil, generate renewable energy, and keep organic waste out of landfills.</a:t>
            </a:r>
            <a:endParaRPr lang="pl-PL" noProof="0">
              <a:solidFill>
                <a:srgbClr val="09465E"/>
              </a:solidFill>
            </a:endParaRPr>
          </a:p>
          <a:p>
            <a:pPr marL="0" indent="0"/>
            <a:r>
              <a:rPr lang="en-US" noProof="0">
                <a:solidFill>
                  <a:srgbClr val="09465E"/>
                </a:solidFill>
              </a:rPr>
              <a:t>Businesses can integrate recycling into their operations by conducting food waste audits</a:t>
            </a:r>
            <a:r>
              <a:rPr lang="pl-PL" noProof="0">
                <a:solidFill>
                  <a:srgbClr val="09465E"/>
                </a:solidFill>
              </a:rPr>
              <a:t> and </a:t>
            </a:r>
            <a:r>
              <a:rPr lang="en-IE" noProof="0">
                <a:solidFill>
                  <a:srgbClr val="09465E"/>
                </a:solidFill>
              </a:rPr>
              <a:t>finding ways to use that waste. </a:t>
            </a:r>
          </a:p>
          <a:p>
            <a:pPr marL="0" indent="0"/>
            <a:r>
              <a:rPr lang="en-US" noProof="0">
                <a:solidFill>
                  <a:srgbClr val="09465E"/>
                </a:solidFill>
              </a:rPr>
              <a:t>Biodegradable packaging boosts recycling by reducing contamination and improving efficiency.</a:t>
            </a:r>
            <a:endParaRPr lang="en-GB" noProof="0">
              <a:solidFill>
                <a:srgbClr val="09465E"/>
              </a:solidFill>
            </a:endParaRPr>
          </a:p>
        </p:txBody>
      </p:sp>
      <p:sp>
        <p:nvSpPr>
          <p:cNvPr id="2" name="Text Placeholder 1">
            <a:extLst>
              <a:ext uri="{FF2B5EF4-FFF2-40B4-BE49-F238E27FC236}">
                <a16:creationId xmlns:a16="http://schemas.microsoft.com/office/drawing/2014/main" id="{094E41A2-68CB-3F6B-1245-FF0D5E3707C0}"/>
              </a:ext>
            </a:extLst>
          </p:cNvPr>
          <p:cNvSpPr>
            <a:spLocks noGrp="1"/>
          </p:cNvSpPr>
          <p:nvPr>
            <p:ph type="body" sz="quarter" idx="16"/>
          </p:nvPr>
        </p:nvSpPr>
        <p:spPr>
          <a:xfrm>
            <a:off x="798382" y="761603"/>
            <a:ext cx="5492690" cy="1029528"/>
          </a:xfrm>
        </p:spPr>
        <p:txBody>
          <a:bodyPr/>
          <a:lstStyle/>
          <a:p>
            <a:r>
              <a:rPr lang="en-US" b="1" noProof="0">
                <a:solidFill>
                  <a:schemeClr val="bg1"/>
                </a:solidFill>
                <a:highlight>
                  <a:srgbClr val="60BA47"/>
                </a:highlight>
              </a:rPr>
              <a:t>Recycle</a:t>
            </a:r>
            <a:r>
              <a:rPr lang="en-US" b="1" noProof="0">
                <a:solidFill>
                  <a:srgbClr val="09465E"/>
                </a:solidFill>
              </a:rPr>
              <a:t> – Composting &amp; Bioenergy from Food Waste</a:t>
            </a:r>
            <a:endParaRPr lang="en-GB" b="1" noProof="0">
              <a:solidFill>
                <a:srgbClr val="09465E"/>
              </a:solidFill>
            </a:endParaRPr>
          </a:p>
        </p:txBody>
      </p:sp>
      <p:sp>
        <p:nvSpPr>
          <p:cNvPr id="37" name="CuadroTexto 553">
            <a:extLst>
              <a:ext uri="{FF2B5EF4-FFF2-40B4-BE49-F238E27FC236}">
                <a16:creationId xmlns:a16="http://schemas.microsoft.com/office/drawing/2014/main" id="{F7A39E25-C7AF-6D95-6FEE-9C5EBF6C651D}"/>
              </a:ext>
            </a:extLst>
          </p:cNvPr>
          <p:cNvSpPr txBox="1"/>
          <p:nvPr/>
        </p:nvSpPr>
        <p:spPr>
          <a:xfrm>
            <a:off x="8898862" y="937036"/>
            <a:ext cx="2134849" cy="553998"/>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Converting food waste into nutrient-rich soil.</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862FF605-9031-9C3F-0197-ABE63A812808}"/>
              </a:ext>
            </a:extLst>
          </p:cNvPr>
          <p:cNvSpPr txBox="1"/>
          <p:nvPr/>
        </p:nvSpPr>
        <p:spPr>
          <a:xfrm>
            <a:off x="7278236" y="2241367"/>
            <a:ext cx="1709169"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Producing biogas and </a:t>
            </a:r>
            <a:r>
              <a:rPr lang="en-US" sz="1500" noProof="0" err="1">
                <a:solidFill>
                  <a:schemeClr val="bg1"/>
                </a:solidFill>
                <a:latin typeface="Calibri" panose="020F0502020204030204" pitchFamily="34" charset="0"/>
                <a:ea typeface="Lato" charset="0"/>
                <a:cs typeface="Calibri" panose="020F0502020204030204" pitchFamily="34" charset="0"/>
              </a:rPr>
              <a:t>fertiliser</a:t>
            </a:r>
            <a:r>
              <a:rPr lang="en-US" sz="1500" noProof="0">
                <a:solidFill>
                  <a:schemeClr val="bg1"/>
                </a:solidFill>
                <a:latin typeface="Calibri" panose="020F0502020204030204" pitchFamily="34" charset="0"/>
                <a:ea typeface="Lato" charset="0"/>
                <a:cs typeface="Calibri" panose="020F0502020204030204" pitchFamily="34" charset="0"/>
              </a:rPr>
              <a:t> from organic waste.</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BE7F9C70-8368-1006-5AB6-D0A0D9A7EE10}"/>
              </a:ext>
            </a:extLst>
          </p:cNvPr>
          <p:cNvSpPr txBox="1"/>
          <p:nvPr/>
        </p:nvSpPr>
        <p:spPr>
          <a:xfrm>
            <a:off x="8926923" y="3630743"/>
            <a:ext cx="1998624"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Identifying waste sources and improving recycling efforts.</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D767475D-621F-A906-0394-D0794C769C0B}"/>
              </a:ext>
            </a:extLst>
          </p:cNvPr>
          <p:cNvSpPr txBox="1"/>
          <p:nvPr/>
        </p:nvSpPr>
        <p:spPr>
          <a:xfrm>
            <a:off x="7392870" y="5063113"/>
            <a:ext cx="1884828" cy="784830"/>
          </a:xfrm>
          <a:prstGeom prst="rect">
            <a:avLst/>
          </a:prstGeom>
          <a:noFill/>
        </p:spPr>
        <p:txBody>
          <a:bodyPr wrap="square" rtlCol="0" anchor="ctr">
            <a:spAutoFit/>
          </a:bodyPr>
          <a:lstStyle/>
          <a:p>
            <a:pPr algn="ctr"/>
            <a:r>
              <a:rPr lang="en-US" sz="1500" noProof="0">
                <a:solidFill>
                  <a:schemeClr val="bg1"/>
                </a:solidFill>
                <a:latin typeface="Calibri" panose="020F0502020204030204" pitchFamily="34" charset="0"/>
                <a:ea typeface="Lato" charset="0"/>
                <a:cs typeface="Calibri" panose="020F0502020204030204" pitchFamily="34" charset="0"/>
              </a:rPr>
              <a:t>Designing materials that simplify food waste recycling.</a:t>
            </a:r>
            <a:endParaRPr lang="en-GB" sz="1500" noProof="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932B637-E608-9EEC-9846-54DD1B58D8B2}"/>
              </a:ext>
            </a:extLst>
          </p:cNvPr>
          <p:cNvSpPr txBox="1"/>
          <p:nvPr/>
        </p:nvSpPr>
        <p:spPr>
          <a:xfrm>
            <a:off x="7436539" y="1049904"/>
            <a:ext cx="1261620" cy="323165"/>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Composting</a:t>
            </a:r>
          </a:p>
        </p:txBody>
      </p:sp>
      <p:sp>
        <p:nvSpPr>
          <p:cNvPr id="41" name="CuadroTexto 553">
            <a:extLst>
              <a:ext uri="{FF2B5EF4-FFF2-40B4-BE49-F238E27FC236}">
                <a16:creationId xmlns:a16="http://schemas.microsoft.com/office/drawing/2014/main" id="{93D0BF29-B006-F8F6-1642-E86171FF7962}"/>
              </a:ext>
            </a:extLst>
          </p:cNvPr>
          <p:cNvSpPr txBox="1"/>
          <p:nvPr/>
        </p:nvSpPr>
        <p:spPr>
          <a:xfrm>
            <a:off x="5735673" y="2350084"/>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Anaerobic Digestion</a:t>
            </a:r>
          </a:p>
        </p:txBody>
      </p:sp>
      <p:sp>
        <p:nvSpPr>
          <p:cNvPr id="42" name="CuadroTexto 553">
            <a:extLst>
              <a:ext uri="{FF2B5EF4-FFF2-40B4-BE49-F238E27FC236}">
                <a16:creationId xmlns:a16="http://schemas.microsoft.com/office/drawing/2014/main" id="{6CD37693-BCA5-C3A8-1FA2-441C9AB7702E}"/>
              </a:ext>
            </a:extLst>
          </p:cNvPr>
          <p:cNvSpPr txBox="1"/>
          <p:nvPr/>
        </p:nvSpPr>
        <p:spPr>
          <a:xfrm>
            <a:off x="5636513" y="5178528"/>
            <a:ext cx="145994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Biodegradable Packaging</a:t>
            </a:r>
          </a:p>
        </p:txBody>
      </p:sp>
      <p:sp>
        <p:nvSpPr>
          <p:cNvPr id="43" name="CuadroTexto 553">
            <a:extLst>
              <a:ext uri="{FF2B5EF4-FFF2-40B4-BE49-F238E27FC236}">
                <a16:creationId xmlns:a16="http://schemas.microsoft.com/office/drawing/2014/main" id="{367C543B-8035-5F19-2B0E-19032642637A}"/>
              </a:ext>
            </a:extLst>
          </p:cNvPr>
          <p:cNvSpPr txBox="1"/>
          <p:nvPr/>
        </p:nvSpPr>
        <p:spPr>
          <a:xfrm>
            <a:off x="7436539" y="3762221"/>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Food Waste Audits</a:t>
            </a:r>
          </a:p>
        </p:txBody>
      </p:sp>
    </p:spTree>
    <p:extLst>
      <p:ext uri="{BB962C8B-B14F-4D97-AF65-F5344CB8AC3E}">
        <p14:creationId xmlns:p14="http://schemas.microsoft.com/office/powerpoint/2010/main" val="33864403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4" name="Symbol zastępczy obrazu 13" descr="Obraz zawierający osoba, Materiały biurowe, Narzędzia biurowe, ubrania&#10;&#10;Zawartość wygenerowana przez sztuczną inteligencję może być niepoprawna.">
            <a:extLst>
              <a:ext uri="{FF2B5EF4-FFF2-40B4-BE49-F238E27FC236}">
                <a16:creationId xmlns:a16="http://schemas.microsoft.com/office/drawing/2014/main" id="{D2B36D8D-2D9F-AB81-3C23-BF79CFC8F5A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330956" y="2246799"/>
            <a:ext cx="5765044" cy="3668395"/>
          </a:xfrm>
        </p:spPr>
        <p:txBody>
          <a:bodyPr/>
          <a:lstStyle/>
          <a:p>
            <a:r>
              <a:rPr lang="en-US"/>
              <a:t>Reflect on how the 3Rs</a:t>
            </a:r>
            <a:r>
              <a:rPr lang="pl-PL"/>
              <a:t> </a:t>
            </a:r>
            <a:r>
              <a:rPr lang="en-US"/>
              <a:t>apply to your daily business practices. On paper, create three columns labeled </a:t>
            </a:r>
            <a:r>
              <a:rPr lang="en-US" b="1"/>
              <a:t>Reduce, Reuse, Recycle. </a:t>
            </a:r>
            <a:endParaRPr lang="pl-PL" b="1"/>
          </a:p>
          <a:p>
            <a:endParaRPr lang="pl-PL"/>
          </a:p>
          <a:p>
            <a:r>
              <a:rPr lang="en-US"/>
              <a:t>List actions you currently take in each category and think of one new way to improve each area. </a:t>
            </a:r>
            <a:endParaRPr lang="pl-PL"/>
          </a:p>
          <a:p>
            <a:endParaRPr lang="pl-PL"/>
          </a:p>
          <a:p>
            <a:r>
              <a:rPr lang="en-US" b="1"/>
              <a:t>Challenge yourself to make a change this week!</a:t>
            </a:r>
          </a:p>
        </p:txBody>
      </p:sp>
      <p:sp>
        <p:nvSpPr>
          <p:cNvPr id="13" name="Rectangle 12">
            <a:extLst>
              <a:ext uri="{FF2B5EF4-FFF2-40B4-BE49-F238E27FC236}">
                <a16:creationId xmlns:a16="http://schemas.microsoft.com/office/drawing/2014/main" id="{5643DCD8-3F9D-03EF-81BE-45415F83E8D3}"/>
              </a:ext>
            </a:extLst>
          </p:cNvPr>
          <p:cNvSpPr/>
          <p:nvPr/>
        </p:nvSpPr>
        <p:spPr>
          <a:xfrm>
            <a:off x="1520190" y="605365"/>
            <a:ext cx="785309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a:solidFill>
                  <a:schemeClr val="bg1"/>
                </a:solidFill>
                <a:latin typeface="Calibri" panose="020F0502020204030204" pitchFamily="34" charset="0"/>
                <a:cs typeface="Calibri" panose="020F0502020204030204" pitchFamily="34" charset="0"/>
              </a:rPr>
              <a:t>THE 3R</a:t>
            </a:r>
            <a:r>
              <a:rPr lang="pl-PL" sz="3600" b="1" spc="324">
                <a:solidFill>
                  <a:schemeClr val="bg1"/>
                </a:solidFill>
                <a:latin typeface="Calibri" panose="020F0502020204030204" pitchFamily="34" charset="0"/>
                <a:cs typeface="Calibri" panose="020F0502020204030204" pitchFamily="34" charset="0"/>
              </a:rPr>
              <a:t>s</a:t>
            </a:r>
            <a:r>
              <a:rPr lang="en-US" sz="3600" b="1" spc="324">
                <a:solidFill>
                  <a:schemeClr val="bg1"/>
                </a:solidFill>
                <a:latin typeface="Calibri" panose="020F0502020204030204" pitchFamily="34" charset="0"/>
                <a:cs typeface="Calibri" panose="020F0502020204030204" pitchFamily="34" charset="0"/>
              </a:rPr>
              <a:t> IN MY BUSINESS</a:t>
            </a:r>
            <a:endParaRPr lang="en-US" sz="529">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Be Inspired…</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a:t>Check out the </a:t>
            </a:r>
            <a:r>
              <a:rPr lang="en-IE" b="1">
                <a:hlinkClick r:id="rId2"/>
              </a:rPr>
              <a:t>Waste2Worth</a:t>
            </a:r>
            <a:r>
              <a:rPr lang="en-IE"/>
              <a:t> website to discover the SME Food Waste Exploration Guide and Regional Community maps…designed to build awareness and motivation in the benefits of circular communities</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19582332">
            <a:off x="4405334" y="811004"/>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6990080"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SUSTAINABLE USE OF RAW MATERIALS &amp; WATER</a:t>
            </a:r>
          </a:p>
        </p:txBody>
      </p:sp>
    </p:spTree>
    <p:extLst>
      <p:ext uri="{BB962C8B-B14F-4D97-AF65-F5344CB8AC3E}">
        <p14:creationId xmlns:p14="http://schemas.microsoft.com/office/powerpoint/2010/main" val="209521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33577" y="10020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168873" y="1002096"/>
            <a:ext cx="3829237" cy="566444"/>
          </a:xfrm>
          <a:prstGeom prst="rect">
            <a:avLst/>
          </a:prstGeom>
        </p:spPr>
        <p:txBody>
          <a:bodyPr/>
          <a:lstStyle/>
          <a:p>
            <a:r>
              <a:rPr lang="en-GB" noProof="0"/>
              <a:t>What is Resource Efficiency?</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33577" y="18215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168872" y="1821569"/>
            <a:ext cx="4055552" cy="566444"/>
          </a:xfrm>
          <a:prstGeom prst="rect">
            <a:avLst/>
          </a:prstGeom>
        </p:spPr>
        <p:txBody>
          <a:bodyPr/>
          <a:lstStyle/>
          <a:p>
            <a:r>
              <a:rPr lang="en-GB" noProof="0"/>
              <a:t>The 3Rs: Reduce, Reuse, Recycle</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640537"/>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168873" y="2640536"/>
            <a:ext cx="5036626" cy="564425"/>
          </a:xfrm>
          <a:prstGeom prst="rect">
            <a:avLst/>
          </a:prstGeom>
        </p:spPr>
        <p:txBody>
          <a:bodyPr/>
          <a:lstStyle/>
          <a:p>
            <a:pPr>
              <a:lnSpc>
                <a:spcPct val="115000"/>
              </a:lnSpc>
              <a:spcAft>
                <a:spcPts val="800"/>
              </a:spcAft>
            </a:pPr>
            <a:r>
              <a:rPr lang="en-GB" noProof="0"/>
              <a:t>Sustainable Use of Raw Materials &amp; Water</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33577" y="34584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168873" y="3458493"/>
            <a:ext cx="4813452" cy="566444"/>
          </a:xfrm>
          <a:prstGeom prst="rect">
            <a:avLst/>
          </a:prstGeom>
        </p:spPr>
        <p:txBody>
          <a:bodyPr/>
          <a:lstStyle/>
          <a:p>
            <a:r>
              <a:rPr lang="en-GB" noProof="0"/>
              <a:t>Energy Efficiency: Saving, Green Energy &amp; Smart Management</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33577" y="4274018"/>
            <a:ext cx="700387" cy="566443"/>
          </a:xfrm>
        </p:spPr>
        <p:txBody>
          <a:bodyPr/>
          <a:lstStyle/>
          <a:p>
            <a:r>
              <a:rPr lang="en-GB" noProof="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168873" y="4274018"/>
            <a:ext cx="5244358" cy="566443"/>
          </a:xfrm>
          <a:prstGeom prst="rect">
            <a:avLst/>
          </a:prstGeom>
        </p:spPr>
        <p:txBody>
          <a:bodyPr/>
          <a:lstStyle/>
          <a:p>
            <a:r>
              <a:rPr lang="en-GB" noProof="0"/>
              <a:t>Incentives &amp; Policies for Resource Efficiency</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375127" cy="4839488"/>
          </a:xfrm>
        </p:spPr>
        <p:txBody>
          <a:bodyPr/>
          <a:lstStyle/>
          <a:p>
            <a:pPr marL="0" indent="0"/>
            <a:r>
              <a:rPr lang="en-GB"/>
              <a:t>M</a:t>
            </a:r>
            <a:r>
              <a:rPr lang="en-GB" noProof="0" err="1"/>
              <a:t>odule</a:t>
            </a:r>
            <a:r>
              <a:rPr lang="en-GB" noProof="0"/>
              <a:t> 2 explores the concept of Resource Efficiency, focusing on strategies for food businesses to </a:t>
            </a:r>
            <a:r>
              <a:rPr lang="en-GB" b="1" noProof="0"/>
              <a:t>optimise the use of materials, water, and energy while minimising waste and environmental impact</a:t>
            </a:r>
            <a:r>
              <a:rPr lang="en-GB" noProof="0"/>
              <a:t>. Through key principles such as the 3Rs (Reduce, Reuse, Recycle), sustainable resource management, and energy efficiency, you will gain insights into practical solutions, policies, and incentives that promote a more sustainable future.</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10962" y="16875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6" name="Symbol zastępczy obrazu 5" descr="Obraz zawierający trawa, na wolnym powietrzu, zieleń, ziemia&#10;&#10;Zawartość wygenerowana przez sztuczną inteligencję może być niepoprawna.">
            <a:extLst>
              <a:ext uri="{FF2B5EF4-FFF2-40B4-BE49-F238E27FC236}">
                <a16:creationId xmlns:a16="http://schemas.microsoft.com/office/drawing/2014/main" id="{CD630D9F-9424-4E9A-1D4C-84B5BE6BFB56}"/>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4356134"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2136809" y="226195"/>
            <a:ext cx="7295950" cy="10777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a:solidFill>
                  <a:schemeClr val="bg1"/>
                </a:solidFill>
                <a:latin typeface="Calibri" panose="020F0502020204030204" pitchFamily="34" charset="0"/>
                <a:cs typeface="Calibri" panose="020F0502020204030204" pitchFamily="34" charset="0"/>
              </a:rPr>
              <a:t>Challenges of Resource Extraction &amp; Overconsumption</a:t>
            </a: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5362434" y="1416622"/>
            <a:ext cx="6677166" cy="5215183"/>
          </a:xfrm>
        </p:spPr>
        <p:txBody>
          <a:bodyPr/>
          <a:lstStyle/>
          <a:p>
            <a:pPr marL="0" indent="0"/>
            <a:r>
              <a:rPr lang="en-US"/>
              <a:t>The rapid overconsumption of resources is </a:t>
            </a:r>
            <a:r>
              <a:rPr lang="en-US" b="1"/>
              <a:t>depleting natural reserves and contributing to environmental degradation</a:t>
            </a:r>
            <a:r>
              <a:rPr lang="en-US"/>
              <a:t>, including the unsustainable impact of food production.</a:t>
            </a:r>
            <a:endParaRPr lang="pl-PL"/>
          </a:p>
          <a:p>
            <a:pPr marL="0" indent="0"/>
            <a:endParaRPr lang="en-GB" noProof="0"/>
          </a:p>
          <a:p>
            <a:pPr marL="342900" indent="-342900">
              <a:buFont typeface="Wingdings" panose="05000000000000000000" pitchFamily="2" charset="2"/>
              <a:buChar char="Ø"/>
            </a:pPr>
            <a:r>
              <a:rPr lang="en-US" b="1" noProof="0"/>
              <a:t>Environmental Degradation: </a:t>
            </a:r>
            <a:r>
              <a:rPr lang="en-US" noProof="0"/>
              <a:t>Resource extraction drives deforestation, land degradation, and climate change.</a:t>
            </a:r>
            <a:endParaRPr lang="pl-PL" noProof="0"/>
          </a:p>
          <a:p>
            <a:pPr marL="0" indent="0"/>
            <a:endParaRPr lang="en-US" noProof="0"/>
          </a:p>
          <a:p>
            <a:pPr marL="342900" indent="-342900">
              <a:buFont typeface="Wingdings" panose="05000000000000000000" pitchFamily="2" charset="2"/>
              <a:buChar char="Ø"/>
            </a:pPr>
            <a:r>
              <a:rPr lang="en-US" b="1" noProof="0"/>
              <a:t>Food Production Strain: </a:t>
            </a:r>
            <a:r>
              <a:rPr lang="en-US" noProof="0"/>
              <a:t>Agriculture heavily contributes to water scarcity, soil erosion, and biodiversity loss.</a:t>
            </a:r>
            <a:endParaRPr lang="pl-PL" noProof="0"/>
          </a:p>
          <a:p>
            <a:pPr marL="0" indent="0"/>
            <a:endParaRPr lang="en-US" noProof="0"/>
          </a:p>
          <a:p>
            <a:pPr marL="342900" indent="-342900">
              <a:buFont typeface="Wingdings" panose="05000000000000000000" pitchFamily="2" charset="2"/>
              <a:buChar char="Ø"/>
            </a:pPr>
            <a:r>
              <a:rPr lang="en-US" b="1" noProof="0"/>
              <a:t>Global Inequities: </a:t>
            </a:r>
            <a:r>
              <a:rPr lang="en-US" noProof="0"/>
              <a:t>Rich nations consume far more resources, exacerbating social inequality and environmental damage in poorer regions.</a:t>
            </a:r>
          </a:p>
        </p:txBody>
      </p:sp>
    </p:spTree>
    <p:extLst>
      <p:ext uri="{BB962C8B-B14F-4D97-AF65-F5344CB8AC3E}">
        <p14:creationId xmlns:p14="http://schemas.microsoft.com/office/powerpoint/2010/main" val="355060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6" name="Symbol zastępczy obrazu 5" descr="Obraz zawierający tekst, Słuchawki, przewód, design&#10;&#10;Zawartość wygenerowana przez sztuczną inteligencję może być niepoprawna.">
            <a:hlinkClick r:id="rId3"/>
            <a:extLst>
              <a:ext uri="{FF2B5EF4-FFF2-40B4-BE49-F238E27FC236}">
                <a16:creationId xmlns:a16="http://schemas.microsoft.com/office/drawing/2014/main" id="{4BC80A2C-7A21-EBF8-1A48-8374B5079BD5}"/>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435856" y="1537133"/>
            <a:ext cx="5660144" cy="4102937"/>
          </a:xfrm>
        </p:spPr>
        <p:txBody>
          <a:bodyPr/>
          <a:lstStyle/>
          <a:p>
            <a:pPr marL="0" indent="0">
              <a:spcAft>
                <a:spcPts val="600"/>
              </a:spcAft>
            </a:pPr>
            <a:r>
              <a:rPr lang="en-US"/>
              <a:t>Explore </a:t>
            </a:r>
            <a:r>
              <a:rPr lang="en-US" b="1" i="1">
                <a:hlinkClick r:id="rId5"/>
              </a:rPr>
              <a:t>The Food Fight </a:t>
            </a:r>
            <a:r>
              <a:rPr lang="en-US"/>
              <a:t>an EIT-Food Podcast series. In this episode they spotlight- </a:t>
            </a:r>
            <a:r>
              <a:rPr lang="en-US" err="1"/>
              <a:t>ReThinkResource</a:t>
            </a:r>
            <a:r>
              <a:rPr lang="en-US"/>
              <a:t> on creating value from food waste.</a:t>
            </a:r>
            <a:endParaRPr lang="pl-PL"/>
          </a:p>
          <a:p>
            <a:pPr marL="0" indent="0"/>
            <a:r>
              <a:rPr lang="en-US"/>
              <a:t>The podcast team introduces Linda Grieder of </a:t>
            </a:r>
            <a:r>
              <a:rPr lang="en-US" b="1">
                <a:hlinkClick r:id="rId6"/>
              </a:rPr>
              <a:t>RethinkResource</a:t>
            </a:r>
            <a:r>
              <a:rPr lang="en-US"/>
              <a:t>, a company looking at ways in which food waste and side-streams can be turned into profit. She also explains how </a:t>
            </a:r>
            <a:r>
              <a:rPr lang="en-US" err="1"/>
              <a:t>RethinkResource's</a:t>
            </a:r>
            <a:r>
              <a:rPr lang="en-US"/>
              <a:t> new platform – </a:t>
            </a:r>
            <a:r>
              <a:rPr lang="en-US" err="1"/>
              <a:t>Circado</a:t>
            </a:r>
            <a:r>
              <a:rPr lang="en-US"/>
              <a:t> – is working to connect industries to make the most out of food waste opportunities.</a:t>
            </a:r>
            <a:endParaRPr lang="pl-PL"/>
          </a:p>
          <a:p>
            <a:endParaRPr lang="pl-PL" b="1" noProof="0"/>
          </a:p>
          <a:p>
            <a:r>
              <a:rPr lang="pl-PL" b="1"/>
              <a:t>	</a:t>
            </a:r>
            <a:r>
              <a:rPr lang="pl-PL" b="1" err="1"/>
              <a:t>Click</a:t>
            </a:r>
            <a:r>
              <a:rPr lang="pl-PL" b="1"/>
              <a:t> </a:t>
            </a:r>
            <a:r>
              <a:rPr lang="pl-PL" b="1" err="1"/>
              <a:t>here</a:t>
            </a:r>
            <a:r>
              <a:rPr lang="pl-PL" b="1"/>
              <a:t> and </a:t>
            </a:r>
            <a:r>
              <a:rPr lang="pl-PL" b="1" err="1"/>
              <a:t>tune</a:t>
            </a:r>
            <a:r>
              <a:rPr lang="pl-PL" b="1"/>
              <a:t> in! </a:t>
            </a:r>
            <a:r>
              <a:rPr lang="pl-PL" b="1">
                <a:sym typeface="Wingdings" panose="05000000000000000000" pitchFamily="2" charset="2"/>
              </a:rPr>
              <a:t> </a:t>
            </a:r>
            <a:endParaRPr lang="en-GB" b="1" noProof="0"/>
          </a:p>
        </p:txBody>
      </p:sp>
      <p:sp>
        <p:nvSpPr>
          <p:cNvPr id="13" name="Rectangle 12">
            <a:extLst>
              <a:ext uri="{FF2B5EF4-FFF2-40B4-BE49-F238E27FC236}">
                <a16:creationId xmlns:a16="http://schemas.microsoft.com/office/drawing/2014/main" id="{5643DCD8-3F9D-03EF-81BE-45415F83E8D3}"/>
              </a:ext>
            </a:extLst>
          </p:cNvPr>
          <p:cNvSpPr/>
          <p:nvPr/>
        </p:nvSpPr>
        <p:spPr>
          <a:xfrm>
            <a:off x="3180079" y="605365"/>
            <a:ext cx="619320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chemeClr val="bg1"/>
                </a:solidFill>
                <a:latin typeface="Calibri" panose="020F0502020204030204" pitchFamily="34" charset="0"/>
                <a:cs typeface="Calibri" panose="020F0502020204030204" pitchFamily="34" charset="0"/>
              </a:rPr>
              <a:t>EXPLORING SOLUTIONS</a:t>
            </a: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7" name="Grafika 6" descr="Słuchawki z wypełnieniem pełnym">
            <a:hlinkClick r:id="rId3"/>
            <a:extLst>
              <a:ext uri="{FF2B5EF4-FFF2-40B4-BE49-F238E27FC236}">
                <a16:creationId xmlns:a16="http://schemas.microsoft.com/office/drawing/2014/main" id="{9F279480-5DA7-ABDB-3853-47970EF82B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61947" y="5475967"/>
            <a:ext cx="914400" cy="914400"/>
          </a:xfrm>
          <a:prstGeom prst="rect">
            <a:avLst/>
          </a:prstGeom>
        </p:spPr>
      </p:pic>
      <p:grpSp>
        <p:nvGrpSpPr>
          <p:cNvPr id="3" name="Graphic 4">
            <a:extLst>
              <a:ext uri="{FF2B5EF4-FFF2-40B4-BE49-F238E27FC236}">
                <a16:creationId xmlns:a16="http://schemas.microsoft.com/office/drawing/2014/main" id="{CCB9FA9D-4C72-0EE6-EFA3-4FEAED3371D7}"/>
              </a:ext>
            </a:extLst>
          </p:cNvPr>
          <p:cNvGrpSpPr/>
          <p:nvPr/>
        </p:nvGrpSpPr>
        <p:grpSpPr>
          <a:xfrm rot="19582332">
            <a:off x="5105071" y="5665252"/>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5F95529C-81BA-7A7B-02B6-9F039219AD7A}"/>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14950502-6236-1191-85B9-EEFDD948B5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73A55E67-9FD0-1EDD-0F2C-7017EE4A457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FA25CDDB-27BC-47E3-582E-E33C032B85FC}"/>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2A896691-EBFA-5B12-32F6-725C6036AEB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9EF46EC1-1AF3-EDEC-C294-63297C1EE9A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E8C862CD-C09F-582E-7132-D613CC8C51A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6E755523-5E5A-BAD8-51AD-DE7C559DBF7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7960DEF9-A926-CFCB-3BD9-9BFBD1DCD53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22DD30F0-D21E-DC3B-689D-4DAC8A9928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1C6ABB17-3BB7-732E-4667-C9F6DE370B5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158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F8272A-7CD9-4CD7-EDC0-265B72F1D655}"/>
              </a:ext>
            </a:extLst>
          </p:cNvPr>
          <p:cNvSpPr>
            <a:spLocks noGrp="1"/>
          </p:cNvSpPr>
          <p:nvPr>
            <p:ph type="body" sz="quarter" idx="18"/>
          </p:nvPr>
        </p:nvSpPr>
        <p:spPr>
          <a:xfrm>
            <a:off x="3241141" y="4285031"/>
            <a:ext cx="6328371" cy="577734"/>
          </a:xfrm>
        </p:spPr>
        <p:txBody>
          <a:bodyPr/>
          <a:lstStyle/>
          <a:p>
            <a:r>
              <a:rPr lang="en-IE"/>
              <a:t>- </a:t>
            </a:r>
            <a:r>
              <a:rPr lang="en-US"/>
              <a:t>Linda Grieder, founder of Rethink Resource</a:t>
            </a:r>
            <a:endParaRPr lang="en-IE"/>
          </a:p>
        </p:txBody>
      </p:sp>
      <p:sp>
        <p:nvSpPr>
          <p:cNvPr id="3" name="Text Placeholder 2">
            <a:extLst>
              <a:ext uri="{FF2B5EF4-FFF2-40B4-BE49-F238E27FC236}">
                <a16:creationId xmlns:a16="http://schemas.microsoft.com/office/drawing/2014/main" id="{A7B6001C-7F60-BE33-0307-20E29935BB06}"/>
              </a:ext>
            </a:extLst>
          </p:cNvPr>
          <p:cNvSpPr>
            <a:spLocks noGrp="1"/>
          </p:cNvSpPr>
          <p:nvPr>
            <p:ph type="body" sz="quarter" idx="19"/>
          </p:nvPr>
        </p:nvSpPr>
        <p:spPr/>
        <p:txBody>
          <a:bodyPr/>
          <a:lstStyle/>
          <a:p>
            <a:r>
              <a:rPr lang="en-US"/>
              <a:t>Companies don’t always know that they can sell their waste streams, or what price to ask for it</a:t>
            </a:r>
            <a:endParaRPr lang="en-IE"/>
          </a:p>
        </p:txBody>
      </p:sp>
      <p:pic>
        <p:nvPicPr>
          <p:cNvPr id="9" name="Picture Placeholder 8" descr="Different types of donuts placed on shelves">
            <a:extLst>
              <a:ext uri="{FF2B5EF4-FFF2-40B4-BE49-F238E27FC236}">
                <a16:creationId xmlns:a16="http://schemas.microsoft.com/office/drawing/2014/main" id="{58EEA50A-71CC-2555-61DC-7F4141559BA2}"/>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2" y="-7299"/>
            <a:ext cx="12192002" cy="6865298"/>
          </a:xfrm>
        </p:spPr>
      </p:pic>
      <p:grpSp>
        <p:nvGrpSpPr>
          <p:cNvPr id="5" name="Group 4">
            <a:extLst>
              <a:ext uri="{FF2B5EF4-FFF2-40B4-BE49-F238E27FC236}">
                <a16:creationId xmlns:a16="http://schemas.microsoft.com/office/drawing/2014/main" id="{0A71D774-8F00-9739-388C-D15AE9D3B2C7}"/>
              </a:ext>
            </a:extLst>
          </p:cNvPr>
          <p:cNvGrpSpPr/>
          <p:nvPr/>
        </p:nvGrpSpPr>
        <p:grpSpPr>
          <a:xfrm>
            <a:off x="5489801" y="909423"/>
            <a:ext cx="1487826" cy="1083162"/>
            <a:chOff x="3400450" y="986392"/>
            <a:chExt cx="1487826" cy="1083162"/>
          </a:xfrm>
          <a:solidFill>
            <a:srgbClr val="0B3A5B"/>
          </a:solidFill>
        </p:grpSpPr>
        <p:sp>
          <p:nvSpPr>
            <p:cNvPr id="6" name="Freeform 13">
              <a:extLst>
                <a:ext uri="{FF2B5EF4-FFF2-40B4-BE49-F238E27FC236}">
                  <a16:creationId xmlns:a16="http://schemas.microsoft.com/office/drawing/2014/main" id="{ADB46AA0-66B0-1E48-1C07-6FA6E786D0E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7" name="Freeform 15">
              <a:extLst>
                <a:ext uri="{FF2B5EF4-FFF2-40B4-BE49-F238E27FC236}">
                  <a16:creationId xmlns:a16="http://schemas.microsoft.com/office/drawing/2014/main" id="{D68A76B5-9ADA-FF06-248A-3DD8B285BC2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2796339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pic>
        <p:nvPicPr>
          <p:cNvPr id="17" name="Obraz 16">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21794" y="0"/>
            <a:ext cx="4711827" cy="6858000"/>
          </a:xfrm>
          <a:prstGeom prst="rect">
            <a:avLst/>
          </a:prstGeom>
          <a:noFill/>
        </p:spPr>
      </p:pic>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238455" y="264503"/>
            <a:ext cx="9543498" cy="660530"/>
          </a:xfrm>
          <a:solidFill>
            <a:srgbClr val="60BA47"/>
          </a:solidFill>
        </p:spPr>
        <p:txBody>
          <a:bodyPr>
            <a:noAutofit/>
          </a:bodyPr>
          <a:lstStyle/>
          <a:p>
            <a:r>
              <a:rPr lang="en-GB" noProof="0"/>
              <a:t>Sustainable Sourcing &amp; Material Substitution</a:t>
            </a:r>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238455" y="1073598"/>
            <a:ext cx="6683340" cy="5511780"/>
          </a:xfrm>
          <a:solidFill>
            <a:schemeClr val="bg1"/>
          </a:solidFill>
        </p:spPr>
        <p:txBody>
          <a:bodyPr/>
          <a:lstStyle/>
          <a:p>
            <a:pPr marL="0" indent="0"/>
            <a:r>
              <a:rPr lang="en-US"/>
              <a:t>Sustainable sourcing and resource-efficient practices can significantly reduce environmental impact while </a:t>
            </a:r>
            <a:r>
              <a:rPr lang="en-US" b="1"/>
              <a:t>boosting competitiveness </a:t>
            </a:r>
            <a:r>
              <a:rPr lang="en-US"/>
              <a:t>for food SMEs:</a:t>
            </a:r>
            <a:endParaRPr lang="pl-PL" sz="1200"/>
          </a:p>
          <a:p>
            <a:pPr marL="342900" indent="-342900">
              <a:buFont typeface="Wingdings" panose="05000000000000000000" pitchFamily="2" charset="2"/>
              <a:buChar char="Ø"/>
            </a:pPr>
            <a:r>
              <a:rPr lang="en-US" b="1"/>
              <a:t>Source locally &amp; shorten supply chains </a:t>
            </a:r>
            <a:r>
              <a:rPr lang="en-US"/>
              <a:t>to reduce carbon emissions (an impact of transportation) while supporting local producers &amp; building stronger community ties.</a:t>
            </a:r>
          </a:p>
          <a:p>
            <a:pPr marL="342900" indent="-342900">
              <a:buFont typeface="Wingdings" panose="05000000000000000000" pitchFamily="2" charset="2"/>
              <a:buChar char="Ø"/>
            </a:pPr>
            <a:r>
              <a:rPr lang="en-US" b="1"/>
              <a:t>Material Substitution: </a:t>
            </a:r>
            <a:r>
              <a:rPr lang="en-US"/>
              <a:t>Switching to biodegradable or reusable packaging </a:t>
            </a:r>
            <a:r>
              <a:rPr lang="en-US" err="1"/>
              <a:t>minimises</a:t>
            </a:r>
            <a:r>
              <a:rPr lang="en-US"/>
              <a:t> plastic waste and lowers the environmental impact.</a:t>
            </a:r>
          </a:p>
          <a:p>
            <a:pPr marL="342900" indent="-342900">
              <a:buFont typeface="Wingdings" panose="05000000000000000000" pitchFamily="2" charset="2"/>
              <a:buChar char="Ø"/>
            </a:pPr>
            <a:r>
              <a:rPr lang="en-US" b="1"/>
              <a:t>Improve resource efficiency </a:t>
            </a:r>
            <a:r>
              <a:rPr lang="en-US"/>
              <a:t>by cutting energy, water &amp; material use—reducing costs and boosting SME competitiveness, SMEs are positioned as leaders in innovation and sustainability and attractive to conscious consumers. </a:t>
            </a:r>
          </a:p>
        </p:txBody>
      </p:sp>
    </p:spTree>
    <p:extLst>
      <p:ext uri="{BB962C8B-B14F-4D97-AF65-F5344CB8AC3E}">
        <p14:creationId xmlns:p14="http://schemas.microsoft.com/office/powerpoint/2010/main" val="1526605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4158114" y="17191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a:t>Be inspired…</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a:t>…</a:t>
            </a:r>
            <a:r>
              <a:rPr lang="en-US" noProof="0"/>
              <a:t>by Zelai </a:t>
            </a:r>
            <a:r>
              <a:rPr lang="en-US" noProof="0" err="1"/>
              <a:t>Txiki</a:t>
            </a:r>
            <a:r>
              <a:rPr lang="en-US" noProof="0"/>
              <a:t>, a Basque restaurant that turned the challenges of the pandemic into an opportunity for sustainability, transforming into a zero-waste establishment with its own vegetable garden, solar panels, rainwater harvesting, and innovative waste management practices.</a:t>
            </a:r>
            <a:endParaRPr lang="pl-PL" noProof="0"/>
          </a:p>
          <a:p>
            <a:pPr marL="0" indent="0"/>
            <a:endParaRPr lang="pl-PL"/>
          </a:p>
          <a:p>
            <a:pPr marL="0" indent="0"/>
            <a:r>
              <a:rPr lang="en-US"/>
              <a:t>Featured in </a:t>
            </a:r>
            <a:r>
              <a:rPr lang="pl-PL" err="1"/>
              <a:t>our</a:t>
            </a:r>
            <a:r>
              <a:rPr lang="pl-PL"/>
              <a:t> </a:t>
            </a:r>
            <a:r>
              <a:rPr lang="en-US" b="1">
                <a:hlinkClick r:id="rId3"/>
              </a:rPr>
              <a:t>Good Practice Compendium</a:t>
            </a:r>
            <a:r>
              <a:rPr lang="en-US"/>
              <a:t>, this initiative exemplifies how responsible farming, material substitution, and resource efficiency can help restaurants reduce their environmental impact while maintaining culinary excellence.</a:t>
            </a:r>
            <a:r>
              <a:rPr lang="pl-PL"/>
              <a:t> </a:t>
            </a:r>
            <a:endParaRPr lang="pl-PL" noProof="0"/>
          </a:p>
          <a:p>
            <a:pPr marL="0" indent="0"/>
            <a:endParaRPr lang="pl-PL"/>
          </a:p>
          <a:p>
            <a:pPr marL="0" indent="0"/>
            <a:endParaRPr lang="pl-PL"/>
          </a:p>
          <a:p>
            <a:pPr marL="0" indent="0"/>
            <a:r>
              <a:rPr lang="en-GB" noProof="0"/>
              <a:t>	Visit their </a:t>
            </a:r>
            <a:r>
              <a:rPr lang="en-GB" b="1" noProof="0">
                <a:hlinkClick r:id="rId4"/>
              </a:rPr>
              <a:t>website</a:t>
            </a:r>
            <a:r>
              <a:rPr lang="en-GB" noProof="0"/>
              <a:t> for more information!</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descr="Obraz zawierający tekst, zrzut ekranu, Czcionka, dokument&#10;&#10;Zawartość wygenerowana przez sztuczną inteligencję może być niepoprawna.">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715295"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9" name="Obraz 18" descr="Obraz zawierający Czcionka, Grafika, typografia, projekt graficzny&#10;&#10;Zawartość wygenerowana przez sztuczną inteligencję może być niepoprawna.">
            <a:extLst>
              <a:ext uri="{FF2B5EF4-FFF2-40B4-BE49-F238E27FC236}">
                <a16:creationId xmlns:a16="http://schemas.microsoft.com/office/drawing/2014/main" id="{92531529-96D8-14E0-018B-DCE56B141BFB}"/>
              </a:ext>
            </a:extLst>
          </p:cNvPr>
          <p:cNvPicPr>
            <a:picLocks noChangeAspect="1"/>
          </p:cNvPicPr>
          <p:nvPr/>
        </p:nvPicPr>
        <p:blipFill>
          <a:blip r:embed="rId8"/>
          <a:stretch>
            <a:fillRect/>
          </a:stretch>
        </p:blipFill>
        <p:spPr>
          <a:xfrm>
            <a:off x="4263991" y="263174"/>
            <a:ext cx="3152475" cy="570448"/>
          </a:xfrm>
          <a:prstGeom prst="rect">
            <a:avLst/>
          </a:prstGeom>
        </p:spPr>
      </p:pic>
    </p:spTree>
    <p:extLst>
      <p:ext uri="{BB962C8B-B14F-4D97-AF65-F5344CB8AC3E}">
        <p14:creationId xmlns:p14="http://schemas.microsoft.com/office/powerpoint/2010/main" val="1934515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ymbol zastępczy obrazu 10" descr="Obraz zawierający woda, kropla, Bańka, Płyn&#10;&#10;Zawartość wygenerowana przez sztuczną inteligencję może być niepoprawna.">
            <a:extLst>
              <a:ext uri="{FF2B5EF4-FFF2-40B4-BE49-F238E27FC236}">
                <a16:creationId xmlns:a16="http://schemas.microsoft.com/office/drawing/2014/main" id="{66F00474-E405-F573-1D5F-E0ADB14FA18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2" y="-7299"/>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a:t>Paul Hawken</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a:t>“THE FIRST RULE OF SUSTAINABILITY IS TO ALIGN WITH NATURAL FORCES, OR AT LEAST NOT TRY TO DEFY THEM.”</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02782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11" name="Symbol zastępczy obrazu 10" descr="Obraz zawierający computer, na wolnym powietrzu, trawa, komputer&#10;&#10;Zawartość wygenerowana przez sztuczną inteligencję może być niepoprawna.">
            <a:extLst>
              <a:ext uri="{FF2B5EF4-FFF2-40B4-BE49-F238E27FC236}">
                <a16:creationId xmlns:a16="http://schemas.microsoft.com/office/drawing/2014/main" id="{45B29847-5DD2-811F-0793-B0EC09D0828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437246" y="3137889"/>
            <a:ext cx="5472897"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ENERGY EFFICIENCY</a:t>
            </a:r>
          </a:p>
        </p:txBody>
      </p:sp>
    </p:spTree>
    <p:extLst>
      <p:ext uri="{BB962C8B-B14F-4D97-AF65-F5344CB8AC3E}">
        <p14:creationId xmlns:p14="http://schemas.microsoft.com/office/powerpoint/2010/main" val="828323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467358" y="512366"/>
            <a:ext cx="5476241" cy="1076611"/>
          </a:xfrm>
          <a:prstGeom prst="rect">
            <a:avLst/>
          </a:prstGeom>
        </p:spPr>
        <p:txBody>
          <a:bodyPr/>
          <a:lstStyle/>
          <a:p>
            <a:r>
              <a:rPr lang="en-GB" noProof="0"/>
              <a:t>Why Energy Efficiency Matters</a:t>
            </a:r>
            <a:r>
              <a:rPr lang="pl-PL" noProof="0"/>
              <a:t>…</a:t>
            </a:r>
            <a:endParaRPr lang="en-GB" noProof="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467357" y="1760253"/>
            <a:ext cx="5628643" cy="3666574"/>
          </a:xfrm>
        </p:spPr>
        <p:txBody>
          <a:bodyPr/>
          <a:lstStyle/>
          <a:p>
            <a:pPr marL="0" indent="0"/>
            <a:r>
              <a:rPr lang="en-US" noProof="0"/>
              <a:t>Energy efficiency is essential for food SMEs, helping to </a:t>
            </a:r>
            <a:r>
              <a:rPr lang="en-US" b="1" noProof="0"/>
              <a:t>cut operational costs </a:t>
            </a:r>
            <a:r>
              <a:rPr lang="en-US" noProof="0"/>
              <a:t>while reducing environmental impact. In kitchens, production lines, distribution and storage areas, </a:t>
            </a:r>
            <a:r>
              <a:rPr lang="en-US" noProof="0" err="1"/>
              <a:t>optimising</a:t>
            </a:r>
            <a:r>
              <a:rPr lang="en-US" noProof="0"/>
              <a:t> energy use can significantly lower energy bills and reduce emissions —see example practices in the following slides. </a:t>
            </a:r>
            <a:endParaRPr lang="pl-PL" noProof="0"/>
          </a:p>
          <a:p>
            <a:pPr marL="0" indent="0"/>
            <a:r>
              <a:rPr lang="en-US"/>
              <a:t>Being energy-efficient not only supports climate goals but also improves </a:t>
            </a:r>
            <a:r>
              <a:rPr lang="en-US" b="1"/>
              <a:t>business resilience and competitiveness</a:t>
            </a:r>
            <a:r>
              <a:rPr lang="en-US"/>
              <a:t> in a sustainability-driven or green market.</a:t>
            </a:r>
            <a:endParaRPr lang="pl-PL"/>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11" name="Symbol zastępczy obrazu 10" descr="Obraz zawierający osoba, dłoń, trzymanie, ściana&#10;&#10;Zawartość wygenerowana przez sztuczną inteligencję może być niepoprawna.">
            <a:extLst>
              <a:ext uri="{FF2B5EF4-FFF2-40B4-BE49-F238E27FC236}">
                <a16:creationId xmlns:a16="http://schemas.microsoft.com/office/drawing/2014/main" id="{C5136F79-7E9F-A196-FA86-2B5E77EC2F8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b="-542"/>
          <a:stretch/>
        </p:blipFill>
        <p:spPr>
          <a:xfrm>
            <a:off x="6096000" y="342900"/>
            <a:ext cx="5361066" cy="6858000"/>
          </a:xfrm>
        </p:spPr>
      </p:pic>
    </p:spTree>
    <p:extLst>
      <p:ext uri="{BB962C8B-B14F-4D97-AF65-F5344CB8AC3E}">
        <p14:creationId xmlns:p14="http://schemas.microsoft.com/office/powerpoint/2010/main" val="196350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52937"/>
            <a:ext cx="6476502" cy="5152126"/>
          </a:xfrm>
          <a:prstGeom prst="rect">
            <a:avLst/>
          </a:prstGeom>
        </p:spPr>
        <p:txBody>
          <a:bodyPr/>
          <a:lstStyle/>
          <a:p>
            <a:pPr marL="0" indent="0">
              <a:buNone/>
            </a:pPr>
            <a:r>
              <a:rPr lang="en-US"/>
              <a:t>Energy efficiency plays a crucial role in helping food SMEs become more resilient, manage rising material and energy costs, and stay competitive. Reducing energy consumption leads to long-term financial savings, lower production costs, and greater stability in the face of fluctuating energy prices.</a:t>
            </a:r>
          </a:p>
          <a:p>
            <a:pPr marL="0" indent="0">
              <a:buNone/>
            </a:pPr>
            <a:endParaRPr lang="pl-PL"/>
          </a:p>
          <a:p>
            <a:pPr marL="342900" indent="-342900">
              <a:buFont typeface="Wingdings" panose="05000000000000000000" pitchFamily="2" charset="2"/>
              <a:buChar char="ü"/>
            </a:pPr>
            <a:r>
              <a:rPr lang="en-US" b="1"/>
              <a:t>Reduced operational costs </a:t>
            </a:r>
            <a:r>
              <a:rPr lang="en-US"/>
              <a:t>through smarter energy use, helping food SMEs boost profitability</a:t>
            </a:r>
          </a:p>
          <a:p>
            <a:pPr marL="342900" indent="-342900">
              <a:buFont typeface="Wingdings" panose="05000000000000000000" pitchFamily="2" charset="2"/>
              <a:buChar char="ü"/>
            </a:pPr>
            <a:r>
              <a:rPr lang="en-US"/>
              <a:t>Stronger </a:t>
            </a:r>
            <a:r>
              <a:rPr lang="en-US" b="1"/>
              <a:t>market competitiveness </a:t>
            </a:r>
            <a:r>
              <a:rPr lang="en-US"/>
              <a:t>by aligning with sustainability standards &amp; consumer expectations</a:t>
            </a:r>
          </a:p>
          <a:p>
            <a:pPr marL="342900" indent="-342900">
              <a:buFont typeface="Wingdings" panose="05000000000000000000" pitchFamily="2" charset="2"/>
              <a:buChar char="ü"/>
            </a:pPr>
            <a:r>
              <a:rPr lang="en-US"/>
              <a:t>Improved </a:t>
            </a:r>
            <a:r>
              <a:rPr lang="en-US" b="1"/>
              <a:t>community well-being </a:t>
            </a:r>
            <a:r>
              <a:rPr lang="en-US"/>
              <a:t>through lower emissions, cleaner air &amp; support for local resilience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pl-PL" noProof="0"/>
              <a:t>BENEFITS OF ENERGY EFFICIENCY</a:t>
            </a:r>
            <a:endParaRPr lang="en-GB" noProof="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600211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noProof="0"/>
              <a:t>How </a:t>
            </a:r>
            <a:r>
              <a:rPr lang="pl-PL"/>
              <a:t>c</a:t>
            </a:r>
            <a:r>
              <a:rPr lang="pl-PL" noProof="0" err="1"/>
              <a:t>an</a:t>
            </a:r>
            <a:r>
              <a:rPr lang="pl-PL" noProof="0"/>
              <a:t> </a:t>
            </a:r>
            <a:r>
              <a:rPr lang="pl-PL"/>
              <a:t>YOU</a:t>
            </a:r>
            <a:r>
              <a:rPr lang="pl-PL" noProof="0"/>
              <a:t> </a:t>
            </a:r>
            <a:r>
              <a:rPr lang="pl-PL"/>
              <a:t>c</a:t>
            </a:r>
            <a:r>
              <a:rPr lang="pl-PL" noProof="0" err="1"/>
              <a:t>ontribute</a:t>
            </a:r>
            <a:r>
              <a:rPr lang="pl-PL" noProof="0"/>
              <a:t> to </a:t>
            </a:r>
            <a:r>
              <a:rPr lang="pl-PL" noProof="0" err="1"/>
              <a:t>an</a:t>
            </a:r>
            <a:r>
              <a:rPr lang="pl-PL" noProof="0"/>
              <a:t> </a:t>
            </a:r>
            <a:r>
              <a:rPr lang="pl-PL" noProof="0" err="1"/>
              <a:t>energy-efficient</a:t>
            </a:r>
            <a:r>
              <a:rPr lang="pl-PL" noProof="0"/>
              <a:t> </a:t>
            </a:r>
            <a:r>
              <a:rPr lang="pl-PL"/>
              <a:t>f</a:t>
            </a:r>
            <a:r>
              <a:rPr lang="pl-PL" noProof="0" err="1"/>
              <a:t>uture</a:t>
            </a:r>
            <a:r>
              <a:rPr lang="pl-PL" noProof="0"/>
              <a:t>? </a:t>
            </a:r>
            <a:endParaRPr lang="en-GB" noProof="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79676" y="1764875"/>
            <a:ext cx="2291547"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Efficient Refrigeration</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588076" y="2773866"/>
            <a:ext cx="2359072"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Optimising Food Storage</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43939" y="1764875"/>
            <a:ext cx="2334470" cy="707886"/>
          </a:xfrm>
          <a:prstGeom prst="rect">
            <a:avLst/>
          </a:prstGeom>
          <a:noFill/>
        </p:spPr>
        <p:txBody>
          <a:bodyPr wrap="square" rtlCol="0">
            <a:spAutoFit/>
          </a:bodyPr>
          <a:lstStyle/>
          <a:p>
            <a:pPr algn="ctr"/>
            <a:r>
              <a:rPr lang="en-US" sz="2000" b="1" noProof="0">
                <a:solidFill>
                  <a:schemeClr val="bg1"/>
                </a:solidFill>
                <a:latin typeface="Calibri" panose="020F0502020204030204" pitchFamily="34" charset="0"/>
                <a:ea typeface="Lato" charset="0"/>
                <a:cs typeface="Calibri" panose="020F0502020204030204" pitchFamily="34" charset="0"/>
              </a:rPr>
              <a:t>Reducing Energy in Food Transport</a:t>
            </a:r>
            <a:endParaRPr lang="en-GB" sz="2000" b="1" noProof="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92325" y="2773866"/>
            <a:ext cx="2387128" cy="1015663"/>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Energy-Efficient Cooking and Processing</a:t>
            </a:r>
          </a:p>
        </p:txBody>
      </p:sp>
      <p:sp>
        <p:nvSpPr>
          <p:cNvPr id="109" name="Rectángulo 602">
            <a:extLst>
              <a:ext uri="{FF2B5EF4-FFF2-40B4-BE49-F238E27FC236}">
                <a16:creationId xmlns:a16="http://schemas.microsoft.com/office/drawing/2014/main" id="{299BA70E-D7BE-AF1E-6279-0AE0359BBEE1}"/>
              </a:ext>
            </a:extLst>
          </p:cNvPr>
          <p:cNvSpPr/>
          <p:nvPr/>
        </p:nvSpPr>
        <p:spPr>
          <a:xfrm>
            <a:off x="939498" y="2472761"/>
            <a:ext cx="2291547"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Using advanced refrigeration systems with improved insulation and eco-friendly refrigerants can significantly reduce energy consumption in food storage.</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FEA976F0-F028-C39C-CC4D-7CEEBD1425C6}"/>
              </a:ext>
            </a:extLst>
          </p:cNvPr>
          <p:cNvSpPr/>
          <p:nvPr/>
        </p:nvSpPr>
        <p:spPr>
          <a:xfrm>
            <a:off x="3732803" y="3790077"/>
            <a:ext cx="2020113" cy="1569660"/>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Storage facilities with better insulation, temperature controls, and proper stock management help </a:t>
            </a:r>
            <a:r>
              <a:rPr lang="en-US" sz="1600" noProof="0" err="1">
                <a:solidFill>
                  <a:schemeClr val="bg1"/>
                </a:solidFill>
                <a:latin typeface="Calibri" panose="020F0502020204030204" pitchFamily="34" charset="0"/>
                <a:ea typeface="Lato" charset="0"/>
                <a:cs typeface="Calibri" panose="020F0502020204030204" pitchFamily="34" charset="0"/>
              </a:rPr>
              <a:t>minimise</a:t>
            </a:r>
            <a:r>
              <a:rPr lang="en-US" sz="1600" noProof="0">
                <a:solidFill>
                  <a:schemeClr val="bg1"/>
                </a:solidFill>
                <a:latin typeface="Calibri" panose="020F0502020204030204" pitchFamily="34" charset="0"/>
                <a:ea typeface="Lato" charset="0"/>
                <a:cs typeface="Calibri" panose="020F0502020204030204" pitchFamily="34" charset="0"/>
              </a:rPr>
              <a:t> energy use.</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EB4F1245-980E-A971-C7B8-34641DBABE71}"/>
              </a:ext>
            </a:extLst>
          </p:cNvPr>
          <p:cNvSpPr/>
          <p:nvPr/>
        </p:nvSpPr>
        <p:spPr>
          <a:xfrm>
            <a:off x="6511404" y="2533295"/>
            <a:ext cx="1799537" cy="1815882"/>
          </a:xfrm>
          <a:prstGeom prst="rect">
            <a:avLst/>
          </a:prstGeom>
        </p:spPr>
        <p:txBody>
          <a:bodyPr wrap="square">
            <a:spAutoFit/>
          </a:bodyPr>
          <a:lstStyle/>
          <a:p>
            <a:pPr algn="ctr"/>
            <a:r>
              <a:rPr lang="en-US" sz="1600" noProof="0" err="1">
                <a:solidFill>
                  <a:schemeClr val="bg1"/>
                </a:solidFill>
                <a:latin typeface="Calibri" panose="020F0502020204030204" pitchFamily="34" charset="0"/>
                <a:ea typeface="Lato" charset="0"/>
                <a:cs typeface="Calibri" panose="020F0502020204030204" pitchFamily="34" charset="0"/>
              </a:rPr>
              <a:t>Utilising</a:t>
            </a:r>
            <a:r>
              <a:rPr lang="en-US" sz="1600" noProof="0">
                <a:solidFill>
                  <a:schemeClr val="bg1"/>
                </a:solidFill>
                <a:latin typeface="Calibri" panose="020F0502020204030204" pitchFamily="34" charset="0"/>
                <a:ea typeface="Lato" charset="0"/>
                <a:cs typeface="Calibri" panose="020F0502020204030204" pitchFamily="34" charset="0"/>
              </a:rPr>
              <a:t> low-energy vehicles and </a:t>
            </a:r>
            <a:r>
              <a:rPr lang="en-US" sz="1600" noProof="0" err="1">
                <a:solidFill>
                  <a:schemeClr val="bg1"/>
                </a:solidFill>
                <a:latin typeface="Calibri" panose="020F0502020204030204" pitchFamily="34" charset="0"/>
                <a:ea typeface="Lato" charset="0"/>
                <a:cs typeface="Calibri" panose="020F0502020204030204" pitchFamily="34" charset="0"/>
              </a:rPr>
              <a:t>optimising</a:t>
            </a:r>
            <a:r>
              <a:rPr lang="en-US" sz="1600" noProof="0">
                <a:solidFill>
                  <a:schemeClr val="bg1"/>
                </a:solidFill>
                <a:latin typeface="Calibri" panose="020F0502020204030204" pitchFamily="34" charset="0"/>
                <a:ea typeface="Lato" charset="0"/>
                <a:cs typeface="Calibri" panose="020F0502020204030204" pitchFamily="34" charset="0"/>
              </a:rPr>
              <a:t> delivery routes can lower energy consumption in food transport.</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6D72586-79E1-4112-AEB9-27085741CF22}"/>
              </a:ext>
            </a:extLst>
          </p:cNvPr>
          <p:cNvSpPr/>
          <p:nvPr/>
        </p:nvSpPr>
        <p:spPr>
          <a:xfrm>
            <a:off x="9165311" y="3922019"/>
            <a:ext cx="1841155" cy="1569660"/>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Adopting modern cooking equipment and heat recovery systems in food production reduces overall energy use.</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pic>
        <p:nvPicPr>
          <p:cNvPr id="4" name="Grafika 3" descr="Płatek śniegu z wypełnieniem pełnym">
            <a:extLst>
              <a:ext uri="{FF2B5EF4-FFF2-40B4-BE49-F238E27FC236}">
                <a16:creationId xmlns:a16="http://schemas.microsoft.com/office/drawing/2014/main" id="{A69AB513-AF54-D986-65B7-164466F1D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2105" y="5228176"/>
            <a:ext cx="914400" cy="914400"/>
          </a:xfrm>
          <a:prstGeom prst="rect">
            <a:avLst/>
          </a:prstGeom>
        </p:spPr>
      </p:pic>
      <p:pic>
        <p:nvPicPr>
          <p:cNvPr id="6" name="Grafika 5" descr="Wysoka temperatura kontur">
            <a:extLst>
              <a:ext uri="{FF2B5EF4-FFF2-40B4-BE49-F238E27FC236}">
                <a16:creationId xmlns:a16="http://schemas.microsoft.com/office/drawing/2014/main" id="{C7B961D1-94C1-8C13-D43A-E487863097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49328" y="1414289"/>
            <a:ext cx="914400" cy="914400"/>
          </a:xfrm>
          <a:prstGeom prst="rect">
            <a:avLst/>
          </a:prstGeom>
        </p:spPr>
      </p:pic>
      <p:pic>
        <p:nvPicPr>
          <p:cNvPr id="8" name="Grafika 7" descr="Ciężarówka kontur">
            <a:extLst>
              <a:ext uri="{FF2B5EF4-FFF2-40B4-BE49-F238E27FC236}">
                <a16:creationId xmlns:a16="http://schemas.microsoft.com/office/drawing/2014/main" id="{AE332BB3-37C3-363D-C462-2710A1EBD6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60387" y="5228176"/>
            <a:ext cx="914400" cy="914400"/>
          </a:xfrm>
          <a:prstGeom prst="rect">
            <a:avLst/>
          </a:prstGeom>
        </p:spPr>
      </p:pic>
      <p:pic>
        <p:nvPicPr>
          <p:cNvPr id="10" name="Grafika 9" descr="Czapka kucharska kontur">
            <a:extLst>
              <a:ext uri="{FF2B5EF4-FFF2-40B4-BE49-F238E27FC236}">
                <a16:creationId xmlns:a16="http://schemas.microsoft.com/office/drawing/2014/main" id="{9C1ACE1E-D7C7-587D-2D41-4B225FDAB6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5195" y="1414289"/>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ymbol zastępczy obrazu 16" descr="Obraz zawierający woda, kula, Przezroczysty materiał, Bańka&#10;&#10;Zawartość wygenerowana przez sztuczną inteligencję może być niepoprawna.">
            <a:extLst>
              <a:ext uri="{FF2B5EF4-FFF2-40B4-BE49-F238E27FC236}">
                <a16:creationId xmlns:a16="http://schemas.microsoft.com/office/drawing/2014/main" id="{FFCC9881-3162-88ED-BB3F-F89E490C2FB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flipH="1">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513832"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WHAT IS RESOURCE EFFICIENCY?</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0693-2CA8-18DA-DEF5-147AB213B2D4}"/>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C5402DB2-9E85-35A2-C5E8-A4AF3F405B8F}"/>
              </a:ext>
            </a:extLst>
          </p:cNvPr>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a:extLst>
              <a:ext uri="{FF2B5EF4-FFF2-40B4-BE49-F238E27FC236}">
                <a16:creationId xmlns:a16="http://schemas.microsoft.com/office/drawing/2014/main" id="{972D1653-5103-D38E-8206-0DD9C4FBC0D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a:extLst>
              <a:ext uri="{FF2B5EF4-FFF2-40B4-BE49-F238E27FC236}">
                <a16:creationId xmlns:a16="http://schemas.microsoft.com/office/drawing/2014/main" id="{EA369A1B-1CDA-0000-026D-F40A3CCC6CC9}"/>
              </a:ext>
            </a:extLst>
          </p:cNvPr>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a:extLst>
              <a:ext uri="{FF2B5EF4-FFF2-40B4-BE49-F238E27FC236}">
                <a16:creationId xmlns:a16="http://schemas.microsoft.com/office/drawing/2014/main" id="{6DD7AFD6-2D7C-F5A0-6A27-3B72DFBC3F55}"/>
              </a:ext>
            </a:extLst>
          </p:cNvPr>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a:extLst>
              <a:ext uri="{FF2B5EF4-FFF2-40B4-BE49-F238E27FC236}">
                <a16:creationId xmlns:a16="http://schemas.microsoft.com/office/drawing/2014/main" id="{819CD531-4824-18A5-9E16-D77577581A43}"/>
              </a:ext>
            </a:extLst>
          </p:cNvPr>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a:extLst>
              <a:ext uri="{FF2B5EF4-FFF2-40B4-BE49-F238E27FC236}">
                <a16:creationId xmlns:a16="http://schemas.microsoft.com/office/drawing/2014/main" id="{770EF2E1-B22C-CF6F-4F9F-78F79E18957B}"/>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a:extLst>
              <a:ext uri="{FF2B5EF4-FFF2-40B4-BE49-F238E27FC236}">
                <a16:creationId xmlns:a16="http://schemas.microsoft.com/office/drawing/2014/main" id="{E2BD0C76-743E-69CC-E4D3-CE24B944146C}"/>
              </a:ext>
            </a:extLst>
          </p:cNvPr>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a:extLst>
              <a:ext uri="{FF2B5EF4-FFF2-40B4-BE49-F238E27FC236}">
                <a16:creationId xmlns:a16="http://schemas.microsoft.com/office/drawing/2014/main" id="{BF4B1301-5081-18E3-ABB0-F68E959D46ED}"/>
              </a:ext>
            </a:extLst>
          </p:cNvPr>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FD70A8F6-7009-3A24-45E8-3BB6189D461A}"/>
              </a:ext>
            </a:extLst>
          </p:cNvPr>
          <p:cNvSpPr>
            <a:spLocks noGrp="1"/>
          </p:cNvSpPr>
          <p:nvPr>
            <p:ph type="body" sz="quarter" idx="16"/>
          </p:nvPr>
        </p:nvSpPr>
        <p:spPr/>
        <p:txBody>
          <a:bodyPr/>
          <a:lstStyle/>
          <a:p>
            <a:r>
              <a:rPr lang="pl-PL" noProof="0"/>
              <a:t>How </a:t>
            </a:r>
            <a:r>
              <a:rPr lang="pl-PL"/>
              <a:t>c</a:t>
            </a:r>
            <a:r>
              <a:rPr lang="pl-PL" noProof="0" err="1"/>
              <a:t>an</a:t>
            </a:r>
            <a:r>
              <a:rPr lang="pl-PL" noProof="0"/>
              <a:t> </a:t>
            </a:r>
            <a:r>
              <a:rPr lang="pl-PL"/>
              <a:t>YOU</a:t>
            </a:r>
            <a:r>
              <a:rPr lang="pl-PL" noProof="0"/>
              <a:t> </a:t>
            </a:r>
            <a:r>
              <a:rPr lang="pl-PL"/>
              <a:t>c</a:t>
            </a:r>
            <a:r>
              <a:rPr lang="pl-PL" noProof="0" err="1"/>
              <a:t>ontribute</a:t>
            </a:r>
            <a:r>
              <a:rPr lang="pl-PL" noProof="0"/>
              <a:t> to </a:t>
            </a:r>
            <a:r>
              <a:rPr lang="pl-PL" noProof="0" err="1"/>
              <a:t>an</a:t>
            </a:r>
            <a:r>
              <a:rPr lang="pl-PL" noProof="0"/>
              <a:t> </a:t>
            </a:r>
            <a:r>
              <a:rPr lang="pl-PL" noProof="0" err="1"/>
              <a:t>energy-efficient</a:t>
            </a:r>
            <a:r>
              <a:rPr lang="pl-PL" noProof="0"/>
              <a:t> </a:t>
            </a:r>
            <a:r>
              <a:rPr lang="pl-PL"/>
              <a:t>f</a:t>
            </a:r>
            <a:r>
              <a:rPr lang="pl-PL" noProof="0" err="1"/>
              <a:t>uture</a:t>
            </a:r>
            <a:r>
              <a:rPr lang="pl-PL" noProof="0"/>
              <a:t>? </a:t>
            </a:r>
            <a:endParaRPr lang="en-GB" noProof="0"/>
          </a:p>
        </p:txBody>
      </p:sp>
      <p:sp>
        <p:nvSpPr>
          <p:cNvPr id="105" name="CuadroTexto 553">
            <a:extLst>
              <a:ext uri="{FF2B5EF4-FFF2-40B4-BE49-F238E27FC236}">
                <a16:creationId xmlns:a16="http://schemas.microsoft.com/office/drawing/2014/main" id="{0CE6272B-652E-AEF4-29DD-0220A266D4BA}"/>
              </a:ext>
            </a:extLst>
          </p:cNvPr>
          <p:cNvSpPr txBox="1"/>
          <p:nvPr/>
        </p:nvSpPr>
        <p:spPr>
          <a:xfrm>
            <a:off x="979676" y="1764875"/>
            <a:ext cx="2291547"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Raise Awareness Among Staff</a:t>
            </a:r>
          </a:p>
        </p:txBody>
      </p:sp>
      <p:sp>
        <p:nvSpPr>
          <p:cNvPr id="106" name="CuadroTexto 555">
            <a:extLst>
              <a:ext uri="{FF2B5EF4-FFF2-40B4-BE49-F238E27FC236}">
                <a16:creationId xmlns:a16="http://schemas.microsoft.com/office/drawing/2014/main" id="{B2A601F2-656D-5E25-839D-8669638DF50E}"/>
              </a:ext>
            </a:extLst>
          </p:cNvPr>
          <p:cNvSpPr txBox="1"/>
          <p:nvPr/>
        </p:nvSpPr>
        <p:spPr>
          <a:xfrm>
            <a:off x="3559526" y="2773866"/>
            <a:ext cx="2387622" cy="1015663"/>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Enhance Operational Efficiency</a:t>
            </a:r>
          </a:p>
        </p:txBody>
      </p:sp>
      <p:sp>
        <p:nvSpPr>
          <p:cNvPr id="107" name="CuadroTexto 557">
            <a:extLst>
              <a:ext uri="{FF2B5EF4-FFF2-40B4-BE49-F238E27FC236}">
                <a16:creationId xmlns:a16="http://schemas.microsoft.com/office/drawing/2014/main" id="{10216303-7C74-3905-5FED-D6A10215DF52}"/>
              </a:ext>
            </a:extLst>
          </p:cNvPr>
          <p:cNvSpPr txBox="1"/>
          <p:nvPr/>
        </p:nvSpPr>
        <p:spPr>
          <a:xfrm>
            <a:off x="6243939" y="1764875"/>
            <a:ext cx="2334470" cy="707886"/>
          </a:xfrm>
          <a:prstGeom prst="rect">
            <a:avLst/>
          </a:prstGeom>
          <a:noFill/>
        </p:spPr>
        <p:txBody>
          <a:bodyPr wrap="square" rtlCol="0">
            <a:spAutoFit/>
          </a:bodyPr>
          <a:lstStyle/>
          <a:p>
            <a:pPr algn="ctr"/>
            <a:r>
              <a:rPr lang="en-US" sz="2000" b="1" noProof="0">
                <a:solidFill>
                  <a:schemeClr val="bg1"/>
                </a:solidFill>
                <a:latin typeface="Calibri" panose="020F0502020204030204" pitchFamily="34" charset="0"/>
                <a:ea typeface="Lato" charset="0"/>
                <a:cs typeface="Calibri" panose="020F0502020204030204" pitchFamily="34" charset="0"/>
              </a:rPr>
              <a:t>Monitor &amp; Measure Energy Use</a:t>
            </a:r>
            <a:endParaRPr lang="en-GB" sz="2000" b="1" noProof="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149BE70-B040-FD63-2487-29B6B3B328DF}"/>
              </a:ext>
            </a:extLst>
          </p:cNvPr>
          <p:cNvSpPr txBox="1"/>
          <p:nvPr/>
        </p:nvSpPr>
        <p:spPr>
          <a:xfrm>
            <a:off x="8892325" y="2773866"/>
            <a:ext cx="2387128"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Switch to Energy-Efficient Equipment</a:t>
            </a:r>
          </a:p>
        </p:txBody>
      </p:sp>
      <p:sp>
        <p:nvSpPr>
          <p:cNvPr id="109" name="Rectángulo 602">
            <a:extLst>
              <a:ext uri="{FF2B5EF4-FFF2-40B4-BE49-F238E27FC236}">
                <a16:creationId xmlns:a16="http://schemas.microsoft.com/office/drawing/2014/main" id="{4D64486D-333C-F19D-D0FB-45B8ED97D12A}"/>
              </a:ext>
            </a:extLst>
          </p:cNvPr>
          <p:cNvSpPr/>
          <p:nvPr/>
        </p:nvSpPr>
        <p:spPr>
          <a:xfrm>
            <a:off x="939498" y="2533295"/>
            <a:ext cx="2291547"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Training staff to turn off equipment, use natural lighting, and unplug devices overnight reduces energy waste. An “Energy Champion” can monitor and promote best practices.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73E2CBE9-6131-099A-82C7-18C6EA67062A}"/>
              </a:ext>
            </a:extLst>
          </p:cNvPr>
          <p:cNvSpPr/>
          <p:nvPr/>
        </p:nvSpPr>
        <p:spPr>
          <a:xfrm>
            <a:off x="3670108" y="3790077"/>
            <a:ext cx="2182654"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Batch cooking </a:t>
            </a:r>
            <a:r>
              <a:rPr lang="en-US" sz="1600" noProof="0" err="1">
                <a:solidFill>
                  <a:schemeClr val="bg1"/>
                </a:solidFill>
                <a:latin typeface="Calibri" panose="020F0502020204030204" pitchFamily="34" charset="0"/>
                <a:ea typeface="Lato" charset="0"/>
                <a:cs typeface="Calibri" panose="020F0502020204030204" pitchFamily="34" charset="0"/>
              </a:rPr>
              <a:t>optimises</a:t>
            </a:r>
            <a:r>
              <a:rPr lang="en-US" sz="1600" noProof="0">
                <a:solidFill>
                  <a:schemeClr val="bg1"/>
                </a:solidFill>
                <a:latin typeface="Calibri" panose="020F0502020204030204" pitchFamily="34" charset="0"/>
                <a:ea typeface="Lato" charset="0"/>
                <a:cs typeface="Calibri" panose="020F0502020204030204" pitchFamily="34" charset="0"/>
              </a:rPr>
              <a:t> appliance use, while scheduling high-energy tasks during off-peak hours lowers costs. Streamlining workflows </a:t>
            </a:r>
            <a:r>
              <a:rPr lang="en-US" sz="1600" noProof="0" err="1">
                <a:solidFill>
                  <a:schemeClr val="bg1"/>
                </a:solidFill>
                <a:latin typeface="Calibri" panose="020F0502020204030204" pitchFamily="34" charset="0"/>
                <a:ea typeface="Lato" charset="0"/>
                <a:cs typeface="Calibri" panose="020F0502020204030204" pitchFamily="34" charset="0"/>
              </a:rPr>
              <a:t>minimises</a:t>
            </a:r>
            <a:r>
              <a:rPr lang="en-US" sz="1600" noProof="0">
                <a:solidFill>
                  <a:schemeClr val="bg1"/>
                </a:solidFill>
                <a:latin typeface="Calibri" panose="020F0502020204030204" pitchFamily="34" charset="0"/>
                <a:ea typeface="Lato" charset="0"/>
                <a:cs typeface="Calibri" panose="020F0502020204030204" pitchFamily="34" charset="0"/>
              </a:rPr>
              <a:t> idle equipment time.</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3A2687C7-D340-4C18-A946-534B5666A243}"/>
              </a:ext>
            </a:extLst>
          </p:cNvPr>
          <p:cNvSpPr/>
          <p:nvPr/>
        </p:nvSpPr>
        <p:spPr>
          <a:xfrm>
            <a:off x="6429481" y="2536214"/>
            <a:ext cx="1963383" cy="2308324"/>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Smart meters and energy tracking tools provide real-time insights. Regular bill reviews help spot unusual spikes, and setting energy-saving goals encourages efficiency.</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0D292631-A304-648F-BE68-AC8829675E6B}"/>
              </a:ext>
            </a:extLst>
          </p:cNvPr>
          <p:cNvSpPr/>
          <p:nvPr/>
        </p:nvSpPr>
        <p:spPr>
          <a:xfrm>
            <a:off x="9047865" y="3531160"/>
            <a:ext cx="2076048" cy="2308324"/>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Upgrading to A-rated fridges, ovens, and fryers cuts energy use. Induction cookers, LED lighting, and low-energy motors boost efficiency, while better ventilation reduces costs.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pic>
        <p:nvPicPr>
          <p:cNvPr id="5" name="Grafika 4" descr="Nauczyciel z wypełnieniem pełnym">
            <a:extLst>
              <a:ext uri="{FF2B5EF4-FFF2-40B4-BE49-F238E27FC236}">
                <a16:creationId xmlns:a16="http://schemas.microsoft.com/office/drawing/2014/main" id="{0535FFFE-5612-B41A-40EA-BD80DFDE81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058" y="5170019"/>
            <a:ext cx="914400" cy="914400"/>
          </a:xfrm>
          <a:prstGeom prst="rect">
            <a:avLst/>
          </a:prstGeom>
        </p:spPr>
      </p:pic>
      <p:pic>
        <p:nvPicPr>
          <p:cNvPr id="9" name="Grafika 8" descr="Stoper 25% z wypełnieniem pełnym">
            <a:extLst>
              <a:ext uri="{FF2B5EF4-FFF2-40B4-BE49-F238E27FC236}">
                <a16:creationId xmlns:a16="http://schemas.microsoft.com/office/drawing/2014/main" id="{D4911728-BE81-171C-3FC3-B15C363DF4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7684" y="1423725"/>
            <a:ext cx="914400" cy="914400"/>
          </a:xfrm>
          <a:prstGeom prst="rect">
            <a:avLst/>
          </a:prstGeom>
        </p:spPr>
      </p:pic>
      <p:pic>
        <p:nvPicPr>
          <p:cNvPr id="14" name="Grafika 13" descr="Energia odnawialna kontur">
            <a:extLst>
              <a:ext uri="{FF2B5EF4-FFF2-40B4-BE49-F238E27FC236}">
                <a16:creationId xmlns:a16="http://schemas.microsoft.com/office/drawing/2014/main" id="{B8999A5D-0FBD-90CC-7FE7-C41BF49F70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05777" y="5181906"/>
            <a:ext cx="914400" cy="914400"/>
          </a:xfrm>
          <a:prstGeom prst="rect">
            <a:avLst/>
          </a:prstGeom>
        </p:spPr>
      </p:pic>
      <p:pic>
        <p:nvPicPr>
          <p:cNvPr id="16" name="Grafika 15" descr="Procesor z wypełnieniem pełnym">
            <a:extLst>
              <a:ext uri="{FF2B5EF4-FFF2-40B4-BE49-F238E27FC236}">
                <a16:creationId xmlns:a16="http://schemas.microsoft.com/office/drawing/2014/main" id="{4A462820-D003-9DE2-CE87-4A95BA2D38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5889" y="1429213"/>
            <a:ext cx="914400" cy="914400"/>
          </a:xfrm>
          <a:prstGeom prst="rect">
            <a:avLst/>
          </a:prstGeom>
        </p:spPr>
      </p:pic>
    </p:spTree>
    <p:extLst>
      <p:ext uri="{BB962C8B-B14F-4D97-AF65-F5344CB8AC3E}">
        <p14:creationId xmlns:p14="http://schemas.microsoft.com/office/powerpoint/2010/main" val="36178225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krajobraz, na wolnym powietrzu, chmura, niebo&#10;&#10;Zawartość wygenerowana przez sztuczną inteligencję może być niepoprawna.">
            <a:extLst>
              <a:ext uri="{FF2B5EF4-FFF2-40B4-BE49-F238E27FC236}">
                <a16:creationId xmlns:a16="http://schemas.microsoft.com/office/drawing/2014/main" id="{9E74247D-0D57-07EA-128E-62278062C73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606478"/>
            <a:ext cx="9742480" cy="1323439"/>
          </a:xfrm>
          <a:prstGeom prst="rect">
            <a:avLst/>
          </a:prstGeom>
          <a:noFill/>
        </p:spPr>
        <p:txBody>
          <a:bodyPr wrap="square" rtlCol="0">
            <a:spAutoFit/>
          </a:bodyPr>
          <a:lstStyle/>
          <a:p>
            <a:pPr algn="ctr"/>
            <a:r>
              <a:rPr lang="en-GB" sz="2000" b="1" spc="162" noProof="0">
                <a:solidFill>
                  <a:schemeClr val="bg1"/>
                </a:solidFill>
                <a:latin typeface="Calibri" panose="020F0502020204030204" pitchFamily="34" charset="0"/>
                <a:cs typeface="Calibri" panose="020F0502020204030204" pitchFamily="34" charset="0"/>
              </a:rPr>
              <a:t>„</a:t>
            </a:r>
            <a:r>
              <a:rPr lang="en-US" sz="2000" b="1" spc="162" noProof="0">
                <a:solidFill>
                  <a:schemeClr val="bg1"/>
                </a:solidFill>
                <a:latin typeface="Calibri" panose="020F0502020204030204" pitchFamily="34" charset="0"/>
                <a:cs typeface="Calibri" panose="020F0502020204030204" pitchFamily="34" charset="0"/>
              </a:rPr>
              <a:t>THE FACT IS THAT NO SPECIES HAS EVER HAD SUCH WHOLESALE CONTROL OVER EVERYTHING ON EARTH, LIVING OR DEAD, AS WE NOW HAVE. THAT LAYS UPON US AN AWESOME RESPONSIBILITY.</a:t>
            </a:r>
            <a:r>
              <a:rPr lang="pl-PL" sz="2000" b="1" spc="162" noProof="0">
                <a:solidFill>
                  <a:schemeClr val="bg1"/>
                </a:solidFill>
                <a:latin typeface="Calibri" panose="020F0502020204030204" pitchFamily="34" charset="0"/>
                <a:cs typeface="Calibri" panose="020F0502020204030204" pitchFamily="34" charset="0"/>
              </a:rPr>
              <a:t>”</a:t>
            </a:r>
          </a:p>
          <a:p>
            <a:pPr algn="ctr"/>
            <a:r>
              <a:rPr lang="en-GB" sz="2000" b="1" spc="162" noProof="0">
                <a:solidFill>
                  <a:schemeClr val="bg1"/>
                </a:solidFill>
                <a:latin typeface="Calibri" panose="020F0502020204030204" pitchFamily="34" charset="0"/>
                <a:cs typeface="Calibri" panose="020F0502020204030204" pitchFamily="34" charset="0"/>
              </a:rPr>
              <a:t>- </a:t>
            </a:r>
            <a:r>
              <a:rPr lang="pl-PL" sz="2000" spc="162" noProof="0">
                <a:solidFill>
                  <a:schemeClr val="bg1"/>
                </a:solidFill>
                <a:latin typeface="Calibri" panose="020F0502020204030204" pitchFamily="34" charset="0"/>
                <a:cs typeface="Calibri" panose="020F0502020204030204" pitchFamily="34" charset="0"/>
              </a:rPr>
              <a:t>Sir David Attenborough</a:t>
            </a:r>
            <a:endParaRPr lang="en-GB" sz="2000" spc="162" noProof="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1025524" y="2966064"/>
            <a:ext cx="4103479" cy="343272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endParaRPr lang="en-GB" sz="900" noProof="0"/>
          </a:p>
        </p:txBody>
      </p:sp>
      <p:sp>
        <p:nvSpPr>
          <p:cNvPr id="277" name="Freeform 242"/>
          <p:cNvSpPr>
            <a:spLocks noChangeArrowheads="1"/>
          </p:cNvSpPr>
          <p:nvPr/>
        </p:nvSpPr>
        <p:spPr bwMode="auto">
          <a:xfrm>
            <a:off x="1297008" y="2574725"/>
            <a:ext cx="1198847" cy="1414805"/>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endParaRPr lang="en-GB" sz="900" noProof="0"/>
          </a:p>
        </p:txBody>
      </p:sp>
      <p:sp>
        <p:nvSpPr>
          <p:cNvPr id="278" name="Freeform 243"/>
          <p:cNvSpPr>
            <a:spLocks noChangeArrowheads="1"/>
          </p:cNvSpPr>
          <p:nvPr/>
        </p:nvSpPr>
        <p:spPr bwMode="auto">
          <a:xfrm>
            <a:off x="6099612" y="2970624"/>
            <a:ext cx="4103479" cy="342816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endParaRPr lang="en-GB" sz="900" noProof="0"/>
          </a:p>
        </p:txBody>
      </p:sp>
      <p:sp>
        <p:nvSpPr>
          <p:cNvPr id="352" name="Freeform 315"/>
          <p:cNvSpPr>
            <a:spLocks noChangeArrowheads="1"/>
          </p:cNvSpPr>
          <p:nvPr/>
        </p:nvSpPr>
        <p:spPr bwMode="auto">
          <a:xfrm>
            <a:off x="6368693" y="2581687"/>
            <a:ext cx="1198847" cy="1414805"/>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9465E"/>
          </a:solidFill>
          <a:ln>
            <a:noFill/>
          </a:ln>
          <a:effectLst/>
        </p:spPr>
        <p:txBody>
          <a:bodyPr wrap="none" anchor="ctr"/>
          <a:lstStyle/>
          <a:p>
            <a:endParaRPr lang="en-GB" sz="900" noProof="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2832493" y="3183670"/>
            <a:ext cx="1881705"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Biogas from Food Waste</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3612" y="273546"/>
            <a:ext cx="12191999" cy="650009"/>
          </a:xfrm>
        </p:spPr>
        <p:txBody>
          <a:bodyPr/>
          <a:lstStyle/>
          <a:p>
            <a:r>
              <a:rPr lang="en-GB" noProof="0">
                <a:solidFill>
                  <a:srgbClr val="09465E"/>
                </a:solidFill>
              </a:rPr>
              <a:t>Green Energy Solutions </a:t>
            </a:r>
          </a:p>
        </p:txBody>
      </p:sp>
      <p:sp>
        <p:nvSpPr>
          <p:cNvPr id="2" name="CuadroTexto 553">
            <a:extLst>
              <a:ext uri="{FF2B5EF4-FFF2-40B4-BE49-F238E27FC236}">
                <a16:creationId xmlns:a16="http://schemas.microsoft.com/office/drawing/2014/main" id="{0FAE03BC-C6C0-AA9E-B9F1-77E171ABB5E9}"/>
              </a:ext>
            </a:extLst>
          </p:cNvPr>
          <p:cNvSpPr txBox="1"/>
          <p:nvPr/>
        </p:nvSpPr>
        <p:spPr>
          <a:xfrm>
            <a:off x="7858970" y="3183850"/>
            <a:ext cx="2129045" cy="400110"/>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Micro- Generation</a:t>
            </a:r>
          </a:p>
        </p:txBody>
      </p:sp>
      <p:sp>
        <p:nvSpPr>
          <p:cNvPr id="3" name="Rectángulo 602">
            <a:extLst>
              <a:ext uri="{FF2B5EF4-FFF2-40B4-BE49-F238E27FC236}">
                <a16:creationId xmlns:a16="http://schemas.microsoft.com/office/drawing/2014/main" id="{846C3843-1460-329F-6B95-9644EE7BA4DB}"/>
              </a:ext>
            </a:extLst>
          </p:cNvPr>
          <p:cNvSpPr/>
          <p:nvPr/>
        </p:nvSpPr>
        <p:spPr>
          <a:xfrm>
            <a:off x="1297008" y="4016269"/>
            <a:ext cx="3462792"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Biogas is a renewable energy source derived from organic waste, including food scraps, agricultural waste, and animal manure, through a process called anaerobic digestion. This process captures methane, an energy-rich gas, which can be used for electricity generation.</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6419955" y="4016268"/>
            <a:ext cx="3462792"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Micro-generation refers to the small-scale production of energy on-site—often using solar panels, small wind turbines. For food SMEs, this means they can generate their own electricity, reducing reliance on the grid and insulating themselves from rising energy costs..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498331" y="910019"/>
            <a:ext cx="11202562"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Here are two innovative ways in which energy solutions are being harnessed to tackle environmental challenges: biogas from food waste and micro-generation. These sustainable energy methods can contribute to waste management and greenhouse gas reduction but also offer significant cost-saving and energy independence benefits.</a:t>
            </a:r>
            <a:endParaRPr lang="en-GB"/>
          </a:p>
        </p:txBody>
      </p:sp>
      <p:pic>
        <p:nvPicPr>
          <p:cNvPr id="10" name="Grafika 9" descr="Dim (Smaller Sun) outline">
            <a:extLst>
              <a:ext uri="{FF2B5EF4-FFF2-40B4-BE49-F238E27FC236}">
                <a16:creationId xmlns:a16="http://schemas.microsoft.com/office/drawing/2014/main" id="{29C58D98-3ABE-84D2-14F2-08696473204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10916" y="2726470"/>
            <a:ext cx="914400" cy="914400"/>
          </a:xfrm>
          <a:prstGeom prst="rect">
            <a:avLst/>
          </a:prstGeom>
        </p:spPr>
      </p:pic>
      <p:pic>
        <p:nvPicPr>
          <p:cNvPr id="52" name="Grafika 51" descr="Energia odnawialna kontur">
            <a:extLst>
              <a:ext uri="{FF2B5EF4-FFF2-40B4-BE49-F238E27FC236}">
                <a16:creationId xmlns:a16="http://schemas.microsoft.com/office/drawing/2014/main" id="{1760B855-EC26-D0D9-EFE7-4D98A78334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9231" y="2726470"/>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986292" cy="5440921"/>
          </a:xfrm>
          <a:prstGeom prst="rect">
            <a:avLst/>
          </a:prstGeom>
        </p:spPr>
        <p:txBody>
          <a:bodyPr/>
          <a:lstStyle/>
          <a:p>
            <a:pPr marL="0" indent="0"/>
            <a:r>
              <a:rPr lang="pl-PL" noProof="0"/>
              <a:t>…</a:t>
            </a:r>
            <a:r>
              <a:rPr lang="en-US" noProof="0"/>
              <a:t>by </a:t>
            </a:r>
            <a:r>
              <a:rPr lang="en-US" noProof="0" err="1"/>
              <a:t>MyGug</a:t>
            </a:r>
            <a:r>
              <a:rPr lang="en-US" noProof="0"/>
              <a:t>, an Irish company that transforms food waste into valuable biogas and liquid bio-</a:t>
            </a:r>
            <a:r>
              <a:rPr lang="en-US" noProof="0" err="1"/>
              <a:t>fertiliser</a:t>
            </a:r>
            <a:r>
              <a:rPr lang="en-US" noProof="0"/>
              <a:t> through innovative micro-scale biodigesters. Their adaptable technology is being used to help businesses reduce emissions, lower waste collection costs, and generate renewable energy in any climate.</a:t>
            </a:r>
            <a:endParaRPr lang="pl-PL" noProof="0"/>
          </a:p>
          <a:p>
            <a:pPr marL="0" indent="0"/>
            <a:endParaRPr lang="pl-PL"/>
          </a:p>
          <a:p>
            <a:pPr marL="0" indent="0"/>
            <a:r>
              <a:rPr lang="en-US" noProof="0"/>
              <a:t>Featured in our </a:t>
            </a:r>
            <a:r>
              <a:rPr lang="en-US" noProof="0">
                <a:hlinkClick r:id="rId3"/>
              </a:rPr>
              <a:t>Good Practice Compendium</a:t>
            </a:r>
            <a:r>
              <a:rPr lang="en-US" noProof="0"/>
              <a:t>, this initiative highlights how sustainable waste management and resource efficiency can bring both environmental and economic benefits.</a:t>
            </a:r>
            <a:endParaRPr lang="pl-PL"/>
          </a:p>
          <a:p>
            <a:pPr marL="0" indent="0"/>
            <a:endParaRPr lang="pl-PL"/>
          </a:p>
          <a:p>
            <a:pPr marL="0" indent="0"/>
            <a:r>
              <a:rPr lang="en-GB" noProof="0"/>
              <a:t>	Visit their </a:t>
            </a:r>
            <a:r>
              <a:rPr lang="en-GB" noProof="0">
                <a:hlinkClick r:id="rId4"/>
              </a:rPr>
              <a:t>website</a:t>
            </a:r>
            <a:r>
              <a:rPr lang="en-GB" noProof="0"/>
              <a:t> for </a:t>
            </a:r>
            <a:endParaRPr lang="pl-PL" noProof="0"/>
          </a:p>
          <a:p>
            <a:pPr marL="0" indent="0"/>
            <a:r>
              <a:rPr lang="pl-PL"/>
              <a:t>	</a:t>
            </a:r>
            <a:r>
              <a:rPr lang="en-GB" noProof="0"/>
              <a:t>more information!</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015469"/>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4145025" y="5480559"/>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3" name="Symbol zastępczy obrazu 22" descr="Obraz zawierający tekst, zrzut ekranu, design, Czcionka&#10;&#10;Zawartość wygenerowana przez sztuczną inteligencję może być niepoprawna.">
            <a:hlinkClick r:id="rId3"/>
            <a:extLst>
              <a:ext uri="{FF2B5EF4-FFF2-40B4-BE49-F238E27FC236}">
                <a16:creationId xmlns:a16="http://schemas.microsoft.com/office/drawing/2014/main" id="{498EDB11-4D33-F272-268C-765F844B6BCF}"/>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687782" cy="4336988"/>
          </a:xfrm>
        </p:spPr>
      </p:pic>
      <p:pic>
        <p:nvPicPr>
          <p:cNvPr id="21" name="Obraz 20">
            <a:extLst>
              <a:ext uri="{FF2B5EF4-FFF2-40B4-BE49-F238E27FC236}">
                <a16:creationId xmlns:a16="http://schemas.microsoft.com/office/drawing/2014/main" id="{1939578C-69B4-A32B-12C4-C96D2FEE8A53}"/>
              </a:ext>
            </a:extLst>
          </p:cNvPr>
          <p:cNvPicPr>
            <a:picLocks noChangeAspect="1"/>
          </p:cNvPicPr>
          <p:nvPr/>
        </p:nvPicPr>
        <p:blipFill>
          <a:blip r:embed="rId8"/>
          <a:srcRect r="1369"/>
          <a:stretch/>
        </p:blipFill>
        <p:spPr>
          <a:xfrm>
            <a:off x="5245768" y="5157912"/>
            <a:ext cx="2090066" cy="1387945"/>
          </a:xfrm>
          <a:prstGeom prst="rect">
            <a:avLst/>
          </a:prstGeom>
        </p:spPr>
      </p:pic>
    </p:spTree>
    <p:extLst>
      <p:ext uri="{BB962C8B-B14F-4D97-AF65-F5344CB8AC3E}">
        <p14:creationId xmlns:p14="http://schemas.microsoft.com/office/powerpoint/2010/main" val="512678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ubrania, osoba, garnitur, Ludzka twarz&#10;&#10;Zawartość wygenerowana przez sztuczną inteligencję może być niepoprawna.">
            <a:extLst>
              <a:ext uri="{FF2B5EF4-FFF2-40B4-BE49-F238E27FC236}">
                <a16:creationId xmlns:a16="http://schemas.microsoft.com/office/drawing/2014/main" id="{07A130EB-75AD-B498-248F-704E6D5483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072514" y="3137889"/>
            <a:ext cx="5868536"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INCENTIVES &amp; POLICIES </a:t>
            </a:r>
          </a:p>
        </p:txBody>
      </p:sp>
    </p:spTree>
    <p:extLst>
      <p:ext uri="{BB962C8B-B14F-4D97-AF65-F5344CB8AC3E}">
        <p14:creationId xmlns:p14="http://schemas.microsoft.com/office/powerpoint/2010/main" val="426250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639041" y="471294"/>
            <a:ext cx="8302942" cy="1113666"/>
          </a:xfrm>
          <a:prstGeom prst="rect">
            <a:avLst/>
          </a:prstGeom>
        </p:spPr>
        <p:txBody>
          <a:bodyPr/>
          <a:lstStyle/>
          <a:p>
            <a:r>
              <a:rPr lang="en-US" noProof="0"/>
              <a:t>EU INCENTIVES &amp; SUPPORT MECHANISMS FOR ADVANCING RESOURCE EFFICIENCY</a:t>
            </a:r>
            <a:endParaRPr lang="en-GB" noProof="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904856" y="2249177"/>
            <a:ext cx="10479218" cy="4324343"/>
          </a:xfrm>
        </p:spPr>
        <p:txBody>
          <a:bodyPr/>
          <a:lstStyle/>
          <a:p>
            <a:pPr marL="0" indent="0">
              <a:spcAft>
                <a:spcPts val="600"/>
              </a:spcAft>
            </a:pPr>
            <a:r>
              <a:rPr lang="en-US" noProof="0"/>
              <a:t>As mentioned in Module 1; The European Union has implemented various policies &amp; initiatives</a:t>
            </a:r>
            <a:r>
              <a:rPr lang="en-US"/>
              <a:t> </a:t>
            </a:r>
            <a:r>
              <a:rPr lang="en-US" noProof="0"/>
              <a:t>to promote resource efficiency as part of its broader sustainability and economic strategies. However, key </a:t>
            </a:r>
            <a:r>
              <a:rPr lang="en-US" b="1" noProof="0"/>
              <a:t>incentives and support mechanisms </a:t>
            </a:r>
            <a:r>
              <a:rPr lang="en-US" noProof="0"/>
              <a:t>are also available at both the EU and national levels. </a:t>
            </a:r>
            <a:endParaRPr lang="en-IE"/>
          </a:p>
          <a:p>
            <a:pPr marL="0" indent="0">
              <a:spcAft>
                <a:spcPts val="600"/>
              </a:spcAft>
            </a:pPr>
            <a:r>
              <a:rPr lang="en-US"/>
              <a:t>These incentives are delivered to encourage and assist innovation, improve production and consumption patterns, and ensure the security of essential resources while aligning with global sustainability goals. </a:t>
            </a:r>
          </a:p>
          <a:p>
            <a:pPr marL="0" indent="0">
              <a:spcAft>
                <a:spcPts val="600"/>
              </a:spcAft>
            </a:pPr>
            <a:r>
              <a:rPr lang="en-US" b="1"/>
              <a:t>Eurobarometer Insights:</a:t>
            </a:r>
            <a:r>
              <a:rPr lang="en-US"/>
              <a:t> A recent </a:t>
            </a:r>
            <a:r>
              <a:rPr lang="en-US" b="1">
                <a:hlinkClick r:id="rId2"/>
              </a:rPr>
              <a:t>Eurobarometer survey </a:t>
            </a:r>
            <a:r>
              <a:rPr lang="en-US"/>
              <a:t>indicates that 93% of EU SMEs have implemented at least one resource-efficiency measure, such as energy conservation, waste </a:t>
            </a:r>
            <a:r>
              <a:rPr lang="en-US" err="1"/>
              <a:t>minimisation</a:t>
            </a:r>
            <a:r>
              <a:rPr lang="en-US"/>
              <a:t>, or recycling. This underscores the widespread commitment to sustainability among SMEs across Europe.</a:t>
            </a:r>
            <a:endParaRPr lang="en-GB"/>
          </a:p>
        </p:txBody>
      </p:sp>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842EA3-138C-A92D-4AB6-CDDA713223D9}"/>
              </a:ext>
            </a:extLst>
          </p:cNvPr>
          <p:cNvSpPr>
            <a:spLocks noGrp="1"/>
          </p:cNvSpPr>
          <p:nvPr>
            <p:ph type="body" sz="quarter" idx="16"/>
          </p:nvPr>
        </p:nvSpPr>
        <p:spPr/>
        <p:txBody>
          <a:bodyPr/>
          <a:lstStyle/>
          <a:p>
            <a:r>
              <a:rPr lang="en-IE"/>
              <a:t>Irish Incentives:</a:t>
            </a:r>
          </a:p>
        </p:txBody>
      </p:sp>
      <p:sp>
        <p:nvSpPr>
          <p:cNvPr id="3" name="Text Placeholder 2">
            <a:extLst>
              <a:ext uri="{FF2B5EF4-FFF2-40B4-BE49-F238E27FC236}">
                <a16:creationId xmlns:a16="http://schemas.microsoft.com/office/drawing/2014/main" id="{6351C258-FEC7-D807-8B24-292BCCBABF72}"/>
              </a:ext>
            </a:extLst>
          </p:cNvPr>
          <p:cNvSpPr>
            <a:spLocks noGrp="1"/>
          </p:cNvSpPr>
          <p:nvPr>
            <p:ph type="body" sz="quarter" idx="19"/>
          </p:nvPr>
        </p:nvSpPr>
        <p:spPr/>
        <p:txBody>
          <a:bodyPr/>
          <a:lstStyle/>
          <a:p>
            <a:r>
              <a:rPr lang="en-US" b="1"/>
              <a:t>Energy Efficiency Grant Scheme: </a:t>
            </a:r>
            <a:r>
              <a:rPr lang="en-US"/>
              <a:t>The Irish government has increased the maximum amount available under this scheme to €10,000 and reduced the business contribution rate from 50% to 25%. This initiative aims to support SMEs in implementing energy-saving measures. ​</a:t>
            </a:r>
            <a:r>
              <a:rPr lang="en-US" b="1">
                <a:hlinkClick r:id="rId2"/>
              </a:rPr>
              <a:t>Source</a:t>
            </a:r>
            <a:r>
              <a:rPr lang="en-US"/>
              <a:t> </a:t>
            </a:r>
          </a:p>
          <a:p>
            <a:endParaRPr lang="en-US"/>
          </a:p>
          <a:p>
            <a:r>
              <a:rPr lang="en-US" b="1" err="1"/>
              <a:t>HomeGreen</a:t>
            </a:r>
            <a:r>
              <a:rPr lang="en-US" b="1"/>
              <a:t> Enterprise </a:t>
            </a:r>
            <a:r>
              <a:rPr lang="en-US" b="1" err="1"/>
              <a:t>Programme</a:t>
            </a:r>
            <a:r>
              <a:rPr lang="en-US" b="1"/>
              <a:t>: </a:t>
            </a:r>
            <a:r>
              <a:rPr lang="en-US"/>
              <a:t>This </a:t>
            </a:r>
            <a:r>
              <a:rPr lang="en-US" err="1"/>
              <a:t>programme</a:t>
            </a:r>
            <a:r>
              <a:rPr lang="en-US"/>
              <a:t> provides funding to </a:t>
            </a:r>
            <a:r>
              <a:rPr lang="en-US" err="1"/>
              <a:t>organisations</a:t>
            </a:r>
            <a:r>
              <a:rPr lang="en-US"/>
              <a:t>, including SMEs, to develop innovative projects that promote resource efficiency and the circular economy. ​</a:t>
            </a:r>
            <a:r>
              <a:rPr lang="en-US" b="1">
                <a:hlinkClick r:id="rId3"/>
              </a:rPr>
              <a:t>Source</a:t>
            </a:r>
            <a:endParaRPr lang="en-IE" b="1"/>
          </a:p>
        </p:txBody>
      </p:sp>
      <p:sp>
        <p:nvSpPr>
          <p:cNvPr id="5" name="Freeform 2">
            <a:extLst>
              <a:ext uri="{FF2B5EF4-FFF2-40B4-BE49-F238E27FC236}">
                <a16:creationId xmlns:a16="http://schemas.microsoft.com/office/drawing/2014/main" id="{9FE4F64C-C49E-6C03-0424-8BF9CFE64CC7}"/>
              </a:ext>
            </a:extLst>
          </p:cNvPr>
          <p:cNvSpPr>
            <a:spLocks/>
          </p:cNvSpPr>
          <p:nvPr/>
        </p:nvSpPr>
        <p:spPr bwMode="auto">
          <a:xfrm>
            <a:off x="9130483" y="576258"/>
            <a:ext cx="1241425" cy="1304925"/>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rgbClr val="09465E"/>
          </a:solidFill>
          <a:ln>
            <a:noFill/>
          </a:ln>
          <a:extLst>
            <a:ext uri="{91240B29-F687-4F45-9708-019B960494DF}">
              <a14:hiddenLine xmlns:a14="http://schemas.microsoft.com/office/drawing/2010/main" w="4545"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052181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66F31-BBC6-48CE-D5A7-9A002456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E81C48-BC6C-C9A9-1F83-1F0E31657EB3}"/>
              </a:ext>
            </a:extLst>
          </p:cNvPr>
          <p:cNvSpPr>
            <a:spLocks noGrp="1"/>
          </p:cNvSpPr>
          <p:nvPr>
            <p:ph type="body" sz="quarter" idx="16"/>
          </p:nvPr>
        </p:nvSpPr>
        <p:spPr/>
        <p:txBody>
          <a:bodyPr/>
          <a:lstStyle/>
          <a:p>
            <a:r>
              <a:rPr lang="en-IE"/>
              <a:t>Italian Incentives:</a:t>
            </a:r>
          </a:p>
        </p:txBody>
      </p:sp>
      <p:sp>
        <p:nvSpPr>
          <p:cNvPr id="3" name="Text Placeholder 2">
            <a:extLst>
              <a:ext uri="{FF2B5EF4-FFF2-40B4-BE49-F238E27FC236}">
                <a16:creationId xmlns:a16="http://schemas.microsoft.com/office/drawing/2014/main" id="{17F0D931-7EE4-13C0-F4C1-404903E0DA01}"/>
              </a:ext>
            </a:extLst>
          </p:cNvPr>
          <p:cNvSpPr>
            <a:spLocks noGrp="1"/>
          </p:cNvSpPr>
          <p:nvPr>
            <p:ph type="body" sz="quarter" idx="19"/>
          </p:nvPr>
        </p:nvSpPr>
        <p:spPr/>
        <p:txBody>
          <a:bodyPr/>
          <a:lstStyle/>
          <a:p>
            <a:r>
              <a:rPr lang="en-US" b="1"/>
              <a:t>Self-production of energy from renewable sources for SMEs: </a:t>
            </a:r>
            <a:r>
              <a:rPr lang="en-US"/>
              <a:t>In December 2024: the Ministry of Business and Made in Italy engaged a measure to </a:t>
            </a:r>
            <a:r>
              <a:rPr lang="en-US" err="1"/>
              <a:t>incentivise</a:t>
            </a:r>
            <a:r>
              <a:rPr lang="en-US"/>
              <a:t> investments by SMEs. Alfonso Urso signed the decree which allocates 320 million euros for self-production of energy from renewable sources.  40% of the resources will be allocated to the South and to micro and small businesses. </a:t>
            </a:r>
            <a:r>
              <a:rPr lang="en-US" b="1">
                <a:hlinkClick r:id="rId2"/>
              </a:rPr>
              <a:t>Source</a:t>
            </a:r>
            <a:endParaRPr lang="en-US" b="1"/>
          </a:p>
          <a:p>
            <a:endParaRPr lang="en-US" b="1"/>
          </a:p>
          <a:p>
            <a:r>
              <a:rPr lang="en-US" b="1"/>
              <a:t>Piano </a:t>
            </a:r>
            <a:r>
              <a:rPr lang="en-US" b="1" err="1"/>
              <a:t>Transizione</a:t>
            </a:r>
            <a:r>
              <a:rPr lang="en-US" b="1"/>
              <a:t> 4.0: </a:t>
            </a:r>
            <a:r>
              <a:rPr lang="en-US"/>
              <a:t>The Italian government's advanced manufacturing incentive plan allocates €13.4 billion in tax credits for investments in capital goods, R&amp;D, innovation, and training, supporting SMEs in adopting advanced technologies and improving resource efficiency. ​</a:t>
            </a:r>
            <a:r>
              <a:rPr lang="en-US" b="1">
                <a:hlinkClick r:id="rId3"/>
              </a:rPr>
              <a:t>Source</a:t>
            </a:r>
            <a:endParaRPr lang="en-IE" b="1"/>
          </a:p>
        </p:txBody>
      </p:sp>
      <p:sp>
        <p:nvSpPr>
          <p:cNvPr id="5" name="Freeform 17">
            <a:extLst>
              <a:ext uri="{FF2B5EF4-FFF2-40B4-BE49-F238E27FC236}">
                <a16:creationId xmlns:a16="http://schemas.microsoft.com/office/drawing/2014/main" id="{C8EDAC61-4561-DC0D-B752-BAC5B0068967}"/>
              </a:ext>
            </a:extLst>
          </p:cNvPr>
          <p:cNvSpPr>
            <a:spLocks/>
          </p:cNvSpPr>
          <p:nvPr/>
        </p:nvSpPr>
        <p:spPr bwMode="auto">
          <a:xfrm>
            <a:off x="9037418" y="585689"/>
            <a:ext cx="1368425" cy="1403350"/>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384705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29AB-2E6F-F37E-AFA1-102966557A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E383F7-C9B3-A9A8-A493-20DC613C9F9A}"/>
              </a:ext>
            </a:extLst>
          </p:cNvPr>
          <p:cNvSpPr>
            <a:spLocks noGrp="1"/>
          </p:cNvSpPr>
          <p:nvPr>
            <p:ph type="body" sz="quarter" idx="16"/>
          </p:nvPr>
        </p:nvSpPr>
        <p:spPr/>
        <p:txBody>
          <a:bodyPr/>
          <a:lstStyle/>
          <a:p>
            <a:r>
              <a:rPr lang="en-IE"/>
              <a:t>Spanish Incentives:</a:t>
            </a:r>
          </a:p>
        </p:txBody>
      </p:sp>
      <p:sp>
        <p:nvSpPr>
          <p:cNvPr id="3" name="Text Placeholder 2">
            <a:extLst>
              <a:ext uri="{FF2B5EF4-FFF2-40B4-BE49-F238E27FC236}">
                <a16:creationId xmlns:a16="http://schemas.microsoft.com/office/drawing/2014/main" id="{B217BF88-65C8-662B-75EF-3AC4C831EDBD}"/>
              </a:ext>
            </a:extLst>
          </p:cNvPr>
          <p:cNvSpPr>
            <a:spLocks noGrp="1"/>
          </p:cNvSpPr>
          <p:nvPr>
            <p:ph type="body" sz="quarter" idx="19"/>
          </p:nvPr>
        </p:nvSpPr>
        <p:spPr>
          <a:xfrm>
            <a:off x="904856" y="1780771"/>
            <a:ext cx="10052954" cy="4250335"/>
          </a:xfrm>
        </p:spPr>
        <p:txBody>
          <a:bodyPr/>
          <a:lstStyle/>
          <a:p>
            <a:r>
              <a:rPr lang="en-US" b="1"/>
              <a:t>National Energy Efficiency Fund (FNEE): </a:t>
            </a:r>
            <a:r>
              <a:rPr lang="en-US"/>
              <a:t>This fund provides economic support, technical assistance, and training to improve energy efficiency across various sectors, including industry. Food SMEs can access financing for projects aimed at reducing energy consumption and enhancing sustainability. </a:t>
            </a:r>
            <a:r>
              <a:rPr lang="en-US" b="1">
                <a:hlinkClick r:id="rId2"/>
              </a:rPr>
              <a:t>Source</a:t>
            </a:r>
            <a:endParaRPr lang="en-US" b="1"/>
          </a:p>
          <a:p>
            <a:endParaRPr lang="en-US" b="1"/>
          </a:p>
          <a:p>
            <a:r>
              <a:rPr lang="en-US" b="1"/>
              <a:t>Institute for the Diversification and Saving of Energy (IDAE): </a:t>
            </a:r>
            <a:r>
              <a:rPr lang="en-US"/>
              <a:t>IDAE offers grants and financing options for energy efficiency projects. Food SMEs can benefit from </a:t>
            </a:r>
            <a:r>
              <a:rPr lang="en-US" err="1"/>
              <a:t>programmes</a:t>
            </a:r>
            <a:r>
              <a:rPr lang="en-US"/>
              <a:t> targeting the adoption of efficient technologies and renewable energy sources to </a:t>
            </a:r>
            <a:r>
              <a:rPr lang="en-US" err="1"/>
              <a:t>optimise</a:t>
            </a:r>
            <a:r>
              <a:rPr lang="en-US"/>
              <a:t> resource use. </a:t>
            </a:r>
            <a:r>
              <a:rPr lang="en-US" b="1"/>
              <a:t>​</a:t>
            </a:r>
            <a:r>
              <a:rPr lang="en-US" b="1">
                <a:hlinkClick r:id="rId3"/>
              </a:rPr>
              <a:t>Source</a:t>
            </a:r>
            <a:endParaRPr lang="en-US" b="1"/>
          </a:p>
          <a:p>
            <a:endParaRPr lang="en-US" b="1"/>
          </a:p>
          <a:p>
            <a:r>
              <a:rPr lang="en-US" b="1"/>
              <a:t>Regional Incentives: </a:t>
            </a:r>
            <a:r>
              <a:rPr lang="en-US"/>
              <a:t>Spain's autonomous communities manage specific grants focused on improving energy efficiency. Food SMEs should explore regional programs that may offer additional support tailored to local needs. </a:t>
            </a:r>
            <a:r>
              <a:rPr lang="en-US" b="1"/>
              <a:t>​</a:t>
            </a:r>
            <a:r>
              <a:rPr lang="en-US" b="1">
                <a:hlinkClick r:id="rId4"/>
              </a:rPr>
              <a:t>Source</a:t>
            </a:r>
            <a:endParaRPr lang="en-IE" b="1"/>
          </a:p>
        </p:txBody>
      </p:sp>
      <p:sp>
        <p:nvSpPr>
          <p:cNvPr id="4" name="Freeform 43">
            <a:extLst>
              <a:ext uri="{FF2B5EF4-FFF2-40B4-BE49-F238E27FC236}">
                <a16:creationId xmlns:a16="http://schemas.microsoft.com/office/drawing/2014/main" id="{51DF6C08-E636-7506-1A48-F97A9C8DBFC5}"/>
              </a:ext>
            </a:extLst>
          </p:cNvPr>
          <p:cNvSpPr>
            <a:spLocks/>
          </p:cNvSpPr>
          <p:nvPr/>
        </p:nvSpPr>
        <p:spPr bwMode="auto">
          <a:xfrm>
            <a:off x="9379862" y="469665"/>
            <a:ext cx="1447800" cy="1230312"/>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407446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67C62-7CA4-B0F7-02EC-84DCE5D170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6D1927-A9A0-2ACC-E12C-423F2B5919BC}"/>
              </a:ext>
            </a:extLst>
          </p:cNvPr>
          <p:cNvSpPr>
            <a:spLocks noGrp="1"/>
          </p:cNvSpPr>
          <p:nvPr>
            <p:ph type="body" sz="quarter" idx="16"/>
          </p:nvPr>
        </p:nvSpPr>
        <p:spPr/>
        <p:txBody>
          <a:bodyPr/>
          <a:lstStyle/>
          <a:p>
            <a:r>
              <a:rPr lang="en-IE"/>
              <a:t>Finnish Incentives:</a:t>
            </a:r>
          </a:p>
        </p:txBody>
      </p:sp>
      <p:sp>
        <p:nvSpPr>
          <p:cNvPr id="3" name="Text Placeholder 2">
            <a:extLst>
              <a:ext uri="{FF2B5EF4-FFF2-40B4-BE49-F238E27FC236}">
                <a16:creationId xmlns:a16="http://schemas.microsoft.com/office/drawing/2014/main" id="{DC11C0E5-3AE0-E3DB-92F9-5D5283EF0CA6}"/>
              </a:ext>
            </a:extLst>
          </p:cNvPr>
          <p:cNvSpPr>
            <a:spLocks noGrp="1"/>
          </p:cNvSpPr>
          <p:nvPr>
            <p:ph type="body" sz="quarter" idx="19"/>
          </p:nvPr>
        </p:nvSpPr>
        <p:spPr>
          <a:xfrm>
            <a:off x="904856" y="1989039"/>
            <a:ext cx="10276174" cy="4250335"/>
          </a:xfrm>
        </p:spPr>
        <p:txBody>
          <a:bodyPr/>
          <a:lstStyle/>
          <a:p>
            <a:r>
              <a:rPr lang="en-US" b="1"/>
              <a:t>Energy Aid: </a:t>
            </a:r>
            <a:r>
              <a:rPr lang="en-US"/>
              <a:t>This incentive supports companies and </a:t>
            </a:r>
            <a:r>
              <a:rPr lang="en-US" err="1"/>
              <a:t>organisations</a:t>
            </a:r>
            <a:r>
              <a:rPr lang="en-US"/>
              <a:t> investing in projects that improve energy efficiency or promote low-carbon energy systems. It can also fund renewable energy projects using new technologies, provided the aid significantly influences the project's launch. Eligible costs: €10,000+ (energy efficiency) or €30,000+ (renewables); up to €5 million. It is a non-repayable grant based on actual costs. </a:t>
            </a:r>
            <a:r>
              <a:rPr lang="en-US" b="1">
                <a:hlinkClick r:id="rId2"/>
              </a:rPr>
              <a:t>Source</a:t>
            </a:r>
            <a:endParaRPr lang="en-US" b="1"/>
          </a:p>
          <a:p>
            <a:endParaRPr lang="en-US" b="1"/>
          </a:p>
          <a:p>
            <a:r>
              <a:rPr lang="en-US" b="1"/>
              <a:t>Material Efficiency Audits: </a:t>
            </a:r>
            <a:r>
              <a:rPr lang="en-US"/>
              <a:t>The Finnish government provides economic incentives for companies to conduct material efficiency audits, helping businesses identify opportunities to reduce waste and improve resource </a:t>
            </a:r>
            <a:r>
              <a:rPr lang="en-US" err="1"/>
              <a:t>utilisation</a:t>
            </a:r>
            <a:r>
              <a:rPr lang="en-US"/>
              <a:t>. ​</a:t>
            </a:r>
            <a:r>
              <a:rPr lang="en-US" b="1">
                <a:hlinkClick r:id="rId3"/>
              </a:rPr>
              <a:t>Source</a:t>
            </a:r>
            <a:endParaRPr lang="en-IE" b="1"/>
          </a:p>
        </p:txBody>
      </p:sp>
      <p:sp>
        <p:nvSpPr>
          <p:cNvPr id="4" name="Freeform 2">
            <a:extLst>
              <a:ext uri="{FF2B5EF4-FFF2-40B4-BE49-F238E27FC236}">
                <a16:creationId xmlns:a16="http://schemas.microsoft.com/office/drawing/2014/main" id="{D5548FF7-EE46-7402-D801-E85D93734D09}"/>
              </a:ext>
            </a:extLst>
          </p:cNvPr>
          <p:cNvSpPr>
            <a:spLocks/>
          </p:cNvSpPr>
          <p:nvPr/>
        </p:nvSpPr>
        <p:spPr bwMode="auto">
          <a:xfrm>
            <a:off x="9662107" y="554827"/>
            <a:ext cx="730250" cy="1347787"/>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36080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6" name="Symbol zastępczy obrazu 5" descr="Obraz zawierający woda, odbicie, Płyn, kropla&#10;&#10;Zawartość wygenerowana przez sztuczną inteligencję może być niepoprawna.">
            <a:extLst>
              <a:ext uri="{FF2B5EF4-FFF2-40B4-BE49-F238E27FC236}">
                <a16:creationId xmlns:a16="http://schemas.microsoft.com/office/drawing/2014/main" id="{804ED1C4-4076-2E18-593D-A55A97AD3147}"/>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563055" cy="4606457"/>
          </a:xfrm>
        </p:spPr>
        <p:txBody>
          <a:bodyPr/>
          <a:lstStyle/>
          <a:p>
            <a:pPr marL="0" indent="0"/>
            <a:r>
              <a:rPr lang="en-GB" b="1"/>
              <a:t>“</a:t>
            </a:r>
            <a:r>
              <a:rPr lang="en-GB" b="1" noProof="0"/>
              <a:t>Resource efficiency refers to the sustainable management and use of natural resources to minimise environmental impacts and waste, while maximising economic and social benefits.” </a:t>
            </a:r>
          </a:p>
          <a:p>
            <a:endParaRPr lang="en-GB" noProof="0"/>
          </a:p>
          <a:p>
            <a:r>
              <a:rPr lang="en-GB" i="1" noProof="0"/>
              <a:t> – </a:t>
            </a:r>
            <a:r>
              <a:rPr lang="en-GB" sz="2000" i="1" noProof="0"/>
              <a:t>United Nations Environment Programme (</a:t>
            </a:r>
            <a:r>
              <a:rPr lang="en-GB" sz="2000" i="1" noProof="0">
                <a:hlinkClick r:id="rId4"/>
              </a:rPr>
              <a:t>UNEP</a:t>
            </a:r>
            <a:r>
              <a:rPr lang="en-GB" sz="2000" i="1" noProof="0"/>
              <a:t>)</a:t>
            </a:r>
          </a:p>
          <a:p>
            <a:endParaRPr lang="en-GB" sz="2000" i="1" noProof="0"/>
          </a:p>
          <a:p>
            <a:r>
              <a:rPr lang="en-GB" noProof="0">
                <a:sym typeface="Wingdings" panose="05000000000000000000" pitchFamily="2" charset="2"/>
              </a:rPr>
              <a:t> </a:t>
            </a:r>
            <a:r>
              <a:rPr lang="en-GB" noProof="0"/>
              <a:t>Maximising resource efficiency in food production and consumption helps reduce waste, conserve water and energy, lower costs, and ensure more equitable food distribution.</a:t>
            </a:r>
          </a:p>
        </p:txBody>
      </p:sp>
      <p:sp>
        <p:nvSpPr>
          <p:cNvPr id="13" name="Rectangle 12">
            <a:extLst>
              <a:ext uri="{FF2B5EF4-FFF2-40B4-BE49-F238E27FC236}">
                <a16:creationId xmlns:a16="http://schemas.microsoft.com/office/drawing/2014/main" id="{A6CFD801-0026-5C2C-83C8-4CB96AB01008}"/>
              </a:ext>
            </a:extLst>
          </p:cNvPr>
          <p:cNvSpPr/>
          <p:nvPr/>
        </p:nvSpPr>
        <p:spPr>
          <a:xfrm>
            <a:off x="4297679" y="605365"/>
            <a:ext cx="422216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chemeClr val="bg1"/>
                </a:solidFill>
                <a:latin typeface="Calibri" panose="020F0502020204030204" pitchFamily="34" charset="0"/>
                <a:cs typeface="Calibri" panose="020F0502020204030204" pitchFamily="34" charset="0"/>
              </a:rPr>
              <a:t>DEFINITION</a:t>
            </a:r>
          </a:p>
          <a:p>
            <a:pPr algn="ct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676901" y="483238"/>
            <a:ext cx="6562677" cy="339415"/>
          </a:xfrm>
        </p:spPr>
        <p:txBody>
          <a:bodyPr/>
          <a:lstStyle/>
          <a:p>
            <a:r>
              <a:rPr lang="en-GB" noProof="0"/>
              <a:t>ENERGY EFFICIENCY DIRECTIVE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38555" y="946797"/>
            <a:ext cx="7119765" cy="1121194"/>
          </a:xfrm>
        </p:spPr>
        <p:txBody>
          <a:bodyPr/>
          <a:lstStyle/>
          <a:p>
            <a:r>
              <a:rPr lang="en-US" sz="2000" noProof="0"/>
              <a:t>The revised </a:t>
            </a:r>
            <a:r>
              <a:rPr lang="en-US" sz="2000" noProof="0">
                <a:hlinkClick r:id="rId2"/>
              </a:rPr>
              <a:t>Energy Efficiency Directive (EU/2023/1791) </a:t>
            </a:r>
            <a:r>
              <a:rPr lang="en-US" sz="2000" noProof="0"/>
              <a:t>strengthens the EU's commitment to reducing energy consumption, while </a:t>
            </a:r>
            <a:r>
              <a:rPr lang="en-US" sz="2000" noProof="0" err="1"/>
              <a:t>prioritising</a:t>
            </a:r>
            <a:r>
              <a:rPr lang="en-US" sz="2000" noProof="0"/>
              <a:t> energy efficiency across all sectors to enhance climate goals, energy security, and affordability.</a:t>
            </a:r>
            <a:endParaRPr lang="en-GB" sz="2000" noProof="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285678"/>
            <a:ext cx="1232765" cy="955625"/>
          </a:xfrm>
        </p:spPr>
        <p:txBody>
          <a:bodyPr/>
          <a:lstStyle/>
          <a:p>
            <a:r>
              <a:rPr lang="en-GB" noProof="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738555" y="2439626"/>
            <a:ext cx="6562677" cy="339415"/>
          </a:xfrm>
        </p:spPr>
        <p:txBody>
          <a:bodyPr/>
          <a:lstStyle/>
          <a:p>
            <a:r>
              <a:rPr lang="en-US" noProof="0"/>
              <a:t>A RESOURCE-EFFICIENT EUROPE</a:t>
            </a:r>
            <a:endParaRPr lang="en-GB" noProof="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738554" y="4435156"/>
            <a:ext cx="6562677" cy="339415"/>
          </a:xfrm>
        </p:spPr>
        <p:txBody>
          <a:bodyPr/>
          <a:lstStyle/>
          <a:p>
            <a:r>
              <a:rPr lang="en-US" noProof="0"/>
              <a:t>POLICY GUIDANCE ON RESOURCE EFFICIENCY</a:t>
            </a:r>
            <a:endParaRPr lang="en-GB" noProof="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7"/>
          </p:nvPr>
        </p:nvSpPr>
        <p:spPr>
          <a:xfrm>
            <a:off x="3679524" y="2209298"/>
            <a:ext cx="1232765" cy="955625"/>
          </a:xfrm>
          <a:prstGeom prst="rect">
            <a:avLst/>
          </a:prstGeom>
        </p:spPr>
        <p:txBody>
          <a:bodyPr/>
          <a:lstStyle/>
          <a:p>
            <a:r>
              <a:rPr lang="en-GB" noProof="0"/>
              <a:t>02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8"/>
          </p:nvPr>
        </p:nvSpPr>
        <p:spPr>
          <a:xfrm>
            <a:off x="3679523" y="4175919"/>
            <a:ext cx="1232765" cy="955625"/>
          </a:xfrm>
          <a:prstGeom prst="rect">
            <a:avLst/>
          </a:prstGeom>
        </p:spPr>
        <p:txBody>
          <a:bodyPr/>
          <a:lstStyle/>
          <a:p>
            <a:r>
              <a:rPr lang="en-GB" noProof="0"/>
              <a:t>03</a:t>
            </a:r>
          </a:p>
        </p:txBody>
      </p:sp>
      <p:sp>
        <p:nvSpPr>
          <p:cNvPr id="38" name="Rectangle 37">
            <a:extLst>
              <a:ext uri="{FF2B5EF4-FFF2-40B4-BE49-F238E27FC236}">
                <a16:creationId xmlns:a16="http://schemas.microsoft.com/office/drawing/2014/main" id="{72ED8816-B64A-3248-8060-B62B5675A182}"/>
              </a:ext>
            </a:extLst>
          </p:cNvPr>
          <p:cNvSpPr/>
          <p:nvPr/>
        </p:nvSpPr>
        <p:spPr>
          <a:xfrm>
            <a:off x="3880331" y="2340792"/>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A898EBFA-C58A-0046-89B1-AFB1E0D2486F}"/>
              </a:ext>
            </a:extLst>
          </p:cNvPr>
          <p:cNvSpPr/>
          <p:nvPr/>
        </p:nvSpPr>
        <p:spPr>
          <a:xfrm>
            <a:off x="3880331" y="4290157"/>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pic>
        <p:nvPicPr>
          <p:cNvPr id="27" name="Symbol zastępczy obrazu 26" descr="Obraz zawierający niebieskie, Jaskrawoniebieski, Kobaltowy niebieski, flaga&#10;&#10;Zawartość wygenerowana przez sztuczną inteligencję może być niepoprawna.">
            <a:extLst>
              <a:ext uri="{FF2B5EF4-FFF2-40B4-BE49-F238E27FC236}">
                <a16:creationId xmlns:a16="http://schemas.microsoft.com/office/drawing/2014/main" id="{247E39C0-56F5-05B4-D06F-06770208638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32" name="Text Placeholder 4">
            <a:extLst>
              <a:ext uri="{FF2B5EF4-FFF2-40B4-BE49-F238E27FC236}">
                <a16:creationId xmlns:a16="http://schemas.microsoft.com/office/drawing/2014/main" id="{0FBCA30F-CE70-50F3-AE6F-BF893CEAB6B2}"/>
              </a:ext>
            </a:extLst>
          </p:cNvPr>
          <p:cNvSpPr txBox="1">
            <a:spLocks/>
          </p:cNvSpPr>
          <p:nvPr/>
        </p:nvSpPr>
        <p:spPr>
          <a:xfrm>
            <a:off x="4738555" y="2952709"/>
            <a:ext cx="713876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a:t>
            </a:r>
            <a:r>
              <a:rPr lang="pl-PL" sz="2000" err="1"/>
              <a:t>is</a:t>
            </a:r>
            <a:r>
              <a:rPr lang="en-US" sz="2000"/>
              <a:t> </a:t>
            </a:r>
            <a:r>
              <a:rPr lang="en-US" sz="2000">
                <a:hlinkClick r:id="rId4"/>
              </a:rPr>
              <a:t>flagship initiative under the Europe 2020 Strategy </a:t>
            </a:r>
            <a:r>
              <a:rPr lang="en-US" sz="2000"/>
              <a:t>aims to boost economic growth while reducing resource consumption, ensuring sustainability, and enhancing competitiveness.</a:t>
            </a:r>
          </a:p>
        </p:txBody>
      </p:sp>
      <p:sp>
        <p:nvSpPr>
          <p:cNvPr id="33" name="Text Placeholder 4">
            <a:extLst>
              <a:ext uri="{FF2B5EF4-FFF2-40B4-BE49-F238E27FC236}">
                <a16:creationId xmlns:a16="http://schemas.microsoft.com/office/drawing/2014/main" id="{39741037-75BC-44C7-B503-FF1B72A2415D}"/>
              </a:ext>
            </a:extLst>
          </p:cNvPr>
          <p:cNvSpPr txBox="1">
            <a:spLocks/>
          </p:cNvSpPr>
          <p:nvPr/>
        </p:nvSpPr>
        <p:spPr>
          <a:xfrm>
            <a:off x="4738553" y="4956676"/>
            <a:ext cx="7275395"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The </a:t>
            </a:r>
            <a:r>
              <a:rPr lang="en-US" sz="2000">
                <a:hlinkClick r:id="rId5"/>
              </a:rPr>
              <a:t>OECD Policy Guidance on Resource Efficiency </a:t>
            </a:r>
            <a:r>
              <a:rPr lang="en-US" sz="2000"/>
              <a:t>provides key strategies for achieving sustainable growth by reducing resource consumption, improving efficiency, and fostering international cooperation, building on commitments from the G7 and other global initiatives.</a:t>
            </a:r>
          </a:p>
        </p:txBody>
      </p:sp>
      <p:sp>
        <p:nvSpPr>
          <p:cNvPr id="2" name="TextBox 1">
            <a:extLst>
              <a:ext uri="{FF2B5EF4-FFF2-40B4-BE49-F238E27FC236}">
                <a16:creationId xmlns:a16="http://schemas.microsoft.com/office/drawing/2014/main" id="{ACBAA7EE-BB2F-05FC-930A-666ED4B855F8}"/>
              </a:ext>
            </a:extLst>
          </p:cNvPr>
          <p:cNvSpPr txBox="1"/>
          <p:nvPr/>
        </p:nvSpPr>
        <p:spPr>
          <a:xfrm>
            <a:off x="11525061" y="3775295"/>
            <a:ext cx="488888" cy="2969537"/>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161488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a:t>Lady Bird Johnson</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392552" y="2386048"/>
            <a:ext cx="7406893" cy="1748587"/>
          </a:xfrm>
        </p:spPr>
        <p:txBody>
          <a:bodyPr/>
          <a:lstStyle/>
          <a:p>
            <a:r>
              <a:rPr lang="en-US" noProof="0"/>
              <a:t>"THE ENVIRONMENT IS WHERE WE ALL MEET; WHERE WE ALL HAVE A MUTUAL INTEREST; IT IS THE ONE THING ALL OF US SHARE."</a:t>
            </a:r>
            <a:endParaRPr lang="en-GB" noProof="0"/>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480274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noProof="0">
                <a:solidFill>
                  <a:schemeClr val="bg1"/>
                </a:solidFill>
              </a:rPr>
              <a:t>www.</a:t>
            </a:r>
            <a:r>
              <a:rPr lang="en-GB" sz="3000" b="1" noProof="0">
                <a:solidFill>
                  <a:schemeClr val="bg1"/>
                </a:solidFill>
              </a:rPr>
              <a:t>waste2worth</a:t>
            </a:r>
            <a:r>
              <a:rPr lang="en-GB" sz="3000" noProof="0">
                <a:solidFill>
                  <a:schemeClr val="bg1"/>
                </a:solidFill>
              </a:rPr>
              <a:t>.eu</a:t>
            </a:r>
          </a:p>
          <a:p>
            <a:endParaRPr lang="en-GB" noProof="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err="1">
                  <a:solidFill>
                    <a:srgbClr val="0B3A5B"/>
                  </a:solidFill>
                  <a:hlinkClick r:id="rId4">
                    <a:extLst>
                      <a:ext uri="{A12FA001-AC4F-418D-AE19-62706E023703}">
                        <ahyp:hlinkClr xmlns:ahyp="http://schemas.microsoft.com/office/drawing/2018/hyperlinkcolor" val="tx"/>
                      </a:ext>
                    </a:extLst>
                  </a:hlinkClick>
                </a:rPr>
                <a:t>yt</a:t>
              </a:r>
              <a:endParaRPr lang="en-GB" sz="2400" noProof="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a:solidFill>
                    <a:srgbClr val="0B3A5B"/>
                  </a:solidFill>
                  <a:hlinkClick r:id="rId5">
                    <a:extLst>
                      <a:ext uri="{A12FA001-AC4F-418D-AE19-62706E023703}">
                        <ahyp:hlinkClr xmlns:ahyp="http://schemas.microsoft.com/office/drawing/2018/hyperlinkcolor" val="tx"/>
                      </a:ext>
                    </a:extLst>
                  </a:hlinkClick>
                </a:rPr>
                <a:t>li</a:t>
              </a:r>
              <a:endParaRPr lang="en-GB" sz="2400" noProof="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GB" sz="2400" noProof="0">
                  <a:solidFill>
                    <a:srgbClr val="0B3A5B"/>
                  </a:solidFill>
                  <a:hlinkClick r:id="rId6">
                    <a:extLst>
                      <a:ext uri="{A12FA001-AC4F-418D-AE19-62706E023703}">
                        <ahyp:hlinkClr xmlns:ahyp="http://schemas.microsoft.com/office/drawing/2018/hyperlinkcolor" val="tx"/>
                      </a:ext>
                    </a:extLst>
                  </a:hlinkClick>
                </a:rPr>
                <a:t>in</a:t>
              </a:r>
              <a:endParaRPr lang="en-GB" sz="2400" noProof="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15DECA0-1958-E6B9-478F-094EB5AF483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E339954-ADC8-A794-0F94-0303553A8CE6}"/>
              </a:ext>
            </a:extLst>
          </p:cNvPr>
          <p:cNvSpPr>
            <a:spLocks noGrp="1"/>
          </p:cNvSpPr>
          <p:nvPr>
            <p:ph type="body" sz="quarter" idx="21"/>
          </p:nvPr>
        </p:nvSpPr>
        <p:spPr/>
        <p:txBody>
          <a:bodyPr/>
          <a:lstStyle/>
          <a:p>
            <a:r>
              <a:rPr lang="en-IE"/>
              <a:t>Impact on Resources </a:t>
            </a:r>
          </a:p>
        </p:txBody>
      </p:sp>
      <p:sp>
        <p:nvSpPr>
          <p:cNvPr id="4" name="Text Placeholder 3">
            <a:extLst>
              <a:ext uri="{FF2B5EF4-FFF2-40B4-BE49-F238E27FC236}">
                <a16:creationId xmlns:a16="http://schemas.microsoft.com/office/drawing/2014/main" id="{A70B399E-DCE0-DDB8-6F53-CA2A2A9E560A}"/>
              </a:ext>
            </a:extLst>
          </p:cNvPr>
          <p:cNvSpPr>
            <a:spLocks noGrp="1"/>
          </p:cNvSpPr>
          <p:nvPr>
            <p:ph type="body" sz="quarter" idx="22"/>
          </p:nvPr>
        </p:nvSpPr>
        <p:spPr/>
        <p:txBody>
          <a:bodyPr/>
          <a:lstStyle/>
          <a:p>
            <a:pPr>
              <a:spcAft>
                <a:spcPts val="600"/>
              </a:spcAft>
            </a:pPr>
            <a:r>
              <a:rPr lang="en-US"/>
              <a:t>Food waste isn't just about the food we throw away—it's also about all the resources that were used to produce it.</a:t>
            </a:r>
            <a:endParaRPr lang="en-US" b="1"/>
          </a:p>
          <a:p>
            <a:pPr>
              <a:spcAft>
                <a:spcPts val="600"/>
              </a:spcAft>
            </a:pPr>
            <a:r>
              <a:rPr lang="en-US" b="1"/>
              <a:t>When food goes uneaten, the water, energy, land, </a:t>
            </a:r>
            <a:r>
              <a:rPr lang="en-US" b="1" err="1"/>
              <a:t>labour</a:t>
            </a:r>
            <a:r>
              <a:rPr lang="en-US" b="1"/>
              <a:t>, and money that went into growing, processing, transporting, and storing that food are also wasted. </a:t>
            </a:r>
            <a:endParaRPr lang="en-US"/>
          </a:p>
          <a:p>
            <a:pPr>
              <a:spcAft>
                <a:spcPts val="600"/>
              </a:spcAft>
            </a:pPr>
            <a:r>
              <a:rPr lang="en-US"/>
              <a:t>Reducing food waste is one of the simplest ways to protect our planet’s resources.</a:t>
            </a:r>
            <a:endParaRPr lang="en-IE"/>
          </a:p>
        </p:txBody>
      </p:sp>
    </p:spTree>
    <p:extLst>
      <p:ext uri="{BB962C8B-B14F-4D97-AF65-F5344CB8AC3E}">
        <p14:creationId xmlns:p14="http://schemas.microsoft.com/office/powerpoint/2010/main" val="341123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05CE33-42AA-5494-3C4C-010D57694526}"/>
              </a:ext>
            </a:extLst>
          </p:cNvPr>
          <p:cNvSpPr>
            <a:spLocks noGrp="1"/>
          </p:cNvSpPr>
          <p:nvPr>
            <p:ph type="body" sz="quarter" idx="16"/>
          </p:nvPr>
        </p:nvSpPr>
        <p:spPr>
          <a:xfrm>
            <a:off x="1074656" y="680134"/>
            <a:ext cx="9156608" cy="992652"/>
          </a:xfrm>
        </p:spPr>
        <p:txBody>
          <a:bodyPr/>
          <a:lstStyle/>
          <a:p>
            <a:r>
              <a:rPr lang="en-IE"/>
              <a:t>How </a:t>
            </a:r>
            <a:r>
              <a:rPr lang="en-IE">
                <a:highlight>
                  <a:srgbClr val="60BA47"/>
                </a:highlight>
              </a:rPr>
              <a:t>Food Waste Valorisation </a:t>
            </a:r>
            <a:r>
              <a:rPr lang="en-IE"/>
              <a:t>can lead to Resource Efficiency</a:t>
            </a:r>
          </a:p>
        </p:txBody>
      </p:sp>
      <p:sp>
        <p:nvSpPr>
          <p:cNvPr id="4" name="Text Placeholder 3">
            <a:extLst>
              <a:ext uri="{FF2B5EF4-FFF2-40B4-BE49-F238E27FC236}">
                <a16:creationId xmlns:a16="http://schemas.microsoft.com/office/drawing/2014/main" id="{8121EE7A-805F-3381-FBAC-13B06593F0A1}"/>
              </a:ext>
            </a:extLst>
          </p:cNvPr>
          <p:cNvSpPr>
            <a:spLocks noGrp="1"/>
          </p:cNvSpPr>
          <p:nvPr>
            <p:ph type="body" sz="quarter" idx="19"/>
          </p:nvPr>
        </p:nvSpPr>
        <p:spPr>
          <a:xfrm>
            <a:off x="6296583" y="1739556"/>
            <a:ext cx="5537237" cy="4102937"/>
          </a:xfrm>
        </p:spPr>
        <p:txBody>
          <a:bodyPr/>
          <a:lstStyle/>
          <a:p>
            <a:r>
              <a:rPr lang="en-IE"/>
              <a:t>This video shows simply how </a:t>
            </a:r>
            <a:r>
              <a:rPr lang="en-US" b="0" i="0">
                <a:effectLst/>
                <a:latin typeface="D-DINExp"/>
              </a:rPr>
              <a:t>Food waste </a:t>
            </a:r>
            <a:r>
              <a:rPr lang="en-US" b="0" i="0" err="1">
                <a:effectLst/>
                <a:latin typeface="D-DINExp"/>
              </a:rPr>
              <a:t>valorisation</a:t>
            </a:r>
            <a:r>
              <a:rPr lang="en-US" b="0" i="0">
                <a:effectLst/>
                <a:latin typeface="D-DINExp"/>
              </a:rPr>
              <a:t> converts food waste into valuable products or energy, reducing environmental impact. It promotes resource recovery, biogas production, composting, food redistribution, and nutrient recovery, contributing to a circular economy. This process </a:t>
            </a:r>
            <a:r>
              <a:rPr lang="en-US" b="0" i="0" err="1">
                <a:effectLst/>
                <a:latin typeface="D-DINExp"/>
              </a:rPr>
              <a:t>minimises</a:t>
            </a:r>
            <a:r>
              <a:rPr lang="en-US" b="0" i="0">
                <a:effectLst/>
                <a:latin typeface="D-DINExp"/>
              </a:rPr>
              <a:t> landfill waste and pollution while fostering innovation and sustainable solutions for a resilient food system.</a:t>
            </a:r>
            <a:endParaRPr lang="en-IE"/>
          </a:p>
        </p:txBody>
      </p:sp>
      <p:pic>
        <p:nvPicPr>
          <p:cNvPr id="5" name="Online Media 4" title="What is Food Waste Valorization and How Does it Contribute to Sustainable Solutions?">
            <a:hlinkClick r:id="" action="ppaction://media"/>
            <a:extLst>
              <a:ext uri="{FF2B5EF4-FFF2-40B4-BE49-F238E27FC236}">
                <a16:creationId xmlns:a16="http://schemas.microsoft.com/office/drawing/2014/main" id="{537D3CC8-85E3-C6D3-F27B-7C0A27ABEA6B}"/>
              </a:ext>
            </a:extLst>
          </p:cNvPr>
          <p:cNvPicPr>
            <a:picLocks noRot="1" noChangeAspect="1"/>
          </p:cNvPicPr>
          <p:nvPr>
            <a:videoFile r:link="rId1"/>
          </p:nvPr>
        </p:nvPicPr>
        <p:blipFill>
          <a:blip r:embed="rId3"/>
          <a:stretch>
            <a:fillRect/>
          </a:stretch>
        </p:blipFill>
        <p:spPr>
          <a:xfrm>
            <a:off x="622131" y="3007151"/>
            <a:ext cx="5267040" cy="3292049"/>
          </a:xfrm>
          <a:prstGeom prst="rect">
            <a:avLst/>
          </a:prstGeom>
        </p:spPr>
      </p:pic>
      <p:sp>
        <p:nvSpPr>
          <p:cNvPr id="7" name="TextBox 6">
            <a:extLst>
              <a:ext uri="{FF2B5EF4-FFF2-40B4-BE49-F238E27FC236}">
                <a16:creationId xmlns:a16="http://schemas.microsoft.com/office/drawing/2014/main" id="{015F0637-E238-37CA-F5D0-540AEE9FC319}"/>
              </a:ext>
            </a:extLst>
          </p:cNvPr>
          <p:cNvSpPr txBox="1"/>
          <p:nvPr/>
        </p:nvSpPr>
        <p:spPr>
          <a:xfrm>
            <a:off x="6762161" y="5976034"/>
            <a:ext cx="4389748" cy="646331"/>
          </a:xfrm>
          <a:prstGeom prst="rect">
            <a:avLst/>
          </a:prstGeom>
          <a:noFill/>
        </p:spPr>
        <p:txBody>
          <a:bodyPr wrap="square">
            <a:spAutoFit/>
          </a:bodyPr>
          <a:lstStyle/>
          <a:p>
            <a:r>
              <a:rPr lang="en-US">
                <a:hlinkClick r:id="rId4"/>
              </a:rPr>
              <a:t>What is Food Waste Valorization and How Does it Contribute to Sustainable Solutions?</a:t>
            </a:r>
            <a:endParaRPr lang="en-IE"/>
          </a:p>
        </p:txBody>
      </p:sp>
      <p:grpSp>
        <p:nvGrpSpPr>
          <p:cNvPr id="8" name="Graphic 4">
            <a:extLst>
              <a:ext uri="{FF2B5EF4-FFF2-40B4-BE49-F238E27FC236}">
                <a16:creationId xmlns:a16="http://schemas.microsoft.com/office/drawing/2014/main" id="{6ADE0AA6-1BA4-10FC-DEC6-A7E495EA17AD}"/>
              </a:ext>
            </a:extLst>
          </p:cNvPr>
          <p:cNvGrpSpPr/>
          <p:nvPr/>
        </p:nvGrpSpPr>
        <p:grpSpPr>
          <a:xfrm rot="19582332">
            <a:off x="6198966" y="5366641"/>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06D74D29-DEEF-88AE-7F22-FA3077224CB7}"/>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D8053629-5B88-0288-156B-0E0183AC87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13C7C5B-E8EF-1425-830B-01D2AC933E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1B5D23C-6C45-3734-6BA0-A5A9EF9F61C8}"/>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431EFA68-E558-FBFA-2B0D-27CA718C9B5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9098577D-0333-0900-B572-3EEC9563BC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2853B8D6-4E50-A1F2-95DD-BBDA2385FA3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C906E529-4B4A-2BCB-8F2E-13BEC6FFB0B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F5F128E7-D455-BD60-9EC0-3FB0094362C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5874125C-B23C-5E84-544D-AFA82C3EAA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AFD4058E-97EB-7CCF-1FD2-889053AAAC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19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017545" y="558455"/>
            <a:ext cx="10719265" cy="1148307"/>
          </a:xfrm>
        </p:spPr>
        <p:txBody>
          <a:bodyPr>
            <a:normAutofit/>
          </a:bodyPr>
          <a:lstStyle/>
          <a:p>
            <a:r>
              <a:rPr lang="en-US" b="1" noProof="0"/>
              <a:t>EREK - European Resource Efficiency Knowledge Centre</a:t>
            </a:r>
            <a:endParaRPr lang="en-GB" b="1" noProof="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397072" y="1464379"/>
            <a:ext cx="5567881" cy="4854800"/>
          </a:xfrm>
        </p:spPr>
        <p:txBody>
          <a:bodyPr>
            <a:noAutofit/>
          </a:bodyPr>
          <a:lstStyle/>
          <a:p>
            <a:pPr>
              <a:spcAft>
                <a:spcPts val="600"/>
              </a:spcAft>
            </a:pPr>
            <a:r>
              <a:rPr lang="en-US" noProof="0">
                <a:solidFill>
                  <a:srgbClr val="0B3A5B"/>
                </a:solidFill>
              </a:rPr>
              <a:t>EREK stands for the </a:t>
            </a:r>
            <a:r>
              <a:rPr lang="en-US" noProof="0">
                <a:solidFill>
                  <a:srgbClr val="0B3A5B"/>
                </a:solidFill>
                <a:hlinkClick r:id="rId4"/>
              </a:rPr>
              <a:t>European Resource Efficiency Knowledge Centre</a:t>
            </a:r>
            <a:r>
              <a:rPr lang="en-US" noProof="0">
                <a:solidFill>
                  <a:srgbClr val="0B3A5B"/>
                </a:solidFill>
              </a:rPr>
              <a:t>. It is an initiative supported by the European Commission to help businesses, especially SMEs, become more resource-efficient, competitive, and sustainable.</a:t>
            </a:r>
          </a:p>
          <a:p>
            <a:pPr>
              <a:buNone/>
            </a:pPr>
            <a:r>
              <a:rPr lang="en-US">
                <a:solidFill>
                  <a:srgbClr val="0B3A5B"/>
                </a:solidFill>
              </a:rPr>
              <a:t>EREK provides </a:t>
            </a:r>
            <a:r>
              <a:rPr lang="en-US" b="1">
                <a:solidFill>
                  <a:srgbClr val="0B3A5B"/>
                </a:solidFill>
              </a:rPr>
              <a:t>tools, guidance, and case studies</a:t>
            </a:r>
            <a:r>
              <a:rPr lang="en-US">
                <a:solidFill>
                  <a:srgbClr val="0B3A5B"/>
                </a:solidFill>
              </a:rPr>
              <a:t> to support companies in:</a:t>
            </a:r>
          </a:p>
          <a:p>
            <a:pPr>
              <a:buFont typeface="Arial" panose="020B0604020202020204" pitchFamily="34" charset="0"/>
              <a:buChar char="•"/>
            </a:pPr>
            <a:r>
              <a:rPr lang="en-US" b="1">
                <a:solidFill>
                  <a:srgbClr val="0B3A5B"/>
                </a:solidFill>
              </a:rPr>
              <a:t>Reducing material, water, and energy use</a:t>
            </a:r>
            <a:endParaRPr lang="en-US">
              <a:solidFill>
                <a:srgbClr val="0B3A5B"/>
              </a:solidFill>
            </a:endParaRPr>
          </a:p>
          <a:p>
            <a:pPr>
              <a:buFont typeface="Arial" panose="020B0604020202020204" pitchFamily="34" charset="0"/>
              <a:buChar char="•"/>
            </a:pPr>
            <a:r>
              <a:rPr lang="en-US" b="1" err="1">
                <a:solidFill>
                  <a:srgbClr val="0B3A5B"/>
                </a:solidFill>
              </a:rPr>
              <a:t>Minimising</a:t>
            </a:r>
            <a:r>
              <a:rPr lang="en-US" b="1">
                <a:solidFill>
                  <a:srgbClr val="0B3A5B"/>
                </a:solidFill>
              </a:rPr>
              <a:t> waste and emissions</a:t>
            </a:r>
            <a:endParaRPr lang="en-US">
              <a:solidFill>
                <a:srgbClr val="0B3A5B"/>
              </a:solidFill>
            </a:endParaRPr>
          </a:p>
          <a:p>
            <a:pPr>
              <a:buFont typeface="Arial" panose="020B0604020202020204" pitchFamily="34" charset="0"/>
              <a:buChar char="•"/>
            </a:pPr>
            <a:r>
              <a:rPr lang="en-US" b="1">
                <a:solidFill>
                  <a:srgbClr val="0B3A5B"/>
                </a:solidFill>
              </a:rPr>
              <a:t>Improving product design and circular practices</a:t>
            </a:r>
            <a:endParaRPr lang="en-US">
              <a:solidFill>
                <a:srgbClr val="0B3A5B"/>
              </a:solidFill>
            </a:endParaRPr>
          </a:p>
          <a:p>
            <a:pPr>
              <a:spcAft>
                <a:spcPts val="600"/>
              </a:spcAft>
            </a:pPr>
            <a:endParaRPr lang="en-GB" noProof="0">
              <a:solidFill>
                <a:srgbClr val="0B3A5B"/>
              </a:solidFill>
            </a:endParaRPr>
          </a:p>
          <a:p>
            <a:pPr>
              <a:spcAft>
                <a:spcPts val="600"/>
              </a:spcAft>
            </a:pPr>
            <a:r>
              <a:rPr lang="pl-PL" b="1" noProof="0">
                <a:solidFill>
                  <a:srgbClr val="0B3A5B"/>
                </a:solidFill>
                <a:sym typeface="Wingdings" panose="05000000000000000000" pitchFamily="2" charset="2"/>
              </a:rPr>
              <a:t>	</a:t>
            </a:r>
            <a:endParaRPr lang="en-GB" b="1" noProof="0">
              <a:solidFill>
                <a:srgbClr val="0B3A5B"/>
              </a:solidFill>
            </a:endParaRPr>
          </a:p>
        </p:txBody>
      </p:sp>
      <p:grpSp>
        <p:nvGrpSpPr>
          <p:cNvPr id="4" name="Graphic 4">
            <a:extLst>
              <a:ext uri="{FF2B5EF4-FFF2-40B4-BE49-F238E27FC236}">
                <a16:creationId xmlns:a16="http://schemas.microsoft.com/office/drawing/2014/main" id="{5EFE0E13-3EE2-D01E-3079-3A1E597569D9}"/>
              </a:ext>
            </a:extLst>
          </p:cNvPr>
          <p:cNvGrpSpPr/>
          <p:nvPr/>
        </p:nvGrpSpPr>
        <p:grpSpPr>
          <a:xfrm rot="19582332">
            <a:off x="6198966" y="5366641"/>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702E9799-701E-9147-3EFF-54B6C1F209A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A95B566-CF5B-E0C7-DDE3-9FF32279BA8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F4E67905-649E-003A-B463-979FB51B2CA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3AD709A-E928-728B-F558-EF14ADB29FF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E7354792-D3FB-53E9-DE6B-3841E931EF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A577FA80-CFB0-303A-D410-893DA7951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CD5DB298-D943-CCAA-D82A-FCE3141D6A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FBEED88B-B399-61F0-FE3D-832D612C31C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4A075D2-E413-76B7-5E91-9CAB00DB6F6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7FBD8A-1642-3CE2-0B14-56EF12CBB13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58BAFD0-B677-14C0-DEA3-2035153FA80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8" name="Online Media 17" title="European Resource Efficiency Knowledge Centre">
            <a:hlinkClick r:id="" action="ppaction://media"/>
            <a:extLst>
              <a:ext uri="{FF2B5EF4-FFF2-40B4-BE49-F238E27FC236}">
                <a16:creationId xmlns:a16="http://schemas.microsoft.com/office/drawing/2014/main" id="{EC6DAA48-719F-E8CA-44E2-A27ADD47B2D4}"/>
              </a:ext>
            </a:extLst>
          </p:cNvPr>
          <p:cNvPicPr>
            <a:picLocks noRot="1" noChangeAspect="1"/>
          </p:cNvPicPr>
          <p:nvPr>
            <a:videoFile r:link="rId1"/>
          </p:nvPr>
        </p:nvPicPr>
        <p:blipFill>
          <a:blip r:embed="rId5"/>
          <a:stretch>
            <a:fillRect/>
          </a:stretch>
        </p:blipFill>
        <p:spPr>
          <a:xfrm>
            <a:off x="600210" y="3031205"/>
            <a:ext cx="5270032" cy="3279553"/>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1C58-A8EE-D820-70D9-7E0766C21D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58F8A0-24D3-9573-8B70-4BE0F8BE2827}"/>
              </a:ext>
            </a:extLst>
          </p:cNvPr>
          <p:cNvSpPr>
            <a:spLocks noGrp="1"/>
          </p:cNvSpPr>
          <p:nvPr>
            <p:ph type="body" sz="quarter" idx="16"/>
          </p:nvPr>
        </p:nvSpPr>
        <p:spPr>
          <a:xfrm>
            <a:off x="3402241" y="586033"/>
            <a:ext cx="7259868" cy="1008915"/>
          </a:xfrm>
          <a:prstGeom prst="rect">
            <a:avLst/>
          </a:prstGeom>
        </p:spPr>
        <p:txBody>
          <a:bodyPr/>
          <a:lstStyle/>
          <a:p>
            <a:pPr algn="r"/>
            <a:r>
              <a:rPr lang="en-GB" b="1" noProof="0">
                <a:solidFill>
                  <a:srgbClr val="09465E"/>
                </a:solidFill>
              </a:rPr>
              <a:t>Key Principles of Resource Efficiency</a:t>
            </a:r>
          </a:p>
        </p:txBody>
      </p:sp>
      <p:sp>
        <p:nvSpPr>
          <p:cNvPr id="2" name="Freeform 173">
            <a:extLst>
              <a:ext uri="{FF2B5EF4-FFF2-40B4-BE49-F238E27FC236}">
                <a16:creationId xmlns:a16="http://schemas.microsoft.com/office/drawing/2014/main" id="{B2FB3F56-CC37-D1F9-0771-9050AC75DFCA}"/>
              </a:ext>
            </a:extLst>
          </p:cNvPr>
          <p:cNvSpPr>
            <a:spLocks noChangeArrowheads="1"/>
          </p:cNvSpPr>
          <p:nvPr/>
        </p:nvSpPr>
        <p:spPr bwMode="auto">
          <a:xfrm>
            <a:off x="980864" y="2765629"/>
            <a:ext cx="4207744" cy="29018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3B4FBFAB-2EDD-A1D2-282A-DF3CB130B681}"/>
              </a:ext>
            </a:extLst>
          </p:cNvPr>
          <p:cNvSpPr>
            <a:spLocks noChangeArrowheads="1"/>
          </p:cNvSpPr>
          <p:nvPr/>
        </p:nvSpPr>
        <p:spPr bwMode="auto">
          <a:xfrm>
            <a:off x="1089299" y="2060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8903B9D9-1C34-BF6E-95CA-39488E7E640A}"/>
              </a:ext>
            </a:extLst>
          </p:cNvPr>
          <p:cNvSpPr>
            <a:spLocks noChangeArrowheads="1"/>
          </p:cNvSpPr>
          <p:nvPr/>
        </p:nvSpPr>
        <p:spPr bwMode="auto">
          <a:xfrm>
            <a:off x="6286391" y="3680805"/>
            <a:ext cx="4641955" cy="269485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62D7E562-8FCE-9361-2E3F-99DD0883A5B5}"/>
              </a:ext>
            </a:extLst>
          </p:cNvPr>
          <p:cNvSpPr>
            <a:spLocks noChangeArrowheads="1"/>
          </p:cNvSpPr>
          <p:nvPr/>
        </p:nvSpPr>
        <p:spPr bwMode="auto">
          <a:xfrm>
            <a:off x="6343573" y="2892222"/>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7E94E916-B732-0B94-6CA1-205561DAA12D}"/>
              </a:ext>
            </a:extLst>
          </p:cNvPr>
          <p:cNvSpPr txBox="1"/>
          <p:nvPr/>
        </p:nvSpPr>
        <p:spPr>
          <a:xfrm>
            <a:off x="6563979" y="3012444"/>
            <a:ext cx="3704546" cy="769441"/>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Transition to Resource-Efficient Business Models</a:t>
            </a:r>
          </a:p>
        </p:txBody>
      </p:sp>
      <p:sp>
        <p:nvSpPr>
          <p:cNvPr id="9" name="CuadroTexto 599">
            <a:extLst>
              <a:ext uri="{FF2B5EF4-FFF2-40B4-BE49-F238E27FC236}">
                <a16:creationId xmlns:a16="http://schemas.microsoft.com/office/drawing/2014/main" id="{D6539958-00DA-AD4C-62A9-46982EC48855}"/>
              </a:ext>
            </a:extLst>
          </p:cNvPr>
          <p:cNvSpPr txBox="1"/>
          <p:nvPr/>
        </p:nvSpPr>
        <p:spPr>
          <a:xfrm>
            <a:off x="1324492" y="2153156"/>
            <a:ext cx="3420947" cy="769441"/>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Identification of Risks and Opportunities</a:t>
            </a:r>
          </a:p>
        </p:txBody>
      </p:sp>
      <p:sp>
        <p:nvSpPr>
          <p:cNvPr id="10" name="Rectángulo 602">
            <a:extLst>
              <a:ext uri="{FF2B5EF4-FFF2-40B4-BE49-F238E27FC236}">
                <a16:creationId xmlns:a16="http://schemas.microsoft.com/office/drawing/2014/main" id="{2E1FDB08-5331-1F8D-922C-A39CBF25596E}"/>
              </a:ext>
            </a:extLst>
          </p:cNvPr>
          <p:cNvSpPr/>
          <p:nvPr/>
        </p:nvSpPr>
        <p:spPr>
          <a:xfrm>
            <a:off x="6462551" y="3970217"/>
            <a:ext cx="4312285" cy="2031325"/>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Food SMEs and producers should integrate </a:t>
            </a:r>
            <a:r>
              <a:rPr lang="en-GB" noProof="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circular economy principles </a:t>
            </a:r>
            <a:r>
              <a:rPr lang="en-GB" noProof="0">
                <a:solidFill>
                  <a:schemeClr val="bg1"/>
                </a:solidFill>
                <a:latin typeface="Calibri" panose="020F0502020204030204" pitchFamily="34" charset="0"/>
                <a:ea typeface="Lato" charset="0"/>
                <a:cs typeface="Calibri" panose="020F0502020204030204" pitchFamily="34" charset="0"/>
              </a:rPr>
              <a:t>into existing and new business models, focusing on reducing primary resource consumption, minimising environmental impacts, and optimising product life cycles, design, and material usage.</a:t>
            </a:r>
          </a:p>
        </p:txBody>
      </p:sp>
      <p:sp>
        <p:nvSpPr>
          <p:cNvPr id="11" name="Rectángulo 602">
            <a:extLst>
              <a:ext uri="{FF2B5EF4-FFF2-40B4-BE49-F238E27FC236}">
                <a16:creationId xmlns:a16="http://schemas.microsoft.com/office/drawing/2014/main" id="{8E9F7FE1-B817-85E4-ABC8-7297B05C052C}"/>
              </a:ext>
            </a:extLst>
          </p:cNvPr>
          <p:cNvSpPr/>
          <p:nvPr/>
        </p:nvSpPr>
        <p:spPr>
          <a:xfrm>
            <a:off x="1263653" y="3092420"/>
            <a:ext cx="3734882" cy="2031325"/>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Food SMEs and producers must assess the risks and opportunities of transitioning to circular and resource-efficient models, considering technological advancements, market competitiveness, and reputational risks along their value chains.</a:t>
            </a:r>
          </a:p>
        </p:txBody>
      </p:sp>
      <p:pic>
        <p:nvPicPr>
          <p:cNvPr id="12" name="Grafika 11" descr="Priorytety z wypełnieniem pełnym">
            <a:extLst>
              <a:ext uri="{FF2B5EF4-FFF2-40B4-BE49-F238E27FC236}">
                <a16:creationId xmlns:a16="http://schemas.microsoft.com/office/drawing/2014/main" id="{F2934A24-E501-9C2C-4749-D9E887B50A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63979" y="1895902"/>
            <a:ext cx="914400" cy="914400"/>
          </a:xfrm>
          <a:prstGeom prst="rect">
            <a:avLst/>
          </a:prstGeom>
        </p:spPr>
      </p:pic>
      <p:pic>
        <p:nvPicPr>
          <p:cNvPr id="15" name="Grafika 14" descr="Radioaktywny z wypełnieniem pełnym">
            <a:extLst>
              <a:ext uri="{FF2B5EF4-FFF2-40B4-BE49-F238E27FC236}">
                <a16:creationId xmlns:a16="http://schemas.microsoft.com/office/drawing/2014/main" id="{976E840A-CE36-4090-F5D9-58527415E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3653" y="1080943"/>
            <a:ext cx="914400" cy="914400"/>
          </a:xfrm>
          <a:prstGeom prst="rect">
            <a:avLst/>
          </a:prstGeom>
        </p:spPr>
      </p:pic>
    </p:spTree>
    <p:extLst>
      <p:ext uri="{BB962C8B-B14F-4D97-AF65-F5344CB8AC3E}">
        <p14:creationId xmlns:p14="http://schemas.microsoft.com/office/powerpoint/2010/main" val="53899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7048" y="623280"/>
            <a:ext cx="7544210" cy="1008915"/>
          </a:xfrm>
          <a:prstGeom prst="rect">
            <a:avLst/>
          </a:prstGeom>
        </p:spPr>
        <p:txBody>
          <a:bodyPr/>
          <a:lstStyle/>
          <a:p>
            <a:r>
              <a:rPr lang="en-GB" b="1" noProof="0">
                <a:solidFill>
                  <a:srgbClr val="09465E"/>
                </a:solidFill>
              </a:rPr>
              <a:t>Key Principles of Resource Efficiency</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539418" y="2525266"/>
            <a:ext cx="4318537" cy="317912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647853" y="1911420"/>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97555" y="3855223"/>
            <a:ext cx="4417125" cy="237949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1208347" y="3170335"/>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428753" y="3290557"/>
            <a:ext cx="3704546" cy="769441"/>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Enhancement of Monitoring and Reporting</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883046" y="2003602"/>
            <a:ext cx="3692117" cy="769441"/>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Multi-Stakeholder Partnerships and Engagement</a:t>
            </a:r>
          </a:p>
        </p:txBody>
      </p:sp>
      <p:sp>
        <p:nvSpPr>
          <p:cNvPr id="10" name="Rectángulo 602">
            <a:extLst>
              <a:ext uri="{FF2B5EF4-FFF2-40B4-BE49-F238E27FC236}">
                <a16:creationId xmlns:a16="http://schemas.microsoft.com/office/drawing/2014/main" id="{874BE542-3D09-B258-5807-EE0FCDF1D6DB}"/>
              </a:ext>
            </a:extLst>
          </p:cNvPr>
          <p:cNvSpPr/>
          <p:nvPr/>
        </p:nvSpPr>
        <p:spPr>
          <a:xfrm>
            <a:off x="1235328" y="4182426"/>
            <a:ext cx="4207744" cy="1754326"/>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It’s crucial for food producers to incorporate circular economy and resource efficiency into their </a:t>
            </a:r>
            <a:r>
              <a:rPr lang="en-GB" b="1" noProof="0">
                <a:solidFill>
                  <a:schemeClr val="bg1"/>
                </a:solidFill>
                <a:latin typeface="Calibri" panose="020F0502020204030204" pitchFamily="34" charset="0"/>
                <a:ea typeface="Lato" charset="0"/>
                <a:cs typeface="Calibri" panose="020F0502020204030204" pitchFamily="34" charset="0"/>
              </a:rPr>
              <a:t>information disclosure practices</a:t>
            </a:r>
            <a:r>
              <a:rPr lang="en-GB" noProof="0">
                <a:solidFill>
                  <a:schemeClr val="bg1"/>
                </a:solidFill>
                <a:latin typeface="Calibri" panose="020F0502020204030204" pitchFamily="34" charset="0"/>
                <a:ea typeface="Lato" charset="0"/>
                <a:cs typeface="Calibri" panose="020F0502020204030204" pitchFamily="34" charset="0"/>
              </a:rPr>
              <a:t>, ensuring transparency about their progress and impact through sustainability reports and other channels.</a:t>
            </a:r>
          </a:p>
        </p:txBody>
      </p:sp>
      <p:sp>
        <p:nvSpPr>
          <p:cNvPr id="11" name="Rectángulo 602">
            <a:extLst>
              <a:ext uri="{FF2B5EF4-FFF2-40B4-BE49-F238E27FC236}">
                <a16:creationId xmlns:a16="http://schemas.microsoft.com/office/drawing/2014/main" id="{234367F8-6034-CE8F-78CC-A9F5D61D274A}"/>
              </a:ext>
            </a:extLst>
          </p:cNvPr>
          <p:cNvSpPr/>
          <p:nvPr/>
        </p:nvSpPr>
        <p:spPr>
          <a:xfrm>
            <a:off x="6721311" y="2942866"/>
            <a:ext cx="4136644" cy="2585323"/>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Cross-sector collaboration, including partnerships between</a:t>
            </a:r>
            <a:r>
              <a:rPr lang="en-US"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p</a:t>
            </a:r>
            <a:r>
              <a:rPr lang="en-US" noProof="0" err="1">
                <a:solidFill>
                  <a:schemeClr val="bg1"/>
                </a:solidFill>
                <a:latin typeface="Calibri" panose="020F0502020204030204" pitchFamily="34" charset="0"/>
                <a:ea typeface="Lato" charset="0"/>
                <a:cs typeface="Calibri" panose="020F0502020204030204" pitchFamily="34" charset="0"/>
              </a:rPr>
              <a:t>rimary</a:t>
            </a:r>
            <a:r>
              <a:rPr lang="en-US"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f</a:t>
            </a:r>
            <a:r>
              <a:rPr lang="en-US" noProof="0" err="1">
                <a:solidFill>
                  <a:schemeClr val="bg1"/>
                </a:solidFill>
                <a:latin typeface="Calibri" panose="020F0502020204030204" pitchFamily="34" charset="0"/>
                <a:ea typeface="Lato" charset="0"/>
                <a:cs typeface="Calibri" panose="020F0502020204030204" pitchFamily="34" charset="0"/>
              </a:rPr>
              <a:t>ood</a:t>
            </a:r>
            <a:r>
              <a:rPr lang="en-US"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p</a:t>
            </a:r>
            <a:r>
              <a:rPr lang="en-US" noProof="0" err="1">
                <a:solidFill>
                  <a:schemeClr val="bg1"/>
                </a:solidFill>
                <a:latin typeface="Calibri" panose="020F0502020204030204" pitchFamily="34" charset="0"/>
                <a:ea typeface="Lato" charset="0"/>
                <a:cs typeface="Calibri" panose="020F0502020204030204" pitchFamily="34" charset="0"/>
              </a:rPr>
              <a:t>roducers</a:t>
            </a:r>
            <a:r>
              <a:rPr lang="pl-PL" noProof="0">
                <a:solidFill>
                  <a:schemeClr val="bg1"/>
                </a:solidFill>
                <a:latin typeface="Calibri" panose="020F0502020204030204" pitchFamily="34" charset="0"/>
                <a:ea typeface="Lato" charset="0"/>
                <a:cs typeface="Calibri" panose="020F0502020204030204" pitchFamily="34" charset="0"/>
              </a:rPr>
              <a:t>, </a:t>
            </a:r>
            <a:r>
              <a:rPr lang="en-IE" noProof="0">
                <a:solidFill>
                  <a:schemeClr val="bg1"/>
                </a:solidFill>
                <a:latin typeface="Calibri" panose="020F0502020204030204" pitchFamily="34" charset="0"/>
                <a:ea typeface="Lato" charset="0"/>
                <a:cs typeface="Calibri" panose="020F0502020204030204" pitchFamily="34" charset="0"/>
              </a:rPr>
              <a:t>food </a:t>
            </a:r>
            <a:r>
              <a:rPr lang="en-IE" noProof="0" err="1">
                <a:solidFill>
                  <a:schemeClr val="bg1"/>
                </a:solidFill>
                <a:latin typeface="Calibri" panose="020F0502020204030204" pitchFamily="34" charset="0"/>
                <a:ea typeface="Lato" charset="0"/>
                <a:cs typeface="Calibri" panose="020F0502020204030204" pitchFamily="34" charset="0"/>
              </a:rPr>
              <a:t>communitiies</a:t>
            </a:r>
            <a:r>
              <a:rPr lang="en-IE"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b</a:t>
            </a:r>
            <a:r>
              <a:rPr lang="en-US" noProof="0" err="1">
                <a:solidFill>
                  <a:schemeClr val="bg1"/>
                </a:solidFill>
                <a:latin typeface="Calibri" panose="020F0502020204030204" pitchFamily="34" charset="0"/>
                <a:ea typeface="Lato" charset="0"/>
                <a:cs typeface="Calibri" panose="020F0502020204030204" pitchFamily="34" charset="0"/>
              </a:rPr>
              <a:t>ioeconomy</a:t>
            </a:r>
            <a:r>
              <a:rPr lang="en-US"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s</a:t>
            </a:r>
            <a:r>
              <a:rPr lang="en-US" noProof="0" err="1">
                <a:solidFill>
                  <a:schemeClr val="bg1"/>
                </a:solidFill>
                <a:latin typeface="Calibri" panose="020F0502020204030204" pitchFamily="34" charset="0"/>
                <a:ea typeface="Lato" charset="0"/>
                <a:cs typeface="Calibri" panose="020F0502020204030204" pitchFamily="34" charset="0"/>
              </a:rPr>
              <a:t>takeholders</a:t>
            </a:r>
            <a:r>
              <a:rPr lang="pl-PL" noProof="0">
                <a:solidFill>
                  <a:schemeClr val="bg1"/>
                </a:solidFill>
                <a:latin typeface="Calibri" panose="020F0502020204030204" pitchFamily="34" charset="0"/>
                <a:ea typeface="Lato" charset="0"/>
                <a:cs typeface="Calibri" panose="020F0502020204030204" pitchFamily="34" charset="0"/>
              </a:rPr>
              <a:t>,</a:t>
            </a:r>
            <a:r>
              <a:rPr lang="en-GB"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r</a:t>
            </a:r>
            <a:r>
              <a:rPr lang="en-GB" noProof="0" err="1">
                <a:solidFill>
                  <a:schemeClr val="bg1"/>
                </a:solidFill>
                <a:latin typeface="Calibri" panose="020F0502020204030204" pitchFamily="34" charset="0"/>
                <a:ea typeface="Lato" charset="0"/>
                <a:cs typeface="Calibri" panose="020F0502020204030204" pitchFamily="34" charset="0"/>
              </a:rPr>
              <a:t>egional</a:t>
            </a:r>
            <a:r>
              <a:rPr lang="en-GB"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d</a:t>
            </a:r>
            <a:r>
              <a:rPr lang="en-GB" noProof="0" err="1">
                <a:solidFill>
                  <a:schemeClr val="bg1"/>
                </a:solidFill>
                <a:latin typeface="Calibri" panose="020F0502020204030204" pitchFamily="34" charset="0"/>
                <a:ea typeface="Lato" charset="0"/>
                <a:cs typeface="Calibri" panose="020F0502020204030204" pitchFamily="34" charset="0"/>
              </a:rPr>
              <a:t>evelopment</a:t>
            </a:r>
            <a:r>
              <a:rPr lang="en-GB" noProof="0">
                <a:solidFill>
                  <a:schemeClr val="bg1"/>
                </a:solidFill>
                <a:latin typeface="Calibri" panose="020F0502020204030204" pitchFamily="34" charset="0"/>
                <a:ea typeface="Lato" charset="0"/>
                <a:cs typeface="Calibri" panose="020F0502020204030204" pitchFamily="34" charset="0"/>
              </a:rPr>
              <a:t> </a:t>
            </a:r>
            <a:r>
              <a:rPr lang="pl-PL" noProof="0">
                <a:solidFill>
                  <a:schemeClr val="bg1"/>
                </a:solidFill>
                <a:latin typeface="Calibri" panose="020F0502020204030204" pitchFamily="34" charset="0"/>
                <a:ea typeface="Lato" charset="0"/>
                <a:cs typeface="Calibri" panose="020F0502020204030204" pitchFamily="34" charset="0"/>
              </a:rPr>
              <a:t>a</a:t>
            </a:r>
            <a:r>
              <a:rPr lang="en-GB" noProof="0" err="1">
                <a:solidFill>
                  <a:schemeClr val="bg1"/>
                </a:solidFill>
                <a:latin typeface="Calibri" panose="020F0502020204030204" pitchFamily="34" charset="0"/>
                <a:ea typeface="Lato" charset="0"/>
                <a:cs typeface="Calibri" panose="020F0502020204030204" pitchFamily="34" charset="0"/>
              </a:rPr>
              <a:t>gencies</a:t>
            </a:r>
            <a:r>
              <a:rPr lang="en-GB" noProof="0">
                <a:solidFill>
                  <a:schemeClr val="bg1"/>
                </a:solidFill>
                <a:latin typeface="Calibri" panose="020F0502020204030204" pitchFamily="34" charset="0"/>
                <a:ea typeface="Lato" charset="0"/>
                <a:cs typeface="Calibri" panose="020F0502020204030204" pitchFamily="34" charset="0"/>
              </a:rPr>
              <a:t>, and consumers, is key to maximising resource use and enhancing circularity. Public-private partnerships should support circular economy solutions.</a:t>
            </a:r>
          </a:p>
        </p:txBody>
      </p:sp>
      <p:pic>
        <p:nvPicPr>
          <p:cNvPr id="16" name="Grafika 15" descr="Połączenia kontur">
            <a:extLst>
              <a:ext uri="{FF2B5EF4-FFF2-40B4-BE49-F238E27FC236}">
                <a16:creationId xmlns:a16="http://schemas.microsoft.com/office/drawing/2014/main" id="{C31AEA76-FE43-85AC-E284-997BA389E0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4657" y="924693"/>
            <a:ext cx="914400" cy="914400"/>
          </a:xfrm>
          <a:prstGeom prst="rect">
            <a:avLst/>
          </a:prstGeom>
        </p:spPr>
      </p:pic>
      <p:pic>
        <p:nvPicPr>
          <p:cNvPr id="18" name="Grafika 17" descr="Podkładka — zaznaczone z wypełnieniem pełnym">
            <a:extLst>
              <a:ext uri="{FF2B5EF4-FFF2-40B4-BE49-F238E27FC236}">
                <a16:creationId xmlns:a16="http://schemas.microsoft.com/office/drawing/2014/main" id="{37088A07-DEDE-5E17-BE47-E9180E8D4D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2482" y="2106113"/>
            <a:ext cx="914400" cy="914400"/>
          </a:xfrm>
          <a:prstGeom prst="rect">
            <a:avLst/>
          </a:prstGeom>
        </p:spPr>
      </p:pic>
    </p:spTree>
    <p:extLst>
      <p:ext uri="{BB962C8B-B14F-4D97-AF65-F5344CB8AC3E}">
        <p14:creationId xmlns:p14="http://schemas.microsoft.com/office/powerpoint/2010/main" val="22591147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1E00BD-1D63-4E96-B34D-CAAD242FC98B}">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76789BB-6A58-4BF1-9D0B-DF052D7A6433}">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3062469-6C89-4978-B126-4C2BFE20F2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42</Slides>
  <Notes>22</Notes>
  <HiddenSlides>0</HiddenSlide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revision>1</cp:revision>
  <dcterms:created xsi:type="dcterms:W3CDTF">2020-10-14T13:32:04Z</dcterms:created>
  <dcterms:modified xsi:type="dcterms:W3CDTF">2025-05-14T20:26:51Z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