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43"/>
  </p:notesMasterIdLst>
  <p:sldIdLst>
    <p:sldId id="4345" r:id="rId5"/>
    <p:sldId id="4347" r:id="rId6"/>
    <p:sldId id="4306" r:id="rId7"/>
    <p:sldId id="4352" r:id="rId8"/>
    <p:sldId id="4300" r:id="rId9"/>
    <p:sldId id="4362" r:id="rId10"/>
    <p:sldId id="4338" r:id="rId11"/>
    <p:sldId id="330" r:id="rId12"/>
    <p:sldId id="4360" r:id="rId13"/>
    <p:sldId id="4383" r:id="rId14"/>
    <p:sldId id="4381" r:id="rId15"/>
    <p:sldId id="4395" r:id="rId16"/>
    <p:sldId id="4364" r:id="rId17"/>
    <p:sldId id="4382" r:id="rId18"/>
    <p:sldId id="282" r:id="rId19"/>
    <p:sldId id="4319" r:id="rId20"/>
    <p:sldId id="4355" r:id="rId21"/>
    <p:sldId id="4358" r:id="rId22"/>
    <p:sldId id="4340" r:id="rId23"/>
    <p:sldId id="4351" r:id="rId24"/>
    <p:sldId id="4357" r:id="rId25"/>
    <p:sldId id="281" r:id="rId26"/>
    <p:sldId id="4359" r:id="rId27"/>
    <p:sldId id="4397" r:id="rId28"/>
    <p:sldId id="4365" r:id="rId29"/>
    <p:sldId id="4385" r:id="rId30"/>
    <p:sldId id="4388" r:id="rId31"/>
    <p:sldId id="4389" r:id="rId32"/>
    <p:sldId id="4390" r:id="rId33"/>
    <p:sldId id="4391" r:id="rId34"/>
    <p:sldId id="4392" r:id="rId35"/>
    <p:sldId id="4393" r:id="rId36"/>
    <p:sldId id="4380" r:id="rId37"/>
    <p:sldId id="4398" r:id="rId38"/>
    <p:sldId id="4384" r:id="rId39"/>
    <p:sldId id="4394" r:id="rId40"/>
    <p:sldId id="4354" r:id="rId41"/>
    <p:sldId id="426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21F704-8110-C0F9-D576-5158D2A88D9A}" name="Anna-Maria Saarela" initials="AS" userId="S::Anna-Maria.Saarela@savonia.fi::c6fd2d3e-6063-45b1-b49c-2f057233427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7217"/>
    <a:srgbClr val="297657"/>
    <a:srgbClr val="FEA52F"/>
    <a:srgbClr val="1D4C60"/>
    <a:srgbClr val="2094D2"/>
    <a:srgbClr val="60BA47"/>
    <a:srgbClr val="4A9137"/>
    <a:srgbClr val="DFDCD7"/>
    <a:srgbClr val="FD6679"/>
    <a:srgbClr val="0077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E127CF-2ACA-1ABF-09F0-70B8ADA1CDE7}" v="5" dt="2025-04-07T11:38:06.1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556" autoAdjust="0"/>
    <p:restoredTop sz="95082"/>
  </p:normalViewPr>
  <p:slideViewPr>
    <p:cSldViewPr snapToGrid="0" snapToObjects="1">
      <p:cViewPr varScale="1">
        <p:scale>
          <a:sx n="52" d="100"/>
          <a:sy n="52" d="100"/>
        </p:scale>
        <p:origin x="1700" y="7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4/30/2025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980088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F4838-A602-2CBC-1C1F-4890F93DF8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EF1B74-574C-168C-5447-7659E2086A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0D5BCB-03F8-C70A-E015-7BEE031B8F2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D03BB84-935A-BAE6-7518-BD0B5B8972F3}"/>
              </a:ext>
            </a:extLst>
          </p:cNvPr>
          <p:cNvSpPr>
            <a:spLocks noGrp="1"/>
          </p:cNvSpPr>
          <p:nvPr>
            <p:ph type="sldNum" sz="quarter" idx="5"/>
          </p:nvPr>
        </p:nvSpPr>
        <p:spPr/>
        <p:txBody>
          <a:bodyPr/>
          <a:lstStyle/>
          <a:p>
            <a:fld id="{4BE5DE82-CF29-044D-9158-06A811149881}" type="slidenum">
              <a:rPr lang="en-US" smtClean="0"/>
              <a:t>13</a:t>
            </a:fld>
            <a:endParaRPr lang="en-US"/>
          </a:p>
        </p:txBody>
      </p:sp>
    </p:spTree>
    <p:extLst>
      <p:ext uri="{BB962C8B-B14F-4D97-AF65-F5344CB8AC3E}">
        <p14:creationId xmlns:p14="http://schemas.microsoft.com/office/powerpoint/2010/main" val="3354441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pPr/>
              <a:t>15</a:t>
            </a:fld>
            <a:endParaRPr lang="en-US" altLang="en-US">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793309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17</a:t>
            </a:fld>
            <a:endParaRPr lang="en-US"/>
          </a:p>
        </p:txBody>
      </p:sp>
    </p:spTree>
    <p:extLst>
      <p:ext uri="{BB962C8B-B14F-4D97-AF65-F5344CB8AC3E}">
        <p14:creationId xmlns:p14="http://schemas.microsoft.com/office/powerpoint/2010/main" val="2923973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18</a:t>
            </a:fld>
            <a:endParaRPr lang="en-US"/>
          </a:p>
        </p:txBody>
      </p:sp>
    </p:spTree>
    <p:extLst>
      <p:ext uri="{BB962C8B-B14F-4D97-AF65-F5344CB8AC3E}">
        <p14:creationId xmlns:p14="http://schemas.microsoft.com/office/powerpoint/2010/main" val="1852808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21</a:t>
            </a:fld>
            <a:endParaRPr lang="en-US"/>
          </a:p>
        </p:txBody>
      </p:sp>
    </p:spTree>
    <p:extLst>
      <p:ext uri="{BB962C8B-B14F-4D97-AF65-F5344CB8AC3E}">
        <p14:creationId xmlns:p14="http://schemas.microsoft.com/office/powerpoint/2010/main" val="1818021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pPr/>
              <a:t>22</a:t>
            </a:fld>
            <a:endParaRPr lang="en-US" altLang="en-US">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2070510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AA720-67AC-8B9D-BA03-DDEF3AF5CD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F8E7A4-D961-E7CC-A962-904D455BD2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078F27-16CE-A6F5-9AF9-2351524783B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6FE651D-97CC-E00E-A707-7BACFBD1DF2A}"/>
              </a:ext>
            </a:extLst>
          </p:cNvPr>
          <p:cNvSpPr>
            <a:spLocks noGrp="1"/>
          </p:cNvSpPr>
          <p:nvPr>
            <p:ph type="sldNum" sz="quarter" idx="5"/>
          </p:nvPr>
        </p:nvSpPr>
        <p:spPr/>
        <p:txBody>
          <a:bodyPr/>
          <a:lstStyle/>
          <a:p>
            <a:fld id="{4BE5DE82-CF29-044D-9158-06A811149881}" type="slidenum">
              <a:rPr lang="en-US" smtClean="0"/>
              <a:t>25</a:t>
            </a:fld>
            <a:endParaRPr lang="en-US"/>
          </a:p>
        </p:txBody>
      </p:sp>
    </p:spTree>
    <p:extLst>
      <p:ext uri="{BB962C8B-B14F-4D97-AF65-F5344CB8AC3E}">
        <p14:creationId xmlns:p14="http://schemas.microsoft.com/office/powerpoint/2010/main" val="2757910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6D8E1-A7C1-C78D-8105-9016964069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121BA0-68BA-0079-A230-1B174DFF04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809CC3-9B4F-B15F-8A07-909A0F18C83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C6A4ADD-A26C-5A4F-59AA-FF29864E52CC}"/>
              </a:ext>
            </a:extLst>
          </p:cNvPr>
          <p:cNvSpPr>
            <a:spLocks noGrp="1"/>
          </p:cNvSpPr>
          <p:nvPr>
            <p:ph type="sldNum" sz="quarter" idx="5"/>
          </p:nvPr>
        </p:nvSpPr>
        <p:spPr/>
        <p:txBody>
          <a:bodyPr/>
          <a:lstStyle/>
          <a:p>
            <a:fld id="{4BE5DE82-CF29-044D-9158-06A811149881}" type="slidenum">
              <a:rPr lang="en-US" smtClean="0"/>
              <a:t>33</a:t>
            </a:fld>
            <a:endParaRPr lang="en-US"/>
          </a:p>
        </p:txBody>
      </p:sp>
    </p:spTree>
    <p:extLst>
      <p:ext uri="{BB962C8B-B14F-4D97-AF65-F5344CB8AC3E}">
        <p14:creationId xmlns:p14="http://schemas.microsoft.com/office/powerpoint/2010/main" val="4184815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D8D5BB1-6E5F-3B7C-D7BF-84F0A2E38CE9}"/>
            </a:ext>
          </a:extLst>
        </p:cNvPr>
        <p:cNvGrpSpPr/>
        <p:nvPr/>
      </p:nvGrpSpPr>
      <p:grpSpPr>
        <a:xfrm>
          <a:off x="0" y="0"/>
          <a:ext cx="0" cy="0"/>
          <a:chOff x="0" y="0"/>
          <a:chExt cx="0" cy="0"/>
        </a:xfrm>
      </p:grpSpPr>
      <p:sp>
        <p:nvSpPr>
          <p:cNvPr id="4098" name="Rectangle 6">
            <a:extLst>
              <a:ext uri="{FF2B5EF4-FFF2-40B4-BE49-F238E27FC236}">
                <a16:creationId xmlns:a16="http://schemas.microsoft.com/office/drawing/2014/main" id="{11309FDB-28A4-8A8B-5E15-48FAE645B3E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pPr/>
              <a:t>35</a:t>
            </a:fld>
            <a:endParaRPr lang="en-US" altLang="en-US">
              <a:solidFill>
                <a:srgbClr val="000000"/>
              </a:solidFill>
              <a:latin typeface="Times New Roman" charset="0"/>
            </a:endParaRPr>
          </a:p>
        </p:txBody>
      </p:sp>
      <p:sp>
        <p:nvSpPr>
          <p:cNvPr id="4099" name="Text Box 1">
            <a:extLst>
              <a:ext uri="{FF2B5EF4-FFF2-40B4-BE49-F238E27FC236}">
                <a16:creationId xmlns:a16="http://schemas.microsoft.com/office/drawing/2014/main" id="{7B2A5964-D18C-BDDA-A67D-AC6DB7BC2BE3}"/>
              </a:ext>
            </a:extLst>
          </p:cNvPr>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a:extLst>
              <a:ext uri="{FF2B5EF4-FFF2-40B4-BE49-F238E27FC236}">
                <a16:creationId xmlns:a16="http://schemas.microsoft.com/office/drawing/2014/main" id="{98B29A19-ABFB-2F98-0708-258219B56F2D}"/>
              </a:ext>
            </a:extLst>
          </p:cNvPr>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2474833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38</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1208678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3</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a:t>
            </a:fld>
            <a:endParaRPr lang="en-US"/>
          </a:p>
        </p:txBody>
      </p:sp>
    </p:spTree>
    <p:extLst>
      <p:ext uri="{BB962C8B-B14F-4D97-AF65-F5344CB8AC3E}">
        <p14:creationId xmlns:p14="http://schemas.microsoft.com/office/powerpoint/2010/main" val="3198028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B00FB-7262-A494-EF5A-5247AC5B0D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186693-38E2-6DD9-2380-AEB811DE6D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9260AD-4C77-27F2-4036-C94016BCF7E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24B83BB-A2B5-D891-C895-419E747464FF}"/>
              </a:ext>
            </a:extLst>
          </p:cNvPr>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3339358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4192903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pPr/>
              <a:t>8</a:t>
            </a:fld>
            <a:endParaRPr lang="en-US" altLang="en-US">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dirty="0">
              <a:latin typeface="Times New Roman" charset="0"/>
            </a:endParaRPr>
          </a:p>
        </p:txBody>
      </p:sp>
    </p:spTree>
    <p:extLst>
      <p:ext uri="{BB962C8B-B14F-4D97-AF65-F5344CB8AC3E}">
        <p14:creationId xmlns:p14="http://schemas.microsoft.com/office/powerpoint/2010/main" val="1360310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67FF4-E152-1A31-20F5-191D21541D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6E7458-D691-A928-ADE3-3826E36748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EA1429-4844-1922-1AF0-10C76B94D1B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CF2CB5-8958-77A0-0D9D-CB64C33ED7EF}"/>
              </a:ext>
            </a:extLst>
          </p:cNvPr>
          <p:cNvSpPr>
            <a:spLocks noGrp="1"/>
          </p:cNvSpPr>
          <p:nvPr>
            <p:ph type="sldNum" sz="quarter" idx="5"/>
          </p:nvPr>
        </p:nvSpPr>
        <p:spPr/>
        <p:txBody>
          <a:bodyPr/>
          <a:lstStyle/>
          <a:p>
            <a:fld id="{4BE5DE82-CF29-044D-9158-06A811149881}" type="slidenum">
              <a:rPr lang="en-US" smtClean="0"/>
              <a:t>9</a:t>
            </a:fld>
            <a:endParaRPr lang="en-US"/>
          </a:p>
        </p:txBody>
      </p:sp>
    </p:spTree>
    <p:extLst>
      <p:ext uri="{BB962C8B-B14F-4D97-AF65-F5344CB8AC3E}">
        <p14:creationId xmlns:p14="http://schemas.microsoft.com/office/powerpoint/2010/main" val="3348234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7B868-CD45-CE88-F203-E3A956C46C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D79166-67C7-3992-E499-D516EB69A1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1CE2D5-5B2A-2B91-5AAC-5725C90368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5A2B5A8-85AC-F161-DA79-6527F2C6F8CB}"/>
              </a:ext>
            </a:extLst>
          </p:cNvPr>
          <p:cNvSpPr>
            <a:spLocks noGrp="1"/>
          </p:cNvSpPr>
          <p:nvPr>
            <p:ph type="sldNum" sz="quarter" idx="5"/>
          </p:nvPr>
        </p:nvSpPr>
        <p:spPr/>
        <p:txBody>
          <a:bodyPr/>
          <a:lstStyle/>
          <a:p>
            <a:fld id="{4BE5DE82-CF29-044D-9158-06A811149881}" type="slidenum">
              <a:rPr lang="en-US" smtClean="0"/>
              <a:t>10</a:t>
            </a:fld>
            <a:endParaRPr lang="en-US"/>
          </a:p>
        </p:txBody>
      </p:sp>
    </p:spTree>
    <p:extLst>
      <p:ext uri="{BB962C8B-B14F-4D97-AF65-F5344CB8AC3E}">
        <p14:creationId xmlns:p14="http://schemas.microsoft.com/office/powerpoint/2010/main" val="1808588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2" y="-2"/>
            <a:ext cx="12192000" cy="6858001"/>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waste2worth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 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E66DD-F23B-014C-B0A0-143429C57BC5}"/>
              </a:ext>
            </a:extLst>
          </p:cNvPr>
          <p:cNvSpPr/>
          <p:nvPr userDrawn="1"/>
        </p:nvSpPr>
        <p:spPr>
          <a:xfrm>
            <a:off x="0" y="16329"/>
            <a:ext cx="4780547" cy="6858000"/>
          </a:xfrm>
          <a:prstGeom prst="rect">
            <a:avLst/>
          </a:prstGeom>
          <a:solidFill>
            <a:srgbClr val="0946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880331" y="614396"/>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35" name="Picture Placeholder 2">
            <a:extLst>
              <a:ext uri="{FF2B5EF4-FFF2-40B4-BE49-F238E27FC236}">
                <a16:creationId xmlns:a16="http://schemas.microsoft.com/office/drawing/2014/main" id="{BD59DABF-111E-2D4A-BE64-98DAA5D97CFE}"/>
              </a:ext>
            </a:extLst>
          </p:cNvPr>
          <p:cNvSpPr>
            <a:spLocks noGrp="1"/>
          </p:cNvSpPr>
          <p:nvPr>
            <p:ph type="pic" sz="quarter" idx="19"/>
          </p:nvPr>
        </p:nvSpPr>
        <p:spPr>
          <a:xfrm>
            <a:off x="-48344" y="0"/>
            <a:ext cx="3570477"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
        <p:nvSpPr>
          <p:cNvPr id="36" name="Text Placeholder 8">
            <a:extLst>
              <a:ext uri="{FF2B5EF4-FFF2-40B4-BE49-F238E27FC236}">
                <a16:creationId xmlns:a16="http://schemas.microsoft.com/office/drawing/2014/main" id="{E363E5FA-4BBA-1F46-9E5A-62305F8A9CF0}"/>
              </a:ext>
            </a:extLst>
          </p:cNvPr>
          <p:cNvSpPr>
            <a:spLocks noGrp="1"/>
          </p:cNvSpPr>
          <p:nvPr>
            <p:ph type="body" sz="quarter" idx="47" hasCustomPrompt="1"/>
          </p:nvPr>
        </p:nvSpPr>
        <p:spPr>
          <a:xfrm>
            <a:off x="3918849" y="2558717"/>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02</a:t>
            </a:r>
          </a:p>
        </p:txBody>
      </p:sp>
      <p:sp>
        <p:nvSpPr>
          <p:cNvPr id="37" name="Text Placeholder 8">
            <a:extLst>
              <a:ext uri="{FF2B5EF4-FFF2-40B4-BE49-F238E27FC236}">
                <a16:creationId xmlns:a16="http://schemas.microsoft.com/office/drawing/2014/main" id="{0F5BA730-D07C-7641-9007-3F26BB35EE73}"/>
              </a:ext>
            </a:extLst>
          </p:cNvPr>
          <p:cNvSpPr>
            <a:spLocks noGrp="1"/>
          </p:cNvSpPr>
          <p:nvPr>
            <p:ph type="body" sz="quarter" idx="48" hasCustomPrompt="1"/>
          </p:nvPr>
        </p:nvSpPr>
        <p:spPr>
          <a:xfrm>
            <a:off x="3918849" y="4410972"/>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03</a:t>
            </a:r>
          </a:p>
        </p:txBody>
      </p:sp>
    </p:spTree>
    <p:extLst>
      <p:ext uri="{BB962C8B-B14F-4D97-AF65-F5344CB8AC3E}">
        <p14:creationId xmlns:p14="http://schemas.microsoft.com/office/powerpoint/2010/main" val="1996454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 Navy">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3AAFE1C-CAAB-FF42-B37C-D72BBC37E445}"/>
              </a:ext>
            </a:extLst>
          </p:cNvPr>
          <p:cNvSpPr/>
          <p:nvPr userDrawn="1"/>
        </p:nvSpPr>
        <p:spPr>
          <a:xfrm>
            <a:off x="0" y="-1"/>
            <a:ext cx="6096000" cy="6844027"/>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7">
            <a:extLst>
              <a:ext uri="{FF2B5EF4-FFF2-40B4-BE49-F238E27FC236}">
                <a16:creationId xmlns:a16="http://schemas.microsoft.com/office/drawing/2014/main" id="{3333EE0C-C40D-F34B-991A-191081D0246E}"/>
              </a:ext>
            </a:extLst>
          </p:cNvPr>
          <p:cNvSpPr>
            <a:spLocks noGrp="1"/>
          </p:cNvSpPr>
          <p:nvPr userDrawn="1">
            <p:ph type="body" sz="quarter" idx="18" hasCustomPrompt="1"/>
          </p:nvPr>
        </p:nvSpPr>
        <p:spPr>
          <a:xfrm>
            <a:off x="701135" y="2344759"/>
            <a:ext cx="4867011" cy="366657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userDrawn="1">
            <p:ph type="body" sz="quarter" idx="16" hasCustomPrompt="1"/>
          </p:nvPr>
        </p:nvSpPr>
        <p:spPr>
          <a:xfrm>
            <a:off x="701136" y="650590"/>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
        <p:nvSpPr>
          <p:cNvPr id="3" name="Picture Placeholder 2">
            <a:extLst>
              <a:ext uri="{FF2B5EF4-FFF2-40B4-BE49-F238E27FC236}">
                <a16:creationId xmlns:a16="http://schemas.microsoft.com/office/drawing/2014/main" id="{C43A9F2C-1870-B24C-AB88-FDD223351489}"/>
              </a:ext>
            </a:extLst>
          </p:cNvPr>
          <p:cNvSpPr>
            <a:spLocks noGrp="1"/>
          </p:cNvSpPr>
          <p:nvPr userDrawn="1">
            <p:ph type="pic" sz="quarter" idx="19"/>
          </p:nvPr>
        </p:nvSpPr>
        <p:spPr>
          <a:xfrm>
            <a:off x="6069389" y="34290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Tree>
    <p:extLst>
      <p:ext uri="{BB962C8B-B14F-4D97-AF65-F5344CB8AC3E}">
        <p14:creationId xmlns:p14="http://schemas.microsoft.com/office/powerpoint/2010/main" val="4920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01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2858269" y="-2026298"/>
            <a:ext cx="6141020" cy="10910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052954" cy="803654"/>
          </a:xfrm>
          <a:prstGeom prst="rect">
            <a:avLst/>
          </a:prstGeom>
        </p:spPr>
        <p:txBody>
          <a:bodyPr>
            <a:noAutofit/>
          </a:bodyPr>
          <a:lstStyle>
            <a:lvl1pPr marL="0" indent="0" algn="l">
              <a:buNone/>
              <a:defRPr sz="3600" b="1" i="0">
                <a:solidFill>
                  <a:srgbClr val="09465E"/>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71025D5F-47AA-FBBA-2FE0-7693F9B58131}"/>
              </a:ext>
            </a:extLst>
          </p:cNvPr>
          <p:cNvSpPr>
            <a:spLocks noGrp="1"/>
          </p:cNvSpPr>
          <p:nvPr>
            <p:ph type="body" sz="quarter" idx="19" hasCustomPrompt="1"/>
          </p:nvPr>
        </p:nvSpPr>
        <p:spPr>
          <a:xfrm>
            <a:off x="904856" y="1989039"/>
            <a:ext cx="10052954" cy="4250335"/>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grpSp>
        <p:nvGrpSpPr>
          <p:cNvPr id="2" name="Group 1">
            <a:extLst>
              <a:ext uri="{FF2B5EF4-FFF2-40B4-BE49-F238E27FC236}">
                <a16:creationId xmlns:a16="http://schemas.microsoft.com/office/drawing/2014/main" id="{4012C1F7-9DB5-D4A1-4CA8-2FE36416B1FD}"/>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F6E18385-AA0E-B54F-6007-CDB2202690B7}"/>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F2F393F-BDAA-1B2F-FA95-938377142D01}"/>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2761524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HS Photo with text">
    <p:spTree>
      <p:nvGrpSpPr>
        <p:cNvPr id="1" name=""/>
        <p:cNvGrpSpPr/>
        <p:nvPr/>
      </p:nvGrpSpPr>
      <p:grpSpPr>
        <a:xfrm>
          <a:off x="0" y="0"/>
          <a:ext cx="0" cy="0"/>
          <a:chOff x="0" y="0"/>
          <a:chExt cx="0" cy="0"/>
        </a:xfrm>
      </p:grpSpPr>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293183" cy="992652"/>
          </a:xfrm>
          <a:prstGeom prst="rect">
            <a:avLst/>
          </a:prstGeom>
        </p:spPr>
        <p:txBody>
          <a:bodyPr>
            <a:noAutofit/>
          </a:bodyPr>
          <a:lstStyle>
            <a:lvl1pPr marL="0" indent="0" algn="l">
              <a:buNone/>
              <a:defRPr sz="3600" b="1" i="0">
                <a:solidFill>
                  <a:srgbClr val="09465E"/>
                </a:solidFill>
                <a:latin typeface="+mn-lt"/>
              </a:defRPr>
            </a:lvl1pPr>
          </a:lstStyle>
          <a:p>
            <a:pPr lvl="0"/>
            <a:r>
              <a:rPr lang="en-US" dirty="0"/>
              <a:t>HEADING</a:t>
            </a:r>
          </a:p>
        </p:txBody>
      </p:sp>
      <p:sp>
        <p:nvSpPr>
          <p:cNvPr id="19" name="Rectangle 18">
            <a:extLst>
              <a:ext uri="{FF2B5EF4-FFF2-40B4-BE49-F238E27FC236}">
                <a16:creationId xmlns:a16="http://schemas.microsoft.com/office/drawing/2014/main" id="{7CB33894-6B85-A64A-8194-AD204557A483}"/>
              </a:ext>
            </a:extLst>
          </p:cNvPr>
          <p:cNvSpPr/>
          <p:nvPr userDrawn="1"/>
        </p:nvSpPr>
        <p:spPr>
          <a:xfrm flipV="1">
            <a:off x="11584445"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7">
            <a:extLst>
              <a:ext uri="{FF2B5EF4-FFF2-40B4-BE49-F238E27FC236}">
                <a16:creationId xmlns:a16="http://schemas.microsoft.com/office/drawing/2014/main" id="{7EC3E4A8-A83C-B536-DE22-6FE3CFA337B4}"/>
              </a:ext>
            </a:extLst>
          </p:cNvPr>
          <p:cNvSpPr>
            <a:spLocks noGrp="1"/>
          </p:cNvSpPr>
          <p:nvPr>
            <p:ph type="body" sz="quarter" idx="19" hasCustomPrompt="1"/>
          </p:nvPr>
        </p:nvSpPr>
        <p:spPr>
          <a:xfrm>
            <a:off x="607554" y="2016633"/>
            <a:ext cx="5293182"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1744173"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
        <p:nvSpPr>
          <p:cNvPr id="2" name="Picture Placeholder 2">
            <a:extLst>
              <a:ext uri="{FF2B5EF4-FFF2-40B4-BE49-F238E27FC236}">
                <a16:creationId xmlns:a16="http://schemas.microsoft.com/office/drawing/2014/main" id="{BBDEEB1B-B72B-A723-F4BA-79DE3F6B1B97}"/>
              </a:ext>
            </a:extLst>
          </p:cNvPr>
          <p:cNvSpPr>
            <a:spLocks noGrp="1"/>
          </p:cNvSpPr>
          <p:nvPr>
            <p:ph type="pic" sz="quarter" idx="20"/>
          </p:nvPr>
        </p:nvSpPr>
        <p:spPr>
          <a:xfrm>
            <a:off x="6297989"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Tree>
    <p:extLst>
      <p:ext uri="{BB962C8B-B14F-4D97-AF65-F5344CB8AC3E}">
        <p14:creationId xmlns:p14="http://schemas.microsoft.com/office/powerpoint/2010/main" val="1461338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HS Photo with tex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CB33894-6B85-A64A-8194-AD204557A483}"/>
              </a:ext>
            </a:extLst>
          </p:cNvPr>
          <p:cNvSpPr/>
          <p:nvPr userDrawn="1"/>
        </p:nvSpPr>
        <p:spPr>
          <a:xfrm flipV="1">
            <a:off x="0"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59728"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
        <p:nvSpPr>
          <p:cNvPr id="2" name="Picture Placeholder 2">
            <a:extLst>
              <a:ext uri="{FF2B5EF4-FFF2-40B4-BE49-F238E27FC236}">
                <a16:creationId xmlns:a16="http://schemas.microsoft.com/office/drawing/2014/main" id="{BBDEEB1B-B72B-A723-F4BA-79DE3F6B1B97}"/>
              </a:ext>
            </a:extLst>
          </p:cNvPr>
          <p:cNvSpPr>
            <a:spLocks noGrp="1"/>
          </p:cNvSpPr>
          <p:nvPr>
            <p:ph type="pic" sz="quarter" idx="20"/>
          </p:nvPr>
        </p:nvSpPr>
        <p:spPr>
          <a:xfrm>
            <a:off x="597275"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
        <p:nvSpPr>
          <p:cNvPr id="7" name="Text Placeholder 23">
            <a:extLst>
              <a:ext uri="{FF2B5EF4-FFF2-40B4-BE49-F238E27FC236}">
                <a16:creationId xmlns:a16="http://schemas.microsoft.com/office/drawing/2014/main" id="{7A5ECDC7-56E1-0984-2C77-279F9248607D}"/>
              </a:ext>
            </a:extLst>
          </p:cNvPr>
          <p:cNvSpPr>
            <a:spLocks noGrp="1"/>
          </p:cNvSpPr>
          <p:nvPr>
            <p:ph type="body" sz="quarter" idx="21" hasCustomPrompt="1"/>
          </p:nvPr>
        </p:nvSpPr>
        <p:spPr>
          <a:xfrm>
            <a:off x="6246356" y="584332"/>
            <a:ext cx="5293183" cy="992652"/>
          </a:xfrm>
          <a:prstGeom prst="rect">
            <a:avLst/>
          </a:prstGeom>
        </p:spPr>
        <p:txBody>
          <a:bodyPr>
            <a:noAutofit/>
          </a:bodyPr>
          <a:lstStyle>
            <a:lvl1pPr marL="0" indent="0" algn="l">
              <a:buNone/>
              <a:defRPr sz="3600" b="1" i="0">
                <a:solidFill>
                  <a:srgbClr val="09465E"/>
                </a:solidFill>
                <a:latin typeface="+mn-lt"/>
              </a:defRPr>
            </a:lvl1pPr>
          </a:lstStyle>
          <a:p>
            <a:pPr lvl="0"/>
            <a:r>
              <a:rPr lang="en-US" dirty="0"/>
              <a:t>HEADING</a:t>
            </a:r>
          </a:p>
        </p:txBody>
      </p:sp>
      <p:sp>
        <p:nvSpPr>
          <p:cNvPr id="8" name="Text Placeholder 17">
            <a:extLst>
              <a:ext uri="{FF2B5EF4-FFF2-40B4-BE49-F238E27FC236}">
                <a16:creationId xmlns:a16="http://schemas.microsoft.com/office/drawing/2014/main" id="{08E0C614-5EC5-DFB2-74AB-FE10C08391C5}"/>
              </a:ext>
            </a:extLst>
          </p:cNvPr>
          <p:cNvSpPr>
            <a:spLocks noGrp="1"/>
          </p:cNvSpPr>
          <p:nvPr>
            <p:ph type="body" sz="quarter" idx="22" hasCustomPrompt="1"/>
          </p:nvPr>
        </p:nvSpPr>
        <p:spPr>
          <a:xfrm>
            <a:off x="6246355" y="2013390"/>
            <a:ext cx="5293182"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970502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Slide 02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5088466" y="-5088468"/>
            <a:ext cx="2015069"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479218" cy="803654"/>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F5EF1E6A-D856-4FE0-238B-7C2B7B463D34}"/>
              </a:ext>
            </a:extLst>
          </p:cNvPr>
          <p:cNvSpPr>
            <a:spLocks noGrp="1"/>
          </p:cNvSpPr>
          <p:nvPr>
            <p:ph type="body" sz="quarter" idx="19" hasCustomPrompt="1"/>
          </p:nvPr>
        </p:nvSpPr>
        <p:spPr>
          <a:xfrm>
            <a:off x="904856" y="2457445"/>
            <a:ext cx="10479218" cy="3781929"/>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244810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Slide 03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4865194" y="-19370"/>
            <a:ext cx="6141020" cy="6896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6" name="Text Placeholder 17">
            <a:extLst>
              <a:ext uri="{FF2B5EF4-FFF2-40B4-BE49-F238E27FC236}">
                <a16:creationId xmlns:a16="http://schemas.microsoft.com/office/drawing/2014/main" id="{D0B40E03-4D53-DB4A-A30A-ADFB290F4B3E}"/>
              </a:ext>
            </a:extLst>
          </p:cNvPr>
          <p:cNvSpPr>
            <a:spLocks noGrp="1"/>
          </p:cNvSpPr>
          <p:nvPr>
            <p:ph type="body" sz="quarter" idx="18" hasCustomPrompt="1"/>
          </p:nvPr>
        </p:nvSpPr>
        <p:spPr>
          <a:xfrm>
            <a:off x="4825907" y="826894"/>
            <a:ext cx="6341766" cy="516642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600999" y="835090"/>
            <a:ext cx="3125818" cy="1774519"/>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grpSp>
        <p:nvGrpSpPr>
          <p:cNvPr id="2" name="Group 1">
            <a:extLst>
              <a:ext uri="{FF2B5EF4-FFF2-40B4-BE49-F238E27FC236}">
                <a16:creationId xmlns:a16="http://schemas.microsoft.com/office/drawing/2014/main" id="{D9E23762-66D8-6BC5-63EA-7A1ECAE76A2F}"/>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1A070FB4-8E71-B357-273F-A554648909F8}"/>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38D991D-B7C0-7411-82B9-61467E105644}"/>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806024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 Nav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6A8053-B208-E74B-BC0F-4142FA0CD2B7}"/>
              </a:ext>
            </a:extLst>
          </p:cNvPr>
          <p:cNvSpPr/>
          <p:nvPr userDrawn="1"/>
        </p:nvSpPr>
        <p:spPr>
          <a:xfrm>
            <a:off x="6334298" y="403168"/>
            <a:ext cx="5136791" cy="6051665"/>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47" name="Text Placeholder 23">
            <a:extLst>
              <a:ext uri="{FF2B5EF4-FFF2-40B4-BE49-F238E27FC236}">
                <a16:creationId xmlns:a16="http://schemas.microsoft.com/office/drawing/2014/main" id="{AE77B303-149B-3242-B9F9-CA4AA9DCA5E4}"/>
              </a:ext>
            </a:extLst>
          </p:cNvPr>
          <p:cNvSpPr>
            <a:spLocks noGrp="1"/>
          </p:cNvSpPr>
          <p:nvPr userDrawn="1">
            <p:ph type="body" sz="quarter" idx="17" hasCustomPrompt="1"/>
          </p:nvPr>
        </p:nvSpPr>
        <p:spPr>
          <a:xfrm>
            <a:off x="6777598" y="543238"/>
            <a:ext cx="2066906" cy="582221"/>
          </a:xfrm>
          <a:prstGeom prst="rect">
            <a:avLst/>
          </a:prstGeom>
        </p:spPr>
        <p:txBody>
          <a:bodyPr>
            <a:noAutofit/>
          </a:bodyPr>
          <a:lstStyle>
            <a:lvl1pPr marL="0" indent="0" algn="l">
              <a:buNone/>
              <a:defRPr sz="14000" b="1" i="0">
                <a:solidFill>
                  <a:schemeClr val="bg1"/>
                </a:solidFill>
                <a:latin typeface="+mn-lt"/>
              </a:defRPr>
            </a:lvl1pPr>
          </a:lstStyle>
          <a:p>
            <a:pPr lvl="0"/>
            <a:r>
              <a:rPr lang="en-US" dirty="0"/>
              <a:t>01</a:t>
            </a:r>
          </a:p>
        </p:txBody>
      </p:sp>
      <p:sp>
        <p:nvSpPr>
          <p:cNvPr id="11" name="Picture Placeholder 3">
            <a:extLst>
              <a:ext uri="{FF2B5EF4-FFF2-40B4-BE49-F238E27FC236}">
                <a16:creationId xmlns:a16="http://schemas.microsoft.com/office/drawing/2014/main" id="{D2C6DE8A-E952-944B-9B9D-C0257D5D8CB9}"/>
              </a:ext>
            </a:extLst>
          </p:cNvPr>
          <p:cNvSpPr>
            <a:spLocks noGrp="1"/>
          </p:cNvSpPr>
          <p:nvPr>
            <p:ph type="pic" sz="quarter" idx="10"/>
          </p:nvPr>
        </p:nvSpPr>
        <p:spPr>
          <a:xfrm>
            <a:off x="238772" y="2626822"/>
            <a:ext cx="7708195" cy="33968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2" name="Freeform 1">
            <a:extLst>
              <a:ext uri="{FF2B5EF4-FFF2-40B4-BE49-F238E27FC236}">
                <a16:creationId xmlns:a16="http://schemas.microsoft.com/office/drawing/2014/main" id="{4377A738-8E05-503D-0864-000E7F18977E}"/>
              </a:ext>
            </a:extLst>
          </p:cNvPr>
          <p:cNvSpPr/>
          <p:nvPr userDrawn="1"/>
        </p:nvSpPr>
        <p:spPr>
          <a:xfrm>
            <a:off x="8077058" y="2140362"/>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aptop Slide - Navy">
    <p:spTree>
      <p:nvGrpSpPr>
        <p:cNvPr id="1" name=""/>
        <p:cNvGrpSpPr/>
        <p:nvPr/>
      </p:nvGrpSpPr>
      <p:grpSpPr>
        <a:xfrm>
          <a:off x="0" y="0"/>
          <a:ext cx="0" cy="0"/>
          <a:chOff x="0" y="0"/>
          <a:chExt cx="0" cy="0"/>
        </a:xfrm>
      </p:grpSpPr>
      <p:sp>
        <p:nvSpPr>
          <p:cNvPr id="22" name="Text Placeholder 23">
            <a:extLst>
              <a:ext uri="{FF2B5EF4-FFF2-40B4-BE49-F238E27FC236}">
                <a16:creationId xmlns:a16="http://schemas.microsoft.com/office/drawing/2014/main" id="{5380F4A5-BE24-5E4F-BBB9-1E4A144A55E0}"/>
              </a:ext>
            </a:extLst>
          </p:cNvPr>
          <p:cNvSpPr>
            <a:spLocks noGrp="1"/>
          </p:cNvSpPr>
          <p:nvPr>
            <p:ph type="body" sz="quarter" idx="16" hasCustomPrompt="1"/>
          </p:nvPr>
        </p:nvSpPr>
        <p:spPr>
          <a:xfrm>
            <a:off x="6578872" y="593866"/>
            <a:ext cx="4990998" cy="992652"/>
          </a:xfrm>
          <a:prstGeom prst="rect">
            <a:avLst/>
          </a:prstGeom>
        </p:spPr>
        <p:txBody>
          <a:bodyPr>
            <a:noAutofit/>
          </a:bodyPr>
          <a:lstStyle>
            <a:lvl1pPr marL="0" indent="0" algn="l">
              <a:buNone/>
              <a:defRPr sz="3600" b="1" i="0">
                <a:solidFill>
                  <a:srgbClr val="09465E"/>
                </a:solidFill>
                <a:latin typeface="+mn-lt"/>
              </a:defRPr>
            </a:lvl1pPr>
          </a:lstStyle>
          <a:p>
            <a:pPr lvl="0"/>
            <a:r>
              <a:rPr lang="en-US" dirty="0"/>
              <a:t>HEADING</a:t>
            </a:r>
          </a:p>
        </p:txBody>
      </p:sp>
      <p:sp>
        <p:nvSpPr>
          <p:cNvPr id="26" name="Rectangle 25">
            <a:extLst>
              <a:ext uri="{FF2B5EF4-FFF2-40B4-BE49-F238E27FC236}">
                <a16:creationId xmlns:a16="http://schemas.microsoft.com/office/drawing/2014/main" id="{62984C29-67DD-DD45-969D-9EB0BBF9D138}"/>
              </a:ext>
            </a:extLst>
          </p:cNvPr>
          <p:cNvSpPr/>
          <p:nvPr userDrawn="1"/>
        </p:nvSpPr>
        <p:spPr>
          <a:xfrm flipV="1">
            <a:off x="0" y="0"/>
            <a:ext cx="601405"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ABF8D6F4-3016-8645-8F98-165F5336AB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flipH="1">
            <a:off x="608794" y="2954956"/>
            <a:ext cx="8439100" cy="4311085"/>
          </a:xfrm>
          <a:prstGeom prst="rect">
            <a:avLst/>
          </a:prstGeom>
        </p:spPr>
      </p:pic>
      <p:sp>
        <p:nvSpPr>
          <p:cNvPr id="34" name="Picture Placeholder 17">
            <a:extLst>
              <a:ext uri="{FF2B5EF4-FFF2-40B4-BE49-F238E27FC236}">
                <a16:creationId xmlns:a16="http://schemas.microsoft.com/office/drawing/2014/main" id="{90E9DF56-261E-6140-A484-1D99EF871998}"/>
              </a:ext>
            </a:extLst>
          </p:cNvPr>
          <p:cNvSpPr>
            <a:spLocks noGrp="1"/>
          </p:cNvSpPr>
          <p:nvPr>
            <p:ph type="pic" sz="quarter" idx="10"/>
          </p:nvPr>
        </p:nvSpPr>
        <p:spPr>
          <a:xfrm>
            <a:off x="635271" y="2095585"/>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9" name="Text Placeholder 17">
            <a:extLst>
              <a:ext uri="{FF2B5EF4-FFF2-40B4-BE49-F238E27FC236}">
                <a16:creationId xmlns:a16="http://schemas.microsoft.com/office/drawing/2014/main" id="{890B8B12-A0F4-0D1D-B782-294ACBC16B93}"/>
              </a:ext>
            </a:extLst>
          </p:cNvPr>
          <p:cNvSpPr>
            <a:spLocks noGrp="1"/>
          </p:cNvSpPr>
          <p:nvPr>
            <p:ph type="body" sz="quarter" idx="19" hasCustomPrompt="1"/>
          </p:nvPr>
        </p:nvSpPr>
        <p:spPr>
          <a:xfrm>
            <a:off x="6578871" y="1890384"/>
            <a:ext cx="4990998"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grpSp>
        <p:nvGrpSpPr>
          <p:cNvPr id="4" name="Group 3">
            <a:extLst>
              <a:ext uri="{FF2B5EF4-FFF2-40B4-BE49-F238E27FC236}">
                <a16:creationId xmlns:a16="http://schemas.microsoft.com/office/drawing/2014/main" id="{A0CA810E-D2C6-FA47-4DD1-CBA18E3BCB2C}"/>
              </a:ext>
            </a:extLst>
          </p:cNvPr>
          <p:cNvGrpSpPr/>
          <p:nvPr userDrawn="1"/>
        </p:nvGrpSpPr>
        <p:grpSpPr>
          <a:xfrm>
            <a:off x="138149" y="3764148"/>
            <a:ext cx="281949" cy="2748511"/>
            <a:chOff x="7176656" y="8423488"/>
            <a:chExt cx="190704" cy="1859031"/>
          </a:xfrm>
        </p:grpSpPr>
        <p:cxnSp>
          <p:nvCxnSpPr>
            <p:cNvPr id="5" name="Straight Connector 4">
              <a:extLst>
                <a:ext uri="{FF2B5EF4-FFF2-40B4-BE49-F238E27FC236}">
                  <a16:creationId xmlns:a16="http://schemas.microsoft.com/office/drawing/2014/main" id="{26751B12-CD17-EAC5-5083-72746B4D3099}"/>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324B1C9-1C53-303F-BD21-10CF286F55D9}"/>
                </a:ext>
              </a:extLst>
            </p:cNvPr>
            <p:cNvPicPr>
              <a:picLocks noChangeAspect="1"/>
            </p:cNvPicPr>
            <p:nvPr userDrawn="1"/>
          </p:nvPicPr>
          <p:blipFill rotWithShape="1">
            <a:blip r:embed="rId3" cstate="screen">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956642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ne Slide - Navy">
    <p:spTree>
      <p:nvGrpSpPr>
        <p:cNvPr id="1" name=""/>
        <p:cNvGrpSpPr/>
        <p:nvPr/>
      </p:nvGrpSpPr>
      <p:grpSpPr>
        <a:xfrm>
          <a:off x="0" y="0"/>
          <a:ext cx="0" cy="0"/>
          <a:chOff x="0" y="0"/>
          <a:chExt cx="0" cy="0"/>
        </a:xfrm>
      </p:grpSpPr>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881764" cy="992652"/>
          </a:xfrm>
          <a:prstGeom prst="rect">
            <a:avLst/>
          </a:prstGeom>
        </p:spPr>
        <p:txBody>
          <a:bodyPr>
            <a:noAutofit/>
          </a:bodyPr>
          <a:lstStyle>
            <a:lvl1pPr marL="0" indent="0" algn="l">
              <a:buNone/>
              <a:defRPr sz="3600" b="1" i="0">
                <a:solidFill>
                  <a:srgbClr val="09465E"/>
                </a:solidFill>
                <a:latin typeface="+mn-lt"/>
              </a:defRPr>
            </a:lvl1pPr>
          </a:lstStyle>
          <a:p>
            <a:pPr lvl="0"/>
            <a:r>
              <a:rPr lang="en-US" dirty="0"/>
              <a:t>HEADING</a:t>
            </a:r>
          </a:p>
        </p:txBody>
      </p:sp>
      <p:sp>
        <p:nvSpPr>
          <p:cNvPr id="19" name="Rectangle 18">
            <a:extLst>
              <a:ext uri="{FF2B5EF4-FFF2-40B4-BE49-F238E27FC236}">
                <a16:creationId xmlns:a16="http://schemas.microsoft.com/office/drawing/2014/main" id="{7CB33894-6B85-A64A-8194-AD204557A483}"/>
              </a:ext>
            </a:extLst>
          </p:cNvPr>
          <p:cNvSpPr/>
          <p:nvPr userDrawn="1"/>
        </p:nvSpPr>
        <p:spPr>
          <a:xfrm flipV="1">
            <a:off x="11584445"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iPhone6_mockup_front_white.png">
            <a:extLst>
              <a:ext uri="{FF2B5EF4-FFF2-40B4-BE49-F238E27FC236}">
                <a16:creationId xmlns:a16="http://schemas.microsoft.com/office/drawing/2014/main" id="{2E93F037-6935-B341-918A-EA8992508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20581" y="354149"/>
            <a:ext cx="4504135" cy="6404164"/>
          </a:xfrm>
          <a:prstGeom prst="rect">
            <a:avLst/>
          </a:prstGeom>
        </p:spPr>
      </p:pic>
      <p:sp>
        <p:nvSpPr>
          <p:cNvPr id="29" name="Picture Placeholder 17">
            <a:extLst>
              <a:ext uri="{FF2B5EF4-FFF2-40B4-BE49-F238E27FC236}">
                <a16:creationId xmlns:a16="http://schemas.microsoft.com/office/drawing/2014/main" id="{004A5DED-3F17-794E-9C41-7AB99A6F7EC3}"/>
              </a:ext>
            </a:extLst>
          </p:cNvPr>
          <p:cNvSpPr>
            <a:spLocks noGrp="1"/>
          </p:cNvSpPr>
          <p:nvPr>
            <p:ph type="pic" sz="quarter" idx="10"/>
          </p:nvPr>
        </p:nvSpPr>
        <p:spPr>
          <a:xfrm>
            <a:off x="7795492" y="1373925"/>
            <a:ext cx="2687782" cy="4336988"/>
          </a:xfrm>
          <a:prstGeom prst="rect">
            <a:avLst/>
          </a:prstGeom>
          <a:solidFill>
            <a:schemeClr val="bg1">
              <a:lumMod val="85000"/>
            </a:schemeClr>
          </a:solidFill>
          <a:ln>
            <a:noFill/>
          </a:ln>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3" name="Text Placeholder 17">
            <a:extLst>
              <a:ext uri="{FF2B5EF4-FFF2-40B4-BE49-F238E27FC236}">
                <a16:creationId xmlns:a16="http://schemas.microsoft.com/office/drawing/2014/main" id="{7EC3E4A8-A83C-B536-DE22-6FE3CFA337B4}"/>
              </a:ext>
            </a:extLst>
          </p:cNvPr>
          <p:cNvSpPr>
            <a:spLocks noGrp="1"/>
          </p:cNvSpPr>
          <p:nvPr>
            <p:ph type="body" sz="quarter" idx="19" hasCustomPrompt="1"/>
          </p:nvPr>
        </p:nvSpPr>
        <p:spPr>
          <a:xfrm>
            <a:off x="607553" y="2016633"/>
            <a:ext cx="5881763"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1744173"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3" cstate="screen">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108775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83944EB6-3CB0-F145-A637-E3DB7CD725F9}"/>
              </a:ext>
            </a:extLst>
          </p:cNvPr>
          <p:cNvSpPr/>
          <p:nvPr userDrawn="1"/>
        </p:nvSpPr>
        <p:spPr>
          <a:xfrm>
            <a:off x="-1218514" y="-6377384"/>
            <a:ext cx="16024759" cy="589558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45CB842-9E13-7CA3-0A51-6059107FE7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38735" y="50994"/>
            <a:ext cx="3196954" cy="2271519"/>
          </a:xfrm>
          <a:prstGeom prst="rect">
            <a:avLst/>
          </a:prstGeom>
        </p:spPr>
      </p:pic>
      <p:sp>
        <p:nvSpPr>
          <p:cNvPr id="10" name="Picture Placeholder 9">
            <a:extLst>
              <a:ext uri="{FF2B5EF4-FFF2-40B4-BE49-F238E27FC236}">
                <a16:creationId xmlns:a16="http://schemas.microsoft.com/office/drawing/2014/main" id="{C45C8739-346C-53FB-617A-7C85CCD85AA0}"/>
              </a:ext>
            </a:extLst>
          </p:cNvPr>
          <p:cNvSpPr>
            <a:spLocks noGrp="1"/>
          </p:cNvSpPr>
          <p:nvPr>
            <p:ph type="pic" sz="quarter" idx="12"/>
          </p:nvPr>
        </p:nvSpPr>
        <p:spPr>
          <a:xfrm>
            <a:off x="0" y="2271713"/>
            <a:ext cx="12192000" cy="3589993"/>
          </a:xfrm>
          <a:custGeom>
            <a:avLst/>
            <a:gdLst>
              <a:gd name="connsiteX0" fmla="*/ 0 w 12192000"/>
              <a:gd name="connsiteY0" fmla="*/ 0 h 3589993"/>
              <a:gd name="connsiteX1" fmla="*/ 12192000 w 12192000"/>
              <a:gd name="connsiteY1" fmla="*/ 0 h 3589993"/>
              <a:gd name="connsiteX2" fmla="*/ 12192000 w 12192000"/>
              <a:gd name="connsiteY2" fmla="*/ 3589993 h 3589993"/>
              <a:gd name="connsiteX3" fmla="*/ 4883406 w 12192000"/>
              <a:gd name="connsiteY3" fmla="*/ 3589993 h 3589993"/>
              <a:gd name="connsiteX4" fmla="*/ 4883406 w 12192000"/>
              <a:gd name="connsiteY4" fmla="*/ 1431353 h 3589993"/>
              <a:gd name="connsiteX5" fmla="*/ 0 w 12192000"/>
              <a:gd name="connsiteY5" fmla="*/ 1431353 h 358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589993">
                <a:moveTo>
                  <a:pt x="0" y="0"/>
                </a:moveTo>
                <a:lnTo>
                  <a:pt x="12192000" y="0"/>
                </a:lnTo>
                <a:lnTo>
                  <a:pt x="12192000" y="3589993"/>
                </a:lnTo>
                <a:lnTo>
                  <a:pt x="4883406" y="3589993"/>
                </a:lnTo>
                <a:lnTo>
                  <a:pt x="4883406" y="1431353"/>
                </a:lnTo>
                <a:lnTo>
                  <a:pt x="0" y="1431353"/>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1" name="Rectangle 10">
            <a:extLst>
              <a:ext uri="{FF2B5EF4-FFF2-40B4-BE49-F238E27FC236}">
                <a16:creationId xmlns:a16="http://schemas.microsoft.com/office/drawing/2014/main" id="{86081D7E-7037-5426-0E0B-333F821E7116}"/>
              </a:ext>
            </a:extLst>
          </p:cNvPr>
          <p:cNvSpPr/>
          <p:nvPr userDrawn="1"/>
        </p:nvSpPr>
        <p:spPr>
          <a:xfrm>
            <a:off x="0" y="3703066"/>
            <a:ext cx="4883406" cy="2856914"/>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pic>
        <p:nvPicPr>
          <p:cNvPr id="4" name="Picture 3">
            <a:extLst>
              <a:ext uri="{FF2B5EF4-FFF2-40B4-BE49-F238E27FC236}">
                <a16:creationId xmlns:a16="http://schemas.microsoft.com/office/drawing/2014/main" id="{1580EBF3-0D53-2888-CDCB-0D70FDFE466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4334" y="6102554"/>
            <a:ext cx="2054262" cy="457426"/>
          </a:xfrm>
          <a:prstGeom prst="rect">
            <a:avLst/>
          </a:prstGeom>
        </p:spPr>
      </p:pic>
      <p:pic>
        <p:nvPicPr>
          <p:cNvPr id="5" name="Picture 4" descr="A grey and black sign with a person in a circle&#10;&#10;AI-generated content may be incorrect.">
            <a:extLst>
              <a:ext uri="{FF2B5EF4-FFF2-40B4-BE49-F238E27FC236}">
                <a16:creationId xmlns:a16="http://schemas.microsoft.com/office/drawing/2014/main" id="{4807E79F-13D7-D2DD-0689-0361FA70297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28248" y="6110791"/>
            <a:ext cx="1061410" cy="387245"/>
          </a:xfrm>
          <a:prstGeom prst="rect">
            <a:avLst/>
          </a:prstGeom>
        </p:spPr>
      </p:pic>
    </p:spTree>
    <p:extLst>
      <p:ext uri="{BB962C8B-B14F-4D97-AF65-F5344CB8AC3E}">
        <p14:creationId xmlns:p14="http://schemas.microsoft.com/office/powerpoint/2010/main" val="3845830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F1089737-A92C-2C8D-8446-C3C90AD74B99}"/>
              </a:ext>
            </a:extLst>
          </p:cNvPr>
          <p:cNvSpPr/>
          <p:nvPr userDrawn="1"/>
        </p:nvSpPr>
        <p:spPr>
          <a:xfrm>
            <a:off x="7396842" y="5431639"/>
            <a:ext cx="4795157" cy="697353"/>
          </a:xfrm>
          <a:prstGeom prst="rect">
            <a:avLst/>
          </a:prstGeom>
          <a:solidFill>
            <a:srgbClr val="60BA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Picture Placeholder 4">
            <a:extLst>
              <a:ext uri="{FF2B5EF4-FFF2-40B4-BE49-F238E27FC236}">
                <a16:creationId xmlns:a16="http://schemas.microsoft.com/office/drawing/2014/main" id="{9B088922-55C8-EFEA-F4CD-3D58220ED3F5}"/>
              </a:ext>
            </a:extLst>
          </p:cNvPr>
          <p:cNvSpPr>
            <a:spLocks noGrp="1"/>
          </p:cNvSpPr>
          <p:nvPr>
            <p:ph type="pic" sz="quarter" idx="11"/>
          </p:nvPr>
        </p:nvSpPr>
        <p:spPr>
          <a:xfrm>
            <a:off x="0" y="2387326"/>
            <a:ext cx="12192000" cy="3233533"/>
          </a:xfrm>
          <a:custGeom>
            <a:avLst/>
            <a:gdLst>
              <a:gd name="connsiteX0" fmla="*/ 0 w 12192000"/>
              <a:gd name="connsiteY0" fmla="*/ 0 h 3233533"/>
              <a:gd name="connsiteX1" fmla="*/ 12192000 w 12192000"/>
              <a:gd name="connsiteY1" fmla="*/ 0 h 3233533"/>
              <a:gd name="connsiteX2" fmla="*/ 12192000 w 12192000"/>
              <a:gd name="connsiteY2" fmla="*/ 2130983 h 3233533"/>
              <a:gd name="connsiteX3" fmla="*/ 12192000 w 12192000"/>
              <a:gd name="connsiteY3" fmla="*/ 3074077 h 3233533"/>
              <a:gd name="connsiteX4" fmla="*/ 12192000 w 12192000"/>
              <a:gd name="connsiteY4" fmla="*/ 3233533 h 3233533"/>
              <a:gd name="connsiteX5" fmla="*/ 12191999 w 12192000"/>
              <a:gd name="connsiteY5" fmla="*/ 3233533 h 3233533"/>
              <a:gd name="connsiteX6" fmla="*/ 12191999 w 12192000"/>
              <a:gd name="connsiteY6" fmla="*/ 3044314 h 3233533"/>
              <a:gd name="connsiteX7" fmla="*/ 7396842 w 12192000"/>
              <a:gd name="connsiteY7" fmla="*/ 3044314 h 3233533"/>
              <a:gd name="connsiteX8" fmla="*/ 7396842 w 12192000"/>
              <a:gd name="connsiteY8" fmla="*/ 3233533 h 3233533"/>
              <a:gd name="connsiteX9" fmla="*/ 1 w 12192000"/>
              <a:gd name="connsiteY9" fmla="*/ 3233533 h 3233533"/>
              <a:gd name="connsiteX10" fmla="*/ 1 w 12192000"/>
              <a:gd name="connsiteY10" fmla="*/ 1156283 h 3233533"/>
              <a:gd name="connsiteX11" fmla="*/ 0 w 12192000"/>
              <a:gd name="connsiteY11" fmla="*/ 1156283 h 3233533"/>
              <a:gd name="connsiteX12" fmla="*/ 0 w 12192000"/>
              <a:gd name="connsiteY12" fmla="*/ 213189 h 32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33533">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solidFill>
            <a:schemeClr val="bg1">
              <a:lumMod val="85000"/>
            </a:schemeClr>
          </a:solidFill>
        </p:spPr>
        <p:txBody>
          <a:bodyPr wrap="square">
            <a:noAutofit/>
          </a:bodyPr>
          <a:lstStyle>
            <a:lvl1pPr marL="0" indent="0" algn="ctr">
              <a:buNone/>
              <a:defRPr sz="1000">
                <a:solidFill>
                  <a:srgbClr val="000000"/>
                </a:solidFill>
              </a:defRPr>
            </a:lvl1pPr>
          </a:lstStyle>
          <a:p>
            <a:endParaRPr lang="en-US" dirty="0"/>
          </a:p>
        </p:txBody>
      </p:sp>
      <p:sp>
        <p:nvSpPr>
          <p:cNvPr id="145" name="Text Placeholder 32">
            <a:extLst>
              <a:ext uri="{FF2B5EF4-FFF2-40B4-BE49-F238E27FC236}">
                <a16:creationId xmlns:a16="http://schemas.microsoft.com/office/drawing/2014/main" id="{A4B843D6-D64E-B84C-9B42-CB0537BA840E}"/>
              </a:ext>
            </a:extLst>
          </p:cNvPr>
          <p:cNvSpPr>
            <a:spLocks noGrp="1"/>
          </p:cNvSpPr>
          <p:nvPr>
            <p:ph type="body" sz="quarter" idx="13" hasCustomPrompt="1"/>
          </p:nvPr>
        </p:nvSpPr>
        <p:spPr>
          <a:xfrm>
            <a:off x="7551945" y="5547251"/>
            <a:ext cx="4381736" cy="466127"/>
          </a:xfrm>
          <a:prstGeom prst="rect">
            <a:avLst/>
          </a:prstGeom>
        </p:spPr>
        <p:txBody>
          <a:bodyPr>
            <a:noAutofit/>
          </a:bodyPr>
          <a:lstStyle>
            <a:lvl1pPr marL="0" indent="0" algn="r">
              <a:lnSpc>
                <a:spcPct val="100000"/>
              </a:lnSpc>
              <a:spcBef>
                <a:spcPts val="0"/>
              </a:spcBef>
              <a:buNone/>
              <a:defRPr sz="24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www.website.eu</a:t>
            </a:r>
            <a:endParaRPr lang="en-US" dirty="0"/>
          </a:p>
        </p:txBody>
      </p:sp>
      <p:sp>
        <p:nvSpPr>
          <p:cNvPr id="46" name="Text Placeholder 23">
            <a:extLst>
              <a:ext uri="{FF2B5EF4-FFF2-40B4-BE49-F238E27FC236}">
                <a16:creationId xmlns:a16="http://schemas.microsoft.com/office/drawing/2014/main" id="{A533C557-EAB9-A644-A91D-5D8749DF0882}"/>
              </a:ext>
            </a:extLst>
          </p:cNvPr>
          <p:cNvSpPr>
            <a:spLocks noGrp="1"/>
          </p:cNvSpPr>
          <p:nvPr>
            <p:ph type="body" sz="quarter" idx="16" hasCustomPrompt="1"/>
          </p:nvPr>
        </p:nvSpPr>
        <p:spPr>
          <a:xfrm>
            <a:off x="639015" y="3790144"/>
            <a:ext cx="5881764" cy="634242"/>
          </a:xfrm>
          <a:prstGeom prst="rect">
            <a:avLst/>
          </a:prstGeom>
        </p:spPr>
        <p:txBody>
          <a:bodyPr>
            <a:noAutofit/>
          </a:bodyPr>
          <a:lstStyle>
            <a:lvl1pPr marL="0" indent="0" algn="l">
              <a:buNone/>
              <a:defRPr sz="3600" b="1" i="0">
                <a:solidFill>
                  <a:schemeClr val="bg1"/>
                </a:solidFill>
                <a:latin typeface="+mn-lt"/>
              </a:defRPr>
            </a:lvl1pPr>
          </a:lstStyle>
          <a:p>
            <a:pPr lvl="0"/>
            <a:r>
              <a:rPr lang="en-US" dirty="0"/>
              <a:t>Follow Our Journey</a:t>
            </a:r>
          </a:p>
        </p:txBody>
      </p:sp>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5420" y="5916072"/>
            <a:ext cx="2054262" cy="457426"/>
          </a:xfrm>
          <a:prstGeom prst="rect">
            <a:avLst/>
          </a:prstGeom>
        </p:spPr>
      </p:pic>
      <p:pic>
        <p:nvPicPr>
          <p:cNvPr id="9" name="Picture 8">
            <a:extLst>
              <a:ext uri="{FF2B5EF4-FFF2-40B4-BE49-F238E27FC236}">
                <a16:creationId xmlns:a16="http://schemas.microsoft.com/office/drawing/2014/main" id="{3070DF7C-4D66-007C-C0F8-59C34562A2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
        <p:nvSpPr>
          <p:cNvPr id="3" name="Text Placeholder 23">
            <a:extLst>
              <a:ext uri="{FF2B5EF4-FFF2-40B4-BE49-F238E27FC236}">
                <a16:creationId xmlns:a16="http://schemas.microsoft.com/office/drawing/2014/main" id="{770B68B2-B174-95DD-0F39-0B68D890419B}"/>
              </a:ext>
            </a:extLst>
          </p:cNvPr>
          <p:cNvSpPr>
            <a:spLocks noGrp="1"/>
          </p:cNvSpPr>
          <p:nvPr>
            <p:ph type="body" sz="quarter" idx="16" hasCustomPrompt="1"/>
          </p:nvPr>
        </p:nvSpPr>
        <p:spPr>
          <a:xfrm>
            <a:off x="-2" y="375841"/>
            <a:ext cx="12191999" cy="803654"/>
          </a:xfrm>
          <a:prstGeom prst="rect">
            <a:avLst/>
          </a:prstGeom>
        </p:spPr>
        <p:txBody>
          <a:bodyPr>
            <a:noAutofit/>
          </a:bodyPr>
          <a:lstStyle>
            <a:lvl1pPr marL="0" indent="0" algn="ctr">
              <a:buNone/>
              <a:defRPr sz="3600" b="1" i="0">
                <a:solidFill>
                  <a:srgbClr val="086575"/>
                </a:solidFill>
                <a:latin typeface="+mn-lt"/>
              </a:defRPr>
            </a:lvl1pPr>
          </a:lstStyle>
          <a:p>
            <a:pPr lvl="0"/>
            <a:r>
              <a:rPr lang="en-US" dirty="0"/>
              <a:t>Heading</a:t>
            </a:r>
          </a:p>
        </p:txBody>
      </p:sp>
    </p:spTree>
    <p:extLst>
      <p:ext uri="{BB962C8B-B14F-4D97-AF65-F5344CB8AC3E}">
        <p14:creationId xmlns:p14="http://schemas.microsoft.com/office/powerpoint/2010/main" val="4028461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0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106" y="6030484"/>
            <a:ext cx="2054262" cy="457426"/>
          </a:xfrm>
          <a:prstGeom prst="rect">
            <a:avLst/>
          </a:prstGeom>
        </p:spPr>
      </p:pic>
      <p:sp>
        <p:nvSpPr>
          <p:cNvPr id="2" name="Picture Placeholder 3">
            <a:extLst>
              <a:ext uri="{FF2B5EF4-FFF2-40B4-BE49-F238E27FC236}">
                <a16:creationId xmlns:a16="http://schemas.microsoft.com/office/drawing/2014/main" id="{452F375B-3C38-D5D7-426A-5036F173DC4C}"/>
              </a:ext>
            </a:extLst>
          </p:cNvPr>
          <p:cNvSpPr>
            <a:spLocks noGrp="1"/>
          </p:cNvSpPr>
          <p:nvPr>
            <p:ph type="pic" sz="quarter" idx="11"/>
          </p:nvPr>
        </p:nvSpPr>
        <p:spPr>
          <a:xfrm>
            <a:off x="0" y="2271713"/>
            <a:ext cx="12192000" cy="354342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pic>
        <p:nvPicPr>
          <p:cNvPr id="4" name="Picture 3">
            <a:extLst>
              <a:ext uri="{FF2B5EF4-FFF2-40B4-BE49-F238E27FC236}">
                <a16:creationId xmlns:a16="http://schemas.microsoft.com/office/drawing/2014/main" id="{8EFE9B15-C1FC-51F8-04C3-66A1510F133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4067597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Intro - Navy ">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51BFCDB-CADF-EC47-BAA7-197F619A3BA2}"/>
              </a:ext>
            </a:extLst>
          </p:cNvPr>
          <p:cNvSpPr/>
          <p:nvPr userDrawn="1"/>
        </p:nvSpPr>
        <p:spPr>
          <a:xfrm>
            <a:off x="2167324" y="772370"/>
            <a:ext cx="9320865" cy="5212793"/>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47" name="Picture Placeholder 3">
            <a:extLst>
              <a:ext uri="{FF2B5EF4-FFF2-40B4-BE49-F238E27FC236}">
                <a16:creationId xmlns:a16="http://schemas.microsoft.com/office/drawing/2014/main" id="{CFFAA2CE-68E3-2F4C-B815-5E56A1944D9F}"/>
              </a:ext>
            </a:extLst>
          </p:cNvPr>
          <p:cNvSpPr>
            <a:spLocks noGrp="1"/>
          </p:cNvSpPr>
          <p:nvPr>
            <p:ph type="pic" sz="quarter" idx="10"/>
          </p:nvPr>
        </p:nvSpPr>
        <p:spPr>
          <a:xfrm>
            <a:off x="388401" y="385460"/>
            <a:ext cx="4107750" cy="608707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49" name="Text Placeholder 17">
            <a:extLst>
              <a:ext uri="{FF2B5EF4-FFF2-40B4-BE49-F238E27FC236}">
                <a16:creationId xmlns:a16="http://schemas.microsoft.com/office/drawing/2014/main" id="{69A6005D-0B69-4B46-8775-6C9D41A6536B}"/>
              </a:ext>
            </a:extLst>
          </p:cNvPr>
          <p:cNvSpPr>
            <a:spLocks noGrp="1"/>
          </p:cNvSpPr>
          <p:nvPr>
            <p:ph type="body" sz="quarter" idx="18" hasCustomPrompt="1"/>
          </p:nvPr>
        </p:nvSpPr>
        <p:spPr>
          <a:xfrm>
            <a:off x="4940627" y="3429001"/>
            <a:ext cx="6331432" cy="2123902"/>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612293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1" y="-2"/>
            <a:ext cx="5214939"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5796203" y="773909"/>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6631499" y="773910"/>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5796203" y="1351771"/>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6631499" y="1351772"/>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5796203" y="193084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6631499" y="1930841"/>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5796203" y="251316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6631499" y="2513167"/>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5796203" y="309226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6631499" y="3092266"/>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 name="Freeform 1">
            <a:extLst>
              <a:ext uri="{FF2B5EF4-FFF2-40B4-BE49-F238E27FC236}">
                <a16:creationId xmlns:a16="http://schemas.microsoft.com/office/drawing/2014/main" id="{8D6DEE65-4255-40E0-1424-3FAEA4533AF2}"/>
              </a:ext>
            </a:extLst>
          </p:cNvPr>
          <p:cNvSpPr/>
          <p:nvPr userDrawn="1"/>
        </p:nvSpPr>
        <p:spPr>
          <a:xfrm rot="9654881">
            <a:off x="-2205634" y="3301232"/>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
        <p:nvSpPr>
          <p:cNvPr id="6" name="Text Placeholder 25">
            <a:extLst>
              <a:ext uri="{FF2B5EF4-FFF2-40B4-BE49-F238E27FC236}">
                <a16:creationId xmlns:a16="http://schemas.microsoft.com/office/drawing/2014/main" id="{AD61217D-D3A7-8E93-6AF9-E48FE0C42D37}"/>
              </a:ext>
            </a:extLst>
          </p:cNvPr>
          <p:cNvSpPr>
            <a:spLocks noGrp="1"/>
          </p:cNvSpPr>
          <p:nvPr>
            <p:ph type="body" sz="quarter" idx="37" hasCustomPrompt="1"/>
          </p:nvPr>
        </p:nvSpPr>
        <p:spPr>
          <a:xfrm>
            <a:off x="5791440" y="368344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7" name="Text Placeholder 25">
            <a:extLst>
              <a:ext uri="{FF2B5EF4-FFF2-40B4-BE49-F238E27FC236}">
                <a16:creationId xmlns:a16="http://schemas.microsoft.com/office/drawing/2014/main" id="{53F0C958-3A48-AC04-7378-96CA88E4D290}"/>
              </a:ext>
            </a:extLst>
          </p:cNvPr>
          <p:cNvSpPr>
            <a:spLocks noGrp="1"/>
          </p:cNvSpPr>
          <p:nvPr>
            <p:ph type="body" sz="quarter" idx="38" hasCustomPrompt="1"/>
          </p:nvPr>
        </p:nvSpPr>
        <p:spPr>
          <a:xfrm>
            <a:off x="6626736" y="3683441"/>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8" name="Text Placeholder 25">
            <a:extLst>
              <a:ext uri="{FF2B5EF4-FFF2-40B4-BE49-F238E27FC236}">
                <a16:creationId xmlns:a16="http://schemas.microsoft.com/office/drawing/2014/main" id="{C72BD1BD-4041-36A1-3441-02AF7AA7E5D1}"/>
              </a:ext>
            </a:extLst>
          </p:cNvPr>
          <p:cNvSpPr>
            <a:spLocks noGrp="1"/>
          </p:cNvSpPr>
          <p:nvPr>
            <p:ph type="body" sz="quarter" idx="39" hasCustomPrompt="1"/>
          </p:nvPr>
        </p:nvSpPr>
        <p:spPr>
          <a:xfrm>
            <a:off x="5791440" y="426576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9" name="Text Placeholder 25">
            <a:extLst>
              <a:ext uri="{FF2B5EF4-FFF2-40B4-BE49-F238E27FC236}">
                <a16:creationId xmlns:a16="http://schemas.microsoft.com/office/drawing/2014/main" id="{7D86A38E-F98E-16CE-B993-045E36A6F65C}"/>
              </a:ext>
            </a:extLst>
          </p:cNvPr>
          <p:cNvSpPr>
            <a:spLocks noGrp="1"/>
          </p:cNvSpPr>
          <p:nvPr>
            <p:ph type="body" sz="quarter" idx="40" hasCustomPrompt="1"/>
          </p:nvPr>
        </p:nvSpPr>
        <p:spPr>
          <a:xfrm>
            <a:off x="6626736" y="4265767"/>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0" name="Text Placeholder 25">
            <a:extLst>
              <a:ext uri="{FF2B5EF4-FFF2-40B4-BE49-F238E27FC236}">
                <a16:creationId xmlns:a16="http://schemas.microsoft.com/office/drawing/2014/main" id="{9639DD67-C9E4-F4F9-0963-B3F5AE296FC4}"/>
              </a:ext>
            </a:extLst>
          </p:cNvPr>
          <p:cNvSpPr>
            <a:spLocks noGrp="1"/>
          </p:cNvSpPr>
          <p:nvPr>
            <p:ph type="body" sz="quarter" idx="41" hasCustomPrompt="1"/>
          </p:nvPr>
        </p:nvSpPr>
        <p:spPr>
          <a:xfrm>
            <a:off x="5791440" y="484486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14" name="Text Placeholder 25">
            <a:extLst>
              <a:ext uri="{FF2B5EF4-FFF2-40B4-BE49-F238E27FC236}">
                <a16:creationId xmlns:a16="http://schemas.microsoft.com/office/drawing/2014/main" id="{05F38C23-D687-5609-D846-15F4D82A98A9}"/>
              </a:ext>
            </a:extLst>
          </p:cNvPr>
          <p:cNvSpPr>
            <a:spLocks noGrp="1"/>
          </p:cNvSpPr>
          <p:nvPr>
            <p:ph type="body" sz="quarter" idx="42" hasCustomPrompt="1"/>
          </p:nvPr>
        </p:nvSpPr>
        <p:spPr>
          <a:xfrm>
            <a:off x="6626736" y="4844866"/>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17">
            <a:extLst>
              <a:ext uri="{FF2B5EF4-FFF2-40B4-BE49-F238E27FC236}">
                <a16:creationId xmlns:a16="http://schemas.microsoft.com/office/drawing/2014/main" id="{575752C6-6689-9483-15F3-9BE36042DFAB}"/>
              </a:ext>
            </a:extLst>
          </p:cNvPr>
          <p:cNvSpPr>
            <a:spLocks noGrp="1"/>
          </p:cNvSpPr>
          <p:nvPr>
            <p:ph type="body" sz="quarter" idx="18" hasCustomPrompt="1"/>
          </p:nvPr>
        </p:nvSpPr>
        <p:spPr>
          <a:xfrm>
            <a:off x="482925" y="1785938"/>
            <a:ext cx="4360537" cy="4057649"/>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Box 2">
            <a:extLst>
              <a:ext uri="{FF2B5EF4-FFF2-40B4-BE49-F238E27FC236}">
                <a16:creationId xmlns:a16="http://schemas.microsoft.com/office/drawing/2014/main" id="{9F2E3F68-4FD2-AFCB-23CA-5DF731673921}"/>
              </a:ext>
            </a:extLst>
          </p:cNvPr>
          <p:cNvSpPr txBox="1"/>
          <p:nvPr userDrawn="1"/>
        </p:nvSpPr>
        <p:spPr>
          <a:xfrm>
            <a:off x="7141497" y="5674814"/>
            <a:ext cx="4346692" cy="364587"/>
          </a:xfrm>
          <a:prstGeom prst="rect">
            <a:avLst/>
          </a:prstGeom>
          <a:noFill/>
        </p:spPr>
        <p:txBody>
          <a:bodyPr wrap="square">
            <a:spAutoFit/>
          </a:bodyPr>
          <a:lstStyle/>
          <a:p>
            <a:pPr marL="0" marR="0" indent="0" algn="just" defTabSz="457200" rtl="0" eaLnBrk="1" fontAlgn="auto" latinLnBrk="0" hangingPunct="0">
              <a:lnSpc>
                <a:spcPts val="660"/>
              </a:lnSpc>
              <a:spcBef>
                <a:spcPts val="0"/>
              </a:spcBef>
              <a:spcAft>
                <a:spcPts val="0"/>
              </a:spcAft>
              <a:buClrTx/>
              <a:buSzTx/>
              <a:buFontTx/>
              <a:buNone/>
              <a:tabLst/>
              <a:defRPr/>
            </a:pPr>
            <a:r>
              <a:rPr lang="en-US" sz="600" kern="1200" dirty="0">
                <a:solidFill>
                  <a:srgbClr val="0C4659"/>
                </a:solidFill>
                <a:effectLst/>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IE" sz="600" dirty="0">
              <a:solidFill>
                <a:srgbClr val="0C465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2F775F78-C82E-C289-1BCC-90963E6A27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70902" y="5674812"/>
            <a:ext cx="1667896" cy="371393"/>
          </a:xfrm>
          <a:prstGeom prst="rect">
            <a:avLst/>
          </a:prstGeom>
        </p:spPr>
      </p:pic>
      <p:pic>
        <p:nvPicPr>
          <p:cNvPr id="11" name="Picture 10" descr="A grey and black sign with a person in a circle&#10;&#10;AI-generated content may be incorrect.">
            <a:extLst>
              <a:ext uri="{FF2B5EF4-FFF2-40B4-BE49-F238E27FC236}">
                <a16:creationId xmlns:a16="http://schemas.microsoft.com/office/drawing/2014/main" id="{9CC82FD5-3D5A-EF8F-0923-9E8E3DDC1AF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12370" y="6181436"/>
            <a:ext cx="869046" cy="317063"/>
          </a:xfrm>
          <a:prstGeom prst="rect">
            <a:avLst/>
          </a:prstGeom>
        </p:spPr>
      </p:pic>
      <p:sp>
        <p:nvSpPr>
          <p:cNvPr id="12" name="TextBox 11">
            <a:extLst>
              <a:ext uri="{FF2B5EF4-FFF2-40B4-BE49-F238E27FC236}">
                <a16:creationId xmlns:a16="http://schemas.microsoft.com/office/drawing/2014/main" id="{32188E61-35D2-9C7E-8FB3-9042EA6114EC}"/>
              </a:ext>
            </a:extLst>
          </p:cNvPr>
          <p:cNvSpPr txBox="1"/>
          <p:nvPr userDrawn="1"/>
        </p:nvSpPr>
        <p:spPr>
          <a:xfrm>
            <a:off x="7138798" y="6117122"/>
            <a:ext cx="43252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IE" sz="600" dirty="0">
                <a:solidFill>
                  <a:srgbClr val="0B3A5B"/>
                </a:solidFill>
              </a:rPr>
              <a:t>This license enables </a:t>
            </a:r>
            <a:r>
              <a:rPr lang="en-IE" sz="600" dirty="0" err="1">
                <a:solidFill>
                  <a:srgbClr val="0B3A5B"/>
                </a:solidFill>
              </a:rPr>
              <a:t>reusers</a:t>
            </a:r>
            <a:r>
              <a:rPr lang="en-IE" sz="600" dirty="0">
                <a:solidFill>
                  <a:srgbClr val="0B3A5B"/>
                </a:solidFill>
              </a:rPr>
              <a:t> to distribute, remix, adapt, and build upon the material in any medium or format, so long as </a:t>
            </a:r>
            <a:r>
              <a:rPr lang="en-US" sz="600" dirty="0">
                <a:solidFill>
                  <a:srgbClr val="0B3A5B"/>
                </a:solidFill>
              </a:rPr>
              <a:t>attribution is given to the creator. The license allows for commercial use. CC BY includes the following elements:</a:t>
            </a:r>
          </a:p>
          <a:p>
            <a:pPr algn="just"/>
            <a:r>
              <a:rPr lang="en-US" sz="600" dirty="0">
                <a:solidFill>
                  <a:srgbClr val="0B3A5B"/>
                </a:solidFill>
              </a:rPr>
              <a:t>BY: credit must be given to the creator.</a:t>
            </a:r>
            <a:endParaRPr lang="en-US" sz="600" dirty="0">
              <a:solidFill>
                <a:srgbClr val="0B3A5B"/>
              </a:solidFill>
              <a:ea typeface="Calibri"/>
              <a:cs typeface="Calibri"/>
            </a:endParaRPr>
          </a:p>
        </p:txBody>
      </p: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0" y="-2"/>
            <a:ext cx="1378111"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2267191" y="2545559"/>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3102488" y="2545560"/>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2267191" y="3123421"/>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3102488" y="3123422"/>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2267191" y="370249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3102488" y="3702491"/>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2267191" y="428481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3102488" y="4284817"/>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2267191" y="486391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3102488" y="4863916"/>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Rectangle 35">
            <a:extLst>
              <a:ext uri="{FF2B5EF4-FFF2-40B4-BE49-F238E27FC236}">
                <a16:creationId xmlns:a16="http://schemas.microsoft.com/office/drawing/2014/main" id="{27BC3113-E3C6-5349-8D68-5760D4A8C23B}"/>
              </a:ext>
            </a:extLst>
          </p:cNvPr>
          <p:cNvSpPr/>
          <p:nvPr userDrawn="1"/>
        </p:nvSpPr>
        <p:spPr>
          <a:xfrm>
            <a:off x="4388307" y="5855031"/>
            <a:ext cx="7016293" cy="615553"/>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US" sz="850" b="0" i="0" dirty="0">
                <a:solidFill>
                  <a:srgbClr val="09465E"/>
                </a:solidFill>
                <a:latin typeface="Calibri" panose="020F0502020204030204" pitchFamily="34" charset="0"/>
                <a:ea typeface="Open Sans" panose="020B060603050402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50" b="0" i="0" dirty="0">
              <a:solidFill>
                <a:srgbClr val="09465E"/>
              </a:solidFill>
              <a:latin typeface="Calibri" panose="020F0502020204030204" pitchFamily="34" charset="0"/>
              <a:ea typeface="Open Sans" panose="020B0606030504020204" pitchFamily="34" charset="0"/>
              <a:cs typeface="Calibri" panose="020F0502020204030204" pitchFamily="34" charset="0"/>
            </a:endParaRPr>
          </a:p>
        </p:txBody>
      </p:sp>
      <p:sp>
        <p:nvSpPr>
          <p:cNvPr id="3" name="Picture Placeholder 3">
            <a:extLst>
              <a:ext uri="{FF2B5EF4-FFF2-40B4-BE49-F238E27FC236}">
                <a16:creationId xmlns:a16="http://schemas.microsoft.com/office/drawing/2014/main" id="{EF376128-3D56-39EB-B878-881E313032D4}"/>
              </a:ext>
            </a:extLst>
          </p:cNvPr>
          <p:cNvSpPr>
            <a:spLocks noGrp="1"/>
          </p:cNvSpPr>
          <p:nvPr>
            <p:ph type="pic" sz="quarter" idx="11"/>
          </p:nvPr>
        </p:nvSpPr>
        <p:spPr>
          <a:xfrm>
            <a:off x="788894" y="340862"/>
            <a:ext cx="11403106" cy="190369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pic>
        <p:nvPicPr>
          <p:cNvPr id="4" name="Picture 3">
            <a:extLst>
              <a:ext uri="{FF2B5EF4-FFF2-40B4-BE49-F238E27FC236}">
                <a16:creationId xmlns:a16="http://schemas.microsoft.com/office/drawing/2014/main" id="{D704BAEF-03F0-744A-90FB-0A1EF03B5F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03050" y="5867924"/>
            <a:ext cx="2054262" cy="457426"/>
          </a:xfrm>
          <a:prstGeom prst="rect">
            <a:avLst/>
          </a:prstGeom>
        </p:spPr>
      </p:pic>
      <p:cxnSp>
        <p:nvCxnSpPr>
          <p:cNvPr id="11" name="Straight Connector 10">
            <a:extLst>
              <a:ext uri="{FF2B5EF4-FFF2-40B4-BE49-F238E27FC236}">
                <a16:creationId xmlns:a16="http://schemas.microsoft.com/office/drawing/2014/main" id="{4344D256-A31B-BC2F-4B9A-43E1183BF608}"/>
              </a:ext>
            </a:extLst>
          </p:cNvPr>
          <p:cNvCxnSpPr>
            <a:cxnSpLocks/>
          </p:cNvCxnSpPr>
          <p:nvPr userDrawn="1"/>
        </p:nvCxnSpPr>
        <p:spPr>
          <a:xfrm flipV="1">
            <a:off x="2156224" y="3114739"/>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7184EE-77EA-7EB6-556C-9284576B774E}"/>
              </a:ext>
            </a:extLst>
          </p:cNvPr>
          <p:cNvCxnSpPr>
            <a:cxnSpLocks/>
          </p:cNvCxnSpPr>
          <p:nvPr userDrawn="1"/>
        </p:nvCxnSpPr>
        <p:spPr>
          <a:xfrm flipV="1">
            <a:off x="2156224" y="3692562"/>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E695D3F-90BB-714D-905E-359A8A6F977A}"/>
              </a:ext>
            </a:extLst>
          </p:cNvPr>
          <p:cNvCxnSpPr>
            <a:cxnSpLocks/>
          </p:cNvCxnSpPr>
          <p:nvPr userDrawn="1"/>
        </p:nvCxnSpPr>
        <p:spPr>
          <a:xfrm flipV="1">
            <a:off x="2156224" y="4270385"/>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30A6276-CB75-B53D-5CED-F7679BCF3899}"/>
              </a:ext>
            </a:extLst>
          </p:cNvPr>
          <p:cNvCxnSpPr>
            <a:cxnSpLocks/>
          </p:cNvCxnSpPr>
          <p:nvPr userDrawn="1"/>
        </p:nvCxnSpPr>
        <p:spPr>
          <a:xfrm flipV="1">
            <a:off x="2156224" y="4848208"/>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sp>
        <p:nvSpPr>
          <p:cNvPr id="2" name="Freeform 1">
            <a:extLst>
              <a:ext uri="{FF2B5EF4-FFF2-40B4-BE49-F238E27FC236}">
                <a16:creationId xmlns:a16="http://schemas.microsoft.com/office/drawing/2014/main" id="{8D6DEE65-4255-40E0-1424-3FAEA4533AF2}"/>
              </a:ext>
            </a:extLst>
          </p:cNvPr>
          <p:cNvSpPr/>
          <p:nvPr userDrawn="1"/>
        </p:nvSpPr>
        <p:spPr>
          <a:xfrm rot="9654881">
            <a:off x="-1705571" y="2672583"/>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247733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Photo Slide 01 - Nav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E1630F-ABE3-454E-AF33-B76A322BEE73}"/>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F6A92F6-7AEB-B44D-810F-0ECFA12BA532}"/>
              </a:ext>
            </a:extLst>
          </p:cNvPr>
          <p:cNvSpPr/>
          <p:nvPr userDrawn="1"/>
        </p:nvSpPr>
        <p:spPr>
          <a:xfrm rot="16200000">
            <a:off x="2862666" y="-2030696"/>
            <a:ext cx="6141020" cy="10919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31" name="Picture Placeholder 3">
            <a:extLst>
              <a:ext uri="{FF2B5EF4-FFF2-40B4-BE49-F238E27FC236}">
                <a16:creationId xmlns:a16="http://schemas.microsoft.com/office/drawing/2014/main" id="{E95453CA-7B4E-0746-91B4-37426B27DE91}"/>
              </a:ext>
            </a:extLst>
          </p:cNvPr>
          <p:cNvSpPr>
            <a:spLocks noGrp="1"/>
          </p:cNvSpPr>
          <p:nvPr>
            <p:ph type="pic" sz="quarter" idx="11"/>
          </p:nvPr>
        </p:nvSpPr>
        <p:spPr>
          <a:xfrm>
            <a:off x="799128" y="746272"/>
            <a:ext cx="10203652" cy="5365455"/>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grpSp>
        <p:nvGrpSpPr>
          <p:cNvPr id="4" name="Group 3">
            <a:extLst>
              <a:ext uri="{FF2B5EF4-FFF2-40B4-BE49-F238E27FC236}">
                <a16:creationId xmlns:a16="http://schemas.microsoft.com/office/drawing/2014/main" id="{51446C6C-3DF1-7233-DD14-F4717C528CEC}"/>
              </a:ext>
            </a:extLst>
          </p:cNvPr>
          <p:cNvGrpSpPr/>
          <p:nvPr userDrawn="1"/>
        </p:nvGrpSpPr>
        <p:grpSpPr>
          <a:xfrm>
            <a:off x="11656052" y="3880526"/>
            <a:ext cx="281949" cy="2748511"/>
            <a:chOff x="7176656" y="8423488"/>
            <a:chExt cx="190704" cy="1859031"/>
          </a:xfrm>
        </p:grpSpPr>
        <p:cxnSp>
          <p:nvCxnSpPr>
            <p:cNvPr id="5" name="Straight Connector 4">
              <a:extLst>
                <a:ext uri="{FF2B5EF4-FFF2-40B4-BE49-F238E27FC236}">
                  <a16:creationId xmlns:a16="http://schemas.microsoft.com/office/drawing/2014/main" id="{2F05E96D-09C7-6275-A582-448D736A922F}"/>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30C52D9-085E-AF3B-5EA4-90697739943A}"/>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649323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Photo Slide 02 - Navy">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A64D667-BE72-C24D-B0CC-AD31B56CD27C}"/>
              </a:ext>
            </a:extLst>
          </p:cNvPr>
          <p:cNvSpPr/>
          <p:nvPr userDrawn="1"/>
        </p:nvSpPr>
        <p:spPr>
          <a:xfrm rot="16200000">
            <a:off x="4192375" y="-642572"/>
            <a:ext cx="3807250" cy="812984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B6E1D271-A54F-3142-9810-88EAA303CC9C}"/>
              </a:ext>
            </a:extLst>
          </p:cNvPr>
          <p:cNvSpPr>
            <a:spLocks noGrp="1"/>
          </p:cNvSpPr>
          <p:nvPr>
            <p:ph type="body" sz="quarter" idx="18" hasCustomPrompt="1"/>
          </p:nvPr>
        </p:nvSpPr>
        <p:spPr>
          <a:xfrm>
            <a:off x="4063536" y="4285031"/>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Name</a:t>
            </a:r>
            <a:endParaRPr lang="en-US" dirty="0"/>
          </a:p>
        </p:txBody>
      </p:sp>
      <p:sp>
        <p:nvSpPr>
          <p:cNvPr id="18" name="Text Placeholder 17">
            <a:extLst>
              <a:ext uri="{FF2B5EF4-FFF2-40B4-BE49-F238E27FC236}">
                <a16:creationId xmlns:a16="http://schemas.microsoft.com/office/drawing/2014/main" id="{4CD73164-A5CD-B44E-851C-2983ED5519FA}"/>
              </a:ext>
            </a:extLst>
          </p:cNvPr>
          <p:cNvSpPr>
            <a:spLocks noGrp="1"/>
          </p:cNvSpPr>
          <p:nvPr>
            <p:ph type="body" sz="quarter" idx="19" hasCustomPrompt="1"/>
          </p:nvPr>
        </p:nvSpPr>
        <p:spPr>
          <a:xfrm>
            <a:off x="2031074" y="2022793"/>
            <a:ext cx="8129850" cy="1985691"/>
          </a:xfrm>
          <a:prstGeom prst="rect">
            <a:avLst/>
          </a:prstGeom>
          <a:noFill/>
          <a:ln>
            <a:noFill/>
          </a:ln>
        </p:spPr>
        <p:txBody>
          <a:bodyPr anchor="ctr"/>
          <a:lstStyle>
            <a:lvl1pPr algn="ctr">
              <a:buNone/>
              <a:defRPr sz="3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QUOTE</a:t>
            </a:r>
            <a:endParaRPr lang="en-US" dirty="0"/>
          </a:p>
        </p:txBody>
      </p:sp>
      <p:sp>
        <p:nvSpPr>
          <p:cNvPr id="30" name="Picture Placeholder 29">
            <a:extLst>
              <a:ext uri="{FF2B5EF4-FFF2-40B4-BE49-F238E27FC236}">
                <a16:creationId xmlns:a16="http://schemas.microsoft.com/office/drawing/2014/main" id="{C6C7483F-9D23-2345-991A-9E887BE50E14}"/>
              </a:ext>
            </a:extLst>
          </p:cNvPr>
          <p:cNvSpPr>
            <a:spLocks noGrp="1"/>
          </p:cNvSpPr>
          <p:nvPr>
            <p:ph type="pic" sz="quarter" idx="20"/>
          </p:nvPr>
        </p:nvSpPr>
        <p:spPr>
          <a:xfrm>
            <a:off x="-2" y="-7299"/>
            <a:ext cx="12192002" cy="6865298"/>
          </a:xfrm>
          <a:custGeom>
            <a:avLst/>
            <a:gdLst>
              <a:gd name="connsiteX0" fmla="*/ 2031077 w 12192002"/>
              <a:gd name="connsiteY0" fmla="*/ 1509985 h 6865298"/>
              <a:gd name="connsiteX1" fmla="*/ 2031077 w 12192002"/>
              <a:gd name="connsiteY1" fmla="*/ 5275310 h 6865298"/>
              <a:gd name="connsiteX2" fmla="*/ 10160926 w 12192002"/>
              <a:gd name="connsiteY2" fmla="*/ 5275310 h 6865298"/>
              <a:gd name="connsiteX3" fmla="*/ 10160926 w 12192002"/>
              <a:gd name="connsiteY3" fmla="*/ 1509985 h 6865298"/>
              <a:gd name="connsiteX4" fmla="*/ 0 w 12192002"/>
              <a:gd name="connsiteY4" fmla="*/ 0 h 6865298"/>
              <a:gd name="connsiteX5" fmla="*/ 12192002 w 12192002"/>
              <a:gd name="connsiteY5" fmla="*/ 0 h 6865298"/>
              <a:gd name="connsiteX6" fmla="*/ 12192002 w 12192002"/>
              <a:gd name="connsiteY6" fmla="*/ 5795417 h 6865298"/>
              <a:gd name="connsiteX7" fmla="*/ 12192002 w 12192002"/>
              <a:gd name="connsiteY7" fmla="*/ 6785294 h 6865298"/>
              <a:gd name="connsiteX8" fmla="*/ 12192002 w 12192002"/>
              <a:gd name="connsiteY8" fmla="*/ 6865298 h 6865298"/>
              <a:gd name="connsiteX9" fmla="*/ 0 w 12192002"/>
              <a:gd name="connsiteY9" fmla="*/ 6865298 h 6865298"/>
              <a:gd name="connsiteX10" fmla="*/ 0 w 12192002"/>
              <a:gd name="connsiteY10" fmla="*/ 6785294 h 6865298"/>
              <a:gd name="connsiteX11" fmla="*/ 0 w 12192002"/>
              <a:gd name="connsiteY11" fmla="*/ 5795417 h 686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2" h="6865298">
                <a:moveTo>
                  <a:pt x="2031077" y="1509985"/>
                </a:moveTo>
                <a:lnTo>
                  <a:pt x="2031077" y="5275310"/>
                </a:lnTo>
                <a:lnTo>
                  <a:pt x="10160926" y="5275310"/>
                </a:lnTo>
                <a:lnTo>
                  <a:pt x="10160926" y="1509985"/>
                </a:lnTo>
                <a:close/>
                <a:moveTo>
                  <a:pt x="0" y="0"/>
                </a:moveTo>
                <a:lnTo>
                  <a:pt x="12192002" y="0"/>
                </a:lnTo>
                <a:lnTo>
                  <a:pt x="12192002" y="5795417"/>
                </a:lnTo>
                <a:lnTo>
                  <a:pt x="12192002" y="6785294"/>
                </a:lnTo>
                <a:lnTo>
                  <a:pt x="12192002" y="6865298"/>
                </a:lnTo>
                <a:lnTo>
                  <a:pt x="0" y="6865298"/>
                </a:lnTo>
                <a:lnTo>
                  <a:pt x="0" y="6785294"/>
                </a:lnTo>
                <a:lnTo>
                  <a:pt x="0" y="5795417"/>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3819129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Photo Slide 03">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25ED91B-E72D-454A-96A2-6160C2712A09}"/>
              </a:ext>
            </a:extLst>
          </p:cNvPr>
          <p:cNvSpPr>
            <a:spLocks noGrp="1"/>
          </p:cNvSpPr>
          <p:nvPr>
            <p:ph type="pic" sz="quarter" idx="11"/>
          </p:nvPr>
        </p:nvSpPr>
        <p:spPr>
          <a:xfrm>
            <a:off x="0" y="-12469"/>
            <a:ext cx="12192000" cy="6870469"/>
          </a:xfrm>
          <a:custGeom>
            <a:avLst/>
            <a:gdLst>
              <a:gd name="connsiteX0" fmla="*/ 593490 w 12192000"/>
              <a:gd name="connsiteY0" fmla="*/ 490474 h 6870469"/>
              <a:gd name="connsiteX1" fmla="*/ 593490 w 12192000"/>
              <a:gd name="connsiteY1" fmla="*/ 6379996 h 6870469"/>
              <a:gd name="connsiteX2" fmla="*/ 11598512 w 12192000"/>
              <a:gd name="connsiteY2" fmla="*/ 6379996 h 6870469"/>
              <a:gd name="connsiteX3" fmla="*/ 11598512 w 12192000"/>
              <a:gd name="connsiteY3" fmla="*/ 490474 h 6870469"/>
              <a:gd name="connsiteX4" fmla="*/ 0 w 12192000"/>
              <a:gd name="connsiteY4" fmla="*/ 0 h 6870469"/>
              <a:gd name="connsiteX5" fmla="*/ 12192000 w 12192000"/>
              <a:gd name="connsiteY5" fmla="*/ 0 h 6870469"/>
              <a:gd name="connsiteX6" fmla="*/ 12192000 w 12192000"/>
              <a:gd name="connsiteY6" fmla="*/ 6870469 h 6870469"/>
              <a:gd name="connsiteX7" fmla="*/ 0 w 12192000"/>
              <a:gd name="connsiteY7" fmla="*/ 6870469 h 68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70469">
                <a:moveTo>
                  <a:pt x="593490" y="490474"/>
                </a:moveTo>
                <a:lnTo>
                  <a:pt x="593490" y="6379996"/>
                </a:lnTo>
                <a:lnTo>
                  <a:pt x="11598512" y="6379996"/>
                </a:lnTo>
                <a:lnTo>
                  <a:pt x="11598512" y="490474"/>
                </a:lnTo>
                <a:close/>
                <a:moveTo>
                  <a:pt x="0" y="0"/>
                </a:moveTo>
                <a:lnTo>
                  <a:pt x="12192000" y="0"/>
                </a:lnTo>
                <a:lnTo>
                  <a:pt x="12192000" y="6870469"/>
                </a:lnTo>
                <a:lnTo>
                  <a:pt x="0" y="6870469"/>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7" name="Text Placeholder 17">
            <a:extLst>
              <a:ext uri="{FF2B5EF4-FFF2-40B4-BE49-F238E27FC236}">
                <a16:creationId xmlns:a16="http://schemas.microsoft.com/office/drawing/2014/main" id="{074C7853-7CB6-7746-BAFE-C9DCDB2DED13}"/>
              </a:ext>
            </a:extLst>
          </p:cNvPr>
          <p:cNvSpPr>
            <a:spLocks noGrp="1"/>
          </p:cNvSpPr>
          <p:nvPr>
            <p:ph type="body" sz="quarter" idx="18" hasCustomPrompt="1"/>
          </p:nvPr>
        </p:nvSpPr>
        <p:spPr>
          <a:xfrm>
            <a:off x="4063536" y="4333157"/>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Name</a:t>
            </a:r>
            <a:endParaRPr lang="en-US" dirty="0"/>
          </a:p>
        </p:txBody>
      </p:sp>
      <p:sp>
        <p:nvSpPr>
          <p:cNvPr id="8" name="Text Placeholder 17">
            <a:extLst>
              <a:ext uri="{FF2B5EF4-FFF2-40B4-BE49-F238E27FC236}">
                <a16:creationId xmlns:a16="http://schemas.microsoft.com/office/drawing/2014/main" id="{B7076A1A-EEF6-B84F-88E3-91A2A97935FC}"/>
              </a:ext>
            </a:extLst>
          </p:cNvPr>
          <p:cNvSpPr>
            <a:spLocks noGrp="1"/>
          </p:cNvSpPr>
          <p:nvPr>
            <p:ph type="body" sz="quarter" idx="19" hasCustomPrompt="1"/>
          </p:nvPr>
        </p:nvSpPr>
        <p:spPr>
          <a:xfrm>
            <a:off x="2031074" y="2070919"/>
            <a:ext cx="8129850" cy="1985691"/>
          </a:xfrm>
          <a:prstGeom prst="rect">
            <a:avLst/>
          </a:prstGeom>
          <a:noFill/>
          <a:ln>
            <a:noFill/>
          </a:ln>
        </p:spPr>
        <p:txBody>
          <a:bodyPr anchor="ctr"/>
          <a:lstStyle>
            <a:lvl1pPr algn="ctr">
              <a:buNone/>
              <a:defRPr sz="30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QUOTE</a:t>
            </a:r>
            <a:endParaRPr lang="en-US" dirty="0"/>
          </a:p>
        </p:txBody>
      </p:sp>
    </p:spTree>
    <p:extLst>
      <p:ext uri="{BB962C8B-B14F-4D97-AF65-F5344CB8AC3E}">
        <p14:creationId xmlns:p14="http://schemas.microsoft.com/office/powerpoint/2010/main" val="1576958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256D6CF-386B-B54A-4AAD-4FF4FFCC1229}"/>
              </a:ext>
            </a:extLst>
          </p:cNvPr>
          <p:cNvGrpSpPr/>
          <p:nvPr userDrawn="1"/>
        </p:nvGrpSpPr>
        <p:grpSpPr>
          <a:xfrm>
            <a:off x="11656052" y="3880526"/>
            <a:ext cx="281949" cy="2748511"/>
            <a:chOff x="7176656" y="8423488"/>
            <a:chExt cx="190704" cy="1859031"/>
          </a:xfrm>
        </p:grpSpPr>
        <p:cxnSp>
          <p:nvCxnSpPr>
            <p:cNvPr id="4" name="Straight Connector 3">
              <a:extLst>
                <a:ext uri="{FF2B5EF4-FFF2-40B4-BE49-F238E27FC236}">
                  <a16:creationId xmlns:a16="http://schemas.microsoft.com/office/drawing/2014/main" id="{A3E32C6B-46A7-8A55-1D08-634583AE0C02}"/>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B3DF025-C9E1-DAD9-2F51-F83B7D60A85C}"/>
                </a:ext>
              </a:extLst>
            </p:cNvPr>
            <p:cNvPicPr>
              <a:picLocks noChangeAspect="1"/>
            </p:cNvPicPr>
            <p:nvPr userDrawn="1"/>
          </p:nvPicPr>
          <p:blipFill rotWithShape="1">
            <a:blip r:embed="rId23" cstate="screen">
              <a:extLs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81" r:id="rId2"/>
    <p:sldLayoutId id="2147483897" r:id="rId3"/>
    <p:sldLayoutId id="2147483882" r:id="rId4"/>
    <p:sldLayoutId id="2147483842" r:id="rId5"/>
    <p:sldLayoutId id="2147483898" r:id="rId6"/>
    <p:sldLayoutId id="2147483840" r:id="rId7"/>
    <p:sldLayoutId id="2147483884" r:id="rId8"/>
    <p:sldLayoutId id="2147483883" r:id="rId9"/>
    <p:sldLayoutId id="2147483877" r:id="rId10"/>
    <p:sldLayoutId id="2147483841" r:id="rId11"/>
    <p:sldLayoutId id="2147483885" r:id="rId12"/>
    <p:sldLayoutId id="2147483899" r:id="rId13"/>
    <p:sldLayoutId id="2147483900" r:id="rId14"/>
    <p:sldLayoutId id="2147483886" r:id="rId15"/>
    <p:sldLayoutId id="2147483878" r:id="rId16"/>
    <p:sldLayoutId id="2147483861" r:id="rId17"/>
    <p:sldLayoutId id="2147483833" r:id="rId18"/>
    <p:sldLayoutId id="2147483847" r:id="rId19"/>
    <p:sldLayoutId id="2147483853" r:id="rId20"/>
    <p:sldLayoutId id="214748390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hyperlink" Target="https://www.ellenmacarthurfoundation.org/circular-economy-podcast/overview"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hyperlink" Target="https://waste2worth.eu/good-practice-compendium/" TargetMode="External"/><Relationship Id="rId7" Type="http://schemas.openxmlformats.org/officeDocument/2006/relationships/image" Target="../media/image34.sv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s://delikatetxe.eus/e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asef.org/wp-content/uploads/2022/01/02-SMEs-Role-in-Circular-Food-Production-Final.pdf" TargetMode="Externa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hyperlink" Target="https://food.ec.europa.eu/horizontal-topics/farm-fork-strategy_en" TargetMode="External"/><Relationship Id="rId2" Type="http://schemas.openxmlformats.org/officeDocument/2006/relationships/hyperlink" Target="https://commission.europa.eu/strategy-and-policy/priorities-2019-2024/european-green-deal_en" TargetMode="External"/><Relationship Id="rId1" Type="http://schemas.openxmlformats.org/officeDocument/2006/relationships/slideLayout" Target="../slideLayouts/slideLayout11.xml"/><Relationship Id="rId6" Type="http://schemas.openxmlformats.org/officeDocument/2006/relationships/image" Target="../media/image39.jpeg"/><Relationship Id="rId5" Type="http://schemas.openxmlformats.org/officeDocument/2006/relationships/hyperlink" Target="https://knowledge4policy.ec.europa.eu/publication/updated-bioeconomy-strategy-2018_en" TargetMode="External"/><Relationship Id="rId4" Type="http://schemas.openxmlformats.org/officeDocument/2006/relationships/hyperlink" Target="https://environment.ec.europa.eu/strategy/circular-economy-action-plan_en"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ec.europa.eu/commission/presscorner/api/files/attachment/879954/3%20European%20Green%20Deal.pdf" TargetMode="External"/><Relationship Id="rId2" Type="http://schemas.openxmlformats.org/officeDocument/2006/relationships/slideLayout" Target="../slideLayouts/slideLayout18.xml"/><Relationship Id="rId1" Type="http://schemas.openxmlformats.org/officeDocument/2006/relationships/video" Target="https://www.youtube.com/embed/H37grur6HaU?feature=oembed" TargetMode="External"/><Relationship Id="rId5" Type="http://schemas.openxmlformats.org/officeDocument/2006/relationships/hyperlink" Target="https://www.youtube.com/watch?v=H37grur6HaU" TargetMode="Externa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food.ec.europa.eu/document/download/472acca8-7f7b-4171-98b0-ed76720d68d3_en?filename=f2f_action-plan_2020_strategy-info_en.pdf" TargetMode="Externa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eur-lex.europa.eu/legal-content/EN/TXT/?qid=1583933814386&amp;uri=COM:2020:98:FIN" TargetMode="Externa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s://knowledge4policy.ec.europa.eu/publication/updated-bioeconomy-strategy-2018_en" TargetMode="External"/><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18.xml"/><Relationship Id="rId1" Type="http://schemas.openxmlformats.org/officeDocument/2006/relationships/video" Target="https://www.youtube.com/embed/hwLoKol0ups?feature=oembed" TargetMode="External"/><Relationship Id="rId4" Type="http://schemas.openxmlformats.org/officeDocument/2006/relationships/hyperlink" Target="https://www.youtube.com/watch?v=hwLoKol0up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svg"/><Relationship Id="rId2" Type="http://schemas.openxmlformats.org/officeDocument/2006/relationships/hyperlink" Target="https://environment.ec.europa.eu/topics/waste-and-recycling/waste-framework-directive_en#ref-2023-amendment-to-the-waste-framework-directive" TargetMode="Externa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sdgs.un.org/goals" TargetMode="External"/><Relationship Id="rId1" Type="http://schemas.openxmlformats.org/officeDocument/2006/relationships/slideLayout" Target="../slideLayouts/slideLayout16.xml"/><Relationship Id="rId4" Type="http://schemas.openxmlformats.org/officeDocument/2006/relationships/hyperlink" Target="https://cannabis2030.org/en/"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sdgs.un.org/goals/goal2" TargetMode="External"/><Relationship Id="rId7" Type="http://schemas.openxmlformats.org/officeDocument/2006/relationships/hyperlink" Target="https://sdgs.un.org/goals/goal12" TargetMode="External"/><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53.png"/><Relationship Id="rId5" Type="http://schemas.openxmlformats.org/officeDocument/2006/relationships/hyperlink" Target="https://sdgs.un.org/goals/goal13" TargetMode="External"/><Relationship Id="rId10" Type="http://schemas.openxmlformats.org/officeDocument/2006/relationships/image" Target="../media/image55.png"/><Relationship Id="rId4" Type="http://schemas.openxmlformats.org/officeDocument/2006/relationships/image" Target="../media/image52.png"/><Relationship Id="rId9" Type="http://schemas.openxmlformats.org/officeDocument/2006/relationships/hyperlink" Target="https://sdgs.un.org/goals/goal6"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18.xml"/><Relationship Id="rId1" Type="http://schemas.openxmlformats.org/officeDocument/2006/relationships/video" Target="https://www.youtube.com/embed/zCRKvDyyHmI?feature=oembed" TargetMode="External"/><Relationship Id="rId4" Type="http://schemas.openxmlformats.org/officeDocument/2006/relationships/hyperlink" Target="https://www.youtube.com/watch?v=zCRKvDyyHmI"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hyperlink" Target="https://www.instagram.com/cie.gateway?igsh=dzNxYnl3OGpnbmpn" TargetMode="External"/><Relationship Id="rId5" Type="http://schemas.openxmlformats.org/officeDocument/2006/relationships/hyperlink" Target="https://www.linkedin.com/company/cooperation-in-education-gateway" TargetMode="External"/><Relationship Id="rId4" Type="http://schemas.openxmlformats.org/officeDocument/2006/relationships/hyperlink" Target="https://www.youtube.com/@CiEGatewa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hyperlink" Target="https://www.europarl.europa.eu/topics/en/article/20151201STO05603/circular-economy-definition-importance-and-benefits"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hyperlink" Target="https://www.youtube.com/watch?v=NBEvJwTxs4w" TargetMode="External"/><Relationship Id="rId2" Type="http://schemas.openxmlformats.org/officeDocument/2006/relationships/slideLayout" Target="../slideLayouts/slideLayout18.xml"/><Relationship Id="rId1" Type="http://schemas.openxmlformats.org/officeDocument/2006/relationships/video" Target="https://www.youtube.com/embed/NBEvJwTxs4w?feature=oembed" TargetMode="External"/><Relationship Id="rId6" Type="http://schemas.openxmlformats.org/officeDocument/2006/relationships/image" Target="../media/image15.png"/><Relationship Id="rId5" Type="http://schemas.openxmlformats.org/officeDocument/2006/relationships/hyperlink" Target="https://www.ellenmacarthurfoundation.org/" TargetMode="Externa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hyperlink" Target="https://waste2worth.eu/regional-community-maps-of-waste-stream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7">
            <a:extLst>
              <a:ext uri="{FF2B5EF4-FFF2-40B4-BE49-F238E27FC236}">
                <a16:creationId xmlns:a16="http://schemas.microsoft.com/office/drawing/2014/main" id="{204198C6-A157-36B1-AFE0-5FA057999C1F}"/>
              </a:ext>
            </a:extLst>
          </p:cNvPr>
          <p:cNvPicPr>
            <a:picLocks noGrp="1" noChangeAspect="1"/>
          </p:cNvPicPr>
          <p:nvPr>
            <p:ph type="pic" sz="quarter" idx="12"/>
          </p:nvPr>
        </p:nvPicPr>
        <p:blipFill>
          <a:blip r:embed="rId3"/>
          <a:srcRect l="-66187" r="-1"/>
          <a:stretch/>
        </p:blipFill>
        <p:spPr>
          <a:xfrm>
            <a:off x="0" y="2521118"/>
            <a:ext cx="12192000" cy="3451057"/>
          </a:xfrm>
          <a:solidFill>
            <a:srgbClr val="3B7217"/>
          </a:solidFill>
        </p:spPr>
      </p:pic>
      <p:sp>
        <p:nvSpPr>
          <p:cNvPr id="9" name="Rectangle 8">
            <a:extLst>
              <a:ext uri="{FF2B5EF4-FFF2-40B4-BE49-F238E27FC236}">
                <a16:creationId xmlns:a16="http://schemas.microsoft.com/office/drawing/2014/main" id="{1C649D26-280B-9DCA-8DAE-3F92754507FD}"/>
              </a:ext>
            </a:extLst>
          </p:cNvPr>
          <p:cNvSpPr/>
          <p:nvPr/>
        </p:nvSpPr>
        <p:spPr>
          <a:xfrm>
            <a:off x="1902693" y="4316115"/>
            <a:ext cx="5148347" cy="12526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TextBox 13">
            <a:extLst>
              <a:ext uri="{FF2B5EF4-FFF2-40B4-BE49-F238E27FC236}">
                <a16:creationId xmlns:a16="http://schemas.microsoft.com/office/drawing/2014/main" id="{A10B8A40-3CA0-B8CA-33CE-C991B6732794}"/>
              </a:ext>
            </a:extLst>
          </p:cNvPr>
          <p:cNvSpPr txBox="1"/>
          <p:nvPr/>
        </p:nvSpPr>
        <p:spPr>
          <a:xfrm>
            <a:off x="2086715" y="4368413"/>
            <a:ext cx="5035674" cy="1200329"/>
          </a:xfrm>
          <a:prstGeom prst="rect">
            <a:avLst/>
          </a:prstGeom>
          <a:noFill/>
        </p:spPr>
        <p:txBody>
          <a:bodyPr wrap="none" rtlCol="0">
            <a:spAutoFit/>
          </a:bodyPr>
          <a:lstStyle/>
          <a:p>
            <a:r>
              <a:rPr lang="en-US" sz="3600" b="1" spc="324" dirty="0">
                <a:solidFill>
                  <a:srgbClr val="60BA47"/>
                </a:solidFill>
                <a:latin typeface="Calibri" panose="020F0502020204030204" pitchFamily="34" charset="0"/>
                <a:cs typeface="Calibri" panose="020F0502020204030204" pitchFamily="34" charset="0"/>
              </a:rPr>
              <a:t>INTRODUCTION TO </a:t>
            </a:r>
            <a:endParaRPr lang="pl-PL" sz="3600" b="1" spc="324" dirty="0">
              <a:solidFill>
                <a:srgbClr val="60BA47"/>
              </a:solidFill>
              <a:latin typeface="Calibri" panose="020F0502020204030204" pitchFamily="34" charset="0"/>
              <a:cs typeface="Calibri" panose="020F0502020204030204" pitchFamily="34" charset="0"/>
            </a:endParaRPr>
          </a:p>
          <a:p>
            <a:r>
              <a:rPr lang="en-US" sz="3600" b="1" spc="324" dirty="0">
                <a:solidFill>
                  <a:srgbClr val="60BA47"/>
                </a:solidFill>
                <a:latin typeface="Calibri" panose="020F0502020204030204" pitchFamily="34" charset="0"/>
                <a:cs typeface="Calibri" panose="020F0502020204030204" pitchFamily="34" charset="0"/>
              </a:rPr>
              <a:t>CIRCULAR ECONOMY </a:t>
            </a:r>
          </a:p>
        </p:txBody>
      </p:sp>
      <p:sp>
        <p:nvSpPr>
          <p:cNvPr id="27" name="Rectangle 26">
            <a:extLst>
              <a:ext uri="{FF2B5EF4-FFF2-40B4-BE49-F238E27FC236}">
                <a16:creationId xmlns:a16="http://schemas.microsoft.com/office/drawing/2014/main" id="{99497C1B-B593-0A46-5D9E-2FB78AA921C2}"/>
              </a:ext>
            </a:extLst>
          </p:cNvPr>
          <p:cNvSpPr/>
          <p:nvPr/>
        </p:nvSpPr>
        <p:spPr>
          <a:xfrm>
            <a:off x="1902693" y="3429000"/>
            <a:ext cx="3457226"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8" name="TextBox 27">
            <a:extLst>
              <a:ext uri="{FF2B5EF4-FFF2-40B4-BE49-F238E27FC236}">
                <a16:creationId xmlns:a16="http://schemas.microsoft.com/office/drawing/2014/main" id="{373DC257-EF49-02BB-E048-4BF67B408B01}"/>
              </a:ext>
            </a:extLst>
          </p:cNvPr>
          <p:cNvSpPr txBox="1"/>
          <p:nvPr/>
        </p:nvSpPr>
        <p:spPr>
          <a:xfrm>
            <a:off x="2086715" y="3481298"/>
            <a:ext cx="2584938" cy="646331"/>
          </a:xfrm>
          <a:prstGeom prst="rect">
            <a:avLst/>
          </a:prstGeom>
          <a:noFill/>
        </p:spPr>
        <p:txBody>
          <a:bodyPr wrap="none" rtlCol="0">
            <a:spAutoFit/>
          </a:bodyPr>
          <a:lstStyle/>
          <a:p>
            <a:r>
              <a:rPr lang="pl-PL" sz="3600" b="1" spc="324" dirty="0">
                <a:solidFill>
                  <a:srgbClr val="60BA47"/>
                </a:solidFill>
                <a:latin typeface="Calibri" panose="020F0502020204030204" pitchFamily="34" charset="0"/>
                <a:cs typeface="Calibri" panose="020F0502020204030204" pitchFamily="34" charset="0"/>
              </a:rPr>
              <a:t>MODULE 1</a:t>
            </a:r>
            <a:endParaRPr lang="en-US" sz="3600" b="1" spc="324" dirty="0">
              <a:solidFill>
                <a:srgbClr val="60BA47"/>
              </a:solidFill>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C40B9A60-FED6-6A69-5E46-BF9D97A5548F}"/>
              </a:ext>
            </a:extLst>
          </p:cNvPr>
          <p:cNvSpPr/>
          <p:nvPr/>
        </p:nvSpPr>
        <p:spPr>
          <a:xfrm>
            <a:off x="-7084955" y="2866448"/>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445639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9ACB7-04F3-C342-524C-C08CA49B0C4E}"/>
            </a:ext>
          </a:extLst>
        </p:cNvPr>
        <p:cNvGrpSpPr/>
        <p:nvPr/>
      </p:nvGrpSpPr>
      <p:grpSpPr>
        <a:xfrm>
          <a:off x="0" y="0"/>
          <a:ext cx="0" cy="0"/>
          <a:chOff x="0" y="0"/>
          <a:chExt cx="0" cy="0"/>
        </a:xfrm>
      </p:grpSpPr>
      <p:pic>
        <p:nvPicPr>
          <p:cNvPr id="10" name="Symbol zastępczy obrazu 9" descr="Obraz zawierający osoba, piłka, trzymanie, dłoń&#10;&#10;Zawartość wygenerowana przez sztuczną inteligencję może być niepoprawna.">
            <a:extLst>
              <a:ext uri="{FF2B5EF4-FFF2-40B4-BE49-F238E27FC236}">
                <a16:creationId xmlns:a16="http://schemas.microsoft.com/office/drawing/2014/main" id="{8B780F03-4188-05ED-9FFE-AE8630724281}"/>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p:blipFill>
        <p:spPr>
          <a:xfrm>
            <a:off x="6297989" y="0"/>
            <a:ext cx="5361066" cy="6858000"/>
          </a:xfrm>
        </p:spPr>
      </p:pic>
      <p:sp>
        <p:nvSpPr>
          <p:cNvPr id="2" name="Text Placeholder 1">
            <a:extLst>
              <a:ext uri="{FF2B5EF4-FFF2-40B4-BE49-F238E27FC236}">
                <a16:creationId xmlns:a16="http://schemas.microsoft.com/office/drawing/2014/main" id="{54F28730-41A4-940A-0C71-7FFFC7C4D4DF}"/>
              </a:ext>
            </a:extLst>
          </p:cNvPr>
          <p:cNvSpPr>
            <a:spLocks noGrp="1"/>
          </p:cNvSpPr>
          <p:nvPr>
            <p:ph type="body" sz="quarter" idx="19"/>
          </p:nvPr>
        </p:nvSpPr>
        <p:spPr/>
        <p:txBody>
          <a:bodyPr/>
          <a:lstStyle/>
          <a:p>
            <a:r>
              <a:rPr lang="en-US" dirty="0"/>
              <a:t>Embracing circular economy strategies in food systems </a:t>
            </a:r>
            <a:r>
              <a:rPr lang="en-US" b="1" dirty="0"/>
              <a:t>reduces environmental harm</a:t>
            </a:r>
            <a:r>
              <a:rPr lang="en-US" dirty="0"/>
              <a:t> and </a:t>
            </a:r>
            <a:r>
              <a:rPr lang="en-US" b="1" dirty="0"/>
              <a:t>fosters economic growth </a:t>
            </a:r>
            <a:r>
              <a:rPr lang="en-US" dirty="0"/>
              <a:t>by creating new market opportunities for sustainable products. </a:t>
            </a:r>
            <a:endParaRPr lang="pl-PL" dirty="0"/>
          </a:p>
          <a:p>
            <a:endParaRPr lang="pl-PL" dirty="0"/>
          </a:p>
          <a:p>
            <a:r>
              <a:rPr lang="en-US" dirty="0"/>
              <a:t>As the EU pushes forward with its goal to halve food waste, innovation and collaboration across the supply chain will be key to building a more resilient and resource-efficient future.</a:t>
            </a:r>
          </a:p>
        </p:txBody>
      </p:sp>
      <p:sp>
        <p:nvSpPr>
          <p:cNvPr id="13" name="Rectangle 12">
            <a:extLst>
              <a:ext uri="{FF2B5EF4-FFF2-40B4-BE49-F238E27FC236}">
                <a16:creationId xmlns:a16="http://schemas.microsoft.com/office/drawing/2014/main" id="{5643DCD8-3F9D-03EF-81BE-45415F83E8D3}"/>
              </a:ext>
            </a:extLst>
          </p:cNvPr>
          <p:cNvSpPr/>
          <p:nvPr/>
        </p:nvSpPr>
        <p:spPr>
          <a:xfrm>
            <a:off x="2643709" y="605365"/>
            <a:ext cx="6729578" cy="69862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600" b="1" spc="324" dirty="0">
                <a:solidFill>
                  <a:schemeClr val="bg1"/>
                </a:solidFill>
                <a:latin typeface="Calibri" panose="020F0502020204030204" pitchFamily="34" charset="0"/>
                <a:cs typeface="Calibri" panose="020F0502020204030204" pitchFamily="34" charset="0"/>
              </a:rPr>
              <a:t>SAVE THE ENVIRONMENT</a:t>
            </a:r>
            <a:endParaRPr lang="en-US" sz="3600" b="1" spc="324" dirty="0">
              <a:solidFill>
                <a:schemeClr val="bg1"/>
              </a:solidFill>
              <a:latin typeface="Calibri" panose="020F0502020204030204" pitchFamily="34" charset="0"/>
              <a:cs typeface="Calibri" panose="020F0502020204030204" pitchFamily="34" charset="0"/>
            </a:endParaRPr>
          </a:p>
          <a:p>
            <a:pPr algn="ctr"/>
            <a:endParaRPr lang="en-US" sz="529" dirty="0">
              <a:latin typeface="Montserrat" panose="00000500000000000000" pitchFamily="50" charset="0"/>
            </a:endParaRPr>
          </a:p>
        </p:txBody>
      </p:sp>
      <p:sp>
        <p:nvSpPr>
          <p:cNvPr id="8" name="Freeform 7">
            <a:extLst>
              <a:ext uri="{FF2B5EF4-FFF2-40B4-BE49-F238E27FC236}">
                <a16:creationId xmlns:a16="http://schemas.microsoft.com/office/drawing/2014/main" id="{1D332C91-DF93-5791-DBD3-A67E51A3914F}"/>
              </a:ext>
            </a:extLst>
          </p:cNvPr>
          <p:cNvSpPr/>
          <p:nvPr/>
        </p:nvSpPr>
        <p:spPr>
          <a:xfrm>
            <a:off x="9373287" y="-119575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6158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BDFE8-402A-502A-E1A3-19FAEF8CBF2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3AA8EBB-2889-A57A-524B-A74FCDFB73C9}"/>
              </a:ext>
            </a:extLst>
          </p:cNvPr>
          <p:cNvSpPr>
            <a:spLocks noGrp="1"/>
          </p:cNvSpPr>
          <p:nvPr>
            <p:ph type="body" sz="quarter" idx="16"/>
          </p:nvPr>
        </p:nvSpPr>
        <p:spPr>
          <a:xfrm>
            <a:off x="988913" y="717440"/>
            <a:ext cx="4272237" cy="1579423"/>
          </a:xfrm>
          <a:prstGeom prst="rect">
            <a:avLst/>
          </a:prstGeom>
        </p:spPr>
        <p:txBody>
          <a:bodyPr/>
          <a:lstStyle/>
          <a:p>
            <a:r>
              <a:rPr lang="en-US" dirty="0"/>
              <a:t>The Power of Circular Economy in Food Waste Management</a:t>
            </a:r>
          </a:p>
        </p:txBody>
      </p:sp>
      <p:sp>
        <p:nvSpPr>
          <p:cNvPr id="2" name="Freeform 173">
            <a:extLst>
              <a:ext uri="{FF2B5EF4-FFF2-40B4-BE49-F238E27FC236}">
                <a16:creationId xmlns:a16="http://schemas.microsoft.com/office/drawing/2014/main" id="{3B251F73-4231-D7DF-AD48-0D865D08CF7C}"/>
              </a:ext>
            </a:extLst>
          </p:cNvPr>
          <p:cNvSpPr>
            <a:spLocks noChangeArrowheads="1"/>
          </p:cNvSpPr>
          <p:nvPr/>
        </p:nvSpPr>
        <p:spPr bwMode="auto">
          <a:xfrm>
            <a:off x="6484374" y="2328598"/>
            <a:ext cx="4795521" cy="2029951"/>
          </a:xfrm>
          <a:custGeom>
            <a:avLst/>
            <a:gdLst>
              <a:gd name="T0" fmla="*/ 5131 w 5929"/>
              <a:gd name="T1" fmla="*/ 2248 h 2249"/>
              <a:gd name="T2" fmla="*/ 797 w 5929"/>
              <a:gd name="T3" fmla="*/ 2248 h 2249"/>
              <a:gd name="T4" fmla="*/ 797 w 5929"/>
              <a:gd name="T5" fmla="*/ 2248 h 2249"/>
              <a:gd name="T6" fmla="*/ 0 w 5929"/>
              <a:gd name="T7" fmla="*/ 1452 h 2249"/>
              <a:gd name="T8" fmla="*/ 0 w 5929"/>
              <a:gd name="T9" fmla="*/ 796 h 2249"/>
              <a:gd name="T10" fmla="*/ 0 w 5929"/>
              <a:gd name="T11" fmla="*/ 796 h 2249"/>
              <a:gd name="T12" fmla="*/ 797 w 5929"/>
              <a:gd name="T13" fmla="*/ 0 h 2249"/>
              <a:gd name="T14" fmla="*/ 5131 w 5929"/>
              <a:gd name="T15" fmla="*/ 0 h 2249"/>
              <a:gd name="T16" fmla="*/ 5131 w 5929"/>
              <a:gd name="T17" fmla="*/ 0 h 2249"/>
              <a:gd name="T18" fmla="*/ 5928 w 5929"/>
              <a:gd name="T19" fmla="*/ 796 h 2249"/>
              <a:gd name="T20" fmla="*/ 5928 w 5929"/>
              <a:gd name="T21" fmla="*/ 1452 h 2249"/>
              <a:gd name="T22" fmla="*/ 5928 w 5929"/>
              <a:gd name="T23" fmla="*/ 1452 h 2249"/>
              <a:gd name="T24" fmla="*/ 5131 w 5929"/>
              <a:gd name="T25" fmla="*/ 224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49">
                <a:moveTo>
                  <a:pt x="5131" y="2248"/>
                </a:moveTo>
                <a:lnTo>
                  <a:pt x="797" y="2248"/>
                </a:lnTo>
                <a:lnTo>
                  <a:pt x="797" y="2248"/>
                </a:lnTo>
                <a:cubicBezTo>
                  <a:pt x="357" y="2248"/>
                  <a:pt x="0" y="1892"/>
                  <a:pt x="0" y="1452"/>
                </a:cubicBezTo>
                <a:lnTo>
                  <a:pt x="0" y="796"/>
                </a:lnTo>
                <a:lnTo>
                  <a:pt x="0" y="796"/>
                </a:lnTo>
                <a:cubicBezTo>
                  <a:pt x="0" y="356"/>
                  <a:pt x="357" y="0"/>
                  <a:pt x="797" y="0"/>
                </a:cubicBezTo>
                <a:lnTo>
                  <a:pt x="5131" y="0"/>
                </a:lnTo>
                <a:lnTo>
                  <a:pt x="5131" y="0"/>
                </a:lnTo>
                <a:cubicBezTo>
                  <a:pt x="5571" y="0"/>
                  <a:pt x="5928" y="356"/>
                  <a:pt x="5928" y="796"/>
                </a:cubicBezTo>
                <a:lnTo>
                  <a:pt x="5928" y="1452"/>
                </a:lnTo>
                <a:lnTo>
                  <a:pt x="5928" y="1452"/>
                </a:lnTo>
                <a:cubicBezTo>
                  <a:pt x="5928" y="1892"/>
                  <a:pt x="5571" y="2248"/>
                  <a:pt x="5131" y="2248"/>
                </a:cubicBezTo>
              </a:path>
            </a:pathLst>
          </a:custGeom>
          <a:solidFill>
            <a:srgbClr val="2094D2"/>
          </a:solidFill>
          <a:ln>
            <a:noFill/>
          </a:ln>
          <a:effectLst/>
        </p:spPr>
        <p:txBody>
          <a:bodyPr wrap="none" anchor="ctr"/>
          <a:lstStyle/>
          <a:p>
            <a:endParaRPr lang="en-US" sz="900"/>
          </a:p>
        </p:txBody>
      </p:sp>
      <p:sp>
        <p:nvSpPr>
          <p:cNvPr id="5" name="Freeform 174">
            <a:extLst>
              <a:ext uri="{FF2B5EF4-FFF2-40B4-BE49-F238E27FC236}">
                <a16:creationId xmlns:a16="http://schemas.microsoft.com/office/drawing/2014/main" id="{AA24456A-FE4D-02E8-748D-B891564ADDF5}"/>
              </a:ext>
            </a:extLst>
          </p:cNvPr>
          <p:cNvSpPr>
            <a:spLocks noChangeArrowheads="1"/>
          </p:cNvSpPr>
          <p:nvPr/>
        </p:nvSpPr>
        <p:spPr bwMode="auto">
          <a:xfrm>
            <a:off x="6201582" y="1507152"/>
            <a:ext cx="4210102" cy="100891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0 w 4691"/>
              <a:gd name="T11" fmla="*/ 604 h 1209"/>
              <a:gd name="T12" fmla="*/ 604 w 4691"/>
              <a:gd name="T13" fmla="*/ 0 h 1209"/>
              <a:gd name="T14" fmla="*/ 4086 w 4691"/>
              <a:gd name="T15" fmla="*/ 0 h 1209"/>
              <a:gd name="T16" fmla="*/ 4086 w 4691"/>
              <a:gd name="T17" fmla="*/ 0 h 1209"/>
              <a:gd name="T18" fmla="*/ 4690 w 4691"/>
              <a:gd name="T19" fmla="*/ 604 h 1209"/>
              <a:gd name="T20" fmla="*/ 4690 w 4691"/>
              <a:gd name="T21" fmla="*/ 604 h 1209"/>
              <a:gd name="T22" fmla="*/ 4690 w 4691"/>
              <a:gd name="T23" fmla="*/ 604 h 1209"/>
              <a:gd name="T24" fmla="*/ 4086 w 4691"/>
              <a:gd name="T25"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91" h="1209">
                <a:moveTo>
                  <a:pt x="4086" y="1208"/>
                </a:moveTo>
                <a:lnTo>
                  <a:pt x="604" y="1208"/>
                </a:lnTo>
                <a:lnTo>
                  <a:pt x="604" y="1208"/>
                </a:lnTo>
                <a:cubicBezTo>
                  <a:pt x="270" y="1208"/>
                  <a:pt x="0" y="937"/>
                  <a:pt x="0" y="604"/>
                </a:cubicBezTo>
                <a:lnTo>
                  <a:pt x="0" y="604"/>
                </a:lnTo>
                <a:lnTo>
                  <a:pt x="0" y="604"/>
                </a:lnTo>
                <a:cubicBezTo>
                  <a:pt x="0" y="271"/>
                  <a:pt x="270" y="0"/>
                  <a:pt x="604" y="0"/>
                </a:cubicBezTo>
                <a:lnTo>
                  <a:pt x="4086" y="0"/>
                </a:lnTo>
                <a:lnTo>
                  <a:pt x="4086" y="0"/>
                </a:lnTo>
                <a:cubicBezTo>
                  <a:pt x="4419" y="0"/>
                  <a:pt x="4690" y="271"/>
                  <a:pt x="4690" y="604"/>
                </a:cubicBezTo>
                <a:lnTo>
                  <a:pt x="4690" y="604"/>
                </a:lnTo>
                <a:lnTo>
                  <a:pt x="4690" y="604"/>
                </a:lnTo>
                <a:cubicBezTo>
                  <a:pt x="4690" y="937"/>
                  <a:pt x="4419" y="1208"/>
                  <a:pt x="4086" y="1208"/>
                </a:cubicBezTo>
              </a:path>
            </a:pathLst>
          </a:custGeom>
          <a:solidFill>
            <a:srgbClr val="F26650"/>
          </a:solidFill>
          <a:ln>
            <a:noFill/>
          </a:ln>
          <a:effectLst/>
        </p:spPr>
        <p:txBody>
          <a:bodyPr wrap="none" anchor="ctr"/>
          <a:lstStyle/>
          <a:p>
            <a:endParaRPr lang="en-US" sz="900"/>
          </a:p>
        </p:txBody>
      </p:sp>
      <p:sp>
        <p:nvSpPr>
          <p:cNvPr id="6" name="Freeform 176">
            <a:extLst>
              <a:ext uri="{FF2B5EF4-FFF2-40B4-BE49-F238E27FC236}">
                <a16:creationId xmlns:a16="http://schemas.microsoft.com/office/drawing/2014/main" id="{52654B14-ABCA-F86A-0876-51BC83221825}"/>
              </a:ext>
            </a:extLst>
          </p:cNvPr>
          <p:cNvSpPr>
            <a:spLocks noChangeArrowheads="1"/>
          </p:cNvSpPr>
          <p:nvPr/>
        </p:nvSpPr>
        <p:spPr bwMode="auto">
          <a:xfrm>
            <a:off x="796704" y="3804237"/>
            <a:ext cx="4795521" cy="2324959"/>
          </a:xfrm>
          <a:custGeom>
            <a:avLst/>
            <a:gdLst>
              <a:gd name="T0" fmla="*/ 5131 w 5929"/>
              <a:gd name="T1" fmla="*/ 2250 h 2251"/>
              <a:gd name="T2" fmla="*/ 796 w 5929"/>
              <a:gd name="T3" fmla="*/ 2250 h 2251"/>
              <a:gd name="T4" fmla="*/ 796 w 5929"/>
              <a:gd name="T5" fmla="*/ 2250 h 2251"/>
              <a:gd name="T6" fmla="*/ 0 w 5929"/>
              <a:gd name="T7" fmla="*/ 1454 h 2251"/>
              <a:gd name="T8" fmla="*/ 0 w 5929"/>
              <a:gd name="T9" fmla="*/ 797 h 2251"/>
              <a:gd name="T10" fmla="*/ 0 w 5929"/>
              <a:gd name="T11" fmla="*/ 797 h 2251"/>
              <a:gd name="T12" fmla="*/ 796 w 5929"/>
              <a:gd name="T13" fmla="*/ 0 h 2251"/>
              <a:gd name="T14" fmla="*/ 5131 w 5929"/>
              <a:gd name="T15" fmla="*/ 0 h 2251"/>
              <a:gd name="T16" fmla="*/ 5131 w 5929"/>
              <a:gd name="T17" fmla="*/ 0 h 2251"/>
              <a:gd name="T18" fmla="*/ 5928 w 5929"/>
              <a:gd name="T19" fmla="*/ 797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6" y="2250"/>
                </a:lnTo>
                <a:lnTo>
                  <a:pt x="796" y="2250"/>
                </a:lnTo>
                <a:cubicBezTo>
                  <a:pt x="357" y="2250"/>
                  <a:pt x="0" y="1894"/>
                  <a:pt x="0" y="1454"/>
                </a:cubicBezTo>
                <a:lnTo>
                  <a:pt x="0" y="797"/>
                </a:lnTo>
                <a:lnTo>
                  <a:pt x="0" y="797"/>
                </a:lnTo>
                <a:cubicBezTo>
                  <a:pt x="0" y="356"/>
                  <a:pt x="357" y="0"/>
                  <a:pt x="796" y="0"/>
                </a:cubicBezTo>
                <a:lnTo>
                  <a:pt x="5131" y="0"/>
                </a:lnTo>
                <a:lnTo>
                  <a:pt x="5131" y="0"/>
                </a:lnTo>
                <a:cubicBezTo>
                  <a:pt x="5571" y="0"/>
                  <a:pt x="5928" y="356"/>
                  <a:pt x="5928" y="797"/>
                </a:cubicBezTo>
                <a:lnTo>
                  <a:pt x="5928" y="1454"/>
                </a:lnTo>
                <a:lnTo>
                  <a:pt x="5928" y="1454"/>
                </a:lnTo>
                <a:cubicBezTo>
                  <a:pt x="5928" y="1894"/>
                  <a:pt x="5571" y="2250"/>
                  <a:pt x="5131" y="2250"/>
                </a:cubicBezTo>
              </a:path>
            </a:pathLst>
          </a:custGeom>
          <a:solidFill>
            <a:srgbClr val="60BA47"/>
          </a:solidFill>
          <a:ln>
            <a:noFill/>
          </a:ln>
          <a:effectLst/>
        </p:spPr>
        <p:txBody>
          <a:bodyPr wrap="none" anchor="ctr"/>
          <a:lstStyle/>
          <a:p>
            <a:endParaRPr lang="en-US" sz="900"/>
          </a:p>
        </p:txBody>
      </p:sp>
      <p:sp>
        <p:nvSpPr>
          <p:cNvPr id="7" name="Freeform 177">
            <a:extLst>
              <a:ext uri="{FF2B5EF4-FFF2-40B4-BE49-F238E27FC236}">
                <a16:creationId xmlns:a16="http://schemas.microsoft.com/office/drawing/2014/main" id="{30102216-EA75-6E5D-7141-ED93F87AFD37}"/>
              </a:ext>
            </a:extLst>
          </p:cNvPr>
          <p:cNvSpPr>
            <a:spLocks noChangeArrowheads="1"/>
          </p:cNvSpPr>
          <p:nvPr/>
        </p:nvSpPr>
        <p:spPr bwMode="auto">
          <a:xfrm>
            <a:off x="693403" y="2907931"/>
            <a:ext cx="4207744" cy="1008915"/>
          </a:xfrm>
          <a:custGeom>
            <a:avLst/>
            <a:gdLst>
              <a:gd name="T0" fmla="*/ 4086 w 4690"/>
              <a:gd name="T1" fmla="*/ 1208 h 1209"/>
              <a:gd name="T2" fmla="*/ 603 w 4690"/>
              <a:gd name="T3" fmla="*/ 1208 h 1209"/>
              <a:gd name="T4" fmla="*/ 603 w 4690"/>
              <a:gd name="T5" fmla="*/ 1208 h 1209"/>
              <a:gd name="T6" fmla="*/ 0 w 4690"/>
              <a:gd name="T7" fmla="*/ 605 h 1209"/>
              <a:gd name="T8" fmla="*/ 0 w 4690"/>
              <a:gd name="T9" fmla="*/ 605 h 1209"/>
              <a:gd name="T10" fmla="*/ 603 w 4690"/>
              <a:gd name="T11" fmla="*/ 0 h 1209"/>
              <a:gd name="T12" fmla="*/ 4086 w 4690"/>
              <a:gd name="T13" fmla="*/ 0 h 1209"/>
              <a:gd name="T14" fmla="*/ 4086 w 4690"/>
              <a:gd name="T15" fmla="*/ 0 h 1209"/>
              <a:gd name="T16" fmla="*/ 4689 w 4690"/>
              <a:gd name="T17" fmla="*/ 605 h 1209"/>
              <a:gd name="T18" fmla="*/ 4689 w 4690"/>
              <a:gd name="T19" fmla="*/ 605 h 1209"/>
              <a:gd name="T20" fmla="*/ 4086 w 4690"/>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9">
                <a:moveTo>
                  <a:pt x="4086" y="1208"/>
                </a:moveTo>
                <a:lnTo>
                  <a:pt x="603" y="1208"/>
                </a:lnTo>
                <a:lnTo>
                  <a:pt x="603" y="1208"/>
                </a:lnTo>
                <a:cubicBezTo>
                  <a:pt x="270" y="1208"/>
                  <a:pt x="0" y="938"/>
                  <a:pt x="0" y="605"/>
                </a:cubicBezTo>
                <a:lnTo>
                  <a:pt x="0" y="605"/>
                </a:lnTo>
                <a:cubicBezTo>
                  <a:pt x="0" y="271"/>
                  <a:pt x="270" y="0"/>
                  <a:pt x="603" y="0"/>
                </a:cubicBezTo>
                <a:lnTo>
                  <a:pt x="4086" y="0"/>
                </a:lnTo>
                <a:lnTo>
                  <a:pt x="4086" y="0"/>
                </a:lnTo>
                <a:cubicBezTo>
                  <a:pt x="4419" y="0"/>
                  <a:pt x="4689" y="271"/>
                  <a:pt x="4689" y="605"/>
                </a:cubicBezTo>
                <a:lnTo>
                  <a:pt x="4689" y="605"/>
                </a:lnTo>
                <a:cubicBezTo>
                  <a:pt x="4689" y="938"/>
                  <a:pt x="4419" y="1208"/>
                  <a:pt x="4086" y="1208"/>
                </a:cubicBezTo>
              </a:path>
            </a:pathLst>
          </a:custGeom>
          <a:solidFill>
            <a:srgbClr val="09465E"/>
          </a:solidFill>
          <a:ln>
            <a:noFill/>
          </a:ln>
          <a:effectLst/>
        </p:spPr>
        <p:txBody>
          <a:bodyPr wrap="none" anchor="ctr"/>
          <a:lstStyle/>
          <a:p>
            <a:endParaRPr lang="en-US" sz="900"/>
          </a:p>
        </p:txBody>
      </p:sp>
      <p:sp>
        <p:nvSpPr>
          <p:cNvPr id="8" name="CuadroTexto 598">
            <a:extLst>
              <a:ext uri="{FF2B5EF4-FFF2-40B4-BE49-F238E27FC236}">
                <a16:creationId xmlns:a16="http://schemas.microsoft.com/office/drawing/2014/main" id="{F433F799-C63C-A99C-89D4-3E927E0843E6}"/>
              </a:ext>
            </a:extLst>
          </p:cNvPr>
          <p:cNvSpPr txBox="1"/>
          <p:nvPr/>
        </p:nvSpPr>
        <p:spPr>
          <a:xfrm>
            <a:off x="913809" y="3028153"/>
            <a:ext cx="3704546" cy="769441"/>
          </a:xfrm>
          <a:prstGeom prst="rect">
            <a:avLst/>
          </a:prstGeom>
          <a:noFill/>
        </p:spPr>
        <p:txBody>
          <a:bodyPr wrap="square" rtlCol="0">
            <a:spAutoFit/>
          </a:bodyPr>
          <a:lstStyle/>
          <a:p>
            <a:r>
              <a:rPr lang="en-US" sz="2200" b="1" dirty="0">
                <a:solidFill>
                  <a:schemeClr val="bg1"/>
                </a:solidFill>
                <a:latin typeface="Calibri" panose="020F0502020204030204" pitchFamily="34" charset="0"/>
                <a:ea typeface="Lato" charset="0"/>
                <a:cs typeface="Calibri" panose="020F0502020204030204" pitchFamily="34" charset="0"/>
              </a:rPr>
              <a:t>Reducing Waste to Cut Emissions and Save Resources</a:t>
            </a:r>
          </a:p>
        </p:txBody>
      </p:sp>
      <p:sp>
        <p:nvSpPr>
          <p:cNvPr id="9" name="CuadroTexto 599">
            <a:extLst>
              <a:ext uri="{FF2B5EF4-FFF2-40B4-BE49-F238E27FC236}">
                <a16:creationId xmlns:a16="http://schemas.microsoft.com/office/drawing/2014/main" id="{8CDBFA6A-1F3B-8324-1761-49CA86AA66DE}"/>
              </a:ext>
            </a:extLst>
          </p:cNvPr>
          <p:cNvSpPr txBox="1"/>
          <p:nvPr/>
        </p:nvSpPr>
        <p:spPr>
          <a:xfrm>
            <a:off x="6460574" y="1655810"/>
            <a:ext cx="3692117" cy="769441"/>
          </a:xfrm>
          <a:prstGeom prst="rect">
            <a:avLst/>
          </a:prstGeom>
          <a:noFill/>
        </p:spPr>
        <p:txBody>
          <a:bodyPr wrap="square" rtlCol="0">
            <a:spAutoFit/>
          </a:bodyPr>
          <a:lstStyle/>
          <a:p>
            <a:r>
              <a:rPr lang="en-US" sz="2200" b="1" dirty="0">
                <a:solidFill>
                  <a:schemeClr val="bg1"/>
                </a:solidFill>
                <a:latin typeface="Calibri" panose="020F0502020204030204" pitchFamily="34" charset="0"/>
                <a:ea typeface="Lato" charset="0"/>
                <a:cs typeface="Calibri" panose="020F0502020204030204" pitchFamily="34" charset="0"/>
              </a:rPr>
              <a:t>Turning Waste into Value Through Innovation</a:t>
            </a:r>
          </a:p>
        </p:txBody>
      </p:sp>
      <p:sp>
        <p:nvSpPr>
          <p:cNvPr id="10" name="Rectángulo 602">
            <a:extLst>
              <a:ext uri="{FF2B5EF4-FFF2-40B4-BE49-F238E27FC236}">
                <a16:creationId xmlns:a16="http://schemas.microsoft.com/office/drawing/2014/main" id="{874BE542-3D09-B258-5807-EE0FCDF1D6DB}"/>
              </a:ext>
            </a:extLst>
          </p:cNvPr>
          <p:cNvSpPr/>
          <p:nvPr/>
        </p:nvSpPr>
        <p:spPr>
          <a:xfrm>
            <a:off x="1177307" y="4013740"/>
            <a:ext cx="4290986" cy="1938992"/>
          </a:xfrm>
          <a:prstGeom prst="rect">
            <a:avLst/>
          </a:prstGeom>
        </p:spPr>
        <p:txBody>
          <a:bodyPr wrap="square">
            <a:spAutoFit/>
          </a:bodyPr>
          <a:lstStyle/>
          <a:p>
            <a:r>
              <a:rPr lang="en-US" sz="2000" dirty="0">
                <a:solidFill>
                  <a:schemeClr val="bg1"/>
                </a:solidFill>
                <a:latin typeface="Calibri" panose="020F0502020204030204" pitchFamily="34" charset="0"/>
                <a:ea typeface="Lato" charset="0"/>
                <a:cs typeface="Calibri" panose="020F0502020204030204" pitchFamily="34" charset="0"/>
              </a:rPr>
              <a:t>Food waste generates 8-10% of global emissions, similar figures to road transport. A circular approach </a:t>
            </a:r>
            <a:r>
              <a:rPr lang="en-US" sz="2000" dirty="0" err="1">
                <a:solidFill>
                  <a:schemeClr val="bg1"/>
                </a:solidFill>
                <a:latin typeface="Calibri" panose="020F0502020204030204" pitchFamily="34" charset="0"/>
                <a:ea typeface="Lato" charset="0"/>
                <a:cs typeface="Calibri" panose="020F0502020204030204" pitchFamily="34" charset="0"/>
              </a:rPr>
              <a:t>minimises</a:t>
            </a:r>
            <a:r>
              <a:rPr lang="en-US" sz="2000" dirty="0">
                <a:solidFill>
                  <a:schemeClr val="bg1"/>
                </a:solidFill>
                <a:latin typeface="Calibri" panose="020F0502020204030204" pitchFamily="34" charset="0"/>
                <a:ea typeface="Lato" charset="0"/>
                <a:cs typeface="Calibri" panose="020F0502020204030204" pitchFamily="34" charset="0"/>
              </a:rPr>
              <a:t> waste at every stage, preserving water, land, and energy while improving food security.</a:t>
            </a:r>
          </a:p>
        </p:txBody>
      </p:sp>
      <p:sp>
        <p:nvSpPr>
          <p:cNvPr id="11" name="Rectángulo 602">
            <a:extLst>
              <a:ext uri="{FF2B5EF4-FFF2-40B4-BE49-F238E27FC236}">
                <a16:creationId xmlns:a16="http://schemas.microsoft.com/office/drawing/2014/main" id="{234367F8-6034-CE8F-78CC-A9F5D61D274A}"/>
              </a:ext>
            </a:extLst>
          </p:cNvPr>
          <p:cNvSpPr/>
          <p:nvPr/>
        </p:nvSpPr>
        <p:spPr>
          <a:xfrm>
            <a:off x="6767166" y="2521905"/>
            <a:ext cx="4293154" cy="1631216"/>
          </a:xfrm>
          <a:prstGeom prst="rect">
            <a:avLst/>
          </a:prstGeom>
        </p:spPr>
        <p:txBody>
          <a:bodyPr wrap="square">
            <a:spAutoFit/>
          </a:bodyPr>
          <a:lstStyle/>
          <a:p>
            <a:r>
              <a:rPr lang="en-US" sz="2000" dirty="0">
                <a:solidFill>
                  <a:schemeClr val="bg1"/>
                </a:solidFill>
                <a:latin typeface="Calibri" panose="020F0502020204030204" pitchFamily="34" charset="0"/>
                <a:ea typeface="Lato" charset="0"/>
                <a:cs typeface="Calibri" panose="020F0502020204030204" pitchFamily="34" charset="0"/>
              </a:rPr>
              <a:t>Businesses can reduce landfill waste and create sustainable revenue streams by repurposing food by-products into new products, animal feed, or bio-materials.</a:t>
            </a:r>
          </a:p>
        </p:txBody>
      </p:sp>
      <p:pic>
        <p:nvPicPr>
          <p:cNvPr id="14" name="Grafika 13" descr="Słuchawki z wypełnieniem pełnym">
            <a:extLst>
              <a:ext uri="{FF2B5EF4-FFF2-40B4-BE49-F238E27FC236}">
                <a16:creationId xmlns:a16="http://schemas.microsoft.com/office/drawing/2014/main" id="{9BC4EFD6-748E-9CC7-FD6A-993D29D191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84568" y="5031337"/>
            <a:ext cx="914400" cy="914400"/>
          </a:xfrm>
          <a:prstGeom prst="rect">
            <a:avLst/>
          </a:prstGeom>
        </p:spPr>
      </p:pic>
      <p:sp>
        <p:nvSpPr>
          <p:cNvPr id="15" name="Text Placeholder 2">
            <a:extLst>
              <a:ext uri="{FF2B5EF4-FFF2-40B4-BE49-F238E27FC236}">
                <a16:creationId xmlns:a16="http://schemas.microsoft.com/office/drawing/2014/main" id="{69AD9B49-4216-2CB4-D576-69B5E26B0F2B}"/>
              </a:ext>
            </a:extLst>
          </p:cNvPr>
          <p:cNvSpPr>
            <a:spLocks noGrp="1"/>
          </p:cNvSpPr>
          <p:nvPr>
            <p:ph type="body" sz="quarter" idx="19"/>
          </p:nvPr>
        </p:nvSpPr>
        <p:spPr>
          <a:xfrm>
            <a:off x="6767166" y="4840353"/>
            <a:ext cx="4497102" cy="940480"/>
          </a:xfrm>
          <a:prstGeom prst="rect">
            <a:avLst/>
          </a:prstGeom>
        </p:spPr>
        <p:txBody>
          <a:bodyPr/>
          <a:lstStyle/>
          <a:p>
            <a:r>
              <a:rPr lang="pl-PL" dirty="0"/>
              <a:t>Be </a:t>
            </a:r>
            <a:r>
              <a:rPr lang="pl-PL" dirty="0" err="1"/>
              <a:t>inspired</a:t>
            </a:r>
            <a:r>
              <a:rPr lang="pl-PL" dirty="0"/>
              <a:t> by </a:t>
            </a:r>
            <a:r>
              <a:rPr lang="pl-PL" dirty="0" err="1"/>
              <a:t>Ellen</a:t>
            </a:r>
            <a:r>
              <a:rPr lang="pl-PL" dirty="0"/>
              <a:t> </a:t>
            </a:r>
            <a:r>
              <a:rPr lang="pl-PL" dirty="0" err="1"/>
              <a:t>McArthur</a:t>
            </a:r>
            <a:r>
              <a:rPr lang="pl-PL" dirty="0"/>
              <a:t> in </a:t>
            </a:r>
            <a:r>
              <a:rPr lang="pl-PL" dirty="0" err="1"/>
              <a:t>her</a:t>
            </a:r>
            <a:r>
              <a:rPr lang="pl-PL" dirty="0"/>
              <a:t> </a:t>
            </a:r>
            <a:r>
              <a:rPr lang="pl-PL" dirty="0">
                <a:hlinkClick r:id="rId4"/>
              </a:rPr>
              <a:t>podcast on </a:t>
            </a:r>
            <a:r>
              <a:rPr lang="pl-PL" dirty="0" err="1">
                <a:hlinkClick r:id="rId4"/>
              </a:rPr>
              <a:t>circular</a:t>
            </a:r>
            <a:r>
              <a:rPr lang="pl-PL" dirty="0">
                <a:hlinkClick r:id="rId4"/>
              </a:rPr>
              <a:t> </a:t>
            </a:r>
            <a:r>
              <a:rPr lang="pl-PL" dirty="0" err="1">
                <a:hlinkClick r:id="rId4"/>
              </a:rPr>
              <a:t>economy</a:t>
            </a:r>
            <a:r>
              <a:rPr lang="pl-PL" dirty="0">
                <a:hlinkClick r:id="rId4"/>
              </a:rPr>
              <a:t> </a:t>
            </a:r>
            <a:r>
              <a:rPr lang="pl-PL" dirty="0"/>
              <a:t>in the food waste </a:t>
            </a:r>
            <a:r>
              <a:rPr lang="pl-PL" dirty="0" err="1"/>
              <a:t>context</a:t>
            </a:r>
            <a:r>
              <a:rPr lang="pl-PL" dirty="0"/>
              <a:t>!</a:t>
            </a:r>
            <a:endParaRPr lang="en-US" dirty="0"/>
          </a:p>
        </p:txBody>
      </p:sp>
      <p:grpSp>
        <p:nvGrpSpPr>
          <p:cNvPr id="3" name="Graphic 4">
            <a:extLst>
              <a:ext uri="{FF2B5EF4-FFF2-40B4-BE49-F238E27FC236}">
                <a16:creationId xmlns:a16="http://schemas.microsoft.com/office/drawing/2014/main" id="{8B660B31-9590-6358-3BC5-16B923EBB7C1}"/>
              </a:ext>
            </a:extLst>
          </p:cNvPr>
          <p:cNvGrpSpPr/>
          <p:nvPr/>
        </p:nvGrpSpPr>
        <p:grpSpPr>
          <a:xfrm rot="19582332">
            <a:off x="10693903" y="5574908"/>
            <a:ext cx="403667" cy="780438"/>
            <a:chOff x="9129274" y="2719113"/>
            <a:chExt cx="717139" cy="1386497"/>
          </a:xfrm>
          <a:solidFill>
            <a:srgbClr val="09465E"/>
          </a:solidFill>
        </p:grpSpPr>
        <p:grpSp>
          <p:nvGrpSpPr>
            <p:cNvPr id="12" name="Graphic 4">
              <a:extLst>
                <a:ext uri="{FF2B5EF4-FFF2-40B4-BE49-F238E27FC236}">
                  <a16:creationId xmlns:a16="http://schemas.microsoft.com/office/drawing/2014/main" id="{3E79EF3C-73ED-AB10-55DA-9C8FE5BB3534}"/>
                </a:ext>
              </a:extLst>
            </p:cNvPr>
            <p:cNvGrpSpPr/>
            <p:nvPr/>
          </p:nvGrpSpPr>
          <p:grpSpPr>
            <a:xfrm>
              <a:off x="9159507" y="2719113"/>
              <a:ext cx="446280" cy="440141"/>
              <a:chOff x="9159507" y="2719113"/>
              <a:chExt cx="446280" cy="440141"/>
            </a:xfrm>
            <a:grpFill/>
          </p:grpSpPr>
          <p:sp>
            <p:nvSpPr>
              <p:cNvPr id="23" name="Freeform 57">
                <a:extLst>
                  <a:ext uri="{FF2B5EF4-FFF2-40B4-BE49-F238E27FC236}">
                    <a16:creationId xmlns:a16="http://schemas.microsoft.com/office/drawing/2014/main" id="{B69F73F1-8862-8E9C-5D4A-F3C4CDF8CF29}"/>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24" name="Freeform 58">
                <a:extLst>
                  <a:ext uri="{FF2B5EF4-FFF2-40B4-BE49-F238E27FC236}">
                    <a16:creationId xmlns:a16="http://schemas.microsoft.com/office/drawing/2014/main" id="{2663BDAE-DEB6-9C77-0E89-72F4191226DD}"/>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13" name="Graphic 4">
              <a:extLst>
                <a:ext uri="{FF2B5EF4-FFF2-40B4-BE49-F238E27FC236}">
                  <a16:creationId xmlns:a16="http://schemas.microsoft.com/office/drawing/2014/main" id="{FA57FFAC-28F1-A842-7E35-B16FE23CE15F}"/>
                </a:ext>
              </a:extLst>
            </p:cNvPr>
            <p:cNvGrpSpPr/>
            <p:nvPr/>
          </p:nvGrpSpPr>
          <p:grpSpPr>
            <a:xfrm>
              <a:off x="9129274" y="2893887"/>
              <a:ext cx="717139" cy="1211724"/>
              <a:chOff x="9129274" y="2893887"/>
              <a:chExt cx="717139" cy="1211724"/>
            </a:xfrm>
            <a:grpFill/>
          </p:grpSpPr>
          <p:sp>
            <p:nvSpPr>
              <p:cNvPr id="16" name="Freeform 50">
                <a:extLst>
                  <a:ext uri="{FF2B5EF4-FFF2-40B4-BE49-F238E27FC236}">
                    <a16:creationId xmlns:a16="http://schemas.microsoft.com/office/drawing/2014/main" id="{3362C559-82D4-2812-0D91-0850AE15F9E9}"/>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7" name="Freeform 51">
                <a:extLst>
                  <a:ext uri="{FF2B5EF4-FFF2-40B4-BE49-F238E27FC236}">
                    <a16:creationId xmlns:a16="http://schemas.microsoft.com/office/drawing/2014/main" id="{1533BCF9-B847-72BA-E1F4-2972859C5EF1}"/>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8" name="Freeform 52">
                <a:extLst>
                  <a:ext uri="{FF2B5EF4-FFF2-40B4-BE49-F238E27FC236}">
                    <a16:creationId xmlns:a16="http://schemas.microsoft.com/office/drawing/2014/main" id="{8A652FC8-45D4-0E14-7A35-D6CA18F3CB87}"/>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9" name="Freeform 53">
                <a:extLst>
                  <a:ext uri="{FF2B5EF4-FFF2-40B4-BE49-F238E27FC236}">
                    <a16:creationId xmlns:a16="http://schemas.microsoft.com/office/drawing/2014/main" id="{1B1CE58E-B07F-08F6-2A0B-D8CABA223CB7}"/>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20" name="Freeform 54">
                <a:extLst>
                  <a:ext uri="{FF2B5EF4-FFF2-40B4-BE49-F238E27FC236}">
                    <a16:creationId xmlns:a16="http://schemas.microsoft.com/office/drawing/2014/main" id="{00A9352C-EBD0-40B9-9B3A-DFCF4886BA75}"/>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21" name="Freeform 55">
                <a:extLst>
                  <a:ext uri="{FF2B5EF4-FFF2-40B4-BE49-F238E27FC236}">
                    <a16:creationId xmlns:a16="http://schemas.microsoft.com/office/drawing/2014/main" id="{47577ED0-F946-1C74-23B7-425384759AF7}"/>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22" name="Freeform 56">
                <a:extLst>
                  <a:ext uri="{FF2B5EF4-FFF2-40B4-BE49-F238E27FC236}">
                    <a16:creationId xmlns:a16="http://schemas.microsoft.com/office/drawing/2014/main" id="{F62C5796-7E0D-79B1-EA52-6553AE300150}"/>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59114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DA7CF3-85F1-A086-9C9F-DA0F562618D2}"/>
              </a:ext>
            </a:extLst>
          </p:cNvPr>
          <p:cNvSpPr>
            <a:spLocks noGrp="1"/>
          </p:cNvSpPr>
          <p:nvPr>
            <p:ph type="body" sz="quarter" idx="16"/>
          </p:nvPr>
        </p:nvSpPr>
        <p:spPr/>
        <p:txBody>
          <a:bodyPr/>
          <a:lstStyle/>
          <a:p>
            <a:r>
              <a:rPr lang="en-IE" dirty="0"/>
              <a:t>Self- Reflection</a:t>
            </a:r>
          </a:p>
        </p:txBody>
      </p:sp>
      <p:sp>
        <p:nvSpPr>
          <p:cNvPr id="3" name="Text Placeholder 2">
            <a:extLst>
              <a:ext uri="{FF2B5EF4-FFF2-40B4-BE49-F238E27FC236}">
                <a16:creationId xmlns:a16="http://schemas.microsoft.com/office/drawing/2014/main" id="{53DE06A6-8EA9-7B9A-CB57-563BACFD71FE}"/>
              </a:ext>
            </a:extLst>
          </p:cNvPr>
          <p:cNvSpPr>
            <a:spLocks noGrp="1"/>
          </p:cNvSpPr>
          <p:nvPr>
            <p:ph type="body" sz="quarter" idx="19"/>
          </p:nvPr>
        </p:nvSpPr>
        <p:spPr>
          <a:xfrm>
            <a:off x="760492" y="2457445"/>
            <a:ext cx="8338242" cy="3781929"/>
          </a:xfrm>
        </p:spPr>
        <p:txBody>
          <a:bodyPr/>
          <a:lstStyle/>
          <a:p>
            <a:r>
              <a:rPr lang="en-US" dirty="0"/>
              <a:t>Reflect on your current food-related habits at home, at work, or in your community.</a:t>
            </a:r>
          </a:p>
          <a:p>
            <a:endParaRPr lang="en-US" dirty="0"/>
          </a:p>
          <a:p>
            <a:pPr marL="342900" indent="-342900">
              <a:buFont typeface="Arial" panose="020B0604020202020204" pitchFamily="34" charset="0"/>
              <a:buChar char="•"/>
            </a:pPr>
            <a:r>
              <a:rPr lang="en-US" dirty="0"/>
              <a:t>In what ways are you already contributing to a circular food system?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Where could you improve?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Identify one specific change you could make to reduce food waste or support circular practices—and think about how it aligns with environmental, economic, or social sustainability.</a:t>
            </a:r>
            <a:endParaRPr lang="en-IE" dirty="0"/>
          </a:p>
        </p:txBody>
      </p:sp>
      <p:grpSp>
        <p:nvGrpSpPr>
          <p:cNvPr id="4" name="Group 3">
            <a:extLst>
              <a:ext uri="{FF2B5EF4-FFF2-40B4-BE49-F238E27FC236}">
                <a16:creationId xmlns:a16="http://schemas.microsoft.com/office/drawing/2014/main" id="{B4D71C19-4041-9F43-CE75-C65ABB4C71AA}"/>
              </a:ext>
            </a:extLst>
          </p:cNvPr>
          <p:cNvGrpSpPr/>
          <p:nvPr/>
        </p:nvGrpSpPr>
        <p:grpSpPr>
          <a:xfrm>
            <a:off x="4837142" y="286830"/>
            <a:ext cx="1307323" cy="1251447"/>
            <a:chOff x="10307935" y="5202509"/>
            <a:chExt cx="982080" cy="952049"/>
          </a:xfrm>
          <a:solidFill>
            <a:schemeClr val="bg1"/>
          </a:solidFill>
        </p:grpSpPr>
        <p:grpSp>
          <p:nvGrpSpPr>
            <p:cNvPr id="5" name="Graphic 2">
              <a:extLst>
                <a:ext uri="{FF2B5EF4-FFF2-40B4-BE49-F238E27FC236}">
                  <a16:creationId xmlns:a16="http://schemas.microsoft.com/office/drawing/2014/main" id="{7A0584E0-9E3A-DDB9-0A94-D282578DB2EB}"/>
                </a:ext>
              </a:extLst>
            </p:cNvPr>
            <p:cNvGrpSpPr/>
            <p:nvPr userDrawn="1"/>
          </p:nvGrpSpPr>
          <p:grpSpPr>
            <a:xfrm>
              <a:off x="10555087" y="5332591"/>
              <a:ext cx="706050" cy="650900"/>
              <a:chOff x="5526360" y="5154425"/>
              <a:chExt cx="706050" cy="650900"/>
            </a:xfrm>
            <a:grpFill/>
          </p:grpSpPr>
          <p:sp>
            <p:nvSpPr>
              <p:cNvPr id="16" name="Freeform 212">
                <a:extLst>
                  <a:ext uri="{FF2B5EF4-FFF2-40B4-BE49-F238E27FC236}">
                    <a16:creationId xmlns:a16="http://schemas.microsoft.com/office/drawing/2014/main" id="{E7D23035-6DCD-13DA-7EB7-40D1871785E6}"/>
                  </a:ext>
                </a:extLst>
              </p:cNvPr>
              <p:cNvSpPr/>
              <p:nvPr/>
            </p:nvSpPr>
            <p:spPr>
              <a:xfrm>
                <a:off x="5681789" y="5154425"/>
                <a:ext cx="119353" cy="79869"/>
              </a:xfrm>
              <a:custGeom>
                <a:avLst/>
                <a:gdLst>
                  <a:gd name="connsiteX0" fmla="*/ 59869 w 119353"/>
                  <a:gd name="connsiteY0" fmla="*/ 0 h 79869"/>
                  <a:gd name="connsiteX1" fmla="*/ 105154 w 119353"/>
                  <a:gd name="connsiteY1" fmla="*/ 4224 h 79869"/>
                  <a:gd name="connsiteX2" fmla="*/ 119354 w 119353"/>
                  <a:gd name="connsiteY2" fmla="*/ 18431 h 79869"/>
                  <a:gd name="connsiteX3" fmla="*/ 59485 w 119353"/>
                  <a:gd name="connsiteY3" fmla="*/ 79870 h 79869"/>
                  <a:gd name="connsiteX4" fmla="*/ 0 w 119353"/>
                  <a:gd name="connsiteY4" fmla="*/ 16895 h 79869"/>
                  <a:gd name="connsiteX5" fmla="*/ 15351 w 119353"/>
                  <a:gd name="connsiteY5" fmla="*/ 3456 h 79869"/>
                  <a:gd name="connsiteX6" fmla="*/ 59869 w 119353"/>
                  <a:gd name="connsiteY6" fmla="*/ 0 h 7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353" h="79869">
                    <a:moveTo>
                      <a:pt x="59869" y="0"/>
                    </a:moveTo>
                    <a:cubicBezTo>
                      <a:pt x="85582" y="16895"/>
                      <a:pt x="89036" y="17279"/>
                      <a:pt x="105154" y="4224"/>
                    </a:cubicBezTo>
                    <a:cubicBezTo>
                      <a:pt x="110143" y="9216"/>
                      <a:pt x="115133" y="14207"/>
                      <a:pt x="119354" y="18431"/>
                    </a:cubicBezTo>
                    <a:cubicBezTo>
                      <a:pt x="100165" y="38399"/>
                      <a:pt x="80209" y="58750"/>
                      <a:pt x="59485" y="79870"/>
                    </a:cubicBezTo>
                    <a:cubicBezTo>
                      <a:pt x="39913" y="59134"/>
                      <a:pt x="20340" y="38399"/>
                      <a:pt x="0" y="16895"/>
                    </a:cubicBezTo>
                    <a:cubicBezTo>
                      <a:pt x="3454" y="13823"/>
                      <a:pt x="9211" y="8832"/>
                      <a:pt x="15351" y="3456"/>
                    </a:cubicBezTo>
                    <a:cubicBezTo>
                      <a:pt x="31086" y="21503"/>
                      <a:pt x="45669" y="11520"/>
                      <a:pt x="59869" y="0"/>
                    </a:cubicBezTo>
                    <a:close/>
                  </a:path>
                </a:pathLst>
              </a:custGeom>
              <a:solidFill>
                <a:srgbClr val="FEA52F"/>
              </a:solidFill>
              <a:ln w="3834" cap="flat">
                <a:noFill/>
                <a:prstDash val="solid"/>
                <a:miter/>
              </a:ln>
            </p:spPr>
            <p:txBody>
              <a:bodyPr rtlCol="0" anchor="ctr"/>
              <a:lstStyle/>
              <a:p>
                <a:endParaRPr lang="en-US"/>
              </a:p>
            </p:txBody>
          </p:sp>
          <p:sp>
            <p:nvSpPr>
              <p:cNvPr id="17" name="Freeform 213">
                <a:extLst>
                  <a:ext uri="{FF2B5EF4-FFF2-40B4-BE49-F238E27FC236}">
                    <a16:creationId xmlns:a16="http://schemas.microsoft.com/office/drawing/2014/main" id="{59A3F5AD-EA21-5B1F-CC13-7C22F6A375C1}"/>
                  </a:ext>
                </a:extLst>
              </p:cNvPr>
              <p:cNvSpPr/>
              <p:nvPr/>
            </p:nvSpPr>
            <p:spPr>
              <a:xfrm>
                <a:off x="5672431" y="5404401"/>
                <a:ext cx="138017" cy="28799"/>
              </a:xfrm>
              <a:custGeom>
                <a:avLst/>
                <a:gdLst>
                  <a:gd name="connsiteX0" fmla="*/ 2065 w 138017"/>
                  <a:gd name="connsiteY0" fmla="*/ 0 h 28799"/>
                  <a:gd name="connsiteX1" fmla="*/ 137922 w 138017"/>
                  <a:gd name="connsiteY1" fmla="*/ 0 h 28799"/>
                  <a:gd name="connsiteX2" fmla="*/ 137538 w 138017"/>
                  <a:gd name="connsiteY2" fmla="*/ 24191 h 28799"/>
                  <a:gd name="connsiteX3" fmla="*/ 128711 w 138017"/>
                  <a:gd name="connsiteY3" fmla="*/ 28415 h 28799"/>
                  <a:gd name="connsiteX4" fmla="*/ 30081 w 138017"/>
                  <a:gd name="connsiteY4" fmla="*/ 28799 h 28799"/>
                  <a:gd name="connsiteX5" fmla="*/ 24325 w 138017"/>
                  <a:gd name="connsiteY5" fmla="*/ 28799 h 28799"/>
                  <a:gd name="connsiteX6" fmla="*/ 2065 w 138017"/>
                  <a:gd name="connsiteY6" fmla="*/ 0 h 2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017" h="28799">
                    <a:moveTo>
                      <a:pt x="2065" y="0"/>
                    </a:moveTo>
                    <a:cubicBezTo>
                      <a:pt x="46967" y="0"/>
                      <a:pt x="91869" y="0"/>
                      <a:pt x="137922" y="0"/>
                    </a:cubicBezTo>
                    <a:cubicBezTo>
                      <a:pt x="137922" y="8064"/>
                      <a:pt x="138306" y="16128"/>
                      <a:pt x="137538" y="24191"/>
                    </a:cubicBezTo>
                    <a:cubicBezTo>
                      <a:pt x="137154" y="26111"/>
                      <a:pt x="131782" y="28415"/>
                      <a:pt x="128711" y="28415"/>
                    </a:cubicBezTo>
                    <a:cubicBezTo>
                      <a:pt x="95707" y="28799"/>
                      <a:pt x="63086" y="28799"/>
                      <a:pt x="30081" y="28799"/>
                    </a:cubicBezTo>
                    <a:cubicBezTo>
                      <a:pt x="28162" y="28799"/>
                      <a:pt x="26243" y="28799"/>
                      <a:pt x="24325" y="28799"/>
                    </a:cubicBezTo>
                    <a:cubicBezTo>
                      <a:pt x="-2156" y="28415"/>
                      <a:pt x="-2156" y="28415"/>
                      <a:pt x="2065" y="0"/>
                    </a:cubicBezTo>
                    <a:close/>
                  </a:path>
                </a:pathLst>
              </a:custGeom>
              <a:solidFill>
                <a:srgbClr val="FEA52F"/>
              </a:solidFill>
              <a:ln w="3834" cap="flat">
                <a:noFill/>
                <a:prstDash val="solid"/>
                <a:miter/>
              </a:ln>
            </p:spPr>
            <p:txBody>
              <a:bodyPr rtlCol="0" anchor="ctr"/>
              <a:lstStyle/>
              <a:p>
                <a:endParaRPr lang="en-US"/>
              </a:p>
            </p:txBody>
          </p:sp>
          <p:sp>
            <p:nvSpPr>
              <p:cNvPr id="18" name="Freeform 214">
                <a:extLst>
                  <a:ext uri="{FF2B5EF4-FFF2-40B4-BE49-F238E27FC236}">
                    <a16:creationId xmlns:a16="http://schemas.microsoft.com/office/drawing/2014/main" id="{4B7D5907-82E5-BC05-0952-7342E16F6E8E}"/>
                  </a:ext>
                </a:extLst>
              </p:cNvPr>
              <p:cNvSpPr/>
              <p:nvPr/>
            </p:nvSpPr>
            <p:spPr>
              <a:xfrm>
                <a:off x="5706734" y="5463536"/>
                <a:ext cx="70259" cy="31669"/>
              </a:xfrm>
              <a:custGeom>
                <a:avLst/>
                <a:gdLst>
                  <a:gd name="connsiteX0" fmla="*/ 0 w 70259"/>
                  <a:gd name="connsiteY0" fmla="*/ 0 h 31669"/>
                  <a:gd name="connsiteX1" fmla="*/ 70231 w 70259"/>
                  <a:gd name="connsiteY1" fmla="*/ 0 h 31669"/>
                  <a:gd name="connsiteX2" fmla="*/ 38761 w 70259"/>
                  <a:gd name="connsiteY2" fmla="*/ 31487 h 31669"/>
                  <a:gd name="connsiteX3" fmla="*/ 0 w 70259"/>
                  <a:gd name="connsiteY3" fmla="*/ 0 h 31669"/>
                </a:gdLst>
                <a:ahLst/>
                <a:cxnLst>
                  <a:cxn ang="0">
                    <a:pos x="connsiteX0" y="connsiteY0"/>
                  </a:cxn>
                  <a:cxn ang="0">
                    <a:pos x="connsiteX1" y="connsiteY1"/>
                  </a:cxn>
                  <a:cxn ang="0">
                    <a:pos x="connsiteX2" y="connsiteY2"/>
                  </a:cxn>
                  <a:cxn ang="0">
                    <a:pos x="connsiteX3" y="connsiteY3"/>
                  </a:cxn>
                </a:cxnLst>
                <a:rect l="l" t="t" r="r" b="b"/>
                <a:pathLst>
                  <a:path w="70259" h="31669">
                    <a:moveTo>
                      <a:pt x="0" y="0"/>
                    </a:moveTo>
                    <a:cubicBezTo>
                      <a:pt x="23794" y="0"/>
                      <a:pt x="46820" y="0"/>
                      <a:pt x="70231" y="0"/>
                    </a:cubicBezTo>
                    <a:cubicBezTo>
                      <a:pt x="70998" y="15360"/>
                      <a:pt x="56415" y="29951"/>
                      <a:pt x="38761" y="31487"/>
                    </a:cubicBezTo>
                    <a:cubicBezTo>
                      <a:pt x="19956" y="33407"/>
                      <a:pt x="2686" y="19967"/>
                      <a:pt x="0" y="0"/>
                    </a:cubicBezTo>
                    <a:close/>
                  </a:path>
                </a:pathLst>
              </a:custGeom>
              <a:solidFill>
                <a:srgbClr val="FEA52F"/>
              </a:solidFill>
              <a:ln w="3834" cap="flat">
                <a:noFill/>
                <a:prstDash val="solid"/>
                <a:miter/>
              </a:ln>
            </p:spPr>
            <p:txBody>
              <a:bodyPr rtlCol="0" anchor="ctr"/>
              <a:lstStyle/>
              <a:p>
                <a:endParaRPr lang="en-US"/>
              </a:p>
            </p:txBody>
          </p:sp>
          <p:sp>
            <p:nvSpPr>
              <p:cNvPr id="19" name="Freeform 215">
                <a:extLst>
                  <a:ext uri="{FF2B5EF4-FFF2-40B4-BE49-F238E27FC236}">
                    <a16:creationId xmlns:a16="http://schemas.microsoft.com/office/drawing/2014/main" id="{718C1D91-FA21-B1E5-7A6A-4E602EDFA36B}"/>
                  </a:ext>
                </a:extLst>
              </p:cNvPr>
              <p:cNvSpPr/>
              <p:nvPr/>
            </p:nvSpPr>
            <p:spPr>
              <a:xfrm>
                <a:off x="6150378" y="5714797"/>
                <a:ext cx="82032" cy="90274"/>
              </a:xfrm>
              <a:custGeom>
                <a:avLst/>
                <a:gdLst>
                  <a:gd name="connsiteX0" fmla="*/ 0 w 82032"/>
                  <a:gd name="connsiteY0" fmla="*/ 90104 h 90274"/>
                  <a:gd name="connsiteX1" fmla="*/ 0 w 82032"/>
                  <a:gd name="connsiteY1" fmla="*/ 251 h 90274"/>
                  <a:gd name="connsiteX2" fmla="*/ 65625 w 82032"/>
                  <a:gd name="connsiteY2" fmla="*/ 635 h 90274"/>
                  <a:gd name="connsiteX3" fmla="*/ 81744 w 82032"/>
                  <a:gd name="connsiteY3" fmla="*/ 22906 h 90274"/>
                  <a:gd name="connsiteX4" fmla="*/ 81744 w 82032"/>
                  <a:gd name="connsiteY4" fmla="*/ 67065 h 90274"/>
                  <a:gd name="connsiteX5" fmla="*/ 58718 w 82032"/>
                  <a:gd name="connsiteY5" fmla="*/ 90104 h 90274"/>
                  <a:gd name="connsiteX6" fmla="*/ 0 w 82032"/>
                  <a:gd name="connsiteY6" fmla="*/ 90104 h 90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32" h="90274">
                    <a:moveTo>
                      <a:pt x="0" y="90104"/>
                    </a:moveTo>
                    <a:cubicBezTo>
                      <a:pt x="0" y="59385"/>
                      <a:pt x="0" y="29818"/>
                      <a:pt x="0" y="251"/>
                    </a:cubicBezTo>
                    <a:cubicBezTo>
                      <a:pt x="21875" y="251"/>
                      <a:pt x="43750" y="-517"/>
                      <a:pt x="65625" y="635"/>
                    </a:cubicBezTo>
                    <a:cubicBezTo>
                      <a:pt x="75220" y="1019"/>
                      <a:pt x="81361" y="11770"/>
                      <a:pt x="81744" y="22906"/>
                    </a:cubicBezTo>
                    <a:cubicBezTo>
                      <a:pt x="82128" y="37497"/>
                      <a:pt x="82128" y="52473"/>
                      <a:pt x="81744" y="67065"/>
                    </a:cubicBezTo>
                    <a:cubicBezTo>
                      <a:pt x="81361" y="80888"/>
                      <a:pt x="72534" y="90104"/>
                      <a:pt x="58718" y="90104"/>
                    </a:cubicBezTo>
                    <a:cubicBezTo>
                      <a:pt x="39913" y="90488"/>
                      <a:pt x="20724" y="90104"/>
                      <a:pt x="0" y="90104"/>
                    </a:cubicBezTo>
                    <a:close/>
                  </a:path>
                </a:pathLst>
              </a:custGeom>
              <a:solidFill>
                <a:srgbClr val="2094D2"/>
              </a:solidFill>
              <a:ln w="3834" cap="flat">
                <a:noFill/>
                <a:prstDash val="solid"/>
                <a:miter/>
              </a:ln>
            </p:spPr>
            <p:txBody>
              <a:bodyPr rtlCol="0" anchor="ctr"/>
              <a:lstStyle/>
              <a:p>
                <a:endParaRPr lang="en-US"/>
              </a:p>
            </p:txBody>
          </p:sp>
          <p:sp>
            <p:nvSpPr>
              <p:cNvPr id="20" name="Freeform 216">
                <a:extLst>
                  <a:ext uri="{FF2B5EF4-FFF2-40B4-BE49-F238E27FC236}">
                    <a16:creationId xmlns:a16="http://schemas.microsoft.com/office/drawing/2014/main" id="{371E10F2-0EF5-30DB-6EDE-833068FD9062}"/>
                  </a:ext>
                </a:extLst>
              </p:cNvPr>
              <p:cNvSpPr/>
              <p:nvPr/>
            </p:nvSpPr>
            <p:spPr>
              <a:xfrm>
                <a:off x="6088206" y="5713512"/>
                <a:ext cx="32237" cy="91813"/>
              </a:xfrm>
              <a:custGeom>
                <a:avLst/>
                <a:gdLst>
                  <a:gd name="connsiteX0" fmla="*/ 0 w 32237"/>
                  <a:gd name="connsiteY0" fmla="*/ 91389 h 91813"/>
                  <a:gd name="connsiteX1" fmla="*/ 0 w 32237"/>
                  <a:gd name="connsiteY1" fmla="*/ 54142 h 91813"/>
                  <a:gd name="connsiteX2" fmla="*/ 0 w 32237"/>
                  <a:gd name="connsiteY2" fmla="*/ 7296 h 91813"/>
                  <a:gd name="connsiteX3" fmla="*/ 7292 w 32237"/>
                  <a:gd name="connsiteY3" fmla="*/ 0 h 91813"/>
                  <a:gd name="connsiteX4" fmla="*/ 32237 w 32237"/>
                  <a:gd name="connsiteY4" fmla="*/ 0 h 91813"/>
                  <a:gd name="connsiteX5" fmla="*/ 32237 w 32237"/>
                  <a:gd name="connsiteY5" fmla="*/ 53758 h 91813"/>
                  <a:gd name="connsiteX6" fmla="*/ 31853 w 32237"/>
                  <a:gd name="connsiteY6" fmla="*/ 82557 h 91813"/>
                  <a:gd name="connsiteX7" fmla="*/ 22259 w 32237"/>
                  <a:gd name="connsiteY7" fmla="*/ 91773 h 91813"/>
                  <a:gd name="connsiteX8" fmla="*/ 0 w 32237"/>
                  <a:gd name="connsiteY8" fmla="*/ 91389 h 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37" h="91813">
                    <a:moveTo>
                      <a:pt x="0" y="91389"/>
                    </a:moveTo>
                    <a:cubicBezTo>
                      <a:pt x="0" y="78334"/>
                      <a:pt x="0" y="66046"/>
                      <a:pt x="0" y="54142"/>
                    </a:cubicBezTo>
                    <a:cubicBezTo>
                      <a:pt x="0" y="38399"/>
                      <a:pt x="0" y="23039"/>
                      <a:pt x="0" y="7296"/>
                    </a:cubicBezTo>
                    <a:cubicBezTo>
                      <a:pt x="0" y="1920"/>
                      <a:pt x="1919" y="0"/>
                      <a:pt x="7292" y="0"/>
                    </a:cubicBezTo>
                    <a:cubicBezTo>
                      <a:pt x="14967" y="384"/>
                      <a:pt x="23027" y="0"/>
                      <a:pt x="32237" y="0"/>
                    </a:cubicBezTo>
                    <a:cubicBezTo>
                      <a:pt x="32237" y="18816"/>
                      <a:pt x="32237" y="36095"/>
                      <a:pt x="32237" y="53758"/>
                    </a:cubicBezTo>
                    <a:cubicBezTo>
                      <a:pt x="32237" y="63358"/>
                      <a:pt x="31469" y="72958"/>
                      <a:pt x="31853" y="82557"/>
                    </a:cubicBezTo>
                    <a:cubicBezTo>
                      <a:pt x="32237" y="89853"/>
                      <a:pt x="29550" y="92157"/>
                      <a:pt x="22259" y="91773"/>
                    </a:cubicBezTo>
                    <a:cubicBezTo>
                      <a:pt x="15351" y="91005"/>
                      <a:pt x="8443" y="91389"/>
                      <a:pt x="0" y="91389"/>
                    </a:cubicBezTo>
                    <a:close/>
                  </a:path>
                </a:pathLst>
              </a:custGeom>
              <a:solidFill>
                <a:srgbClr val="2094D2"/>
              </a:solidFill>
              <a:ln w="3834" cap="flat">
                <a:noFill/>
                <a:prstDash val="solid"/>
                <a:miter/>
              </a:ln>
            </p:spPr>
            <p:txBody>
              <a:bodyPr rtlCol="0" anchor="ctr"/>
              <a:lstStyle/>
              <a:p>
                <a:endParaRPr lang="en-US"/>
              </a:p>
            </p:txBody>
          </p:sp>
          <p:sp>
            <p:nvSpPr>
              <p:cNvPr id="21" name="Freeform 217">
                <a:extLst>
                  <a:ext uri="{FF2B5EF4-FFF2-40B4-BE49-F238E27FC236}">
                    <a16:creationId xmlns:a16="http://schemas.microsoft.com/office/drawing/2014/main" id="{AD9B256C-8936-C407-55B8-55A9E1CCE5C9}"/>
                  </a:ext>
                </a:extLst>
              </p:cNvPr>
              <p:cNvSpPr/>
              <p:nvPr/>
            </p:nvSpPr>
            <p:spPr>
              <a:xfrm>
                <a:off x="5526360" y="5724648"/>
                <a:ext cx="64090" cy="70269"/>
              </a:xfrm>
              <a:custGeom>
                <a:avLst/>
                <a:gdLst>
                  <a:gd name="connsiteX0" fmla="*/ 64090 w 64090"/>
                  <a:gd name="connsiteY0" fmla="*/ 70270 h 70269"/>
                  <a:gd name="connsiteX1" fmla="*/ 0 w 64090"/>
                  <a:gd name="connsiteY1" fmla="*/ 35327 h 70269"/>
                  <a:gd name="connsiteX2" fmla="*/ 64090 w 64090"/>
                  <a:gd name="connsiteY2" fmla="*/ 0 h 70269"/>
                  <a:gd name="connsiteX3" fmla="*/ 64090 w 64090"/>
                  <a:gd name="connsiteY3" fmla="*/ 70270 h 70269"/>
                </a:gdLst>
                <a:ahLst/>
                <a:cxnLst>
                  <a:cxn ang="0">
                    <a:pos x="connsiteX0" y="connsiteY0"/>
                  </a:cxn>
                  <a:cxn ang="0">
                    <a:pos x="connsiteX1" y="connsiteY1"/>
                  </a:cxn>
                  <a:cxn ang="0">
                    <a:pos x="connsiteX2" y="connsiteY2"/>
                  </a:cxn>
                  <a:cxn ang="0">
                    <a:pos x="connsiteX3" y="connsiteY3"/>
                  </a:cxn>
                </a:cxnLst>
                <a:rect l="l" t="t" r="r" b="b"/>
                <a:pathLst>
                  <a:path w="64090" h="70269">
                    <a:moveTo>
                      <a:pt x="64090" y="70270"/>
                    </a:moveTo>
                    <a:cubicBezTo>
                      <a:pt x="42215" y="58366"/>
                      <a:pt x="21491" y="46846"/>
                      <a:pt x="0" y="35327"/>
                    </a:cubicBezTo>
                    <a:cubicBezTo>
                      <a:pt x="21491" y="23423"/>
                      <a:pt x="42599" y="11904"/>
                      <a:pt x="64090" y="0"/>
                    </a:cubicBezTo>
                    <a:cubicBezTo>
                      <a:pt x="64090" y="23423"/>
                      <a:pt x="64090" y="46079"/>
                      <a:pt x="64090" y="70270"/>
                    </a:cubicBezTo>
                    <a:close/>
                  </a:path>
                </a:pathLst>
              </a:custGeom>
              <a:solidFill>
                <a:srgbClr val="2094D2"/>
              </a:solidFill>
              <a:ln w="3834"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72BDC05D-727B-BE76-3292-28B30AEA411E}"/>
                </a:ext>
              </a:extLst>
            </p:cNvPr>
            <p:cNvGrpSpPr/>
            <p:nvPr userDrawn="1"/>
          </p:nvGrpSpPr>
          <p:grpSpPr>
            <a:xfrm>
              <a:off x="10307935" y="5202509"/>
              <a:ext cx="982080" cy="952049"/>
              <a:chOff x="5279208" y="5014127"/>
              <a:chExt cx="982080" cy="952049"/>
            </a:xfrm>
            <a:grpFill/>
          </p:grpSpPr>
          <p:sp>
            <p:nvSpPr>
              <p:cNvPr id="7" name="Freeform 203">
                <a:extLst>
                  <a:ext uri="{FF2B5EF4-FFF2-40B4-BE49-F238E27FC236}">
                    <a16:creationId xmlns:a16="http://schemas.microsoft.com/office/drawing/2014/main" id="{315A33DB-68D8-48BF-56B4-842FB45A08E2}"/>
                  </a:ext>
                </a:extLst>
              </p:cNvPr>
              <p:cNvSpPr/>
              <p:nvPr/>
            </p:nvSpPr>
            <p:spPr>
              <a:xfrm>
                <a:off x="5279208" y="5222238"/>
                <a:ext cx="906819" cy="743938"/>
              </a:xfrm>
              <a:custGeom>
                <a:avLst/>
                <a:gdLst>
                  <a:gd name="connsiteX0" fmla="*/ 0 w 906819"/>
                  <a:gd name="connsiteY0" fmla="*/ 102678 h 743938"/>
                  <a:gd name="connsiteX1" fmla="*/ 17654 w 906819"/>
                  <a:gd name="connsiteY1" fmla="*/ 57751 h 743938"/>
                  <a:gd name="connsiteX2" fmla="*/ 136624 w 906819"/>
                  <a:gd name="connsiteY2" fmla="*/ 537 h 743938"/>
                  <a:gd name="connsiteX3" fmla="*/ 157731 w 906819"/>
                  <a:gd name="connsiteY3" fmla="*/ 23576 h 743938"/>
                  <a:gd name="connsiteX4" fmla="*/ 157731 w 906819"/>
                  <a:gd name="connsiteY4" fmla="*/ 58903 h 743938"/>
                  <a:gd name="connsiteX5" fmla="*/ 169245 w 906819"/>
                  <a:gd name="connsiteY5" fmla="*/ 58903 h 743938"/>
                  <a:gd name="connsiteX6" fmla="*/ 290134 w 906819"/>
                  <a:gd name="connsiteY6" fmla="*/ 58903 h 743938"/>
                  <a:gd name="connsiteX7" fmla="*/ 308172 w 906819"/>
                  <a:gd name="connsiteY7" fmla="*/ 72727 h 743938"/>
                  <a:gd name="connsiteX8" fmla="*/ 289750 w 906819"/>
                  <a:gd name="connsiteY8" fmla="*/ 87702 h 743938"/>
                  <a:gd name="connsiteX9" fmla="*/ 168861 w 906819"/>
                  <a:gd name="connsiteY9" fmla="*/ 87702 h 743938"/>
                  <a:gd name="connsiteX10" fmla="*/ 157348 w 906819"/>
                  <a:gd name="connsiteY10" fmla="*/ 87702 h 743938"/>
                  <a:gd name="connsiteX11" fmla="*/ 157348 w 906819"/>
                  <a:gd name="connsiteY11" fmla="*/ 126869 h 743938"/>
                  <a:gd name="connsiteX12" fmla="*/ 157348 w 906819"/>
                  <a:gd name="connsiteY12" fmla="*/ 159508 h 743938"/>
                  <a:gd name="connsiteX13" fmla="*/ 143532 w 906819"/>
                  <a:gd name="connsiteY13" fmla="*/ 173716 h 743938"/>
                  <a:gd name="connsiteX14" fmla="*/ 128948 w 906819"/>
                  <a:gd name="connsiteY14" fmla="*/ 161044 h 743938"/>
                  <a:gd name="connsiteX15" fmla="*/ 128565 w 906819"/>
                  <a:gd name="connsiteY15" fmla="*/ 151444 h 743938"/>
                  <a:gd name="connsiteX16" fmla="*/ 128565 w 906819"/>
                  <a:gd name="connsiteY16" fmla="*/ 41240 h 743938"/>
                  <a:gd name="connsiteX17" fmla="*/ 128565 w 906819"/>
                  <a:gd name="connsiteY17" fmla="*/ 31256 h 743938"/>
                  <a:gd name="connsiteX18" fmla="*/ 30318 w 906819"/>
                  <a:gd name="connsiteY18" fmla="*/ 101142 h 743938"/>
                  <a:gd name="connsiteX19" fmla="*/ 28399 w 906819"/>
                  <a:gd name="connsiteY19" fmla="*/ 120341 h 743938"/>
                  <a:gd name="connsiteX20" fmla="*/ 28399 w 906819"/>
                  <a:gd name="connsiteY20" fmla="*/ 539656 h 743938"/>
                  <a:gd name="connsiteX21" fmla="*/ 28399 w 906819"/>
                  <a:gd name="connsiteY21" fmla="*/ 547720 h 743938"/>
                  <a:gd name="connsiteX22" fmla="*/ 128565 w 906819"/>
                  <a:gd name="connsiteY22" fmla="*/ 506634 h 743938"/>
                  <a:gd name="connsiteX23" fmla="*/ 128565 w 906819"/>
                  <a:gd name="connsiteY23" fmla="*/ 495498 h 743938"/>
                  <a:gd name="connsiteX24" fmla="*/ 128565 w 906819"/>
                  <a:gd name="connsiteY24" fmla="*/ 228626 h 743938"/>
                  <a:gd name="connsiteX25" fmla="*/ 129716 w 906819"/>
                  <a:gd name="connsiteY25" fmla="*/ 217106 h 743938"/>
                  <a:gd name="connsiteX26" fmla="*/ 144683 w 906819"/>
                  <a:gd name="connsiteY26" fmla="*/ 206739 h 743938"/>
                  <a:gd name="connsiteX27" fmla="*/ 157348 w 906819"/>
                  <a:gd name="connsiteY27" fmla="*/ 219794 h 743938"/>
                  <a:gd name="connsiteX28" fmla="*/ 157348 w 906819"/>
                  <a:gd name="connsiteY28" fmla="*/ 230162 h 743938"/>
                  <a:gd name="connsiteX29" fmla="*/ 157348 w 906819"/>
                  <a:gd name="connsiteY29" fmla="*/ 502794 h 743938"/>
                  <a:gd name="connsiteX30" fmla="*/ 124343 w 906819"/>
                  <a:gd name="connsiteY30" fmla="*/ 536201 h 743938"/>
                  <a:gd name="connsiteX31" fmla="*/ 31470 w 906819"/>
                  <a:gd name="connsiteY31" fmla="*/ 603015 h 743938"/>
                  <a:gd name="connsiteX32" fmla="*/ 113981 w 906819"/>
                  <a:gd name="connsiteY32" fmla="*/ 715139 h 743938"/>
                  <a:gd name="connsiteX33" fmla="*/ 871553 w 906819"/>
                  <a:gd name="connsiteY33" fmla="*/ 715139 h 743938"/>
                  <a:gd name="connsiteX34" fmla="*/ 877694 w 906819"/>
                  <a:gd name="connsiteY34" fmla="*/ 714755 h 743938"/>
                  <a:gd name="connsiteX35" fmla="*/ 877694 w 906819"/>
                  <a:gd name="connsiteY35" fmla="*/ 672900 h 743938"/>
                  <a:gd name="connsiteX36" fmla="*/ 877694 w 906819"/>
                  <a:gd name="connsiteY36" fmla="*/ 655621 h 743938"/>
                  <a:gd name="connsiteX37" fmla="*/ 891510 w 906819"/>
                  <a:gd name="connsiteY37" fmla="*/ 641413 h 743938"/>
                  <a:gd name="connsiteX38" fmla="*/ 906093 w 906819"/>
                  <a:gd name="connsiteY38" fmla="*/ 653701 h 743938"/>
                  <a:gd name="connsiteX39" fmla="*/ 906093 w 906819"/>
                  <a:gd name="connsiteY39" fmla="*/ 720899 h 743938"/>
                  <a:gd name="connsiteX40" fmla="*/ 879996 w 906819"/>
                  <a:gd name="connsiteY40" fmla="*/ 743938 h 743938"/>
                  <a:gd name="connsiteX41" fmla="*/ 872321 w 906819"/>
                  <a:gd name="connsiteY41" fmla="*/ 743938 h 743938"/>
                  <a:gd name="connsiteX42" fmla="*/ 122424 w 906819"/>
                  <a:gd name="connsiteY42" fmla="*/ 743938 h 743938"/>
                  <a:gd name="connsiteX43" fmla="*/ 7292 w 906819"/>
                  <a:gd name="connsiteY43" fmla="*/ 666373 h 743938"/>
                  <a:gd name="connsiteX44" fmla="*/ 0 w 906819"/>
                  <a:gd name="connsiteY44" fmla="*/ 641798 h 743938"/>
                  <a:gd name="connsiteX45" fmla="*/ 0 w 906819"/>
                  <a:gd name="connsiteY45" fmla="*/ 102678 h 74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06819" h="743938">
                    <a:moveTo>
                      <a:pt x="0" y="102678"/>
                    </a:moveTo>
                    <a:cubicBezTo>
                      <a:pt x="5757" y="87702"/>
                      <a:pt x="9594" y="71191"/>
                      <a:pt x="17654" y="57751"/>
                    </a:cubicBezTo>
                    <a:cubicBezTo>
                      <a:pt x="44518" y="13209"/>
                      <a:pt x="86349" y="-3303"/>
                      <a:pt x="136624" y="537"/>
                    </a:cubicBezTo>
                    <a:cubicBezTo>
                      <a:pt x="149672" y="1305"/>
                      <a:pt x="156964" y="9753"/>
                      <a:pt x="157731" y="23576"/>
                    </a:cubicBezTo>
                    <a:cubicBezTo>
                      <a:pt x="158116" y="35096"/>
                      <a:pt x="157731" y="46616"/>
                      <a:pt x="157731" y="58903"/>
                    </a:cubicBezTo>
                    <a:cubicBezTo>
                      <a:pt x="162337" y="58903"/>
                      <a:pt x="165791" y="58903"/>
                      <a:pt x="169245" y="58903"/>
                    </a:cubicBezTo>
                    <a:cubicBezTo>
                      <a:pt x="209541" y="58903"/>
                      <a:pt x="249837" y="58903"/>
                      <a:pt x="290134" y="58903"/>
                    </a:cubicBezTo>
                    <a:cubicBezTo>
                      <a:pt x="301263" y="58903"/>
                      <a:pt x="308172" y="64279"/>
                      <a:pt x="308172" y="72727"/>
                    </a:cubicBezTo>
                    <a:cubicBezTo>
                      <a:pt x="308172" y="81943"/>
                      <a:pt x="301263" y="87702"/>
                      <a:pt x="289750" y="87702"/>
                    </a:cubicBezTo>
                    <a:cubicBezTo>
                      <a:pt x="249454" y="87702"/>
                      <a:pt x="209157" y="87702"/>
                      <a:pt x="168861" y="87702"/>
                    </a:cubicBezTo>
                    <a:cubicBezTo>
                      <a:pt x="165407" y="87702"/>
                      <a:pt x="161953" y="87702"/>
                      <a:pt x="157348" y="87702"/>
                    </a:cubicBezTo>
                    <a:cubicBezTo>
                      <a:pt x="157348" y="101142"/>
                      <a:pt x="157348" y="114198"/>
                      <a:pt x="157348" y="126869"/>
                    </a:cubicBezTo>
                    <a:cubicBezTo>
                      <a:pt x="157348" y="137621"/>
                      <a:pt x="157348" y="148756"/>
                      <a:pt x="157348" y="159508"/>
                    </a:cubicBezTo>
                    <a:cubicBezTo>
                      <a:pt x="156964" y="167956"/>
                      <a:pt x="151207" y="174100"/>
                      <a:pt x="143532" y="173716"/>
                    </a:cubicBezTo>
                    <a:cubicBezTo>
                      <a:pt x="135473" y="173332"/>
                      <a:pt x="130484" y="168724"/>
                      <a:pt x="128948" y="161044"/>
                    </a:cubicBezTo>
                    <a:cubicBezTo>
                      <a:pt x="128181" y="157972"/>
                      <a:pt x="128565" y="154516"/>
                      <a:pt x="128565" y="151444"/>
                    </a:cubicBezTo>
                    <a:cubicBezTo>
                      <a:pt x="128565" y="114582"/>
                      <a:pt x="128565" y="77719"/>
                      <a:pt x="128565" y="41240"/>
                    </a:cubicBezTo>
                    <a:cubicBezTo>
                      <a:pt x="128565" y="37784"/>
                      <a:pt x="128565" y="34328"/>
                      <a:pt x="128565" y="31256"/>
                    </a:cubicBezTo>
                    <a:cubicBezTo>
                      <a:pt x="85582" y="23192"/>
                      <a:pt x="38761" y="56983"/>
                      <a:pt x="30318" y="101142"/>
                    </a:cubicBezTo>
                    <a:cubicBezTo>
                      <a:pt x="29167" y="107286"/>
                      <a:pt x="28399" y="113814"/>
                      <a:pt x="28399" y="120341"/>
                    </a:cubicBezTo>
                    <a:cubicBezTo>
                      <a:pt x="28399" y="260113"/>
                      <a:pt x="28399" y="399885"/>
                      <a:pt x="28399" y="539656"/>
                    </a:cubicBezTo>
                    <a:cubicBezTo>
                      <a:pt x="28399" y="541961"/>
                      <a:pt x="28399" y="544649"/>
                      <a:pt x="28399" y="547720"/>
                    </a:cubicBezTo>
                    <a:cubicBezTo>
                      <a:pt x="61788" y="519305"/>
                      <a:pt x="72150" y="511241"/>
                      <a:pt x="128565" y="506634"/>
                    </a:cubicBezTo>
                    <a:cubicBezTo>
                      <a:pt x="128565" y="503178"/>
                      <a:pt x="128565" y="499338"/>
                      <a:pt x="128565" y="495498"/>
                    </a:cubicBezTo>
                    <a:cubicBezTo>
                      <a:pt x="128565" y="406413"/>
                      <a:pt x="128565" y="317711"/>
                      <a:pt x="128565" y="228626"/>
                    </a:cubicBezTo>
                    <a:cubicBezTo>
                      <a:pt x="128565" y="224786"/>
                      <a:pt x="128565" y="220946"/>
                      <a:pt x="129716" y="217106"/>
                    </a:cubicBezTo>
                    <a:cubicBezTo>
                      <a:pt x="131635" y="209427"/>
                      <a:pt x="137008" y="205971"/>
                      <a:pt x="144683" y="206739"/>
                    </a:cubicBezTo>
                    <a:cubicBezTo>
                      <a:pt x="152359" y="207507"/>
                      <a:pt x="156580" y="212115"/>
                      <a:pt x="157348" y="219794"/>
                    </a:cubicBezTo>
                    <a:cubicBezTo>
                      <a:pt x="157731" y="223250"/>
                      <a:pt x="157348" y="226706"/>
                      <a:pt x="157348" y="230162"/>
                    </a:cubicBezTo>
                    <a:cubicBezTo>
                      <a:pt x="157348" y="321167"/>
                      <a:pt x="157348" y="411788"/>
                      <a:pt x="157348" y="502794"/>
                    </a:cubicBezTo>
                    <a:cubicBezTo>
                      <a:pt x="157348" y="530057"/>
                      <a:pt x="151591" y="536201"/>
                      <a:pt x="124343" y="536201"/>
                    </a:cubicBezTo>
                    <a:cubicBezTo>
                      <a:pt x="78290" y="536585"/>
                      <a:pt x="42983" y="561928"/>
                      <a:pt x="31470" y="603015"/>
                    </a:cubicBezTo>
                    <a:cubicBezTo>
                      <a:pt x="16119" y="657157"/>
                      <a:pt x="58334" y="715139"/>
                      <a:pt x="113981" y="715139"/>
                    </a:cubicBezTo>
                    <a:cubicBezTo>
                      <a:pt x="366505" y="715523"/>
                      <a:pt x="619029" y="715139"/>
                      <a:pt x="871553" y="715139"/>
                    </a:cubicBezTo>
                    <a:cubicBezTo>
                      <a:pt x="873088" y="715139"/>
                      <a:pt x="874623" y="714755"/>
                      <a:pt x="877694" y="714755"/>
                    </a:cubicBezTo>
                    <a:cubicBezTo>
                      <a:pt x="877694" y="700932"/>
                      <a:pt x="877694" y="686724"/>
                      <a:pt x="877694" y="672900"/>
                    </a:cubicBezTo>
                    <a:cubicBezTo>
                      <a:pt x="877694" y="667141"/>
                      <a:pt x="877694" y="661381"/>
                      <a:pt x="877694" y="655621"/>
                    </a:cubicBezTo>
                    <a:cubicBezTo>
                      <a:pt x="878077" y="647173"/>
                      <a:pt x="883450" y="641798"/>
                      <a:pt x="891510" y="641413"/>
                    </a:cubicBezTo>
                    <a:cubicBezTo>
                      <a:pt x="899952" y="641413"/>
                      <a:pt x="905709" y="646021"/>
                      <a:pt x="906093" y="653701"/>
                    </a:cubicBezTo>
                    <a:cubicBezTo>
                      <a:pt x="906861" y="675972"/>
                      <a:pt x="907244" y="698628"/>
                      <a:pt x="906093" y="720899"/>
                    </a:cubicBezTo>
                    <a:cubicBezTo>
                      <a:pt x="905325" y="734339"/>
                      <a:pt x="893812" y="743554"/>
                      <a:pt x="879996" y="743938"/>
                    </a:cubicBezTo>
                    <a:cubicBezTo>
                      <a:pt x="877310" y="743938"/>
                      <a:pt x="875007" y="743938"/>
                      <a:pt x="872321" y="743938"/>
                    </a:cubicBezTo>
                    <a:cubicBezTo>
                      <a:pt x="622483" y="743938"/>
                      <a:pt x="372645" y="743938"/>
                      <a:pt x="122424" y="743938"/>
                    </a:cubicBezTo>
                    <a:cubicBezTo>
                      <a:pt x="68312" y="743938"/>
                      <a:pt x="24945" y="714755"/>
                      <a:pt x="7292" y="666373"/>
                    </a:cubicBezTo>
                    <a:cubicBezTo>
                      <a:pt x="4221" y="658309"/>
                      <a:pt x="2303" y="649861"/>
                      <a:pt x="0" y="641798"/>
                    </a:cubicBezTo>
                    <a:cubicBezTo>
                      <a:pt x="0" y="462475"/>
                      <a:pt x="0" y="282384"/>
                      <a:pt x="0" y="102678"/>
                    </a:cubicBezTo>
                    <a:close/>
                  </a:path>
                </a:pathLst>
              </a:custGeom>
              <a:grpFill/>
              <a:ln w="3834" cap="flat">
                <a:noFill/>
                <a:prstDash val="solid"/>
                <a:miter/>
              </a:ln>
            </p:spPr>
            <p:txBody>
              <a:bodyPr rtlCol="0" anchor="ctr"/>
              <a:lstStyle/>
              <a:p>
                <a:endParaRPr lang="en-US"/>
              </a:p>
            </p:txBody>
          </p:sp>
          <p:sp>
            <p:nvSpPr>
              <p:cNvPr id="8" name="Freeform 204">
                <a:extLst>
                  <a:ext uri="{FF2B5EF4-FFF2-40B4-BE49-F238E27FC236}">
                    <a16:creationId xmlns:a16="http://schemas.microsoft.com/office/drawing/2014/main" id="{845553FD-DCED-808E-A07B-7DBEBA7F715A}"/>
                  </a:ext>
                </a:extLst>
              </p:cNvPr>
              <p:cNvSpPr/>
              <p:nvPr/>
            </p:nvSpPr>
            <p:spPr>
              <a:xfrm>
                <a:off x="5578705" y="5014127"/>
                <a:ext cx="325069" cy="510851"/>
              </a:xfrm>
              <a:custGeom>
                <a:avLst/>
                <a:gdLst>
                  <a:gd name="connsiteX0" fmla="*/ 110759 w 325069"/>
                  <a:gd name="connsiteY0" fmla="*/ 360323 h 510851"/>
                  <a:gd name="connsiteX1" fmla="*/ 142996 w 325069"/>
                  <a:gd name="connsiteY1" fmla="*/ 359939 h 510851"/>
                  <a:gd name="connsiteX2" fmla="*/ 148369 w 325069"/>
                  <a:gd name="connsiteY2" fmla="*/ 354564 h 510851"/>
                  <a:gd name="connsiteX3" fmla="*/ 148753 w 325069"/>
                  <a:gd name="connsiteY3" fmla="*/ 252039 h 510851"/>
                  <a:gd name="connsiteX4" fmla="*/ 144147 w 325069"/>
                  <a:gd name="connsiteY4" fmla="*/ 243207 h 510851"/>
                  <a:gd name="connsiteX5" fmla="*/ 80824 w 325069"/>
                  <a:gd name="connsiteY5" fmla="*/ 180617 h 510851"/>
                  <a:gd name="connsiteX6" fmla="*/ 80057 w 325069"/>
                  <a:gd name="connsiteY6" fmla="*/ 139146 h 510851"/>
                  <a:gd name="connsiteX7" fmla="*/ 98478 w 325069"/>
                  <a:gd name="connsiteY7" fmla="*/ 121099 h 510851"/>
                  <a:gd name="connsiteX8" fmla="*/ 135321 w 325069"/>
                  <a:gd name="connsiteY8" fmla="*/ 119563 h 510851"/>
                  <a:gd name="connsiteX9" fmla="*/ 139158 w 325069"/>
                  <a:gd name="connsiteY9" fmla="*/ 122635 h 510851"/>
                  <a:gd name="connsiteX10" fmla="*/ 187130 w 325069"/>
                  <a:gd name="connsiteY10" fmla="*/ 122251 h 510851"/>
                  <a:gd name="connsiteX11" fmla="*/ 203632 w 325069"/>
                  <a:gd name="connsiteY11" fmla="*/ 112651 h 510851"/>
                  <a:gd name="connsiteX12" fmla="*/ 225508 w 325069"/>
                  <a:gd name="connsiteY12" fmla="*/ 119179 h 510851"/>
                  <a:gd name="connsiteX13" fmla="*/ 249302 w 325069"/>
                  <a:gd name="connsiteY13" fmla="*/ 142986 h 510851"/>
                  <a:gd name="connsiteX14" fmla="*/ 248918 w 325069"/>
                  <a:gd name="connsiteY14" fmla="*/ 178313 h 510851"/>
                  <a:gd name="connsiteX15" fmla="*/ 183292 w 325069"/>
                  <a:gd name="connsiteY15" fmla="*/ 243207 h 510851"/>
                  <a:gd name="connsiteX16" fmla="*/ 178303 w 325069"/>
                  <a:gd name="connsiteY16" fmla="*/ 251655 h 510851"/>
                  <a:gd name="connsiteX17" fmla="*/ 177919 w 325069"/>
                  <a:gd name="connsiteY17" fmla="*/ 360707 h 510851"/>
                  <a:gd name="connsiteX18" fmla="*/ 218600 w 325069"/>
                  <a:gd name="connsiteY18" fmla="*/ 360707 h 510851"/>
                  <a:gd name="connsiteX19" fmla="*/ 219367 w 325069"/>
                  <a:gd name="connsiteY19" fmla="*/ 356099 h 510851"/>
                  <a:gd name="connsiteX20" fmla="*/ 232799 w 325069"/>
                  <a:gd name="connsiteY20" fmla="*/ 310405 h 510851"/>
                  <a:gd name="connsiteX21" fmla="*/ 277701 w 325069"/>
                  <a:gd name="connsiteY21" fmla="*/ 231303 h 510851"/>
                  <a:gd name="connsiteX22" fmla="*/ 295355 w 325069"/>
                  <a:gd name="connsiteY22" fmla="*/ 177929 h 510851"/>
                  <a:gd name="connsiteX23" fmla="*/ 296122 w 325069"/>
                  <a:gd name="connsiteY23" fmla="*/ 172169 h 510851"/>
                  <a:gd name="connsiteX24" fmla="*/ 312624 w 325069"/>
                  <a:gd name="connsiteY24" fmla="*/ 157962 h 510851"/>
                  <a:gd name="connsiteX25" fmla="*/ 324905 w 325069"/>
                  <a:gd name="connsiteY25" fmla="*/ 176393 h 510851"/>
                  <a:gd name="connsiteX26" fmla="*/ 303414 w 325069"/>
                  <a:gd name="connsiteY26" fmla="*/ 244359 h 510851"/>
                  <a:gd name="connsiteX27" fmla="*/ 252756 w 325069"/>
                  <a:gd name="connsiteY27" fmla="*/ 333444 h 510851"/>
                  <a:gd name="connsiteX28" fmla="*/ 254291 w 325069"/>
                  <a:gd name="connsiteY28" fmla="*/ 372995 h 510851"/>
                  <a:gd name="connsiteX29" fmla="*/ 259664 w 325069"/>
                  <a:gd name="connsiteY29" fmla="*/ 388738 h 510851"/>
                  <a:gd name="connsiteX30" fmla="*/ 260047 w 325069"/>
                  <a:gd name="connsiteY30" fmla="*/ 418306 h 510851"/>
                  <a:gd name="connsiteX31" fmla="*/ 235102 w 325069"/>
                  <a:gd name="connsiteY31" fmla="*/ 448641 h 510851"/>
                  <a:gd name="connsiteX32" fmla="*/ 228578 w 325069"/>
                  <a:gd name="connsiteY32" fmla="*/ 449793 h 510851"/>
                  <a:gd name="connsiteX33" fmla="*/ 162185 w 325069"/>
                  <a:gd name="connsiteY33" fmla="*/ 510847 h 510851"/>
                  <a:gd name="connsiteX34" fmla="*/ 96175 w 325069"/>
                  <a:gd name="connsiteY34" fmla="*/ 449793 h 510851"/>
                  <a:gd name="connsiteX35" fmla="*/ 66625 w 325069"/>
                  <a:gd name="connsiteY35" fmla="*/ 428289 h 510851"/>
                  <a:gd name="connsiteX36" fmla="*/ 66241 w 325069"/>
                  <a:gd name="connsiteY36" fmla="*/ 381827 h 510851"/>
                  <a:gd name="connsiteX37" fmla="*/ 69695 w 325069"/>
                  <a:gd name="connsiteY37" fmla="*/ 374147 h 510851"/>
                  <a:gd name="connsiteX38" fmla="*/ 71230 w 325069"/>
                  <a:gd name="connsiteY38" fmla="*/ 331524 h 510851"/>
                  <a:gd name="connsiteX39" fmla="*/ 21723 w 325069"/>
                  <a:gd name="connsiteY39" fmla="*/ 243975 h 510851"/>
                  <a:gd name="connsiteX40" fmla="*/ 128796 w 325069"/>
                  <a:gd name="connsiteY40" fmla="*/ 3598 h 510851"/>
                  <a:gd name="connsiteX41" fmla="*/ 313392 w 325069"/>
                  <a:gd name="connsiteY41" fmla="*/ 103435 h 510851"/>
                  <a:gd name="connsiteX42" fmla="*/ 305717 w 325069"/>
                  <a:gd name="connsiteY42" fmla="*/ 123786 h 510851"/>
                  <a:gd name="connsiteX43" fmla="*/ 286144 w 325069"/>
                  <a:gd name="connsiteY43" fmla="*/ 113419 h 510851"/>
                  <a:gd name="connsiteX44" fmla="*/ 189816 w 325069"/>
                  <a:gd name="connsiteY44" fmla="*/ 32013 h 510851"/>
                  <a:gd name="connsiteX45" fmla="*/ 29399 w 325069"/>
                  <a:gd name="connsiteY45" fmla="*/ 157194 h 510851"/>
                  <a:gd name="connsiteX46" fmla="*/ 48203 w 325069"/>
                  <a:gd name="connsiteY46" fmla="*/ 231303 h 510851"/>
                  <a:gd name="connsiteX47" fmla="*/ 98478 w 325069"/>
                  <a:gd name="connsiteY47" fmla="*/ 320773 h 510851"/>
                  <a:gd name="connsiteX48" fmla="*/ 110759 w 325069"/>
                  <a:gd name="connsiteY48" fmla="*/ 360323 h 510851"/>
                  <a:gd name="connsiteX49" fmla="*/ 162952 w 325069"/>
                  <a:gd name="connsiteY49" fmla="*/ 140298 h 510851"/>
                  <a:gd name="connsiteX50" fmla="*/ 118818 w 325069"/>
                  <a:gd name="connsiteY50" fmla="*/ 144522 h 510851"/>
                  <a:gd name="connsiteX51" fmla="*/ 103467 w 325069"/>
                  <a:gd name="connsiteY51" fmla="*/ 157962 h 510851"/>
                  <a:gd name="connsiteX52" fmla="*/ 162952 w 325069"/>
                  <a:gd name="connsiteY52" fmla="*/ 220936 h 510851"/>
                  <a:gd name="connsiteX53" fmla="*/ 222821 w 325069"/>
                  <a:gd name="connsiteY53" fmla="*/ 159498 h 510851"/>
                  <a:gd name="connsiteX54" fmla="*/ 208621 w 325069"/>
                  <a:gd name="connsiteY54" fmla="*/ 145290 h 510851"/>
                  <a:gd name="connsiteX55" fmla="*/ 162952 w 325069"/>
                  <a:gd name="connsiteY55" fmla="*/ 140298 h 510851"/>
                  <a:gd name="connsiteX56" fmla="*/ 95792 w 325069"/>
                  <a:gd name="connsiteY56" fmla="*/ 390274 h 510851"/>
                  <a:gd name="connsiteX57" fmla="*/ 118051 w 325069"/>
                  <a:gd name="connsiteY57" fmla="*/ 419074 h 510851"/>
                  <a:gd name="connsiteX58" fmla="*/ 123807 w 325069"/>
                  <a:gd name="connsiteY58" fmla="*/ 419074 h 510851"/>
                  <a:gd name="connsiteX59" fmla="*/ 222437 w 325069"/>
                  <a:gd name="connsiteY59" fmla="*/ 418690 h 510851"/>
                  <a:gd name="connsiteX60" fmla="*/ 231264 w 325069"/>
                  <a:gd name="connsiteY60" fmla="*/ 414466 h 510851"/>
                  <a:gd name="connsiteX61" fmla="*/ 231648 w 325069"/>
                  <a:gd name="connsiteY61" fmla="*/ 390274 h 510851"/>
                  <a:gd name="connsiteX62" fmla="*/ 95792 w 325069"/>
                  <a:gd name="connsiteY62" fmla="*/ 390274 h 510851"/>
                  <a:gd name="connsiteX63" fmla="*/ 128029 w 325069"/>
                  <a:gd name="connsiteY63" fmla="*/ 449409 h 510851"/>
                  <a:gd name="connsiteX64" fmla="*/ 166790 w 325069"/>
                  <a:gd name="connsiteY64" fmla="*/ 480896 h 510851"/>
                  <a:gd name="connsiteX65" fmla="*/ 198260 w 325069"/>
                  <a:gd name="connsiteY65" fmla="*/ 449409 h 510851"/>
                  <a:gd name="connsiteX66" fmla="*/ 128029 w 325069"/>
                  <a:gd name="connsiteY66" fmla="*/ 449409 h 51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25069" h="510851">
                    <a:moveTo>
                      <a:pt x="110759" y="360323"/>
                    </a:moveTo>
                    <a:cubicBezTo>
                      <a:pt x="119970" y="360323"/>
                      <a:pt x="131483" y="360707"/>
                      <a:pt x="142996" y="359939"/>
                    </a:cubicBezTo>
                    <a:cubicBezTo>
                      <a:pt x="144915" y="359939"/>
                      <a:pt x="148369" y="356484"/>
                      <a:pt x="148369" y="354564"/>
                    </a:cubicBezTo>
                    <a:cubicBezTo>
                      <a:pt x="148753" y="320389"/>
                      <a:pt x="148753" y="286214"/>
                      <a:pt x="148753" y="252039"/>
                    </a:cubicBezTo>
                    <a:cubicBezTo>
                      <a:pt x="148753" y="248967"/>
                      <a:pt x="146450" y="245511"/>
                      <a:pt x="144147" y="243207"/>
                    </a:cubicBezTo>
                    <a:cubicBezTo>
                      <a:pt x="123039" y="222088"/>
                      <a:pt x="101932" y="201352"/>
                      <a:pt x="80824" y="180617"/>
                    </a:cubicBezTo>
                    <a:cubicBezTo>
                      <a:pt x="65090" y="165257"/>
                      <a:pt x="65090" y="154122"/>
                      <a:pt x="80057" y="139146"/>
                    </a:cubicBezTo>
                    <a:cubicBezTo>
                      <a:pt x="86197" y="133002"/>
                      <a:pt x="92337" y="126859"/>
                      <a:pt x="98478" y="121099"/>
                    </a:cubicBezTo>
                    <a:cubicBezTo>
                      <a:pt x="111526" y="108427"/>
                      <a:pt x="121505" y="107659"/>
                      <a:pt x="135321" y="119563"/>
                    </a:cubicBezTo>
                    <a:cubicBezTo>
                      <a:pt x="136088" y="120331"/>
                      <a:pt x="137239" y="121099"/>
                      <a:pt x="139158" y="122635"/>
                    </a:cubicBezTo>
                    <a:cubicBezTo>
                      <a:pt x="155277" y="105355"/>
                      <a:pt x="171779" y="106507"/>
                      <a:pt x="187130" y="122251"/>
                    </a:cubicBezTo>
                    <a:cubicBezTo>
                      <a:pt x="193270" y="118411"/>
                      <a:pt x="198260" y="114187"/>
                      <a:pt x="203632" y="112651"/>
                    </a:cubicBezTo>
                    <a:cubicBezTo>
                      <a:pt x="211692" y="109963"/>
                      <a:pt x="219367" y="113035"/>
                      <a:pt x="225508" y="119179"/>
                    </a:cubicBezTo>
                    <a:cubicBezTo>
                      <a:pt x="233567" y="127242"/>
                      <a:pt x="241626" y="134922"/>
                      <a:pt x="249302" y="142986"/>
                    </a:cubicBezTo>
                    <a:cubicBezTo>
                      <a:pt x="260431" y="154890"/>
                      <a:pt x="260431" y="166793"/>
                      <a:pt x="248918" y="178313"/>
                    </a:cubicBezTo>
                    <a:cubicBezTo>
                      <a:pt x="227043" y="199816"/>
                      <a:pt x="205167" y="221320"/>
                      <a:pt x="183292" y="243207"/>
                    </a:cubicBezTo>
                    <a:cubicBezTo>
                      <a:pt x="180990" y="245511"/>
                      <a:pt x="178303" y="248967"/>
                      <a:pt x="178303" y="251655"/>
                    </a:cubicBezTo>
                    <a:cubicBezTo>
                      <a:pt x="177919" y="287750"/>
                      <a:pt x="177919" y="323845"/>
                      <a:pt x="177919" y="360707"/>
                    </a:cubicBezTo>
                    <a:cubicBezTo>
                      <a:pt x="191735" y="360707"/>
                      <a:pt x="205167" y="360707"/>
                      <a:pt x="218600" y="360707"/>
                    </a:cubicBezTo>
                    <a:cubicBezTo>
                      <a:pt x="218983" y="359171"/>
                      <a:pt x="219751" y="357252"/>
                      <a:pt x="219367" y="356099"/>
                    </a:cubicBezTo>
                    <a:cubicBezTo>
                      <a:pt x="217064" y="338820"/>
                      <a:pt x="224356" y="324613"/>
                      <a:pt x="232799" y="310405"/>
                    </a:cubicBezTo>
                    <a:cubicBezTo>
                      <a:pt x="248150" y="284294"/>
                      <a:pt x="262734" y="257798"/>
                      <a:pt x="277701" y="231303"/>
                    </a:cubicBezTo>
                    <a:cubicBezTo>
                      <a:pt x="287295" y="214792"/>
                      <a:pt x="293436" y="197128"/>
                      <a:pt x="295355" y="177929"/>
                    </a:cubicBezTo>
                    <a:cubicBezTo>
                      <a:pt x="295355" y="176009"/>
                      <a:pt x="296122" y="174089"/>
                      <a:pt x="296122" y="172169"/>
                    </a:cubicBezTo>
                    <a:cubicBezTo>
                      <a:pt x="298041" y="161418"/>
                      <a:pt x="303414" y="156810"/>
                      <a:pt x="312624" y="157962"/>
                    </a:cubicBezTo>
                    <a:cubicBezTo>
                      <a:pt x="321068" y="159113"/>
                      <a:pt x="326057" y="166025"/>
                      <a:pt x="324905" y="176393"/>
                    </a:cubicBezTo>
                    <a:cubicBezTo>
                      <a:pt x="322602" y="200584"/>
                      <a:pt x="315695" y="223240"/>
                      <a:pt x="303414" y="244359"/>
                    </a:cubicBezTo>
                    <a:cubicBezTo>
                      <a:pt x="286528" y="273926"/>
                      <a:pt x="269258" y="303493"/>
                      <a:pt x="252756" y="333444"/>
                    </a:cubicBezTo>
                    <a:cubicBezTo>
                      <a:pt x="245847" y="346500"/>
                      <a:pt x="243929" y="359939"/>
                      <a:pt x="254291" y="372995"/>
                    </a:cubicBezTo>
                    <a:cubicBezTo>
                      <a:pt x="257745" y="377219"/>
                      <a:pt x="259280" y="383363"/>
                      <a:pt x="259664" y="388738"/>
                    </a:cubicBezTo>
                    <a:cubicBezTo>
                      <a:pt x="260431" y="398722"/>
                      <a:pt x="260047" y="408706"/>
                      <a:pt x="260047" y="418306"/>
                    </a:cubicBezTo>
                    <a:cubicBezTo>
                      <a:pt x="259664" y="434817"/>
                      <a:pt x="251220" y="445185"/>
                      <a:pt x="235102" y="448641"/>
                    </a:cubicBezTo>
                    <a:cubicBezTo>
                      <a:pt x="232799" y="449025"/>
                      <a:pt x="230881" y="449409"/>
                      <a:pt x="228578" y="449793"/>
                    </a:cubicBezTo>
                    <a:cubicBezTo>
                      <a:pt x="224356" y="482048"/>
                      <a:pt x="201330" y="510079"/>
                      <a:pt x="162185" y="510847"/>
                    </a:cubicBezTo>
                    <a:cubicBezTo>
                      <a:pt x="128796" y="511231"/>
                      <a:pt x="105386" y="489343"/>
                      <a:pt x="96175" y="449793"/>
                    </a:cubicBezTo>
                    <a:cubicBezTo>
                      <a:pt x="82359" y="448641"/>
                      <a:pt x="68927" y="443265"/>
                      <a:pt x="66625" y="428289"/>
                    </a:cubicBezTo>
                    <a:cubicBezTo>
                      <a:pt x="64322" y="413314"/>
                      <a:pt x="65857" y="397186"/>
                      <a:pt x="66241" y="381827"/>
                    </a:cubicBezTo>
                    <a:cubicBezTo>
                      <a:pt x="66241" y="379139"/>
                      <a:pt x="68160" y="376067"/>
                      <a:pt x="69695" y="374147"/>
                    </a:cubicBezTo>
                    <a:cubicBezTo>
                      <a:pt x="82359" y="360323"/>
                      <a:pt x="79289" y="345732"/>
                      <a:pt x="71230" y="331524"/>
                    </a:cubicBezTo>
                    <a:cubicBezTo>
                      <a:pt x="54728" y="302341"/>
                      <a:pt x="37842" y="273158"/>
                      <a:pt x="21723" y="243975"/>
                    </a:cubicBezTo>
                    <a:cubicBezTo>
                      <a:pt x="-32773" y="146442"/>
                      <a:pt x="19804" y="28557"/>
                      <a:pt x="128796" y="3598"/>
                    </a:cubicBezTo>
                    <a:cubicBezTo>
                      <a:pt x="204016" y="-13297"/>
                      <a:pt x="286144" y="30862"/>
                      <a:pt x="313392" y="103435"/>
                    </a:cubicBezTo>
                    <a:cubicBezTo>
                      <a:pt x="316846" y="113035"/>
                      <a:pt x="314160" y="120331"/>
                      <a:pt x="305717" y="123786"/>
                    </a:cubicBezTo>
                    <a:cubicBezTo>
                      <a:pt x="297657" y="127242"/>
                      <a:pt x="290749" y="123786"/>
                      <a:pt x="286144" y="113419"/>
                    </a:cubicBezTo>
                    <a:cubicBezTo>
                      <a:pt x="267339" y="70412"/>
                      <a:pt x="235486" y="42765"/>
                      <a:pt x="189816" y="32013"/>
                    </a:cubicBezTo>
                    <a:cubicBezTo>
                      <a:pt x="110759" y="13582"/>
                      <a:pt x="31318" y="76172"/>
                      <a:pt x="29399" y="157194"/>
                    </a:cubicBezTo>
                    <a:cubicBezTo>
                      <a:pt x="28631" y="183689"/>
                      <a:pt x="35155" y="208264"/>
                      <a:pt x="48203" y="231303"/>
                    </a:cubicBezTo>
                    <a:cubicBezTo>
                      <a:pt x="65090" y="260870"/>
                      <a:pt x="82743" y="290437"/>
                      <a:pt x="98478" y="320773"/>
                    </a:cubicBezTo>
                    <a:cubicBezTo>
                      <a:pt x="105386" y="331908"/>
                      <a:pt x="106921" y="345348"/>
                      <a:pt x="110759" y="360323"/>
                    </a:cubicBezTo>
                    <a:close/>
                    <a:moveTo>
                      <a:pt x="162952" y="140298"/>
                    </a:moveTo>
                    <a:cubicBezTo>
                      <a:pt x="148753" y="152202"/>
                      <a:pt x="134169" y="161801"/>
                      <a:pt x="118818" y="144522"/>
                    </a:cubicBezTo>
                    <a:cubicBezTo>
                      <a:pt x="112678" y="149898"/>
                      <a:pt x="106921" y="154506"/>
                      <a:pt x="103467" y="157962"/>
                    </a:cubicBezTo>
                    <a:cubicBezTo>
                      <a:pt x="123807" y="179465"/>
                      <a:pt x="143380" y="200200"/>
                      <a:pt x="162952" y="220936"/>
                    </a:cubicBezTo>
                    <a:cubicBezTo>
                      <a:pt x="183292" y="199816"/>
                      <a:pt x="203249" y="179081"/>
                      <a:pt x="222821" y="159498"/>
                    </a:cubicBezTo>
                    <a:cubicBezTo>
                      <a:pt x="218600" y="155274"/>
                      <a:pt x="213611" y="150282"/>
                      <a:pt x="208621" y="145290"/>
                    </a:cubicBezTo>
                    <a:cubicBezTo>
                      <a:pt x="192119" y="157194"/>
                      <a:pt x="188665" y="157194"/>
                      <a:pt x="162952" y="140298"/>
                    </a:cubicBezTo>
                    <a:close/>
                    <a:moveTo>
                      <a:pt x="95792" y="390274"/>
                    </a:moveTo>
                    <a:cubicBezTo>
                      <a:pt x="91570" y="419074"/>
                      <a:pt x="91570" y="419074"/>
                      <a:pt x="118051" y="419074"/>
                    </a:cubicBezTo>
                    <a:cubicBezTo>
                      <a:pt x="119970" y="419074"/>
                      <a:pt x="121888" y="419074"/>
                      <a:pt x="123807" y="419074"/>
                    </a:cubicBezTo>
                    <a:cubicBezTo>
                      <a:pt x="156812" y="419074"/>
                      <a:pt x="189433" y="419074"/>
                      <a:pt x="222437" y="418690"/>
                    </a:cubicBezTo>
                    <a:cubicBezTo>
                      <a:pt x="225508" y="418690"/>
                      <a:pt x="230881" y="416386"/>
                      <a:pt x="231264" y="414466"/>
                    </a:cubicBezTo>
                    <a:cubicBezTo>
                      <a:pt x="232032" y="406402"/>
                      <a:pt x="231648" y="398338"/>
                      <a:pt x="231648" y="390274"/>
                    </a:cubicBezTo>
                    <a:cubicBezTo>
                      <a:pt x="185211" y="390274"/>
                      <a:pt x="140693" y="390274"/>
                      <a:pt x="95792" y="390274"/>
                    </a:cubicBezTo>
                    <a:close/>
                    <a:moveTo>
                      <a:pt x="128029" y="449409"/>
                    </a:moveTo>
                    <a:cubicBezTo>
                      <a:pt x="131099" y="469376"/>
                      <a:pt x="147985" y="482816"/>
                      <a:pt x="166790" y="480896"/>
                    </a:cubicBezTo>
                    <a:cubicBezTo>
                      <a:pt x="184443" y="478976"/>
                      <a:pt x="199027" y="464384"/>
                      <a:pt x="198260" y="449409"/>
                    </a:cubicBezTo>
                    <a:cubicBezTo>
                      <a:pt x="174849" y="449409"/>
                      <a:pt x="151823" y="449409"/>
                      <a:pt x="128029" y="449409"/>
                    </a:cubicBezTo>
                    <a:close/>
                  </a:path>
                </a:pathLst>
              </a:custGeom>
              <a:grpFill/>
              <a:ln w="3834" cap="flat">
                <a:noFill/>
                <a:prstDash val="solid"/>
                <a:miter/>
              </a:ln>
            </p:spPr>
            <p:txBody>
              <a:bodyPr rtlCol="0" anchor="ctr"/>
              <a:lstStyle/>
              <a:p>
                <a:endParaRPr lang="en-US"/>
              </a:p>
            </p:txBody>
          </p:sp>
          <p:sp>
            <p:nvSpPr>
              <p:cNvPr id="9" name="Freeform 205">
                <a:extLst>
                  <a:ext uri="{FF2B5EF4-FFF2-40B4-BE49-F238E27FC236}">
                    <a16:creationId xmlns:a16="http://schemas.microsoft.com/office/drawing/2014/main" id="{632A25F3-FDEA-9905-5074-875394461C14}"/>
                  </a:ext>
                </a:extLst>
              </p:cNvPr>
              <p:cNvSpPr/>
              <p:nvPr/>
            </p:nvSpPr>
            <p:spPr>
              <a:xfrm>
                <a:off x="5488366" y="5683945"/>
                <a:ext cx="772922" cy="151078"/>
              </a:xfrm>
              <a:custGeom>
                <a:avLst/>
                <a:gdLst>
                  <a:gd name="connsiteX0" fmla="*/ 569522 w 772922"/>
                  <a:gd name="connsiteY0" fmla="*/ 121340 h 151078"/>
                  <a:gd name="connsiteX1" fmla="*/ 569522 w 772922"/>
                  <a:gd name="connsiteY1" fmla="*/ 30335 h 151078"/>
                  <a:gd name="connsiteX2" fmla="*/ 133170 w 772922"/>
                  <a:gd name="connsiteY2" fmla="*/ 30335 h 151078"/>
                  <a:gd name="connsiteX3" fmla="*/ 133170 w 772922"/>
                  <a:gd name="connsiteY3" fmla="*/ 121340 h 151078"/>
                  <a:gd name="connsiteX4" fmla="*/ 192655 w 772922"/>
                  <a:gd name="connsiteY4" fmla="*/ 121340 h 151078"/>
                  <a:gd name="connsiteX5" fmla="*/ 206087 w 772922"/>
                  <a:gd name="connsiteY5" fmla="*/ 122492 h 151078"/>
                  <a:gd name="connsiteX6" fmla="*/ 216833 w 772922"/>
                  <a:gd name="connsiteY6" fmla="*/ 136316 h 151078"/>
                  <a:gd name="connsiteX7" fmla="*/ 205703 w 772922"/>
                  <a:gd name="connsiteY7" fmla="*/ 150140 h 151078"/>
                  <a:gd name="connsiteX8" fmla="*/ 196109 w 772922"/>
                  <a:gd name="connsiteY8" fmla="*/ 150907 h 151078"/>
                  <a:gd name="connsiteX9" fmla="*/ 124343 w 772922"/>
                  <a:gd name="connsiteY9" fmla="*/ 150907 h 151078"/>
                  <a:gd name="connsiteX10" fmla="*/ 105154 w 772922"/>
                  <a:gd name="connsiteY10" fmla="*/ 145916 h 151078"/>
                  <a:gd name="connsiteX11" fmla="*/ 14584 w 772922"/>
                  <a:gd name="connsiteY11" fmla="*/ 96381 h 151078"/>
                  <a:gd name="connsiteX12" fmla="*/ 0 w 772922"/>
                  <a:gd name="connsiteY12" fmla="*/ 75646 h 151078"/>
                  <a:gd name="connsiteX13" fmla="*/ 14584 w 772922"/>
                  <a:gd name="connsiteY13" fmla="*/ 54910 h 151078"/>
                  <a:gd name="connsiteX14" fmla="*/ 106306 w 772922"/>
                  <a:gd name="connsiteY14" fmla="*/ 4992 h 151078"/>
                  <a:gd name="connsiteX15" fmla="*/ 126262 w 772922"/>
                  <a:gd name="connsiteY15" fmla="*/ 384 h 151078"/>
                  <a:gd name="connsiteX16" fmla="*/ 652418 w 772922"/>
                  <a:gd name="connsiteY16" fmla="*/ 0 h 151078"/>
                  <a:gd name="connsiteX17" fmla="*/ 717659 w 772922"/>
                  <a:gd name="connsiteY17" fmla="*/ 0 h 151078"/>
                  <a:gd name="connsiteX18" fmla="*/ 772923 w 772922"/>
                  <a:gd name="connsiteY18" fmla="*/ 55678 h 151078"/>
                  <a:gd name="connsiteX19" fmla="*/ 772923 w 772922"/>
                  <a:gd name="connsiteY19" fmla="*/ 95997 h 151078"/>
                  <a:gd name="connsiteX20" fmla="*/ 718811 w 772922"/>
                  <a:gd name="connsiteY20" fmla="*/ 150907 h 151078"/>
                  <a:gd name="connsiteX21" fmla="*/ 671990 w 772922"/>
                  <a:gd name="connsiteY21" fmla="*/ 150907 h 151078"/>
                  <a:gd name="connsiteX22" fmla="*/ 273248 w 772922"/>
                  <a:gd name="connsiteY22" fmla="*/ 150907 h 151078"/>
                  <a:gd name="connsiteX23" fmla="*/ 260967 w 772922"/>
                  <a:gd name="connsiteY23" fmla="*/ 150140 h 151078"/>
                  <a:gd name="connsiteX24" fmla="*/ 249454 w 772922"/>
                  <a:gd name="connsiteY24" fmla="*/ 135932 h 151078"/>
                  <a:gd name="connsiteX25" fmla="*/ 260583 w 772922"/>
                  <a:gd name="connsiteY25" fmla="*/ 122492 h 151078"/>
                  <a:gd name="connsiteX26" fmla="*/ 274015 w 772922"/>
                  <a:gd name="connsiteY26" fmla="*/ 121340 h 151078"/>
                  <a:gd name="connsiteX27" fmla="*/ 556857 w 772922"/>
                  <a:gd name="connsiteY27" fmla="*/ 121340 h 151078"/>
                  <a:gd name="connsiteX28" fmla="*/ 569522 w 772922"/>
                  <a:gd name="connsiteY28" fmla="*/ 121340 h 151078"/>
                  <a:gd name="connsiteX29" fmla="*/ 662012 w 772922"/>
                  <a:gd name="connsiteY29" fmla="*/ 120956 h 151078"/>
                  <a:gd name="connsiteX30" fmla="*/ 720730 w 772922"/>
                  <a:gd name="connsiteY30" fmla="*/ 120956 h 151078"/>
                  <a:gd name="connsiteX31" fmla="*/ 743756 w 772922"/>
                  <a:gd name="connsiteY31" fmla="*/ 97917 h 151078"/>
                  <a:gd name="connsiteX32" fmla="*/ 743756 w 772922"/>
                  <a:gd name="connsiteY32" fmla="*/ 53758 h 151078"/>
                  <a:gd name="connsiteX33" fmla="*/ 727637 w 772922"/>
                  <a:gd name="connsiteY33" fmla="*/ 31487 h 151078"/>
                  <a:gd name="connsiteX34" fmla="*/ 662012 w 772922"/>
                  <a:gd name="connsiteY34" fmla="*/ 31103 h 151078"/>
                  <a:gd name="connsiteX35" fmla="*/ 662012 w 772922"/>
                  <a:gd name="connsiteY35" fmla="*/ 120956 h 151078"/>
                  <a:gd name="connsiteX36" fmla="*/ 599841 w 772922"/>
                  <a:gd name="connsiteY36" fmla="*/ 120956 h 151078"/>
                  <a:gd name="connsiteX37" fmla="*/ 622099 w 772922"/>
                  <a:gd name="connsiteY37" fmla="*/ 120956 h 151078"/>
                  <a:gd name="connsiteX38" fmla="*/ 631694 w 772922"/>
                  <a:gd name="connsiteY38" fmla="*/ 111741 h 151078"/>
                  <a:gd name="connsiteX39" fmla="*/ 632078 w 772922"/>
                  <a:gd name="connsiteY39" fmla="*/ 82942 h 151078"/>
                  <a:gd name="connsiteX40" fmla="*/ 632078 w 772922"/>
                  <a:gd name="connsiteY40" fmla="*/ 29183 h 151078"/>
                  <a:gd name="connsiteX41" fmla="*/ 607132 w 772922"/>
                  <a:gd name="connsiteY41" fmla="*/ 29183 h 151078"/>
                  <a:gd name="connsiteX42" fmla="*/ 599841 w 772922"/>
                  <a:gd name="connsiteY42" fmla="*/ 36479 h 151078"/>
                  <a:gd name="connsiteX43" fmla="*/ 599841 w 772922"/>
                  <a:gd name="connsiteY43" fmla="*/ 83326 h 151078"/>
                  <a:gd name="connsiteX44" fmla="*/ 599841 w 772922"/>
                  <a:gd name="connsiteY44" fmla="*/ 120956 h 151078"/>
                  <a:gd name="connsiteX45" fmla="*/ 102084 w 772922"/>
                  <a:gd name="connsiteY45" fmla="*/ 110973 h 151078"/>
                  <a:gd name="connsiteX46" fmla="*/ 102084 w 772922"/>
                  <a:gd name="connsiteY46" fmla="*/ 40319 h 151078"/>
                  <a:gd name="connsiteX47" fmla="*/ 37994 w 772922"/>
                  <a:gd name="connsiteY47" fmla="*/ 75646 h 151078"/>
                  <a:gd name="connsiteX48" fmla="*/ 102084 w 772922"/>
                  <a:gd name="connsiteY48" fmla="*/ 110973 h 15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72922" h="151078">
                    <a:moveTo>
                      <a:pt x="569522" y="121340"/>
                    </a:moveTo>
                    <a:cubicBezTo>
                      <a:pt x="569522" y="90237"/>
                      <a:pt x="569522" y="60670"/>
                      <a:pt x="569522" y="30335"/>
                    </a:cubicBezTo>
                    <a:cubicBezTo>
                      <a:pt x="424071" y="30335"/>
                      <a:pt x="279005" y="30335"/>
                      <a:pt x="133170" y="30335"/>
                    </a:cubicBezTo>
                    <a:cubicBezTo>
                      <a:pt x="133170" y="60286"/>
                      <a:pt x="133170" y="90237"/>
                      <a:pt x="133170" y="121340"/>
                    </a:cubicBezTo>
                    <a:cubicBezTo>
                      <a:pt x="153510" y="121340"/>
                      <a:pt x="173082" y="121340"/>
                      <a:pt x="192655" y="121340"/>
                    </a:cubicBezTo>
                    <a:cubicBezTo>
                      <a:pt x="197260" y="121340"/>
                      <a:pt x="201482" y="121340"/>
                      <a:pt x="206087" y="122492"/>
                    </a:cubicBezTo>
                    <a:cubicBezTo>
                      <a:pt x="212995" y="124028"/>
                      <a:pt x="217217" y="129020"/>
                      <a:pt x="216833" y="136316"/>
                    </a:cubicBezTo>
                    <a:cubicBezTo>
                      <a:pt x="216449" y="143228"/>
                      <a:pt x="212995" y="148604"/>
                      <a:pt x="205703" y="150140"/>
                    </a:cubicBezTo>
                    <a:cubicBezTo>
                      <a:pt x="202633" y="150907"/>
                      <a:pt x="199563" y="150907"/>
                      <a:pt x="196109" y="150907"/>
                    </a:cubicBezTo>
                    <a:cubicBezTo>
                      <a:pt x="172315" y="150907"/>
                      <a:pt x="148137" y="151291"/>
                      <a:pt x="124343" y="150907"/>
                    </a:cubicBezTo>
                    <a:cubicBezTo>
                      <a:pt x="117819" y="150907"/>
                      <a:pt x="110911" y="148987"/>
                      <a:pt x="105154" y="145916"/>
                    </a:cubicBezTo>
                    <a:cubicBezTo>
                      <a:pt x="74836" y="129788"/>
                      <a:pt x="44902" y="112893"/>
                      <a:pt x="14584" y="96381"/>
                    </a:cubicBezTo>
                    <a:cubicBezTo>
                      <a:pt x="6140" y="91773"/>
                      <a:pt x="0" y="86013"/>
                      <a:pt x="0" y="75646"/>
                    </a:cubicBezTo>
                    <a:cubicBezTo>
                      <a:pt x="0" y="65278"/>
                      <a:pt x="6140" y="59518"/>
                      <a:pt x="14584" y="54910"/>
                    </a:cubicBezTo>
                    <a:cubicBezTo>
                      <a:pt x="45286" y="38399"/>
                      <a:pt x="75604" y="21119"/>
                      <a:pt x="106306" y="4992"/>
                    </a:cubicBezTo>
                    <a:cubicBezTo>
                      <a:pt x="112063" y="1920"/>
                      <a:pt x="119738" y="384"/>
                      <a:pt x="126262" y="384"/>
                    </a:cubicBezTo>
                    <a:cubicBezTo>
                      <a:pt x="301647" y="0"/>
                      <a:pt x="477033" y="384"/>
                      <a:pt x="652418" y="0"/>
                    </a:cubicBezTo>
                    <a:cubicBezTo>
                      <a:pt x="674293" y="0"/>
                      <a:pt x="695784" y="0"/>
                      <a:pt x="717659" y="0"/>
                    </a:cubicBezTo>
                    <a:cubicBezTo>
                      <a:pt x="750664" y="0"/>
                      <a:pt x="772539" y="22655"/>
                      <a:pt x="772923" y="55678"/>
                    </a:cubicBezTo>
                    <a:cubicBezTo>
                      <a:pt x="772923" y="69118"/>
                      <a:pt x="772923" y="82557"/>
                      <a:pt x="772923" y="95997"/>
                    </a:cubicBezTo>
                    <a:cubicBezTo>
                      <a:pt x="772923" y="127868"/>
                      <a:pt x="751048" y="150140"/>
                      <a:pt x="718811" y="150907"/>
                    </a:cubicBezTo>
                    <a:cubicBezTo>
                      <a:pt x="703076" y="151291"/>
                      <a:pt x="687341" y="150907"/>
                      <a:pt x="671990" y="150907"/>
                    </a:cubicBezTo>
                    <a:cubicBezTo>
                      <a:pt x="539204" y="150907"/>
                      <a:pt x="406034" y="150907"/>
                      <a:pt x="273248" y="150907"/>
                    </a:cubicBezTo>
                    <a:cubicBezTo>
                      <a:pt x="269026" y="150907"/>
                      <a:pt x="264805" y="150907"/>
                      <a:pt x="260967" y="150140"/>
                    </a:cubicBezTo>
                    <a:cubicBezTo>
                      <a:pt x="253292" y="148604"/>
                      <a:pt x="249454" y="143612"/>
                      <a:pt x="249454" y="135932"/>
                    </a:cubicBezTo>
                    <a:cubicBezTo>
                      <a:pt x="249454" y="128636"/>
                      <a:pt x="253292" y="124028"/>
                      <a:pt x="260583" y="122492"/>
                    </a:cubicBezTo>
                    <a:cubicBezTo>
                      <a:pt x="264805" y="121724"/>
                      <a:pt x="269410" y="121340"/>
                      <a:pt x="274015" y="121340"/>
                    </a:cubicBezTo>
                    <a:cubicBezTo>
                      <a:pt x="368424" y="121340"/>
                      <a:pt x="462449" y="121340"/>
                      <a:pt x="556857" y="121340"/>
                    </a:cubicBezTo>
                    <a:cubicBezTo>
                      <a:pt x="560312" y="121340"/>
                      <a:pt x="564533" y="121340"/>
                      <a:pt x="569522" y="121340"/>
                    </a:cubicBezTo>
                    <a:close/>
                    <a:moveTo>
                      <a:pt x="662012" y="120956"/>
                    </a:moveTo>
                    <a:cubicBezTo>
                      <a:pt x="682352" y="120956"/>
                      <a:pt x="701541" y="121340"/>
                      <a:pt x="720730" y="120956"/>
                    </a:cubicBezTo>
                    <a:cubicBezTo>
                      <a:pt x="734162" y="120572"/>
                      <a:pt x="742988" y="111741"/>
                      <a:pt x="743756" y="97917"/>
                    </a:cubicBezTo>
                    <a:cubicBezTo>
                      <a:pt x="744140" y="83326"/>
                      <a:pt x="744140" y="68350"/>
                      <a:pt x="743756" y="53758"/>
                    </a:cubicBezTo>
                    <a:cubicBezTo>
                      <a:pt x="743373" y="42623"/>
                      <a:pt x="737232" y="32255"/>
                      <a:pt x="727637" y="31487"/>
                    </a:cubicBezTo>
                    <a:cubicBezTo>
                      <a:pt x="705762" y="30335"/>
                      <a:pt x="683887" y="31103"/>
                      <a:pt x="662012" y="31103"/>
                    </a:cubicBezTo>
                    <a:cubicBezTo>
                      <a:pt x="662012" y="60670"/>
                      <a:pt x="662012" y="90237"/>
                      <a:pt x="662012" y="120956"/>
                    </a:cubicBezTo>
                    <a:close/>
                    <a:moveTo>
                      <a:pt x="599841" y="120956"/>
                    </a:moveTo>
                    <a:cubicBezTo>
                      <a:pt x="608283" y="120956"/>
                      <a:pt x="615192" y="120572"/>
                      <a:pt x="622099" y="120956"/>
                    </a:cubicBezTo>
                    <a:cubicBezTo>
                      <a:pt x="629007" y="121340"/>
                      <a:pt x="631694" y="119420"/>
                      <a:pt x="631694" y="111741"/>
                    </a:cubicBezTo>
                    <a:cubicBezTo>
                      <a:pt x="631310" y="102141"/>
                      <a:pt x="631694" y="92541"/>
                      <a:pt x="632078" y="82942"/>
                    </a:cubicBezTo>
                    <a:cubicBezTo>
                      <a:pt x="632078" y="65662"/>
                      <a:pt x="632078" y="47999"/>
                      <a:pt x="632078" y="29183"/>
                    </a:cubicBezTo>
                    <a:cubicBezTo>
                      <a:pt x="622867" y="29183"/>
                      <a:pt x="615192" y="29567"/>
                      <a:pt x="607132" y="29183"/>
                    </a:cubicBezTo>
                    <a:cubicBezTo>
                      <a:pt x="601759" y="29183"/>
                      <a:pt x="599841" y="31103"/>
                      <a:pt x="599841" y="36479"/>
                    </a:cubicBezTo>
                    <a:cubicBezTo>
                      <a:pt x="600224" y="52223"/>
                      <a:pt x="599841" y="67582"/>
                      <a:pt x="599841" y="83326"/>
                    </a:cubicBezTo>
                    <a:cubicBezTo>
                      <a:pt x="599841" y="95613"/>
                      <a:pt x="599841" y="107901"/>
                      <a:pt x="599841" y="120956"/>
                    </a:cubicBezTo>
                    <a:close/>
                    <a:moveTo>
                      <a:pt x="102084" y="110973"/>
                    </a:moveTo>
                    <a:cubicBezTo>
                      <a:pt x="102084" y="86781"/>
                      <a:pt x="102084" y="64126"/>
                      <a:pt x="102084" y="40319"/>
                    </a:cubicBezTo>
                    <a:cubicBezTo>
                      <a:pt x="80593" y="52223"/>
                      <a:pt x="59869" y="63742"/>
                      <a:pt x="37994" y="75646"/>
                    </a:cubicBezTo>
                    <a:cubicBezTo>
                      <a:pt x="59869" y="87549"/>
                      <a:pt x="80209" y="98685"/>
                      <a:pt x="102084" y="110973"/>
                    </a:cubicBezTo>
                    <a:close/>
                  </a:path>
                </a:pathLst>
              </a:custGeom>
              <a:grpFill/>
              <a:ln w="3834" cap="flat">
                <a:noFill/>
                <a:prstDash val="solid"/>
                <a:miter/>
              </a:ln>
            </p:spPr>
            <p:txBody>
              <a:bodyPr rtlCol="0" anchor="ctr"/>
              <a:lstStyle/>
              <a:p>
                <a:endParaRPr lang="en-US"/>
              </a:p>
            </p:txBody>
          </p:sp>
          <p:sp>
            <p:nvSpPr>
              <p:cNvPr id="10" name="Freeform 206">
                <a:extLst>
                  <a:ext uri="{FF2B5EF4-FFF2-40B4-BE49-F238E27FC236}">
                    <a16:creationId xmlns:a16="http://schemas.microsoft.com/office/drawing/2014/main" id="{694895D2-C7C7-FE39-8983-9D1D2AF95951}"/>
                  </a:ext>
                </a:extLst>
              </p:cNvPr>
              <p:cNvSpPr/>
              <p:nvPr/>
            </p:nvSpPr>
            <p:spPr>
              <a:xfrm>
                <a:off x="5487423" y="5453381"/>
                <a:ext cx="603967" cy="237553"/>
              </a:xfrm>
              <a:custGeom>
                <a:avLst/>
                <a:gdLst>
                  <a:gd name="connsiteX0" fmla="*/ 302974 w 603967"/>
                  <a:gd name="connsiteY0" fmla="*/ 126887 h 237553"/>
                  <a:gd name="connsiteX1" fmla="*/ 525563 w 603967"/>
                  <a:gd name="connsiteY1" fmla="*/ 126887 h 237553"/>
                  <a:gd name="connsiteX2" fmla="*/ 570081 w 603967"/>
                  <a:gd name="connsiteY2" fmla="*/ 99240 h 237553"/>
                  <a:gd name="connsiteX3" fmla="*/ 565092 w 603967"/>
                  <a:gd name="connsiteY3" fmla="*/ 48553 h 237553"/>
                  <a:gd name="connsiteX4" fmla="*/ 524412 w 603967"/>
                  <a:gd name="connsiteY4" fmla="*/ 28970 h 237553"/>
                  <a:gd name="connsiteX5" fmla="*/ 395080 w 603967"/>
                  <a:gd name="connsiteY5" fmla="*/ 28970 h 237553"/>
                  <a:gd name="connsiteX6" fmla="*/ 387404 w 603967"/>
                  <a:gd name="connsiteY6" fmla="*/ 28970 h 237553"/>
                  <a:gd name="connsiteX7" fmla="*/ 373204 w 603967"/>
                  <a:gd name="connsiteY7" fmla="*/ 15914 h 237553"/>
                  <a:gd name="connsiteX8" fmla="*/ 385485 w 603967"/>
                  <a:gd name="connsiteY8" fmla="*/ 555 h 237553"/>
                  <a:gd name="connsiteX9" fmla="*/ 395080 w 603967"/>
                  <a:gd name="connsiteY9" fmla="*/ 171 h 237553"/>
                  <a:gd name="connsiteX10" fmla="*/ 525563 w 603967"/>
                  <a:gd name="connsiteY10" fmla="*/ 171 h 237553"/>
                  <a:gd name="connsiteX11" fmla="*/ 601167 w 603967"/>
                  <a:gd name="connsiteY11" fmla="*/ 57001 h 237553"/>
                  <a:gd name="connsiteX12" fmla="*/ 525563 w 603967"/>
                  <a:gd name="connsiteY12" fmla="*/ 155302 h 237553"/>
                  <a:gd name="connsiteX13" fmla="*/ 326000 w 603967"/>
                  <a:gd name="connsiteY13" fmla="*/ 155302 h 237553"/>
                  <a:gd name="connsiteX14" fmla="*/ 90362 w 603967"/>
                  <a:gd name="connsiteY14" fmla="*/ 154918 h 237553"/>
                  <a:gd name="connsiteX15" fmla="*/ 29342 w 603967"/>
                  <a:gd name="connsiteY15" fmla="*/ 215972 h 237553"/>
                  <a:gd name="connsiteX16" fmla="*/ 28958 w 603967"/>
                  <a:gd name="connsiteY16" fmla="*/ 225572 h 237553"/>
                  <a:gd name="connsiteX17" fmla="*/ 13991 w 603967"/>
                  <a:gd name="connsiteY17" fmla="*/ 237475 h 237553"/>
                  <a:gd name="connsiteX18" fmla="*/ 559 w 603967"/>
                  <a:gd name="connsiteY18" fmla="*/ 224804 h 237553"/>
                  <a:gd name="connsiteX19" fmla="*/ 68871 w 603967"/>
                  <a:gd name="connsiteY19" fmla="*/ 128039 h 237553"/>
                  <a:gd name="connsiteX20" fmla="*/ 88060 w 603967"/>
                  <a:gd name="connsiteY20" fmla="*/ 126887 h 237553"/>
                  <a:gd name="connsiteX21" fmla="*/ 302974 w 603967"/>
                  <a:gd name="connsiteY21" fmla="*/ 126887 h 23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3967" h="237553">
                    <a:moveTo>
                      <a:pt x="302974" y="126887"/>
                    </a:moveTo>
                    <a:cubicBezTo>
                      <a:pt x="377042" y="126887"/>
                      <a:pt x="451111" y="126887"/>
                      <a:pt x="525563" y="126887"/>
                    </a:cubicBezTo>
                    <a:cubicBezTo>
                      <a:pt x="545903" y="126887"/>
                      <a:pt x="561638" y="117671"/>
                      <a:pt x="570081" y="99240"/>
                    </a:cubicBezTo>
                    <a:cubicBezTo>
                      <a:pt x="578524" y="81576"/>
                      <a:pt x="576989" y="64297"/>
                      <a:pt x="565092" y="48553"/>
                    </a:cubicBezTo>
                    <a:cubicBezTo>
                      <a:pt x="555114" y="35114"/>
                      <a:pt x="540914" y="29354"/>
                      <a:pt x="524412" y="28970"/>
                    </a:cubicBezTo>
                    <a:cubicBezTo>
                      <a:pt x="481429" y="28970"/>
                      <a:pt x="438062" y="28970"/>
                      <a:pt x="395080" y="28970"/>
                    </a:cubicBezTo>
                    <a:cubicBezTo>
                      <a:pt x="392393" y="28970"/>
                      <a:pt x="390091" y="28970"/>
                      <a:pt x="387404" y="28970"/>
                    </a:cubicBezTo>
                    <a:cubicBezTo>
                      <a:pt x="378961" y="28586"/>
                      <a:pt x="374356" y="23978"/>
                      <a:pt x="373204" y="15914"/>
                    </a:cubicBezTo>
                    <a:cubicBezTo>
                      <a:pt x="372053" y="8235"/>
                      <a:pt x="377426" y="1707"/>
                      <a:pt x="385485" y="555"/>
                    </a:cubicBezTo>
                    <a:cubicBezTo>
                      <a:pt x="388555" y="171"/>
                      <a:pt x="392009" y="171"/>
                      <a:pt x="395080" y="171"/>
                    </a:cubicBezTo>
                    <a:cubicBezTo>
                      <a:pt x="438446" y="171"/>
                      <a:pt x="481813" y="-213"/>
                      <a:pt x="525563" y="171"/>
                    </a:cubicBezTo>
                    <a:cubicBezTo>
                      <a:pt x="561638" y="555"/>
                      <a:pt x="591956" y="23594"/>
                      <a:pt x="601167" y="57001"/>
                    </a:cubicBezTo>
                    <a:cubicBezTo>
                      <a:pt x="614599" y="106919"/>
                      <a:pt x="578140" y="155302"/>
                      <a:pt x="525563" y="155302"/>
                    </a:cubicBezTo>
                    <a:cubicBezTo>
                      <a:pt x="459170" y="155686"/>
                      <a:pt x="392777" y="155302"/>
                      <a:pt x="326000" y="155302"/>
                    </a:cubicBezTo>
                    <a:cubicBezTo>
                      <a:pt x="247326" y="155302"/>
                      <a:pt x="168653" y="156454"/>
                      <a:pt x="90362" y="154918"/>
                    </a:cubicBezTo>
                    <a:cubicBezTo>
                      <a:pt x="52369" y="154150"/>
                      <a:pt x="26272" y="181413"/>
                      <a:pt x="29342" y="215972"/>
                    </a:cubicBezTo>
                    <a:cubicBezTo>
                      <a:pt x="29726" y="219044"/>
                      <a:pt x="29726" y="222500"/>
                      <a:pt x="28958" y="225572"/>
                    </a:cubicBezTo>
                    <a:cubicBezTo>
                      <a:pt x="27040" y="233252"/>
                      <a:pt x="22050" y="238243"/>
                      <a:pt x="13991" y="237475"/>
                    </a:cubicBezTo>
                    <a:cubicBezTo>
                      <a:pt x="6699" y="237091"/>
                      <a:pt x="1326" y="232484"/>
                      <a:pt x="559" y="224804"/>
                    </a:cubicBezTo>
                    <a:cubicBezTo>
                      <a:pt x="-4814" y="168357"/>
                      <a:pt x="29342" y="134567"/>
                      <a:pt x="68871" y="128039"/>
                    </a:cubicBezTo>
                    <a:cubicBezTo>
                      <a:pt x="75011" y="126887"/>
                      <a:pt x="81535" y="126887"/>
                      <a:pt x="88060" y="126887"/>
                    </a:cubicBezTo>
                    <a:cubicBezTo>
                      <a:pt x="159826" y="126887"/>
                      <a:pt x="231591" y="126887"/>
                      <a:pt x="302974" y="126887"/>
                    </a:cubicBezTo>
                    <a:close/>
                  </a:path>
                </a:pathLst>
              </a:custGeom>
              <a:grpFill/>
              <a:ln w="3834" cap="flat">
                <a:noFill/>
                <a:prstDash val="solid"/>
                <a:miter/>
              </a:ln>
            </p:spPr>
            <p:txBody>
              <a:bodyPr rtlCol="0" anchor="ctr"/>
              <a:lstStyle/>
              <a:p>
                <a:endParaRPr lang="en-US"/>
              </a:p>
            </p:txBody>
          </p:sp>
          <p:sp>
            <p:nvSpPr>
              <p:cNvPr id="11" name="Freeform 207">
                <a:extLst>
                  <a:ext uri="{FF2B5EF4-FFF2-40B4-BE49-F238E27FC236}">
                    <a16:creationId xmlns:a16="http://schemas.microsoft.com/office/drawing/2014/main" id="{34B88F52-80C0-5CFF-5C77-AE3181E36AC9}"/>
                  </a:ext>
                </a:extLst>
              </p:cNvPr>
              <p:cNvSpPr/>
              <p:nvPr/>
            </p:nvSpPr>
            <p:spPr>
              <a:xfrm>
                <a:off x="5896625" y="5280586"/>
                <a:ext cx="289443" cy="374776"/>
              </a:xfrm>
              <a:custGeom>
                <a:avLst/>
                <a:gdLst>
                  <a:gd name="connsiteX0" fmla="*/ 261044 w 289443"/>
                  <a:gd name="connsiteY0" fmla="*/ 28970 h 374776"/>
                  <a:gd name="connsiteX1" fmla="*/ 248380 w 289443"/>
                  <a:gd name="connsiteY1" fmla="*/ 28970 h 374776"/>
                  <a:gd name="connsiteX2" fmla="*/ 18115 w 289443"/>
                  <a:gd name="connsiteY2" fmla="*/ 28970 h 374776"/>
                  <a:gd name="connsiteX3" fmla="*/ 77 w 289443"/>
                  <a:gd name="connsiteY3" fmla="*/ 15914 h 374776"/>
                  <a:gd name="connsiteX4" fmla="*/ 12742 w 289443"/>
                  <a:gd name="connsiteY4" fmla="*/ 171 h 374776"/>
                  <a:gd name="connsiteX5" fmla="*/ 20418 w 289443"/>
                  <a:gd name="connsiteY5" fmla="*/ 171 h 374776"/>
                  <a:gd name="connsiteX6" fmla="*/ 256055 w 289443"/>
                  <a:gd name="connsiteY6" fmla="*/ 171 h 374776"/>
                  <a:gd name="connsiteX7" fmla="*/ 289444 w 289443"/>
                  <a:gd name="connsiteY7" fmla="*/ 33194 h 374776"/>
                  <a:gd name="connsiteX8" fmla="*/ 289444 w 289443"/>
                  <a:gd name="connsiteY8" fmla="*/ 354592 h 374776"/>
                  <a:gd name="connsiteX9" fmla="*/ 288676 w 289443"/>
                  <a:gd name="connsiteY9" fmla="*/ 364959 h 374776"/>
                  <a:gd name="connsiteX10" fmla="*/ 273325 w 289443"/>
                  <a:gd name="connsiteY10" fmla="*/ 374559 h 374776"/>
                  <a:gd name="connsiteX11" fmla="*/ 261044 w 289443"/>
                  <a:gd name="connsiteY11" fmla="*/ 361888 h 374776"/>
                  <a:gd name="connsiteX12" fmla="*/ 261044 w 289443"/>
                  <a:gd name="connsiteY12" fmla="*/ 352288 h 374776"/>
                  <a:gd name="connsiteX13" fmla="*/ 261044 w 289443"/>
                  <a:gd name="connsiteY13" fmla="*/ 41641 h 374776"/>
                  <a:gd name="connsiteX14" fmla="*/ 261044 w 289443"/>
                  <a:gd name="connsiteY14" fmla="*/ 28970 h 3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9443" h="374776">
                    <a:moveTo>
                      <a:pt x="261044" y="28970"/>
                    </a:moveTo>
                    <a:cubicBezTo>
                      <a:pt x="256055" y="28970"/>
                      <a:pt x="252217" y="28970"/>
                      <a:pt x="248380" y="28970"/>
                    </a:cubicBezTo>
                    <a:cubicBezTo>
                      <a:pt x="171625" y="28970"/>
                      <a:pt x="94870" y="28970"/>
                      <a:pt x="18115" y="28970"/>
                    </a:cubicBezTo>
                    <a:cubicBezTo>
                      <a:pt x="6986" y="28970"/>
                      <a:pt x="845" y="24746"/>
                      <a:pt x="77" y="15914"/>
                    </a:cubicBezTo>
                    <a:cubicBezTo>
                      <a:pt x="-690" y="7466"/>
                      <a:pt x="4299" y="939"/>
                      <a:pt x="12742" y="171"/>
                    </a:cubicBezTo>
                    <a:cubicBezTo>
                      <a:pt x="15428" y="-213"/>
                      <a:pt x="17731" y="171"/>
                      <a:pt x="20418" y="171"/>
                    </a:cubicBezTo>
                    <a:cubicBezTo>
                      <a:pt x="99092" y="171"/>
                      <a:pt x="177765" y="171"/>
                      <a:pt x="256055" y="171"/>
                    </a:cubicBezTo>
                    <a:cubicBezTo>
                      <a:pt x="279466" y="171"/>
                      <a:pt x="289444" y="10154"/>
                      <a:pt x="289444" y="33194"/>
                    </a:cubicBezTo>
                    <a:cubicBezTo>
                      <a:pt x="289444" y="140326"/>
                      <a:pt x="289444" y="247459"/>
                      <a:pt x="289444" y="354592"/>
                    </a:cubicBezTo>
                    <a:cubicBezTo>
                      <a:pt x="289444" y="358048"/>
                      <a:pt x="289444" y="361888"/>
                      <a:pt x="288676" y="364959"/>
                    </a:cubicBezTo>
                    <a:cubicBezTo>
                      <a:pt x="286374" y="372255"/>
                      <a:pt x="281001" y="375711"/>
                      <a:pt x="273325" y="374559"/>
                    </a:cubicBezTo>
                    <a:cubicBezTo>
                      <a:pt x="266034" y="373407"/>
                      <a:pt x="261812" y="369183"/>
                      <a:pt x="261044" y="361888"/>
                    </a:cubicBezTo>
                    <a:cubicBezTo>
                      <a:pt x="260661" y="358816"/>
                      <a:pt x="261044" y="355360"/>
                      <a:pt x="261044" y="352288"/>
                    </a:cubicBezTo>
                    <a:cubicBezTo>
                      <a:pt x="261044" y="248611"/>
                      <a:pt x="261044" y="144934"/>
                      <a:pt x="261044" y="41641"/>
                    </a:cubicBezTo>
                    <a:cubicBezTo>
                      <a:pt x="261044" y="38186"/>
                      <a:pt x="261044" y="34346"/>
                      <a:pt x="261044" y="28970"/>
                    </a:cubicBezTo>
                    <a:close/>
                  </a:path>
                </a:pathLst>
              </a:custGeom>
              <a:grpFill/>
              <a:ln w="3834" cap="flat">
                <a:noFill/>
                <a:prstDash val="solid"/>
                <a:miter/>
              </a:ln>
            </p:spPr>
            <p:txBody>
              <a:bodyPr rtlCol="0" anchor="ctr"/>
              <a:lstStyle/>
              <a:p>
                <a:endParaRPr lang="en-US"/>
              </a:p>
            </p:txBody>
          </p:sp>
          <p:sp>
            <p:nvSpPr>
              <p:cNvPr id="12" name="Freeform 208">
                <a:extLst>
                  <a:ext uri="{FF2B5EF4-FFF2-40B4-BE49-F238E27FC236}">
                    <a16:creationId xmlns:a16="http://schemas.microsoft.com/office/drawing/2014/main" id="{1AB720C2-C4C6-0566-1211-0CACBB093108}"/>
                  </a:ext>
                </a:extLst>
              </p:cNvPr>
              <p:cNvSpPr/>
              <p:nvPr/>
            </p:nvSpPr>
            <p:spPr>
              <a:xfrm>
                <a:off x="5508974" y="5181964"/>
                <a:ext cx="48416" cy="39658"/>
              </a:xfrm>
              <a:custGeom>
                <a:avLst/>
                <a:gdLst>
                  <a:gd name="connsiteX0" fmla="*/ 13548 w 48416"/>
                  <a:gd name="connsiteY0" fmla="*/ 39659 h 39658"/>
                  <a:gd name="connsiteX1" fmla="*/ 1267 w 48416"/>
                  <a:gd name="connsiteY1" fmla="*/ 26987 h 39658"/>
                  <a:gd name="connsiteX2" fmla="*/ 7408 w 48416"/>
                  <a:gd name="connsiteY2" fmla="*/ 10475 h 39658"/>
                  <a:gd name="connsiteX3" fmla="*/ 31969 w 48416"/>
                  <a:gd name="connsiteY3" fmla="*/ 108 h 39658"/>
                  <a:gd name="connsiteX4" fmla="*/ 46936 w 48416"/>
                  <a:gd name="connsiteY4" fmla="*/ 6636 h 39658"/>
                  <a:gd name="connsiteX5" fmla="*/ 45785 w 48416"/>
                  <a:gd name="connsiteY5" fmla="*/ 22763 h 39658"/>
                  <a:gd name="connsiteX6" fmla="*/ 13548 w 48416"/>
                  <a:gd name="connsiteY6" fmla="*/ 39659 h 3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16" h="39658">
                    <a:moveTo>
                      <a:pt x="13548" y="39659"/>
                    </a:moveTo>
                    <a:cubicBezTo>
                      <a:pt x="8943" y="35051"/>
                      <a:pt x="3570" y="31595"/>
                      <a:pt x="1267" y="26987"/>
                    </a:cubicBezTo>
                    <a:cubicBezTo>
                      <a:pt x="-1803" y="20843"/>
                      <a:pt x="883" y="13931"/>
                      <a:pt x="7408" y="10475"/>
                    </a:cubicBezTo>
                    <a:cubicBezTo>
                      <a:pt x="15083" y="6252"/>
                      <a:pt x="23526" y="1644"/>
                      <a:pt x="31969" y="108"/>
                    </a:cubicBezTo>
                    <a:cubicBezTo>
                      <a:pt x="36574" y="-660"/>
                      <a:pt x="44634" y="2796"/>
                      <a:pt x="46936" y="6636"/>
                    </a:cubicBezTo>
                    <a:cubicBezTo>
                      <a:pt x="49239" y="10475"/>
                      <a:pt x="48855" y="20459"/>
                      <a:pt x="45785" y="22763"/>
                    </a:cubicBezTo>
                    <a:cubicBezTo>
                      <a:pt x="36574" y="29291"/>
                      <a:pt x="25445" y="33515"/>
                      <a:pt x="13548" y="39659"/>
                    </a:cubicBezTo>
                    <a:close/>
                  </a:path>
                </a:pathLst>
              </a:custGeom>
              <a:grpFill/>
              <a:ln w="3834" cap="flat">
                <a:noFill/>
                <a:prstDash val="solid"/>
                <a:miter/>
              </a:ln>
            </p:spPr>
            <p:txBody>
              <a:bodyPr rtlCol="0" anchor="ctr"/>
              <a:lstStyle/>
              <a:p>
                <a:endParaRPr lang="en-US"/>
              </a:p>
            </p:txBody>
          </p:sp>
          <p:sp>
            <p:nvSpPr>
              <p:cNvPr id="13" name="Freeform 209">
                <a:extLst>
                  <a:ext uri="{FF2B5EF4-FFF2-40B4-BE49-F238E27FC236}">
                    <a16:creationId xmlns:a16="http://schemas.microsoft.com/office/drawing/2014/main" id="{9B3DAFA2-5E47-BA51-8185-C42AA2C9AFF8}"/>
                  </a:ext>
                </a:extLst>
              </p:cNvPr>
              <p:cNvSpPr/>
              <p:nvPr/>
            </p:nvSpPr>
            <p:spPr>
              <a:xfrm>
                <a:off x="5927113" y="5179000"/>
                <a:ext cx="50264" cy="39274"/>
              </a:xfrm>
              <a:custGeom>
                <a:avLst/>
                <a:gdLst>
                  <a:gd name="connsiteX0" fmla="*/ 13724 w 50264"/>
                  <a:gd name="connsiteY0" fmla="*/ 0 h 39274"/>
                  <a:gd name="connsiteX1" fmla="*/ 45193 w 50264"/>
                  <a:gd name="connsiteY1" fmla="*/ 15744 h 39274"/>
                  <a:gd name="connsiteX2" fmla="*/ 47112 w 50264"/>
                  <a:gd name="connsiteY2" fmla="*/ 32639 h 39274"/>
                  <a:gd name="connsiteX3" fmla="*/ 31761 w 50264"/>
                  <a:gd name="connsiteY3" fmla="*/ 39167 h 39274"/>
                  <a:gd name="connsiteX4" fmla="*/ 7200 w 50264"/>
                  <a:gd name="connsiteY4" fmla="*/ 28799 h 39274"/>
                  <a:gd name="connsiteX5" fmla="*/ 1443 w 50264"/>
                  <a:gd name="connsiteY5" fmla="*/ 12288 h 39274"/>
                  <a:gd name="connsiteX6" fmla="*/ 13724 w 50264"/>
                  <a:gd name="connsiteY6" fmla="*/ 0 h 3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64" h="39274">
                    <a:moveTo>
                      <a:pt x="13724" y="0"/>
                    </a:moveTo>
                    <a:cubicBezTo>
                      <a:pt x="25621" y="5760"/>
                      <a:pt x="35983" y="9600"/>
                      <a:pt x="45193" y="15744"/>
                    </a:cubicBezTo>
                    <a:cubicBezTo>
                      <a:pt x="50950" y="19584"/>
                      <a:pt x="52102" y="27647"/>
                      <a:pt x="47112" y="32639"/>
                    </a:cubicBezTo>
                    <a:cubicBezTo>
                      <a:pt x="43659" y="36479"/>
                      <a:pt x="36367" y="39935"/>
                      <a:pt x="31761" y="39167"/>
                    </a:cubicBezTo>
                    <a:cubicBezTo>
                      <a:pt x="23318" y="37631"/>
                      <a:pt x="15259" y="33023"/>
                      <a:pt x="7200" y="28799"/>
                    </a:cubicBezTo>
                    <a:cubicBezTo>
                      <a:pt x="1059" y="25343"/>
                      <a:pt x="-2011" y="18816"/>
                      <a:pt x="1443" y="12288"/>
                    </a:cubicBezTo>
                    <a:cubicBezTo>
                      <a:pt x="3746" y="7680"/>
                      <a:pt x="9119" y="4224"/>
                      <a:pt x="13724" y="0"/>
                    </a:cubicBezTo>
                    <a:close/>
                  </a:path>
                </a:pathLst>
              </a:custGeom>
              <a:grpFill/>
              <a:ln w="3834" cap="flat">
                <a:noFill/>
                <a:prstDash val="solid"/>
                <a:miter/>
              </a:ln>
            </p:spPr>
            <p:txBody>
              <a:bodyPr rtlCol="0" anchor="ctr"/>
              <a:lstStyle/>
              <a:p>
                <a:endParaRPr lang="en-US"/>
              </a:p>
            </p:txBody>
          </p:sp>
          <p:sp>
            <p:nvSpPr>
              <p:cNvPr id="14" name="Freeform 210">
                <a:extLst>
                  <a:ext uri="{FF2B5EF4-FFF2-40B4-BE49-F238E27FC236}">
                    <a16:creationId xmlns:a16="http://schemas.microsoft.com/office/drawing/2014/main" id="{4DE0026F-76F7-3AC2-4FC2-2AF722BB692D}"/>
                  </a:ext>
                </a:extLst>
              </p:cNvPr>
              <p:cNvSpPr/>
              <p:nvPr/>
            </p:nvSpPr>
            <p:spPr>
              <a:xfrm>
                <a:off x="5914365" y="5043597"/>
                <a:ext cx="45671" cy="38115"/>
              </a:xfrm>
              <a:custGeom>
                <a:avLst/>
                <a:gdLst>
                  <a:gd name="connsiteX0" fmla="*/ 45660 w 45671"/>
                  <a:gd name="connsiteY0" fmla="*/ 14831 h 38115"/>
                  <a:gd name="connsiteX1" fmla="*/ 7283 w 45671"/>
                  <a:gd name="connsiteY1" fmla="*/ 36718 h 38115"/>
                  <a:gd name="connsiteX2" fmla="*/ 5748 w 45671"/>
                  <a:gd name="connsiteY2" fmla="*/ 13295 h 38115"/>
                  <a:gd name="connsiteX3" fmla="*/ 27239 w 45671"/>
                  <a:gd name="connsiteY3" fmla="*/ 1008 h 38115"/>
                  <a:gd name="connsiteX4" fmla="*/ 45660 w 45671"/>
                  <a:gd name="connsiteY4" fmla="*/ 14831 h 38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71" h="38115">
                    <a:moveTo>
                      <a:pt x="45660" y="14831"/>
                    </a:moveTo>
                    <a:cubicBezTo>
                      <a:pt x="45277" y="27503"/>
                      <a:pt x="18029" y="42862"/>
                      <a:pt x="7283" y="36718"/>
                    </a:cubicBezTo>
                    <a:cubicBezTo>
                      <a:pt x="-1544" y="31343"/>
                      <a:pt x="-2695" y="19823"/>
                      <a:pt x="5748" y="13295"/>
                    </a:cubicBezTo>
                    <a:cubicBezTo>
                      <a:pt x="12272" y="8303"/>
                      <a:pt x="19563" y="4079"/>
                      <a:pt x="27239" y="1008"/>
                    </a:cubicBezTo>
                    <a:cubicBezTo>
                      <a:pt x="36450" y="-2832"/>
                      <a:pt x="46044" y="4847"/>
                      <a:pt x="45660" y="14831"/>
                    </a:cubicBezTo>
                    <a:close/>
                  </a:path>
                </a:pathLst>
              </a:custGeom>
              <a:grpFill/>
              <a:ln w="3834" cap="flat">
                <a:noFill/>
                <a:prstDash val="solid"/>
                <a:miter/>
              </a:ln>
            </p:spPr>
            <p:txBody>
              <a:bodyPr rtlCol="0" anchor="ctr"/>
              <a:lstStyle/>
              <a:p>
                <a:endParaRPr lang="en-US"/>
              </a:p>
            </p:txBody>
          </p:sp>
          <p:sp>
            <p:nvSpPr>
              <p:cNvPr id="15" name="Freeform 211">
                <a:extLst>
                  <a:ext uri="{FF2B5EF4-FFF2-40B4-BE49-F238E27FC236}">
                    <a16:creationId xmlns:a16="http://schemas.microsoft.com/office/drawing/2014/main" id="{0876ED51-135A-15A1-5BA4-FECF5F62EA71}"/>
                  </a:ext>
                </a:extLst>
              </p:cNvPr>
              <p:cNvSpPr/>
              <p:nvPr/>
            </p:nvSpPr>
            <p:spPr>
              <a:xfrm>
                <a:off x="5525301" y="5043395"/>
                <a:ext cx="45971" cy="38715"/>
              </a:xfrm>
              <a:custGeom>
                <a:avLst/>
                <a:gdLst>
                  <a:gd name="connsiteX0" fmla="*/ 45961 w 45971"/>
                  <a:gd name="connsiteY0" fmla="*/ 21945 h 38715"/>
                  <a:gd name="connsiteX1" fmla="*/ 27156 w 45971"/>
                  <a:gd name="connsiteY1" fmla="*/ 37688 h 38715"/>
                  <a:gd name="connsiteX2" fmla="*/ 5664 w 45971"/>
                  <a:gd name="connsiteY2" fmla="*/ 25400 h 38715"/>
                  <a:gd name="connsiteX3" fmla="*/ 1826 w 45971"/>
                  <a:gd name="connsiteY3" fmla="*/ 8505 h 38715"/>
                  <a:gd name="connsiteX4" fmla="*/ 17562 w 45971"/>
                  <a:gd name="connsiteY4" fmla="*/ 825 h 38715"/>
                  <a:gd name="connsiteX5" fmla="*/ 42123 w 45971"/>
                  <a:gd name="connsiteY5" fmla="*/ 14649 h 38715"/>
                  <a:gd name="connsiteX6" fmla="*/ 45961 w 45971"/>
                  <a:gd name="connsiteY6" fmla="*/ 21945 h 38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71" h="38715">
                    <a:moveTo>
                      <a:pt x="45961" y="21945"/>
                    </a:moveTo>
                    <a:cubicBezTo>
                      <a:pt x="46345" y="34232"/>
                      <a:pt x="36750" y="41528"/>
                      <a:pt x="27156" y="37688"/>
                    </a:cubicBezTo>
                    <a:cubicBezTo>
                      <a:pt x="19480" y="34616"/>
                      <a:pt x="12572" y="30392"/>
                      <a:pt x="5664" y="25400"/>
                    </a:cubicBezTo>
                    <a:cubicBezTo>
                      <a:pt x="-92" y="21177"/>
                      <a:pt x="-1627" y="14649"/>
                      <a:pt x="1826" y="8505"/>
                    </a:cubicBezTo>
                    <a:cubicBezTo>
                      <a:pt x="4897" y="2361"/>
                      <a:pt x="10653" y="-1863"/>
                      <a:pt x="17562" y="825"/>
                    </a:cubicBezTo>
                    <a:cubicBezTo>
                      <a:pt x="26388" y="4281"/>
                      <a:pt x="34447" y="9657"/>
                      <a:pt x="42123" y="14649"/>
                    </a:cubicBezTo>
                    <a:cubicBezTo>
                      <a:pt x="44426" y="16569"/>
                      <a:pt x="45193" y="20793"/>
                      <a:pt x="45961" y="21945"/>
                    </a:cubicBezTo>
                    <a:close/>
                  </a:path>
                </a:pathLst>
              </a:custGeom>
              <a:grpFill/>
              <a:ln w="3834" cap="flat">
                <a:noFill/>
                <a:prstDash val="solid"/>
                <a:miter/>
              </a:ln>
            </p:spPr>
            <p:txBody>
              <a:bodyPr rtlCol="0" anchor="ctr"/>
              <a:lstStyle/>
              <a:p>
                <a:endParaRPr lang="en-US"/>
              </a:p>
            </p:txBody>
          </p:sp>
        </p:grpSp>
      </p:grpSp>
      <p:pic>
        <p:nvPicPr>
          <p:cNvPr id="23" name="Grafika 7" descr="Strzałka okrężna z wypełnieniem pełnym">
            <a:extLst>
              <a:ext uri="{FF2B5EF4-FFF2-40B4-BE49-F238E27FC236}">
                <a16:creationId xmlns:a16="http://schemas.microsoft.com/office/drawing/2014/main" id="{A7635879-C657-B86E-1976-65F2E1FE68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8839028" y="3226951"/>
            <a:ext cx="2242916" cy="2242916"/>
          </a:xfrm>
          <a:prstGeom prst="rect">
            <a:avLst/>
          </a:prstGeom>
        </p:spPr>
      </p:pic>
    </p:spTree>
    <p:extLst>
      <p:ext uri="{BB962C8B-B14F-4D97-AF65-F5344CB8AC3E}">
        <p14:creationId xmlns:p14="http://schemas.microsoft.com/office/powerpoint/2010/main" val="281317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73EE3-2E3A-9B89-A7B4-92116589919E}"/>
            </a:ext>
          </a:extLst>
        </p:cNvPr>
        <p:cNvGrpSpPr/>
        <p:nvPr/>
      </p:nvGrpSpPr>
      <p:grpSpPr>
        <a:xfrm>
          <a:off x="0" y="0"/>
          <a:ext cx="0" cy="0"/>
          <a:chOff x="0" y="0"/>
          <a:chExt cx="0" cy="0"/>
        </a:xfrm>
      </p:grpSpPr>
      <p:pic>
        <p:nvPicPr>
          <p:cNvPr id="6" name="Symbol zastępczy obrazu 5" descr="Obraz zawierający osoba, ubrania, na wolnym powietrzu, ludzie&#10;&#10;Zawartość wygenerowana przez sztuczną inteligencję może być niepoprawna.">
            <a:extLst>
              <a:ext uri="{FF2B5EF4-FFF2-40B4-BE49-F238E27FC236}">
                <a16:creationId xmlns:a16="http://schemas.microsoft.com/office/drawing/2014/main" id="{B00B12A9-DBDB-8A0C-B67D-B2DA674ED9E0}"/>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238772" y="2626822"/>
            <a:ext cx="7708195" cy="3396829"/>
          </a:xfrm>
        </p:spPr>
      </p:pic>
      <p:sp>
        <p:nvSpPr>
          <p:cNvPr id="5" name="Text Placeholder 4">
            <a:extLst>
              <a:ext uri="{FF2B5EF4-FFF2-40B4-BE49-F238E27FC236}">
                <a16:creationId xmlns:a16="http://schemas.microsoft.com/office/drawing/2014/main" id="{B2778ADA-EA89-FF03-20A4-C45FFCADE4C8}"/>
              </a:ext>
            </a:extLst>
          </p:cNvPr>
          <p:cNvSpPr>
            <a:spLocks noGrp="1"/>
          </p:cNvSpPr>
          <p:nvPr>
            <p:ph type="body" sz="quarter" idx="17"/>
          </p:nvPr>
        </p:nvSpPr>
        <p:spPr>
          <a:xfrm>
            <a:off x="6913514" y="439689"/>
            <a:ext cx="2066906" cy="582221"/>
          </a:xfrm>
        </p:spPr>
        <p:txBody>
          <a:bodyPr/>
          <a:lstStyle/>
          <a:p>
            <a:r>
              <a:rPr lang="en-US" dirty="0"/>
              <a:t>0</a:t>
            </a:r>
            <a:r>
              <a:rPr lang="pl-PL" dirty="0"/>
              <a:t>2</a:t>
            </a:r>
            <a:endParaRPr lang="en-US" dirty="0"/>
          </a:p>
        </p:txBody>
      </p:sp>
      <p:sp>
        <p:nvSpPr>
          <p:cNvPr id="14" name="Rectangle 13">
            <a:extLst>
              <a:ext uri="{FF2B5EF4-FFF2-40B4-BE49-F238E27FC236}">
                <a16:creationId xmlns:a16="http://schemas.microsoft.com/office/drawing/2014/main" id="{EA06EDE0-42A7-FF64-13B1-D656187DAD39}"/>
              </a:ext>
            </a:extLst>
          </p:cNvPr>
          <p:cNvSpPr/>
          <p:nvPr/>
        </p:nvSpPr>
        <p:spPr>
          <a:xfrm>
            <a:off x="3886200" y="3137889"/>
            <a:ext cx="6841067" cy="582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600" b="1" spc="324" dirty="0">
                <a:solidFill>
                  <a:srgbClr val="60BA47"/>
                </a:solidFill>
                <a:latin typeface="Calibri" panose="020F0502020204030204" pitchFamily="34" charset="0"/>
                <a:cs typeface="Calibri" panose="020F0502020204030204" pitchFamily="34" charset="0"/>
              </a:rPr>
              <a:t>LEARNING FROM OUR PAST </a:t>
            </a:r>
            <a:endParaRPr lang="en-US" sz="3600" b="1" spc="324" dirty="0">
              <a:solidFill>
                <a:srgbClr val="60BA47"/>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7468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4E763-D69A-2114-8EF2-31EB9392FED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AA2BE6A-2705-BBA9-87F0-470EA48C9078}"/>
              </a:ext>
            </a:extLst>
          </p:cNvPr>
          <p:cNvSpPr>
            <a:spLocks noGrp="1"/>
          </p:cNvSpPr>
          <p:nvPr>
            <p:ph type="body" sz="quarter" idx="16"/>
          </p:nvPr>
        </p:nvSpPr>
        <p:spPr>
          <a:xfrm>
            <a:off x="607554" y="397453"/>
            <a:ext cx="5976125" cy="992652"/>
          </a:xfrm>
        </p:spPr>
        <p:txBody>
          <a:bodyPr>
            <a:noAutofit/>
          </a:bodyPr>
          <a:lstStyle/>
          <a:p>
            <a:r>
              <a:rPr lang="pl-PL" sz="3200" dirty="0"/>
              <a:t>Reviving Traditional Preservation Techniques for Waste Reduction</a:t>
            </a:r>
            <a:endParaRPr lang="en-US" sz="3200" dirty="0"/>
          </a:p>
        </p:txBody>
      </p:sp>
      <p:sp>
        <p:nvSpPr>
          <p:cNvPr id="3" name="Text Placeholder 2">
            <a:extLst>
              <a:ext uri="{FF2B5EF4-FFF2-40B4-BE49-F238E27FC236}">
                <a16:creationId xmlns:a16="http://schemas.microsoft.com/office/drawing/2014/main" id="{9D248A5C-F1ED-1BD9-12A6-6816A4032E88}"/>
              </a:ext>
            </a:extLst>
          </p:cNvPr>
          <p:cNvSpPr>
            <a:spLocks noGrp="1"/>
          </p:cNvSpPr>
          <p:nvPr>
            <p:ph type="body" sz="quarter" idx="19"/>
          </p:nvPr>
        </p:nvSpPr>
        <p:spPr>
          <a:xfrm>
            <a:off x="607553" y="1772189"/>
            <a:ext cx="5976126" cy="4102937"/>
          </a:xfrm>
        </p:spPr>
        <p:txBody>
          <a:bodyPr>
            <a:noAutofit/>
          </a:bodyPr>
          <a:lstStyle/>
          <a:p>
            <a:pPr>
              <a:spcAft>
                <a:spcPts val="600"/>
              </a:spcAft>
            </a:pPr>
            <a:r>
              <a:rPr lang="en-US" dirty="0"/>
              <a:t>Food waste is a pressing issue with deep social, economic, and environmental consequences. </a:t>
            </a:r>
            <a:r>
              <a:rPr lang="en-US" b="1" dirty="0"/>
              <a:t>Cultural and personal determinants </a:t>
            </a:r>
            <a:r>
              <a:rPr lang="en-US" dirty="0"/>
              <a:t>shape how food is managed, including inventory control, meal planning, and handling leftovers. </a:t>
            </a:r>
            <a:endParaRPr lang="pl-PL" dirty="0"/>
          </a:p>
          <a:p>
            <a:pPr>
              <a:spcAft>
                <a:spcPts val="600"/>
              </a:spcAft>
            </a:pPr>
            <a:r>
              <a:rPr lang="en-US" dirty="0"/>
              <a:t>By revisiting </a:t>
            </a:r>
            <a:r>
              <a:rPr lang="en-US" b="1" dirty="0"/>
              <a:t>traditional food preservation methods</a:t>
            </a:r>
            <a:r>
              <a:rPr lang="en-US" dirty="0"/>
              <a:t>, we can bridge historical wisdom with modern sustainability efforts, reducing food loss while respecting cultural values around abundance, hospitality, and ethical consumption.</a:t>
            </a:r>
          </a:p>
        </p:txBody>
      </p:sp>
      <p:pic>
        <p:nvPicPr>
          <p:cNvPr id="17" name="Obraz 16" descr="Obraz zawierający warzywo, Pojemniki do przechowywania jedzenia, ogórek, Słój&#10;&#10;Zawartość wygenerowana przez sztuczną inteligencję może być niepoprawna.">
            <a:extLst>
              <a:ext uri="{FF2B5EF4-FFF2-40B4-BE49-F238E27FC236}">
                <a16:creationId xmlns:a16="http://schemas.microsoft.com/office/drawing/2014/main" id="{685A9AD7-88C7-5572-3A92-0B16D8E3CC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12445" y="0"/>
            <a:ext cx="4572000" cy="6858000"/>
          </a:xfrm>
          <a:prstGeom prst="rect">
            <a:avLst/>
          </a:prstGeom>
        </p:spPr>
      </p:pic>
    </p:spTree>
    <p:extLst>
      <p:ext uri="{BB962C8B-B14F-4D97-AF65-F5344CB8AC3E}">
        <p14:creationId xmlns:p14="http://schemas.microsoft.com/office/powerpoint/2010/main" val="1526605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reeform 1"/>
          <p:cNvSpPr>
            <a:spLocks noChangeArrowheads="1"/>
          </p:cNvSpPr>
          <p:nvPr/>
        </p:nvSpPr>
        <p:spPr bwMode="auto">
          <a:xfrm>
            <a:off x="275921" y="1525696"/>
            <a:ext cx="2546337" cy="3631016"/>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60BA47"/>
          </a:solidFill>
          <a:ln>
            <a:noFill/>
          </a:ln>
          <a:effectLst/>
        </p:spPr>
        <p:txBody>
          <a:bodyPr wrap="none" anchor="ctr"/>
          <a:lstStyle/>
          <a:p>
            <a:endParaRPr lang="en-US" sz="900"/>
          </a:p>
        </p:txBody>
      </p:sp>
      <p:sp>
        <p:nvSpPr>
          <p:cNvPr id="359" name="Freeform 246"/>
          <p:cNvSpPr>
            <a:spLocks noChangeArrowheads="1"/>
          </p:cNvSpPr>
          <p:nvPr/>
        </p:nvSpPr>
        <p:spPr bwMode="auto">
          <a:xfrm>
            <a:off x="218483" y="1382771"/>
            <a:ext cx="2603774" cy="142926"/>
          </a:xfrm>
          <a:custGeom>
            <a:avLst/>
            <a:gdLst>
              <a:gd name="T0" fmla="*/ 4199 w 4200"/>
              <a:gd name="T1" fmla="*/ 251 h 252"/>
              <a:gd name="T2" fmla="*/ 126 w 4200"/>
              <a:gd name="T3" fmla="*/ 251 h 252"/>
              <a:gd name="T4" fmla="*/ 126 w 4200"/>
              <a:gd name="T5" fmla="*/ 251 h 252"/>
              <a:gd name="T6" fmla="*/ 0 w 4200"/>
              <a:gd name="T7" fmla="*/ 125 h 252"/>
              <a:gd name="T8" fmla="*/ 0 w 4200"/>
              <a:gd name="T9" fmla="*/ 125 h 252"/>
              <a:gd name="T10" fmla="*/ 126 w 4200"/>
              <a:gd name="T11" fmla="*/ 0 h 252"/>
              <a:gd name="T12" fmla="*/ 4199 w 4200"/>
              <a:gd name="T13" fmla="*/ 0 h 252"/>
              <a:gd name="T14" fmla="*/ 4199 w 4200"/>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2">
                <a:moveTo>
                  <a:pt x="4199" y="251"/>
                </a:moveTo>
                <a:lnTo>
                  <a:pt x="126" y="251"/>
                </a:lnTo>
                <a:lnTo>
                  <a:pt x="126" y="251"/>
                </a:lnTo>
                <a:cubicBezTo>
                  <a:pt x="56" y="251"/>
                  <a:pt x="0" y="195"/>
                  <a:pt x="0" y="125"/>
                </a:cubicBezTo>
                <a:lnTo>
                  <a:pt x="0" y="125"/>
                </a:lnTo>
                <a:cubicBezTo>
                  <a:pt x="0" y="56"/>
                  <a:pt x="56" y="0"/>
                  <a:pt x="126" y="0"/>
                </a:cubicBezTo>
                <a:lnTo>
                  <a:pt x="4199" y="0"/>
                </a:lnTo>
                <a:lnTo>
                  <a:pt x="4199" y="251"/>
                </a:lnTo>
              </a:path>
            </a:pathLst>
          </a:custGeom>
          <a:solidFill>
            <a:srgbClr val="086575"/>
          </a:solidFill>
          <a:ln>
            <a:noFill/>
          </a:ln>
          <a:effectLst/>
        </p:spPr>
        <p:txBody>
          <a:bodyPr wrap="none" anchor="ctr"/>
          <a:lstStyle/>
          <a:p>
            <a:endParaRPr lang="en-US" sz="900"/>
          </a:p>
        </p:txBody>
      </p:sp>
      <p:sp>
        <p:nvSpPr>
          <p:cNvPr id="360" name="Freeform 247"/>
          <p:cNvSpPr>
            <a:spLocks noChangeArrowheads="1"/>
          </p:cNvSpPr>
          <p:nvPr/>
        </p:nvSpPr>
        <p:spPr bwMode="auto">
          <a:xfrm>
            <a:off x="3077578" y="2529635"/>
            <a:ext cx="2546337" cy="3631015"/>
          </a:xfrm>
          <a:custGeom>
            <a:avLst/>
            <a:gdLst>
              <a:gd name="T0" fmla="*/ 3336 w 4107"/>
              <a:gd name="T1" fmla="*/ 0 h 4544"/>
              <a:gd name="T2" fmla="*/ 771 w 4107"/>
              <a:gd name="T3" fmla="*/ 0 h 4544"/>
              <a:gd name="T4" fmla="*/ 771 w 4107"/>
              <a:gd name="T5" fmla="*/ 0 h 4544"/>
              <a:gd name="T6" fmla="*/ 0 w 4107"/>
              <a:gd name="T7" fmla="*/ 769 h 4544"/>
              <a:gd name="T8" fmla="*/ 0 w 4107"/>
              <a:gd name="T9" fmla="*/ 4543 h 4544"/>
              <a:gd name="T10" fmla="*/ 4106 w 4107"/>
              <a:gd name="T11" fmla="*/ 4543 h 4544"/>
              <a:gd name="T12" fmla="*/ 4106 w 4107"/>
              <a:gd name="T13" fmla="*/ 769 h 4544"/>
              <a:gd name="T14" fmla="*/ 4106 w 4107"/>
              <a:gd name="T15" fmla="*/ 769 h 4544"/>
              <a:gd name="T16" fmla="*/ 3336 w 4107"/>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4">
                <a:moveTo>
                  <a:pt x="3336" y="0"/>
                </a:moveTo>
                <a:lnTo>
                  <a:pt x="771" y="0"/>
                </a:lnTo>
                <a:lnTo>
                  <a:pt x="771" y="0"/>
                </a:lnTo>
                <a:cubicBezTo>
                  <a:pt x="345" y="0"/>
                  <a:pt x="0" y="344"/>
                  <a:pt x="0" y="769"/>
                </a:cubicBezTo>
                <a:lnTo>
                  <a:pt x="0" y="4543"/>
                </a:lnTo>
                <a:lnTo>
                  <a:pt x="4106" y="4543"/>
                </a:lnTo>
                <a:lnTo>
                  <a:pt x="4106" y="769"/>
                </a:lnTo>
                <a:lnTo>
                  <a:pt x="4106" y="769"/>
                </a:lnTo>
                <a:cubicBezTo>
                  <a:pt x="4106" y="344"/>
                  <a:pt x="3761" y="0"/>
                  <a:pt x="3336" y="0"/>
                </a:cubicBezTo>
              </a:path>
            </a:pathLst>
          </a:custGeom>
          <a:solidFill>
            <a:srgbClr val="2094D2"/>
          </a:solidFill>
          <a:ln>
            <a:noFill/>
          </a:ln>
          <a:effectLst/>
        </p:spPr>
        <p:txBody>
          <a:bodyPr wrap="none" anchor="ctr"/>
          <a:lstStyle/>
          <a:p>
            <a:endParaRPr lang="en-US" sz="900"/>
          </a:p>
        </p:txBody>
      </p:sp>
      <p:sp>
        <p:nvSpPr>
          <p:cNvPr id="362" name="Freeform 249"/>
          <p:cNvSpPr>
            <a:spLocks noChangeArrowheads="1"/>
          </p:cNvSpPr>
          <p:nvPr/>
        </p:nvSpPr>
        <p:spPr bwMode="auto">
          <a:xfrm>
            <a:off x="3020141" y="6160650"/>
            <a:ext cx="2603774" cy="142928"/>
          </a:xfrm>
          <a:custGeom>
            <a:avLst/>
            <a:gdLst>
              <a:gd name="T0" fmla="*/ 4199 w 4200"/>
              <a:gd name="T1" fmla="*/ 0 h 253"/>
              <a:gd name="T2" fmla="*/ 126 w 4200"/>
              <a:gd name="T3" fmla="*/ 0 h 253"/>
              <a:gd name="T4" fmla="*/ 126 w 4200"/>
              <a:gd name="T5" fmla="*/ 0 h 253"/>
              <a:gd name="T6" fmla="*/ 0 w 4200"/>
              <a:gd name="T7" fmla="*/ 126 h 253"/>
              <a:gd name="T8" fmla="*/ 0 w 4200"/>
              <a:gd name="T9" fmla="*/ 126 h 253"/>
              <a:gd name="T10" fmla="*/ 126 w 4200"/>
              <a:gd name="T11" fmla="*/ 252 h 253"/>
              <a:gd name="T12" fmla="*/ 4199 w 4200"/>
              <a:gd name="T13" fmla="*/ 252 h 253"/>
              <a:gd name="T14" fmla="*/ 4199 w 4200"/>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3">
                <a:moveTo>
                  <a:pt x="4199" y="0"/>
                </a:moveTo>
                <a:lnTo>
                  <a:pt x="126" y="0"/>
                </a:lnTo>
                <a:lnTo>
                  <a:pt x="126" y="0"/>
                </a:lnTo>
                <a:cubicBezTo>
                  <a:pt x="57" y="0"/>
                  <a:pt x="0" y="57"/>
                  <a:pt x="0" y="126"/>
                </a:cubicBezTo>
                <a:lnTo>
                  <a:pt x="0" y="126"/>
                </a:lnTo>
                <a:cubicBezTo>
                  <a:pt x="0" y="195"/>
                  <a:pt x="57" y="252"/>
                  <a:pt x="126" y="252"/>
                </a:cubicBezTo>
                <a:lnTo>
                  <a:pt x="4199" y="252"/>
                </a:lnTo>
                <a:lnTo>
                  <a:pt x="4199" y="0"/>
                </a:lnTo>
              </a:path>
            </a:pathLst>
          </a:custGeom>
          <a:solidFill>
            <a:srgbClr val="086575"/>
          </a:solidFill>
          <a:ln>
            <a:noFill/>
          </a:ln>
          <a:effectLst/>
        </p:spPr>
        <p:txBody>
          <a:bodyPr wrap="none" anchor="ctr"/>
          <a:lstStyle/>
          <a:p>
            <a:endParaRPr lang="en-US" sz="900"/>
          </a:p>
        </p:txBody>
      </p:sp>
      <p:sp>
        <p:nvSpPr>
          <p:cNvPr id="363" name="Freeform 250"/>
          <p:cNvSpPr>
            <a:spLocks noChangeArrowheads="1"/>
          </p:cNvSpPr>
          <p:nvPr/>
        </p:nvSpPr>
        <p:spPr bwMode="auto">
          <a:xfrm>
            <a:off x="5964486" y="1525697"/>
            <a:ext cx="2546337" cy="3631016"/>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60BA47"/>
          </a:solidFill>
          <a:ln>
            <a:noFill/>
          </a:ln>
          <a:effectLst/>
        </p:spPr>
        <p:txBody>
          <a:bodyPr wrap="none" anchor="ctr"/>
          <a:lstStyle/>
          <a:p>
            <a:endParaRPr lang="en-US" sz="900"/>
          </a:p>
        </p:txBody>
      </p:sp>
      <p:sp>
        <p:nvSpPr>
          <p:cNvPr id="365" name="Freeform 252"/>
          <p:cNvSpPr>
            <a:spLocks noChangeArrowheads="1"/>
          </p:cNvSpPr>
          <p:nvPr/>
        </p:nvSpPr>
        <p:spPr bwMode="auto">
          <a:xfrm>
            <a:off x="5907049" y="1382771"/>
            <a:ext cx="2603774" cy="142926"/>
          </a:xfrm>
          <a:custGeom>
            <a:avLst/>
            <a:gdLst>
              <a:gd name="T0" fmla="*/ 4198 w 4199"/>
              <a:gd name="T1" fmla="*/ 251 h 252"/>
              <a:gd name="T2" fmla="*/ 126 w 4199"/>
              <a:gd name="T3" fmla="*/ 251 h 252"/>
              <a:gd name="T4" fmla="*/ 126 w 4199"/>
              <a:gd name="T5" fmla="*/ 251 h 252"/>
              <a:gd name="T6" fmla="*/ 0 w 4199"/>
              <a:gd name="T7" fmla="*/ 125 h 252"/>
              <a:gd name="T8" fmla="*/ 0 w 4199"/>
              <a:gd name="T9" fmla="*/ 125 h 252"/>
              <a:gd name="T10" fmla="*/ 126 w 4199"/>
              <a:gd name="T11" fmla="*/ 0 h 252"/>
              <a:gd name="T12" fmla="*/ 4198 w 4199"/>
              <a:gd name="T13" fmla="*/ 0 h 252"/>
              <a:gd name="T14" fmla="*/ 4198 w 4199"/>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2">
                <a:moveTo>
                  <a:pt x="4198" y="251"/>
                </a:moveTo>
                <a:lnTo>
                  <a:pt x="126" y="251"/>
                </a:lnTo>
                <a:lnTo>
                  <a:pt x="126" y="251"/>
                </a:lnTo>
                <a:cubicBezTo>
                  <a:pt x="57" y="251"/>
                  <a:pt x="0" y="195"/>
                  <a:pt x="0" y="125"/>
                </a:cubicBezTo>
                <a:lnTo>
                  <a:pt x="0" y="125"/>
                </a:lnTo>
                <a:cubicBezTo>
                  <a:pt x="0" y="56"/>
                  <a:pt x="57" y="0"/>
                  <a:pt x="126" y="0"/>
                </a:cubicBezTo>
                <a:lnTo>
                  <a:pt x="4198" y="0"/>
                </a:lnTo>
                <a:lnTo>
                  <a:pt x="4198" y="251"/>
                </a:lnTo>
              </a:path>
            </a:pathLst>
          </a:custGeom>
          <a:solidFill>
            <a:srgbClr val="086575"/>
          </a:solidFill>
          <a:ln>
            <a:noFill/>
          </a:ln>
          <a:effectLst/>
        </p:spPr>
        <p:txBody>
          <a:bodyPr wrap="none" anchor="ctr"/>
          <a:lstStyle/>
          <a:p>
            <a:endParaRPr lang="en-US" sz="900"/>
          </a:p>
        </p:txBody>
      </p:sp>
      <p:sp>
        <p:nvSpPr>
          <p:cNvPr id="366" name="Freeform 253"/>
          <p:cNvSpPr>
            <a:spLocks noChangeArrowheads="1"/>
          </p:cNvSpPr>
          <p:nvPr/>
        </p:nvSpPr>
        <p:spPr bwMode="auto">
          <a:xfrm>
            <a:off x="8883084" y="2529636"/>
            <a:ext cx="2498788" cy="3631014"/>
          </a:xfrm>
          <a:custGeom>
            <a:avLst/>
            <a:gdLst>
              <a:gd name="T0" fmla="*/ 3335 w 4106"/>
              <a:gd name="T1" fmla="*/ 0 h 4544"/>
              <a:gd name="T2" fmla="*/ 770 w 4106"/>
              <a:gd name="T3" fmla="*/ 0 h 4544"/>
              <a:gd name="T4" fmla="*/ 770 w 4106"/>
              <a:gd name="T5" fmla="*/ 0 h 4544"/>
              <a:gd name="T6" fmla="*/ 0 w 4106"/>
              <a:gd name="T7" fmla="*/ 769 h 4544"/>
              <a:gd name="T8" fmla="*/ 0 w 4106"/>
              <a:gd name="T9" fmla="*/ 4543 h 4544"/>
              <a:gd name="T10" fmla="*/ 4105 w 4106"/>
              <a:gd name="T11" fmla="*/ 4543 h 4544"/>
              <a:gd name="T12" fmla="*/ 4105 w 4106"/>
              <a:gd name="T13" fmla="*/ 769 h 4544"/>
              <a:gd name="T14" fmla="*/ 4105 w 4106"/>
              <a:gd name="T15" fmla="*/ 769 h 4544"/>
              <a:gd name="T16" fmla="*/ 3335 w 4106"/>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6" h="4544">
                <a:moveTo>
                  <a:pt x="3335" y="0"/>
                </a:moveTo>
                <a:lnTo>
                  <a:pt x="770" y="0"/>
                </a:lnTo>
                <a:lnTo>
                  <a:pt x="770" y="0"/>
                </a:lnTo>
                <a:cubicBezTo>
                  <a:pt x="345" y="0"/>
                  <a:pt x="0" y="344"/>
                  <a:pt x="0" y="769"/>
                </a:cubicBezTo>
                <a:lnTo>
                  <a:pt x="0" y="4543"/>
                </a:lnTo>
                <a:lnTo>
                  <a:pt x="4105" y="4543"/>
                </a:lnTo>
                <a:lnTo>
                  <a:pt x="4105" y="769"/>
                </a:lnTo>
                <a:lnTo>
                  <a:pt x="4105" y="769"/>
                </a:lnTo>
                <a:cubicBezTo>
                  <a:pt x="4105" y="344"/>
                  <a:pt x="3760" y="0"/>
                  <a:pt x="3335" y="0"/>
                </a:cubicBezTo>
              </a:path>
            </a:pathLst>
          </a:custGeom>
          <a:solidFill>
            <a:srgbClr val="2094D2"/>
          </a:solidFill>
          <a:ln>
            <a:noFill/>
          </a:ln>
          <a:effectLst/>
        </p:spPr>
        <p:txBody>
          <a:bodyPr wrap="none" anchor="ctr"/>
          <a:lstStyle/>
          <a:p>
            <a:endParaRPr lang="en-US" sz="900"/>
          </a:p>
        </p:txBody>
      </p:sp>
      <p:sp>
        <p:nvSpPr>
          <p:cNvPr id="368" name="Freeform 255"/>
          <p:cNvSpPr>
            <a:spLocks noChangeArrowheads="1"/>
          </p:cNvSpPr>
          <p:nvPr/>
        </p:nvSpPr>
        <p:spPr bwMode="auto">
          <a:xfrm>
            <a:off x="8826720" y="6160650"/>
            <a:ext cx="2555152" cy="142928"/>
          </a:xfrm>
          <a:custGeom>
            <a:avLst/>
            <a:gdLst>
              <a:gd name="T0" fmla="*/ 4198 w 4199"/>
              <a:gd name="T1" fmla="*/ 0 h 253"/>
              <a:gd name="T2" fmla="*/ 126 w 4199"/>
              <a:gd name="T3" fmla="*/ 0 h 253"/>
              <a:gd name="T4" fmla="*/ 126 w 4199"/>
              <a:gd name="T5" fmla="*/ 0 h 253"/>
              <a:gd name="T6" fmla="*/ 0 w 4199"/>
              <a:gd name="T7" fmla="*/ 126 h 253"/>
              <a:gd name="T8" fmla="*/ 0 w 4199"/>
              <a:gd name="T9" fmla="*/ 126 h 253"/>
              <a:gd name="T10" fmla="*/ 126 w 4199"/>
              <a:gd name="T11" fmla="*/ 252 h 253"/>
              <a:gd name="T12" fmla="*/ 4198 w 4199"/>
              <a:gd name="T13" fmla="*/ 252 h 253"/>
              <a:gd name="T14" fmla="*/ 4198 w 4199"/>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3">
                <a:moveTo>
                  <a:pt x="4198" y="0"/>
                </a:moveTo>
                <a:lnTo>
                  <a:pt x="126" y="0"/>
                </a:lnTo>
                <a:lnTo>
                  <a:pt x="126" y="0"/>
                </a:lnTo>
                <a:cubicBezTo>
                  <a:pt x="56" y="0"/>
                  <a:pt x="0" y="57"/>
                  <a:pt x="0" y="126"/>
                </a:cubicBezTo>
                <a:lnTo>
                  <a:pt x="0" y="126"/>
                </a:lnTo>
                <a:cubicBezTo>
                  <a:pt x="0" y="195"/>
                  <a:pt x="56" y="252"/>
                  <a:pt x="126" y="252"/>
                </a:cubicBezTo>
                <a:lnTo>
                  <a:pt x="4198" y="252"/>
                </a:lnTo>
                <a:lnTo>
                  <a:pt x="4198" y="0"/>
                </a:lnTo>
              </a:path>
            </a:pathLst>
          </a:custGeom>
          <a:solidFill>
            <a:srgbClr val="086575"/>
          </a:solidFill>
          <a:ln>
            <a:noFill/>
          </a:ln>
          <a:effectLst/>
        </p:spPr>
        <p:txBody>
          <a:bodyPr wrap="none" anchor="ctr"/>
          <a:lstStyle/>
          <a:p>
            <a:endParaRPr lang="en-US" sz="900"/>
          </a:p>
        </p:txBody>
      </p:sp>
      <p:sp>
        <p:nvSpPr>
          <p:cNvPr id="2" name="Text Placeholder 1">
            <a:extLst>
              <a:ext uri="{FF2B5EF4-FFF2-40B4-BE49-F238E27FC236}">
                <a16:creationId xmlns:a16="http://schemas.microsoft.com/office/drawing/2014/main" id="{C4DA7735-3998-7043-E333-AE25DFC80CDA}"/>
              </a:ext>
            </a:extLst>
          </p:cNvPr>
          <p:cNvSpPr>
            <a:spLocks noGrp="1"/>
          </p:cNvSpPr>
          <p:nvPr>
            <p:ph type="body" sz="quarter" idx="16"/>
          </p:nvPr>
        </p:nvSpPr>
        <p:spPr>
          <a:xfrm>
            <a:off x="-2" y="313597"/>
            <a:ext cx="12191999" cy="803654"/>
          </a:xfrm>
        </p:spPr>
        <p:txBody>
          <a:bodyPr/>
          <a:lstStyle/>
          <a:p>
            <a:r>
              <a:rPr lang="pl-PL" dirty="0" err="1"/>
              <a:t>Traditional</a:t>
            </a:r>
            <a:r>
              <a:rPr lang="pl-PL" dirty="0"/>
              <a:t> </a:t>
            </a:r>
            <a:r>
              <a:rPr lang="pl-PL" dirty="0" err="1"/>
              <a:t>Preservation</a:t>
            </a:r>
            <a:r>
              <a:rPr lang="pl-PL" dirty="0"/>
              <a:t> </a:t>
            </a:r>
            <a:r>
              <a:rPr lang="pl-PL" dirty="0" err="1"/>
              <a:t>Techniques</a:t>
            </a:r>
            <a:endParaRPr lang="en-US" dirty="0"/>
          </a:p>
        </p:txBody>
      </p:sp>
      <p:sp>
        <p:nvSpPr>
          <p:cNvPr id="105" name="CuadroTexto 553">
            <a:extLst>
              <a:ext uri="{FF2B5EF4-FFF2-40B4-BE49-F238E27FC236}">
                <a16:creationId xmlns:a16="http://schemas.microsoft.com/office/drawing/2014/main" id="{2FC65A80-FE17-70B6-796F-DDDE0F034E58}"/>
              </a:ext>
            </a:extLst>
          </p:cNvPr>
          <p:cNvSpPr txBox="1"/>
          <p:nvPr/>
        </p:nvSpPr>
        <p:spPr>
          <a:xfrm>
            <a:off x="341457" y="1675468"/>
            <a:ext cx="2499518" cy="400110"/>
          </a:xfrm>
          <a:prstGeom prst="rect">
            <a:avLst/>
          </a:prstGeom>
          <a:noFill/>
        </p:spPr>
        <p:txBody>
          <a:bodyPr wrap="square" rtlCol="0">
            <a:spAutoFit/>
          </a:bodyPr>
          <a:lstStyle/>
          <a:p>
            <a:pPr algn="ctr"/>
            <a:r>
              <a:rPr lang="en-US" sz="2000" b="1" dirty="0">
                <a:solidFill>
                  <a:srgbClr val="1D4C60"/>
                </a:solidFill>
                <a:latin typeface="Calibri" panose="020F0502020204030204" pitchFamily="34" charset="0"/>
                <a:ea typeface="Lato" charset="0"/>
                <a:cs typeface="Calibri" panose="020F0502020204030204" pitchFamily="34" charset="0"/>
              </a:rPr>
              <a:t>Fermentation</a:t>
            </a:r>
          </a:p>
        </p:txBody>
      </p:sp>
      <p:sp>
        <p:nvSpPr>
          <p:cNvPr id="106" name="CuadroTexto 555">
            <a:extLst>
              <a:ext uri="{FF2B5EF4-FFF2-40B4-BE49-F238E27FC236}">
                <a16:creationId xmlns:a16="http://schemas.microsoft.com/office/drawing/2014/main" id="{53AB6456-AE9D-EE42-E7C9-93CB7511F00A}"/>
              </a:ext>
            </a:extLst>
          </p:cNvPr>
          <p:cNvSpPr txBox="1"/>
          <p:nvPr/>
        </p:nvSpPr>
        <p:spPr>
          <a:xfrm>
            <a:off x="3064160" y="2638392"/>
            <a:ext cx="2573172" cy="707886"/>
          </a:xfrm>
          <a:prstGeom prst="rect">
            <a:avLst/>
          </a:prstGeom>
          <a:noFill/>
        </p:spPr>
        <p:txBody>
          <a:bodyPr wrap="square" rtlCol="0">
            <a:spAutoFit/>
          </a:bodyPr>
          <a:lstStyle/>
          <a:p>
            <a:pPr algn="ctr"/>
            <a:r>
              <a:rPr lang="en-US" sz="2000" b="1" dirty="0">
                <a:solidFill>
                  <a:srgbClr val="1D4C60"/>
                </a:solidFill>
                <a:latin typeface="Calibri" panose="020F0502020204030204" pitchFamily="34" charset="0"/>
                <a:ea typeface="Lato" charset="0"/>
                <a:cs typeface="Calibri" panose="020F0502020204030204" pitchFamily="34" charset="0"/>
              </a:rPr>
              <a:t>Drying and Dehydration</a:t>
            </a:r>
          </a:p>
        </p:txBody>
      </p:sp>
      <p:sp>
        <p:nvSpPr>
          <p:cNvPr id="107" name="CuadroTexto 557">
            <a:extLst>
              <a:ext uri="{FF2B5EF4-FFF2-40B4-BE49-F238E27FC236}">
                <a16:creationId xmlns:a16="http://schemas.microsoft.com/office/drawing/2014/main" id="{D417990A-D884-D8D7-A64E-AD3519425CED}"/>
              </a:ext>
            </a:extLst>
          </p:cNvPr>
          <p:cNvSpPr txBox="1"/>
          <p:nvPr/>
        </p:nvSpPr>
        <p:spPr>
          <a:xfrm>
            <a:off x="5968991" y="1586003"/>
            <a:ext cx="2546337" cy="707886"/>
          </a:xfrm>
          <a:prstGeom prst="rect">
            <a:avLst/>
          </a:prstGeom>
          <a:noFill/>
        </p:spPr>
        <p:txBody>
          <a:bodyPr wrap="square" rtlCol="0">
            <a:spAutoFit/>
          </a:bodyPr>
          <a:lstStyle/>
          <a:p>
            <a:pPr algn="ctr"/>
            <a:r>
              <a:rPr lang="en-US" sz="2000" b="1" dirty="0">
                <a:solidFill>
                  <a:srgbClr val="1D4C60"/>
                </a:solidFill>
                <a:latin typeface="Calibri" panose="020F0502020204030204" pitchFamily="34" charset="0"/>
                <a:ea typeface="Lato" charset="0"/>
                <a:cs typeface="Calibri" panose="020F0502020204030204" pitchFamily="34" charset="0"/>
              </a:rPr>
              <a:t>Pickling and Preserving</a:t>
            </a:r>
          </a:p>
        </p:txBody>
      </p:sp>
      <p:sp>
        <p:nvSpPr>
          <p:cNvPr id="108" name="CuadroTexto 559">
            <a:extLst>
              <a:ext uri="{FF2B5EF4-FFF2-40B4-BE49-F238E27FC236}">
                <a16:creationId xmlns:a16="http://schemas.microsoft.com/office/drawing/2014/main" id="{603E4C7A-8439-4A1E-E5CE-4C13F6AACAC7}"/>
              </a:ext>
            </a:extLst>
          </p:cNvPr>
          <p:cNvSpPr txBox="1"/>
          <p:nvPr/>
        </p:nvSpPr>
        <p:spPr>
          <a:xfrm>
            <a:off x="8837977" y="2714021"/>
            <a:ext cx="2555152" cy="400110"/>
          </a:xfrm>
          <a:prstGeom prst="rect">
            <a:avLst/>
          </a:prstGeom>
          <a:noFill/>
        </p:spPr>
        <p:txBody>
          <a:bodyPr wrap="square" rtlCol="0">
            <a:spAutoFit/>
          </a:bodyPr>
          <a:lstStyle/>
          <a:p>
            <a:pPr algn="ctr"/>
            <a:r>
              <a:rPr lang="en-US" sz="2000" b="1" dirty="0">
                <a:solidFill>
                  <a:srgbClr val="1D4C60"/>
                </a:solidFill>
                <a:latin typeface="Calibri" panose="020F0502020204030204" pitchFamily="34" charset="0"/>
                <a:ea typeface="Lato" charset="0"/>
                <a:cs typeface="Calibri" panose="020F0502020204030204" pitchFamily="34" charset="0"/>
              </a:rPr>
              <a:t>Controlled Storage</a:t>
            </a:r>
          </a:p>
        </p:txBody>
      </p:sp>
      <p:sp>
        <p:nvSpPr>
          <p:cNvPr id="109" name="Rectángulo 602">
            <a:extLst>
              <a:ext uri="{FF2B5EF4-FFF2-40B4-BE49-F238E27FC236}">
                <a16:creationId xmlns:a16="http://schemas.microsoft.com/office/drawing/2014/main" id="{299BA70E-D7BE-AF1E-6279-0AE0359BBEE1}"/>
              </a:ext>
            </a:extLst>
          </p:cNvPr>
          <p:cNvSpPr/>
          <p:nvPr/>
        </p:nvSpPr>
        <p:spPr>
          <a:xfrm>
            <a:off x="287892" y="2323483"/>
            <a:ext cx="2499518" cy="2585323"/>
          </a:xfrm>
          <a:prstGeom prst="rect">
            <a:avLst/>
          </a:prstGeom>
        </p:spPr>
        <p:txBody>
          <a:bodyPr wrap="square">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Fermentation preserves food by using beneficial bacteria, extending shelf life while enhancing nutrition. Rediscovering this method can help reduce spoilage of surplus vegetables, dairy, and grains.</a:t>
            </a:r>
          </a:p>
        </p:txBody>
      </p:sp>
      <p:sp>
        <p:nvSpPr>
          <p:cNvPr id="110" name="Rectángulo 603">
            <a:extLst>
              <a:ext uri="{FF2B5EF4-FFF2-40B4-BE49-F238E27FC236}">
                <a16:creationId xmlns:a16="http://schemas.microsoft.com/office/drawing/2014/main" id="{FEA976F0-F028-C39C-CC4D-7CEEBD1425C6}"/>
              </a:ext>
            </a:extLst>
          </p:cNvPr>
          <p:cNvSpPr/>
          <p:nvPr/>
        </p:nvSpPr>
        <p:spPr>
          <a:xfrm>
            <a:off x="3107014" y="3406988"/>
            <a:ext cx="2498788" cy="2585323"/>
          </a:xfrm>
          <a:prstGeom prst="rect">
            <a:avLst/>
          </a:prstGeom>
        </p:spPr>
        <p:txBody>
          <a:bodyPr wrap="square">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Drying removes moisture to prevent spoilage, keeping fruits, meats, and herbs viable for months. Modern dehydration techniques allow households to preserve excess produce efficiently.</a:t>
            </a:r>
          </a:p>
        </p:txBody>
      </p:sp>
      <p:sp>
        <p:nvSpPr>
          <p:cNvPr id="111" name="Rectángulo 604">
            <a:extLst>
              <a:ext uri="{FF2B5EF4-FFF2-40B4-BE49-F238E27FC236}">
                <a16:creationId xmlns:a16="http://schemas.microsoft.com/office/drawing/2014/main" id="{EB4F1245-980E-A971-C7B8-34641DBABE71}"/>
              </a:ext>
            </a:extLst>
          </p:cNvPr>
          <p:cNvSpPr/>
          <p:nvPr/>
        </p:nvSpPr>
        <p:spPr>
          <a:xfrm>
            <a:off x="5982317" y="2537504"/>
            <a:ext cx="2460921" cy="2031325"/>
          </a:xfrm>
          <a:prstGeom prst="rect">
            <a:avLst/>
          </a:prstGeom>
        </p:spPr>
        <p:txBody>
          <a:bodyPr wrap="square">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Pickling extends food longevity using brine or vinegar while enriching </a:t>
            </a:r>
            <a:r>
              <a:rPr lang="en-US" dirty="0" err="1">
                <a:solidFill>
                  <a:schemeClr val="bg1"/>
                </a:solidFill>
                <a:latin typeface="Calibri" panose="020F0502020204030204" pitchFamily="34" charset="0"/>
                <a:ea typeface="Lato" charset="0"/>
                <a:cs typeface="Calibri" panose="020F0502020204030204" pitchFamily="34" charset="0"/>
              </a:rPr>
              <a:t>flavours</a:t>
            </a:r>
            <a:r>
              <a:rPr lang="en-US" dirty="0">
                <a:solidFill>
                  <a:schemeClr val="bg1"/>
                </a:solidFill>
                <a:latin typeface="Calibri" panose="020F0502020204030204" pitchFamily="34" charset="0"/>
                <a:ea typeface="Lato" charset="0"/>
                <a:cs typeface="Calibri" panose="020F0502020204030204" pitchFamily="34" charset="0"/>
              </a:rPr>
              <a:t>. It transforms surplus produce into long-lasting, ready-to-eat staples.</a:t>
            </a:r>
          </a:p>
        </p:txBody>
      </p:sp>
      <p:sp>
        <p:nvSpPr>
          <p:cNvPr id="112" name="Rectángulo 605">
            <a:extLst>
              <a:ext uri="{FF2B5EF4-FFF2-40B4-BE49-F238E27FC236}">
                <a16:creationId xmlns:a16="http://schemas.microsoft.com/office/drawing/2014/main" id="{A6D72586-79E1-4112-AEB9-27085741CF22}"/>
              </a:ext>
            </a:extLst>
          </p:cNvPr>
          <p:cNvSpPr/>
          <p:nvPr/>
        </p:nvSpPr>
        <p:spPr>
          <a:xfrm>
            <a:off x="8854993" y="3245309"/>
            <a:ext cx="2498605" cy="2862322"/>
          </a:xfrm>
          <a:prstGeom prst="rect">
            <a:avLst/>
          </a:prstGeom>
        </p:spPr>
        <p:txBody>
          <a:bodyPr wrap="square">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Root cellars once stored vegetables and dairy without refrigeration by maintaining stable conditions. Today, strategic storage solutions can help reduce premature spoilage in modern homes.</a:t>
            </a:r>
          </a:p>
        </p:txBody>
      </p:sp>
      <p:pic>
        <p:nvPicPr>
          <p:cNvPr id="53" name="Grafika 52" descr="Banan z wypełnieniem pełnym">
            <a:extLst>
              <a:ext uri="{FF2B5EF4-FFF2-40B4-BE49-F238E27FC236}">
                <a16:creationId xmlns:a16="http://schemas.microsoft.com/office/drawing/2014/main" id="{9E0532F8-4E35-5E92-AE33-7A3EED6FE9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2042" y="1482746"/>
            <a:ext cx="914400" cy="914400"/>
          </a:xfrm>
          <a:prstGeom prst="rect">
            <a:avLst/>
          </a:prstGeom>
        </p:spPr>
      </p:pic>
      <p:pic>
        <p:nvPicPr>
          <p:cNvPr id="55" name="Grafika 54" descr="Miska owoców z wypełnieniem pełnym">
            <a:extLst>
              <a:ext uri="{FF2B5EF4-FFF2-40B4-BE49-F238E27FC236}">
                <a16:creationId xmlns:a16="http://schemas.microsoft.com/office/drawing/2014/main" id="{2383B841-7E33-DB78-4E64-5904F2BAA3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05063" y="1444858"/>
            <a:ext cx="914400" cy="914400"/>
          </a:xfrm>
          <a:prstGeom prst="rect">
            <a:avLst/>
          </a:prstGeom>
        </p:spPr>
      </p:pic>
      <p:pic>
        <p:nvPicPr>
          <p:cNvPr id="57" name="Grafika 56" descr="Cebula z wypełnieniem pełnym">
            <a:extLst>
              <a:ext uri="{FF2B5EF4-FFF2-40B4-BE49-F238E27FC236}">
                <a16:creationId xmlns:a16="http://schemas.microsoft.com/office/drawing/2014/main" id="{66AC0E2B-2556-60BA-161E-180C3A171E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35288" y="5212057"/>
            <a:ext cx="914400" cy="914400"/>
          </a:xfrm>
          <a:prstGeom prst="rect">
            <a:avLst/>
          </a:prstGeom>
        </p:spPr>
      </p:pic>
      <p:pic>
        <p:nvPicPr>
          <p:cNvPr id="59" name="Grafika 58" descr="Kompost kontur">
            <a:extLst>
              <a:ext uri="{FF2B5EF4-FFF2-40B4-BE49-F238E27FC236}">
                <a16:creationId xmlns:a16="http://schemas.microsoft.com/office/drawing/2014/main" id="{1C92D35E-3A73-FFB1-93FE-22AEB785218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56134" y="5156712"/>
            <a:ext cx="914400" cy="914400"/>
          </a:xfrm>
          <a:prstGeom prst="rect">
            <a:avLst/>
          </a:prstGeom>
        </p:spPr>
      </p:pic>
    </p:spTree>
    <p:extLst>
      <p:ext uri="{BB962C8B-B14F-4D97-AF65-F5344CB8AC3E}">
        <p14:creationId xmlns:p14="http://schemas.microsoft.com/office/powerpoint/2010/main" val="18491122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6"/>
          </p:nvPr>
        </p:nvSpPr>
        <p:spPr>
          <a:xfrm>
            <a:off x="350981" y="342900"/>
            <a:ext cx="5514109" cy="1694169"/>
          </a:xfrm>
          <a:prstGeom prst="rect">
            <a:avLst/>
          </a:prstGeom>
        </p:spPr>
        <p:txBody>
          <a:bodyPr/>
          <a:lstStyle/>
          <a:p>
            <a:r>
              <a:rPr lang="en-US" dirty="0"/>
              <a:t>Cultural Attitudes Toward Food Waste and Traditional Preservation</a:t>
            </a:r>
          </a:p>
        </p:txBody>
      </p:sp>
      <p:sp>
        <p:nvSpPr>
          <p:cNvPr id="12" name="Text Placeholder 11">
            <a:extLst>
              <a:ext uri="{FF2B5EF4-FFF2-40B4-BE49-F238E27FC236}">
                <a16:creationId xmlns:a16="http://schemas.microsoft.com/office/drawing/2014/main" id="{7A923FCD-9B63-5E92-2756-7BAB49F00472}"/>
              </a:ext>
            </a:extLst>
          </p:cNvPr>
          <p:cNvSpPr>
            <a:spLocks noGrp="1"/>
          </p:cNvSpPr>
          <p:nvPr>
            <p:ph type="body" sz="quarter" idx="18"/>
          </p:nvPr>
        </p:nvSpPr>
        <p:spPr>
          <a:xfrm>
            <a:off x="350982" y="2233923"/>
            <a:ext cx="5718407" cy="3666574"/>
          </a:xfrm>
        </p:spPr>
        <p:txBody>
          <a:bodyPr/>
          <a:lstStyle/>
          <a:p>
            <a:r>
              <a:rPr lang="en-US" dirty="0"/>
              <a:t>Cultural values like hospitality and scarcity influence food waste </a:t>
            </a:r>
            <a:r>
              <a:rPr lang="en-US" dirty="0" err="1"/>
              <a:t>behaviours</a:t>
            </a:r>
            <a:r>
              <a:rPr lang="en-US" dirty="0"/>
              <a:t>. Integrating preservation techniques into daily practices ensures efficient food use without compromising traditions.</a:t>
            </a:r>
            <a:endParaRPr lang="pl-PL" dirty="0"/>
          </a:p>
          <a:p>
            <a:r>
              <a:rPr lang="en-US" dirty="0"/>
              <a:t>Reviving fermentation, drying, pickling, and controlled storage can help households and businesses combat food waste. </a:t>
            </a:r>
            <a:r>
              <a:rPr lang="en-US" b="1" dirty="0"/>
              <a:t>Combining these time-tested methods with modern technology fosters a more sustainable, waste-conscious food culture.</a:t>
            </a:r>
          </a:p>
        </p:txBody>
      </p:sp>
      <p:sp>
        <p:nvSpPr>
          <p:cNvPr id="7" name="Freeform 6">
            <a:extLst>
              <a:ext uri="{FF2B5EF4-FFF2-40B4-BE49-F238E27FC236}">
                <a16:creationId xmlns:a16="http://schemas.microsoft.com/office/drawing/2014/main" id="{9D0E708C-F88F-091D-DAA7-B7C203069DB2}"/>
              </a:ext>
            </a:extLst>
          </p:cNvPr>
          <p:cNvSpPr/>
          <p:nvPr/>
        </p:nvSpPr>
        <p:spPr>
          <a:xfrm>
            <a:off x="8592849" y="-156070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pic>
        <p:nvPicPr>
          <p:cNvPr id="13" name="Symbol zastępczy obrazu 12" descr="Obraz zawierający jedzenie, stół, Przekąska, Pojemniki do przechowywania jedzenia&#10;&#10;Zawartość wygenerowana przez sztuczną inteligencję może być niepoprawna.">
            <a:extLst>
              <a:ext uri="{FF2B5EF4-FFF2-40B4-BE49-F238E27FC236}">
                <a16:creationId xmlns:a16="http://schemas.microsoft.com/office/drawing/2014/main" id="{7A7372FD-5A08-F2A5-6BD5-1F20E211A67D}"/>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a:xfrm>
            <a:off x="6069389" y="342900"/>
            <a:ext cx="5361066" cy="6858000"/>
          </a:xfrm>
        </p:spPr>
      </p:pic>
    </p:spTree>
    <p:extLst>
      <p:ext uri="{BB962C8B-B14F-4D97-AF65-F5344CB8AC3E}">
        <p14:creationId xmlns:p14="http://schemas.microsoft.com/office/powerpoint/2010/main" val="1963509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6"/>
          </p:nvPr>
        </p:nvSpPr>
        <p:spPr>
          <a:xfrm>
            <a:off x="517021" y="388399"/>
            <a:ext cx="5881764" cy="557831"/>
          </a:xfrm>
          <a:prstGeom prst="rect">
            <a:avLst/>
          </a:prstGeom>
          <a:solidFill>
            <a:srgbClr val="60BA47"/>
          </a:solidFill>
        </p:spPr>
        <p:txBody>
          <a:bodyPr/>
          <a:lstStyle/>
          <a:p>
            <a:r>
              <a:rPr lang="en-US" dirty="0"/>
              <a:t>Be inspired</a:t>
            </a:r>
            <a:r>
              <a:rPr lang="pl-PL" dirty="0"/>
              <a:t>…</a:t>
            </a:r>
            <a:endParaRPr lang="en-US" dirty="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9"/>
          </p:nvPr>
        </p:nvSpPr>
        <p:spPr>
          <a:xfrm>
            <a:off x="607554" y="1373926"/>
            <a:ext cx="6644271" cy="4896500"/>
          </a:xfrm>
          <a:prstGeom prst="rect">
            <a:avLst/>
          </a:prstGeom>
        </p:spPr>
        <p:txBody>
          <a:bodyPr/>
          <a:lstStyle/>
          <a:p>
            <a:pPr marL="0" indent="0"/>
            <a:r>
              <a:rPr lang="pl-PL" dirty="0"/>
              <a:t>…</a:t>
            </a:r>
            <a:r>
              <a:rPr lang="en-US" dirty="0"/>
              <a:t>by </a:t>
            </a:r>
            <a:r>
              <a:rPr lang="en-US" dirty="0" err="1"/>
              <a:t>DeliKatetxe</a:t>
            </a:r>
            <a:r>
              <a:rPr lang="en-US" dirty="0"/>
              <a:t>, a Basque cooperative that transforms free-range hens into high-quality broths, reviving the once-valued tradition of using mature hens while </a:t>
            </a:r>
            <a:r>
              <a:rPr lang="en-US" dirty="0" err="1"/>
              <a:t>minimising</a:t>
            </a:r>
            <a:r>
              <a:rPr lang="en-US" dirty="0"/>
              <a:t> waste. By combining solar-powered cooking, local sourcing, and circular economy principles, they create nutritious products for both human and pet consumption, proving that innovation can go hand-in-hand with sustainability.</a:t>
            </a:r>
            <a:endParaRPr lang="pl-PL" dirty="0"/>
          </a:p>
          <a:p>
            <a:pPr marL="0" indent="0"/>
            <a:endParaRPr lang="pl-PL" dirty="0"/>
          </a:p>
          <a:p>
            <a:pPr marL="0" indent="0"/>
            <a:endParaRPr lang="pl-PL" dirty="0"/>
          </a:p>
          <a:p>
            <a:pPr marL="0" indent="0"/>
            <a:r>
              <a:rPr lang="pl-PL" dirty="0"/>
              <a:t>	Visit </a:t>
            </a:r>
            <a:r>
              <a:rPr lang="en-IE" dirty="0"/>
              <a:t>the Waste2Worth </a:t>
            </a:r>
            <a:r>
              <a:rPr lang="en-IE" b="1" dirty="0">
                <a:hlinkClick r:id="rId3"/>
              </a:rPr>
              <a:t>Good Practice Guide </a:t>
            </a:r>
            <a:r>
              <a:rPr lang="en-IE" dirty="0"/>
              <a:t>or the </a:t>
            </a:r>
            <a:r>
              <a:rPr lang="en-US" dirty="0" err="1"/>
              <a:t>DeliKatetxe</a:t>
            </a:r>
            <a:r>
              <a:rPr lang="en-IE" dirty="0"/>
              <a:t> </a:t>
            </a:r>
            <a:r>
              <a:rPr lang="pl-PL" b="1" dirty="0">
                <a:hlinkClick r:id="rId4"/>
              </a:rPr>
              <a:t>website</a:t>
            </a:r>
            <a:r>
              <a:rPr lang="pl-PL" dirty="0"/>
              <a:t> for more information!</a:t>
            </a:r>
            <a:endParaRPr lang="en-US" dirty="0"/>
          </a:p>
        </p:txBody>
      </p:sp>
      <p:pic>
        <p:nvPicPr>
          <p:cNvPr id="12" name="Symbol zastępczy obrazu 11" descr="Obraz zawierający tekst, jedzenie, Przekąska, zrzut ekranu&#10;&#10;Zawartość wygenerowana przez sztuczną inteligencję może być niepoprawna.">
            <a:extLst>
              <a:ext uri="{FF2B5EF4-FFF2-40B4-BE49-F238E27FC236}">
                <a16:creationId xmlns:a16="http://schemas.microsoft.com/office/drawing/2014/main" id="{41FE3BB2-B704-B18A-8A0A-B7DE746F3D54}"/>
              </a:ext>
            </a:extLst>
          </p:cNvPr>
          <p:cNvPicPr>
            <a:picLocks noGrp="1" noChangeAspect="1"/>
          </p:cNvPicPr>
          <p:nvPr>
            <p:ph type="pic" sz="quarter" idx="10"/>
          </p:nvPr>
        </p:nvPicPr>
        <p:blipFill>
          <a:blip r:embed="rId5" cstate="screen">
            <a:extLst>
              <a:ext uri="{28A0092B-C50C-407E-A947-70E740481C1C}">
                <a14:useLocalDpi xmlns:a14="http://schemas.microsoft.com/office/drawing/2010/main"/>
              </a:ext>
            </a:extLst>
          </a:blip>
          <a:srcRect/>
          <a:stretch/>
        </p:blipFill>
        <p:spPr>
          <a:xfrm>
            <a:off x="7795492" y="1373925"/>
            <a:ext cx="2687782" cy="4336988"/>
          </a:xfrm>
        </p:spPr>
      </p:pic>
      <p:pic>
        <p:nvPicPr>
          <p:cNvPr id="13" name="Grafika 12" descr="Internet z wypełnieniem pełnym">
            <a:extLst>
              <a:ext uri="{FF2B5EF4-FFF2-40B4-BE49-F238E27FC236}">
                <a16:creationId xmlns:a16="http://schemas.microsoft.com/office/drawing/2014/main" id="{5CA7FAA2-DA01-03E8-57E3-BEE30740BD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4058" y="4112474"/>
            <a:ext cx="914400" cy="914400"/>
          </a:xfrm>
          <a:prstGeom prst="rect">
            <a:avLst/>
          </a:prstGeom>
        </p:spPr>
      </p:pic>
      <p:grpSp>
        <p:nvGrpSpPr>
          <p:cNvPr id="3" name="Graphic 4">
            <a:extLst>
              <a:ext uri="{FF2B5EF4-FFF2-40B4-BE49-F238E27FC236}">
                <a16:creationId xmlns:a16="http://schemas.microsoft.com/office/drawing/2014/main" id="{F364268C-C611-9370-4CBE-7DF900D0AA61}"/>
              </a:ext>
            </a:extLst>
          </p:cNvPr>
          <p:cNvGrpSpPr/>
          <p:nvPr/>
        </p:nvGrpSpPr>
        <p:grpSpPr>
          <a:xfrm rot="19582332">
            <a:off x="5585903" y="5320693"/>
            <a:ext cx="403667" cy="780438"/>
            <a:chOff x="9129274" y="2719113"/>
            <a:chExt cx="717139" cy="1386497"/>
          </a:xfrm>
          <a:solidFill>
            <a:srgbClr val="09465E"/>
          </a:solidFill>
        </p:grpSpPr>
        <p:grpSp>
          <p:nvGrpSpPr>
            <p:cNvPr id="4" name="Graphic 4">
              <a:extLst>
                <a:ext uri="{FF2B5EF4-FFF2-40B4-BE49-F238E27FC236}">
                  <a16:creationId xmlns:a16="http://schemas.microsoft.com/office/drawing/2014/main" id="{3D9E1047-92DA-9D77-4FC2-5118B95E5E8F}"/>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AE145E40-8187-2098-1F55-661AC31F8F78}"/>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7" name="Freeform 58">
                <a:extLst>
                  <a:ext uri="{FF2B5EF4-FFF2-40B4-BE49-F238E27FC236}">
                    <a16:creationId xmlns:a16="http://schemas.microsoft.com/office/drawing/2014/main" id="{925846EA-1E96-E466-DC13-1E842EFC5B87}"/>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6" name="Graphic 4">
              <a:extLst>
                <a:ext uri="{FF2B5EF4-FFF2-40B4-BE49-F238E27FC236}">
                  <a16:creationId xmlns:a16="http://schemas.microsoft.com/office/drawing/2014/main" id="{9BDDC704-5C3E-23B8-6467-5CFDD3DBD83B}"/>
                </a:ext>
              </a:extLst>
            </p:cNvPr>
            <p:cNvGrpSpPr/>
            <p:nvPr/>
          </p:nvGrpSpPr>
          <p:grpSpPr>
            <a:xfrm>
              <a:off x="9129274" y="2893887"/>
              <a:ext cx="717139" cy="1211724"/>
              <a:chOff x="9129274" y="2893887"/>
              <a:chExt cx="717139" cy="1211724"/>
            </a:xfrm>
            <a:grpFill/>
          </p:grpSpPr>
          <p:sp>
            <p:nvSpPr>
              <p:cNvPr id="7" name="Freeform 50">
                <a:extLst>
                  <a:ext uri="{FF2B5EF4-FFF2-40B4-BE49-F238E27FC236}">
                    <a16:creationId xmlns:a16="http://schemas.microsoft.com/office/drawing/2014/main" id="{2BB006E7-48C0-12C1-411F-79E256CEE136}"/>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8" name="Freeform 51">
                <a:extLst>
                  <a:ext uri="{FF2B5EF4-FFF2-40B4-BE49-F238E27FC236}">
                    <a16:creationId xmlns:a16="http://schemas.microsoft.com/office/drawing/2014/main" id="{2A1D5A9C-85CE-B26E-A888-6F4D6CC2D5B2}"/>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9" name="Freeform 52">
                <a:extLst>
                  <a:ext uri="{FF2B5EF4-FFF2-40B4-BE49-F238E27FC236}">
                    <a16:creationId xmlns:a16="http://schemas.microsoft.com/office/drawing/2014/main" id="{3458BA4D-1C36-552E-AA71-7B048FB44C18}"/>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0" name="Freeform 53">
                <a:extLst>
                  <a:ext uri="{FF2B5EF4-FFF2-40B4-BE49-F238E27FC236}">
                    <a16:creationId xmlns:a16="http://schemas.microsoft.com/office/drawing/2014/main" id="{0CBD5A2D-B61D-8248-CAF1-B3D8509AE8B7}"/>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1" name="Freeform 54">
                <a:extLst>
                  <a:ext uri="{FF2B5EF4-FFF2-40B4-BE49-F238E27FC236}">
                    <a16:creationId xmlns:a16="http://schemas.microsoft.com/office/drawing/2014/main" id="{E0B116E1-4A40-3DBC-9A99-8302E81CF8C9}"/>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4" name="Freeform 55">
                <a:extLst>
                  <a:ext uri="{FF2B5EF4-FFF2-40B4-BE49-F238E27FC236}">
                    <a16:creationId xmlns:a16="http://schemas.microsoft.com/office/drawing/2014/main" id="{35001623-39CF-3DF5-6620-55D37FAB5F8C}"/>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5" name="Freeform 56">
                <a:extLst>
                  <a:ext uri="{FF2B5EF4-FFF2-40B4-BE49-F238E27FC236}">
                    <a16:creationId xmlns:a16="http://schemas.microsoft.com/office/drawing/2014/main" id="{AA209B97-031D-54A0-1223-04836B332EA7}"/>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934515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descr="Obraz zawierający Gry, ściana, paznokieć, osoba&#10;&#10;Zawartość wygenerowana przez sztuczną inteligencję może być niepoprawna.">
            <a:extLst>
              <a:ext uri="{FF2B5EF4-FFF2-40B4-BE49-F238E27FC236}">
                <a16:creationId xmlns:a16="http://schemas.microsoft.com/office/drawing/2014/main" id="{B4D23DAC-6542-5DF4-A66F-80AE0F66956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238772" y="2626822"/>
            <a:ext cx="7708195" cy="3396829"/>
          </a:xfrm>
        </p:spPr>
      </p:pic>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6913514" y="439689"/>
            <a:ext cx="2066906" cy="582221"/>
          </a:xfrm>
        </p:spPr>
        <p:txBody>
          <a:bodyPr/>
          <a:lstStyle/>
          <a:p>
            <a:r>
              <a:rPr lang="en-US" dirty="0"/>
              <a:t>0</a:t>
            </a:r>
            <a:r>
              <a:rPr lang="pl-PL" dirty="0"/>
              <a:t>3</a:t>
            </a:r>
            <a:endParaRPr lang="en-US" dirty="0"/>
          </a:p>
        </p:txBody>
      </p:sp>
      <p:sp>
        <p:nvSpPr>
          <p:cNvPr id="14" name="Rectangle 13">
            <a:extLst>
              <a:ext uri="{FF2B5EF4-FFF2-40B4-BE49-F238E27FC236}">
                <a16:creationId xmlns:a16="http://schemas.microsoft.com/office/drawing/2014/main" id="{BE59536B-CB14-6A49-9925-C70C0915408D}"/>
              </a:ext>
            </a:extLst>
          </p:cNvPr>
          <p:cNvSpPr/>
          <p:nvPr/>
        </p:nvSpPr>
        <p:spPr>
          <a:xfrm>
            <a:off x="4165600" y="3137889"/>
            <a:ext cx="5211863" cy="1053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pc="324" dirty="0">
                <a:solidFill>
                  <a:srgbClr val="60BA47"/>
                </a:solidFill>
                <a:latin typeface="Calibri" panose="020F0502020204030204" pitchFamily="34" charset="0"/>
                <a:cs typeface="Calibri" panose="020F0502020204030204" pitchFamily="34" charset="0"/>
              </a:rPr>
              <a:t>ROLE OF SMES IN CIRCULAR ECONOMY</a:t>
            </a:r>
          </a:p>
        </p:txBody>
      </p:sp>
    </p:spTree>
    <p:extLst>
      <p:ext uri="{BB962C8B-B14F-4D97-AF65-F5344CB8AC3E}">
        <p14:creationId xmlns:p14="http://schemas.microsoft.com/office/powerpoint/2010/main" val="2095219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8"/>
          </p:nvPr>
        </p:nvSpPr>
        <p:spPr>
          <a:xfrm>
            <a:off x="4825906" y="692141"/>
            <a:ext cx="6507111" cy="5552301"/>
          </a:xfrm>
          <a:prstGeom prst="rect">
            <a:avLst/>
          </a:prstGeom>
        </p:spPr>
        <p:txBody>
          <a:bodyPr/>
          <a:lstStyle/>
          <a:p>
            <a:r>
              <a:rPr lang="en-US" dirty="0"/>
              <a:t>SMEs account for </a:t>
            </a:r>
            <a:r>
              <a:rPr lang="en-US" b="1" dirty="0"/>
              <a:t>42% of food waste in the EU </a:t>
            </a:r>
            <a:r>
              <a:rPr lang="en-US" dirty="0"/>
              <a:t>and make up 90% of the food sector, positioning them as crucial players in circular transformation. Their role in sustainable food production, waste reduction, and supply chain </a:t>
            </a:r>
            <a:r>
              <a:rPr lang="en-US" dirty="0" err="1"/>
              <a:t>optimisation</a:t>
            </a:r>
            <a:r>
              <a:rPr lang="en-US" dirty="0"/>
              <a:t> is essential for reducing environmental impact and promoting a regenerative food system.</a:t>
            </a:r>
            <a:endParaRPr lang="pl-PL" dirty="0"/>
          </a:p>
          <a:p>
            <a:endParaRPr lang="pl-PL" dirty="0"/>
          </a:p>
          <a:p>
            <a:pPr marL="342900" indent="-342900">
              <a:buFont typeface="Wingdings" panose="05000000000000000000" pitchFamily="2" charset="2"/>
              <a:buChar char="Ø"/>
            </a:pPr>
            <a:r>
              <a:rPr lang="en-US" b="1" dirty="0"/>
              <a:t>Transitioning to Circular Practices </a:t>
            </a:r>
            <a:r>
              <a:rPr lang="en-US" dirty="0"/>
              <a:t>– SMEs can reduce waste through regenerative farming and closed-loop production.</a:t>
            </a:r>
            <a:endParaRPr lang="pl-PL" dirty="0"/>
          </a:p>
          <a:p>
            <a:pPr marL="0" indent="0"/>
            <a:endParaRPr lang="pl-PL" dirty="0"/>
          </a:p>
          <a:p>
            <a:pPr marL="342900" indent="-342900">
              <a:buFont typeface="Wingdings" panose="05000000000000000000" pitchFamily="2" charset="2"/>
              <a:buChar char="Ø"/>
            </a:pPr>
            <a:r>
              <a:rPr lang="en-US" b="1" dirty="0"/>
              <a:t>Strengthening Local Food Systems </a:t>
            </a:r>
            <a:r>
              <a:rPr lang="en-US" dirty="0"/>
              <a:t>– Sourcing locally strengthens food networks, cuts emissions, and boosts food security.</a:t>
            </a:r>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1" y="692141"/>
            <a:ext cx="3971637" cy="2051060"/>
          </a:xfrm>
          <a:prstGeom prst="rect">
            <a:avLst/>
          </a:prstGeom>
          <a:solidFill>
            <a:srgbClr val="60BA47"/>
          </a:solidFill>
        </p:spPr>
        <p:txBody>
          <a:bodyPr anchor="ctr"/>
          <a:lstStyle/>
          <a:p>
            <a:pPr marL="411163"/>
            <a:r>
              <a:rPr lang="en-US" dirty="0"/>
              <a:t>SME</a:t>
            </a:r>
            <a:r>
              <a:rPr lang="pl-PL" dirty="0"/>
              <a:t>s</a:t>
            </a:r>
            <a:r>
              <a:rPr lang="en-US" dirty="0"/>
              <a:t> as KEY DRIVERS of CIRCULAR FOOD SYSTEMS</a:t>
            </a:r>
          </a:p>
        </p:txBody>
      </p:sp>
      <p:sp>
        <p:nvSpPr>
          <p:cNvPr id="2" name="Freeform 1">
            <a:extLst>
              <a:ext uri="{FF2B5EF4-FFF2-40B4-BE49-F238E27FC236}">
                <a16:creationId xmlns:a16="http://schemas.microsoft.com/office/drawing/2014/main" id="{F3AA9202-D230-861F-82F6-9C250DD0009D}"/>
              </a:ext>
            </a:extLst>
          </p:cNvPr>
          <p:cNvSpPr/>
          <p:nvPr/>
        </p:nvSpPr>
        <p:spPr>
          <a:xfrm>
            <a:off x="-6636068" y="3065953"/>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600211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9">
            <a:extLst>
              <a:ext uri="{FF2B5EF4-FFF2-40B4-BE49-F238E27FC236}">
                <a16:creationId xmlns:a16="http://schemas.microsoft.com/office/drawing/2014/main" id="{283ECE9B-17C1-A2F5-80B9-7366FF9BBD51}"/>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9" name="Text Placeholder 8">
            <a:extLst>
              <a:ext uri="{FF2B5EF4-FFF2-40B4-BE49-F238E27FC236}">
                <a16:creationId xmlns:a16="http://schemas.microsoft.com/office/drawing/2014/main" id="{4BCA7494-017B-CC48-9BEC-8F31D90E2329}"/>
              </a:ext>
            </a:extLst>
          </p:cNvPr>
          <p:cNvSpPr>
            <a:spLocks noGrp="1"/>
          </p:cNvSpPr>
          <p:nvPr>
            <p:ph type="body" sz="quarter" idx="18"/>
          </p:nvPr>
        </p:nvSpPr>
        <p:spPr>
          <a:xfrm>
            <a:off x="4936884" y="2716730"/>
            <a:ext cx="6331432" cy="2894797"/>
          </a:xfrm>
        </p:spPr>
        <p:txBody>
          <a:bodyPr/>
          <a:lstStyle/>
          <a:p>
            <a:r>
              <a:rPr lang="en-US" dirty="0"/>
              <a:t>Welcome to the first module of the </a:t>
            </a:r>
            <a:r>
              <a:rPr lang="en-US" i="1" dirty="0"/>
              <a:t>Waste2Worth</a:t>
            </a:r>
            <a:r>
              <a:rPr lang="en-US" dirty="0"/>
              <a:t> project, an ERASMUS+ initiative dedicated to transforming food waste into valuable resources. This module equips SMEs and VET educators in the agri-food sector with the knowledge and tools to </a:t>
            </a:r>
            <a:r>
              <a:rPr lang="en-US" dirty="0" err="1"/>
              <a:t>minimise</a:t>
            </a:r>
            <a:r>
              <a:rPr lang="en-US" dirty="0"/>
              <a:t> waste, harness circular economy principles, and drive sustainable innovation. </a:t>
            </a:r>
          </a:p>
        </p:txBody>
      </p:sp>
      <p:sp>
        <p:nvSpPr>
          <p:cNvPr id="13" name="Rectangle 12">
            <a:extLst>
              <a:ext uri="{FF2B5EF4-FFF2-40B4-BE49-F238E27FC236}">
                <a16:creationId xmlns:a16="http://schemas.microsoft.com/office/drawing/2014/main" id="{F5B3DF5B-B659-D26B-965C-36176B3B9B03}"/>
              </a:ext>
            </a:extLst>
          </p:cNvPr>
          <p:cNvSpPr/>
          <p:nvPr/>
        </p:nvSpPr>
        <p:spPr>
          <a:xfrm>
            <a:off x="3610863" y="1502181"/>
            <a:ext cx="5192509"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TextBox 13">
            <a:extLst>
              <a:ext uri="{FF2B5EF4-FFF2-40B4-BE49-F238E27FC236}">
                <a16:creationId xmlns:a16="http://schemas.microsoft.com/office/drawing/2014/main" id="{789EB091-9909-434F-09BC-37EEDA80CBFB}"/>
              </a:ext>
            </a:extLst>
          </p:cNvPr>
          <p:cNvSpPr txBox="1"/>
          <p:nvPr/>
        </p:nvSpPr>
        <p:spPr>
          <a:xfrm>
            <a:off x="3794886" y="1554479"/>
            <a:ext cx="5008487" cy="646331"/>
          </a:xfrm>
          <a:prstGeom prst="rect">
            <a:avLst/>
          </a:prstGeom>
          <a:noFill/>
        </p:spPr>
        <p:txBody>
          <a:bodyPr wrap="none" rtlCol="0">
            <a:spAutoFit/>
          </a:bodyPr>
          <a:lstStyle/>
          <a:p>
            <a:r>
              <a:rPr lang="en-US" sz="3600" b="1" spc="324" dirty="0">
                <a:solidFill>
                  <a:srgbClr val="60BA47"/>
                </a:solidFill>
                <a:latin typeface="Calibri" panose="020F0502020204030204" pitchFamily="34" charset="0"/>
                <a:cs typeface="Calibri" panose="020F0502020204030204" pitchFamily="34" charset="0"/>
              </a:rPr>
              <a:t>ABOUT OUR PROJECT</a:t>
            </a:r>
          </a:p>
        </p:txBody>
      </p:sp>
      <p:sp>
        <p:nvSpPr>
          <p:cNvPr id="8" name="Freeform 7">
            <a:extLst>
              <a:ext uri="{FF2B5EF4-FFF2-40B4-BE49-F238E27FC236}">
                <a16:creationId xmlns:a16="http://schemas.microsoft.com/office/drawing/2014/main" id="{A3B464D6-C3E4-2466-6582-5E34672FDED3}"/>
              </a:ext>
            </a:extLst>
          </p:cNvPr>
          <p:cNvSpPr/>
          <p:nvPr/>
        </p:nvSpPr>
        <p:spPr>
          <a:xfrm>
            <a:off x="-6153929" y="3428999"/>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993980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709482" y="826894"/>
            <a:ext cx="10479218" cy="803654"/>
          </a:xfrm>
          <a:prstGeom prst="rect">
            <a:avLst/>
          </a:prstGeom>
        </p:spPr>
        <p:txBody>
          <a:bodyPr/>
          <a:lstStyle/>
          <a:p>
            <a:r>
              <a:rPr lang="en-US" dirty="0"/>
              <a:t>OVERCOMING CHALLENGES</a:t>
            </a:r>
          </a:p>
        </p:txBody>
      </p:sp>
      <p:sp>
        <p:nvSpPr>
          <p:cNvPr id="2" name="Freeform 1">
            <a:extLst>
              <a:ext uri="{FF2B5EF4-FFF2-40B4-BE49-F238E27FC236}">
                <a16:creationId xmlns:a16="http://schemas.microsoft.com/office/drawing/2014/main" id="{1C295A93-AB93-997F-F76F-86A4C7306515}"/>
              </a:ext>
            </a:extLst>
          </p:cNvPr>
          <p:cNvSpPr/>
          <p:nvPr/>
        </p:nvSpPr>
        <p:spPr>
          <a:xfrm>
            <a:off x="8941983" y="-2327653"/>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
        <p:nvSpPr>
          <p:cNvPr id="6" name="Symbol zastępczy tekstu 5">
            <a:extLst>
              <a:ext uri="{FF2B5EF4-FFF2-40B4-BE49-F238E27FC236}">
                <a16:creationId xmlns:a16="http://schemas.microsoft.com/office/drawing/2014/main" id="{3006B3CE-D8BE-8F0A-D345-19B19D2BE6D0}"/>
              </a:ext>
            </a:extLst>
          </p:cNvPr>
          <p:cNvSpPr>
            <a:spLocks noGrp="1"/>
          </p:cNvSpPr>
          <p:nvPr>
            <p:ph type="body" sz="quarter" idx="19"/>
          </p:nvPr>
        </p:nvSpPr>
        <p:spPr>
          <a:xfrm>
            <a:off x="618836" y="2457445"/>
            <a:ext cx="10569864" cy="3781929"/>
          </a:xfrm>
        </p:spPr>
        <p:txBody>
          <a:bodyPr/>
          <a:lstStyle/>
          <a:p>
            <a:r>
              <a:rPr lang="en-US" sz="2800" b="1" dirty="0"/>
              <a:t>How </a:t>
            </a:r>
            <a:r>
              <a:rPr lang="pl-PL" sz="2800" b="1" dirty="0" err="1"/>
              <a:t>can</a:t>
            </a:r>
            <a:r>
              <a:rPr lang="pl-PL" sz="2800" b="1" dirty="0"/>
              <a:t> </a:t>
            </a:r>
            <a:r>
              <a:rPr lang="en-US" sz="2800" b="1" dirty="0"/>
              <a:t>SMEs implement innovative waste reduction solutions</a:t>
            </a:r>
            <a:r>
              <a:rPr lang="pl-PL" sz="2800" b="1" dirty="0"/>
              <a:t>? </a:t>
            </a:r>
          </a:p>
          <a:p>
            <a:endParaRPr lang="pl-PL" dirty="0"/>
          </a:p>
          <a:p>
            <a:r>
              <a:rPr lang="en-US" dirty="0"/>
              <a:t>SMEs can drive waste reduction by integrating circular economy principles into their operations, focusing on </a:t>
            </a:r>
            <a:r>
              <a:rPr lang="en-US" b="1" dirty="0"/>
              <a:t>efficiency</a:t>
            </a:r>
            <a:r>
              <a:rPr lang="en-US" dirty="0"/>
              <a:t>, </a:t>
            </a:r>
            <a:r>
              <a:rPr lang="en-US" b="1" dirty="0"/>
              <a:t>reuse</a:t>
            </a:r>
            <a:r>
              <a:rPr lang="en-US" dirty="0"/>
              <a:t>, and </a:t>
            </a:r>
            <a:r>
              <a:rPr lang="en-US" b="1" dirty="0"/>
              <a:t>sustainability</a:t>
            </a:r>
            <a:r>
              <a:rPr lang="en-US" dirty="0"/>
              <a:t>. By </a:t>
            </a:r>
            <a:r>
              <a:rPr lang="en-US" dirty="0" err="1"/>
              <a:t>minimising</a:t>
            </a:r>
            <a:r>
              <a:rPr lang="en-US" dirty="0"/>
              <a:t> excess production, repurposing by-products, and adopting eco-friendly packaging, they can </a:t>
            </a:r>
            <a:r>
              <a:rPr lang="en-US" b="1" dirty="0">
                <a:solidFill>
                  <a:srgbClr val="4A9137"/>
                </a:solidFill>
              </a:rPr>
              <a:t>reduce waste while cutting costs</a:t>
            </a:r>
            <a:r>
              <a:rPr lang="en-US" dirty="0"/>
              <a:t>. </a:t>
            </a:r>
          </a:p>
          <a:p>
            <a:r>
              <a:rPr lang="en-US" dirty="0"/>
              <a:t>Partnering with food banks or digital platforms helps redirect surplus food, while energy recovery solutions turn waste into valuable resources. Engaging consumers and collaborating with policymakers further strengthens the long-term impact, creating a more sustainable and resilient business model.</a:t>
            </a:r>
            <a:endParaRPr lang="en-GB" dirty="0"/>
          </a:p>
        </p:txBody>
      </p:sp>
    </p:spTree>
    <p:extLst>
      <p:ext uri="{BB962C8B-B14F-4D97-AF65-F5344CB8AC3E}">
        <p14:creationId xmlns:p14="http://schemas.microsoft.com/office/powerpoint/2010/main" val="3967080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9746CA0E-81E5-964D-5C63-0E38E85C45A4}"/>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a:fillRect/>
          </a:stretch>
        </p:blipFill>
        <p:spPr>
          <a:xfrm>
            <a:off x="-2" y="9326"/>
            <a:ext cx="12192002" cy="6865298"/>
          </a:xfrm>
        </p:spPr>
      </p:pic>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prstGeom prst="rect">
            <a:avLst/>
          </a:prstGeom>
        </p:spPr>
        <p:txBody>
          <a:bodyPr/>
          <a:lstStyle/>
          <a:p>
            <a:r>
              <a:rPr lang="en-US" dirty="0"/>
              <a:t>Dave Lewis</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9"/>
          </p:nvPr>
        </p:nvSpPr>
        <p:spPr>
          <a:xfrm>
            <a:off x="3382218" y="2112440"/>
            <a:ext cx="5427561" cy="1985691"/>
          </a:xfrm>
          <a:prstGeom prst="rect">
            <a:avLst/>
          </a:prstGeom>
        </p:spPr>
        <p:txBody>
          <a:bodyPr/>
          <a:lstStyle/>
          <a:p>
            <a:r>
              <a:rPr lang="en-US" dirty="0"/>
              <a:t>“TACKLING FOOD WASTE IS ONE OF THE SIMPLEST AND MOST EFFECTIVE WAYS TO COMBAT CLIMATE CHANGE.”</a:t>
            </a:r>
          </a:p>
        </p:txBody>
      </p:sp>
      <p:grpSp>
        <p:nvGrpSpPr>
          <p:cNvPr id="13" name="Group 12">
            <a:extLst>
              <a:ext uri="{FF2B5EF4-FFF2-40B4-BE49-F238E27FC236}">
                <a16:creationId xmlns:a16="http://schemas.microsoft.com/office/drawing/2014/main" id="{9E17437A-A1B2-0547-E570-128067B6207C}"/>
              </a:ext>
            </a:extLst>
          </p:cNvPr>
          <p:cNvGrpSpPr/>
          <p:nvPr/>
        </p:nvGrpSpPr>
        <p:grpSpPr>
          <a:xfrm>
            <a:off x="5489801" y="935828"/>
            <a:ext cx="1487826" cy="1083162"/>
            <a:chOff x="3400450" y="986392"/>
            <a:chExt cx="1487826" cy="1083162"/>
          </a:xfrm>
          <a:solidFill>
            <a:srgbClr val="0B3A5B"/>
          </a:solidFill>
        </p:grpSpPr>
        <p:sp>
          <p:nvSpPr>
            <p:cNvPr id="14" name="Freeform 13">
              <a:extLst>
                <a:ext uri="{FF2B5EF4-FFF2-40B4-BE49-F238E27FC236}">
                  <a16:creationId xmlns:a16="http://schemas.microsoft.com/office/drawing/2014/main" id="{92AB5CB3-7D2F-5521-9B5E-41CF8EA59F7B}"/>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60BA47"/>
            </a:solidFill>
            <a:ln w="8971"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772CC2F-D78B-E35C-E0E8-0BBA501ECE2D}"/>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9ECBCD90-1CFE-E668-D7EB-8BBF41510953}"/>
              </a:ext>
            </a:extLst>
          </p:cNvPr>
          <p:cNvSpPr/>
          <p:nvPr/>
        </p:nvSpPr>
        <p:spPr>
          <a:xfrm>
            <a:off x="9010180" y="2686730"/>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027828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1"/>
          <p:cNvSpPr>
            <a:spLocks noChangeArrowheads="1"/>
          </p:cNvSpPr>
          <p:nvPr/>
        </p:nvSpPr>
        <p:spPr bwMode="auto">
          <a:xfrm>
            <a:off x="372048" y="1194485"/>
            <a:ext cx="2251998" cy="2251998"/>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0" name="Freeform 171"/>
          <p:cNvSpPr>
            <a:spLocks noChangeArrowheads="1"/>
          </p:cNvSpPr>
          <p:nvPr/>
        </p:nvSpPr>
        <p:spPr bwMode="auto">
          <a:xfrm>
            <a:off x="432776" y="1255213"/>
            <a:ext cx="2251998" cy="2251998"/>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60BA47"/>
          </a:solidFill>
          <a:ln>
            <a:noFill/>
          </a:ln>
          <a:effectLst/>
        </p:spPr>
        <p:txBody>
          <a:bodyPr wrap="none" anchor="ctr"/>
          <a:lstStyle/>
          <a:p>
            <a:endParaRPr lang="en-US" sz="900"/>
          </a:p>
        </p:txBody>
      </p:sp>
      <p:sp>
        <p:nvSpPr>
          <p:cNvPr id="211" name="Freeform 172"/>
          <p:cNvSpPr>
            <a:spLocks noChangeArrowheads="1"/>
          </p:cNvSpPr>
          <p:nvPr/>
        </p:nvSpPr>
        <p:spPr bwMode="auto">
          <a:xfrm>
            <a:off x="496035" y="1315941"/>
            <a:ext cx="2251998" cy="2251998"/>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2" name="Freeform 173"/>
          <p:cNvSpPr>
            <a:spLocks noChangeArrowheads="1"/>
          </p:cNvSpPr>
          <p:nvPr/>
        </p:nvSpPr>
        <p:spPr bwMode="auto">
          <a:xfrm>
            <a:off x="1961098" y="2614004"/>
            <a:ext cx="928634" cy="92863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09465E"/>
          </a:solidFill>
          <a:ln>
            <a:noFill/>
          </a:ln>
          <a:effectLst/>
        </p:spPr>
        <p:txBody>
          <a:bodyPr wrap="none" anchor="ctr"/>
          <a:lstStyle/>
          <a:p>
            <a:endParaRPr lang="en-US" sz="900"/>
          </a:p>
        </p:txBody>
      </p:sp>
      <p:sp>
        <p:nvSpPr>
          <p:cNvPr id="213" name="Freeform 174"/>
          <p:cNvSpPr>
            <a:spLocks noChangeArrowheads="1"/>
          </p:cNvSpPr>
          <p:nvPr/>
        </p:nvSpPr>
        <p:spPr bwMode="auto">
          <a:xfrm>
            <a:off x="1907962" y="2560866"/>
            <a:ext cx="1032377" cy="1032377"/>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5" name="Freeform 175"/>
          <p:cNvSpPr>
            <a:spLocks noChangeArrowheads="1"/>
          </p:cNvSpPr>
          <p:nvPr/>
        </p:nvSpPr>
        <p:spPr bwMode="auto">
          <a:xfrm>
            <a:off x="3140802" y="2057086"/>
            <a:ext cx="2251998" cy="2251998"/>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5" y="3924"/>
                  <a:pt x="1962" y="3924"/>
                </a:cubicBezTo>
                <a:lnTo>
                  <a:pt x="1962" y="3924"/>
                </a:lnTo>
                <a:cubicBezTo>
                  <a:pt x="878" y="3924"/>
                  <a:pt x="0" y="3046"/>
                  <a:pt x="0" y="1962"/>
                </a:cubicBezTo>
                <a:lnTo>
                  <a:pt x="0" y="1962"/>
                </a:lnTo>
                <a:cubicBezTo>
                  <a:pt x="0" y="879"/>
                  <a:pt x="878" y="0"/>
                  <a:pt x="1962" y="0"/>
                </a:cubicBezTo>
                <a:lnTo>
                  <a:pt x="1962" y="0"/>
                </a:lnTo>
                <a:cubicBezTo>
                  <a:pt x="3045" y="0"/>
                  <a:pt x="3924" y="879"/>
                  <a:pt x="3924" y="1962"/>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6" name="Freeform 176"/>
          <p:cNvSpPr>
            <a:spLocks noChangeArrowheads="1"/>
          </p:cNvSpPr>
          <p:nvPr/>
        </p:nvSpPr>
        <p:spPr bwMode="auto">
          <a:xfrm>
            <a:off x="3201530" y="2117814"/>
            <a:ext cx="2251998" cy="2251998"/>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5" y="3924"/>
                  <a:pt x="1962" y="3924"/>
                </a:cubicBezTo>
                <a:lnTo>
                  <a:pt x="1962" y="3924"/>
                </a:lnTo>
                <a:cubicBezTo>
                  <a:pt x="879" y="3924"/>
                  <a:pt x="0" y="3046"/>
                  <a:pt x="0" y="1962"/>
                </a:cubicBezTo>
                <a:lnTo>
                  <a:pt x="0" y="1962"/>
                </a:lnTo>
                <a:cubicBezTo>
                  <a:pt x="0" y="879"/>
                  <a:pt x="879" y="0"/>
                  <a:pt x="1962" y="0"/>
                </a:cubicBezTo>
                <a:lnTo>
                  <a:pt x="1962" y="0"/>
                </a:lnTo>
                <a:cubicBezTo>
                  <a:pt x="3045" y="0"/>
                  <a:pt x="3924" y="879"/>
                  <a:pt x="3924" y="1962"/>
                </a:cubicBezTo>
              </a:path>
            </a:pathLst>
          </a:custGeom>
          <a:solidFill>
            <a:srgbClr val="2094D2"/>
          </a:solidFill>
          <a:ln>
            <a:noFill/>
          </a:ln>
          <a:effectLst/>
        </p:spPr>
        <p:txBody>
          <a:bodyPr wrap="none" anchor="ctr"/>
          <a:lstStyle/>
          <a:p>
            <a:endParaRPr lang="en-US" sz="900"/>
          </a:p>
        </p:txBody>
      </p:sp>
      <p:sp>
        <p:nvSpPr>
          <p:cNvPr id="217" name="Freeform 177"/>
          <p:cNvSpPr>
            <a:spLocks noChangeArrowheads="1"/>
          </p:cNvSpPr>
          <p:nvPr/>
        </p:nvSpPr>
        <p:spPr bwMode="auto">
          <a:xfrm>
            <a:off x="3264787" y="2178542"/>
            <a:ext cx="2251998" cy="2251998"/>
          </a:xfrm>
          <a:custGeom>
            <a:avLst/>
            <a:gdLst>
              <a:gd name="T0" fmla="*/ 3923 w 3924"/>
              <a:gd name="T1" fmla="*/ 1961 h 3924"/>
              <a:gd name="T2" fmla="*/ 3923 w 3924"/>
              <a:gd name="T3" fmla="*/ 1961 h 3924"/>
              <a:gd name="T4" fmla="*/ 1961 w 3924"/>
              <a:gd name="T5" fmla="*/ 3923 h 3924"/>
              <a:gd name="T6" fmla="*/ 1961 w 3924"/>
              <a:gd name="T7" fmla="*/ 3923 h 3924"/>
              <a:gd name="T8" fmla="*/ 0 w 3924"/>
              <a:gd name="T9" fmla="*/ 1961 h 3924"/>
              <a:gd name="T10" fmla="*/ 0 w 3924"/>
              <a:gd name="T11" fmla="*/ 1961 h 3924"/>
              <a:gd name="T12" fmla="*/ 1961 w 3924"/>
              <a:gd name="T13" fmla="*/ 0 h 3924"/>
              <a:gd name="T14" fmla="*/ 1961 w 3924"/>
              <a:gd name="T15" fmla="*/ 0 h 3924"/>
              <a:gd name="T16" fmla="*/ 3923 w 3924"/>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4">
                <a:moveTo>
                  <a:pt x="3923" y="1961"/>
                </a:moveTo>
                <a:lnTo>
                  <a:pt x="3923" y="1961"/>
                </a:lnTo>
                <a:cubicBezTo>
                  <a:pt x="3923" y="3045"/>
                  <a:pt x="3045" y="3923"/>
                  <a:pt x="1961" y="3923"/>
                </a:cubicBezTo>
                <a:lnTo>
                  <a:pt x="1961" y="3923"/>
                </a:lnTo>
                <a:cubicBezTo>
                  <a:pt x="878" y="3923"/>
                  <a:pt x="0" y="3045"/>
                  <a:pt x="0" y="1961"/>
                </a:cubicBezTo>
                <a:lnTo>
                  <a:pt x="0" y="1961"/>
                </a:lnTo>
                <a:cubicBezTo>
                  <a:pt x="0" y="878"/>
                  <a:pt x="878" y="0"/>
                  <a:pt x="1961" y="0"/>
                </a:cubicBezTo>
                <a:lnTo>
                  <a:pt x="1961" y="0"/>
                </a:lnTo>
                <a:cubicBezTo>
                  <a:pt x="3045" y="0"/>
                  <a:pt x="3923" y="878"/>
                  <a:pt x="3923"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8" name="Freeform 178"/>
          <p:cNvSpPr>
            <a:spLocks noChangeArrowheads="1"/>
          </p:cNvSpPr>
          <p:nvPr/>
        </p:nvSpPr>
        <p:spPr bwMode="auto">
          <a:xfrm>
            <a:off x="4729851" y="3476604"/>
            <a:ext cx="926103" cy="928632"/>
          </a:xfrm>
          <a:custGeom>
            <a:avLst/>
            <a:gdLst>
              <a:gd name="T0" fmla="*/ 1615 w 1616"/>
              <a:gd name="T1" fmla="*/ 808 h 1618"/>
              <a:gd name="T2" fmla="*/ 1615 w 1616"/>
              <a:gd name="T3" fmla="*/ 808 h 1618"/>
              <a:gd name="T4" fmla="*/ 808 w 1616"/>
              <a:gd name="T5" fmla="*/ 1617 h 1618"/>
              <a:gd name="T6" fmla="*/ 808 w 1616"/>
              <a:gd name="T7" fmla="*/ 1617 h 1618"/>
              <a:gd name="T8" fmla="*/ 0 w 1616"/>
              <a:gd name="T9" fmla="*/ 808 h 1618"/>
              <a:gd name="T10" fmla="*/ 0 w 1616"/>
              <a:gd name="T11" fmla="*/ 808 h 1618"/>
              <a:gd name="T12" fmla="*/ 808 w 1616"/>
              <a:gd name="T13" fmla="*/ 0 h 1618"/>
              <a:gd name="T14" fmla="*/ 808 w 1616"/>
              <a:gd name="T15" fmla="*/ 0 h 1618"/>
              <a:gd name="T16" fmla="*/ 1615 w 1616"/>
              <a:gd name="T17" fmla="*/ 808 h 1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6" h="1618">
                <a:moveTo>
                  <a:pt x="1615" y="808"/>
                </a:moveTo>
                <a:lnTo>
                  <a:pt x="1615" y="808"/>
                </a:lnTo>
                <a:cubicBezTo>
                  <a:pt x="1615" y="1255"/>
                  <a:pt x="1254" y="1617"/>
                  <a:pt x="808" y="1617"/>
                </a:cubicBezTo>
                <a:lnTo>
                  <a:pt x="808" y="1617"/>
                </a:lnTo>
                <a:cubicBezTo>
                  <a:pt x="361" y="1617"/>
                  <a:pt x="0" y="1255"/>
                  <a:pt x="0" y="808"/>
                </a:cubicBezTo>
                <a:lnTo>
                  <a:pt x="0" y="808"/>
                </a:lnTo>
                <a:cubicBezTo>
                  <a:pt x="0" y="362"/>
                  <a:pt x="361" y="0"/>
                  <a:pt x="808" y="0"/>
                </a:cubicBezTo>
                <a:lnTo>
                  <a:pt x="808" y="0"/>
                </a:lnTo>
                <a:cubicBezTo>
                  <a:pt x="1254" y="0"/>
                  <a:pt x="1615" y="362"/>
                  <a:pt x="1615" y="808"/>
                </a:cubicBezTo>
              </a:path>
            </a:pathLst>
          </a:custGeom>
          <a:solidFill>
            <a:srgbClr val="09465E"/>
          </a:solidFill>
          <a:ln>
            <a:noFill/>
          </a:ln>
          <a:effectLst/>
        </p:spPr>
        <p:txBody>
          <a:bodyPr wrap="none" anchor="ctr"/>
          <a:lstStyle/>
          <a:p>
            <a:endParaRPr lang="en-US" sz="900"/>
          </a:p>
        </p:txBody>
      </p:sp>
      <p:sp>
        <p:nvSpPr>
          <p:cNvPr id="219" name="Freeform 179"/>
          <p:cNvSpPr>
            <a:spLocks noChangeArrowheads="1"/>
          </p:cNvSpPr>
          <p:nvPr/>
        </p:nvSpPr>
        <p:spPr bwMode="auto">
          <a:xfrm>
            <a:off x="4676714" y="3423466"/>
            <a:ext cx="1032377" cy="1032377"/>
          </a:xfrm>
          <a:custGeom>
            <a:avLst/>
            <a:gdLst>
              <a:gd name="T0" fmla="*/ 1797 w 1798"/>
              <a:gd name="T1" fmla="*/ 899 h 1799"/>
              <a:gd name="T2" fmla="*/ 1797 w 1798"/>
              <a:gd name="T3" fmla="*/ 899 h 1799"/>
              <a:gd name="T4" fmla="*/ 899 w 1798"/>
              <a:gd name="T5" fmla="*/ 1798 h 1799"/>
              <a:gd name="T6" fmla="*/ 899 w 1798"/>
              <a:gd name="T7" fmla="*/ 1798 h 1799"/>
              <a:gd name="T8" fmla="*/ 0 w 1798"/>
              <a:gd name="T9" fmla="*/ 899 h 1799"/>
              <a:gd name="T10" fmla="*/ 0 w 1798"/>
              <a:gd name="T11" fmla="*/ 899 h 1799"/>
              <a:gd name="T12" fmla="*/ 899 w 1798"/>
              <a:gd name="T13" fmla="*/ 0 h 1799"/>
              <a:gd name="T14" fmla="*/ 899 w 1798"/>
              <a:gd name="T15" fmla="*/ 0 h 1799"/>
              <a:gd name="T16" fmla="*/ 1797 w 1798"/>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8" h="1799">
                <a:moveTo>
                  <a:pt x="1797" y="899"/>
                </a:moveTo>
                <a:lnTo>
                  <a:pt x="1797" y="899"/>
                </a:lnTo>
                <a:cubicBezTo>
                  <a:pt x="1797" y="1396"/>
                  <a:pt x="1395" y="1798"/>
                  <a:pt x="899" y="1798"/>
                </a:cubicBezTo>
                <a:lnTo>
                  <a:pt x="899" y="1798"/>
                </a:lnTo>
                <a:cubicBezTo>
                  <a:pt x="402" y="1798"/>
                  <a:pt x="0" y="1396"/>
                  <a:pt x="0" y="899"/>
                </a:cubicBezTo>
                <a:lnTo>
                  <a:pt x="0" y="899"/>
                </a:lnTo>
                <a:cubicBezTo>
                  <a:pt x="0" y="402"/>
                  <a:pt x="402" y="0"/>
                  <a:pt x="899" y="0"/>
                </a:cubicBezTo>
                <a:lnTo>
                  <a:pt x="899" y="0"/>
                </a:lnTo>
                <a:cubicBezTo>
                  <a:pt x="1395" y="0"/>
                  <a:pt x="1797" y="402"/>
                  <a:pt x="1797"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20" name="Freeform 180"/>
          <p:cNvSpPr>
            <a:spLocks noChangeArrowheads="1"/>
          </p:cNvSpPr>
          <p:nvPr/>
        </p:nvSpPr>
        <p:spPr bwMode="auto">
          <a:xfrm>
            <a:off x="5927741" y="1195730"/>
            <a:ext cx="2251998" cy="2251998"/>
          </a:xfrm>
          <a:custGeom>
            <a:avLst/>
            <a:gdLst>
              <a:gd name="T0" fmla="*/ 3923 w 3924"/>
              <a:gd name="T1" fmla="*/ 1961 h 3924"/>
              <a:gd name="T2" fmla="*/ 3923 w 3924"/>
              <a:gd name="T3" fmla="*/ 1961 h 3924"/>
              <a:gd name="T4" fmla="*/ 1961 w 3924"/>
              <a:gd name="T5" fmla="*/ 3923 h 3924"/>
              <a:gd name="T6" fmla="*/ 1961 w 3924"/>
              <a:gd name="T7" fmla="*/ 3923 h 3924"/>
              <a:gd name="T8" fmla="*/ 0 w 3924"/>
              <a:gd name="T9" fmla="*/ 1961 h 3924"/>
              <a:gd name="T10" fmla="*/ 0 w 3924"/>
              <a:gd name="T11" fmla="*/ 1961 h 3924"/>
              <a:gd name="T12" fmla="*/ 1961 w 3924"/>
              <a:gd name="T13" fmla="*/ 0 h 3924"/>
              <a:gd name="T14" fmla="*/ 1961 w 3924"/>
              <a:gd name="T15" fmla="*/ 0 h 3924"/>
              <a:gd name="T16" fmla="*/ 3923 w 3924"/>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4">
                <a:moveTo>
                  <a:pt x="3923" y="1961"/>
                </a:moveTo>
                <a:lnTo>
                  <a:pt x="3923" y="1961"/>
                </a:lnTo>
                <a:cubicBezTo>
                  <a:pt x="3923" y="3044"/>
                  <a:pt x="3045" y="3923"/>
                  <a:pt x="1961" y="3923"/>
                </a:cubicBezTo>
                <a:lnTo>
                  <a:pt x="1961" y="3923"/>
                </a:lnTo>
                <a:cubicBezTo>
                  <a:pt x="877" y="3923"/>
                  <a:pt x="0" y="3044"/>
                  <a:pt x="0" y="1961"/>
                </a:cubicBezTo>
                <a:lnTo>
                  <a:pt x="0" y="1961"/>
                </a:lnTo>
                <a:cubicBezTo>
                  <a:pt x="0" y="878"/>
                  <a:pt x="877" y="0"/>
                  <a:pt x="1961" y="0"/>
                </a:cubicBezTo>
                <a:lnTo>
                  <a:pt x="1961" y="0"/>
                </a:lnTo>
                <a:cubicBezTo>
                  <a:pt x="3045" y="0"/>
                  <a:pt x="3923" y="878"/>
                  <a:pt x="3923"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21" name="Freeform 181"/>
          <p:cNvSpPr>
            <a:spLocks noChangeArrowheads="1"/>
          </p:cNvSpPr>
          <p:nvPr/>
        </p:nvSpPr>
        <p:spPr bwMode="auto">
          <a:xfrm>
            <a:off x="5988469" y="1256458"/>
            <a:ext cx="2251998" cy="2251998"/>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5" y="3922"/>
                  <a:pt x="1962" y="3922"/>
                </a:cubicBezTo>
                <a:lnTo>
                  <a:pt x="1962" y="3922"/>
                </a:lnTo>
                <a:cubicBezTo>
                  <a:pt x="878" y="3922"/>
                  <a:pt x="0" y="3044"/>
                  <a:pt x="0" y="1960"/>
                </a:cubicBezTo>
                <a:lnTo>
                  <a:pt x="0" y="1960"/>
                </a:lnTo>
                <a:cubicBezTo>
                  <a:pt x="0" y="878"/>
                  <a:pt x="878" y="0"/>
                  <a:pt x="1962" y="0"/>
                </a:cubicBezTo>
                <a:lnTo>
                  <a:pt x="1962" y="0"/>
                </a:lnTo>
                <a:cubicBezTo>
                  <a:pt x="3045" y="0"/>
                  <a:pt x="3924" y="878"/>
                  <a:pt x="3924" y="1960"/>
                </a:cubicBezTo>
              </a:path>
            </a:pathLst>
          </a:custGeom>
          <a:solidFill>
            <a:srgbClr val="60BA47"/>
          </a:solidFill>
          <a:ln>
            <a:noFill/>
          </a:ln>
          <a:effectLst/>
        </p:spPr>
        <p:txBody>
          <a:bodyPr wrap="none" anchor="ctr"/>
          <a:lstStyle/>
          <a:p>
            <a:endParaRPr lang="en-US" sz="900"/>
          </a:p>
        </p:txBody>
      </p:sp>
      <p:sp>
        <p:nvSpPr>
          <p:cNvPr id="222" name="Freeform 182"/>
          <p:cNvSpPr>
            <a:spLocks noChangeArrowheads="1"/>
          </p:cNvSpPr>
          <p:nvPr/>
        </p:nvSpPr>
        <p:spPr bwMode="auto">
          <a:xfrm>
            <a:off x="6049197" y="1317186"/>
            <a:ext cx="2251998" cy="2251998"/>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6" y="3923"/>
                  <a:pt x="1962" y="3923"/>
                </a:cubicBezTo>
                <a:lnTo>
                  <a:pt x="1962" y="3923"/>
                </a:lnTo>
                <a:cubicBezTo>
                  <a:pt x="878" y="3923"/>
                  <a:pt x="0" y="3045"/>
                  <a:pt x="0" y="1961"/>
                </a:cubicBezTo>
                <a:lnTo>
                  <a:pt x="0" y="1961"/>
                </a:lnTo>
                <a:cubicBezTo>
                  <a:pt x="0" y="879"/>
                  <a:pt x="878" y="0"/>
                  <a:pt x="1962" y="0"/>
                </a:cubicBezTo>
                <a:lnTo>
                  <a:pt x="1962" y="0"/>
                </a:lnTo>
                <a:cubicBezTo>
                  <a:pt x="3046" y="0"/>
                  <a:pt x="3924" y="879"/>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23" name="Freeform 183"/>
          <p:cNvSpPr>
            <a:spLocks noChangeArrowheads="1"/>
          </p:cNvSpPr>
          <p:nvPr/>
        </p:nvSpPr>
        <p:spPr bwMode="auto">
          <a:xfrm>
            <a:off x="7514259" y="2615249"/>
            <a:ext cx="928634" cy="928632"/>
          </a:xfrm>
          <a:custGeom>
            <a:avLst/>
            <a:gdLst>
              <a:gd name="T0" fmla="*/ 1616 w 1617"/>
              <a:gd name="T1" fmla="*/ 808 h 1617"/>
              <a:gd name="T2" fmla="*/ 1616 w 1617"/>
              <a:gd name="T3" fmla="*/ 808 h 1617"/>
              <a:gd name="T4" fmla="*/ 807 w 1617"/>
              <a:gd name="T5" fmla="*/ 1616 h 1617"/>
              <a:gd name="T6" fmla="*/ 807 w 1617"/>
              <a:gd name="T7" fmla="*/ 1616 h 1617"/>
              <a:gd name="T8" fmla="*/ 0 w 1617"/>
              <a:gd name="T9" fmla="*/ 808 h 1617"/>
              <a:gd name="T10" fmla="*/ 0 w 1617"/>
              <a:gd name="T11" fmla="*/ 808 h 1617"/>
              <a:gd name="T12" fmla="*/ 807 w 1617"/>
              <a:gd name="T13" fmla="*/ 0 h 1617"/>
              <a:gd name="T14" fmla="*/ 807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4" y="1616"/>
                  <a:pt x="807" y="1616"/>
                </a:cubicBezTo>
                <a:lnTo>
                  <a:pt x="807" y="1616"/>
                </a:lnTo>
                <a:cubicBezTo>
                  <a:pt x="361" y="1616"/>
                  <a:pt x="0" y="1255"/>
                  <a:pt x="0" y="808"/>
                </a:cubicBezTo>
                <a:lnTo>
                  <a:pt x="0" y="808"/>
                </a:lnTo>
                <a:cubicBezTo>
                  <a:pt x="0" y="362"/>
                  <a:pt x="361" y="0"/>
                  <a:pt x="807" y="0"/>
                </a:cubicBezTo>
                <a:lnTo>
                  <a:pt x="807" y="0"/>
                </a:lnTo>
                <a:cubicBezTo>
                  <a:pt x="1254" y="0"/>
                  <a:pt x="1616" y="362"/>
                  <a:pt x="1616" y="808"/>
                </a:cubicBezTo>
              </a:path>
            </a:pathLst>
          </a:custGeom>
          <a:solidFill>
            <a:srgbClr val="09465E"/>
          </a:solidFill>
          <a:ln>
            <a:noFill/>
          </a:ln>
          <a:effectLst/>
        </p:spPr>
        <p:txBody>
          <a:bodyPr wrap="none" anchor="ctr"/>
          <a:lstStyle/>
          <a:p>
            <a:endParaRPr lang="en-US" sz="900"/>
          </a:p>
        </p:txBody>
      </p:sp>
      <p:sp>
        <p:nvSpPr>
          <p:cNvPr id="224" name="Freeform 184"/>
          <p:cNvSpPr>
            <a:spLocks noChangeArrowheads="1"/>
          </p:cNvSpPr>
          <p:nvPr/>
        </p:nvSpPr>
        <p:spPr bwMode="auto">
          <a:xfrm>
            <a:off x="7463653" y="2562111"/>
            <a:ext cx="1032377" cy="1032377"/>
          </a:xfrm>
          <a:custGeom>
            <a:avLst/>
            <a:gdLst>
              <a:gd name="T0" fmla="*/ 1797 w 1798"/>
              <a:gd name="T1" fmla="*/ 899 h 1799"/>
              <a:gd name="T2" fmla="*/ 1797 w 1798"/>
              <a:gd name="T3" fmla="*/ 899 h 1799"/>
              <a:gd name="T4" fmla="*/ 898 w 1798"/>
              <a:gd name="T5" fmla="*/ 1798 h 1799"/>
              <a:gd name="T6" fmla="*/ 898 w 1798"/>
              <a:gd name="T7" fmla="*/ 1798 h 1799"/>
              <a:gd name="T8" fmla="*/ 0 w 1798"/>
              <a:gd name="T9" fmla="*/ 899 h 1799"/>
              <a:gd name="T10" fmla="*/ 0 w 1798"/>
              <a:gd name="T11" fmla="*/ 899 h 1799"/>
              <a:gd name="T12" fmla="*/ 898 w 1798"/>
              <a:gd name="T13" fmla="*/ 0 h 1799"/>
              <a:gd name="T14" fmla="*/ 898 w 1798"/>
              <a:gd name="T15" fmla="*/ 0 h 1799"/>
              <a:gd name="T16" fmla="*/ 1797 w 1798"/>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8" h="1799">
                <a:moveTo>
                  <a:pt x="1797" y="899"/>
                </a:moveTo>
                <a:lnTo>
                  <a:pt x="1797" y="899"/>
                </a:lnTo>
                <a:cubicBezTo>
                  <a:pt x="1797" y="1396"/>
                  <a:pt x="1395" y="1798"/>
                  <a:pt x="898" y="1798"/>
                </a:cubicBezTo>
                <a:lnTo>
                  <a:pt x="898" y="1798"/>
                </a:lnTo>
                <a:cubicBezTo>
                  <a:pt x="402" y="1798"/>
                  <a:pt x="0" y="1396"/>
                  <a:pt x="0" y="899"/>
                </a:cubicBezTo>
                <a:lnTo>
                  <a:pt x="0" y="899"/>
                </a:lnTo>
                <a:cubicBezTo>
                  <a:pt x="0" y="403"/>
                  <a:pt x="402" y="0"/>
                  <a:pt x="898" y="0"/>
                </a:cubicBezTo>
                <a:lnTo>
                  <a:pt x="898" y="0"/>
                </a:lnTo>
                <a:cubicBezTo>
                  <a:pt x="1395" y="0"/>
                  <a:pt x="1797" y="403"/>
                  <a:pt x="1797"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25" name="Freeform 185"/>
          <p:cNvSpPr>
            <a:spLocks noChangeArrowheads="1"/>
          </p:cNvSpPr>
          <p:nvPr/>
        </p:nvSpPr>
        <p:spPr bwMode="auto">
          <a:xfrm>
            <a:off x="8853671" y="2057086"/>
            <a:ext cx="2251998" cy="2251998"/>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6" y="3924"/>
                  <a:pt x="1962" y="3924"/>
                </a:cubicBezTo>
                <a:lnTo>
                  <a:pt x="1962" y="3924"/>
                </a:lnTo>
                <a:cubicBezTo>
                  <a:pt x="878" y="3924"/>
                  <a:pt x="0" y="3046"/>
                  <a:pt x="0" y="1962"/>
                </a:cubicBezTo>
                <a:lnTo>
                  <a:pt x="0" y="1962"/>
                </a:lnTo>
                <a:cubicBezTo>
                  <a:pt x="0" y="879"/>
                  <a:pt x="878" y="0"/>
                  <a:pt x="1962" y="0"/>
                </a:cubicBezTo>
                <a:lnTo>
                  <a:pt x="1962" y="0"/>
                </a:lnTo>
                <a:cubicBezTo>
                  <a:pt x="3046" y="0"/>
                  <a:pt x="3924" y="879"/>
                  <a:pt x="3924" y="1962"/>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26" name="Freeform 186"/>
          <p:cNvSpPr>
            <a:spLocks noChangeArrowheads="1"/>
          </p:cNvSpPr>
          <p:nvPr/>
        </p:nvSpPr>
        <p:spPr bwMode="auto">
          <a:xfrm>
            <a:off x="8914399" y="2117814"/>
            <a:ext cx="2251998" cy="2251998"/>
          </a:xfrm>
          <a:custGeom>
            <a:avLst/>
            <a:gdLst>
              <a:gd name="T0" fmla="*/ 3923 w 3924"/>
              <a:gd name="T1" fmla="*/ 1962 h 3925"/>
              <a:gd name="T2" fmla="*/ 3923 w 3924"/>
              <a:gd name="T3" fmla="*/ 1962 h 3925"/>
              <a:gd name="T4" fmla="*/ 1961 w 3924"/>
              <a:gd name="T5" fmla="*/ 3924 h 3925"/>
              <a:gd name="T6" fmla="*/ 1961 w 3924"/>
              <a:gd name="T7" fmla="*/ 3924 h 3925"/>
              <a:gd name="T8" fmla="*/ 0 w 3924"/>
              <a:gd name="T9" fmla="*/ 1962 h 3925"/>
              <a:gd name="T10" fmla="*/ 0 w 3924"/>
              <a:gd name="T11" fmla="*/ 1962 h 3925"/>
              <a:gd name="T12" fmla="*/ 1961 w 3924"/>
              <a:gd name="T13" fmla="*/ 0 h 3925"/>
              <a:gd name="T14" fmla="*/ 1961 w 3924"/>
              <a:gd name="T15" fmla="*/ 0 h 3925"/>
              <a:gd name="T16" fmla="*/ 3923 w 3924"/>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5">
                <a:moveTo>
                  <a:pt x="3923" y="1962"/>
                </a:moveTo>
                <a:lnTo>
                  <a:pt x="3923" y="1962"/>
                </a:lnTo>
                <a:cubicBezTo>
                  <a:pt x="3923" y="3046"/>
                  <a:pt x="3045" y="3924"/>
                  <a:pt x="1961" y="3924"/>
                </a:cubicBezTo>
                <a:lnTo>
                  <a:pt x="1961" y="3924"/>
                </a:lnTo>
                <a:cubicBezTo>
                  <a:pt x="878" y="3924"/>
                  <a:pt x="0" y="3046"/>
                  <a:pt x="0" y="1962"/>
                </a:cubicBezTo>
                <a:lnTo>
                  <a:pt x="0" y="1962"/>
                </a:lnTo>
                <a:cubicBezTo>
                  <a:pt x="0" y="879"/>
                  <a:pt x="878" y="0"/>
                  <a:pt x="1961" y="0"/>
                </a:cubicBezTo>
                <a:lnTo>
                  <a:pt x="1961" y="0"/>
                </a:lnTo>
                <a:cubicBezTo>
                  <a:pt x="3045" y="0"/>
                  <a:pt x="3923" y="879"/>
                  <a:pt x="3923" y="1962"/>
                </a:cubicBezTo>
              </a:path>
            </a:pathLst>
          </a:custGeom>
          <a:solidFill>
            <a:srgbClr val="2094D2"/>
          </a:solidFill>
          <a:ln>
            <a:noFill/>
          </a:ln>
          <a:effectLst/>
        </p:spPr>
        <p:txBody>
          <a:bodyPr wrap="none" anchor="ctr"/>
          <a:lstStyle/>
          <a:p>
            <a:endParaRPr lang="en-US" sz="900"/>
          </a:p>
        </p:txBody>
      </p:sp>
      <p:sp>
        <p:nvSpPr>
          <p:cNvPr id="227" name="Freeform 187"/>
          <p:cNvSpPr>
            <a:spLocks noChangeArrowheads="1"/>
          </p:cNvSpPr>
          <p:nvPr/>
        </p:nvSpPr>
        <p:spPr bwMode="auto">
          <a:xfrm>
            <a:off x="8977656" y="2178542"/>
            <a:ext cx="2251998" cy="2251998"/>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8"/>
                  <a:pt x="878" y="0"/>
                  <a:pt x="1962" y="0"/>
                </a:cubicBezTo>
                <a:lnTo>
                  <a:pt x="1962" y="0"/>
                </a:lnTo>
                <a:cubicBezTo>
                  <a:pt x="3045" y="0"/>
                  <a:pt x="3924" y="878"/>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28" name="Freeform 188"/>
          <p:cNvSpPr>
            <a:spLocks noChangeArrowheads="1"/>
          </p:cNvSpPr>
          <p:nvPr/>
        </p:nvSpPr>
        <p:spPr bwMode="auto">
          <a:xfrm>
            <a:off x="10442721" y="3476604"/>
            <a:ext cx="928632" cy="928632"/>
          </a:xfrm>
          <a:custGeom>
            <a:avLst/>
            <a:gdLst>
              <a:gd name="T0" fmla="*/ 1617 w 1618"/>
              <a:gd name="T1" fmla="*/ 808 h 1618"/>
              <a:gd name="T2" fmla="*/ 1617 w 1618"/>
              <a:gd name="T3" fmla="*/ 808 h 1618"/>
              <a:gd name="T4" fmla="*/ 808 w 1618"/>
              <a:gd name="T5" fmla="*/ 1617 h 1618"/>
              <a:gd name="T6" fmla="*/ 808 w 1618"/>
              <a:gd name="T7" fmla="*/ 1617 h 1618"/>
              <a:gd name="T8" fmla="*/ 0 w 1618"/>
              <a:gd name="T9" fmla="*/ 808 h 1618"/>
              <a:gd name="T10" fmla="*/ 0 w 1618"/>
              <a:gd name="T11" fmla="*/ 808 h 1618"/>
              <a:gd name="T12" fmla="*/ 808 w 1618"/>
              <a:gd name="T13" fmla="*/ 0 h 1618"/>
              <a:gd name="T14" fmla="*/ 808 w 1618"/>
              <a:gd name="T15" fmla="*/ 0 h 1618"/>
              <a:gd name="T16" fmla="*/ 1617 w 1618"/>
              <a:gd name="T17" fmla="*/ 808 h 1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8" h="1618">
                <a:moveTo>
                  <a:pt x="1617" y="808"/>
                </a:moveTo>
                <a:lnTo>
                  <a:pt x="1617" y="808"/>
                </a:lnTo>
                <a:cubicBezTo>
                  <a:pt x="1617" y="1255"/>
                  <a:pt x="1255" y="1617"/>
                  <a:pt x="808" y="1617"/>
                </a:cubicBezTo>
                <a:lnTo>
                  <a:pt x="808" y="1617"/>
                </a:lnTo>
                <a:cubicBezTo>
                  <a:pt x="362" y="1617"/>
                  <a:pt x="0" y="1255"/>
                  <a:pt x="0" y="808"/>
                </a:cubicBezTo>
                <a:lnTo>
                  <a:pt x="0" y="808"/>
                </a:lnTo>
                <a:cubicBezTo>
                  <a:pt x="0" y="362"/>
                  <a:pt x="362" y="0"/>
                  <a:pt x="808" y="0"/>
                </a:cubicBezTo>
                <a:lnTo>
                  <a:pt x="808" y="0"/>
                </a:lnTo>
                <a:cubicBezTo>
                  <a:pt x="1255" y="0"/>
                  <a:pt x="1617" y="362"/>
                  <a:pt x="1617" y="808"/>
                </a:cubicBezTo>
              </a:path>
            </a:pathLst>
          </a:custGeom>
          <a:solidFill>
            <a:srgbClr val="09465E"/>
          </a:solidFill>
          <a:ln>
            <a:noFill/>
          </a:ln>
          <a:effectLst/>
        </p:spPr>
        <p:txBody>
          <a:bodyPr wrap="none" anchor="ctr"/>
          <a:lstStyle/>
          <a:p>
            <a:endParaRPr lang="en-US" sz="900"/>
          </a:p>
        </p:txBody>
      </p:sp>
      <p:sp>
        <p:nvSpPr>
          <p:cNvPr id="229" name="Freeform 189"/>
          <p:cNvSpPr>
            <a:spLocks noChangeArrowheads="1"/>
          </p:cNvSpPr>
          <p:nvPr/>
        </p:nvSpPr>
        <p:spPr bwMode="auto">
          <a:xfrm>
            <a:off x="10376486" y="3423466"/>
            <a:ext cx="1032377" cy="1032377"/>
          </a:xfrm>
          <a:custGeom>
            <a:avLst/>
            <a:gdLst>
              <a:gd name="T0" fmla="*/ 1797 w 1798"/>
              <a:gd name="T1" fmla="*/ 899 h 1799"/>
              <a:gd name="T2" fmla="*/ 1797 w 1798"/>
              <a:gd name="T3" fmla="*/ 899 h 1799"/>
              <a:gd name="T4" fmla="*/ 898 w 1798"/>
              <a:gd name="T5" fmla="*/ 1798 h 1799"/>
              <a:gd name="T6" fmla="*/ 898 w 1798"/>
              <a:gd name="T7" fmla="*/ 1798 h 1799"/>
              <a:gd name="T8" fmla="*/ 0 w 1798"/>
              <a:gd name="T9" fmla="*/ 899 h 1799"/>
              <a:gd name="T10" fmla="*/ 0 w 1798"/>
              <a:gd name="T11" fmla="*/ 899 h 1799"/>
              <a:gd name="T12" fmla="*/ 898 w 1798"/>
              <a:gd name="T13" fmla="*/ 0 h 1799"/>
              <a:gd name="T14" fmla="*/ 898 w 1798"/>
              <a:gd name="T15" fmla="*/ 0 h 1799"/>
              <a:gd name="T16" fmla="*/ 1797 w 1798"/>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8" h="1799">
                <a:moveTo>
                  <a:pt x="1797" y="899"/>
                </a:moveTo>
                <a:lnTo>
                  <a:pt x="1797" y="899"/>
                </a:lnTo>
                <a:cubicBezTo>
                  <a:pt x="1797" y="1396"/>
                  <a:pt x="1395" y="1798"/>
                  <a:pt x="898" y="1798"/>
                </a:cubicBezTo>
                <a:lnTo>
                  <a:pt x="898" y="1798"/>
                </a:lnTo>
                <a:cubicBezTo>
                  <a:pt x="402" y="1798"/>
                  <a:pt x="0" y="1396"/>
                  <a:pt x="0" y="899"/>
                </a:cubicBezTo>
                <a:lnTo>
                  <a:pt x="0" y="899"/>
                </a:lnTo>
                <a:cubicBezTo>
                  <a:pt x="0" y="402"/>
                  <a:pt x="402" y="0"/>
                  <a:pt x="898" y="0"/>
                </a:cubicBezTo>
                <a:lnTo>
                  <a:pt x="898" y="0"/>
                </a:lnTo>
                <a:cubicBezTo>
                  <a:pt x="1395" y="0"/>
                  <a:pt x="1797" y="402"/>
                  <a:pt x="1797"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65" name="CuadroTexto 553">
            <a:extLst>
              <a:ext uri="{FF2B5EF4-FFF2-40B4-BE49-F238E27FC236}">
                <a16:creationId xmlns:a16="http://schemas.microsoft.com/office/drawing/2014/main" id="{01B73BDA-F025-8BE0-A7C1-F7CB4DCDF621}"/>
              </a:ext>
            </a:extLst>
          </p:cNvPr>
          <p:cNvSpPr txBox="1"/>
          <p:nvPr/>
        </p:nvSpPr>
        <p:spPr>
          <a:xfrm>
            <a:off x="2041156" y="2759017"/>
            <a:ext cx="779490"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ea typeface="Lato" charset="0"/>
                <a:cs typeface="Calibri" panose="020F0502020204030204" pitchFamily="34" charset="0"/>
              </a:rPr>
              <a:t>01</a:t>
            </a:r>
          </a:p>
        </p:txBody>
      </p:sp>
      <p:sp>
        <p:nvSpPr>
          <p:cNvPr id="2" name="Text Placeholder 1">
            <a:extLst>
              <a:ext uri="{FF2B5EF4-FFF2-40B4-BE49-F238E27FC236}">
                <a16:creationId xmlns:a16="http://schemas.microsoft.com/office/drawing/2014/main" id="{D8EBC7BD-54B5-121A-8017-6CBF18AD7EDF}"/>
              </a:ext>
            </a:extLst>
          </p:cNvPr>
          <p:cNvSpPr>
            <a:spLocks noGrp="1"/>
          </p:cNvSpPr>
          <p:nvPr>
            <p:ph type="body" sz="quarter" idx="16"/>
          </p:nvPr>
        </p:nvSpPr>
        <p:spPr>
          <a:xfrm>
            <a:off x="1" y="390831"/>
            <a:ext cx="12191999" cy="803654"/>
          </a:xfrm>
        </p:spPr>
        <p:txBody>
          <a:bodyPr/>
          <a:lstStyle/>
          <a:p>
            <a:r>
              <a:rPr lang="pl-PL" dirty="0">
                <a:solidFill>
                  <a:srgbClr val="09465E"/>
                </a:solidFill>
              </a:rPr>
              <a:t>W</a:t>
            </a:r>
            <a:r>
              <a:rPr lang="en-US" dirty="0">
                <a:solidFill>
                  <a:srgbClr val="09465E"/>
                </a:solidFill>
              </a:rPr>
              <a:t>ASTE REDUCTION STRATEGIES FOR SME</a:t>
            </a:r>
            <a:r>
              <a:rPr lang="pl-PL" dirty="0">
                <a:solidFill>
                  <a:srgbClr val="09465E"/>
                </a:solidFill>
              </a:rPr>
              <a:t>s</a:t>
            </a:r>
            <a:endParaRPr lang="en-US" dirty="0">
              <a:solidFill>
                <a:srgbClr val="09465E"/>
              </a:solidFill>
            </a:endParaRPr>
          </a:p>
        </p:txBody>
      </p:sp>
      <p:sp>
        <p:nvSpPr>
          <p:cNvPr id="53" name="CuadroTexto 553">
            <a:extLst>
              <a:ext uri="{FF2B5EF4-FFF2-40B4-BE49-F238E27FC236}">
                <a16:creationId xmlns:a16="http://schemas.microsoft.com/office/drawing/2014/main" id="{FA9A4C0F-9001-7641-7D0F-E4A07EF0C5E4}"/>
              </a:ext>
            </a:extLst>
          </p:cNvPr>
          <p:cNvSpPr txBox="1"/>
          <p:nvPr/>
        </p:nvSpPr>
        <p:spPr>
          <a:xfrm>
            <a:off x="348700" y="1756875"/>
            <a:ext cx="2328391" cy="1015663"/>
          </a:xfrm>
          <a:prstGeom prst="rect">
            <a:avLst/>
          </a:prstGeom>
          <a:noFill/>
        </p:spPr>
        <p:txBody>
          <a:bodyPr wrap="square" rtlCol="0">
            <a:spAutoFit/>
          </a:bodyPr>
          <a:lstStyle/>
          <a:p>
            <a:pPr algn="ctr"/>
            <a:r>
              <a:rPr lang="en-US" sz="2000" b="1" dirty="0" err="1">
                <a:solidFill>
                  <a:schemeClr val="bg1"/>
                </a:solidFill>
                <a:latin typeface="Calibri" panose="020F0502020204030204" pitchFamily="34" charset="0"/>
                <a:ea typeface="Lato" charset="0"/>
                <a:cs typeface="Calibri" panose="020F0502020204030204" pitchFamily="34" charset="0"/>
              </a:rPr>
              <a:t>Optimising</a:t>
            </a:r>
            <a:r>
              <a:rPr lang="en-US" sz="2000" b="1" dirty="0">
                <a:solidFill>
                  <a:schemeClr val="bg1"/>
                </a:solidFill>
                <a:latin typeface="Calibri" panose="020F0502020204030204" pitchFamily="34" charset="0"/>
                <a:ea typeface="Lato" charset="0"/>
                <a:cs typeface="Calibri" panose="020F0502020204030204" pitchFamily="34" charset="0"/>
              </a:rPr>
              <a:t> Inventory and Production</a:t>
            </a:r>
          </a:p>
        </p:txBody>
      </p:sp>
      <p:sp>
        <p:nvSpPr>
          <p:cNvPr id="54" name="CuadroTexto 553">
            <a:extLst>
              <a:ext uri="{FF2B5EF4-FFF2-40B4-BE49-F238E27FC236}">
                <a16:creationId xmlns:a16="http://schemas.microsoft.com/office/drawing/2014/main" id="{C33F10B2-0A7D-2F84-C9D4-8B4A946A8438}"/>
              </a:ext>
            </a:extLst>
          </p:cNvPr>
          <p:cNvSpPr txBox="1"/>
          <p:nvPr/>
        </p:nvSpPr>
        <p:spPr>
          <a:xfrm>
            <a:off x="4810962" y="3614139"/>
            <a:ext cx="779490"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ea typeface="Lato" charset="0"/>
                <a:cs typeface="Calibri" panose="020F0502020204030204" pitchFamily="34" charset="0"/>
              </a:rPr>
              <a:t>02</a:t>
            </a:r>
          </a:p>
        </p:txBody>
      </p:sp>
      <p:sp>
        <p:nvSpPr>
          <p:cNvPr id="55" name="CuadroTexto 553">
            <a:extLst>
              <a:ext uri="{FF2B5EF4-FFF2-40B4-BE49-F238E27FC236}">
                <a16:creationId xmlns:a16="http://schemas.microsoft.com/office/drawing/2014/main" id="{D3BC4C99-1B3D-A88E-BDED-6DF59D3D0C3C}"/>
              </a:ext>
            </a:extLst>
          </p:cNvPr>
          <p:cNvSpPr txBox="1"/>
          <p:nvPr/>
        </p:nvSpPr>
        <p:spPr>
          <a:xfrm>
            <a:off x="3450277" y="2648674"/>
            <a:ext cx="1776733" cy="1015663"/>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Upcycling and By-Product </a:t>
            </a:r>
            <a:r>
              <a:rPr lang="en-US" sz="2000" b="1" dirty="0" err="1">
                <a:solidFill>
                  <a:schemeClr val="bg1"/>
                </a:solidFill>
                <a:latin typeface="Calibri" panose="020F0502020204030204" pitchFamily="34" charset="0"/>
                <a:ea typeface="Lato" charset="0"/>
                <a:cs typeface="Calibri" panose="020F0502020204030204" pitchFamily="34" charset="0"/>
              </a:rPr>
              <a:t>Utilisation</a:t>
            </a:r>
            <a:endParaRPr lang="en-US" sz="2000" b="1" dirty="0">
              <a:solidFill>
                <a:schemeClr val="bg1"/>
              </a:solidFill>
              <a:latin typeface="Calibri" panose="020F0502020204030204" pitchFamily="34" charset="0"/>
              <a:ea typeface="Lato" charset="0"/>
              <a:cs typeface="Calibri" panose="020F0502020204030204" pitchFamily="34" charset="0"/>
            </a:endParaRPr>
          </a:p>
        </p:txBody>
      </p:sp>
      <p:sp>
        <p:nvSpPr>
          <p:cNvPr id="56" name="CuadroTexto 553">
            <a:extLst>
              <a:ext uri="{FF2B5EF4-FFF2-40B4-BE49-F238E27FC236}">
                <a16:creationId xmlns:a16="http://schemas.microsoft.com/office/drawing/2014/main" id="{8A3A9233-F482-EE22-1E4A-A310ED36287E}"/>
              </a:ext>
            </a:extLst>
          </p:cNvPr>
          <p:cNvSpPr txBox="1"/>
          <p:nvPr/>
        </p:nvSpPr>
        <p:spPr>
          <a:xfrm>
            <a:off x="7617813" y="2747771"/>
            <a:ext cx="779490"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ea typeface="Lato" charset="0"/>
                <a:cs typeface="Calibri" panose="020F0502020204030204" pitchFamily="34" charset="0"/>
              </a:rPr>
              <a:t>03</a:t>
            </a:r>
          </a:p>
        </p:txBody>
      </p:sp>
      <p:sp>
        <p:nvSpPr>
          <p:cNvPr id="57" name="CuadroTexto 553">
            <a:extLst>
              <a:ext uri="{FF2B5EF4-FFF2-40B4-BE49-F238E27FC236}">
                <a16:creationId xmlns:a16="http://schemas.microsoft.com/office/drawing/2014/main" id="{BDA8319F-21E8-E601-2B21-16D95606CE1A}"/>
              </a:ext>
            </a:extLst>
          </p:cNvPr>
          <p:cNvSpPr txBox="1"/>
          <p:nvPr/>
        </p:nvSpPr>
        <p:spPr>
          <a:xfrm>
            <a:off x="5972804" y="1896241"/>
            <a:ext cx="2328391"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Redistributing Surplus Food</a:t>
            </a:r>
          </a:p>
        </p:txBody>
      </p:sp>
      <p:sp>
        <p:nvSpPr>
          <p:cNvPr id="58" name="CuadroTexto 553">
            <a:extLst>
              <a:ext uri="{FF2B5EF4-FFF2-40B4-BE49-F238E27FC236}">
                <a16:creationId xmlns:a16="http://schemas.microsoft.com/office/drawing/2014/main" id="{F990880F-8AB7-359C-D0E4-DE54EC240AA2}"/>
              </a:ext>
            </a:extLst>
          </p:cNvPr>
          <p:cNvSpPr txBox="1"/>
          <p:nvPr/>
        </p:nvSpPr>
        <p:spPr>
          <a:xfrm>
            <a:off x="10544829" y="3569170"/>
            <a:ext cx="779490"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ea typeface="Lato" charset="0"/>
                <a:cs typeface="Calibri" panose="020F0502020204030204" pitchFamily="34" charset="0"/>
              </a:rPr>
              <a:t>04</a:t>
            </a:r>
          </a:p>
        </p:txBody>
      </p:sp>
      <p:sp>
        <p:nvSpPr>
          <p:cNvPr id="59" name="CuadroTexto 553">
            <a:extLst>
              <a:ext uri="{FF2B5EF4-FFF2-40B4-BE49-F238E27FC236}">
                <a16:creationId xmlns:a16="http://schemas.microsoft.com/office/drawing/2014/main" id="{359A278A-2466-6450-BA38-3466EF4C9004}"/>
              </a:ext>
            </a:extLst>
          </p:cNvPr>
          <p:cNvSpPr txBox="1"/>
          <p:nvPr/>
        </p:nvSpPr>
        <p:spPr>
          <a:xfrm>
            <a:off x="8873431" y="2685971"/>
            <a:ext cx="2328391" cy="1015663"/>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Lean and Sustainable Packaging</a:t>
            </a:r>
          </a:p>
        </p:txBody>
      </p:sp>
      <p:sp>
        <p:nvSpPr>
          <p:cNvPr id="60" name="Text Placeholder 2">
            <a:extLst>
              <a:ext uri="{FF2B5EF4-FFF2-40B4-BE49-F238E27FC236}">
                <a16:creationId xmlns:a16="http://schemas.microsoft.com/office/drawing/2014/main" id="{1357D279-E761-3469-21E0-29B063D5EF40}"/>
              </a:ext>
            </a:extLst>
          </p:cNvPr>
          <p:cNvSpPr txBox="1">
            <a:spLocks/>
          </p:cNvSpPr>
          <p:nvPr/>
        </p:nvSpPr>
        <p:spPr>
          <a:xfrm>
            <a:off x="297711" y="3745606"/>
            <a:ext cx="2245717" cy="215559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000" dirty="0">
                <a:solidFill>
                  <a:srgbClr val="09465E"/>
                </a:solidFill>
              </a:rPr>
              <a:t>Using AI-driven demand forecasting and smart inventory systems to </a:t>
            </a:r>
            <a:r>
              <a:rPr lang="en-US" sz="2000" dirty="0" err="1">
                <a:solidFill>
                  <a:srgbClr val="09465E"/>
                </a:solidFill>
              </a:rPr>
              <a:t>minimise</a:t>
            </a:r>
            <a:r>
              <a:rPr lang="en-US" sz="2000" dirty="0">
                <a:solidFill>
                  <a:srgbClr val="09465E"/>
                </a:solidFill>
              </a:rPr>
              <a:t> overproduction and excess stock.</a:t>
            </a:r>
            <a:endParaRPr lang="en-GB" sz="2000" dirty="0">
              <a:solidFill>
                <a:srgbClr val="09465E"/>
              </a:solidFill>
            </a:endParaRPr>
          </a:p>
        </p:txBody>
      </p:sp>
      <p:sp>
        <p:nvSpPr>
          <p:cNvPr id="61" name="Text Placeholder 2">
            <a:extLst>
              <a:ext uri="{FF2B5EF4-FFF2-40B4-BE49-F238E27FC236}">
                <a16:creationId xmlns:a16="http://schemas.microsoft.com/office/drawing/2014/main" id="{52E0FB9F-03D9-87B4-823A-5104E79125A3}"/>
              </a:ext>
            </a:extLst>
          </p:cNvPr>
          <p:cNvSpPr txBox="1">
            <a:spLocks/>
          </p:cNvSpPr>
          <p:nvPr/>
        </p:nvSpPr>
        <p:spPr>
          <a:xfrm>
            <a:off x="2976884" y="4485212"/>
            <a:ext cx="2701289" cy="215559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000" dirty="0">
                <a:solidFill>
                  <a:srgbClr val="09465E"/>
                </a:solidFill>
              </a:rPr>
              <a:t>Transforming food waste into new products, such as repurposing fruit peels for natural dyes or converting surplus food into animal feed or compost.</a:t>
            </a:r>
            <a:endParaRPr lang="en-GB" sz="2000" dirty="0">
              <a:solidFill>
                <a:srgbClr val="09465E"/>
              </a:solidFill>
            </a:endParaRPr>
          </a:p>
        </p:txBody>
      </p:sp>
      <p:sp>
        <p:nvSpPr>
          <p:cNvPr id="62" name="Text Placeholder 2">
            <a:extLst>
              <a:ext uri="{FF2B5EF4-FFF2-40B4-BE49-F238E27FC236}">
                <a16:creationId xmlns:a16="http://schemas.microsoft.com/office/drawing/2014/main" id="{05518E17-7D44-45BA-CD18-4C9479B0A645}"/>
              </a:ext>
            </a:extLst>
          </p:cNvPr>
          <p:cNvSpPr txBox="1">
            <a:spLocks/>
          </p:cNvSpPr>
          <p:nvPr/>
        </p:nvSpPr>
        <p:spPr>
          <a:xfrm>
            <a:off x="5927741" y="3700186"/>
            <a:ext cx="2488859" cy="215559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000" dirty="0">
                <a:solidFill>
                  <a:srgbClr val="09465E"/>
                </a:solidFill>
              </a:rPr>
              <a:t>Partnering with food banks, social enterprises (Food Cloud or Banco </a:t>
            </a:r>
            <a:r>
              <a:rPr lang="en-US" sz="2000" dirty="0" err="1">
                <a:solidFill>
                  <a:srgbClr val="09465E"/>
                </a:solidFill>
              </a:rPr>
              <a:t>Alimentare</a:t>
            </a:r>
            <a:r>
              <a:rPr lang="en-US" sz="2000" dirty="0">
                <a:solidFill>
                  <a:srgbClr val="09465E"/>
                </a:solidFill>
              </a:rPr>
              <a:t>)or digital platforms (e.g., Too Good To Go, Olio,) to donate or redistribute unsold edible food.</a:t>
            </a:r>
            <a:endParaRPr lang="en-GB" sz="2000" dirty="0">
              <a:solidFill>
                <a:srgbClr val="09465E"/>
              </a:solidFill>
            </a:endParaRPr>
          </a:p>
        </p:txBody>
      </p:sp>
      <p:sp>
        <p:nvSpPr>
          <p:cNvPr id="63" name="Text Placeholder 2">
            <a:extLst>
              <a:ext uri="{FF2B5EF4-FFF2-40B4-BE49-F238E27FC236}">
                <a16:creationId xmlns:a16="http://schemas.microsoft.com/office/drawing/2014/main" id="{D3174577-6775-670F-8BA6-BF24147AA1BD}"/>
              </a:ext>
            </a:extLst>
          </p:cNvPr>
          <p:cNvSpPr txBox="1">
            <a:spLocks/>
          </p:cNvSpPr>
          <p:nvPr/>
        </p:nvSpPr>
        <p:spPr>
          <a:xfrm>
            <a:off x="8859225" y="4549947"/>
            <a:ext cx="2488859" cy="215559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000" dirty="0">
                <a:solidFill>
                  <a:srgbClr val="09465E"/>
                </a:solidFill>
              </a:rPr>
              <a:t>Switching to biodegradable, reusable, or edible packaging to reduce waste at the consumer level.</a:t>
            </a:r>
            <a:endParaRPr lang="en-GB" sz="2000" dirty="0">
              <a:solidFill>
                <a:srgbClr val="09465E"/>
              </a:solidFill>
            </a:endParaRPr>
          </a:p>
        </p:txBody>
      </p:sp>
    </p:spTree>
    <p:extLst>
      <p:ext uri="{BB962C8B-B14F-4D97-AF65-F5344CB8AC3E}">
        <p14:creationId xmlns:p14="http://schemas.microsoft.com/office/powerpoint/2010/main" val="12727439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 projekt graficzny, zrzut ekranu, clipart&#10;&#10;Zawartość wygenerowana przez sztuczną inteligencję może być niepoprawna.">
            <a:hlinkClick r:id="rId2"/>
            <a:extLst>
              <a:ext uri="{FF2B5EF4-FFF2-40B4-BE49-F238E27FC236}">
                <a16:creationId xmlns:a16="http://schemas.microsoft.com/office/drawing/2014/main" id="{151CECAD-59E0-558C-A3D9-61492D184D31}"/>
              </a:ext>
            </a:extLst>
          </p:cNvPr>
          <p:cNvPicPr>
            <a:picLocks noChangeAspect="1"/>
          </p:cNvPicPr>
          <p:nvPr/>
        </p:nvPicPr>
        <p:blipFill>
          <a:blip r:embed="rId3"/>
          <a:stretch>
            <a:fillRect/>
          </a:stretch>
        </p:blipFill>
        <p:spPr>
          <a:xfrm>
            <a:off x="868935" y="679322"/>
            <a:ext cx="3730225" cy="5309929"/>
          </a:xfrm>
          <a:prstGeom prst="rect">
            <a:avLst/>
          </a:prstGeom>
          <a:noFill/>
          <a:ln>
            <a:solidFill>
              <a:srgbClr val="007772"/>
            </a:solidFill>
          </a:ln>
        </p:spPr>
      </p:pic>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21"/>
          </p:nvPr>
        </p:nvSpPr>
        <p:spPr>
          <a:xfrm>
            <a:off x="5232368" y="584332"/>
            <a:ext cx="5631790" cy="992652"/>
          </a:xfrm>
        </p:spPr>
        <p:txBody>
          <a:bodyPr>
            <a:normAutofit lnSpcReduction="10000"/>
          </a:bodyPr>
          <a:lstStyle/>
          <a:p>
            <a:r>
              <a:rPr lang="en-US" dirty="0"/>
              <a:t>Discover the Role of SMEs in Circular Food Systems</a:t>
            </a:r>
            <a:r>
              <a:rPr lang="pl-PL" dirty="0"/>
              <a:t>…</a:t>
            </a:r>
            <a:endParaRPr lang="en-US" dirty="0"/>
          </a:p>
        </p:txBody>
      </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22"/>
          </p:nvPr>
        </p:nvSpPr>
        <p:spPr>
          <a:xfrm>
            <a:off x="5296278" y="2013390"/>
            <a:ext cx="6465794" cy="4102937"/>
          </a:xfrm>
        </p:spPr>
        <p:txBody>
          <a:bodyPr>
            <a:normAutofit/>
          </a:bodyPr>
          <a:lstStyle/>
          <a:p>
            <a:pPr>
              <a:spcAft>
                <a:spcPts val="600"/>
              </a:spcAft>
            </a:pPr>
            <a:r>
              <a:rPr lang="en-US" dirty="0"/>
              <a:t>For further reading, check out </a:t>
            </a:r>
            <a:r>
              <a:rPr lang="en-US" b="1" dirty="0">
                <a:hlinkClick r:id="rId2"/>
              </a:rPr>
              <a:t>the Asia-Europe Environment Forum (</a:t>
            </a:r>
            <a:r>
              <a:rPr lang="en-US" b="1" dirty="0" err="1">
                <a:hlinkClick r:id="rId2"/>
              </a:rPr>
              <a:t>ENVforum</a:t>
            </a:r>
            <a:r>
              <a:rPr lang="en-US" b="1" dirty="0">
                <a:hlinkClick r:id="rId2"/>
              </a:rPr>
              <a:t>) Annual Conference 2021</a:t>
            </a:r>
            <a:r>
              <a:rPr lang="en-US" dirty="0"/>
              <a:t>, which explored the role of SMEs in circular food systems and food waste reduction. Discover key insights on bioeconomy, food upcycling, and sustainable practices. </a:t>
            </a:r>
            <a:endParaRPr lang="pl-PL" dirty="0"/>
          </a:p>
          <a:p>
            <a:pPr>
              <a:spcAft>
                <a:spcPts val="600"/>
              </a:spcAft>
            </a:pPr>
            <a:endParaRPr lang="pl-PL" dirty="0"/>
          </a:p>
          <a:p>
            <a:pPr>
              <a:spcAft>
                <a:spcPts val="600"/>
              </a:spcAft>
            </a:pPr>
            <a:r>
              <a:rPr lang="en-US" dirty="0"/>
              <a:t>Explore the full discussion to learn how SMEs can drive change in the food sector.</a:t>
            </a:r>
          </a:p>
        </p:txBody>
      </p:sp>
      <p:grpSp>
        <p:nvGrpSpPr>
          <p:cNvPr id="2" name="Graphic 4">
            <a:extLst>
              <a:ext uri="{FF2B5EF4-FFF2-40B4-BE49-F238E27FC236}">
                <a16:creationId xmlns:a16="http://schemas.microsoft.com/office/drawing/2014/main" id="{31C02162-7865-BD47-8BC2-B89A0905EAE8}"/>
              </a:ext>
            </a:extLst>
          </p:cNvPr>
          <p:cNvGrpSpPr/>
          <p:nvPr/>
        </p:nvGrpSpPr>
        <p:grpSpPr>
          <a:xfrm rot="19582332">
            <a:off x="4929755" y="5446757"/>
            <a:ext cx="403667" cy="780438"/>
            <a:chOff x="9129274" y="2719113"/>
            <a:chExt cx="717139" cy="1386497"/>
          </a:xfrm>
          <a:solidFill>
            <a:srgbClr val="09465E"/>
          </a:solidFill>
        </p:grpSpPr>
        <p:grpSp>
          <p:nvGrpSpPr>
            <p:cNvPr id="5" name="Graphic 4">
              <a:extLst>
                <a:ext uri="{FF2B5EF4-FFF2-40B4-BE49-F238E27FC236}">
                  <a16:creationId xmlns:a16="http://schemas.microsoft.com/office/drawing/2014/main" id="{B7F4FB47-B7DA-CB7F-58DE-65E0C1ECA5E8}"/>
                </a:ext>
              </a:extLst>
            </p:cNvPr>
            <p:cNvGrpSpPr/>
            <p:nvPr/>
          </p:nvGrpSpPr>
          <p:grpSpPr>
            <a:xfrm>
              <a:off x="9159507" y="2719113"/>
              <a:ext cx="446280" cy="440141"/>
              <a:chOff x="9159507" y="2719113"/>
              <a:chExt cx="446280" cy="440141"/>
            </a:xfrm>
            <a:grpFill/>
          </p:grpSpPr>
          <p:sp>
            <p:nvSpPr>
              <p:cNvPr id="15" name="Freeform 57">
                <a:extLst>
                  <a:ext uri="{FF2B5EF4-FFF2-40B4-BE49-F238E27FC236}">
                    <a16:creationId xmlns:a16="http://schemas.microsoft.com/office/drawing/2014/main" id="{4BF87B1D-BCF7-51BD-484D-3E512A6DC8C8}"/>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6" name="Freeform 58">
                <a:extLst>
                  <a:ext uri="{FF2B5EF4-FFF2-40B4-BE49-F238E27FC236}">
                    <a16:creationId xmlns:a16="http://schemas.microsoft.com/office/drawing/2014/main" id="{31B0EFBF-9A36-93C4-D657-7FE3418FE264}"/>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6" name="Graphic 4">
              <a:extLst>
                <a:ext uri="{FF2B5EF4-FFF2-40B4-BE49-F238E27FC236}">
                  <a16:creationId xmlns:a16="http://schemas.microsoft.com/office/drawing/2014/main" id="{7802C5E1-B8F1-D3D4-A521-BD5E755BBD61}"/>
                </a:ext>
              </a:extLst>
            </p:cNvPr>
            <p:cNvGrpSpPr/>
            <p:nvPr/>
          </p:nvGrpSpPr>
          <p:grpSpPr>
            <a:xfrm>
              <a:off x="9129274" y="2893887"/>
              <a:ext cx="717139" cy="1211724"/>
              <a:chOff x="9129274" y="2893887"/>
              <a:chExt cx="717139" cy="1211724"/>
            </a:xfrm>
            <a:grpFill/>
          </p:grpSpPr>
          <p:sp>
            <p:nvSpPr>
              <p:cNvPr id="8" name="Freeform 50">
                <a:extLst>
                  <a:ext uri="{FF2B5EF4-FFF2-40B4-BE49-F238E27FC236}">
                    <a16:creationId xmlns:a16="http://schemas.microsoft.com/office/drawing/2014/main" id="{74B2DA04-9DBD-6D4D-3D64-C37E1C312D7B}"/>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9" name="Freeform 51">
                <a:extLst>
                  <a:ext uri="{FF2B5EF4-FFF2-40B4-BE49-F238E27FC236}">
                    <a16:creationId xmlns:a16="http://schemas.microsoft.com/office/drawing/2014/main" id="{65A74915-EDC1-BFA8-9335-4A350C2BB053}"/>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0" name="Freeform 52">
                <a:extLst>
                  <a:ext uri="{FF2B5EF4-FFF2-40B4-BE49-F238E27FC236}">
                    <a16:creationId xmlns:a16="http://schemas.microsoft.com/office/drawing/2014/main" id="{3E8767EF-0340-BA48-32E9-3EA85DA217EE}"/>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1" name="Freeform 53">
                <a:extLst>
                  <a:ext uri="{FF2B5EF4-FFF2-40B4-BE49-F238E27FC236}">
                    <a16:creationId xmlns:a16="http://schemas.microsoft.com/office/drawing/2014/main" id="{FBEA2E6F-D7AC-0C7A-6675-6F7DA1978C73}"/>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2" name="Freeform 54">
                <a:extLst>
                  <a:ext uri="{FF2B5EF4-FFF2-40B4-BE49-F238E27FC236}">
                    <a16:creationId xmlns:a16="http://schemas.microsoft.com/office/drawing/2014/main" id="{A202127B-A65C-4DE4-79F5-65F506B45C97}"/>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3" name="Freeform 55">
                <a:extLst>
                  <a:ext uri="{FF2B5EF4-FFF2-40B4-BE49-F238E27FC236}">
                    <a16:creationId xmlns:a16="http://schemas.microsoft.com/office/drawing/2014/main" id="{837309ED-3BA0-6E0F-EBFE-2754B8CAFE99}"/>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4" name="Freeform 56">
                <a:extLst>
                  <a:ext uri="{FF2B5EF4-FFF2-40B4-BE49-F238E27FC236}">
                    <a16:creationId xmlns:a16="http://schemas.microsoft.com/office/drawing/2014/main" id="{5D874C18-324B-F63D-211C-91CBFE1CA7F1}"/>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490818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FF50F049-9B8D-355C-FD8C-556024383FB2}"/>
              </a:ext>
            </a:extLst>
          </p:cNvPr>
          <p:cNvSpPr txBox="1">
            <a:spLocks/>
          </p:cNvSpPr>
          <p:nvPr/>
        </p:nvSpPr>
        <p:spPr>
          <a:xfrm>
            <a:off x="622131" y="3111335"/>
            <a:ext cx="5232404" cy="3207088"/>
          </a:xfrm>
          <a:prstGeom prst="rect">
            <a:avLst/>
          </a:prstGeom>
          <a:solidFill>
            <a:srgbClr val="FEA52F"/>
          </a:solidFill>
        </p:spPr>
        <p:txBody>
          <a:bodyPr anchor="ctr"/>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1" dirty="0"/>
          </a:p>
          <a:p>
            <a:r>
              <a:rPr lang="en-US" b="1" dirty="0"/>
              <a:t>Choose a common food product (e.g. Ice Cream, Bread, or Cooked Chicken) and trace its journey through the food system—from production to potential waste.</a:t>
            </a:r>
          </a:p>
          <a:p>
            <a:r>
              <a:rPr lang="en-US" b="1" dirty="0"/>
              <a:t>Then, brainstorm at least two circular strategies to reduce waste at different stages (e.g. reuse, compost, upcycling, donation).</a:t>
            </a:r>
          </a:p>
          <a:p>
            <a:endParaRPr lang="en-IE" b="1" dirty="0"/>
          </a:p>
        </p:txBody>
      </p:sp>
      <p:sp>
        <p:nvSpPr>
          <p:cNvPr id="6" name="Text Placeholder 1">
            <a:extLst>
              <a:ext uri="{FF2B5EF4-FFF2-40B4-BE49-F238E27FC236}">
                <a16:creationId xmlns:a16="http://schemas.microsoft.com/office/drawing/2014/main" id="{D500A4AA-D40E-8369-72A7-314DA73017C6}"/>
              </a:ext>
            </a:extLst>
          </p:cNvPr>
          <p:cNvSpPr txBox="1">
            <a:spLocks/>
          </p:cNvSpPr>
          <p:nvPr/>
        </p:nvSpPr>
        <p:spPr>
          <a:xfrm>
            <a:off x="766760" y="1945596"/>
            <a:ext cx="10479218"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a:t>Learner Activity…</a:t>
            </a:r>
            <a:endParaRPr lang="en-IE" dirty="0"/>
          </a:p>
        </p:txBody>
      </p:sp>
      <p:grpSp>
        <p:nvGrpSpPr>
          <p:cNvPr id="7" name="Group 6">
            <a:extLst>
              <a:ext uri="{FF2B5EF4-FFF2-40B4-BE49-F238E27FC236}">
                <a16:creationId xmlns:a16="http://schemas.microsoft.com/office/drawing/2014/main" id="{5D0DA0C1-EAF2-17E9-C145-05CFBB75594C}"/>
              </a:ext>
            </a:extLst>
          </p:cNvPr>
          <p:cNvGrpSpPr/>
          <p:nvPr/>
        </p:nvGrpSpPr>
        <p:grpSpPr>
          <a:xfrm>
            <a:off x="958602" y="371192"/>
            <a:ext cx="1415803" cy="1259356"/>
            <a:chOff x="1042830" y="5367345"/>
            <a:chExt cx="907476" cy="907364"/>
          </a:xfrm>
          <a:solidFill>
            <a:srgbClr val="1D4C60"/>
          </a:solidFill>
        </p:grpSpPr>
        <p:grpSp>
          <p:nvGrpSpPr>
            <p:cNvPr id="8" name="Graphic 2">
              <a:extLst>
                <a:ext uri="{FF2B5EF4-FFF2-40B4-BE49-F238E27FC236}">
                  <a16:creationId xmlns:a16="http://schemas.microsoft.com/office/drawing/2014/main" id="{8DF0A274-8637-30D3-14E7-0F0E57499C70}"/>
                </a:ext>
              </a:extLst>
            </p:cNvPr>
            <p:cNvGrpSpPr/>
            <p:nvPr userDrawn="1"/>
          </p:nvGrpSpPr>
          <p:grpSpPr>
            <a:xfrm>
              <a:off x="1042830" y="5367345"/>
              <a:ext cx="907476" cy="907364"/>
              <a:chOff x="5318121" y="3727141"/>
              <a:chExt cx="907476" cy="907364"/>
            </a:xfrm>
            <a:grpFill/>
          </p:grpSpPr>
          <p:sp>
            <p:nvSpPr>
              <p:cNvPr id="15" name="Freeform 912">
                <a:extLst>
                  <a:ext uri="{FF2B5EF4-FFF2-40B4-BE49-F238E27FC236}">
                    <a16:creationId xmlns:a16="http://schemas.microsoft.com/office/drawing/2014/main" id="{80F77F10-C094-9A6A-CA1C-316835FFA217}"/>
                  </a:ext>
                </a:extLst>
              </p:cNvPr>
              <p:cNvSpPr/>
              <p:nvPr/>
            </p:nvSpPr>
            <p:spPr>
              <a:xfrm>
                <a:off x="5318121" y="3727141"/>
                <a:ext cx="907476" cy="907364"/>
              </a:xfrm>
              <a:custGeom>
                <a:avLst/>
                <a:gdLst>
                  <a:gd name="connsiteX0" fmla="*/ 99246 w 907476"/>
                  <a:gd name="connsiteY0" fmla="*/ 906980 h 907364"/>
                  <a:gd name="connsiteX1" fmla="*/ 86582 w 907476"/>
                  <a:gd name="connsiteY1" fmla="*/ 901604 h 907364"/>
                  <a:gd name="connsiteX2" fmla="*/ 57031 w 907476"/>
                  <a:gd name="connsiteY2" fmla="*/ 854758 h 907364"/>
                  <a:gd name="connsiteX3" fmla="*/ 57031 w 907476"/>
                  <a:gd name="connsiteY3" fmla="*/ 811751 h 907364"/>
                  <a:gd name="connsiteX4" fmla="*/ 11746 w 907476"/>
                  <a:gd name="connsiteY4" fmla="*/ 791400 h 907364"/>
                  <a:gd name="connsiteX5" fmla="*/ 233 w 907476"/>
                  <a:gd name="connsiteY5" fmla="*/ 754153 h 907364"/>
                  <a:gd name="connsiteX6" fmla="*/ 56264 w 907476"/>
                  <a:gd name="connsiteY6" fmla="*/ 704619 h 907364"/>
                  <a:gd name="connsiteX7" fmla="*/ 56264 w 907476"/>
                  <a:gd name="connsiteY7" fmla="*/ 609773 h 907364"/>
                  <a:gd name="connsiteX8" fmla="*/ 233 w 907476"/>
                  <a:gd name="connsiteY8" fmla="*/ 549871 h 907364"/>
                  <a:gd name="connsiteX9" fmla="*/ 56264 w 907476"/>
                  <a:gd name="connsiteY9" fmla="*/ 501489 h 907364"/>
                  <a:gd name="connsiteX10" fmla="*/ 56264 w 907476"/>
                  <a:gd name="connsiteY10" fmla="*/ 406644 h 907364"/>
                  <a:gd name="connsiteX11" fmla="*/ 233 w 907476"/>
                  <a:gd name="connsiteY11" fmla="*/ 355957 h 907364"/>
                  <a:gd name="connsiteX12" fmla="*/ 56264 w 907476"/>
                  <a:gd name="connsiteY12" fmla="*/ 297975 h 907364"/>
                  <a:gd name="connsiteX13" fmla="*/ 56264 w 907476"/>
                  <a:gd name="connsiteY13" fmla="*/ 202746 h 907364"/>
                  <a:gd name="connsiteX14" fmla="*/ 10594 w 907476"/>
                  <a:gd name="connsiteY14" fmla="*/ 180858 h 907364"/>
                  <a:gd name="connsiteX15" fmla="*/ 233 w 907476"/>
                  <a:gd name="connsiteY15" fmla="*/ 143228 h 907364"/>
                  <a:gd name="connsiteX16" fmla="*/ 56647 w 907476"/>
                  <a:gd name="connsiteY16" fmla="*/ 95229 h 907364"/>
                  <a:gd name="connsiteX17" fmla="*/ 56647 w 907476"/>
                  <a:gd name="connsiteY17" fmla="*/ 55678 h 907364"/>
                  <a:gd name="connsiteX18" fmla="*/ 111911 w 907476"/>
                  <a:gd name="connsiteY18" fmla="*/ 0 h 907364"/>
                  <a:gd name="connsiteX19" fmla="*/ 339489 w 907476"/>
                  <a:gd name="connsiteY19" fmla="*/ 0 h 907364"/>
                  <a:gd name="connsiteX20" fmla="*/ 360981 w 907476"/>
                  <a:gd name="connsiteY20" fmla="*/ 17663 h 907364"/>
                  <a:gd name="connsiteX21" fmla="*/ 339106 w 907476"/>
                  <a:gd name="connsiteY21" fmla="*/ 35327 h 907364"/>
                  <a:gd name="connsiteX22" fmla="*/ 115365 w 907476"/>
                  <a:gd name="connsiteY22" fmla="*/ 35327 h 907364"/>
                  <a:gd name="connsiteX23" fmla="*/ 92339 w 907476"/>
                  <a:gd name="connsiteY23" fmla="*/ 57982 h 907364"/>
                  <a:gd name="connsiteX24" fmla="*/ 92339 w 907476"/>
                  <a:gd name="connsiteY24" fmla="*/ 95229 h 907364"/>
                  <a:gd name="connsiteX25" fmla="*/ 139543 w 907476"/>
                  <a:gd name="connsiteY25" fmla="*/ 119420 h 907364"/>
                  <a:gd name="connsiteX26" fmla="*/ 148753 w 907476"/>
                  <a:gd name="connsiteY26" fmla="*/ 147452 h 907364"/>
                  <a:gd name="connsiteX27" fmla="*/ 132251 w 907476"/>
                  <a:gd name="connsiteY27" fmla="*/ 166267 h 907364"/>
                  <a:gd name="connsiteX28" fmla="*/ 113830 w 907476"/>
                  <a:gd name="connsiteY28" fmla="*/ 149755 h 907364"/>
                  <a:gd name="connsiteX29" fmla="*/ 93106 w 907476"/>
                  <a:gd name="connsiteY29" fmla="*/ 131708 h 907364"/>
                  <a:gd name="connsiteX30" fmla="*/ 93106 w 907476"/>
                  <a:gd name="connsiteY30" fmla="*/ 298743 h 907364"/>
                  <a:gd name="connsiteX31" fmla="*/ 135321 w 907476"/>
                  <a:gd name="connsiteY31" fmla="*/ 316022 h 907364"/>
                  <a:gd name="connsiteX32" fmla="*/ 149521 w 907476"/>
                  <a:gd name="connsiteY32" fmla="*/ 349429 h 907364"/>
                  <a:gd name="connsiteX33" fmla="*/ 132635 w 907476"/>
                  <a:gd name="connsiteY33" fmla="*/ 369397 h 907364"/>
                  <a:gd name="connsiteX34" fmla="*/ 114214 w 907476"/>
                  <a:gd name="connsiteY34" fmla="*/ 351733 h 907364"/>
                  <a:gd name="connsiteX35" fmla="*/ 93106 w 907476"/>
                  <a:gd name="connsiteY35" fmla="*/ 334838 h 907364"/>
                  <a:gd name="connsiteX36" fmla="*/ 93106 w 907476"/>
                  <a:gd name="connsiteY36" fmla="*/ 500721 h 907364"/>
                  <a:gd name="connsiteX37" fmla="*/ 110376 w 907476"/>
                  <a:gd name="connsiteY37" fmla="*/ 503793 h 907364"/>
                  <a:gd name="connsiteX38" fmla="*/ 149137 w 907476"/>
                  <a:gd name="connsiteY38" fmla="*/ 548719 h 907364"/>
                  <a:gd name="connsiteX39" fmla="*/ 134938 w 907476"/>
                  <a:gd name="connsiteY39" fmla="*/ 572143 h 907364"/>
                  <a:gd name="connsiteX40" fmla="*/ 114214 w 907476"/>
                  <a:gd name="connsiteY40" fmla="*/ 553711 h 907364"/>
                  <a:gd name="connsiteX41" fmla="*/ 93490 w 907476"/>
                  <a:gd name="connsiteY41" fmla="*/ 537584 h 907364"/>
                  <a:gd name="connsiteX42" fmla="*/ 93490 w 907476"/>
                  <a:gd name="connsiteY42" fmla="*/ 704235 h 907364"/>
                  <a:gd name="connsiteX43" fmla="*/ 109609 w 907476"/>
                  <a:gd name="connsiteY43" fmla="*/ 706922 h 907364"/>
                  <a:gd name="connsiteX44" fmla="*/ 149521 w 907476"/>
                  <a:gd name="connsiteY44" fmla="*/ 753385 h 907364"/>
                  <a:gd name="connsiteX45" fmla="*/ 133402 w 907476"/>
                  <a:gd name="connsiteY45" fmla="*/ 775656 h 907364"/>
                  <a:gd name="connsiteX46" fmla="*/ 114214 w 907476"/>
                  <a:gd name="connsiteY46" fmla="*/ 757225 h 907364"/>
                  <a:gd name="connsiteX47" fmla="*/ 93490 w 907476"/>
                  <a:gd name="connsiteY47" fmla="*/ 740713 h 907364"/>
                  <a:gd name="connsiteX48" fmla="*/ 93106 w 907476"/>
                  <a:gd name="connsiteY48" fmla="*/ 748393 h 907364"/>
                  <a:gd name="connsiteX49" fmla="*/ 93106 w 907476"/>
                  <a:gd name="connsiteY49" fmla="*/ 850150 h 907364"/>
                  <a:gd name="connsiteX50" fmla="*/ 114597 w 907476"/>
                  <a:gd name="connsiteY50" fmla="*/ 871653 h 907364"/>
                  <a:gd name="connsiteX51" fmla="*/ 715589 w 907476"/>
                  <a:gd name="connsiteY51" fmla="*/ 871653 h 907364"/>
                  <a:gd name="connsiteX52" fmla="*/ 737848 w 907476"/>
                  <a:gd name="connsiteY52" fmla="*/ 849382 h 907364"/>
                  <a:gd name="connsiteX53" fmla="*/ 725568 w 907476"/>
                  <a:gd name="connsiteY53" fmla="*/ 819431 h 907364"/>
                  <a:gd name="connsiteX54" fmla="*/ 583571 w 907476"/>
                  <a:gd name="connsiteY54" fmla="*/ 677355 h 907364"/>
                  <a:gd name="connsiteX55" fmla="*/ 571673 w 907476"/>
                  <a:gd name="connsiteY55" fmla="*/ 661228 h 907364"/>
                  <a:gd name="connsiteX56" fmla="*/ 540971 w 907476"/>
                  <a:gd name="connsiteY56" fmla="*/ 600174 h 907364"/>
                  <a:gd name="connsiteX57" fmla="*/ 509502 w 907476"/>
                  <a:gd name="connsiteY57" fmla="*/ 627821 h 907364"/>
                  <a:gd name="connsiteX58" fmla="*/ 501826 w 907476"/>
                  <a:gd name="connsiteY58" fmla="*/ 651244 h 907364"/>
                  <a:gd name="connsiteX59" fmla="*/ 501443 w 907476"/>
                  <a:gd name="connsiteY59" fmla="*/ 718442 h 907364"/>
                  <a:gd name="connsiteX60" fmla="*/ 481870 w 907476"/>
                  <a:gd name="connsiteY60" fmla="*/ 740329 h 907364"/>
                  <a:gd name="connsiteX61" fmla="*/ 464600 w 907476"/>
                  <a:gd name="connsiteY61" fmla="*/ 757609 h 907364"/>
                  <a:gd name="connsiteX62" fmla="*/ 440806 w 907476"/>
                  <a:gd name="connsiteY62" fmla="*/ 777576 h 907364"/>
                  <a:gd name="connsiteX63" fmla="*/ 386694 w 907476"/>
                  <a:gd name="connsiteY63" fmla="*/ 777576 h 907364"/>
                  <a:gd name="connsiteX64" fmla="*/ 365586 w 907476"/>
                  <a:gd name="connsiteY64" fmla="*/ 758761 h 907364"/>
                  <a:gd name="connsiteX65" fmla="*/ 347549 w 907476"/>
                  <a:gd name="connsiteY65" fmla="*/ 740329 h 907364"/>
                  <a:gd name="connsiteX66" fmla="*/ 328744 w 907476"/>
                  <a:gd name="connsiteY66" fmla="*/ 719594 h 907364"/>
                  <a:gd name="connsiteX67" fmla="*/ 328744 w 907476"/>
                  <a:gd name="connsiteY67" fmla="*/ 653932 h 907364"/>
                  <a:gd name="connsiteX68" fmla="*/ 308404 w 907476"/>
                  <a:gd name="connsiteY68" fmla="*/ 615149 h 907364"/>
                  <a:gd name="connsiteX69" fmla="*/ 246232 w 907476"/>
                  <a:gd name="connsiteY69" fmla="*/ 548335 h 907364"/>
                  <a:gd name="connsiteX70" fmla="*/ 382473 w 907476"/>
                  <a:gd name="connsiteY70" fmla="*/ 262264 h 907364"/>
                  <a:gd name="connsiteX71" fmla="*/ 605829 w 907476"/>
                  <a:gd name="connsiteY71" fmla="*/ 420851 h 907364"/>
                  <a:gd name="connsiteX72" fmla="*/ 590862 w 907476"/>
                  <a:gd name="connsiteY72" fmla="*/ 534896 h 907364"/>
                  <a:gd name="connsiteX73" fmla="*/ 600073 w 907476"/>
                  <a:gd name="connsiteY73" fmla="*/ 539887 h 907364"/>
                  <a:gd name="connsiteX74" fmla="*/ 727486 w 907476"/>
                  <a:gd name="connsiteY74" fmla="*/ 632045 h 907364"/>
                  <a:gd name="connsiteX75" fmla="*/ 736313 w 907476"/>
                  <a:gd name="connsiteY75" fmla="*/ 642412 h 907364"/>
                  <a:gd name="connsiteX76" fmla="*/ 737464 w 907476"/>
                  <a:gd name="connsiteY76" fmla="*/ 633581 h 907364"/>
                  <a:gd name="connsiteX77" fmla="*/ 737464 w 907476"/>
                  <a:gd name="connsiteY77" fmla="*/ 56062 h 907364"/>
                  <a:gd name="connsiteX78" fmla="*/ 715973 w 907476"/>
                  <a:gd name="connsiteY78" fmla="*/ 35327 h 907364"/>
                  <a:gd name="connsiteX79" fmla="*/ 489546 w 907476"/>
                  <a:gd name="connsiteY79" fmla="*/ 35327 h 907364"/>
                  <a:gd name="connsiteX80" fmla="*/ 468438 w 907476"/>
                  <a:gd name="connsiteY80" fmla="*/ 18047 h 907364"/>
                  <a:gd name="connsiteX81" fmla="*/ 484173 w 907476"/>
                  <a:gd name="connsiteY81" fmla="*/ 0 h 907364"/>
                  <a:gd name="connsiteX82" fmla="*/ 490313 w 907476"/>
                  <a:gd name="connsiteY82" fmla="*/ 0 h 907364"/>
                  <a:gd name="connsiteX83" fmla="*/ 716741 w 907476"/>
                  <a:gd name="connsiteY83" fmla="*/ 0 h 907364"/>
                  <a:gd name="connsiteX84" fmla="*/ 772388 w 907476"/>
                  <a:gd name="connsiteY84" fmla="*/ 56062 h 907364"/>
                  <a:gd name="connsiteX85" fmla="*/ 772388 w 907476"/>
                  <a:gd name="connsiteY85" fmla="*/ 95613 h 907364"/>
                  <a:gd name="connsiteX86" fmla="*/ 803090 w 907476"/>
                  <a:gd name="connsiteY86" fmla="*/ 95613 h 907364"/>
                  <a:gd name="connsiteX87" fmla="*/ 857586 w 907476"/>
                  <a:gd name="connsiteY87" fmla="*/ 150523 h 907364"/>
                  <a:gd name="connsiteX88" fmla="*/ 856818 w 907476"/>
                  <a:gd name="connsiteY88" fmla="*/ 248824 h 907364"/>
                  <a:gd name="connsiteX89" fmla="*/ 849143 w 907476"/>
                  <a:gd name="connsiteY89" fmla="*/ 279159 h 907364"/>
                  <a:gd name="connsiteX90" fmla="*/ 849143 w 907476"/>
                  <a:gd name="connsiteY90" fmla="*/ 288375 h 907364"/>
                  <a:gd name="connsiteX91" fmla="*/ 856818 w 907476"/>
                  <a:gd name="connsiteY91" fmla="*/ 318710 h 907364"/>
                  <a:gd name="connsiteX92" fmla="*/ 856818 w 907476"/>
                  <a:gd name="connsiteY92" fmla="*/ 419699 h 907364"/>
                  <a:gd name="connsiteX93" fmla="*/ 849143 w 907476"/>
                  <a:gd name="connsiteY93" fmla="*/ 448882 h 907364"/>
                  <a:gd name="connsiteX94" fmla="*/ 849143 w 907476"/>
                  <a:gd name="connsiteY94" fmla="*/ 458866 h 907364"/>
                  <a:gd name="connsiteX95" fmla="*/ 856818 w 907476"/>
                  <a:gd name="connsiteY95" fmla="*/ 488049 h 907364"/>
                  <a:gd name="connsiteX96" fmla="*/ 857202 w 907476"/>
                  <a:gd name="connsiteY96" fmla="*/ 589806 h 907364"/>
                  <a:gd name="connsiteX97" fmla="*/ 806160 w 907476"/>
                  <a:gd name="connsiteY97" fmla="*/ 641260 h 907364"/>
                  <a:gd name="connsiteX98" fmla="*/ 772388 w 907476"/>
                  <a:gd name="connsiteY98" fmla="*/ 641260 h 907364"/>
                  <a:gd name="connsiteX99" fmla="*/ 772772 w 907476"/>
                  <a:gd name="connsiteY99" fmla="*/ 675051 h 907364"/>
                  <a:gd name="connsiteX100" fmla="*/ 777761 w 907476"/>
                  <a:gd name="connsiteY100" fmla="*/ 681963 h 907364"/>
                  <a:gd name="connsiteX101" fmla="*/ 871786 w 907476"/>
                  <a:gd name="connsiteY101" fmla="*/ 776040 h 907364"/>
                  <a:gd name="connsiteX102" fmla="*/ 907477 w 907476"/>
                  <a:gd name="connsiteY102" fmla="*/ 827495 h 907364"/>
                  <a:gd name="connsiteX103" fmla="*/ 907477 w 907476"/>
                  <a:gd name="connsiteY103" fmla="*/ 852454 h 907364"/>
                  <a:gd name="connsiteX104" fmla="*/ 905174 w 907476"/>
                  <a:gd name="connsiteY104" fmla="*/ 857830 h 907364"/>
                  <a:gd name="connsiteX105" fmla="*/ 866413 w 907476"/>
                  <a:gd name="connsiteY105" fmla="*/ 901988 h 907364"/>
                  <a:gd name="connsiteX106" fmla="*/ 852597 w 907476"/>
                  <a:gd name="connsiteY106" fmla="*/ 907364 h 907364"/>
                  <a:gd name="connsiteX107" fmla="*/ 827652 w 907476"/>
                  <a:gd name="connsiteY107" fmla="*/ 907364 h 907364"/>
                  <a:gd name="connsiteX108" fmla="*/ 771621 w 907476"/>
                  <a:gd name="connsiteY108" fmla="*/ 866662 h 907364"/>
                  <a:gd name="connsiteX109" fmla="*/ 730556 w 907476"/>
                  <a:gd name="connsiteY109" fmla="*/ 907364 h 907364"/>
                  <a:gd name="connsiteX110" fmla="*/ 99246 w 907476"/>
                  <a:gd name="connsiteY110" fmla="*/ 906980 h 907364"/>
                  <a:gd name="connsiteX111" fmla="*/ 557858 w 907476"/>
                  <a:gd name="connsiteY111" fmla="*/ 518768 h 907364"/>
                  <a:gd name="connsiteX112" fmla="*/ 567068 w 907476"/>
                  <a:gd name="connsiteY112" fmla="*/ 415091 h 907364"/>
                  <a:gd name="connsiteX113" fmla="*/ 391683 w 907476"/>
                  <a:gd name="connsiteY113" fmla="*/ 297591 h 907364"/>
                  <a:gd name="connsiteX114" fmla="*/ 257362 w 907476"/>
                  <a:gd name="connsiteY114" fmla="*/ 436979 h 907364"/>
                  <a:gd name="connsiteX115" fmla="*/ 326057 w 907476"/>
                  <a:gd name="connsiteY115" fmla="*/ 584046 h 907364"/>
                  <a:gd name="connsiteX116" fmla="*/ 357527 w 907476"/>
                  <a:gd name="connsiteY116" fmla="*/ 619373 h 907364"/>
                  <a:gd name="connsiteX117" fmla="*/ 365970 w 907476"/>
                  <a:gd name="connsiteY117" fmla="*/ 624749 h 907364"/>
                  <a:gd name="connsiteX118" fmla="*/ 462297 w 907476"/>
                  <a:gd name="connsiteY118" fmla="*/ 625133 h 907364"/>
                  <a:gd name="connsiteX119" fmla="*/ 471508 w 907476"/>
                  <a:gd name="connsiteY119" fmla="*/ 619373 h 907364"/>
                  <a:gd name="connsiteX120" fmla="*/ 499908 w 907476"/>
                  <a:gd name="connsiteY120" fmla="*/ 586350 h 907364"/>
                  <a:gd name="connsiteX121" fmla="*/ 514875 w 907476"/>
                  <a:gd name="connsiteY121" fmla="*/ 575214 h 907364"/>
                  <a:gd name="connsiteX122" fmla="*/ 518713 w 907476"/>
                  <a:gd name="connsiteY122" fmla="*/ 558703 h 907364"/>
                  <a:gd name="connsiteX123" fmla="*/ 504129 w 907476"/>
                  <a:gd name="connsiteY123" fmla="*/ 529520 h 907364"/>
                  <a:gd name="connsiteX124" fmla="*/ 506816 w 907476"/>
                  <a:gd name="connsiteY124" fmla="*/ 507632 h 907364"/>
                  <a:gd name="connsiteX125" fmla="*/ 529458 w 907476"/>
                  <a:gd name="connsiteY125" fmla="*/ 504561 h 907364"/>
                  <a:gd name="connsiteX126" fmla="*/ 557858 w 907476"/>
                  <a:gd name="connsiteY126" fmla="*/ 518768 h 907364"/>
                  <a:gd name="connsiteX127" fmla="*/ 617343 w 907476"/>
                  <a:gd name="connsiteY127" fmla="*/ 660076 h 907364"/>
                  <a:gd name="connsiteX128" fmla="*/ 780447 w 907476"/>
                  <a:gd name="connsiteY128" fmla="*/ 822887 h 907364"/>
                  <a:gd name="connsiteX129" fmla="*/ 822662 w 907476"/>
                  <a:gd name="connsiteY129" fmla="*/ 780264 h 907364"/>
                  <a:gd name="connsiteX130" fmla="*/ 659942 w 907476"/>
                  <a:gd name="connsiteY130" fmla="*/ 617453 h 907364"/>
                  <a:gd name="connsiteX131" fmla="*/ 617343 w 907476"/>
                  <a:gd name="connsiteY131" fmla="*/ 660076 h 907364"/>
                  <a:gd name="connsiteX132" fmla="*/ 363667 w 907476"/>
                  <a:gd name="connsiteY132" fmla="*/ 661228 h 907364"/>
                  <a:gd name="connsiteX133" fmla="*/ 363667 w 907476"/>
                  <a:gd name="connsiteY133" fmla="*/ 700011 h 907364"/>
                  <a:gd name="connsiteX134" fmla="*/ 370191 w 907476"/>
                  <a:gd name="connsiteY134" fmla="*/ 710762 h 907364"/>
                  <a:gd name="connsiteX135" fmla="*/ 390532 w 907476"/>
                  <a:gd name="connsiteY135" fmla="*/ 728426 h 907364"/>
                  <a:gd name="connsiteX136" fmla="*/ 418547 w 907476"/>
                  <a:gd name="connsiteY136" fmla="*/ 742249 h 907364"/>
                  <a:gd name="connsiteX137" fmla="*/ 424688 w 907476"/>
                  <a:gd name="connsiteY137" fmla="*/ 742249 h 907364"/>
                  <a:gd name="connsiteX138" fmla="*/ 433131 w 907476"/>
                  <a:gd name="connsiteY138" fmla="*/ 736874 h 907364"/>
                  <a:gd name="connsiteX139" fmla="*/ 459611 w 907476"/>
                  <a:gd name="connsiteY139" fmla="*/ 710378 h 907364"/>
                  <a:gd name="connsiteX140" fmla="*/ 464984 w 907476"/>
                  <a:gd name="connsiteY140" fmla="*/ 705386 h 907364"/>
                  <a:gd name="connsiteX141" fmla="*/ 465368 w 907476"/>
                  <a:gd name="connsiteY141" fmla="*/ 661612 h 907364"/>
                  <a:gd name="connsiteX142" fmla="*/ 363667 w 907476"/>
                  <a:gd name="connsiteY142" fmla="*/ 661228 h 907364"/>
                  <a:gd name="connsiteX143" fmla="*/ 772772 w 907476"/>
                  <a:gd name="connsiteY143" fmla="*/ 265720 h 907364"/>
                  <a:gd name="connsiteX144" fmla="*/ 805776 w 907476"/>
                  <a:gd name="connsiteY144" fmla="*/ 265720 h 907364"/>
                  <a:gd name="connsiteX145" fmla="*/ 821127 w 907476"/>
                  <a:gd name="connsiteY145" fmla="*/ 251128 h 907364"/>
                  <a:gd name="connsiteX146" fmla="*/ 821127 w 907476"/>
                  <a:gd name="connsiteY146" fmla="*/ 146684 h 907364"/>
                  <a:gd name="connsiteX147" fmla="*/ 807311 w 907476"/>
                  <a:gd name="connsiteY147" fmla="*/ 132092 h 907364"/>
                  <a:gd name="connsiteX148" fmla="*/ 772772 w 907476"/>
                  <a:gd name="connsiteY148" fmla="*/ 132092 h 907364"/>
                  <a:gd name="connsiteX149" fmla="*/ 772772 w 907476"/>
                  <a:gd name="connsiteY149" fmla="*/ 265720 h 907364"/>
                  <a:gd name="connsiteX150" fmla="*/ 772772 w 907476"/>
                  <a:gd name="connsiteY150" fmla="*/ 301431 h 907364"/>
                  <a:gd name="connsiteX151" fmla="*/ 772772 w 907476"/>
                  <a:gd name="connsiteY151" fmla="*/ 435827 h 907364"/>
                  <a:gd name="connsiteX152" fmla="*/ 806160 w 907476"/>
                  <a:gd name="connsiteY152" fmla="*/ 435827 h 907364"/>
                  <a:gd name="connsiteX153" fmla="*/ 821511 w 907476"/>
                  <a:gd name="connsiteY153" fmla="*/ 420851 h 907364"/>
                  <a:gd name="connsiteX154" fmla="*/ 821511 w 907476"/>
                  <a:gd name="connsiteY154" fmla="*/ 316406 h 907364"/>
                  <a:gd name="connsiteX155" fmla="*/ 806160 w 907476"/>
                  <a:gd name="connsiteY155" fmla="*/ 301431 h 907364"/>
                  <a:gd name="connsiteX156" fmla="*/ 772772 w 907476"/>
                  <a:gd name="connsiteY156" fmla="*/ 301431 h 907364"/>
                  <a:gd name="connsiteX157" fmla="*/ 772772 w 907476"/>
                  <a:gd name="connsiteY157" fmla="*/ 605549 h 907364"/>
                  <a:gd name="connsiteX158" fmla="*/ 806928 w 907476"/>
                  <a:gd name="connsiteY158" fmla="*/ 605549 h 907364"/>
                  <a:gd name="connsiteX159" fmla="*/ 821127 w 907476"/>
                  <a:gd name="connsiteY159" fmla="*/ 589422 h 907364"/>
                  <a:gd name="connsiteX160" fmla="*/ 821127 w 907476"/>
                  <a:gd name="connsiteY160" fmla="*/ 488817 h 907364"/>
                  <a:gd name="connsiteX161" fmla="*/ 809614 w 907476"/>
                  <a:gd name="connsiteY161" fmla="*/ 473458 h 907364"/>
                  <a:gd name="connsiteX162" fmla="*/ 772772 w 907476"/>
                  <a:gd name="connsiteY162" fmla="*/ 473074 h 907364"/>
                  <a:gd name="connsiteX163" fmla="*/ 772772 w 907476"/>
                  <a:gd name="connsiteY163" fmla="*/ 605549 h 907364"/>
                  <a:gd name="connsiteX164" fmla="*/ 807311 w 907476"/>
                  <a:gd name="connsiteY164" fmla="*/ 851686 h 907364"/>
                  <a:gd name="connsiteX165" fmla="*/ 847991 w 907476"/>
                  <a:gd name="connsiteY165" fmla="*/ 869733 h 907364"/>
                  <a:gd name="connsiteX166" fmla="*/ 870251 w 907476"/>
                  <a:gd name="connsiteY166" fmla="*/ 842854 h 907364"/>
                  <a:gd name="connsiteX167" fmla="*/ 851062 w 907476"/>
                  <a:gd name="connsiteY167" fmla="*/ 808295 h 907364"/>
                  <a:gd name="connsiteX168" fmla="*/ 807311 w 907476"/>
                  <a:gd name="connsiteY168" fmla="*/ 851686 h 907364"/>
                  <a:gd name="connsiteX169" fmla="*/ 593549 w 907476"/>
                  <a:gd name="connsiteY169" fmla="*/ 628589 h 907364"/>
                  <a:gd name="connsiteX170" fmla="*/ 627705 w 907476"/>
                  <a:gd name="connsiteY170" fmla="*/ 594030 h 907364"/>
                  <a:gd name="connsiteX171" fmla="*/ 562079 w 907476"/>
                  <a:gd name="connsiteY171" fmla="*/ 561391 h 907364"/>
                  <a:gd name="connsiteX172" fmla="*/ 560544 w 907476"/>
                  <a:gd name="connsiteY172" fmla="*/ 562927 h 907364"/>
                  <a:gd name="connsiteX173" fmla="*/ 593549 w 907476"/>
                  <a:gd name="connsiteY173" fmla="*/ 628589 h 907364"/>
                  <a:gd name="connsiteX174" fmla="*/ 56647 w 907476"/>
                  <a:gd name="connsiteY174" fmla="*/ 166267 h 907364"/>
                  <a:gd name="connsiteX175" fmla="*/ 56647 w 907476"/>
                  <a:gd name="connsiteY175" fmla="*/ 132092 h 907364"/>
                  <a:gd name="connsiteX176" fmla="*/ 35924 w 907476"/>
                  <a:gd name="connsiteY176" fmla="*/ 149755 h 907364"/>
                  <a:gd name="connsiteX177" fmla="*/ 56647 w 907476"/>
                  <a:gd name="connsiteY177" fmla="*/ 166267 h 907364"/>
                  <a:gd name="connsiteX178" fmla="*/ 56264 w 907476"/>
                  <a:gd name="connsiteY178" fmla="*/ 776040 h 907364"/>
                  <a:gd name="connsiteX179" fmla="*/ 56264 w 907476"/>
                  <a:gd name="connsiteY179" fmla="*/ 741097 h 907364"/>
                  <a:gd name="connsiteX180" fmla="*/ 35540 w 907476"/>
                  <a:gd name="connsiteY180" fmla="*/ 757993 h 907364"/>
                  <a:gd name="connsiteX181" fmla="*/ 56264 w 907476"/>
                  <a:gd name="connsiteY181" fmla="*/ 776040 h 907364"/>
                  <a:gd name="connsiteX182" fmla="*/ 56264 w 907476"/>
                  <a:gd name="connsiteY182" fmla="*/ 369013 h 907364"/>
                  <a:gd name="connsiteX183" fmla="*/ 56264 w 907476"/>
                  <a:gd name="connsiteY183" fmla="*/ 335222 h 907364"/>
                  <a:gd name="connsiteX184" fmla="*/ 35924 w 907476"/>
                  <a:gd name="connsiteY184" fmla="*/ 352501 h 907364"/>
                  <a:gd name="connsiteX185" fmla="*/ 56264 w 907476"/>
                  <a:gd name="connsiteY185" fmla="*/ 369013 h 907364"/>
                  <a:gd name="connsiteX186" fmla="*/ 56647 w 907476"/>
                  <a:gd name="connsiteY186" fmla="*/ 538736 h 907364"/>
                  <a:gd name="connsiteX187" fmla="*/ 35924 w 907476"/>
                  <a:gd name="connsiteY187" fmla="*/ 556015 h 907364"/>
                  <a:gd name="connsiteX188" fmla="*/ 56647 w 907476"/>
                  <a:gd name="connsiteY188" fmla="*/ 572143 h 907364"/>
                  <a:gd name="connsiteX189" fmla="*/ 56647 w 907476"/>
                  <a:gd name="connsiteY189" fmla="*/ 538736 h 90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907476" h="907364">
                    <a:moveTo>
                      <a:pt x="99246" y="906980"/>
                    </a:moveTo>
                    <a:cubicBezTo>
                      <a:pt x="95025" y="905060"/>
                      <a:pt x="90420" y="903908"/>
                      <a:pt x="86582" y="901604"/>
                    </a:cubicBezTo>
                    <a:cubicBezTo>
                      <a:pt x="67777" y="891621"/>
                      <a:pt x="57415" y="876261"/>
                      <a:pt x="57031" y="854758"/>
                    </a:cubicBezTo>
                    <a:cubicBezTo>
                      <a:pt x="56647" y="840550"/>
                      <a:pt x="57031" y="826343"/>
                      <a:pt x="57031" y="811751"/>
                    </a:cubicBezTo>
                    <a:cubicBezTo>
                      <a:pt x="38610" y="811751"/>
                      <a:pt x="23259" y="805607"/>
                      <a:pt x="11746" y="791400"/>
                    </a:cubicBezTo>
                    <a:cubicBezTo>
                      <a:pt x="3303" y="780648"/>
                      <a:pt x="-535" y="767977"/>
                      <a:pt x="233" y="754153"/>
                    </a:cubicBezTo>
                    <a:cubicBezTo>
                      <a:pt x="1767" y="726890"/>
                      <a:pt x="22491" y="708074"/>
                      <a:pt x="56264" y="704619"/>
                    </a:cubicBezTo>
                    <a:cubicBezTo>
                      <a:pt x="56264" y="673131"/>
                      <a:pt x="56264" y="641260"/>
                      <a:pt x="56264" y="609773"/>
                    </a:cubicBezTo>
                    <a:cubicBezTo>
                      <a:pt x="14816" y="600174"/>
                      <a:pt x="-2070" y="582126"/>
                      <a:pt x="233" y="549871"/>
                    </a:cubicBezTo>
                    <a:cubicBezTo>
                      <a:pt x="2152" y="522992"/>
                      <a:pt x="23643" y="504561"/>
                      <a:pt x="56264" y="501489"/>
                    </a:cubicBezTo>
                    <a:cubicBezTo>
                      <a:pt x="56264" y="470002"/>
                      <a:pt x="56264" y="438131"/>
                      <a:pt x="56264" y="406644"/>
                    </a:cubicBezTo>
                    <a:cubicBezTo>
                      <a:pt x="20573" y="400500"/>
                      <a:pt x="1384" y="383220"/>
                      <a:pt x="233" y="355957"/>
                    </a:cubicBezTo>
                    <a:cubicBezTo>
                      <a:pt x="-919" y="324086"/>
                      <a:pt x="14816" y="307575"/>
                      <a:pt x="56264" y="297975"/>
                    </a:cubicBezTo>
                    <a:cubicBezTo>
                      <a:pt x="56264" y="266488"/>
                      <a:pt x="56264" y="235001"/>
                      <a:pt x="56264" y="202746"/>
                    </a:cubicBezTo>
                    <a:cubicBezTo>
                      <a:pt x="37842" y="202746"/>
                      <a:pt x="21724" y="196218"/>
                      <a:pt x="10594" y="180858"/>
                    </a:cubicBezTo>
                    <a:cubicBezTo>
                      <a:pt x="2152" y="169723"/>
                      <a:pt x="-919" y="157051"/>
                      <a:pt x="233" y="143228"/>
                    </a:cubicBezTo>
                    <a:cubicBezTo>
                      <a:pt x="2535" y="116732"/>
                      <a:pt x="23643" y="97917"/>
                      <a:pt x="56647" y="95229"/>
                    </a:cubicBezTo>
                    <a:cubicBezTo>
                      <a:pt x="56647" y="82174"/>
                      <a:pt x="56647" y="69118"/>
                      <a:pt x="56647" y="55678"/>
                    </a:cubicBezTo>
                    <a:cubicBezTo>
                      <a:pt x="56647" y="22655"/>
                      <a:pt x="78907" y="0"/>
                      <a:pt x="111911" y="0"/>
                    </a:cubicBezTo>
                    <a:cubicBezTo>
                      <a:pt x="187898" y="0"/>
                      <a:pt x="263502" y="0"/>
                      <a:pt x="339489" y="0"/>
                    </a:cubicBezTo>
                    <a:cubicBezTo>
                      <a:pt x="353306" y="0"/>
                      <a:pt x="361365" y="6912"/>
                      <a:pt x="360981" y="17663"/>
                    </a:cubicBezTo>
                    <a:cubicBezTo>
                      <a:pt x="360597" y="28799"/>
                      <a:pt x="352538" y="35327"/>
                      <a:pt x="339106" y="35327"/>
                    </a:cubicBezTo>
                    <a:cubicBezTo>
                      <a:pt x="264653" y="35327"/>
                      <a:pt x="189817" y="35327"/>
                      <a:pt x="115365" y="35327"/>
                    </a:cubicBezTo>
                    <a:cubicBezTo>
                      <a:pt x="98479" y="35327"/>
                      <a:pt x="92339" y="41471"/>
                      <a:pt x="92339" y="57982"/>
                    </a:cubicBezTo>
                    <a:cubicBezTo>
                      <a:pt x="92339" y="70270"/>
                      <a:pt x="92339" y="82557"/>
                      <a:pt x="92339" y="95229"/>
                    </a:cubicBezTo>
                    <a:cubicBezTo>
                      <a:pt x="112679" y="95613"/>
                      <a:pt x="129565" y="102141"/>
                      <a:pt x="139543" y="119420"/>
                    </a:cubicBezTo>
                    <a:cubicBezTo>
                      <a:pt x="144532" y="127868"/>
                      <a:pt x="147218" y="137852"/>
                      <a:pt x="148753" y="147452"/>
                    </a:cubicBezTo>
                    <a:cubicBezTo>
                      <a:pt x="150289" y="157819"/>
                      <a:pt x="141845" y="165883"/>
                      <a:pt x="132251" y="166267"/>
                    </a:cubicBezTo>
                    <a:cubicBezTo>
                      <a:pt x="123041" y="166651"/>
                      <a:pt x="115365" y="159739"/>
                      <a:pt x="113830" y="149755"/>
                    </a:cubicBezTo>
                    <a:cubicBezTo>
                      <a:pt x="111911" y="136316"/>
                      <a:pt x="105771" y="130556"/>
                      <a:pt x="93106" y="131708"/>
                    </a:cubicBezTo>
                    <a:cubicBezTo>
                      <a:pt x="93106" y="187002"/>
                      <a:pt x="93106" y="242297"/>
                      <a:pt x="93106" y="298743"/>
                    </a:cubicBezTo>
                    <a:cubicBezTo>
                      <a:pt x="109609" y="298743"/>
                      <a:pt x="123808" y="303735"/>
                      <a:pt x="135321" y="316022"/>
                    </a:cubicBezTo>
                    <a:cubicBezTo>
                      <a:pt x="144148" y="325622"/>
                      <a:pt x="148753" y="336758"/>
                      <a:pt x="149521" y="349429"/>
                    </a:cubicBezTo>
                    <a:cubicBezTo>
                      <a:pt x="149905" y="360565"/>
                      <a:pt x="142997" y="369013"/>
                      <a:pt x="132635" y="369397"/>
                    </a:cubicBezTo>
                    <a:cubicBezTo>
                      <a:pt x="123041" y="370165"/>
                      <a:pt x="115365" y="362869"/>
                      <a:pt x="114214" y="351733"/>
                    </a:cubicBezTo>
                    <a:cubicBezTo>
                      <a:pt x="112679" y="339062"/>
                      <a:pt x="106155" y="333686"/>
                      <a:pt x="93106" y="334838"/>
                    </a:cubicBezTo>
                    <a:cubicBezTo>
                      <a:pt x="93106" y="389748"/>
                      <a:pt x="93106" y="445042"/>
                      <a:pt x="93106" y="500721"/>
                    </a:cubicBezTo>
                    <a:cubicBezTo>
                      <a:pt x="98863" y="501873"/>
                      <a:pt x="105003" y="501873"/>
                      <a:pt x="110376" y="503793"/>
                    </a:cubicBezTo>
                    <a:cubicBezTo>
                      <a:pt x="132635" y="510704"/>
                      <a:pt x="145299" y="526064"/>
                      <a:pt x="149137" y="548719"/>
                    </a:cubicBezTo>
                    <a:cubicBezTo>
                      <a:pt x="151056" y="561007"/>
                      <a:pt x="144916" y="570607"/>
                      <a:pt x="134938" y="572143"/>
                    </a:cubicBezTo>
                    <a:cubicBezTo>
                      <a:pt x="123424" y="573679"/>
                      <a:pt x="116133" y="567535"/>
                      <a:pt x="114214" y="553711"/>
                    </a:cubicBezTo>
                    <a:cubicBezTo>
                      <a:pt x="112679" y="542959"/>
                      <a:pt x="106155" y="537584"/>
                      <a:pt x="93490" y="537584"/>
                    </a:cubicBezTo>
                    <a:cubicBezTo>
                      <a:pt x="93490" y="592878"/>
                      <a:pt x="93490" y="648556"/>
                      <a:pt x="93490" y="704235"/>
                    </a:cubicBezTo>
                    <a:cubicBezTo>
                      <a:pt x="98863" y="705002"/>
                      <a:pt x="104236" y="705770"/>
                      <a:pt x="109609" y="706922"/>
                    </a:cubicBezTo>
                    <a:cubicBezTo>
                      <a:pt x="131100" y="711914"/>
                      <a:pt x="147602" y="731498"/>
                      <a:pt x="149521" y="753385"/>
                    </a:cubicBezTo>
                    <a:cubicBezTo>
                      <a:pt x="150672" y="765673"/>
                      <a:pt x="144148" y="774888"/>
                      <a:pt x="133402" y="775656"/>
                    </a:cubicBezTo>
                    <a:cubicBezTo>
                      <a:pt x="123424" y="776424"/>
                      <a:pt x="115749" y="769513"/>
                      <a:pt x="114214" y="757225"/>
                    </a:cubicBezTo>
                    <a:cubicBezTo>
                      <a:pt x="112679" y="746473"/>
                      <a:pt x="106155" y="740713"/>
                      <a:pt x="93490" y="740713"/>
                    </a:cubicBezTo>
                    <a:cubicBezTo>
                      <a:pt x="93490" y="743017"/>
                      <a:pt x="93106" y="745705"/>
                      <a:pt x="93106" y="748393"/>
                    </a:cubicBezTo>
                    <a:cubicBezTo>
                      <a:pt x="93106" y="782184"/>
                      <a:pt x="93106" y="816359"/>
                      <a:pt x="93106" y="850150"/>
                    </a:cubicBezTo>
                    <a:cubicBezTo>
                      <a:pt x="93106" y="865126"/>
                      <a:pt x="99630" y="871653"/>
                      <a:pt x="114597" y="871653"/>
                    </a:cubicBezTo>
                    <a:cubicBezTo>
                      <a:pt x="314928" y="871653"/>
                      <a:pt x="515259" y="871653"/>
                      <a:pt x="715589" y="871653"/>
                    </a:cubicBezTo>
                    <a:cubicBezTo>
                      <a:pt x="730940" y="871653"/>
                      <a:pt x="736697" y="865126"/>
                      <a:pt x="737848" y="849382"/>
                    </a:cubicBezTo>
                    <a:cubicBezTo>
                      <a:pt x="738615" y="836710"/>
                      <a:pt x="734394" y="828263"/>
                      <a:pt x="725568" y="819431"/>
                    </a:cubicBezTo>
                    <a:cubicBezTo>
                      <a:pt x="677596" y="772584"/>
                      <a:pt x="630775" y="724970"/>
                      <a:pt x="583571" y="677355"/>
                    </a:cubicBezTo>
                    <a:cubicBezTo>
                      <a:pt x="578965" y="672747"/>
                      <a:pt x="574744" y="666988"/>
                      <a:pt x="571673" y="661228"/>
                    </a:cubicBezTo>
                    <a:cubicBezTo>
                      <a:pt x="561312" y="641644"/>
                      <a:pt x="551717" y="621677"/>
                      <a:pt x="540971" y="600174"/>
                    </a:cubicBezTo>
                    <a:cubicBezTo>
                      <a:pt x="529842" y="609773"/>
                      <a:pt x="518329" y="617453"/>
                      <a:pt x="509502" y="627821"/>
                    </a:cubicBezTo>
                    <a:cubicBezTo>
                      <a:pt x="504513" y="633581"/>
                      <a:pt x="502210" y="643180"/>
                      <a:pt x="501826" y="651244"/>
                    </a:cubicBezTo>
                    <a:cubicBezTo>
                      <a:pt x="500675" y="673515"/>
                      <a:pt x="501443" y="696171"/>
                      <a:pt x="501443" y="718442"/>
                    </a:cubicBezTo>
                    <a:cubicBezTo>
                      <a:pt x="501443" y="733034"/>
                      <a:pt x="496454" y="738409"/>
                      <a:pt x="481870" y="740329"/>
                    </a:cubicBezTo>
                    <a:cubicBezTo>
                      <a:pt x="472276" y="741865"/>
                      <a:pt x="466135" y="747625"/>
                      <a:pt x="464600" y="757609"/>
                    </a:cubicBezTo>
                    <a:cubicBezTo>
                      <a:pt x="461914" y="773352"/>
                      <a:pt x="456925" y="777576"/>
                      <a:pt x="440806" y="777576"/>
                    </a:cubicBezTo>
                    <a:cubicBezTo>
                      <a:pt x="422769" y="777576"/>
                      <a:pt x="404731" y="777576"/>
                      <a:pt x="386694" y="777576"/>
                    </a:cubicBezTo>
                    <a:cubicBezTo>
                      <a:pt x="373262" y="777576"/>
                      <a:pt x="367505" y="772200"/>
                      <a:pt x="365586" y="758761"/>
                    </a:cubicBezTo>
                    <a:cubicBezTo>
                      <a:pt x="364051" y="748009"/>
                      <a:pt x="357911" y="741865"/>
                      <a:pt x="347549" y="740329"/>
                    </a:cubicBezTo>
                    <a:cubicBezTo>
                      <a:pt x="334501" y="738793"/>
                      <a:pt x="328744" y="732650"/>
                      <a:pt x="328744" y="719594"/>
                    </a:cubicBezTo>
                    <a:cubicBezTo>
                      <a:pt x="328744" y="697707"/>
                      <a:pt x="328360" y="675819"/>
                      <a:pt x="328744" y="653932"/>
                    </a:cubicBezTo>
                    <a:cubicBezTo>
                      <a:pt x="329128" y="636653"/>
                      <a:pt x="321836" y="624365"/>
                      <a:pt x="308404" y="615149"/>
                    </a:cubicBezTo>
                    <a:cubicBezTo>
                      <a:pt x="282691" y="597486"/>
                      <a:pt x="261583" y="575598"/>
                      <a:pt x="246232" y="548335"/>
                    </a:cubicBezTo>
                    <a:cubicBezTo>
                      <a:pt x="180607" y="432371"/>
                      <a:pt x="251221" y="283767"/>
                      <a:pt x="382473" y="262264"/>
                    </a:cubicBezTo>
                    <a:cubicBezTo>
                      <a:pt x="488011" y="244601"/>
                      <a:pt x="588176" y="315638"/>
                      <a:pt x="605829" y="420851"/>
                    </a:cubicBezTo>
                    <a:cubicBezTo>
                      <a:pt x="612354" y="460018"/>
                      <a:pt x="607365" y="497649"/>
                      <a:pt x="590862" y="534896"/>
                    </a:cubicBezTo>
                    <a:cubicBezTo>
                      <a:pt x="593933" y="536816"/>
                      <a:pt x="597003" y="538736"/>
                      <a:pt x="600073" y="539887"/>
                    </a:cubicBezTo>
                    <a:cubicBezTo>
                      <a:pt x="650347" y="559855"/>
                      <a:pt x="692562" y="590574"/>
                      <a:pt x="727486" y="632045"/>
                    </a:cubicBezTo>
                    <a:cubicBezTo>
                      <a:pt x="729789" y="635117"/>
                      <a:pt x="732475" y="637804"/>
                      <a:pt x="736313" y="642412"/>
                    </a:cubicBezTo>
                    <a:cubicBezTo>
                      <a:pt x="736697" y="637804"/>
                      <a:pt x="737464" y="635885"/>
                      <a:pt x="737464" y="633581"/>
                    </a:cubicBezTo>
                    <a:cubicBezTo>
                      <a:pt x="737464" y="441203"/>
                      <a:pt x="737464" y="248824"/>
                      <a:pt x="737464" y="56062"/>
                    </a:cubicBezTo>
                    <a:cubicBezTo>
                      <a:pt x="737464" y="41855"/>
                      <a:pt x="730556" y="35327"/>
                      <a:pt x="715973" y="35327"/>
                    </a:cubicBezTo>
                    <a:cubicBezTo>
                      <a:pt x="640369" y="35327"/>
                      <a:pt x="564766" y="35327"/>
                      <a:pt x="489546" y="35327"/>
                    </a:cubicBezTo>
                    <a:cubicBezTo>
                      <a:pt x="476497" y="35327"/>
                      <a:pt x="468822" y="28799"/>
                      <a:pt x="468438" y="18047"/>
                    </a:cubicBezTo>
                    <a:cubicBezTo>
                      <a:pt x="468054" y="8448"/>
                      <a:pt x="474962" y="1152"/>
                      <a:pt x="484173" y="0"/>
                    </a:cubicBezTo>
                    <a:cubicBezTo>
                      <a:pt x="486092" y="0"/>
                      <a:pt x="488394" y="0"/>
                      <a:pt x="490313" y="0"/>
                    </a:cubicBezTo>
                    <a:cubicBezTo>
                      <a:pt x="565917" y="0"/>
                      <a:pt x="641521" y="0"/>
                      <a:pt x="716741" y="0"/>
                    </a:cubicBezTo>
                    <a:cubicBezTo>
                      <a:pt x="750129" y="0"/>
                      <a:pt x="772388" y="22271"/>
                      <a:pt x="772388" y="56062"/>
                    </a:cubicBezTo>
                    <a:cubicBezTo>
                      <a:pt x="772388" y="68734"/>
                      <a:pt x="772388" y="81406"/>
                      <a:pt x="772388" y="95613"/>
                    </a:cubicBezTo>
                    <a:cubicBezTo>
                      <a:pt x="782750" y="95613"/>
                      <a:pt x="793112" y="96381"/>
                      <a:pt x="803090" y="95613"/>
                    </a:cubicBezTo>
                    <a:cubicBezTo>
                      <a:pt x="833408" y="93309"/>
                      <a:pt x="858737" y="118652"/>
                      <a:pt x="857586" y="150523"/>
                    </a:cubicBezTo>
                    <a:cubicBezTo>
                      <a:pt x="856435" y="183162"/>
                      <a:pt x="857970" y="216185"/>
                      <a:pt x="856818" y="248824"/>
                    </a:cubicBezTo>
                    <a:cubicBezTo>
                      <a:pt x="856435" y="258808"/>
                      <a:pt x="851445" y="268792"/>
                      <a:pt x="849143" y="279159"/>
                    </a:cubicBezTo>
                    <a:cubicBezTo>
                      <a:pt x="848376" y="282231"/>
                      <a:pt x="848376" y="285303"/>
                      <a:pt x="849143" y="288375"/>
                    </a:cubicBezTo>
                    <a:cubicBezTo>
                      <a:pt x="851445" y="298359"/>
                      <a:pt x="856818" y="308343"/>
                      <a:pt x="856818" y="318710"/>
                    </a:cubicBezTo>
                    <a:cubicBezTo>
                      <a:pt x="857970" y="352501"/>
                      <a:pt x="857970" y="385908"/>
                      <a:pt x="856818" y="419699"/>
                    </a:cubicBezTo>
                    <a:cubicBezTo>
                      <a:pt x="856435" y="429683"/>
                      <a:pt x="851445" y="439283"/>
                      <a:pt x="849143" y="448882"/>
                    </a:cubicBezTo>
                    <a:cubicBezTo>
                      <a:pt x="848376" y="451954"/>
                      <a:pt x="848376" y="455794"/>
                      <a:pt x="849143" y="458866"/>
                    </a:cubicBezTo>
                    <a:cubicBezTo>
                      <a:pt x="851445" y="468850"/>
                      <a:pt x="856435" y="478449"/>
                      <a:pt x="856818" y="488049"/>
                    </a:cubicBezTo>
                    <a:cubicBezTo>
                      <a:pt x="857970" y="521840"/>
                      <a:pt x="857202" y="556015"/>
                      <a:pt x="857202" y="589806"/>
                    </a:cubicBezTo>
                    <a:cubicBezTo>
                      <a:pt x="857202" y="619757"/>
                      <a:pt x="835711" y="641260"/>
                      <a:pt x="806160" y="641260"/>
                    </a:cubicBezTo>
                    <a:cubicBezTo>
                      <a:pt x="795414" y="641260"/>
                      <a:pt x="784285" y="641260"/>
                      <a:pt x="772388" y="641260"/>
                    </a:cubicBezTo>
                    <a:cubicBezTo>
                      <a:pt x="772388" y="652780"/>
                      <a:pt x="772004" y="663916"/>
                      <a:pt x="772772" y="675051"/>
                    </a:cubicBezTo>
                    <a:cubicBezTo>
                      <a:pt x="772772" y="677355"/>
                      <a:pt x="775458" y="680043"/>
                      <a:pt x="777761" y="681963"/>
                    </a:cubicBezTo>
                    <a:cubicBezTo>
                      <a:pt x="808847" y="713450"/>
                      <a:pt x="839932" y="744937"/>
                      <a:pt x="871786" y="776040"/>
                    </a:cubicBezTo>
                    <a:cubicBezTo>
                      <a:pt x="887137" y="791016"/>
                      <a:pt x="901720" y="805991"/>
                      <a:pt x="907477" y="827495"/>
                    </a:cubicBezTo>
                    <a:cubicBezTo>
                      <a:pt x="907477" y="835942"/>
                      <a:pt x="907477" y="844006"/>
                      <a:pt x="907477" y="852454"/>
                    </a:cubicBezTo>
                    <a:cubicBezTo>
                      <a:pt x="906709" y="854374"/>
                      <a:pt x="905942" y="855910"/>
                      <a:pt x="905174" y="857830"/>
                    </a:cubicBezTo>
                    <a:cubicBezTo>
                      <a:pt x="898650" y="878181"/>
                      <a:pt x="885985" y="893541"/>
                      <a:pt x="866413" y="901988"/>
                    </a:cubicBezTo>
                    <a:cubicBezTo>
                      <a:pt x="861808" y="903908"/>
                      <a:pt x="857202" y="905444"/>
                      <a:pt x="852597" y="907364"/>
                    </a:cubicBezTo>
                    <a:cubicBezTo>
                      <a:pt x="844154" y="907364"/>
                      <a:pt x="836094" y="907364"/>
                      <a:pt x="827652" y="907364"/>
                    </a:cubicBezTo>
                    <a:cubicBezTo>
                      <a:pt x="804241" y="901604"/>
                      <a:pt x="788123" y="884325"/>
                      <a:pt x="771621" y="866662"/>
                    </a:cubicBezTo>
                    <a:cubicBezTo>
                      <a:pt x="765480" y="889317"/>
                      <a:pt x="750129" y="900836"/>
                      <a:pt x="730556" y="907364"/>
                    </a:cubicBezTo>
                    <a:cubicBezTo>
                      <a:pt x="519480" y="906980"/>
                      <a:pt x="309172" y="906980"/>
                      <a:pt x="99246" y="906980"/>
                    </a:cubicBezTo>
                    <a:close/>
                    <a:moveTo>
                      <a:pt x="557858" y="518768"/>
                    </a:moveTo>
                    <a:cubicBezTo>
                      <a:pt x="572825" y="484593"/>
                      <a:pt x="575511" y="450418"/>
                      <a:pt x="567068" y="415091"/>
                    </a:cubicBezTo>
                    <a:cubicBezTo>
                      <a:pt x="549031" y="341366"/>
                      <a:pt x="476114" y="285687"/>
                      <a:pt x="391683" y="297591"/>
                    </a:cubicBezTo>
                    <a:cubicBezTo>
                      <a:pt x="321069" y="307575"/>
                      <a:pt x="263119" y="366709"/>
                      <a:pt x="257362" y="436979"/>
                    </a:cubicBezTo>
                    <a:cubicBezTo>
                      <a:pt x="252373" y="498417"/>
                      <a:pt x="275016" y="548335"/>
                      <a:pt x="326057" y="584046"/>
                    </a:cubicBezTo>
                    <a:cubicBezTo>
                      <a:pt x="339489" y="593262"/>
                      <a:pt x="349852" y="604782"/>
                      <a:pt x="357527" y="619373"/>
                    </a:cubicBezTo>
                    <a:cubicBezTo>
                      <a:pt x="358678" y="622061"/>
                      <a:pt x="362900" y="624365"/>
                      <a:pt x="365970" y="624749"/>
                    </a:cubicBezTo>
                    <a:cubicBezTo>
                      <a:pt x="398207" y="625133"/>
                      <a:pt x="430061" y="624749"/>
                      <a:pt x="462297" y="625133"/>
                    </a:cubicBezTo>
                    <a:cubicBezTo>
                      <a:pt x="467287" y="625133"/>
                      <a:pt x="469589" y="623597"/>
                      <a:pt x="471508" y="619373"/>
                    </a:cubicBezTo>
                    <a:cubicBezTo>
                      <a:pt x="477648" y="605549"/>
                      <a:pt x="487627" y="594798"/>
                      <a:pt x="499908" y="586350"/>
                    </a:cubicBezTo>
                    <a:cubicBezTo>
                      <a:pt x="504897" y="582894"/>
                      <a:pt x="509502" y="578670"/>
                      <a:pt x="514875" y="575214"/>
                    </a:cubicBezTo>
                    <a:cubicBezTo>
                      <a:pt x="521783" y="570607"/>
                      <a:pt x="523318" y="565999"/>
                      <a:pt x="518713" y="558703"/>
                    </a:cubicBezTo>
                    <a:cubicBezTo>
                      <a:pt x="512956" y="549487"/>
                      <a:pt x="509118" y="539120"/>
                      <a:pt x="504129" y="529520"/>
                    </a:cubicBezTo>
                    <a:cubicBezTo>
                      <a:pt x="499908" y="521456"/>
                      <a:pt x="500675" y="514160"/>
                      <a:pt x="506816" y="507632"/>
                    </a:cubicBezTo>
                    <a:cubicBezTo>
                      <a:pt x="512572" y="501489"/>
                      <a:pt x="520248" y="500337"/>
                      <a:pt x="529458" y="504561"/>
                    </a:cubicBezTo>
                    <a:cubicBezTo>
                      <a:pt x="538285" y="508785"/>
                      <a:pt x="547496" y="513392"/>
                      <a:pt x="557858" y="518768"/>
                    </a:cubicBezTo>
                    <a:close/>
                    <a:moveTo>
                      <a:pt x="617343" y="660076"/>
                    </a:moveTo>
                    <a:cubicBezTo>
                      <a:pt x="671455" y="714218"/>
                      <a:pt x="726335" y="769129"/>
                      <a:pt x="780447" y="822887"/>
                    </a:cubicBezTo>
                    <a:cubicBezTo>
                      <a:pt x="794263" y="809063"/>
                      <a:pt x="809230" y="794088"/>
                      <a:pt x="822662" y="780264"/>
                    </a:cubicBezTo>
                    <a:cubicBezTo>
                      <a:pt x="768550" y="726122"/>
                      <a:pt x="714054" y="671596"/>
                      <a:pt x="659942" y="617453"/>
                    </a:cubicBezTo>
                    <a:cubicBezTo>
                      <a:pt x="645742" y="631661"/>
                      <a:pt x="631158" y="646252"/>
                      <a:pt x="617343" y="660076"/>
                    </a:cubicBezTo>
                    <a:close/>
                    <a:moveTo>
                      <a:pt x="363667" y="661228"/>
                    </a:moveTo>
                    <a:cubicBezTo>
                      <a:pt x="363667" y="674667"/>
                      <a:pt x="364051" y="687339"/>
                      <a:pt x="363667" y="700011"/>
                    </a:cubicBezTo>
                    <a:cubicBezTo>
                      <a:pt x="363667" y="705386"/>
                      <a:pt x="365586" y="708074"/>
                      <a:pt x="370191" y="710762"/>
                    </a:cubicBezTo>
                    <a:cubicBezTo>
                      <a:pt x="377867" y="715370"/>
                      <a:pt x="387078" y="720746"/>
                      <a:pt x="390532" y="728426"/>
                    </a:cubicBezTo>
                    <a:cubicBezTo>
                      <a:pt x="396672" y="741865"/>
                      <a:pt x="406266" y="743401"/>
                      <a:pt x="418547" y="742249"/>
                    </a:cubicBezTo>
                    <a:cubicBezTo>
                      <a:pt x="420466" y="741865"/>
                      <a:pt x="422769" y="743017"/>
                      <a:pt x="424688" y="742249"/>
                    </a:cubicBezTo>
                    <a:cubicBezTo>
                      <a:pt x="427758" y="741097"/>
                      <a:pt x="431595" y="739561"/>
                      <a:pt x="433131" y="736874"/>
                    </a:cubicBezTo>
                    <a:cubicBezTo>
                      <a:pt x="439271" y="725354"/>
                      <a:pt x="447714" y="716522"/>
                      <a:pt x="459611" y="710378"/>
                    </a:cubicBezTo>
                    <a:cubicBezTo>
                      <a:pt x="461914" y="709226"/>
                      <a:pt x="464600" y="707306"/>
                      <a:pt x="464984" y="705386"/>
                    </a:cubicBezTo>
                    <a:cubicBezTo>
                      <a:pt x="465368" y="690795"/>
                      <a:pt x="465368" y="676203"/>
                      <a:pt x="465368" y="661612"/>
                    </a:cubicBezTo>
                    <a:cubicBezTo>
                      <a:pt x="430061" y="661228"/>
                      <a:pt x="397440" y="661228"/>
                      <a:pt x="363667" y="661228"/>
                    </a:cubicBezTo>
                    <a:close/>
                    <a:moveTo>
                      <a:pt x="772772" y="265720"/>
                    </a:moveTo>
                    <a:cubicBezTo>
                      <a:pt x="784285" y="265720"/>
                      <a:pt x="795031" y="266104"/>
                      <a:pt x="805776" y="265720"/>
                    </a:cubicBezTo>
                    <a:cubicBezTo>
                      <a:pt x="814987" y="265336"/>
                      <a:pt x="821127" y="259960"/>
                      <a:pt x="821127" y="251128"/>
                    </a:cubicBezTo>
                    <a:cubicBezTo>
                      <a:pt x="821511" y="216185"/>
                      <a:pt x="821511" y="181626"/>
                      <a:pt x="821127" y="146684"/>
                    </a:cubicBezTo>
                    <a:cubicBezTo>
                      <a:pt x="821127" y="138236"/>
                      <a:pt x="815371" y="132476"/>
                      <a:pt x="807311" y="132092"/>
                    </a:cubicBezTo>
                    <a:cubicBezTo>
                      <a:pt x="795798" y="131708"/>
                      <a:pt x="784668" y="132092"/>
                      <a:pt x="772772" y="132092"/>
                    </a:cubicBezTo>
                    <a:cubicBezTo>
                      <a:pt x="772772" y="176635"/>
                      <a:pt x="772772" y="220793"/>
                      <a:pt x="772772" y="265720"/>
                    </a:cubicBezTo>
                    <a:close/>
                    <a:moveTo>
                      <a:pt x="772772" y="301431"/>
                    </a:moveTo>
                    <a:cubicBezTo>
                      <a:pt x="772772" y="346741"/>
                      <a:pt x="772772" y="391284"/>
                      <a:pt x="772772" y="435827"/>
                    </a:cubicBezTo>
                    <a:cubicBezTo>
                      <a:pt x="784285" y="435827"/>
                      <a:pt x="795031" y="436211"/>
                      <a:pt x="806160" y="435827"/>
                    </a:cubicBezTo>
                    <a:cubicBezTo>
                      <a:pt x="815371" y="435443"/>
                      <a:pt x="821511" y="429683"/>
                      <a:pt x="821511" y="420851"/>
                    </a:cubicBezTo>
                    <a:cubicBezTo>
                      <a:pt x="821895" y="385908"/>
                      <a:pt x="821895" y="351349"/>
                      <a:pt x="821511" y="316406"/>
                    </a:cubicBezTo>
                    <a:cubicBezTo>
                      <a:pt x="821511" y="307575"/>
                      <a:pt x="815371" y="301815"/>
                      <a:pt x="806160" y="301431"/>
                    </a:cubicBezTo>
                    <a:cubicBezTo>
                      <a:pt x="795031" y="301431"/>
                      <a:pt x="784285" y="301431"/>
                      <a:pt x="772772" y="301431"/>
                    </a:cubicBezTo>
                    <a:close/>
                    <a:moveTo>
                      <a:pt x="772772" y="605549"/>
                    </a:moveTo>
                    <a:cubicBezTo>
                      <a:pt x="784668" y="605549"/>
                      <a:pt x="795798" y="605934"/>
                      <a:pt x="806928" y="605549"/>
                    </a:cubicBezTo>
                    <a:cubicBezTo>
                      <a:pt x="815755" y="605165"/>
                      <a:pt x="820743" y="598638"/>
                      <a:pt x="821127" y="589422"/>
                    </a:cubicBezTo>
                    <a:cubicBezTo>
                      <a:pt x="821127" y="556015"/>
                      <a:pt x="821127" y="522224"/>
                      <a:pt x="821127" y="488817"/>
                    </a:cubicBezTo>
                    <a:cubicBezTo>
                      <a:pt x="821127" y="481137"/>
                      <a:pt x="817674" y="474226"/>
                      <a:pt x="809614" y="473458"/>
                    </a:cubicBezTo>
                    <a:cubicBezTo>
                      <a:pt x="797717" y="472306"/>
                      <a:pt x="785436" y="473074"/>
                      <a:pt x="772772" y="473074"/>
                    </a:cubicBezTo>
                    <a:cubicBezTo>
                      <a:pt x="772772" y="516848"/>
                      <a:pt x="772772" y="560623"/>
                      <a:pt x="772772" y="605549"/>
                    </a:cubicBezTo>
                    <a:close/>
                    <a:moveTo>
                      <a:pt x="807311" y="851686"/>
                    </a:moveTo>
                    <a:cubicBezTo>
                      <a:pt x="818057" y="863974"/>
                      <a:pt x="829570" y="875109"/>
                      <a:pt x="847991" y="869733"/>
                    </a:cubicBezTo>
                    <a:cubicBezTo>
                      <a:pt x="861424" y="865510"/>
                      <a:pt x="868715" y="855910"/>
                      <a:pt x="870251" y="842854"/>
                    </a:cubicBezTo>
                    <a:cubicBezTo>
                      <a:pt x="871786" y="827111"/>
                      <a:pt x="861424" y="817127"/>
                      <a:pt x="851062" y="808295"/>
                    </a:cubicBezTo>
                    <a:cubicBezTo>
                      <a:pt x="836094" y="822887"/>
                      <a:pt x="821895" y="836710"/>
                      <a:pt x="807311" y="851686"/>
                    </a:cubicBezTo>
                    <a:close/>
                    <a:moveTo>
                      <a:pt x="593549" y="628589"/>
                    </a:moveTo>
                    <a:cubicBezTo>
                      <a:pt x="605446" y="616685"/>
                      <a:pt x="616575" y="605549"/>
                      <a:pt x="627705" y="594030"/>
                    </a:cubicBezTo>
                    <a:cubicBezTo>
                      <a:pt x="606213" y="583278"/>
                      <a:pt x="584338" y="572143"/>
                      <a:pt x="562079" y="561391"/>
                    </a:cubicBezTo>
                    <a:cubicBezTo>
                      <a:pt x="561695" y="561775"/>
                      <a:pt x="560928" y="562543"/>
                      <a:pt x="560544" y="562927"/>
                    </a:cubicBezTo>
                    <a:cubicBezTo>
                      <a:pt x="571673" y="584814"/>
                      <a:pt x="582803" y="607085"/>
                      <a:pt x="593549" y="628589"/>
                    </a:cubicBezTo>
                    <a:close/>
                    <a:moveTo>
                      <a:pt x="56647" y="166267"/>
                    </a:moveTo>
                    <a:cubicBezTo>
                      <a:pt x="56647" y="154747"/>
                      <a:pt x="56647" y="143612"/>
                      <a:pt x="56647" y="132092"/>
                    </a:cubicBezTo>
                    <a:cubicBezTo>
                      <a:pt x="44367" y="131708"/>
                      <a:pt x="35540" y="139388"/>
                      <a:pt x="35924" y="149755"/>
                    </a:cubicBezTo>
                    <a:cubicBezTo>
                      <a:pt x="35924" y="159739"/>
                      <a:pt x="44367" y="166651"/>
                      <a:pt x="56647" y="166267"/>
                    </a:cubicBezTo>
                    <a:close/>
                    <a:moveTo>
                      <a:pt x="56264" y="776040"/>
                    </a:moveTo>
                    <a:cubicBezTo>
                      <a:pt x="56264" y="764137"/>
                      <a:pt x="56264" y="752617"/>
                      <a:pt x="56264" y="741097"/>
                    </a:cubicBezTo>
                    <a:cubicBezTo>
                      <a:pt x="43983" y="741481"/>
                      <a:pt x="36307" y="748009"/>
                      <a:pt x="35540" y="757993"/>
                    </a:cubicBezTo>
                    <a:cubicBezTo>
                      <a:pt x="35156" y="767593"/>
                      <a:pt x="42832" y="774888"/>
                      <a:pt x="56264" y="776040"/>
                    </a:cubicBezTo>
                    <a:close/>
                    <a:moveTo>
                      <a:pt x="56264" y="369013"/>
                    </a:moveTo>
                    <a:cubicBezTo>
                      <a:pt x="56264" y="357877"/>
                      <a:pt x="56264" y="346357"/>
                      <a:pt x="56264" y="335222"/>
                    </a:cubicBezTo>
                    <a:cubicBezTo>
                      <a:pt x="43599" y="334838"/>
                      <a:pt x="35540" y="342134"/>
                      <a:pt x="35924" y="352501"/>
                    </a:cubicBezTo>
                    <a:cubicBezTo>
                      <a:pt x="35924" y="362485"/>
                      <a:pt x="45518" y="371701"/>
                      <a:pt x="56264" y="369013"/>
                    </a:cubicBezTo>
                    <a:close/>
                    <a:moveTo>
                      <a:pt x="56647" y="538736"/>
                    </a:moveTo>
                    <a:cubicBezTo>
                      <a:pt x="43983" y="537968"/>
                      <a:pt x="35540" y="545263"/>
                      <a:pt x="35924" y="556015"/>
                    </a:cubicBezTo>
                    <a:cubicBezTo>
                      <a:pt x="36307" y="566767"/>
                      <a:pt x="44751" y="573295"/>
                      <a:pt x="56647" y="572143"/>
                    </a:cubicBezTo>
                    <a:cubicBezTo>
                      <a:pt x="56647" y="560623"/>
                      <a:pt x="56647" y="549487"/>
                      <a:pt x="56647" y="538736"/>
                    </a:cubicBezTo>
                    <a:close/>
                  </a:path>
                </a:pathLst>
              </a:custGeom>
              <a:grpFill/>
              <a:ln w="3834" cap="flat">
                <a:noFill/>
                <a:prstDash val="solid"/>
                <a:miter/>
              </a:ln>
            </p:spPr>
            <p:txBody>
              <a:bodyPr rtlCol="0" anchor="ctr"/>
              <a:lstStyle/>
              <a:p>
                <a:endParaRPr lang="en-US"/>
              </a:p>
            </p:txBody>
          </p:sp>
          <p:sp>
            <p:nvSpPr>
              <p:cNvPr id="16" name="Freeform 913">
                <a:extLst>
                  <a:ext uri="{FF2B5EF4-FFF2-40B4-BE49-F238E27FC236}">
                    <a16:creationId xmlns:a16="http://schemas.microsoft.com/office/drawing/2014/main" id="{0C7C6D2B-E35E-4934-8916-D61423B46FEB}"/>
                  </a:ext>
                </a:extLst>
              </p:cNvPr>
              <p:cNvSpPr/>
              <p:nvPr/>
            </p:nvSpPr>
            <p:spPr>
              <a:xfrm>
                <a:off x="5953501" y="4163181"/>
                <a:ext cx="65641" cy="35401"/>
              </a:xfrm>
              <a:custGeom>
                <a:avLst/>
                <a:gdLst>
                  <a:gd name="connsiteX0" fmla="*/ 33005 w 65641"/>
                  <a:gd name="connsiteY0" fmla="*/ 171 h 35401"/>
                  <a:gd name="connsiteX1" fmla="*/ 48739 w 65641"/>
                  <a:gd name="connsiteY1" fmla="*/ 171 h 35401"/>
                  <a:gd name="connsiteX2" fmla="*/ 65625 w 65641"/>
                  <a:gd name="connsiteY2" fmla="*/ 16682 h 35401"/>
                  <a:gd name="connsiteX3" fmla="*/ 49507 w 65641"/>
                  <a:gd name="connsiteY3" fmla="*/ 35114 h 35401"/>
                  <a:gd name="connsiteX4" fmla="*/ 16118 w 65641"/>
                  <a:gd name="connsiteY4" fmla="*/ 35114 h 35401"/>
                  <a:gd name="connsiteX5" fmla="*/ 0 w 65641"/>
                  <a:gd name="connsiteY5" fmla="*/ 17450 h 35401"/>
                  <a:gd name="connsiteX6" fmla="*/ 16886 w 65641"/>
                  <a:gd name="connsiteY6" fmla="*/ 171 h 35401"/>
                  <a:gd name="connsiteX7" fmla="*/ 33005 w 65641"/>
                  <a:gd name="connsiteY7" fmla="*/ 171 h 3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641" h="35401">
                    <a:moveTo>
                      <a:pt x="33005" y="171"/>
                    </a:moveTo>
                    <a:cubicBezTo>
                      <a:pt x="38378" y="171"/>
                      <a:pt x="43750" y="-213"/>
                      <a:pt x="48739" y="171"/>
                    </a:cubicBezTo>
                    <a:cubicBezTo>
                      <a:pt x="58717" y="555"/>
                      <a:pt x="65242" y="7466"/>
                      <a:pt x="65625" y="16682"/>
                    </a:cubicBezTo>
                    <a:cubicBezTo>
                      <a:pt x="66009" y="26666"/>
                      <a:pt x="59485" y="34730"/>
                      <a:pt x="49507" y="35114"/>
                    </a:cubicBezTo>
                    <a:cubicBezTo>
                      <a:pt x="38378" y="35498"/>
                      <a:pt x="27248" y="35498"/>
                      <a:pt x="16118" y="35114"/>
                    </a:cubicBezTo>
                    <a:cubicBezTo>
                      <a:pt x="6908" y="34730"/>
                      <a:pt x="0" y="26282"/>
                      <a:pt x="0" y="17450"/>
                    </a:cubicBezTo>
                    <a:cubicBezTo>
                      <a:pt x="384" y="8618"/>
                      <a:pt x="7291" y="939"/>
                      <a:pt x="16886" y="171"/>
                    </a:cubicBezTo>
                    <a:cubicBezTo>
                      <a:pt x="22259" y="-213"/>
                      <a:pt x="27632" y="171"/>
                      <a:pt x="33005" y="171"/>
                    </a:cubicBezTo>
                    <a:close/>
                  </a:path>
                </a:pathLst>
              </a:custGeom>
              <a:grpFill/>
              <a:ln w="3834" cap="flat">
                <a:noFill/>
                <a:prstDash val="solid"/>
                <a:miter/>
              </a:ln>
            </p:spPr>
            <p:txBody>
              <a:bodyPr rtlCol="0" anchor="ctr"/>
              <a:lstStyle/>
              <a:p>
                <a:endParaRPr lang="en-US"/>
              </a:p>
            </p:txBody>
          </p:sp>
          <p:sp>
            <p:nvSpPr>
              <p:cNvPr id="17" name="Freeform 914">
                <a:extLst>
                  <a:ext uri="{FF2B5EF4-FFF2-40B4-BE49-F238E27FC236}">
                    <a16:creationId xmlns:a16="http://schemas.microsoft.com/office/drawing/2014/main" id="{1ECEA788-3246-9EBB-7722-9184FE9E3D8E}"/>
                  </a:ext>
                </a:extLst>
              </p:cNvPr>
              <p:cNvSpPr/>
              <p:nvPr/>
            </p:nvSpPr>
            <p:spPr>
              <a:xfrm>
                <a:off x="5523843" y="4332476"/>
                <a:ext cx="58547" cy="56694"/>
              </a:xfrm>
              <a:custGeom>
                <a:avLst/>
                <a:gdLst>
                  <a:gd name="connsiteX0" fmla="*/ 58548 w 58547"/>
                  <a:gd name="connsiteY0" fmla="*/ 17109 h 56694"/>
                  <a:gd name="connsiteX1" fmla="*/ 18635 w 58547"/>
                  <a:gd name="connsiteY1" fmla="*/ 56660 h 56694"/>
                  <a:gd name="connsiteX2" fmla="*/ 2900 w 58547"/>
                  <a:gd name="connsiteY2" fmla="*/ 47060 h 56694"/>
                  <a:gd name="connsiteX3" fmla="*/ 4435 w 58547"/>
                  <a:gd name="connsiteY3" fmla="*/ 28245 h 56694"/>
                  <a:gd name="connsiteX4" fmla="*/ 28229 w 58547"/>
                  <a:gd name="connsiteY4" fmla="*/ 4438 h 56694"/>
                  <a:gd name="connsiteX5" fmla="*/ 47034 w 58547"/>
                  <a:gd name="connsiteY5" fmla="*/ 2902 h 56694"/>
                  <a:gd name="connsiteX6" fmla="*/ 58548 w 58547"/>
                  <a:gd name="connsiteY6" fmla="*/ 17109 h 5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47" h="56694">
                    <a:moveTo>
                      <a:pt x="58548" y="17109"/>
                    </a:moveTo>
                    <a:cubicBezTo>
                      <a:pt x="56245" y="29397"/>
                      <a:pt x="29381" y="57812"/>
                      <a:pt x="18635" y="56660"/>
                    </a:cubicBezTo>
                    <a:cubicBezTo>
                      <a:pt x="12878" y="55892"/>
                      <a:pt x="6738" y="51668"/>
                      <a:pt x="2900" y="47060"/>
                    </a:cubicBezTo>
                    <a:cubicBezTo>
                      <a:pt x="-1705" y="41301"/>
                      <a:pt x="-554" y="34005"/>
                      <a:pt x="4435" y="28245"/>
                    </a:cubicBezTo>
                    <a:cubicBezTo>
                      <a:pt x="12111" y="19797"/>
                      <a:pt x="19786" y="12118"/>
                      <a:pt x="28229" y="4438"/>
                    </a:cubicBezTo>
                    <a:cubicBezTo>
                      <a:pt x="33602" y="-554"/>
                      <a:pt x="40894" y="-1706"/>
                      <a:pt x="47034" y="2902"/>
                    </a:cubicBezTo>
                    <a:cubicBezTo>
                      <a:pt x="51640" y="6742"/>
                      <a:pt x="54710" y="12502"/>
                      <a:pt x="58548" y="17109"/>
                    </a:cubicBezTo>
                    <a:close/>
                  </a:path>
                </a:pathLst>
              </a:custGeom>
              <a:grpFill/>
              <a:ln w="3834" cap="flat">
                <a:noFill/>
                <a:prstDash val="solid"/>
                <a:miter/>
              </a:ln>
            </p:spPr>
            <p:txBody>
              <a:bodyPr rtlCol="0" anchor="ctr"/>
              <a:lstStyle/>
              <a:p>
                <a:endParaRPr lang="en-US"/>
              </a:p>
            </p:txBody>
          </p:sp>
          <p:sp>
            <p:nvSpPr>
              <p:cNvPr id="18" name="Freeform 916">
                <a:extLst>
                  <a:ext uri="{FF2B5EF4-FFF2-40B4-BE49-F238E27FC236}">
                    <a16:creationId xmlns:a16="http://schemas.microsoft.com/office/drawing/2014/main" id="{77899F0B-C864-927E-5A3F-9F8F7ECE86CB}"/>
                  </a:ext>
                </a:extLst>
              </p:cNvPr>
              <p:cNvSpPr/>
              <p:nvPr/>
            </p:nvSpPr>
            <p:spPr>
              <a:xfrm>
                <a:off x="5445750" y="4163159"/>
                <a:ext cx="62204" cy="35518"/>
              </a:xfrm>
              <a:custGeom>
                <a:avLst/>
                <a:gdLst>
                  <a:gd name="connsiteX0" fmla="*/ 30335 w 62204"/>
                  <a:gd name="connsiteY0" fmla="*/ 35519 h 35518"/>
                  <a:gd name="connsiteX1" fmla="*/ 18054 w 62204"/>
                  <a:gd name="connsiteY1" fmla="*/ 35519 h 35518"/>
                  <a:gd name="connsiteX2" fmla="*/ 17 w 62204"/>
                  <a:gd name="connsiteY2" fmla="*/ 19007 h 35518"/>
                  <a:gd name="connsiteX3" fmla="*/ 16135 w 62204"/>
                  <a:gd name="connsiteY3" fmla="*/ 576 h 35518"/>
                  <a:gd name="connsiteX4" fmla="*/ 46070 w 62204"/>
                  <a:gd name="connsiteY4" fmla="*/ 576 h 35518"/>
                  <a:gd name="connsiteX5" fmla="*/ 62188 w 62204"/>
                  <a:gd name="connsiteY5" fmla="*/ 19391 h 35518"/>
                  <a:gd name="connsiteX6" fmla="*/ 44535 w 62204"/>
                  <a:gd name="connsiteY6" fmla="*/ 35519 h 35518"/>
                  <a:gd name="connsiteX7" fmla="*/ 30335 w 62204"/>
                  <a:gd name="connsiteY7" fmla="*/ 35519 h 3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04" h="35518">
                    <a:moveTo>
                      <a:pt x="30335" y="35519"/>
                    </a:moveTo>
                    <a:cubicBezTo>
                      <a:pt x="26114" y="35519"/>
                      <a:pt x="22276" y="35519"/>
                      <a:pt x="18054" y="35519"/>
                    </a:cubicBezTo>
                    <a:cubicBezTo>
                      <a:pt x="7309" y="35135"/>
                      <a:pt x="401" y="28607"/>
                      <a:pt x="17" y="19007"/>
                    </a:cubicBezTo>
                    <a:cubicBezTo>
                      <a:pt x="-367" y="9024"/>
                      <a:pt x="5774" y="1344"/>
                      <a:pt x="16135" y="576"/>
                    </a:cubicBezTo>
                    <a:cubicBezTo>
                      <a:pt x="26114" y="-192"/>
                      <a:pt x="36092" y="-192"/>
                      <a:pt x="46070" y="576"/>
                    </a:cubicBezTo>
                    <a:cubicBezTo>
                      <a:pt x="56048" y="1344"/>
                      <a:pt x="62572" y="9792"/>
                      <a:pt x="62188" y="19391"/>
                    </a:cubicBezTo>
                    <a:cubicBezTo>
                      <a:pt x="61421" y="28607"/>
                      <a:pt x="54513" y="35135"/>
                      <a:pt x="44535" y="35519"/>
                    </a:cubicBezTo>
                    <a:cubicBezTo>
                      <a:pt x="39546" y="35519"/>
                      <a:pt x="34940" y="35519"/>
                      <a:pt x="30335" y="35519"/>
                    </a:cubicBezTo>
                    <a:close/>
                  </a:path>
                </a:pathLst>
              </a:custGeom>
              <a:grpFill/>
              <a:ln w="3834" cap="flat">
                <a:noFill/>
                <a:prstDash val="solid"/>
                <a:miter/>
              </a:ln>
            </p:spPr>
            <p:txBody>
              <a:bodyPr rtlCol="0" anchor="ctr"/>
              <a:lstStyle/>
              <a:p>
                <a:endParaRPr lang="en-US"/>
              </a:p>
            </p:txBody>
          </p:sp>
          <p:sp>
            <p:nvSpPr>
              <p:cNvPr id="19" name="Freeform 917">
                <a:extLst>
                  <a:ext uri="{FF2B5EF4-FFF2-40B4-BE49-F238E27FC236}">
                    <a16:creationId xmlns:a16="http://schemas.microsoft.com/office/drawing/2014/main" id="{33A35F3D-29DA-DF1A-B3FF-15911E034E32}"/>
                  </a:ext>
                </a:extLst>
              </p:cNvPr>
              <p:cNvSpPr/>
              <p:nvPr/>
            </p:nvSpPr>
            <p:spPr>
              <a:xfrm>
                <a:off x="5888622" y="3972297"/>
                <a:ext cx="52247" cy="54354"/>
              </a:xfrm>
              <a:custGeom>
                <a:avLst/>
                <a:gdLst>
                  <a:gd name="connsiteX0" fmla="*/ 13838 w 52247"/>
                  <a:gd name="connsiteY0" fmla="*/ 54355 h 54354"/>
                  <a:gd name="connsiteX1" fmla="*/ 1173 w 52247"/>
                  <a:gd name="connsiteY1" fmla="*/ 43219 h 54354"/>
                  <a:gd name="connsiteX2" fmla="*/ 2708 w 52247"/>
                  <a:gd name="connsiteY2" fmla="*/ 25556 h 54354"/>
                  <a:gd name="connsiteX3" fmla="*/ 24199 w 52247"/>
                  <a:gd name="connsiteY3" fmla="*/ 3668 h 54354"/>
                  <a:gd name="connsiteX4" fmla="*/ 46075 w 52247"/>
                  <a:gd name="connsiteY4" fmla="*/ 4436 h 54354"/>
                  <a:gd name="connsiteX5" fmla="*/ 49529 w 52247"/>
                  <a:gd name="connsiteY5" fmla="*/ 25940 h 54354"/>
                  <a:gd name="connsiteX6" fmla="*/ 24583 w 52247"/>
                  <a:gd name="connsiteY6" fmla="*/ 50899 h 54354"/>
                  <a:gd name="connsiteX7" fmla="*/ 13838 w 52247"/>
                  <a:gd name="connsiteY7" fmla="*/ 54355 h 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47" h="54354">
                    <a:moveTo>
                      <a:pt x="13838" y="54355"/>
                    </a:moveTo>
                    <a:cubicBezTo>
                      <a:pt x="10000" y="51283"/>
                      <a:pt x="3092" y="48211"/>
                      <a:pt x="1173" y="43219"/>
                    </a:cubicBezTo>
                    <a:cubicBezTo>
                      <a:pt x="-746" y="38227"/>
                      <a:pt x="-362" y="29780"/>
                      <a:pt x="2708" y="25556"/>
                    </a:cubicBezTo>
                    <a:cubicBezTo>
                      <a:pt x="8465" y="17108"/>
                      <a:pt x="16524" y="10196"/>
                      <a:pt x="24199" y="3668"/>
                    </a:cubicBezTo>
                    <a:cubicBezTo>
                      <a:pt x="30724" y="-1707"/>
                      <a:pt x="39934" y="-940"/>
                      <a:pt x="46075" y="4436"/>
                    </a:cubicBezTo>
                    <a:cubicBezTo>
                      <a:pt x="52215" y="9812"/>
                      <a:pt x="54518" y="19796"/>
                      <a:pt x="49529" y="25940"/>
                    </a:cubicBezTo>
                    <a:cubicBezTo>
                      <a:pt x="42237" y="34771"/>
                      <a:pt x="33410" y="42835"/>
                      <a:pt x="24583" y="50899"/>
                    </a:cubicBezTo>
                    <a:cubicBezTo>
                      <a:pt x="22665" y="52819"/>
                      <a:pt x="19210" y="52819"/>
                      <a:pt x="13838" y="54355"/>
                    </a:cubicBezTo>
                    <a:close/>
                  </a:path>
                </a:pathLst>
              </a:custGeom>
              <a:grpFill/>
              <a:ln w="3834" cap="flat">
                <a:noFill/>
                <a:prstDash val="solid"/>
                <a:miter/>
              </a:ln>
            </p:spPr>
            <p:txBody>
              <a:bodyPr rtlCol="0" anchor="ctr"/>
              <a:lstStyle/>
              <a:p>
                <a:endParaRPr lang="en-US"/>
              </a:p>
            </p:txBody>
          </p:sp>
          <p:sp>
            <p:nvSpPr>
              <p:cNvPr id="20" name="Freeform 918">
                <a:extLst>
                  <a:ext uri="{FF2B5EF4-FFF2-40B4-BE49-F238E27FC236}">
                    <a16:creationId xmlns:a16="http://schemas.microsoft.com/office/drawing/2014/main" id="{B3F05D47-FE28-F0DA-EBA3-B581FB583E6C}"/>
                  </a:ext>
                </a:extLst>
              </p:cNvPr>
              <p:cNvSpPr/>
              <p:nvPr/>
            </p:nvSpPr>
            <p:spPr>
              <a:xfrm>
                <a:off x="5523894" y="3973420"/>
                <a:ext cx="55042" cy="51523"/>
              </a:xfrm>
              <a:custGeom>
                <a:avLst/>
                <a:gdLst>
                  <a:gd name="connsiteX0" fmla="*/ 55043 w 55042"/>
                  <a:gd name="connsiteY0" fmla="*/ 36336 h 51523"/>
                  <a:gd name="connsiteX1" fmla="*/ 43530 w 55042"/>
                  <a:gd name="connsiteY1" fmla="*/ 50160 h 51523"/>
                  <a:gd name="connsiteX2" fmla="*/ 25492 w 55042"/>
                  <a:gd name="connsiteY2" fmla="*/ 49008 h 51523"/>
                  <a:gd name="connsiteX3" fmla="*/ 4001 w 55042"/>
                  <a:gd name="connsiteY3" fmla="*/ 28272 h 51523"/>
                  <a:gd name="connsiteX4" fmla="*/ 5920 w 55042"/>
                  <a:gd name="connsiteY4" fmla="*/ 4465 h 51523"/>
                  <a:gd name="connsiteX5" fmla="*/ 29330 w 55042"/>
                  <a:gd name="connsiteY5" fmla="*/ 4465 h 51523"/>
                  <a:gd name="connsiteX6" fmla="*/ 48519 w 55042"/>
                  <a:gd name="connsiteY6" fmla="*/ 24048 h 51523"/>
                  <a:gd name="connsiteX7" fmla="*/ 55043 w 55042"/>
                  <a:gd name="connsiteY7" fmla="*/ 36336 h 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42" h="51523">
                    <a:moveTo>
                      <a:pt x="55043" y="36336"/>
                    </a:moveTo>
                    <a:cubicBezTo>
                      <a:pt x="51205" y="40944"/>
                      <a:pt x="48519" y="47856"/>
                      <a:pt x="43530" y="50160"/>
                    </a:cubicBezTo>
                    <a:cubicBezTo>
                      <a:pt x="38541" y="52464"/>
                      <a:pt x="30098" y="51696"/>
                      <a:pt x="25492" y="49008"/>
                    </a:cubicBezTo>
                    <a:cubicBezTo>
                      <a:pt x="17433" y="43632"/>
                      <a:pt x="10525" y="35568"/>
                      <a:pt x="4001" y="28272"/>
                    </a:cubicBezTo>
                    <a:cubicBezTo>
                      <a:pt x="-2139" y="20976"/>
                      <a:pt x="-988" y="10609"/>
                      <a:pt x="5920" y="4465"/>
                    </a:cubicBezTo>
                    <a:cubicBezTo>
                      <a:pt x="12444" y="-1295"/>
                      <a:pt x="22422" y="-1679"/>
                      <a:pt x="29330" y="4465"/>
                    </a:cubicBezTo>
                    <a:cubicBezTo>
                      <a:pt x="36238" y="10609"/>
                      <a:pt x="42762" y="17137"/>
                      <a:pt x="48519" y="24048"/>
                    </a:cubicBezTo>
                    <a:cubicBezTo>
                      <a:pt x="51205" y="26352"/>
                      <a:pt x="52357" y="30576"/>
                      <a:pt x="55043" y="36336"/>
                    </a:cubicBezTo>
                    <a:close/>
                  </a:path>
                </a:pathLst>
              </a:custGeom>
              <a:grpFill/>
              <a:ln w="3834" cap="flat">
                <a:noFill/>
                <a:prstDash val="solid"/>
                <a:miter/>
              </a:ln>
            </p:spPr>
            <p:txBody>
              <a:bodyPr rtlCol="0" anchor="ctr"/>
              <a:lstStyle/>
              <a:p>
                <a:endParaRPr lang="en-US"/>
              </a:p>
            </p:txBody>
          </p:sp>
          <p:sp>
            <p:nvSpPr>
              <p:cNvPr id="21" name="Freeform 919">
                <a:extLst>
                  <a:ext uri="{FF2B5EF4-FFF2-40B4-BE49-F238E27FC236}">
                    <a16:creationId xmlns:a16="http://schemas.microsoft.com/office/drawing/2014/main" id="{64DF3036-D062-B831-0B16-B3E439908EC2}"/>
                  </a:ext>
                </a:extLst>
              </p:cNvPr>
              <p:cNvSpPr/>
              <p:nvPr/>
            </p:nvSpPr>
            <p:spPr>
              <a:xfrm>
                <a:off x="5714409" y="3893791"/>
                <a:ext cx="35595" cy="58763"/>
              </a:xfrm>
              <a:custGeom>
                <a:avLst/>
                <a:gdLst>
                  <a:gd name="connsiteX0" fmla="*/ 384 w 35595"/>
                  <a:gd name="connsiteY0" fmla="*/ 28799 h 58763"/>
                  <a:gd name="connsiteX1" fmla="*/ 384 w 35595"/>
                  <a:gd name="connsiteY1" fmla="*/ 18047 h 58763"/>
                  <a:gd name="connsiteX2" fmla="*/ 17654 w 35595"/>
                  <a:gd name="connsiteY2" fmla="*/ 0 h 58763"/>
                  <a:gd name="connsiteX3" fmla="*/ 35307 w 35595"/>
                  <a:gd name="connsiteY3" fmla="*/ 18047 h 58763"/>
                  <a:gd name="connsiteX4" fmla="*/ 35307 w 35595"/>
                  <a:gd name="connsiteY4" fmla="*/ 41087 h 58763"/>
                  <a:gd name="connsiteX5" fmla="*/ 16886 w 35595"/>
                  <a:gd name="connsiteY5" fmla="*/ 58750 h 58763"/>
                  <a:gd name="connsiteX6" fmla="*/ 0 w 35595"/>
                  <a:gd name="connsiteY6" fmla="*/ 40703 h 58763"/>
                  <a:gd name="connsiteX7" fmla="*/ 384 w 35595"/>
                  <a:gd name="connsiteY7" fmla="*/ 28799 h 5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95" h="58763">
                    <a:moveTo>
                      <a:pt x="384" y="28799"/>
                    </a:moveTo>
                    <a:cubicBezTo>
                      <a:pt x="384" y="25343"/>
                      <a:pt x="384" y="21887"/>
                      <a:pt x="384" y="18047"/>
                    </a:cubicBezTo>
                    <a:cubicBezTo>
                      <a:pt x="767" y="6912"/>
                      <a:pt x="7676" y="0"/>
                      <a:pt x="17654" y="0"/>
                    </a:cubicBezTo>
                    <a:cubicBezTo>
                      <a:pt x="27632" y="0"/>
                      <a:pt x="34923" y="6912"/>
                      <a:pt x="35307" y="18047"/>
                    </a:cubicBezTo>
                    <a:cubicBezTo>
                      <a:pt x="35691" y="25727"/>
                      <a:pt x="35691" y="33407"/>
                      <a:pt x="35307" y="41087"/>
                    </a:cubicBezTo>
                    <a:cubicBezTo>
                      <a:pt x="34923" y="51454"/>
                      <a:pt x="26481" y="59134"/>
                      <a:pt x="16886" y="58750"/>
                    </a:cubicBezTo>
                    <a:cubicBezTo>
                      <a:pt x="7292" y="58366"/>
                      <a:pt x="384" y="51070"/>
                      <a:pt x="0" y="40703"/>
                    </a:cubicBezTo>
                    <a:cubicBezTo>
                      <a:pt x="384" y="36479"/>
                      <a:pt x="384" y="32639"/>
                      <a:pt x="384" y="28799"/>
                    </a:cubicBezTo>
                    <a:close/>
                  </a:path>
                </a:pathLst>
              </a:custGeom>
              <a:grpFill/>
              <a:ln w="3834" cap="flat">
                <a:noFill/>
                <a:prstDash val="solid"/>
                <a:miter/>
              </a:ln>
            </p:spPr>
            <p:txBody>
              <a:bodyPr rtlCol="0" anchor="ctr"/>
              <a:lstStyle/>
              <a:p>
                <a:endParaRPr lang="en-US"/>
              </a:p>
            </p:txBody>
          </p:sp>
          <p:sp>
            <p:nvSpPr>
              <p:cNvPr id="22" name="Freeform 920">
                <a:extLst>
                  <a:ext uri="{FF2B5EF4-FFF2-40B4-BE49-F238E27FC236}">
                    <a16:creationId xmlns:a16="http://schemas.microsoft.com/office/drawing/2014/main" id="{5F78D562-C6B9-94CC-04EF-AA9D0CAD736A}"/>
                  </a:ext>
                </a:extLst>
              </p:cNvPr>
              <p:cNvSpPr/>
              <p:nvPr/>
            </p:nvSpPr>
            <p:spPr>
              <a:xfrm>
                <a:off x="5714793" y="3727525"/>
                <a:ext cx="35307" cy="35326"/>
              </a:xfrm>
              <a:custGeom>
                <a:avLst/>
                <a:gdLst>
                  <a:gd name="connsiteX0" fmla="*/ 0 w 35307"/>
                  <a:gd name="connsiteY0" fmla="*/ 17279 h 35326"/>
                  <a:gd name="connsiteX1" fmla="*/ 17270 w 35307"/>
                  <a:gd name="connsiteY1" fmla="*/ 0 h 35326"/>
                  <a:gd name="connsiteX2" fmla="*/ 35308 w 35307"/>
                  <a:gd name="connsiteY2" fmla="*/ 17663 h 35326"/>
                  <a:gd name="connsiteX3" fmla="*/ 18038 w 35307"/>
                  <a:gd name="connsiteY3" fmla="*/ 35327 h 35326"/>
                  <a:gd name="connsiteX4" fmla="*/ 0 w 35307"/>
                  <a:gd name="connsiteY4" fmla="*/ 17279 h 35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7" h="35326">
                    <a:moveTo>
                      <a:pt x="0" y="17279"/>
                    </a:moveTo>
                    <a:cubicBezTo>
                      <a:pt x="0" y="7680"/>
                      <a:pt x="7676" y="0"/>
                      <a:pt x="17270" y="0"/>
                    </a:cubicBezTo>
                    <a:cubicBezTo>
                      <a:pt x="27248" y="0"/>
                      <a:pt x="35308" y="8064"/>
                      <a:pt x="35308" y="17663"/>
                    </a:cubicBezTo>
                    <a:cubicBezTo>
                      <a:pt x="34923" y="27263"/>
                      <a:pt x="27248" y="34943"/>
                      <a:pt x="18038" y="35327"/>
                    </a:cubicBezTo>
                    <a:cubicBezTo>
                      <a:pt x="8059" y="35327"/>
                      <a:pt x="0" y="27263"/>
                      <a:pt x="0" y="17279"/>
                    </a:cubicBezTo>
                    <a:close/>
                  </a:path>
                </a:pathLst>
              </a:custGeom>
              <a:grpFill/>
              <a:ln w="3834" cap="flat">
                <a:noFill/>
                <a:prstDash val="solid"/>
                <a:miter/>
              </a:ln>
            </p:spPr>
            <p:txBody>
              <a:bodyPr rtlCol="0" anchor="ctr"/>
              <a:lstStyle/>
              <a:p>
                <a:endParaRPr lang="en-US"/>
              </a:p>
            </p:txBody>
          </p:sp>
          <p:sp>
            <p:nvSpPr>
              <p:cNvPr id="23" name="Freeform 921">
                <a:extLst>
                  <a:ext uri="{FF2B5EF4-FFF2-40B4-BE49-F238E27FC236}">
                    <a16:creationId xmlns:a16="http://schemas.microsoft.com/office/drawing/2014/main" id="{36116162-935C-0BD0-A76C-1F4388C54AE1}"/>
                  </a:ext>
                </a:extLst>
              </p:cNvPr>
              <p:cNvSpPr/>
              <p:nvPr/>
            </p:nvSpPr>
            <p:spPr>
              <a:xfrm>
                <a:off x="5649294" y="4059440"/>
                <a:ext cx="169845" cy="243571"/>
              </a:xfrm>
              <a:custGeom>
                <a:avLst/>
                <a:gdLst>
                  <a:gd name="connsiteX0" fmla="*/ 48229 w 169845"/>
                  <a:gd name="connsiteY0" fmla="*/ 164197 h 243571"/>
                  <a:gd name="connsiteX1" fmla="*/ 19446 w 169845"/>
                  <a:gd name="connsiteY1" fmla="*/ 164197 h 243571"/>
                  <a:gd name="connsiteX2" fmla="*/ 3327 w 169845"/>
                  <a:gd name="connsiteY2" fmla="*/ 136166 h 243571"/>
                  <a:gd name="connsiteX3" fmla="*/ 82385 w 169845"/>
                  <a:gd name="connsiteY3" fmla="*/ 9450 h 243571"/>
                  <a:gd name="connsiteX4" fmla="*/ 103876 w 169845"/>
                  <a:gd name="connsiteY4" fmla="*/ 1002 h 243571"/>
                  <a:gd name="connsiteX5" fmla="*/ 116925 w 169845"/>
                  <a:gd name="connsiteY5" fmla="*/ 20201 h 243571"/>
                  <a:gd name="connsiteX6" fmla="*/ 116925 w 169845"/>
                  <a:gd name="connsiteY6" fmla="*/ 70504 h 243571"/>
                  <a:gd name="connsiteX7" fmla="*/ 116925 w 169845"/>
                  <a:gd name="connsiteY7" fmla="*/ 82408 h 243571"/>
                  <a:gd name="connsiteX8" fmla="*/ 146475 w 169845"/>
                  <a:gd name="connsiteY8" fmla="*/ 82408 h 243571"/>
                  <a:gd name="connsiteX9" fmla="*/ 167583 w 169845"/>
                  <a:gd name="connsiteY9" fmla="*/ 92391 h 243571"/>
                  <a:gd name="connsiteX10" fmla="*/ 164129 w 169845"/>
                  <a:gd name="connsiteY10" fmla="*/ 115431 h 243571"/>
                  <a:gd name="connsiteX11" fmla="*/ 83536 w 169845"/>
                  <a:gd name="connsiteY11" fmla="*/ 232931 h 243571"/>
                  <a:gd name="connsiteX12" fmla="*/ 57056 w 169845"/>
                  <a:gd name="connsiteY12" fmla="*/ 240611 h 243571"/>
                  <a:gd name="connsiteX13" fmla="*/ 48229 w 169845"/>
                  <a:gd name="connsiteY13" fmla="*/ 220643 h 243571"/>
                  <a:gd name="connsiteX14" fmla="*/ 48229 w 169845"/>
                  <a:gd name="connsiteY14" fmla="*/ 164197 h 243571"/>
                  <a:gd name="connsiteX15" fmla="*/ 85071 w 169845"/>
                  <a:gd name="connsiteY15" fmla="*/ 166501 h 243571"/>
                  <a:gd name="connsiteX16" fmla="*/ 116157 w 169845"/>
                  <a:gd name="connsiteY16" fmla="*/ 121574 h 243571"/>
                  <a:gd name="connsiteX17" fmla="*/ 86606 w 169845"/>
                  <a:gd name="connsiteY17" fmla="*/ 112359 h 243571"/>
                  <a:gd name="connsiteX18" fmla="*/ 78547 w 169845"/>
                  <a:gd name="connsiteY18" fmla="*/ 83560 h 243571"/>
                  <a:gd name="connsiteX19" fmla="*/ 50915 w 169845"/>
                  <a:gd name="connsiteY19" fmla="*/ 128102 h 243571"/>
                  <a:gd name="connsiteX20" fmla="*/ 85071 w 169845"/>
                  <a:gd name="connsiteY20" fmla="*/ 166501 h 24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845" h="243571">
                    <a:moveTo>
                      <a:pt x="48229" y="164197"/>
                    </a:moveTo>
                    <a:cubicBezTo>
                      <a:pt x="37867" y="164197"/>
                      <a:pt x="28656" y="164197"/>
                      <a:pt x="19446" y="164197"/>
                    </a:cubicBezTo>
                    <a:cubicBezTo>
                      <a:pt x="3327" y="163813"/>
                      <a:pt x="-5116" y="149606"/>
                      <a:pt x="3327" y="136166"/>
                    </a:cubicBezTo>
                    <a:cubicBezTo>
                      <a:pt x="29424" y="93927"/>
                      <a:pt x="55904" y="51689"/>
                      <a:pt x="82385" y="9450"/>
                    </a:cubicBezTo>
                    <a:cubicBezTo>
                      <a:pt x="87758" y="1002"/>
                      <a:pt x="95433" y="-1686"/>
                      <a:pt x="103876" y="1002"/>
                    </a:cubicBezTo>
                    <a:cubicBezTo>
                      <a:pt x="111552" y="3306"/>
                      <a:pt x="116541" y="10602"/>
                      <a:pt x="116925" y="20201"/>
                    </a:cubicBezTo>
                    <a:cubicBezTo>
                      <a:pt x="117308" y="37097"/>
                      <a:pt x="116925" y="53992"/>
                      <a:pt x="116925" y="70504"/>
                    </a:cubicBezTo>
                    <a:cubicBezTo>
                      <a:pt x="116925" y="73960"/>
                      <a:pt x="116925" y="77416"/>
                      <a:pt x="116925" y="82408"/>
                    </a:cubicBezTo>
                    <a:cubicBezTo>
                      <a:pt x="127286" y="82408"/>
                      <a:pt x="136881" y="82408"/>
                      <a:pt x="146475" y="82408"/>
                    </a:cubicBezTo>
                    <a:cubicBezTo>
                      <a:pt x="155302" y="82408"/>
                      <a:pt x="162978" y="83944"/>
                      <a:pt x="167583" y="92391"/>
                    </a:cubicBezTo>
                    <a:cubicBezTo>
                      <a:pt x="172188" y="100839"/>
                      <a:pt x="169118" y="108135"/>
                      <a:pt x="164129" y="115431"/>
                    </a:cubicBezTo>
                    <a:cubicBezTo>
                      <a:pt x="137265" y="154597"/>
                      <a:pt x="110401" y="193764"/>
                      <a:pt x="83536" y="232931"/>
                    </a:cubicBezTo>
                    <a:cubicBezTo>
                      <a:pt x="76245" y="243683"/>
                      <a:pt x="66266" y="246371"/>
                      <a:pt x="57056" y="240611"/>
                    </a:cubicBezTo>
                    <a:cubicBezTo>
                      <a:pt x="49764" y="236003"/>
                      <a:pt x="48229" y="228707"/>
                      <a:pt x="48229" y="220643"/>
                    </a:cubicBezTo>
                    <a:cubicBezTo>
                      <a:pt x="48229" y="202212"/>
                      <a:pt x="48229" y="183781"/>
                      <a:pt x="48229" y="164197"/>
                    </a:cubicBezTo>
                    <a:close/>
                    <a:moveTo>
                      <a:pt x="85071" y="166501"/>
                    </a:moveTo>
                    <a:cubicBezTo>
                      <a:pt x="96584" y="149989"/>
                      <a:pt x="106563" y="135014"/>
                      <a:pt x="116157" y="121574"/>
                    </a:cubicBezTo>
                    <a:cubicBezTo>
                      <a:pt x="105795" y="118887"/>
                      <a:pt x="92747" y="118887"/>
                      <a:pt x="86606" y="112359"/>
                    </a:cubicBezTo>
                    <a:cubicBezTo>
                      <a:pt x="80466" y="106215"/>
                      <a:pt x="80850" y="93543"/>
                      <a:pt x="78547" y="83560"/>
                    </a:cubicBezTo>
                    <a:cubicBezTo>
                      <a:pt x="69720" y="97767"/>
                      <a:pt x="60510" y="112743"/>
                      <a:pt x="50915" y="128102"/>
                    </a:cubicBezTo>
                    <a:cubicBezTo>
                      <a:pt x="75477" y="128870"/>
                      <a:pt x="84687" y="124646"/>
                      <a:pt x="85071" y="166501"/>
                    </a:cubicBezTo>
                    <a:close/>
                  </a:path>
                </a:pathLst>
              </a:custGeom>
              <a:grpFill/>
              <a:ln w="3834" cap="flat">
                <a:noFill/>
                <a:prstDash val="solid"/>
                <a:miter/>
              </a:ln>
            </p:spPr>
            <p:txBody>
              <a:bodyPr rtlCol="0" anchor="ctr"/>
              <a:lstStyle/>
              <a:p>
                <a:endParaRPr lang="en-US"/>
              </a:p>
            </p:txBody>
          </p:sp>
        </p:grpSp>
        <p:grpSp>
          <p:nvGrpSpPr>
            <p:cNvPr id="9" name="Graphic 2">
              <a:extLst>
                <a:ext uri="{FF2B5EF4-FFF2-40B4-BE49-F238E27FC236}">
                  <a16:creationId xmlns:a16="http://schemas.microsoft.com/office/drawing/2014/main" id="{191D20BB-11BA-2D64-FD86-44402A709D64}"/>
                </a:ext>
              </a:extLst>
            </p:cNvPr>
            <p:cNvGrpSpPr/>
            <p:nvPr userDrawn="1"/>
          </p:nvGrpSpPr>
          <p:grpSpPr>
            <a:xfrm>
              <a:off x="1304333" y="5488666"/>
              <a:ext cx="566267" cy="691349"/>
              <a:chOff x="5574516" y="3858678"/>
              <a:chExt cx="566267" cy="691349"/>
            </a:xfrm>
            <a:grpFill/>
          </p:grpSpPr>
          <p:sp>
            <p:nvSpPr>
              <p:cNvPr id="10" name="Freeform 906">
                <a:extLst>
                  <a:ext uri="{FF2B5EF4-FFF2-40B4-BE49-F238E27FC236}">
                    <a16:creationId xmlns:a16="http://schemas.microsoft.com/office/drawing/2014/main" id="{E9483188-9AA5-7D8C-15E9-F8352C8A54A7}"/>
                  </a:ext>
                </a:extLst>
              </p:cNvPr>
              <p:cNvSpPr/>
              <p:nvPr/>
            </p:nvSpPr>
            <p:spPr>
              <a:xfrm>
                <a:off x="5574516" y="4023123"/>
                <a:ext cx="315322" cy="329150"/>
              </a:xfrm>
              <a:custGeom>
                <a:avLst/>
                <a:gdLst>
                  <a:gd name="connsiteX0" fmla="*/ 301463 w 315322"/>
                  <a:gd name="connsiteY0" fmla="*/ 222785 h 329150"/>
                  <a:gd name="connsiteX1" fmla="*/ 272680 w 315322"/>
                  <a:gd name="connsiteY1" fmla="*/ 208578 h 329150"/>
                  <a:gd name="connsiteX2" fmla="*/ 250037 w 315322"/>
                  <a:gd name="connsiteY2" fmla="*/ 211650 h 329150"/>
                  <a:gd name="connsiteX3" fmla="*/ 247351 w 315322"/>
                  <a:gd name="connsiteY3" fmla="*/ 233537 h 329150"/>
                  <a:gd name="connsiteX4" fmla="*/ 261934 w 315322"/>
                  <a:gd name="connsiteY4" fmla="*/ 262720 h 329150"/>
                  <a:gd name="connsiteX5" fmla="*/ 258097 w 315322"/>
                  <a:gd name="connsiteY5" fmla="*/ 279232 h 329150"/>
                  <a:gd name="connsiteX6" fmla="*/ 243129 w 315322"/>
                  <a:gd name="connsiteY6" fmla="*/ 290367 h 329150"/>
                  <a:gd name="connsiteX7" fmla="*/ 214730 w 315322"/>
                  <a:gd name="connsiteY7" fmla="*/ 323390 h 329150"/>
                  <a:gd name="connsiteX8" fmla="*/ 205519 w 315322"/>
                  <a:gd name="connsiteY8" fmla="*/ 329150 h 329150"/>
                  <a:gd name="connsiteX9" fmla="*/ 109192 w 315322"/>
                  <a:gd name="connsiteY9" fmla="*/ 328766 h 329150"/>
                  <a:gd name="connsiteX10" fmla="*/ 100749 w 315322"/>
                  <a:gd name="connsiteY10" fmla="*/ 323390 h 329150"/>
                  <a:gd name="connsiteX11" fmla="*/ 69279 w 315322"/>
                  <a:gd name="connsiteY11" fmla="*/ 288063 h 329150"/>
                  <a:gd name="connsiteX12" fmla="*/ 583 w 315322"/>
                  <a:gd name="connsiteY12" fmla="*/ 140996 h 329150"/>
                  <a:gd name="connsiteX13" fmla="*/ 134905 w 315322"/>
                  <a:gd name="connsiteY13" fmla="*/ 1608 h 329150"/>
                  <a:gd name="connsiteX14" fmla="*/ 310290 w 315322"/>
                  <a:gd name="connsiteY14" fmla="*/ 119108 h 329150"/>
                  <a:gd name="connsiteX15" fmla="*/ 301463 w 315322"/>
                  <a:gd name="connsiteY15" fmla="*/ 222785 h 329150"/>
                  <a:gd name="connsiteX16" fmla="*/ 123008 w 315322"/>
                  <a:gd name="connsiteY16" fmla="*/ 200514 h 329150"/>
                  <a:gd name="connsiteX17" fmla="*/ 123008 w 315322"/>
                  <a:gd name="connsiteY17" fmla="*/ 256576 h 329150"/>
                  <a:gd name="connsiteX18" fmla="*/ 131835 w 315322"/>
                  <a:gd name="connsiteY18" fmla="*/ 276544 h 329150"/>
                  <a:gd name="connsiteX19" fmla="*/ 158315 w 315322"/>
                  <a:gd name="connsiteY19" fmla="*/ 268864 h 329150"/>
                  <a:gd name="connsiteX20" fmla="*/ 238908 w 315322"/>
                  <a:gd name="connsiteY20" fmla="*/ 151364 h 329150"/>
                  <a:gd name="connsiteX21" fmla="*/ 242362 w 315322"/>
                  <a:gd name="connsiteY21" fmla="*/ 128324 h 329150"/>
                  <a:gd name="connsiteX22" fmla="*/ 221254 w 315322"/>
                  <a:gd name="connsiteY22" fmla="*/ 118340 h 329150"/>
                  <a:gd name="connsiteX23" fmla="*/ 191703 w 315322"/>
                  <a:gd name="connsiteY23" fmla="*/ 118340 h 329150"/>
                  <a:gd name="connsiteX24" fmla="*/ 191703 w 315322"/>
                  <a:gd name="connsiteY24" fmla="*/ 106437 h 329150"/>
                  <a:gd name="connsiteX25" fmla="*/ 191703 w 315322"/>
                  <a:gd name="connsiteY25" fmla="*/ 56134 h 329150"/>
                  <a:gd name="connsiteX26" fmla="*/ 178655 w 315322"/>
                  <a:gd name="connsiteY26" fmla="*/ 36935 h 329150"/>
                  <a:gd name="connsiteX27" fmla="*/ 157164 w 315322"/>
                  <a:gd name="connsiteY27" fmla="*/ 45383 h 329150"/>
                  <a:gd name="connsiteX28" fmla="*/ 78106 w 315322"/>
                  <a:gd name="connsiteY28" fmla="*/ 172099 h 329150"/>
                  <a:gd name="connsiteX29" fmla="*/ 94224 w 315322"/>
                  <a:gd name="connsiteY29" fmla="*/ 200130 h 329150"/>
                  <a:gd name="connsiteX30" fmla="*/ 123008 w 315322"/>
                  <a:gd name="connsiteY30" fmla="*/ 200514 h 32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5322" h="329150">
                    <a:moveTo>
                      <a:pt x="301463" y="222785"/>
                    </a:moveTo>
                    <a:cubicBezTo>
                      <a:pt x="291101" y="217793"/>
                      <a:pt x="281891" y="213186"/>
                      <a:pt x="272680" y="208578"/>
                    </a:cubicBezTo>
                    <a:cubicBezTo>
                      <a:pt x="263469" y="204354"/>
                      <a:pt x="255794" y="205506"/>
                      <a:pt x="250037" y="211650"/>
                    </a:cubicBezTo>
                    <a:cubicBezTo>
                      <a:pt x="243897" y="218177"/>
                      <a:pt x="243513" y="225473"/>
                      <a:pt x="247351" y="233537"/>
                    </a:cubicBezTo>
                    <a:cubicBezTo>
                      <a:pt x="252340" y="243137"/>
                      <a:pt x="256561" y="253504"/>
                      <a:pt x="261934" y="262720"/>
                    </a:cubicBezTo>
                    <a:cubicBezTo>
                      <a:pt x="266540" y="270400"/>
                      <a:pt x="265004" y="275008"/>
                      <a:pt x="258097" y="279232"/>
                    </a:cubicBezTo>
                    <a:cubicBezTo>
                      <a:pt x="253107" y="282687"/>
                      <a:pt x="248118" y="286911"/>
                      <a:pt x="243129" y="290367"/>
                    </a:cubicBezTo>
                    <a:cubicBezTo>
                      <a:pt x="230848" y="298815"/>
                      <a:pt x="220870" y="309567"/>
                      <a:pt x="214730" y="323390"/>
                    </a:cubicBezTo>
                    <a:cubicBezTo>
                      <a:pt x="212811" y="327998"/>
                      <a:pt x="210125" y="329150"/>
                      <a:pt x="205519" y="329150"/>
                    </a:cubicBezTo>
                    <a:cubicBezTo>
                      <a:pt x="173282" y="328766"/>
                      <a:pt x="141429" y="329150"/>
                      <a:pt x="109192" y="328766"/>
                    </a:cubicBezTo>
                    <a:cubicBezTo>
                      <a:pt x="106121" y="328766"/>
                      <a:pt x="102284" y="326078"/>
                      <a:pt x="100749" y="323390"/>
                    </a:cubicBezTo>
                    <a:cubicBezTo>
                      <a:pt x="93073" y="308799"/>
                      <a:pt x="82711" y="297663"/>
                      <a:pt x="69279" y="288063"/>
                    </a:cubicBezTo>
                    <a:cubicBezTo>
                      <a:pt x="18621" y="251968"/>
                      <a:pt x="-4022" y="202434"/>
                      <a:pt x="583" y="140996"/>
                    </a:cubicBezTo>
                    <a:cubicBezTo>
                      <a:pt x="6340" y="70726"/>
                      <a:pt x="64290" y="11592"/>
                      <a:pt x="134905" y="1608"/>
                    </a:cubicBezTo>
                    <a:cubicBezTo>
                      <a:pt x="219335" y="-10296"/>
                      <a:pt x="292252" y="45383"/>
                      <a:pt x="310290" y="119108"/>
                    </a:cubicBezTo>
                    <a:cubicBezTo>
                      <a:pt x="319117" y="154435"/>
                      <a:pt x="316430" y="188610"/>
                      <a:pt x="301463" y="222785"/>
                    </a:cubicBezTo>
                    <a:close/>
                    <a:moveTo>
                      <a:pt x="123008" y="200514"/>
                    </a:moveTo>
                    <a:cubicBezTo>
                      <a:pt x="123008" y="220097"/>
                      <a:pt x="123008" y="238529"/>
                      <a:pt x="123008" y="256576"/>
                    </a:cubicBezTo>
                    <a:cubicBezTo>
                      <a:pt x="123008" y="264640"/>
                      <a:pt x="124543" y="271936"/>
                      <a:pt x="131835" y="276544"/>
                    </a:cubicBezTo>
                    <a:cubicBezTo>
                      <a:pt x="141045" y="282303"/>
                      <a:pt x="151023" y="279616"/>
                      <a:pt x="158315" y="268864"/>
                    </a:cubicBezTo>
                    <a:cubicBezTo>
                      <a:pt x="185179" y="229697"/>
                      <a:pt x="212044" y="190530"/>
                      <a:pt x="238908" y="151364"/>
                    </a:cubicBezTo>
                    <a:cubicBezTo>
                      <a:pt x="243897" y="144068"/>
                      <a:pt x="246967" y="137156"/>
                      <a:pt x="242362" y="128324"/>
                    </a:cubicBezTo>
                    <a:cubicBezTo>
                      <a:pt x="237756" y="119876"/>
                      <a:pt x="229697" y="118340"/>
                      <a:pt x="221254" y="118340"/>
                    </a:cubicBezTo>
                    <a:cubicBezTo>
                      <a:pt x="211660" y="118340"/>
                      <a:pt x="202065" y="118340"/>
                      <a:pt x="191703" y="118340"/>
                    </a:cubicBezTo>
                    <a:cubicBezTo>
                      <a:pt x="191703" y="113349"/>
                      <a:pt x="191703" y="109893"/>
                      <a:pt x="191703" y="106437"/>
                    </a:cubicBezTo>
                    <a:cubicBezTo>
                      <a:pt x="191703" y="89541"/>
                      <a:pt x="191703" y="72646"/>
                      <a:pt x="191703" y="56134"/>
                    </a:cubicBezTo>
                    <a:cubicBezTo>
                      <a:pt x="191703" y="46535"/>
                      <a:pt x="186330" y="39239"/>
                      <a:pt x="178655" y="36935"/>
                    </a:cubicBezTo>
                    <a:cubicBezTo>
                      <a:pt x="170212" y="34631"/>
                      <a:pt x="162537" y="36935"/>
                      <a:pt x="157164" y="45383"/>
                    </a:cubicBezTo>
                    <a:cubicBezTo>
                      <a:pt x="130683" y="87621"/>
                      <a:pt x="104203" y="129476"/>
                      <a:pt x="78106" y="172099"/>
                    </a:cubicBezTo>
                    <a:cubicBezTo>
                      <a:pt x="69663" y="185922"/>
                      <a:pt x="78106" y="200130"/>
                      <a:pt x="94224" y="200130"/>
                    </a:cubicBezTo>
                    <a:cubicBezTo>
                      <a:pt x="103435" y="200514"/>
                      <a:pt x="112262" y="200514"/>
                      <a:pt x="123008" y="200514"/>
                    </a:cubicBezTo>
                    <a:close/>
                  </a:path>
                </a:pathLst>
              </a:custGeom>
              <a:solidFill>
                <a:srgbClr val="FEA52F"/>
              </a:solidFill>
              <a:ln w="3834" cap="flat">
                <a:noFill/>
                <a:prstDash val="solid"/>
                <a:miter/>
              </a:ln>
            </p:spPr>
            <p:txBody>
              <a:bodyPr rtlCol="0" anchor="ctr"/>
              <a:lstStyle/>
              <a:p>
                <a:endParaRPr lang="en-US"/>
              </a:p>
            </p:txBody>
          </p:sp>
          <p:sp>
            <p:nvSpPr>
              <p:cNvPr id="11" name="Freeform 907">
                <a:extLst>
                  <a:ext uri="{FF2B5EF4-FFF2-40B4-BE49-F238E27FC236}">
                    <a16:creationId xmlns:a16="http://schemas.microsoft.com/office/drawing/2014/main" id="{958CB5F2-81AC-99ED-21B6-1723E84D3160}"/>
                  </a:ext>
                </a:extLst>
              </p:cNvPr>
              <p:cNvSpPr/>
              <p:nvPr/>
            </p:nvSpPr>
            <p:spPr>
              <a:xfrm>
                <a:off x="5935464" y="4344594"/>
                <a:ext cx="205319" cy="205433"/>
              </a:xfrm>
              <a:custGeom>
                <a:avLst/>
                <a:gdLst>
                  <a:gd name="connsiteX0" fmla="*/ 0 w 205319"/>
                  <a:gd name="connsiteY0" fmla="*/ 42623 h 205433"/>
                  <a:gd name="connsiteX1" fmla="*/ 42599 w 205319"/>
                  <a:gd name="connsiteY1" fmla="*/ 0 h 205433"/>
                  <a:gd name="connsiteX2" fmla="*/ 205320 w 205319"/>
                  <a:gd name="connsiteY2" fmla="*/ 162811 h 205433"/>
                  <a:gd name="connsiteX3" fmla="*/ 163104 w 205319"/>
                  <a:gd name="connsiteY3" fmla="*/ 205434 h 205433"/>
                  <a:gd name="connsiteX4" fmla="*/ 0 w 205319"/>
                  <a:gd name="connsiteY4" fmla="*/ 42623 h 205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19" h="205433">
                    <a:moveTo>
                      <a:pt x="0" y="42623"/>
                    </a:moveTo>
                    <a:cubicBezTo>
                      <a:pt x="14200" y="28799"/>
                      <a:pt x="28783" y="14208"/>
                      <a:pt x="42599" y="0"/>
                    </a:cubicBezTo>
                    <a:cubicBezTo>
                      <a:pt x="96712" y="54142"/>
                      <a:pt x="151207" y="108669"/>
                      <a:pt x="205320" y="162811"/>
                    </a:cubicBezTo>
                    <a:cubicBezTo>
                      <a:pt x="191504" y="176635"/>
                      <a:pt x="176920" y="191226"/>
                      <a:pt x="163104" y="205434"/>
                    </a:cubicBezTo>
                    <a:cubicBezTo>
                      <a:pt x="108992" y="151675"/>
                      <a:pt x="54112" y="97149"/>
                      <a:pt x="0" y="42623"/>
                    </a:cubicBezTo>
                    <a:close/>
                  </a:path>
                </a:pathLst>
              </a:custGeom>
              <a:grpFill/>
              <a:ln w="3834" cap="flat">
                <a:noFill/>
                <a:prstDash val="solid"/>
                <a:miter/>
              </a:ln>
            </p:spPr>
            <p:txBody>
              <a:bodyPr rtlCol="0" anchor="ctr"/>
              <a:lstStyle/>
              <a:p>
                <a:endParaRPr lang="en-US"/>
              </a:p>
            </p:txBody>
          </p:sp>
          <p:sp>
            <p:nvSpPr>
              <p:cNvPr id="12" name="Freeform 908">
                <a:extLst>
                  <a:ext uri="{FF2B5EF4-FFF2-40B4-BE49-F238E27FC236}">
                    <a16:creationId xmlns:a16="http://schemas.microsoft.com/office/drawing/2014/main" id="{DACA0746-D6BE-3E43-8728-CAB09C561501}"/>
                  </a:ext>
                </a:extLst>
              </p:cNvPr>
              <p:cNvSpPr/>
              <p:nvPr/>
            </p:nvSpPr>
            <p:spPr>
              <a:xfrm>
                <a:off x="6090893" y="3858678"/>
                <a:ext cx="48643" cy="134182"/>
              </a:xfrm>
              <a:custGeom>
                <a:avLst/>
                <a:gdLst>
                  <a:gd name="connsiteX0" fmla="*/ 0 w 48643"/>
                  <a:gd name="connsiteY0" fmla="*/ 134183 h 134182"/>
                  <a:gd name="connsiteX1" fmla="*/ 0 w 48643"/>
                  <a:gd name="connsiteY1" fmla="*/ 171 h 134182"/>
                  <a:gd name="connsiteX2" fmla="*/ 34540 w 48643"/>
                  <a:gd name="connsiteY2" fmla="*/ 171 h 134182"/>
                  <a:gd name="connsiteX3" fmla="*/ 48356 w 48643"/>
                  <a:gd name="connsiteY3" fmla="*/ 14762 h 134182"/>
                  <a:gd name="connsiteX4" fmla="*/ 48356 w 48643"/>
                  <a:gd name="connsiteY4" fmla="*/ 119207 h 134182"/>
                  <a:gd name="connsiteX5" fmla="*/ 33005 w 48643"/>
                  <a:gd name="connsiteY5" fmla="*/ 133799 h 134182"/>
                  <a:gd name="connsiteX6" fmla="*/ 0 w 48643"/>
                  <a:gd name="connsiteY6" fmla="*/ 134183 h 13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43" h="134182">
                    <a:moveTo>
                      <a:pt x="0" y="134183"/>
                    </a:moveTo>
                    <a:cubicBezTo>
                      <a:pt x="0" y="89256"/>
                      <a:pt x="0" y="45097"/>
                      <a:pt x="0" y="171"/>
                    </a:cubicBezTo>
                    <a:cubicBezTo>
                      <a:pt x="11897" y="171"/>
                      <a:pt x="23410" y="-213"/>
                      <a:pt x="34540" y="171"/>
                    </a:cubicBezTo>
                    <a:cubicBezTo>
                      <a:pt x="42599" y="555"/>
                      <a:pt x="47972" y="6698"/>
                      <a:pt x="48356" y="14762"/>
                    </a:cubicBezTo>
                    <a:cubicBezTo>
                      <a:pt x="48740" y="49705"/>
                      <a:pt x="48740" y="84264"/>
                      <a:pt x="48356" y="119207"/>
                    </a:cubicBezTo>
                    <a:cubicBezTo>
                      <a:pt x="48356" y="128039"/>
                      <a:pt x="42215" y="133799"/>
                      <a:pt x="33005" y="133799"/>
                    </a:cubicBezTo>
                    <a:cubicBezTo>
                      <a:pt x="22259" y="134183"/>
                      <a:pt x="11513" y="134183"/>
                      <a:pt x="0" y="134183"/>
                    </a:cubicBezTo>
                    <a:close/>
                  </a:path>
                </a:pathLst>
              </a:custGeom>
              <a:solidFill>
                <a:srgbClr val="FEA52F"/>
              </a:solidFill>
              <a:ln w="3834" cap="flat">
                <a:noFill/>
                <a:prstDash val="solid"/>
                <a:miter/>
              </a:ln>
            </p:spPr>
            <p:txBody>
              <a:bodyPr rtlCol="0" anchor="ctr"/>
              <a:lstStyle/>
              <a:p>
                <a:endParaRPr lang="en-US"/>
              </a:p>
            </p:txBody>
          </p:sp>
          <p:sp>
            <p:nvSpPr>
              <p:cNvPr id="13" name="Freeform 909">
                <a:extLst>
                  <a:ext uri="{FF2B5EF4-FFF2-40B4-BE49-F238E27FC236}">
                    <a16:creationId xmlns:a16="http://schemas.microsoft.com/office/drawing/2014/main" id="{811F1111-3556-3E79-9CA2-5B44A49D08A3}"/>
                  </a:ext>
                </a:extLst>
              </p:cNvPr>
              <p:cNvSpPr/>
              <p:nvPr/>
            </p:nvSpPr>
            <p:spPr>
              <a:xfrm>
                <a:off x="6090893" y="4028401"/>
                <a:ext cx="49027" cy="134737"/>
              </a:xfrm>
              <a:custGeom>
                <a:avLst/>
                <a:gdLst>
                  <a:gd name="connsiteX0" fmla="*/ 0 w 49027"/>
                  <a:gd name="connsiteY0" fmla="*/ 171 h 134737"/>
                  <a:gd name="connsiteX1" fmla="*/ 33389 w 49027"/>
                  <a:gd name="connsiteY1" fmla="*/ 171 h 134737"/>
                  <a:gd name="connsiteX2" fmla="*/ 48740 w 49027"/>
                  <a:gd name="connsiteY2" fmla="*/ 15146 h 134737"/>
                  <a:gd name="connsiteX3" fmla="*/ 48740 w 49027"/>
                  <a:gd name="connsiteY3" fmla="*/ 119591 h 134737"/>
                  <a:gd name="connsiteX4" fmla="*/ 33389 w 49027"/>
                  <a:gd name="connsiteY4" fmla="*/ 134567 h 134737"/>
                  <a:gd name="connsiteX5" fmla="*/ 0 w 49027"/>
                  <a:gd name="connsiteY5" fmla="*/ 134567 h 134737"/>
                  <a:gd name="connsiteX6" fmla="*/ 0 w 49027"/>
                  <a:gd name="connsiteY6" fmla="*/ 171 h 13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27" h="134737">
                    <a:moveTo>
                      <a:pt x="0" y="171"/>
                    </a:moveTo>
                    <a:cubicBezTo>
                      <a:pt x="11513" y="171"/>
                      <a:pt x="22259" y="-213"/>
                      <a:pt x="33389" y="171"/>
                    </a:cubicBezTo>
                    <a:cubicBezTo>
                      <a:pt x="42599" y="555"/>
                      <a:pt x="48740" y="6314"/>
                      <a:pt x="48740" y="15146"/>
                    </a:cubicBezTo>
                    <a:cubicBezTo>
                      <a:pt x="49123" y="50089"/>
                      <a:pt x="49123" y="84648"/>
                      <a:pt x="48740" y="119591"/>
                    </a:cubicBezTo>
                    <a:cubicBezTo>
                      <a:pt x="48740" y="128423"/>
                      <a:pt x="42599" y="134183"/>
                      <a:pt x="33389" y="134567"/>
                    </a:cubicBezTo>
                    <a:cubicBezTo>
                      <a:pt x="22643" y="134950"/>
                      <a:pt x="11513" y="134567"/>
                      <a:pt x="0" y="134567"/>
                    </a:cubicBezTo>
                    <a:cubicBezTo>
                      <a:pt x="0" y="90024"/>
                      <a:pt x="0" y="45481"/>
                      <a:pt x="0" y="171"/>
                    </a:cubicBezTo>
                    <a:close/>
                  </a:path>
                </a:pathLst>
              </a:custGeom>
              <a:solidFill>
                <a:srgbClr val="FEA52F"/>
              </a:solidFill>
              <a:ln w="3834" cap="flat">
                <a:noFill/>
                <a:prstDash val="solid"/>
                <a:miter/>
              </a:ln>
            </p:spPr>
            <p:txBody>
              <a:bodyPr rtlCol="0" anchor="ctr"/>
              <a:lstStyle/>
              <a:p>
                <a:endParaRPr lang="en-US"/>
              </a:p>
            </p:txBody>
          </p:sp>
          <p:sp>
            <p:nvSpPr>
              <p:cNvPr id="14" name="Freeform 910">
                <a:extLst>
                  <a:ext uri="{FF2B5EF4-FFF2-40B4-BE49-F238E27FC236}">
                    <a16:creationId xmlns:a16="http://schemas.microsoft.com/office/drawing/2014/main" id="{77259CC7-5A38-DBF0-8B9D-565F9362E181}"/>
                  </a:ext>
                </a:extLst>
              </p:cNvPr>
              <p:cNvSpPr/>
              <p:nvPr/>
            </p:nvSpPr>
            <p:spPr>
              <a:xfrm>
                <a:off x="6090893" y="4199579"/>
                <a:ext cx="48355" cy="133206"/>
              </a:xfrm>
              <a:custGeom>
                <a:avLst/>
                <a:gdLst>
                  <a:gd name="connsiteX0" fmla="*/ 0 w 48355"/>
                  <a:gd name="connsiteY0" fmla="*/ 133111 h 133206"/>
                  <a:gd name="connsiteX1" fmla="*/ 0 w 48355"/>
                  <a:gd name="connsiteY1" fmla="*/ 251 h 133206"/>
                  <a:gd name="connsiteX2" fmla="*/ 36842 w 48355"/>
                  <a:gd name="connsiteY2" fmla="*/ 635 h 133206"/>
                  <a:gd name="connsiteX3" fmla="*/ 48356 w 48355"/>
                  <a:gd name="connsiteY3" fmla="*/ 15994 h 133206"/>
                  <a:gd name="connsiteX4" fmla="*/ 48356 w 48355"/>
                  <a:gd name="connsiteY4" fmla="*/ 116599 h 133206"/>
                  <a:gd name="connsiteX5" fmla="*/ 34156 w 48355"/>
                  <a:gd name="connsiteY5" fmla="*/ 132727 h 133206"/>
                  <a:gd name="connsiteX6" fmla="*/ 0 w 48355"/>
                  <a:gd name="connsiteY6" fmla="*/ 133111 h 13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55" h="133206">
                    <a:moveTo>
                      <a:pt x="0" y="133111"/>
                    </a:moveTo>
                    <a:cubicBezTo>
                      <a:pt x="0" y="88184"/>
                      <a:pt x="0" y="44793"/>
                      <a:pt x="0" y="251"/>
                    </a:cubicBezTo>
                    <a:cubicBezTo>
                      <a:pt x="12281" y="251"/>
                      <a:pt x="24562" y="-517"/>
                      <a:pt x="36842" y="635"/>
                    </a:cubicBezTo>
                    <a:cubicBezTo>
                      <a:pt x="44902" y="1403"/>
                      <a:pt x="48356" y="8315"/>
                      <a:pt x="48356" y="15994"/>
                    </a:cubicBezTo>
                    <a:cubicBezTo>
                      <a:pt x="48356" y="49401"/>
                      <a:pt x="48356" y="83192"/>
                      <a:pt x="48356" y="116599"/>
                    </a:cubicBezTo>
                    <a:cubicBezTo>
                      <a:pt x="48356" y="126199"/>
                      <a:pt x="42983" y="132343"/>
                      <a:pt x="34156" y="132727"/>
                    </a:cubicBezTo>
                    <a:cubicBezTo>
                      <a:pt x="23027" y="133495"/>
                      <a:pt x="11897" y="133111"/>
                      <a:pt x="0" y="133111"/>
                    </a:cubicBezTo>
                    <a:close/>
                  </a:path>
                </a:pathLst>
              </a:custGeom>
              <a:solidFill>
                <a:srgbClr val="FEA52F"/>
              </a:solidFill>
              <a:ln w="3834" cap="flat">
                <a:noFill/>
                <a:prstDash val="solid"/>
                <a:miter/>
              </a:ln>
            </p:spPr>
            <p:txBody>
              <a:bodyPr rtlCol="0" anchor="ctr"/>
              <a:lstStyle/>
              <a:p>
                <a:endParaRPr lang="en-US"/>
              </a:p>
            </p:txBody>
          </p:sp>
        </p:grpSp>
      </p:grpSp>
      <p:sp>
        <p:nvSpPr>
          <p:cNvPr id="24" name="TextBox 23">
            <a:extLst>
              <a:ext uri="{FF2B5EF4-FFF2-40B4-BE49-F238E27FC236}">
                <a16:creationId xmlns:a16="http://schemas.microsoft.com/office/drawing/2014/main" id="{B50F24BC-501F-8F0B-F112-6C6BC84971A5}"/>
              </a:ext>
            </a:extLst>
          </p:cNvPr>
          <p:cNvSpPr txBox="1"/>
          <p:nvPr/>
        </p:nvSpPr>
        <p:spPr>
          <a:xfrm>
            <a:off x="6430323" y="1250696"/>
            <a:ext cx="5786775" cy="5016758"/>
          </a:xfrm>
          <a:prstGeom prst="rect">
            <a:avLst/>
          </a:prstGeom>
          <a:noFill/>
        </p:spPr>
        <p:txBody>
          <a:bodyPr wrap="square">
            <a:spAutoFit/>
          </a:bodyPr>
          <a:lstStyle/>
          <a:p>
            <a:pPr>
              <a:buNone/>
            </a:pPr>
            <a:r>
              <a:rPr lang="en-US" sz="2000" b="1" dirty="0">
                <a:solidFill>
                  <a:srgbClr val="1D4C60"/>
                </a:solidFill>
              </a:rPr>
              <a:t>1. Keep it Local &amp; Familiar</a:t>
            </a:r>
            <a:br>
              <a:rPr lang="en-US" sz="2000" dirty="0">
                <a:solidFill>
                  <a:srgbClr val="1D4C60"/>
                </a:solidFill>
              </a:rPr>
            </a:br>
            <a:r>
              <a:rPr lang="en-US" sz="2000" dirty="0">
                <a:solidFill>
                  <a:srgbClr val="1D4C60"/>
                </a:solidFill>
              </a:rPr>
              <a:t>Choose food products you regularly use. </a:t>
            </a:r>
          </a:p>
          <a:p>
            <a:pPr>
              <a:buNone/>
            </a:pPr>
            <a:r>
              <a:rPr lang="en-US" sz="2000" b="1" dirty="0">
                <a:solidFill>
                  <a:srgbClr val="1D4C60"/>
                </a:solidFill>
              </a:rPr>
              <a:t>2. Break Down the Food Journey…</a:t>
            </a:r>
            <a:r>
              <a:rPr lang="en-US" sz="2000" dirty="0">
                <a:solidFill>
                  <a:srgbClr val="1D4C60"/>
                </a:solidFill>
              </a:rPr>
              <a:t>think about the </a:t>
            </a:r>
            <a:r>
              <a:rPr lang="en-US" sz="2000" b="1" dirty="0">
                <a:solidFill>
                  <a:srgbClr val="1D4C60"/>
                </a:solidFill>
              </a:rPr>
              <a:t>entire lifecycle</a:t>
            </a:r>
            <a:r>
              <a:rPr lang="en-US" sz="2000" dirty="0">
                <a:solidFill>
                  <a:srgbClr val="1D4C60"/>
                </a:solidFill>
              </a:rPr>
              <a:t> of the food product:</a:t>
            </a:r>
          </a:p>
          <a:p>
            <a:pPr marL="285750" indent="-285750">
              <a:buFont typeface="Arial" panose="020B0604020202020204" pitchFamily="34" charset="0"/>
              <a:buChar char="•"/>
            </a:pPr>
            <a:r>
              <a:rPr lang="en-US" sz="2000" b="1" dirty="0">
                <a:solidFill>
                  <a:srgbClr val="1D4C60"/>
                </a:solidFill>
              </a:rPr>
              <a:t>Where is it grown or produced?</a:t>
            </a:r>
            <a:endParaRPr lang="en-US" sz="2000" dirty="0">
              <a:solidFill>
                <a:srgbClr val="1D4C60"/>
              </a:solidFill>
            </a:endParaRPr>
          </a:p>
          <a:p>
            <a:pPr marL="285750" indent="-285750">
              <a:buFont typeface="Arial" panose="020B0604020202020204" pitchFamily="34" charset="0"/>
              <a:buChar char="•"/>
            </a:pPr>
            <a:r>
              <a:rPr lang="en-US" sz="2000" b="1" dirty="0">
                <a:solidFill>
                  <a:srgbClr val="1D4C60"/>
                </a:solidFill>
              </a:rPr>
              <a:t>How is it packaged &amp; transported?</a:t>
            </a:r>
            <a:endParaRPr lang="en-US" sz="2000" dirty="0">
              <a:solidFill>
                <a:srgbClr val="1D4C60"/>
              </a:solidFill>
            </a:endParaRPr>
          </a:p>
          <a:p>
            <a:pPr marL="285750" indent="-285750">
              <a:buFont typeface="Arial" panose="020B0604020202020204" pitchFamily="34" charset="0"/>
              <a:buChar char="•"/>
            </a:pPr>
            <a:r>
              <a:rPr lang="en-US" sz="2000" b="1" dirty="0">
                <a:solidFill>
                  <a:srgbClr val="1D4C60"/>
                </a:solidFill>
              </a:rPr>
              <a:t>What happens to leftovers or scraps?</a:t>
            </a:r>
            <a:endParaRPr lang="en-US" sz="2000" dirty="0">
              <a:solidFill>
                <a:srgbClr val="1D4C60"/>
              </a:solidFill>
            </a:endParaRPr>
          </a:p>
          <a:p>
            <a:pPr>
              <a:buNone/>
            </a:pPr>
            <a:r>
              <a:rPr lang="en-US" sz="2000" b="1" dirty="0">
                <a:solidFill>
                  <a:srgbClr val="1D4C60"/>
                </a:solidFill>
              </a:rPr>
              <a:t>3. Think Circular at Each Stage…</a:t>
            </a:r>
            <a:r>
              <a:rPr lang="en-US" sz="2000" dirty="0">
                <a:solidFill>
                  <a:srgbClr val="1D4C60"/>
                </a:solidFill>
              </a:rPr>
              <a:t>ask:</a:t>
            </a:r>
          </a:p>
          <a:p>
            <a:pPr marL="285750" indent="-285750">
              <a:buFont typeface="Arial" panose="020B0604020202020204" pitchFamily="34" charset="0"/>
              <a:buChar char="•"/>
            </a:pPr>
            <a:r>
              <a:rPr lang="en-US" sz="2000" dirty="0">
                <a:solidFill>
                  <a:srgbClr val="1D4C60"/>
                </a:solidFill>
              </a:rPr>
              <a:t>Can this be </a:t>
            </a:r>
            <a:r>
              <a:rPr lang="en-US" sz="2000" b="1" dirty="0">
                <a:solidFill>
                  <a:srgbClr val="1D4C60"/>
                </a:solidFill>
              </a:rPr>
              <a:t>reused</a:t>
            </a:r>
            <a:r>
              <a:rPr lang="en-US" sz="2000" dirty="0">
                <a:solidFill>
                  <a:srgbClr val="1D4C60"/>
                </a:solidFill>
              </a:rPr>
              <a:t>, </a:t>
            </a:r>
            <a:r>
              <a:rPr lang="en-US" sz="2000" b="1" dirty="0">
                <a:solidFill>
                  <a:srgbClr val="1D4C60"/>
                </a:solidFill>
              </a:rPr>
              <a:t>reimagined</a:t>
            </a:r>
            <a:r>
              <a:rPr lang="en-US" sz="2000" dirty="0">
                <a:solidFill>
                  <a:srgbClr val="1D4C60"/>
                </a:solidFill>
              </a:rPr>
              <a:t>, or </a:t>
            </a:r>
            <a:r>
              <a:rPr lang="en-US" sz="2000" b="1" dirty="0">
                <a:solidFill>
                  <a:srgbClr val="1D4C60"/>
                </a:solidFill>
              </a:rPr>
              <a:t>redirected</a:t>
            </a:r>
            <a:r>
              <a:rPr lang="en-US" sz="2000" dirty="0">
                <a:solidFill>
                  <a:srgbClr val="1D4C60"/>
                </a:solidFill>
              </a:rPr>
              <a:t>?</a:t>
            </a:r>
          </a:p>
          <a:p>
            <a:pPr marL="285750" indent="-285750">
              <a:buFont typeface="Arial" panose="020B0604020202020204" pitchFamily="34" charset="0"/>
              <a:buChar char="•"/>
            </a:pPr>
            <a:r>
              <a:rPr lang="en-US" sz="2000" dirty="0">
                <a:solidFill>
                  <a:srgbClr val="1D4C60"/>
                </a:solidFill>
              </a:rPr>
              <a:t>Is there a </a:t>
            </a:r>
            <a:r>
              <a:rPr lang="en-US" sz="2000" b="1" dirty="0">
                <a:solidFill>
                  <a:srgbClr val="1D4C60"/>
                </a:solidFill>
              </a:rPr>
              <a:t>waste stream</a:t>
            </a:r>
            <a:r>
              <a:rPr lang="en-US" sz="2000" dirty="0">
                <a:solidFill>
                  <a:srgbClr val="1D4C60"/>
                </a:solidFill>
              </a:rPr>
              <a:t> it could be diverted into?</a:t>
            </a:r>
          </a:p>
          <a:p>
            <a:pPr marL="285750" indent="-285750">
              <a:buFont typeface="Arial" panose="020B0604020202020204" pitchFamily="34" charset="0"/>
              <a:buChar char="•"/>
            </a:pPr>
            <a:r>
              <a:rPr lang="en-US" sz="2000" dirty="0">
                <a:solidFill>
                  <a:srgbClr val="1D4C60"/>
                </a:solidFill>
              </a:rPr>
              <a:t>Could a </a:t>
            </a:r>
            <a:r>
              <a:rPr lang="en-US" sz="2000" b="1" dirty="0">
                <a:solidFill>
                  <a:srgbClr val="1D4C60"/>
                </a:solidFill>
              </a:rPr>
              <a:t>new product</a:t>
            </a:r>
            <a:r>
              <a:rPr lang="en-US" sz="2000" dirty="0">
                <a:solidFill>
                  <a:srgbClr val="1D4C60"/>
                </a:solidFill>
              </a:rPr>
              <a:t> or </a:t>
            </a:r>
            <a:r>
              <a:rPr lang="en-US" sz="2000" b="1" dirty="0">
                <a:solidFill>
                  <a:srgbClr val="1D4C60"/>
                </a:solidFill>
              </a:rPr>
              <a:t>community benefit</a:t>
            </a:r>
            <a:r>
              <a:rPr lang="en-US" sz="2000" dirty="0">
                <a:solidFill>
                  <a:srgbClr val="1D4C60"/>
                </a:solidFill>
              </a:rPr>
              <a:t> come from it?</a:t>
            </a:r>
          </a:p>
          <a:p>
            <a:r>
              <a:rPr lang="en-US" sz="2000" b="1" dirty="0">
                <a:solidFill>
                  <a:srgbClr val="1D4C60"/>
                </a:solidFill>
              </a:rPr>
              <a:t>4. Keep It Simple</a:t>
            </a:r>
            <a:br>
              <a:rPr lang="en-US" sz="2000" dirty="0">
                <a:solidFill>
                  <a:srgbClr val="1D4C60"/>
                </a:solidFill>
              </a:rPr>
            </a:br>
            <a:r>
              <a:rPr lang="en-US" sz="2000" dirty="0">
                <a:solidFill>
                  <a:srgbClr val="1D4C60"/>
                </a:solidFill>
              </a:rPr>
              <a:t>Remember even </a:t>
            </a:r>
            <a:r>
              <a:rPr lang="en-US" sz="2000" b="1" dirty="0">
                <a:solidFill>
                  <a:srgbClr val="1D4C60"/>
                </a:solidFill>
              </a:rPr>
              <a:t>small circular actions count</a:t>
            </a:r>
            <a:r>
              <a:rPr lang="en-US" sz="2000" dirty="0">
                <a:solidFill>
                  <a:srgbClr val="1D4C60"/>
                </a:solidFill>
              </a:rPr>
              <a:t>—like composting peels, freezing portions, or using overripe fruit in smoothies.</a:t>
            </a:r>
          </a:p>
        </p:txBody>
      </p:sp>
      <p:sp>
        <p:nvSpPr>
          <p:cNvPr id="25" name="TextBox 24">
            <a:extLst>
              <a:ext uri="{FF2B5EF4-FFF2-40B4-BE49-F238E27FC236}">
                <a16:creationId xmlns:a16="http://schemas.microsoft.com/office/drawing/2014/main" id="{44191B7C-03B7-0892-17A4-D604AA5B6CE4}"/>
              </a:ext>
            </a:extLst>
          </p:cNvPr>
          <p:cNvSpPr txBox="1"/>
          <p:nvPr/>
        </p:nvSpPr>
        <p:spPr>
          <a:xfrm>
            <a:off x="6430323" y="708793"/>
            <a:ext cx="1081284" cy="461665"/>
          </a:xfrm>
          <a:prstGeom prst="rect">
            <a:avLst/>
          </a:prstGeom>
          <a:solidFill>
            <a:srgbClr val="FEA52F"/>
          </a:solidFill>
        </p:spPr>
        <p:txBody>
          <a:bodyPr wrap="square" rtlCol="0">
            <a:spAutoFit/>
          </a:bodyPr>
          <a:lstStyle/>
          <a:p>
            <a:r>
              <a:rPr lang="en-IE" sz="2400" b="1" dirty="0">
                <a:solidFill>
                  <a:srgbClr val="1D4C60"/>
                </a:solidFill>
              </a:rPr>
              <a:t>TIPS…</a:t>
            </a:r>
          </a:p>
        </p:txBody>
      </p:sp>
    </p:spTree>
    <p:extLst>
      <p:ext uri="{BB962C8B-B14F-4D97-AF65-F5344CB8AC3E}">
        <p14:creationId xmlns:p14="http://schemas.microsoft.com/office/powerpoint/2010/main" val="31672070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A571B-890F-6B71-D068-4BC0FAAE81C0}"/>
            </a:ext>
          </a:extLst>
        </p:cNvPr>
        <p:cNvGrpSpPr/>
        <p:nvPr/>
      </p:nvGrpSpPr>
      <p:grpSpPr>
        <a:xfrm>
          <a:off x="0" y="0"/>
          <a:ext cx="0" cy="0"/>
          <a:chOff x="0" y="0"/>
          <a:chExt cx="0" cy="0"/>
        </a:xfrm>
      </p:grpSpPr>
      <p:pic>
        <p:nvPicPr>
          <p:cNvPr id="6" name="Symbol zastępczy obrazu 5" descr="Obraz zawierający niebo, na wolnym powietrzu, drzewo, budynek&#10;&#10;Zawartość wygenerowana przez sztuczną inteligencję może być niepoprawna.">
            <a:extLst>
              <a:ext uri="{FF2B5EF4-FFF2-40B4-BE49-F238E27FC236}">
                <a16:creationId xmlns:a16="http://schemas.microsoft.com/office/drawing/2014/main" id="{B3B53201-1274-0936-D846-B8120481FB4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1DF12635-A3FC-0245-DA5E-819717E6AB38}"/>
              </a:ext>
            </a:extLst>
          </p:cNvPr>
          <p:cNvSpPr>
            <a:spLocks noGrp="1"/>
          </p:cNvSpPr>
          <p:nvPr>
            <p:ph type="body" sz="quarter" idx="17"/>
          </p:nvPr>
        </p:nvSpPr>
        <p:spPr>
          <a:xfrm>
            <a:off x="6913514" y="439689"/>
            <a:ext cx="2066906" cy="582221"/>
          </a:xfrm>
        </p:spPr>
        <p:txBody>
          <a:bodyPr/>
          <a:lstStyle/>
          <a:p>
            <a:r>
              <a:rPr lang="en-US" dirty="0"/>
              <a:t>0</a:t>
            </a:r>
            <a:r>
              <a:rPr lang="pl-PL" dirty="0"/>
              <a:t>4</a:t>
            </a:r>
            <a:endParaRPr lang="en-US" dirty="0"/>
          </a:p>
        </p:txBody>
      </p:sp>
      <p:sp>
        <p:nvSpPr>
          <p:cNvPr id="14" name="Rectangle 13">
            <a:extLst>
              <a:ext uri="{FF2B5EF4-FFF2-40B4-BE49-F238E27FC236}">
                <a16:creationId xmlns:a16="http://schemas.microsoft.com/office/drawing/2014/main" id="{FB1CD130-84F7-9242-4A55-24DD141D2221}"/>
              </a:ext>
            </a:extLst>
          </p:cNvPr>
          <p:cNvSpPr/>
          <p:nvPr/>
        </p:nvSpPr>
        <p:spPr>
          <a:xfrm>
            <a:off x="6540501" y="3137889"/>
            <a:ext cx="3369642" cy="582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600" b="1" spc="324" dirty="0">
                <a:solidFill>
                  <a:srgbClr val="60BA47"/>
                </a:solidFill>
                <a:latin typeface="Calibri" panose="020F0502020204030204" pitchFamily="34" charset="0"/>
                <a:cs typeface="Calibri" panose="020F0502020204030204" pitchFamily="34" charset="0"/>
              </a:rPr>
              <a:t>EU POLICIES</a:t>
            </a:r>
            <a:endParaRPr lang="en-US" sz="3600" b="1" spc="324" dirty="0">
              <a:solidFill>
                <a:srgbClr val="60BA47"/>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8323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06C27-E303-9056-8032-BD94FA6CACE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3601C42-307D-FEFD-5EB0-4D57A6DC0908}"/>
              </a:ext>
            </a:extLst>
          </p:cNvPr>
          <p:cNvSpPr>
            <a:spLocks noGrp="1"/>
          </p:cNvSpPr>
          <p:nvPr>
            <p:ph type="body" sz="quarter" idx="16"/>
          </p:nvPr>
        </p:nvSpPr>
        <p:spPr>
          <a:xfrm>
            <a:off x="467359" y="383890"/>
            <a:ext cx="4990998" cy="1167819"/>
          </a:xfrm>
          <a:prstGeom prst="rect">
            <a:avLst/>
          </a:prstGeom>
        </p:spPr>
        <p:txBody>
          <a:bodyPr/>
          <a:lstStyle/>
          <a:p>
            <a:r>
              <a:rPr lang="en-US" dirty="0"/>
              <a:t>Waste 2 Worth &amp; EU Policy Alignment</a:t>
            </a:r>
          </a:p>
        </p:txBody>
      </p:sp>
      <p:sp>
        <p:nvSpPr>
          <p:cNvPr id="12" name="Text Placeholder 11">
            <a:extLst>
              <a:ext uri="{FF2B5EF4-FFF2-40B4-BE49-F238E27FC236}">
                <a16:creationId xmlns:a16="http://schemas.microsoft.com/office/drawing/2014/main" id="{5C22273C-6403-830F-6C60-2418ADC1CD7F}"/>
              </a:ext>
            </a:extLst>
          </p:cNvPr>
          <p:cNvSpPr>
            <a:spLocks noGrp="1"/>
          </p:cNvSpPr>
          <p:nvPr>
            <p:ph type="body" sz="quarter" idx="18"/>
          </p:nvPr>
        </p:nvSpPr>
        <p:spPr>
          <a:xfrm>
            <a:off x="467359" y="1606104"/>
            <a:ext cx="5602030" cy="3666574"/>
          </a:xfrm>
        </p:spPr>
        <p:txBody>
          <a:bodyPr/>
          <a:lstStyle/>
          <a:p>
            <a:pPr marL="0" lvl="0" indent="0">
              <a:lnSpc>
                <a:spcPct val="100000"/>
              </a:lnSpc>
              <a:spcBef>
                <a:spcPts val="0"/>
              </a:spcBef>
              <a:spcAft>
                <a:spcPts val="600"/>
              </a:spcAft>
              <a:buSzPts val="1000"/>
              <a:tabLst>
                <a:tab pos="457200" algn="l"/>
              </a:tabLst>
            </a:pPr>
            <a:r>
              <a:rPr lang="en-US" kern="100" dirty="0">
                <a:ea typeface="Aptos" panose="020B0004020202020204" pitchFamily="34" charset="0"/>
                <a:cs typeface="Times New Roman" panose="02020603050405020304" pitchFamily="18" charset="0"/>
              </a:rPr>
              <a:t>Waste 2 Worth, promotes waste stream mapping &amp; the </a:t>
            </a:r>
            <a:r>
              <a:rPr lang="en-US" kern="100" dirty="0" err="1">
                <a:ea typeface="Aptos" panose="020B0004020202020204" pitchFamily="34" charset="0"/>
                <a:cs typeface="Times New Roman" panose="02020603050405020304" pitchFamily="18" charset="0"/>
              </a:rPr>
              <a:t>valorisation</a:t>
            </a:r>
            <a:r>
              <a:rPr lang="en-US" kern="100" dirty="0">
                <a:ea typeface="Aptos" panose="020B0004020202020204" pitchFamily="34" charset="0"/>
                <a:cs typeface="Times New Roman" panose="02020603050405020304" pitchFamily="18" charset="0"/>
              </a:rPr>
              <a:t> of food waste, and consequently strongly aligns with multiple EU strategies focused on sustainability, the circular economy, and the bioeconomy. Its core aims mirror several high-level EU initiatives:</a:t>
            </a:r>
          </a:p>
          <a:p>
            <a:pPr marL="342900" lvl="0" indent="-342900">
              <a:lnSpc>
                <a:spcPct val="115000"/>
              </a:lnSpc>
              <a:spcBef>
                <a:spcPts val="0"/>
              </a:spcBef>
              <a:spcAft>
                <a:spcPts val="400"/>
              </a:spcAft>
              <a:buClr>
                <a:schemeClr val="accent4">
                  <a:lumMod val="75000"/>
                </a:schemeClr>
              </a:buClr>
              <a:buSzPct val="70000"/>
              <a:buFont typeface="Wingdings" panose="05000000000000000000" pitchFamily="2" charset="2"/>
              <a:buChar char="ü"/>
              <a:tabLst>
                <a:tab pos="457200" algn="l"/>
              </a:tabLst>
            </a:pPr>
            <a:r>
              <a:rPr lang="en-US" b="1" kern="100" dirty="0">
                <a:effectLst/>
                <a:ea typeface="Aptos" panose="020B0004020202020204" pitchFamily="34" charset="0"/>
                <a:cs typeface="Times New Roman" panose="02020603050405020304" pitchFamily="18" charset="0"/>
                <a:hlinkClick r:id="rId2"/>
              </a:rPr>
              <a:t>The European Green Deal</a:t>
            </a:r>
            <a:endParaRPr lang="en-US" b="1" kern="100" dirty="0">
              <a:effectLst/>
              <a:ea typeface="Aptos" panose="020B0004020202020204" pitchFamily="34" charset="0"/>
              <a:cs typeface="Times New Roman" panose="02020603050405020304" pitchFamily="18" charset="0"/>
            </a:endParaRPr>
          </a:p>
          <a:p>
            <a:pPr marL="342900" lvl="0" indent="-342900">
              <a:lnSpc>
                <a:spcPct val="115000"/>
              </a:lnSpc>
              <a:spcBef>
                <a:spcPts val="0"/>
              </a:spcBef>
              <a:spcAft>
                <a:spcPts val="400"/>
              </a:spcAft>
              <a:buClr>
                <a:schemeClr val="accent4">
                  <a:lumMod val="75000"/>
                </a:schemeClr>
              </a:buClr>
              <a:buSzPct val="70000"/>
              <a:buFont typeface="Wingdings" panose="05000000000000000000" pitchFamily="2" charset="2"/>
              <a:buChar char="ü"/>
              <a:tabLst>
                <a:tab pos="457200" algn="l"/>
              </a:tabLst>
            </a:pPr>
            <a:r>
              <a:rPr lang="en-US" b="1" kern="100" dirty="0">
                <a:ea typeface="Aptos" panose="020B0004020202020204" pitchFamily="34" charset="0"/>
                <a:cs typeface="Times New Roman" panose="02020603050405020304" pitchFamily="18" charset="0"/>
                <a:hlinkClick r:id="rId3"/>
              </a:rPr>
              <a:t>The Farm to Fork Strategy</a:t>
            </a:r>
            <a:endParaRPr lang="en-US" b="1" kern="100" dirty="0">
              <a:ea typeface="Aptos" panose="020B0004020202020204" pitchFamily="34" charset="0"/>
              <a:cs typeface="Times New Roman" panose="02020603050405020304" pitchFamily="18" charset="0"/>
            </a:endParaRPr>
          </a:p>
          <a:p>
            <a:pPr marL="342900" lvl="0" indent="-342900">
              <a:lnSpc>
                <a:spcPct val="115000"/>
              </a:lnSpc>
              <a:spcBef>
                <a:spcPts val="0"/>
              </a:spcBef>
              <a:spcAft>
                <a:spcPts val="400"/>
              </a:spcAft>
              <a:buClr>
                <a:schemeClr val="accent4">
                  <a:lumMod val="75000"/>
                </a:schemeClr>
              </a:buClr>
              <a:buSzPct val="70000"/>
              <a:buFont typeface="Wingdings" panose="05000000000000000000" pitchFamily="2" charset="2"/>
              <a:buChar char="ü"/>
              <a:tabLst>
                <a:tab pos="457200" algn="l"/>
              </a:tabLst>
            </a:pPr>
            <a:r>
              <a:rPr lang="en-IE" b="1" dirty="0">
                <a:hlinkClick r:id="rId4"/>
              </a:rPr>
              <a:t>EU Circular Economy Action Plan</a:t>
            </a:r>
            <a:endParaRPr lang="en-IE" b="1" dirty="0"/>
          </a:p>
          <a:p>
            <a:pPr marL="342900" lvl="0" indent="-342900">
              <a:lnSpc>
                <a:spcPct val="115000"/>
              </a:lnSpc>
              <a:spcBef>
                <a:spcPts val="0"/>
              </a:spcBef>
              <a:spcAft>
                <a:spcPts val="400"/>
              </a:spcAft>
              <a:buClr>
                <a:schemeClr val="accent4">
                  <a:lumMod val="75000"/>
                </a:schemeClr>
              </a:buClr>
              <a:buSzPct val="70000"/>
              <a:buFont typeface="Wingdings" panose="05000000000000000000" pitchFamily="2" charset="2"/>
              <a:buChar char="ü"/>
              <a:tabLst>
                <a:tab pos="457200" algn="l"/>
              </a:tabLst>
            </a:pPr>
            <a:r>
              <a:rPr lang="en-IE" b="1" dirty="0">
                <a:hlinkClick r:id="rId5"/>
              </a:rPr>
              <a:t>EU Bioeconomy Strategy</a:t>
            </a:r>
            <a:endParaRPr lang="pl-PL" b="1" kern="100" dirty="0">
              <a:effectLst/>
              <a:ea typeface="Aptos" panose="020B0004020202020204" pitchFamily="34" charset="0"/>
              <a:cs typeface="Times New Roman" panose="02020603050405020304" pitchFamily="18" charset="0"/>
            </a:endParaRPr>
          </a:p>
        </p:txBody>
      </p:sp>
      <p:pic>
        <p:nvPicPr>
          <p:cNvPr id="5" name="Picture Placeholder 10" descr="Recycling arrows chat icon">
            <a:extLst>
              <a:ext uri="{FF2B5EF4-FFF2-40B4-BE49-F238E27FC236}">
                <a16:creationId xmlns:a16="http://schemas.microsoft.com/office/drawing/2014/main" id="{29BF1FCB-1891-28AB-9D92-76257523C8AC}"/>
              </a:ext>
            </a:extLst>
          </p:cNvPr>
          <p:cNvPicPr>
            <a:picLocks noGrp="1" noChangeAspect="1"/>
          </p:cNvPicPr>
          <p:nvPr>
            <p:ph type="pic" sz="quarter" idx="19"/>
          </p:nvPr>
        </p:nvPicPr>
        <p:blipFill>
          <a:blip r:embed="rId6" cstate="screen">
            <a:extLst>
              <a:ext uri="{28A0092B-C50C-407E-A947-70E740481C1C}">
                <a14:useLocalDpi xmlns:a14="http://schemas.microsoft.com/office/drawing/2010/main"/>
              </a:ext>
            </a:extLst>
          </a:blip>
          <a:srcRect/>
          <a:stretch/>
        </p:blipFill>
        <p:spPr/>
      </p:pic>
      <p:sp>
        <p:nvSpPr>
          <p:cNvPr id="7" name="Freeform 6">
            <a:extLst>
              <a:ext uri="{FF2B5EF4-FFF2-40B4-BE49-F238E27FC236}">
                <a16:creationId xmlns:a16="http://schemas.microsoft.com/office/drawing/2014/main" id="{0797BE12-3517-7718-B42E-B1F2A812ACA4}"/>
              </a:ext>
            </a:extLst>
          </p:cNvPr>
          <p:cNvSpPr/>
          <p:nvPr/>
        </p:nvSpPr>
        <p:spPr>
          <a:xfrm>
            <a:off x="8592849" y="-156070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grpSp>
        <p:nvGrpSpPr>
          <p:cNvPr id="2" name="Graphic 4">
            <a:extLst>
              <a:ext uri="{FF2B5EF4-FFF2-40B4-BE49-F238E27FC236}">
                <a16:creationId xmlns:a16="http://schemas.microsoft.com/office/drawing/2014/main" id="{ED9BFF7B-76E5-67C8-662D-B74FE2AA7B14}"/>
              </a:ext>
            </a:extLst>
          </p:cNvPr>
          <p:cNvGrpSpPr/>
          <p:nvPr/>
        </p:nvGrpSpPr>
        <p:grpSpPr>
          <a:xfrm rot="19582332">
            <a:off x="5177881" y="4500163"/>
            <a:ext cx="403667" cy="780438"/>
            <a:chOff x="9129274" y="2719113"/>
            <a:chExt cx="717139" cy="1386497"/>
          </a:xfrm>
          <a:solidFill>
            <a:schemeClr val="bg1"/>
          </a:solidFill>
        </p:grpSpPr>
        <p:grpSp>
          <p:nvGrpSpPr>
            <p:cNvPr id="3" name="Graphic 4">
              <a:extLst>
                <a:ext uri="{FF2B5EF4-FFF2-40B4-BE49-F238E27FC236}">
                  <a16:creationId xmlns:a16="http://schemas.microsoft.com/office/drawing/2014/main" id="{A92B59E1-AD4F-D928-EAA0-74AF26D09B9A}"/>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6B5B54A7-4F0D-836E-EA6E-AB524603891E}"/>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grpFill/>
              <a:ln w="12931" cap="flat">
                <a:noFill/>
                <a:prstDash val="solid"/>
                <a:miter/>
              </a:ln>
            </p:spPr>
            <p:txBody>
              <a:bodyPr rtlCol="0" anchor="ctr"/>
              <a:lstStyle/>
              <a:p>
                <a:endParaRPr lang="en-US"/>
              </a:p>
            </p:txBody>
          </p:sp>
          <p:sp>
            <p:nvSpPr>
              <p:cNvPr id="17" name="Freeform 58">
                <a:extLst>
                  <a:ext uri="{FF2B5EF4-FFF2-40B4-BE49-F238E27FC236}">
                    <a16:creationId xmlns:a16="http://schemas.microsoft.com/office/drawing/2014/main" id="{EA626315-768A-B2DC-644D-E2ECF1665B76}"/>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grpFill/>
              <a:ln w="12931" cap="flat">
                <a:noFill/>
                <a:prstDash val="solid"/>
                <a:miter/>
              </a:ln>
            </p:spPr>
            <p:txBody>
              <a:bodyPr rtlCol="0" anchor="ctr"/>
              <a:lstStyle/>
              <a:p>
                <a:endParaRPr lang="en-US"/>
              </a:p>
            </p:txBody>
          </p:sp>
        </p:grpSp>
        <p:grpSp>
          <p:nvGrpSpPr>
            <p:cNvPr id="4" name="Graphic 4">
              <a:extLst>
                <a:ext uri="{FF2B5EF4-FFF2-40B4-BE49-F238E27FC236}">
                  <a16:creationId xmlns:a16="http://schemas.microsoft.com/office/drawing/2014/main" id="{20D57E09-FC7B-A120-E953-F3D30DE1E5CD}"/>
                </a:ext>
              </a:extLst>
            </p:cNvPr>
            <p:cNvGrpSpPr/>
            <p:nvPr/>
          </p:nvGrpSpPr>
          <p:grpSpPr>
            <a:xfrm>
              <a:off x="9129274" y="2893887"/>
              <a:ext cx="717139" cy="1211724"/>
              <a:chOff x="9129274" y="2893887"/>
              <a:chExt cx="717139" cy="1211724"/>
            </a:xfrm>
            <a:grpFill/>
          </p:grpSpPr>
          <p:sp>
            <p:nvSpPr>
              <p:cNvPr id="8" name="Freeform 50">
                <a:extLst>
                  <a:ext uri="{FF2B5EF4-FFF2-40B4-BE49-F238E27FC236}">
                    <a16:creationId xmlns:a16="http://schemas.microsoft.com/office/drawing/2014/main" id="{1D1C0C67-FBEE-9B3A-C513-B0F75BCC5548}"/>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9" name="Freeform 51">
                <a:extLst>
                  <a:ext uri="{FF2B5EF4-FFF2-40B4-BE49-F238E27FC236}">
                    <a16:creationId xmlns:a16="http://schemas.microsoft.com/office/drawing/2014/main" id="{6F079D18-8ED4-6068-88FB-19F8A4A2A7D0}"/>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0" name="Freeform 52">
                <a:extLst>
                  <a:ext uri="{FF2B5EF4-FFF2-40B4-BE49-F238E27FC236}">
                    <a16:creationId xmlns:a16="http://schemas.microsoft.com/office/drawing/2014/main" id="{4112D0EB-5BD0-2888-A3C7-4FAD88692C21}"/>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1" name="Freeform 53">
                <a:extLst>
                  <a:ext uri="{FF2B5EF4-FFF2-40B4-BE49-F238E27FC236}">
                    <a16:creationId xmlns:a16="http://schemas.microsoft.com/office/drawing/2014/main" id="{DB6013D3-C6E9-339D-A53A-B741BBE4582D}"/>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3" name="Freeform 54">
                <a:extLst>
                  <a:ext uri="{FF2B5EF4-FFF2-40B4-BE49-F238E27FC236}">
                    <a16:creationId xmlns:a16="http://schemas.microsoft.com/office/drawing/2014/main" id="{5CCDD0B1-00F7-7409-6608-8457C7D4BEF7}"/>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4" name="Freeform 55">
                <a:extLst>
                  <a:ext uri="{FF2B5EF4-FFF2-40B4-BE49-F238E27FC236}">
                    <a16:creationId xmlns:a16="http://schemas.microsoft.com/office/drawing/2014/main" id="{FE4EA81B-DE53-C590-8D9C-9BCBA1A0DA8B}"/>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5" name="Freeform 56">
                <a:extLst>
                  <a:ext uri="{FF2B5EF4-FFF2-40B4-BE49-F238E27FC236}">
                    <a16:creationId xmlns:a16="http://schemas.microsoft.com/office/drawing/2014/main" id="{98AB334F-E43B-B1A8-1DCD-B2FE5C27D8C3}"/>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047392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C9585C-E017-655A-2975-0A68165F9A39}"/>
              </a:ext>
            </a:extLst>
          </p:cNvPr>
          <p:cNvSpPr>
            <a:spLocks noGrp="1"/>
          </p:cNvSpPr>
          <p:nvPr>
            <p:ph type="body" sz="quarter" idx="16"/>
          </p:nvPr>
        </p:nvSpPr>
        <p:spPr>
          <a:xfrm>
            <a:off x="3457037" y="469139"/>
            <a:ext cx="5277926" cy="992652"/>
          </a:xfrm>
        </p:spPr>
        <p:txBody>
          <a:bodyPr/>
          <a:lstStyle/>
          <a:p>
            <a:r>
              <a:rPr lang="en-IE" dirty="0"/>
              <a:t>The European Green Deal</a:t>
            </a:r>
          </a:p>
        </p:txBody>
      </p:sp>
      <p:sp>
        <p:nvSpPr>
          <p:cNvPr id="4" name="Text Placeholder 3">
            <a:extLst>
              <a:ext uri="{FF2B5EF4-FFF2-40B4-BE49-F238E27FC236}">
                <a16:creationId xmlns:a16="http://schemas.microsoft.com/office/drawing/2014/main" id="{B783C06B-4E16-3A75-EC79-D5B883DEB22C}"/>
              </a:ext>
            </a:extLst>
          </p:cNvPr>
          <p:cNvSpPr>
            <a:spLocks noGrp="1"/>
          </p:cNvSpPr>
          <p:nvPr>
            <p:ph type="body" sz="quarter" idx="19"/>
          </p:nvPr>
        </p:nvSpPr>
        <p:spPr>
          <a:xfrm>
            <a:off x="6019800" y="1894114"/>
            <a:ext cx="5954485" cy="4556407"/>
          </a:xfrm>
        </p:spPr>
        <p:txBody>
          <a:bodyPr/>
          <a:lstStyle/>
          <a:p>
            <a:pPr marL="342900" indent="-342900">
              <a:buFont typeface="Arial" panose="020B0604020202020204" pitchFamily="34" charset="0"/>
              <a:buChar char="•"/>
            </a:pPr>
            <a:r>
              <a:rPr lang="en-US" dirty="0"/>
              <a:t>The </a:t>
            </a:r>
            <a:r>
              <a:rPr lang="en-US" b="1" dirty="0">
                <a:hlinkClick r:id="rId3"/>
              </a:rPr>
              <a:t>Green Deal </a:t>
            </a:r>
            <a:r>
              <a:rPr lang="en-US" dirty="0"/>
              <a:t>sets the overarching framework for transforming the EU into a climate-neutral, resource-efficient economy by 2050.</a:t>
            </a:r>
          </a:p>
          <a:p>
            <a:pPr marL="342900" indent="-342900">
              <a:buFont typeface="Arial" panose="020B0604020202020204" pitchFamily="34" charset="0"/>
              <a:buChar char="•"/>
            </a:pPr>
            <a:r>
              <a:rPr lang="en-US" dirty="0"/>
              <a:t>A key priority is </a:t>
            </a:r>
            <a:r>
              <a:rPr lang="en-US" b="1" dirty="0"/>
              <a:t>zero pollution </a:t>
            </a:r>
            <a:r>
              <a:rPr lang="en-US" dirty="0"/>
              <a:t>and </a:t>
            </a:r>
            <a:r>
              <a:rPr lang="en-US" b="1" dirty="0"/>
              <a:t>clean, circular economy</a:t>
            </a:r>
            <a:r>
              <a:rPr lang="en-US" dirty="0"/>
              <a:t>, encouraging innovation in waste reduction &amp; reuse.</a:t>
            </a:r>
          </a:p>
          <a:p>
            <a:pPr marL="342900" indent="-342900">
              <a:buFont typeface="Arial" panose="020B0604020202020204" pitchFamily="34" charset="0"/>
              <a:buChar char="•"/>
            </a:pPr>
            <a:r>
              <a:rPr lang="en-US" dirty="0"/>
              <a:t>Waste 2 Worth supports this vision by helping communities identify waste streams and repurpose them, thus closing resource loops and reducing landfill reliance.</a:t>
            </a:r>
            <a:endParaRPr lang="en-IE" dirty="0"/>
          </a:p>
        </p:txBody>
      </p:sp>
      <p:pic>
        <p:nvPicPr>
          <p:cNvPr id="5" name="Online Media 4" title="What is the European Green Deal and why is it important?">
            <a:hlinkClick r:id="" action="ppaction://media"/>
            <a:extLst>
              <a:ext uri="{FF2B5EF4-FFF2-40B4-BE49-F238E27FC236}">
                <a16:creationId xmlns:a16="http://schemas.microsoft.com/office/drawing/2014/main" id="{2F34A4FF-9E3E-4A1E-9AFF-C7BCEDD517F6}"/>
              </a:ext>
            </a:extLst>
          </p:cNvPr>
          <p:cNvPicPr>
            <a:picLocks noRot="1" noChangeAspect="1"/>
          </p:cNvPicPr>
          <p:nvPr>
            <a:videoFile r:link="rId1"/>
          </p:nvPr>
        </p:nvPicPr>
        <p:blipFill>
          <a:blip r:embed="rId4"/>
          <a:stretch>
            <a:fillRect/>
          </a:stretch>
        </p:blipFill>
        <p:spPr>
          <a:xfrm>
            <a:off x="622131" y="3102429"/>
            <a:ext cx="5277926" cy="3196771"/>
          </a:xfrm>
          <a:prstGeom prst="rect">
            <a:avLst/>
          </a:prstGeom>
        </p:spPr>
      </p:pic>
      <p:sp>
        <p:nvSpPr>
          <p:cNvPr id="9" name="TextBox 8">
            <a:extLst>
              <a:ext uri="{FF2B5EF4-FFF2-40B4-BE49-F238E27FC236}">
                <a16:creationId xmlns:a16="http://schemas.microsoft.com/office/drawing/2014/main" id="{8898E980-A4E9-CAED-6C2B-13D2A752E03B}"/>
              </a:ext>
            </a:extLst>
          </p:cNvPr>
          <p:cNvSpPr txBox="1"/>
          <p:nvPr/>
        </p:nvSpPr>
        <p:spPr>
          <a:xfrm>
            <a:off x="966162" y="1936549"/>
            <a:ext cx="3479089" cy="646331"/>
          </a:xfrm>
          <a:prstGeom prst="rect">
            <a:avLst/>
          </a:prstGeom>
          <a:noFill/>
        </p:spPr>
        <p:txBody>
          <a:bodyPr wrap="square">
            <a:spAutoFit/>
          </a:bodyPr>
          <a:lstStyle/>
          <a:p>
            <a:r>
              <a:rPr lang="en-US" dirty="0">
                <a:hlinkClick r:id="rId5"/>
              </a:rPr>
              <a:t>What is the European Green Deal and why is it important?</a:t>
            </a:r>
            <a:endParaRPr lang="en-IE" dirty="0"/>
          </a:p>
        </p:txBody>
      </p:sp>
      <p:grpSp>
        <p:nvGrpSpPr>
          <p:cNvPr id="10" name="Graphic 4">
            <a:extLst>
              <a:ext uri="{FF2B5EF4-FFF2-40B4-BE49-F238E27FC236}">
                <a16:creationId xmlns:a16="http://schemas.microsoft.com/office/drawing/2014/main" id="{E9E68193-E40C-761C-A0C6-A7CA8E969CC8}"/>
              </a:ext>
            </a:extLst>
          </p:cNvPr>
          <p:cNvGrpSpPr/>
          <p:nvPr/>
        </p:nvGrpSpPr>
        <p:grpSpPr>
          <a:xfrm rot="19582332">
            <a:off x="4692375" y="2015743"/>
            <a:ext cx="403667" cy="780438"/>
            <a:chOff x="9129274" y="2719113"/>
            <a:chExt cx="717139" cy="1386497"/>
          </a:xfrm>
          <a:solidFill>
            <a:srgbClr val="09465E"/>
          </a:solidFill>
        </p:grpSpPr>
        <p:grpSp>
          <p:nvGrpSpPr>
            <p:cNvPr id="11" name="Graphic 4">
              <a:extLst>
                <a:ext uri="{FF2B5EF4-FFF2-40B4-BE49-F238E27FC236}">
                  <a16:creationId xmlns:a16="http://schemas.microsoft.com/office/drawing/2014/main" id="{DBB50132-F940-15C8-77E3-D13B25739627}"/>
                </a:ext>
              </a:extLst>
            </p:cNvPr>
            <p:cNvGrpSpPr/>
            <p:nvPr/>
          </p:nvGrpSpPr>
          <p:grpSpPr>
            <a:xfrm>
              <a:off x="9159507" y="2719113"/>
              <a:ext cx="446280" cy="440141"/>
              <a:chOff x="9159507" y="2719113"/>
              <a:chExt cx="446280" cy="440141"/>
            </a:xfrm>
            <a:grpFill/>
          </p:grpSpPr>
          <p:sp>
            <p:nvSpPr>
              <p:cNvPr id="20" name="Freeform 57">
                <a:extLst>
                  <a:ext uri="{FF2B5EF4-FFF2-40B4-BE49-F238E27FC236}">
                    <a16:creationId xmlns:a16="http://schemas.microsoft.com/office/drawing/2014/main" id="{4E75E9F8-B2EE-DE92-A518-5AB58B18CCC8}"/>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21" name="Freeform 58">
                <a:extLst>
                  <a:ext uri="{FF2B5EF4-FFF2-40B4-BE49-F238E27FC236}">
                    <a16:creationId xmlns:a16="http://schemas.microsoft.com/office/drawing/2014/main" id="{03C6A703-C865-D3C0-F3FD-E08393F2F3D8}"/>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12" name="Graphic 4">
              <a:extLst>
                <a:ext uri="{FF2B5EF4-FFF2-40B4-BE49-F238E27FC236}">
                  <a16:creationId xmlns:a16="http://schemas.microsoft.com/office/drawing/2014/main" id="{2DD20B3B-E563-6AD2-260E-23EB2EDFF90F}"/>
                </a:ext>
              </a:extLst>
            </p:cNvPr>
            <p:cNvGrpSpPr/>
            <p:nvPr/>
          </p:nvGrpSpPr>
          <p:grpSpPr>
            <a:xfrm>
              <a:off x="9129274" y="2893887"/>
              <a:ext cx="717139" cy="1211724"/>
              <a:chOff x="9129274" y="2893887"/>
              <a:chExt cx="717139" cy="1211724"/>
            </a:xfrm>
            <a:grpFill/>
          </p:grpSpPr>
          <p:sp>
            <p:nvSpPr>
              <p:cNvPr id="13" name="Freeform 50">
                <a:extLst>
                  <a:ext uri="{FF2B5EF4-FFF2-40B4-BE49-F238E27FC236}">
                    <a16:creationId xmlns:a16="http://schemas.microsoft.com/office/drawing/2014/main" id="{B538862D-025C-13FD-0772-D78CD4E3CABB}"/>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4" name="Freeform 51">
                <a:extLst>
                  <a:ext uri="{FF2B5EF4-FFF2-40B4-BE49-F238E27FC236}">
                    <a16:creationId xmlns:a16="http://schemas.microsoft.com/office/drawing/2014/main" id="{1611ED6C-C347-128C-A5E0-0B734AC65136}"/>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5" name="Freeform 52">
                <a:extLst>
                  <a:ext uri="{FF2B5EF4-FFF2-40B4-BE49-F238E27FC236}">
                    <a16:creationId xmlns:a16="http://schemas.microsoft.com/office/drawing/2014/main" id="{67BEF841-0447-653F-A480-AB235688A79D}"/>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6" name="Freeform 53">
                <a:extLst>
                  <a:ext uri="{FF2B5EF4-FFF2-40B4-BE49-F238E27FC236}">
                    <a16:creationId xmlns:a16="http://schemas.microsoft.com/office/drawing/2014/main" id="{8AC4E4AA-4657-6B7A-5695-A73C32B65961}"/>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7" name="Freeform 54">
                <a:extLst>
                  <a:ext uri="{FF2B5EF4-FFF2-40B4-BE49-F238E27FC236}">
                    <a16:creationId xmlns:a16="http://schemas.microsoft.com/office/drawing/2014/main" id="{E9CE83A7-AE95-AE56-D78C-D2FBBFD20988}"/>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8" name="Freeform 55">
                <a:extLst>
                  <a:ext uri="{FF2B5EF4-FFF2-40B4-BE49-F238E27FC236}">
                    <a16:creationId xmlns:a16="http://schemas.microsoft.com/office/drawing/2014/main" id="{D869A79E-AA17-61E7-FEDA-438CEBC5DB2B}"/>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9" name="Freeform 56">
                <a:extLst>
                  <a:ext uri="{FF2B5EF4-FFF2-40B4-BE49-F238E27FC236}">
                    <a16:creationId xmlns:a16="http://schemas.microsoft.com/office/drawing/2014/main" id="{BA9B08FC-D3C5-5A1E-E059-CD5F6B45FC87}"/>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76014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782DB7-EB37-E78C-BE12-58F8578B36F4}"/>
              </a:ext>
            </a:extLst>
          </p:cNvPr>
          <p:cNvSpPr>
            <a:spLocks noGrp="1"/>
          </p:cNvSpPr>
          <p:nvPr>
            <p:ph type="body" sz="quarter" idx="16"/>
          </p:nvPr>
        </p:nvSpPr>
        <p:spPr/>
        <p:txBody>
          <a:bodyPr/>
          <a:lstStyle/>
          <a:p>
            <a:r>
              <a:rPr lang="en-IE" dirty="0"/>
              <a:t>The Farm to Fork Strategy</a:t>
            </a:r>
          </a:p>
        </p:txBody>
      </p:sp>
      <p:sp>
        <p:nvSpPr>
          <p:cNvPr id="3" name="Text Placeholder 2">
            <a:extLst>
              <a:ext uri="{FF2B5EF4-FFF2-40B4-BE49-F238E27FC236}">
                <a16:creationId xmlns:a16="http://schemas.microsoft.com/office/drawing/2014/main" id="{C94754F2-0269-0A57-0562-891DBFC43FA2}"/>
              </a:ext>
            </a:extLst>
          </p:cNvPr>
          <p:cNvSpPr>
            <a:spLocks noGrp="1"/>
          </p:cNvSpPr>
          <p:nvPr>
            <p:ph type="body" sz="quarter" idx="19"/>
          </p:nvPr>
        </p:nvSpPr>
        <p:spPr>
          <a:xfrm>
            <a:off x="298764" y="2016633"/>
            <a:ext cx="5601972" cy="4102937"/>
          </a:xfrm>
        </p:spPr>
        <p:txBody>
          <a:bodyPr/>
          <a:lstStyle/>
          <a:p>
            <a:pPr marL="342900" indent="-342900">
              <a:buFont typeface="Arial" panose="020B0604020202020204" pitchFamily="34" charset="0"/>
              <a:buChar char="•"/>
            </a:pPr>
            <a:r>
              <a:rPr lang="en-US" dirty="0"/>
              <a:t>The </a:t>
            </a:r>
            <a:r>
              <a:rPr lang="en-US" b="1" dirty="0">
                <a:hlinkClick r:id="rId2"/>
              </a:rPr>
              <a:t>F2F strategy</a:t>
            </a:r>
            <a:r>
              <a:rPr lang="en-US" dirty="0"/>
              <a:t> is at the heart of the Green Deal and directly targets the sustainability of food systems.</a:t>
            </a:r>
          </a:p>
          <a:p>
            <a:pPr marL="342900" indent="-342900">
              <a:buFont typeface="Arial" panose="020B0604020202020204" pitchFamily="34" charset="0"/>
              <a:buChar char="•"/>
            </a:pPr>
            <a:r>
              <a:rPr lang="en-US" dirty="0"/>
              <a:t>It includes a strong commitment to halving per capita food waste at retail &amp; consumer level by 2030, in line with SDG 12.3.</a:t>
            </a:r>
          </a:p>
          <a:p>
            <a:pPr marL="342900" indent="-342900">
              <a:buFont typeface="Arial" panose="020B0604020202020204" pitchFamily="34" charset="0"/>
              <a:buChar char="•"/>
            </a:pPr>
            <a:r>
              <a:rPr lang="en-US" dirty="0"/>
              <a:t>Waste 2 Worth </a:t>
            </a:r>
            <a:r>
              <a:rPr lang="en-US" dirty="0" err="1"/>
              <a:t>operationalises</a:t>
            </a:r>
            <a:r>
              <a:rPr lang="en-US" dirty="0"/>
              <a:t> this by engaging communities in identifying, preventing &amp; transforming food waste, aligning with the strategy’s goal of creating resilient, fair, and circular food systems.</a:t>
            </a:r>
            <a:endParaRPr lang="en-IE" dirty="0"/>
          </a:p>
        </p:txBody>
      </p:sp>
      <p:pic>
        <p:nvPicPr>
          <p:cNvPr id="6" name="Picture Placeholder 5">
            <a:extLst>
              <a:ext uri="{FF2B5EF4-FFF2-40B4-BE49-F238E27FC236}">
                <a16:creationId xmlns:a16="http://schemas.microsoft.com/office/drawing/2014/main" id="{A5AF78A9-CCC0-11C0-882E-B2EF3612B705}"/>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t="-11803" b="-7200"/>
          <a:stretch/>
        </p:blipFill>
        <p:spPr>
          <a:xfrm>
            <a:off x="6223379" y="64654"/>
            <a:ext cx="5361066" cy="6793345"/>
          </a:xfrm>
          <a:solidFill>
            <a:schemeClr val="bg1"/>
          </a:solidFill>
        </p:spPr>
      </p:pic>
      <p:sp>
        <p:nvSpPr>
          <p:cNvPr id="8" name="TextBox 7">
            <a:extLst>
              <a:ext uri="{FF2B5EF4-FFF2-40B4-BE49-F238E27FC236}">
                <a16:creationId xmlns:a16="http://schemas.microsoft.com/office/drawing/2014/main" id="{5E30D334-0335-34C5-2CE6-BD829FFA9A33}"/>
              </a:ext>
            </a:extLst>
          </p:cNvPr>
          <p:cNvSpPr txBox="1"/>
          <p:nvPr/>
        </p:nvSpPr>
        <p:spPr>
          <a:xfrm>
            <a:off x="7069463" y="1684803"/>
            <a:ext cx="1258432" cy="1046440"/>
          </a:xfrm>
          <a:prstGeom prst="rect">
            <a:avLst/>
          </a:prstGeom>
          <a:noFill/>
        </p:spPr>
        <p:txBody>
          <a:bodyPr wrap="square" rtlCol="0">
            <a:spAutoFit/>
          </a:bodyPr>
          <a:lstStyle/>
          <a:p>
            <a:r>
              <a:rPr lang="en-IE" b="1" dirty="0">
                <a:solidFill>
                  <a:schemeClr val="bg1"/>
                </a:solidFill>
              </a:rPr>
              <a:t>Food Loss &amp; Waste Prevention</a:t>
            </a:r>
          </a:p>
          <a:p>
            <a:endParaRPr lang="en-IE" sz="800" b="1" dirty="0">
              <a:solidFill>
                <a:schemeClr val="bg1"/>
              </a:solidFill>
            </a:endParaRPr>
          </a:p>
        </p:txBody>
      </p:sp>
      <p:sp>
        <p:nvSpPr>
          <p:cNvPr id="9" name="TextBox 8">
            <a:extLst>
              <a:ext uri="{FF2B5EF4-FFF2-40B4-BE49-F238E27FC236}">
                <a16:creationId xmlns:a16="http://schemas.microsoft.com/office/drawing/2014/main" id="{FEA5D039-67EE-B672-BA74-E64EA6FBF2DE}"/>
              </a:ext>
            </a:extLst>
          </p:cNvPr>
          <p:cNvSpPr txBox="1"/>
          <p:nvPr/>
        </p:nvSpPr>
        <p:spPr>
          <a:xfrm>
            <a:off x="8624750" y="1394887"/>
            <a:ext cx="1750521" cy="769441"/>
          </a:xfrm>
          <a:prstGeom prst="rect">
            <a:avLst/>
          </a:prstGeom>
          <a:noFill/>
        </p:spPr>
        <p:txBody>
          <a:bodyPr wrap="square" rtlCol="0">
            <a:spAutoFit/>
          </a:bodyPr>
          <a:lstStyle/>
          <a:p>
            <a:r>
              <a:rPr lang="en-IE" b="1" dirty="0">
                <a:solidFill>
                  <a:schemeClr val="bg1"/>
                </a:solidFill>
              </a:rPr>
              <a:t>Sustainable Food Production</a:t>
            </a:r>
          </a:p>
          <a:p>
            <a:endParaRPr lang="en-IE" sz="800" b="1" dirty="0">
              <a:solidFill>
                <a:schemeClr val="bg1"/>
              </a:solidFill>
            </a:endParaRPr>
          </a:p>
        </p:txBody>
      </p:sp>
      <p:sp>
        <p:nvSpPr>
          <p:cNvPr id="10" name="TextBox 9">
            <a:extLst>
              <a:ext uri="{FF2B5EF4-FFF2-40B4-BE49-F238E27FC236}">
                <a16:creationId xmlns:a16="http://schemas.microsoft.com/office/drawing/2014/main" id="{33BE7F5A-6F86-348F-A655-053CA86E1680}"/>
              </a:ext>
            </a:extLst>
          </p:cNvPr>
          <p:cNvSpPr txBox="1"/>
          <p:nvPr/>
        </p:nvSpPr>
        <p:spPr>
          <a:xfrm rot="19993806">
            <a:off x="9435676" y="4395176"/>
            <a:ext cx="1994930" cy="923330"/>
          </a:xfrm>
          <a:prstGeom prst="rect">
            <a:avLst/>
          </a:prstGeom>
          <a:noFill/>
        </p:spPr>
        <p:txBody>
          <a:bodyPr wrap="square" rtlCol="0">
            <a:spAutoFit/>
          </a:bodyPr>
          <a:lstStyle/>
          <a:p>
            <a:r>
              <a:rPr lang="en-IE" b="1" dirty="0">
                <a:solidFill>
                  <a:schemeClr val="bg1"/>
                </a:solidFill>
              </a:rPr>
              <a:t>Sustainable Food Processing &amp; Distribution</a:t>
            </a:r>
            <a:endParaRPr lang="en-IE" sz="800" b="1" dirty="0">
              <a:solidFill>
                <a:schemeClr val="bg1"/>
              </a:solidFill>
            </a:endParaRPr>
          </a:p>
        </p:txBody>
      </p:sp>
      <p:sp>
        <p:nvSpPr>
          <p:cNvPr id="11" name="TextBox 10">
            <a:extLst>
              <a:ext uri="{FF2B5EF4-FFF2-40B4-BE49-F238E27FC236}">
                <a16:creationId xmlns:a16="http://schemas.microsoft.com/office/drawing/2014/main" id="{DCE53E4F-5BEB-4627-0072-40BB21B98E5F}"/>
              </a:ext>
            </a:extLst>
          </p:cNvPr>
          <p:cNvSpPr txBox="1"/>
          <p:nvPr/>
        </p:nvSpPr>
        <p:spPr>
          <a:xfrm rot="668916">
            <a:off x="6582631" y="4472121"/>
            <a:ext cx="1928053" cy="769441"/>
          </a:xfrm>
          <a:prstGeom prst="rect">
            <a:avLst/>
          </a:prstGeom>
          <a:noFill/>
        </p:spPr>
        <p:txBody>
          <a:bodyPr wrap="square" rtlCol="0">
            <a:spAutoFit/>
          </a:bodyPr>
          <a:lstStyle/>
          <a:p>
            <a:r>
              <a:rPr lang="en-IE" b="1" dirty="0">
                <a:solidFill>
                  <a:schemeClr val="bg1"/>
                </a:solidFill>
              </a:rPr>
              <a:t>Sustainable Food Consumption</a:t>
            </a:r>
          </a:p>
          <a:p>
            <a:endParaRPr lang="en-IE" sz="800" b="1" dirty="0">
              <a:solidFill>
                <a:schemeClr val="bg1"/>
              </a:solidFill>
            </a:endParaRPr>
          </a:p>
        </p:txBody>
      </p:sp>
      <p:sp>
        <p:nvSpPr>
          <p:cNvPr id="12" name="TextBox 11">
            <a:extLst>
              <a:ext uri="{FF2B5EF4-FFF2-40B4-BE49-F238E27FC236}">
                <a16:creationId xmlns:a16="http://schemas.microsoft.com/office/drawing/2014/main" id="{9F79E7EC-D43A-256B-3AF0-5BFBDFDA9BE2}"/>
              </a:ext>
            </a:extLst>
          </p:cNvPr>
          <p:cNvSpPr txBox="1"/>
          <p:nvPr/>
        </p:nvSpPr>
        <p:spPr>
          <a:xfrm>
            <a:off x="7930539" y="2906162"/>
            <a:ext cx="2040445" cy="1446550"/>
          </a:xfrm>
          <a:prstGeom prst="rect">
            <a:avLst/>
          </a:prstGeom>
          <a:noFill/>
        </p:spPr>
        <p:txBody>
          <a:bodyPr wrap="square" rtlCol="0">
            <a:spAutoFit/>
          </a:bodyPr>
          <a:lstStyle/>
          <a:p>
            <a:pPr algn="ctr"/>
            <a:r>
              <a:rPr lang="en-IE" sz="4400" b="1" dirty="0">
                <a:solidFill>
                  <a:srgbClr val="1D4C60"/>
                </a:solidFill>
              </a:rPr>
              <a:t>Farm to Fork</a:t>
            </a:r>
          </a:p>
        </p:txBody>
      </p:sp>
    </p:spTree>
    <p:extLst>
      <p:ext uri="{BB962C8B-B14F-4D97-AF65-F5344CB8AC3E}">
        <p14:creationId xmlns:p14="http://schemas.microsoft.com/office/powerpoint/2010/main" val="16662931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A446AD-58C8-86C4-E07E-B259125E6B43}"/>
              </a:ext>
            </a:extLst>
          </p:cNvPr>
          <p:cNvSpPr>
            <a:spLocks noGrp="1"/>
          </p:cNvSpPr>
          <p:nvPr>
            <p:ph type="body" sz="quarter" idx="18"/>
          </p:nvPr>
        </p:nvSpPr>
        <p:spPr>
          <a:xfrm>
            <a:off x="402371" y="1938613"/>
            <a:ext cx="5581969" cy="3666574"/>
          </a:xfrm>
        </p:spPr>
        <p:txBody>
          <a:bodyPr/>
          <a:lstStyle/>
          <a:p>
            <a:r>
              <a:rPr lang="en-US" dirty="0"/>
              <a:t>One of the main building blocks of the Green Deal, </a:t>
            </a:r>
            <a:r>
              <a:rPr lang="en-US" b="1" dirty="0">
                <a:hlinkClick r:id="rId2"/>
              </a:rPr>
              <a:t>The 2020 Circular Economy Action Plan </a:t>
            </a:r>
            <a:r>
              <a:rPr lang="en-US" dirty="0"/>
              <a:t>(CEAP) promotes a systemic shift in production &amp; consumption, with waste prevention and product reuse at its core.</a:t>
            </a:r>
          </a:p>
          <a:p>
            <a:r>
              <a:rPr lang="en-US" dirty="0"/>
              <a:t>It identifies food waste as a priority area, promoting innovation in reuse, recycling, and bio-based materials.</a:t>
            </a:r>
          </a:p>
          <a:p>
            <a:r>
              <a:rPr lang="en-US" dirty="0"/>
              <a:t>Waste 2 Worth’s approach—transforming food waste into value-added products—is a clear example of circular economy in action</a:t>
            </a:r>
            <a:endParaRPr lang="en-IE" dirty="0"/>
          </a:p>
        </p:txBody>
      </p:sp>
      <p:sp>
        <p:nvSpPr>
          <p:cNvPr id="3" name="Text Placeholder 2">
            <a:extLst>
              <a:ext uri="{FF2B5EF4-FFF2-40B4-BE49-F238E27FC236}">
                <a16:creationId xmlns:a16="http://schemas.microsoft.com/office/drawing/2014/main" id="{6C9B9FF0-B6E8-E7E1-E3D5-D6BE64BF5704}"/>
              </a:ext>
            </a:extLst>
          </p:cNvPr>
          <p:cNvSpPr>
            <a:spLocks noGrp="1"/>
          </p:cNvSpPr>
          <p:nvPr>
            <p:ph type="body" sz="quarter" idx="16"/>
          </p:nvPr>
        </p:nvSpPr>
        <p:spPr>
          <a:xfrm>
            <a:off x="402372" y="532895"/>
            <a:ext cx="4990998" cy="992652"/>
          </a:xfrm>
        </p:spPr>
        <p:txBody>
          <a:bodyPr/>
          <a:lstStyle/>
          <a:p>
            <a:r>
              <a:rPr lang="en-IE" dirty="0"/>
              <a:t>EU Circular Economy Action Plan</a:t>
            </a:r>
          </a:p>
        </p:txBody>
      </p:sp>
      <p:pic>
        <p:nvPicPr>
          <p:cNvPr id="7" name="Picture Placeholder 6">
            <a:extLst>
              <a:ext uri="{FF2B5EF4-FFF2-40B4-BE49-F238E27FC236}">
                <a16:creationId xmlns:a16="http://schemas.microsoft.com/office/drawing/2014/main" id="{4877290B-89CA-C375-46F9-E16D418E759E}"/>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p:blipFill>
        <p:spPr>
          <a:xfrm>
            <a:off x="6069389" y="0"/>
            <a:ext cx="5361066" cy="6858000"/>
          </a:xfrm>
        </p:spPr>
      </p:pic>
    </p:spTree>
    <p:extLst>
      <p:ext uri="{BB962C8B-B14F-4D97-AF65-F5344CB8AC3E}">
        <p14:creationId xmlns:p14="http://schemas.microsoft.com/office/powerpoint/2010/main" val="2246212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2ADECA8B-2098-A646-FDB6-D0A1719B257A}"/>
              </a:ext>
            </a:extLst>
          </p:cNvPr>
          <p:cNvSpPr>
            <a:spLocks noGrp="1"/>
          </p:cNvSpPr>
          <p:nvPr>
            <p:ph type="body" sz="quarter" idx="15"/>
          </p:nvPr>
        </p:nvSpPr>
        <p:spPr>
          <a:xfrm>
            <a:off x="5453303" y="989708"/>
            <a:ext cx="700387" cy="566443"/>
          </a:xfrm>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a:xfrm>
            <a:off x="6288599" y="989707"/>
            <a:ext cx="4979476" cy="566444"/>
          </a:xfrm>
          <a:prstGeom prst="rect">
            <a:avLst/>
          </a:prstGeom>
        </p:spPr>
        <p:txBody>
          <a:bodyPr/>
          <a:lstStyle/>
          <a:p>
            <a:r>
              <a:rPr lang="en-US" dirty="0"/>
              <a:t>What is a Circular Economy in the Context of Food Waste?</a:t>
            </a:r>
          </a:p>
        </p:txBody>
      </p:sp>
      <p:sp>
        <p:nvSpPr>
          <p:cNvPr id="27" name="Text Placeholder 26">
            <a:extLst>
              <a:ext uri="{FF2B5EF4-FFF2-40B4-BE49-F238E27FC236}">
                <a16:creationId xmlns:a16="http://schemas.microsoft.com/office/drawing/2014/main" id="{BB67A639-2553-DCB0-D8DF-506873DE99F2}"/>
              </a:ext>
            </a:extLst>
          </p:cNvPr>
          <p:cNvSpPr>
            <a:spLocks noGrp="1"/>
          </p:cNvSpPr>
          <p:nvPr>
            <p:ph type="body" sz="quarter" idx="29"/>
          </p:nvPr>
        </p:nvSpPr>
        <p:spPr>
          <a:xfrm>
            <a:off x="5430689" y="1809180"/>
            <a:ext cx="700387" cy="566443"/>
          </a:xfrm>
        </p:spPr>
        <p:txBody>
          <a:bodyPr/>
          <a:lstStyle/>
          <a:p>
            <a:r>
              <a:rPr lang="en-US" dirty="0"/>
              <a:t>02</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0"/>
          </p:nvPr>
        </p:nvSpPr>
        <p:spPr>
          <a:xfrm>
            <a:off x="6288598" y="1809180"/>
            <a:ext cx="4956070" cy="566444"/>
          </a:xfrm>
          <a:prstGeom prst="rect">
            <a:avLst/>
          </a:prstGeom>
        </p:spPr>
        <p:txBody>
          <a:bodyPr/>
          <a:lstStyle/>
          <a:p>
            <a:r>
              <a:rPr lang="en-US" dirty="0"/>
              <a:t>Learning from Our Past: Traditional Food Practices &amp; Waste Reduction</a:t>
            </a:r>
          </a:p>
        </p:txBody>
      </p:sp>
      <p:sp>
        <p:nvSpPr>
          <p:cNvPr id="28" name="Text Placeholder 27">
            <a:extLst>
              <a:ext uri="{FF2B5EF4-FFF2-40B4-BE49-F238E27FC236}">
                <a16:creationId xmlns:a16="http://schemas.microsoft.com/office/drawing/2014/main" id="{A6F82535-C6F2-8913-C7B3-6863E989B118}"/>
              </a:ext>
            </a:extLst>
          </p:cNvPr>
          <p:cNvSpPr>
            <a:spLocks noGrp="1"/>
          </p:cNvSpPr>
          <p:nvPr>
            <p:ph type="body" sz="quarter" idx="31"/>
          </p:nvPr>
        </p:nvSpPr>
        <p:spPr>
          <a:xfrm>
            <a:off x="5453303" y="2628148"/>
            <a:ext cx="700387" cy="566443"/>
          </a:xfrm>
        </p:spPr>
        <p:txBody>
          <a:bodyPr/>
          <a:lstStyle/>
          <a:p>
            <a:r>
              <a:rPr lang="en-US" dirty="0"/>
              <a:t>03</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2"/>
          </p:nvPr>
        </p:nvSpPr>
        <p:spPr>
          <a:xfrm>
            <a:off x="6288599" y="2628147"/>
            <a:ext cx="4956069" cy="566444"/>
          </a:xfrm>
          <a:prstGeom prst="rect">
            <a:avLst/>
          </a:prstGeom>
        </p:spPr>
        <p:txBody>
          <a:bodyPr/>
          <a:lstStyle/>
          <a:p>
            <a:r>
              <a:rPr lang="en-US" dirty="0"/>
              <a:t>Role of SMEs in the Circular Economy &amp; Food Waste Reduction</a:t>
            </a:r>
          </a:p>
        </p:txBody>
      </p:sp>
      <p:sp>
        <p:nvSpPr>
          <p:cNvPr id="29" name="Text Placeholder 28">
            <a:extLst>
              <a:ext uri="{FF2B5EF4-FFF2-40B4-BE49-F238E27FC236}">
                <a16:creationId xmlns:a16="http://schemas.microsoft.com/office/drawing/2014/main" id="{40C048B4-42C0-F0BC-C978-630F5F39F697}"/>
              </a:ext>
            </a:extLst>
          </p:cNvPr>
          <p:cNvSpPr>
            <a:spLocks noGrp="1"/>
          </p:cNvSpPr>
          <p:nvPr>
            <p:ph type="body" sz="quarter" idx="33"/>
          </p:nvPr>
        </p:nvSpPr>
        <p:spPr>
          <a:xfrm>
            <a:off x="5453303" y="3446105"/>
            <a:ext cx="700387" cy="566443"/>
          </a:xfrm>
        </p:spPr>
        <p:txBody>
          <a:bodyPr/>
          <a:lstStyle/>
          <a:p>
            <a:r>
              <a:rPr lang="en-US" dirty="0"/>
              <a:t>04</a:t>
            </a: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4"/>
          </p:nvPr>
        </p:nvSpPr>
        <p:spPr>
          <a:xfrm>
            <a:off x="6288599" y="3446104"/>
            <a:ext cx="4956069" cy="566444"/>
          </a:xfrm>
          <a:prstGeom prst="rect">
            <a:avLst/>
          </a:prstGeom>
        </p:spPr>
        <p:txBody>
          <a:bodyPr/>
          <a:lstStyle/>
          <a:p>
            <a:r>
              <a:rPr lang="en-US" dirty="0"/>
              <a:t>EU Policies &amp; Regulations on Food Waste &amp; Circular Economy</a:t>
            </a:r>
          </a:p>
        </p:txBody>
      </p:sp>
      <p:sp>
        <p:nvSpPr>
          <p:cNvPr id="30" name="Text Placeholder 29">
            <a:extLst>
              <a:ext uri="{FF2B5EF4-FFF2-40B4-BE49-F238E27FC236}">
                <a16:creationId xmlns:a16="http://schemas.microsoft.com/office/drawing/2014/main" id="{4386CB93-B483-14A0-2301-D52E9BAD2D5B}"/>
              </a:ext>
            </a:extLst>
          </p:cNvPr>
          <p:cNvSpPr>
            <a:spLocks noGrp="1"/>
          </p:cNvSpPr>
          <p:nvPr>
            <p:ph type="body" sz="quarter" idx="35"/>
          </p:nvPr>
        </p:nvSpPr>
        <p:spPr>
          <a:xfrm>
            <a:off x="5453303" y="4261629"/>
            <a:ext cx="700387" cy="566443"/>
          </a:xfrm>
        </p:spPr>
        <p:txBody>
          <a:bodyPr/>
          <a:lstStyle/>
          <a:p>
            <a:r>
              <a:rPr lang="en-US" dirty="0"/>
              <a:t>05</a:t>
            </a:r>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36"/>
          </p:nvPr>
        </p:nvSpPr>
        <p:spPr>
          <a:xfrm>
            <a:off x="6288599" y="4261629"/>
            <a:ext cx="4808026" cy="566444"/>
          </a:xfrm>
          <a:prstGeom prst="rect">
            <a:avLst/>
          </a:prstGeom>
        </p:spPr>
        <p:txBody>
          <a:bodyPr/>
          <a:lstStyle/>
          <a:p>
            <a:r>
              <a:rPr lang="en-US" dirty="0"/>
              <a:t>Alignment with SDGs: Food Waste as a Global Sustainability Challenge</a:t>
            </a:r>
          </a:p>
        </p:txBody>
      </p:sp>
      <p:sp>
        <p:nvSpPr>
          <p:cNvPr id="26" name="Text Placeholder 25">
            <a:extLst>
              <a:ext uri="{FF2B5EF4-FFF2-40B4-BE49-F238E27FC236}">
                <a16:creationId xmlns:a16="http://schemas.microsoft.com/office/drawing/2014/main" id="{137A20F1-B484-01B2-C346-5B746EF4DD20}"/>
              </a:ext>
            </a:extLst>
          </p:cNvPr>
          <p:cNvSpPr>
            <a:spLocks noGrp="1"/>
          </p:cNvSpPr>
          <p:nvPr>
            <p:ph type="body" sz="quarter" idx="18"/>
          </p:nvPr>
        </p:nvSpPr>
        <p:spPr>
          <a:xfrm>
            <a:off x="482925" y="1431823"/>
            <a:ext cx="4541325" cy="4839488"/>
          </a:xfrm>
        </p:spPr>
        <p:txBody>
          <a:bodyPr/>
          <a:lstStyle/>
          <a:p>
            <a:r>
              <a:rPr lang="en-US" dirty="0"/>
              <a:t>This module explores the circular economy in food waste, highlighting sustainable solutions to reduce waste and </a:t>
            </a:r>
            <a:r>
              <a:rPr lang="en-US" dirty="0" err="1"/>
              <a:t>maximise</a:t>
            </a:r>
            <a:r>
              <a:rPr lang="en-US" dirty="0"/>
              <a:t> resource efficiency.</a:t>
            </a:r>
          </a:p>
          <a:p>
            <a:r>
              <a:rPr lang="en-US" dirty="0"/>
              <a:t> It examines historical and modern reduction approaches, SMEs' role in circular practices, and the regulatory landscape shaping the bio-based economy. Aligned with global sustainability goals, it </a:t>
            </a:r>
            <a:r>
              <a:rPr lang="en-US" dirty="0" err="1"/>
              <a:t>emphasises</a:t>
            </a:r>
            <a:r>
              <a:rPr lang="en-US" dirty="0"/>
              <a:t> the environmental, economic, and social benefits of circular food systems.</a:t>
            </a:r>
          </a:p>
        </p:txBody>
      </p:sp>
      <p:sp>
        <p:nvSpPr>
          <p:cNvPr id="12" name="Rectangle 11">
            <a:extLst>
              <a:ext uri="{FF2B5EF4-FFF2-40B4-BE49-F238E27FC236}">
                <a16:creationId xmlns:a16="http://schemas.microsoft.com/office/drawing/2014/main" id="{FD1AE6A7-36AA-0C4F-0261-5C67EE120960}"/>
              </a:ext>
            </a:extLst>
          </p:cNvPr>
          <p:cNvSpPr/>
          <p:nvPr/>
        </p:nvSpPr>
        <p:spPr>
          <a:xfrm>
            <a:off x="316143" y="586689"/>
            <a:ext cx="2974383"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3" name="TextBox 12">
            <a:extLst>
              <a:ext uri="{FF2B5EF4-FFF2-40B4-BE49-F238E27FC236}">
                <a16:creationId xmlns:a16="http://schemas.microsoft.com/office/drawing/2014/main" id="{2F2EA0EE-50C1-B895-20F5-E74005289B90}"/>
              </a:ext>
            </a:extLst>
          </p:cNvPr>
          <p:cNvSpPr txBox="1"/>
          <p:nvPr/>
        </p:nvSpPr>
        <p:spPr>
          <a:xfrm>
            <a:off x="500166" y="638987"/>
            <a:ext cx="2577693" cy="646331"/>
          </a:xfrm>
          <a:prstGeom prst="rect">
            <a:avLst/>
          </a:prstGeom>
          <a:noFill/>
        </p:spPr>
        <p:txBody>
          <a:bodyPr wrap="none" rtlCol="0">
            <a:spAutoFit/>
          </a:bodyPr>
          <a:lstStyle/>
          <a:p>
            <a:r>
              <a:rPr lang="en-US" sz="3600" b="1" spc="324" dirty="0">
                <a:solidFill>
                  <a:srgbClr val="60BA47"/>
                </a:solidFill>
                <a:latin typeface="Calibri" panose="020F0502020204030204" pitchFamily="34" charset="0"/>
                <a:cs typeface="Calibri" panose="020F0502020204030204" pitchFamily="34" charset="0"/>
              </a:rPr>
              <a:t>CONTENTS</a:t>
            </a:r>
          </a:p>
        </p:txBody>
      </p:sp>
      <p:grpSp>
        <p:nvGrpSpPr>
          <p:cNvPr id="9" name="Group 8">
            <a:extLst>
              <a:ext uri="{FF2B5EF4-FFF2-40B4-BE49-F238E27FC236}">
                <a16:creationId xmlns:a16="http://schemas.microsoft.com/office/drawing/2014/main" id="{4B2B097B-E908-F239-EDE3-718FB026E7C2}"/>
              </a:ext>
            </a:extLst>
          </p:cNvPr>
          <p:cNvGrpSpPr/>
          <p:nvPr/>
        </p:nvGrpSpPr>
        <p:grpSpPr>
          <a:xfrm>
            <a:off x="5430689" y="1675141"/>
            <a:ext cx="5837386" cy="2469219"/>
            <a:chOff x="2156220" y="3404184"/>
            <a:chExt cx="8902925" cy="2469219"/>
          </a:xfrm>
        </p:grpSpPr>
        <p:cxnSp>
          <p:nvCxnSpPr>
            <p:cNvPr id="10" name="Straight Connector 9">
              <a:extLst>
                <a:ext uri="{FF2B5EF4-FFF2-40B4-BE49-F238E27FC236}">
                  <a16:creationId xmlns:a16="http://schemas.microsoft.com/office/drawing/2014/main" id="{7A49ABF7-6FCA-AB21-4DF0-808254C08F12}"/>
                </a:ext>
              </a:extLst>
            </p:cNvPr>
            <p:cNvCxnSpPr>
              <a:cxnSpLocks/>
            </p:cNvCxnSpPr>
            <p:nvPr userDrawn="1"/>
          </p:nvCxnSpPr>
          <p:spPr>
            <a:xfrm flipV="1">
              <a:off x="2191919" y="3404184"/>
              <a:ext cx="8867226"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9BEF7EB-2AEA-21AB-5476-1ABF21895381}"/>
                </a:ext>
              </a:extLst>
            </p:cNvPr>
            <p:cNvCxnSpPr>
              <a:cxnSpLocks/>
            </p:cNvCxnSpPr>
            <p:nvPr userDrawn="1"/>
          </p:nvCxnSpPr>
          <p:spPr>
            <a:xfrm flipV="1">
              <a:off x="2156220" y="4223152"/>
              <a:ext cx="8867226"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4DC0782-03D6-0C0E-7516-BFBA9CEDA1C8}"/>
                </a:ext>
              </a:extLst>
            </p:cNvPr>
            <p:cNvCxnSpPr>
              <a:cxnSpLocks/>
            </p:cNvCxnSpPr>
            <p:nvPr userDrawn="1"/>
          </p:nvCxnSpPr>
          <p:spPr>
            <a:xfrm flipV="1">
              <a:off x="2156220" y="5041110"/>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F80F65C-10FB-2453-ED89-45A156B2C3B9}"/>
                </a:ext>
              </a:extLst>
            </p:cNvPr>
            <p:cNvCxnSpPr>
              <a:cxnSpLocks/>
            </p:cNvCxnSpPr>
            <p:nvPr userDrawn="1"/>
          </p:nvCxnSpPr>
          <p:spPr>
            <a:xfrm flipV="1">
              <a:off x="2156222" y="5858860"/>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286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CDB142F-EC46-DDAF-250D-A7C4700DF90A}"/>
              </a:ext>
            </a:extLst>
          </p:cNvPr>
          <p:cNvPicPr>
            <a:picLocks noGrp="1" noChangeAspect="1"/>
          </p:cNvPicPr>
          <p:nvPr>
            <p:ph type="pic" sz="quarter" idx="20"/>
          </p:nvPr>
        </p:nvPicPr>
        <p:blipFill>
          <a:blip r:embed="rId2" cstate="screen">
            <a:extLst>
              <a:ext uri="{28A0092B-C50C-407E-A947-70E740481C1C}">
                <a14:useLocalDpi xmlns:a14="http://schemas.microsoft.com/office/drawing/2010/main"/>
              </a:ext>
            </a:extLst>
          </a:blip>
          <a:srcRect t="-10268" r="-474" b="-13552"/>
          <a:stretch/>
        </p:blipFill>
        <p:spPr>
          <a:xfrm>
            <a:off x="597274" y="81480"/>
            <a:ext cx="5498725" cy="6776519"/>
          </a:xfrm>
          <a:noFill/>
        </p:spPr>
      </p:pic>
      <p:sp>
        <p:nvSpPr>
          <p:cNvPr id="3" name="Text Placeholder 2">
            <a:extLst>
              <a:ext uri="{FF2B5EF4-FFF2-40B4-BE49-F238E27FC236}">
                <a16:creationId xmlns:a16="http://schemas.microsoft.com/office/drawing/2014/main" id="{11DE926A-F914-322D-19A7-6FCBB4D0231E}"/>
              </a:ext>
            </a:extLst>
          </p:cNvPr>
          <p:cNvSpPr>
            <a:spLocks noGrp="1"/>
          </p:cNvSpPr>
          <p:nvPr>
            <p:ph type="body" sz="quarter" idx="21"/>
          </p:nvPr>
        </p:nvSpPr>
        <p:spPr/>
        <p:txBody>
          <a:bodyPr/>
          <a:lstStyle/>
          <a:p>
            <a:r>
              <a:rPr lang="en-IE" dirty="0"/>
              <a:t>EU Bioeconomy Strategy</a:t>
            </a:r>
            <a:endParaRPr lang="pl-PL" kern="100" dirty="0">
              <a:effectLst/>
              <a:ea typeface="Aptos" panose="020B0004020202020204" pitchFamily="34" charset="0"/>
              <a:cs typeface="Times New Roman" panose="02020603050405020304" pitchFamily="18" charset="0"/>
            </a:endParaRPr>
          </a:p>
          <a:p>
            <a:endParaRPr lang="en-IE" dirty="0"/>
          </a:p>
        </p:txBody>
      </p:sp>
      <p:sp>
        <p:nvSpPr>
          <p:cNvPr id="4" name="Text Placeholder 3">
            <a:extLst>
              <a:ext uri="{FF2B5EF4-FFF2-40B4-BE49-F238E27FC236}">
                <a16:creationId xmlns:a16="http://schemas.microsoft.com/office/drawing/2014/main" id="{34448973-CA2C-2032-183C-883175DE1C31}"/>
              </a:ext>
            </a:extLst>
          </p:cNvPr>
          <p:cNvSpPr>
            <a:spLocks noGrp="1"/>
          </p:cNvSpPr>
          <p:nvPr>
            <p:ph type="body" sz="quarter" idx="22"/>
          </p:nvPr>
        </p:nvSpPr>
        <p:spPr>
          <a:xfrm>
            <a:off x="6246355" y="1448554"/>
            <a:ext cx="5293182" cy="4667773"/>
          </a:xfrm>
        </p:spPr>
        <p:txBody>
          <a:bodyPr/>
          <a:lstStyle/>
          <a:p>
            <a:pPr>
              <a:lnSpc>
                <a:spcPct val="100000"/>
              </a:lnSpc>
              <a:spcAft>
                <a:spcPts val="1200"/>
              </a:spcAft>
            </a:pPr>
            <a:r>
              <a:rPr lang="en-US" dirty="0"/>
              <a:t>The updated </a:t>
            </a:r>
            <a:r>
              <a:rPr lang="en-US" b="1" dirty="0">
                <a:hlinkClick r:id="rId3"/>
              </a:rPr>
              <a:t>Bioeconomy Strategy </a:t>
            </a:r>
            <a:r>
              <a:rPr lang="en-US" dirty="0"/>
              <a:t>(2018) aims to scale up the bio-based sector, focusing on sustainable biomass sourcing and circularity.</a:t>
            </a:r>
          </a:p>
          <a:p>
            <a:pPr algn="l">
              <a:spcAft>
                <a:spcPts val="1200"/>
              </a:spcAft>
              <a:buNone/>
            </a:pPr>
            <a:r>
              <a:rPr lang="en-US" b="1" i="0" dirty="0">
                <a:effectLst/>
              </a:rPr>
              <a:t>The 2018 Strategy has five objectives:</a:t>
            </a:r>
          </a:p>
          <a:p>
            <a:pPr algn="l">
              <a:buFont typeface="Arial" panose="020B0604020202020204" pitchFamily="34" charset="0"/>
              <a:buChar char="•"/>
            </a:pPr>
            <a:r>
              <a:rPr lang="en-US" b="0" i="0" dirty="0">
                <a:effectLst/>
              </a:rPr>
              <a:t>Ensure food and nutrition security</a:t>
            </a:r>
          </a:p>
          <a:p>
            <a:pPr algn="l">
              <a:buFont typeface="Arial" panose="020B0604020202020204" pitchFamily="34" charset="0"/>
              <a:buChar char="•"/>
            </a:pPr>
            <a:r>
              <a:rPr lang="en-US" b="0" i="0" dirty="0">
                <a:effectLst/>
              </a:rPr>
              <a:t>Manage natural resources sustainably</a:t>
            </a:r>
          </a:p>
          <a:p>
            <a:pPr algn="l">
              <a:buFont typeface="Arial" panose="020B0604020202020204" pitchFamily="34" charset="0"/>
              <a:buChar char="•"/>
            </a:pPr>
            <a:r>
              <a:rPr lang="en-US" b="0" i="0" dirty="0">
                <a:effectLst/>
              </a:rPr>
              <a:t>Reduce dependence on non-renewable, unsustainable resources</a:t>
            </a:r>
          </a:p>
          <a:p>
            <a:pPr algn="l">
              <a:buFont typeface="Arial" panose="020B0604020202020204" pitchFamily="34" charset="0"/>
              <a:buChar char="•"/>
            </a:pPr>
            <a:r>
              <a:rPr lang="en-US" b="0" i="0" dirty="0">
                <a:effectLst/>
              </a:rPr>
              <a:t>Limit and adapt to climate change</a:t>
            </a:r>
          </a:p>
          <a:p>
            <a:pPr algn="l">
              <a:buFont typeface="Arial" panose="020B0604020202020204" pitchFamily="34" charset="0"/>
              <a:buChar char="•"/>
            </a:pPr>
            <a:r>
              <a:rPr lang="en-US" b="0" i="0" dirty="0">
                <a:effectLst/>
              </a:rPr>
              <a:t>Strengthen European competitiveness and create jobs</a:t>
            </a:r>
          </a:p>
          <a:p>
            <a:pPr>
              <a:lnSpc>
                <a:spcPct val="100000"/>
              </a:lnSpc>
              <a:spcAft>
                <a:spcPts val="600"/>
              </a:spcAft>
            </a:pPr>
            <a:endParaRPr lang="en-US" dirty="0"/>
          </a:p>
        </p:txBody>
      </p:sp>
      <p:sp>
        <p:nvSpPr>
          <p:cNvPr id="7" name="TextBox 6">
            <a:extLst>
              <a:ext uri="{FF2B5EF4-FFF2-40B4-BE49-F238E27FC236}">
                <a16:creationId xmlns:a16="http://schemas.microsoft.com/office/drawing/2014/main" id="{1CCE452F-4C07-D9E0-6C3E-80C31E9165EA}"/>
              </a:ext>
            </a:extLst>
          </p:cNvPr>
          <p:cNvSpPr txBox="1"/>
          <p:nvPr/>
        </p:nvSpPr>
        <p:spPr>
          <a:xfrm>
            <a:off x="1032350" y="6116327"/>
            <a:ext cx="1303699" cy="369332"/>
          </a:xfrm>
          <a:prstGeom prst="rect">
            <a:avLst/>
          </a:prstGeom>
          <a:noFill/>
        </p:spPr>
        <p:txBody>
          <a:bodyPr wrap="square" rtlCol="0">
            <a:spAutoFit/>
          </a:bodyPr>
          <a:lstStyle/>
          <a:p>
            <a:r>
              <a:rPr lang="en-IE" dirty="0">
                <a:hlinkClick r:id="rId3"/>
              </a:rPr>
              <a:t>Source</a:t>
            </a:r>
            <a:endParaRPr lang="en-IE" dirty="0"/>
          </a:p>
        </p:txBody>
      </p:sp>
    </p:spTree>
    <p:extLst>
      <p:ext uri="{BB962C8B-B14F-4D97-AF65-F5344CB8AC3E}">
        <p14:creationId xmlns:p14="http://schemas.microsoft.com/office/powerpoint/2010/main" val="1855240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CCDD4E-140E-6B48-21B2-0C7A14D9C1A9}"/>
              </a:ext>
            </a:extLst>
          </p:cNvPr>
          <p:cNvSpPr>
            <a:spLocks noGrp="1"/>
          </p:cNvSpPr>
          <p:nvPr>
            <p:ph type="body" sz="quarter" idx="16"/>
          </p:nvPr>
        </p:nvSpPr>
        <p:spPr>
          <a:xfrm>
            <a:off x="1688701" y="571116"/>
            <a:ext cx="9225022" cy="992652"/>
          </a:xfrm>
        </p:spPr>
        <p:txBody>
          <a:bodyPr/>
          <a:lstStyle/>
          <a:p>
            <a:r>
              <a:rPr lang="en-IE" dirty="0"/>
              <a:t>Waste 2 Worth &amp; the EU Bioeconomy Strategy &amp; Other Initiatives</a:t>
            </a:r>
            <a:endParaRPr lang="pl-PL" kern="100" dirty="0">
              <a:effectLst/>
              <a:ea typeface="Aptos" panose="020B0004020202020204" pitchFamily="34" charset="0"/>
              <a:cs typeface="Times New Roman" panose="02020603050405020304" pitchFamily="18" charset="0"/>
            </a:endParaRPr>
          </a:p>
          <a:p>
            <a:endParaRPr lang="en-IE" dirty="0"/>
          </a:p>
        </p:txBody>
      </p:sp>
      <p:sp>
        <p:nvSpPr>
          <p:cNvPr id="4" name="Text Placeholder 3">
            <a:extLst>
              <a:ext uri="{FF2B5EF4-FFF2-40B4-BE49-F238E27FC236}">
                <a16:creationId xmlns:a16="http://schemas.microsoft.com/office/drawing/2014/main" id="{AB59827A-8DF8-F331-51E6-22DAE10F856B}"/>
              </a:ext>
            </a:extLst>
          </p:cNvPr>
          <p:cNvSpPr>
            <a:spLocks noGrp="1"/>
          </p:cNvSpPr>
          <p:nvPr>
            <p:ph type="body" sz="quarter" idx="19"/>
          </p:nvPr>
        </p:nvSpPr>
        <p:spPr>
          <a:xfrm>
            <a:off x="6301212" y="1890384"/>
            <a:ext cx="5468293" cy="4102937"/>
          </a:xfrm>
        </p:spPr>
        <p:txBody>
          <a:bodyPr/>
          <a:lstStyle/>
          <a:p>
            <a:pPr>
              <a:lnSpc>
                <a:spcPct val="100000"/>
              </a:lnSpc>
            </a:pPr>
            <a:r>
              <a:rPr lang="en-US" dirty="0" err="1"/>
              <a:t>Valorising</a:t>
            </a:r>
            <a:r>
              <a:rPr lang="en-US" dirty="0"/>
              <a:t> food waste as a bioresource supports the strategy’s pillars: food security, sustainable agriculture, &amp; new jobs in the green economy.</a:t>
            </a:r>
          </a:p>
          <a:p>
            <a:pPr>
              <a:lnSpc>
                <a:spcPct val="100000"/>
              </a:lnSpc>
            </a:pPr>
            <a:r>
              <a:rPr lang="en-US" dirty="0"/>
              <a:t>Waste 2 Worth contributes by encouraging local actors to see waste as a resource, fostering local bio-based innovation, and by complementing Horizon Europe projects like FOODRUS, VALUEWASTE, and BIOPLAT-EU, by offering community-level engagement tools.</a:t>
            </a:r>
            <a:endParaRPr lang="en-IE" dirty="0"/>
          </a:p>
        </p:txBody>
      </p:sp>
      <p:pic>
        <p:nvPicPr>
          <p:cNvPr id="5" name="Online Media 4" title="Jobs and growth in the EU bioeconomy">
            <a:hlinkClick r:id="" action="ppaction://media"/>
            <a:extLst>
              <a:ext uri="{FF2B5EF4-FFF2-40B4-BE49-F238E27FC236}">
                <a16:creationId xmlns:a16="http://schemas.microsoft.com/office/drawing/2014/main" id="{BC12E3D9-13A2-093B-D444-E13898B4EE05}"/>
              </a:ext>
            </a:extLst>
          </p:cNvPr>
          <p:cNvPicPr>
            <a:picLocks noRot="1" noChangeAspect="1"/>
          </p:cNvPicPr>
          <p:nvPr>
            <a:videoFile r:link="rId1"/>
          </p:nvPr>
        </p:nvPicPr>
        <p:blipFill>
          <a:blip r:embed="rId3"/>
          <a:stretch>
            <a:fillRect/>
          </a:stretch>
        </p:blipFill>
        <p:spPr>
          <a:xfrm>
            <a:off x="622131" y="3078425"/>
            <a:ext cx="5147298" cy="3220775"/>
          </a:xfrm>
          <a:prstGeom prst="rect">
            <a:avLst/>
          </a:prstGeom>
        </p:spPr>
      </p:pic>
      <p:sp>
        <p:nvSpPr>
          <p:cNvPr id="7" name="TextBox 6">
            <a:extLst>
              <a:ext uri="{FF2B5EF4-FFF2-40B4-BE49-F238E27FC236}">
                <a16:creationId xmlns:a16="http://schemas.microsoft.com/office/drawing/2014/main" id="{7160E3B1-1DAE-1E14-12A8-D8E88060F79D}"/>
              </a:ext>
            </a:extLst>
          </p:cNvPr>
          <p:cNvSpPr txBox="1"/>
          <p:nvPr/>
        </p:nvSpPr>
        <p:spPr>
          <a:xfrm>
            <a:off x="1210902" y="2382477"/>
            <a:ext cx="6097508" cy="369332"/>
          </a:xfrm>
          <a:prstGeom prst="rect">
            <a:avLst/>
          </a:prstGeom>
          <a:noFill/>
        </p:spPr>
        <p:txBody>
          <a:bodyPr wrap="square">
            <a:spAutoFit/>
          </a:bodyPr>
          <a:lstStyle/>
          <a:p>
            <a:r>
              <a:rPr lang="en-US" dirty="0">
                <a:hlinkClick r:id="rId4"/>
              </a:rPr>
              <a:t>Jobs and growth in the EU bioeconomy</a:t>
            </a:r>
            <a:endParaRPr lang="en-IE" dirty="0"/>
          </a:p>
        </p:txBody>
      </p:sp>
      <p:grpSp>
        <p:nvGrpSpPr>
          <p:cNvPr id="18" name="Graphic 4">
            <a:extLst>
              <a:ext uri="{FF2B5EF4-FFF2-40B4-BE49-F238E27FC236}">
                <a16:creationId xmlns:a16="http://schemas.microsoft.com/office/drawing/2014/main" id="{A8E111ED-2EFB-B292-AD8C-42B0DB7EFA3D}"/>
              </a:ext>
            </a:extLst>
          </p:cNvPr>
          <p:cNvGrpSpPr/>
          <p:nvPr/>
        </p:nvGrpSpPr>
        <p:grpSpPr>
          <a:xfrm rot="19582332">
            <a:off x="5512976" y="2181833"/>
            <a:ext cx="403666" cy="780439"/>
            <a:chOff x="9129274" y="2719113"/>
            <a:chExt cx="717140" cy="1386497"/>
          </a:xfrm>
          <a:solidFill>
            <a:srgbClr val="09465E"/>
          </a:solidFill>
        </p:grpSpPr>
        <p:grpSp>
          <p:nvGrpSpPr>
            <p:cNvPr id="6" name="Graphic 4">
              <a:extLst>
                <a:ext uri="{FF2B5EF4-FFF2-40B4-BE49-F238E27FC236}">
                  <a16:creationId xmlns:a16="http://schemas.microsoft.com/office/drawing/2014/main" id="{3E07AB05-2DDA-332D-7062-A798FED70C6B}"/>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0FCBF795-393B-DA3D-99A1-4338FC0662B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7" name="Freeform 58">
                <a:extLst>
                  <a:ext uri="{FF2B5EF4-FFF2-40B4-BE49-F238E27FC236}">
                    <a16:creationId xmlns:a16="http://schemas.microsoft.com/office/drawing/2014/main" id="{95EE68BD-1C75-EB22-7BA8-5D7DA1419FE7}"/>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8" name="Graphic 4">
              <a:extLst>
                <a:ext uri="{FF2B5EF4-FFF2-40B4-BE49-F238E27FC236}">
                  <a16:creationId xmlns:a16="http://schemas.microsoft.com/office/drawing/2014/main" id="{93BF0E2B-E174-F67A-ADF0-355CCD7148D7}"/>
                </a:ext>
              </a:extLst>
            </p:cNvPr>
            <p:cNvGrpSpPr/>
            <p:nvPr/>
          </p:nvGrpSpPr>
          <p:grpSpPr>
            <a:xfrm>
              <a:off x="9129274" y="2893887"/>
              <a:ext cx="717140" cy="1211723"/>
              <a:chOff x="9129274" y="2893887"/>
              <a:chExt cx="717140" cy="1211723"/>
            </a:xfrm>
            <a:grpFill/>
          </p:grpSpPr>
          <p:sp>
            <p:nvSpPr>
              <p:cNvPr id="9" name="Freeform 50">
                <a:extLst>
                  <a:ext uri="{FF2B5EF4-FFF2-40B4-BE49-F238E27FC236}">
                    <a16:creationId xmlns:a16="http://schemas.microsoft.com/office/drawing/2014/main" id="{2A1200D8-AAAC-43C8-74CA-04FD92A4E506}"/>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0" name="Freeform 51">
                <a:extLst>
                  <a:ext uri="{FF2B5EF4-FFF2-40B4-BE49-F238E27FC236}">
                    <a16:creationId xmlns:a16="http://schemas.microsoft.com/office/drawing/2014/main" id="{EADF18E1-8898-8A28-E23D-E01DC8B2CC11}"/>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1" name="Freeform 52">
                <a:extLst>
                  <a:ext uri="{FF2B5EF4-FFF2-40B4-BE49-F238E27FC236}">
                    <a16:creationId xmlns:a16="http://schemas.microsoft.com/office/drawing/2014/main" id="{E98E3E2F-B9CE-D6FB-47C1-1213D14DE950}"/>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2" name="Freeform 53">
                <a:extLst>
                  <a:ext uri="{FF2B5EF4-FFF2-40B4-BE49-F238E27FC236}">
                    <a16:creationId xmlns:a16="http://schemas.microsoft.com/office/drawing/2014/main" id="{AB438680-3132-A48D-4213-CCC8AC75BB85}"/>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3" name="Freeform 54">
                <a:extLst>
                  <a:ext uri="{FF2B5EF4-FFF2-40B4-BE49-F238E27FC236}">
                    <a16:creationId xmlns:a16="http://schemas.microsoft.com/office/drawing/2014/main" id="{6A960F5A-F8E6-F5F0-53CB-609D8641C438}"/>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4" name="Freeform 55">
                <a:extLst>
                  <a:ext uri="{FF2B5EF4-FFF2-40B4-BE49-F238E27FC236}">
                    <a16:creationId xmlns:a16="http://schemas.microsoft.com/office/drawing/2014/main" id="{E330707E-B479-3AA7-48F5-8D99E6B434EE}"/>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5" name="Freeform 56">
                <a:extLst>
                  <a:ext uri="{FF2B5EF4-FFF2-40B4-BE49-F238E27FC236}">
                    <a16:creationId xmlns:a16="http://schemas.microsoft.com/office/drawing/2014/main" id="{F149E66F-874F-D1CB-7F0E-B4A88039BBB6}"/>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90863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325729-CE08-F97F-885F-D6B4DBD29372}"/>
              </a:ext>
            </a:extLst>
          </p:cNvPr>
          <p:cNvSpPr>
            <a:spLocks noGrp="1"/>
          </p:cNvSpPr>
          <p:nvPr>
            <p:ph type="body" sz="quarter" idx="16"/>
          </p:nvPr>
        </p:nvSpPr>
        <p:spPr>
          <a:xfrm>
            <a:off x="372165" y="361239"/>
            <a:ext cx="5723835" cy="992652"/>
          </a:xfrm>
        </p:spPr>
        <p:txBody>
          <a:bodyPr/>
          <a:lstStyle/>
          <a:p>
            <a:r>
              <a:rPr lang="en-IE" dirty="0"/>
              <a:t>Waste Framework Directive (Directive 2008/98/EC)</a:t>
            </a:r>
          </a:p>
          <a:p>
            <a:endParaRPr lang="en-IE" dirty="0"/>
          </a:p>
        </p:txBody>
      </p:sp>
      <p:sp>
        <p:nvSpPr>
          <p:cNvPr id="3" name="Text Placeholder 2">
            <a:extLst>
              <a:ext uri="{FF2B5EF4-FFF2-40B4-BE49-F238E27FC236}">
                <a16:creationId xmlns:a16="http://schemas.microsoft.com/office/drawing/2014/main" id="{E122C1FC-3EF7-1527-2F6E-43D742DA9FC2}"/>
              </a:ext>
            </a:extLst>
          </p:cNvPr>
          <p:cNvSpPr>
            <a:spLocks noGrp="1"/>
          </p:cNvSpPr>
          <p:nvPr>
            <p:ph type="body" sz="quarter" idx="19"/>
          </p:nvPr>
        </p:nvSpPr>
        <p:spPr>
          <a:xfrm>
            <a:off x="372164" y="1573013"/>
            <a:ext cx="5847567" cy="4102937"/>
          </a:xfrm>
        </p:spPr>
        <p:txBody>
          <a:bodyPr/>
          <a:lstStyle/>
          <a:p>
            <a:pPr>
              <a:spcAft>
                <a:spcPts val="600"/>
              </a:spcAft>
            </a:pPr>
            <a:r>
              <a:rPr lang="en-US" dirty="0"/>
              <a:t>The </a:t>
            </a:r>
            <a:r>
              <a:rPr lang="en-US" dirty="0">
                <a:hlinkClick r:id="rId2"/>
              </a:rPr>
              <a:t>Waste Framework Directive </a:t>
            </a:r>
            <a:r>
              <a:rPr lang="en-US" dirty="0"/>
              <a:t>sets the legal foundation for waste management in the EU as well as giving definitions related to waste management, including waste, recycling and recovery. </a:t>
            </a:r>
          </a:p>
          <a:p>
            <a:pPr>
              <a:spcAft>
                <a:spcPts val="600"/>
              </a:spcAft>
            </a:pPr>
            <a:r>
              <a:rPr lang="en-US" dirty="0"/>
              <a:t>As of its 2018 amendment, EU Member States are required to:</a:t>
            </a:r>
          </a:p>
          <a:p>
            <a:pPr marL="342900" indent="-342900">
              <a:buFont typeface="Arial" panose="020B0604020202020204" pitchFamily="34" charset="0"/>
              <a:buChar char="•"/>
            </a:pPr>
            <a:r>
              <a:rPr lang="en-US" dirty="0"/>
              <a:t>Measure food waste at each stage of the supply chain.</a:t>
            </a:r>
          </a:p>
          <a:p>
            <a:pPr marL="342900" indent="-342900">
              <a:buFont typeface="Arial" panose="020B0604020202020204" pitchFamily="34" charset="0"/>
              <a:buChar char="•"/>
            </a:pPr>
            <a:r>
              <a:rPr lang="en-US" dirty="0"/>
              <a:t>Report food waste data annually using a common EU methodology.</a:t>
            </a:r>
          </a:p>
          <a:p>
            <a:pPr marL="342900" indent="-342900">
              <a:buFont typeface="Arial" panose="020B0604020202020204" pitchFamily="34" charset="0"/>
              <a:buChar char="•"/>
            </a:pPr>
            <a:r>
              <a:rPr lang="en-US" dirty="0"/>
              <a:t>Take preventive measures to reduce food waste at all levels.</a:t>
            </a:r>
          </a:p>
          <a:p>
            <a:pPr marL="342900" indent="-342900">
              <a:buFont typeface="Arial" panose="020B0604020202020204" pitchFamily="34" charset="0"/>
              <a:buChar char="•"/>
            </a:pPr>
            <a:r>
              <a:rPr lang="en-US" dirty="0"/>
              <a:t>Work towards SDG 12.3, which aims to halve per capita food waste by 2030.</a:t>
            </a:r>
          </a:p>
          <a:p>
            <a:endParaRPr lang="en-IE" dirty="0"/>
          </a:p>
        </p:txBody>
      </p:sp>
      <p:pic>
        <p:nvPicPr>
          <p:cNvPr id="5122" name="Picture 2" descr="Generated image">
            <a:extLst>
              <a:ext uri="{FF2B5EF4-FFF2-40B4-BE49-F238E27FC236}">
                <a16:creationId xmlns:a16="http://schemas.microsoft.com/office/drawing/2014/main" id="{9619BAAD-AD06-BA0B-D37F-A611E7AB93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40" r="3068"/>
          <a:stretch/>
        </p:blipFill>
        <p:spPr bwMode="auto">
          <a:xfrm>
            <a:off x="6219731" y="801233"/>
            <a:ext cx="5084612" cy="58168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A0876C3-C389-C565-0AC5-D7716347D95B}"/>
              </a:ext>
            </a:extLst>
          </p:cNvPr>
          <p:cNvSpPr txBox="1"/>
          <p:nvPr/>
        </p:nvSpPr>
        <p:spPr>
          <a:xfrm>
            <a:off x="6910557" y="892226"/>
            <a:ext cx="3516086" cy="461665"/>
          </a:xfrm>
          <a:prstGeom prst="rect">
            <a:avLst/>
          </a:prstGeom>
          <a:noFill/>
        </p:spPr>
        <p:txBody>
          <a:bodyPr wrap="square" rtlCol="0">
            <a:spAutoFit/>
          </a:bodyPr>
          <a:lstStyle/>
          <a:p>
            <a:pPr algn="ctr"/>
            <a:r>
              <a:rPr lang="en-IE" sz="2400" b="1" dirty="0">
                <a:solidFill>
                  <a:srgbClr val="4A9137"/>
                </a:solidFill>
              </a:rPr>
              <a:t>Waste Hierarchy</a:t>
            </a:r>
          </a:p>
        </p:txBody>
      </p:sp>
      <p:grpSp>
        <p:nvGrpSpPr>
          <p:cNvPr id="8" name="Google Shape;664;p39">
            <a:extLst>
              <a:ext uri="{FF2B5EF4-FFF2-40B4-BE49-F238E27FC236}">
                <a16:creationId xmlns:a16="http://schemas.microsoft.com/office/drawing/2014/main" id="{666BA623-F1FF-3593-0C1D-B3EB2D600D90}"/>
              </a:ext>
            </a:extLst>
          </p:cNvPr>
          <p:cNvGrpSpPr/>
          <p:nvPr/>
        </p:nvGrpSpPr>
        <p:grpSpPr>
          <a:xfrm>
            <a:off x="10570930" y="1627704"/>
            <a:ext cx="315085" cy="277366"/>
            <a:chOff x="5941025" y="3634400"/>
            <a:chExt cx="467650" cy="467650"/>
          </a:xfrm>
          <a:solidFill>
            <a:schemeClr val="bg2">
              <a:lumMod val="50000"/>
            </a:schemeClr>
          </a:solidFill>
        </p:grpSpPr>
        <p:sp>
          <p:nvSpPr>
            <p:cNvPr id="9" name="Google Shape;665;p39">
              <a:extLst>
                <a:ext uri="{FF2B5EF4-FFF2-40B4-BE49-F238E27FC236}">
                  <a16:creationId xmlns:a16="http://schemas.microsoft.com/office/drawing/2014/main" id="{F5390D7B-EDB3-4375-3483-8B9097636EDB}"/>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9525" cap="rnd" cmpd="sng">
              <a:solidFill>
                <a:schemeClr val="tx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6;p39">
              <a:extLst>
                <a:ext uri="{FF2B5EF4-FFF2-40B4-BE49-F238E27FC236}">
                  <a16:creationId xmlns:a16="http://schemas.microsoft.com/office/drawing/2014/main" id="{BE41F1EC-519D-1793-FC64-51B554FA070B}"/>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9525" cap="rnd" cmpd="sng">
              <a:solidFill>
                <a:schemeClr val="tx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67;p39">
              <a:extLst>
                <a:ext uri="{FF2B5EF4-FFF2-40B4-BE49-F238E27FC236}">
                  <a16:creationId xmlns:a16="http://schemas.microsoft.com/office/drawing/2014/main" id="{4C50BE9F-8401-FE45-83FD-4EB044EC9161}"/>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9525" cap="rnd" cmpd="sng">
              <a:solidFill>
                <a:schemeClr val="tx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68;p39">
              <a:extLst>
                <a:ext uri="{FF2B5EF4-FFF2-40B4-BE49-F238E27FC236}">
                  <a16:creationId xmlns:a16="http://schemas.microsoft.com/office/drawing/2014/main" id="{858E570F-A603-2400-28EE-7035431E3CC4}"/>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9525" cap="rnd" cmpd="sng">
              <a:solidFill>
                <a:schemeClr val="tx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9;p39">
              <a:extLst>
                <a:ext uri="{FF2B5EF4-FFF2-40B4-BE49-F238E27FC236}">
                  <a16:creationId xmlns:a16="http://schemas.microsoft.com/office/drawing/2014/main" id="{5C049B35-CE8A-7271-F846-8DE8D2649D9C}"/>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9525" cap="rnd" cmpd="sng">
              <a:solidFill>
                <a:schemeClr val="tx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70;p39">
              <a:extLst>
                <a:ext uri="{FF2B5EF4-FFF2-40B4-BE49-F238E27FC236}">
                  <a16:creationId xmlns:a16="http://schemas.microsoft.com/office/drawing/2014/main" id="{D61E9F97-F374-4AE9-9C60-78882088E3DF}"/>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9525" cap="rnd" cmpd="sng">
              <a:solidFill>
                <a:schemeClr val="tx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 name="Graphic 15" descr="Open hand outline">
            <a:extLst>
              <a:ext uri="{FF2B5EF4-FFF2-40B4-BE49-F238E27FC236}">
                <a16:creationId xmlns:a16="http://schemas.microsoft.com/office/drawing/2014/main" id="{BA7E619D-7725-3BE9-FAB3-1D203BAE2C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60485" y="1708540"/>
            <a:ext cx="676746" cy="676746"/>
          </a:xfrm>
          <a:prstGeom prst="rect">
            <a:avLst/>
          </a:prstGeom>
        </p:spPr>
      </p:pic>
      <p:sp>
        <p:nvSpPr>
          <p:cNvPr id="17" name="TextBox 16">
            <a:extLst>
              <a:ext uri="{FF2B5EF4-FFF2-40B4-BE49-F238E27FC236}">
                <a16:creationId xmlns:a16="http://schemas.microsoft.com/office/drawing/2014/main" id="{DE810CE4-D5B9-AB51-52BB-F5573D35E86F}"/>
              </a:ext>
            </a:extLst>
          </p:cNvPr>
          <p:cNvSpPr txBox="1"/>
          <p:nvPr/>
        </p:nvSpPr>
        <p:spPr>
          <a:xfrm>
            <a:off x="6822627" y="2407225"/>
            <a:ext cx="2951646" cy="461665"/>
          </a:xfrm>
          <a:prstGeom prst="rect">
            <a:avLst/>
          </a:prstGeom>
          <a:noFill/>
        </p:spPr>
        <p:txBody>
          <a:bodyPr wrap="square" rtlCol="0">
            <a:spAutoFit/>
          </a:bodyPr>
          <a:lstStyle/>
          <a:p>
            <a:pPr algn="ctr"/>
            <a:r>
              <a:rPr lang="en-IE" sz="2400" b="1" dirty="0">
                <a:solidFill>
                  <a:schemeClr val="bg1"/>
                </a:solidFill>
              </a:rPr>
              <a:t>Preparing for Re Use</a:t>
            </a:r>
          </a:p>
        </p:txBody>
      </p:sp>
      <p:sp>
        <p:nvSpPr>
          <p:cNvPr id="18" name="TextBox 17">
            <a:extLst>
              <a:ext uri="{FF2B5EF4-FFF2-40B4-BE49-F238E27FC236}">
                <a16:creationId xmlns:a16="http://schemas.microsoft.com/office/drawing/2014/main" id="{2154C29F-BDDB-E0A6-C34A-7B892172B66C}"/>
              </a:ext>
            </a:extLst>
          </p:cNvPr>
          <p:cNvSpPr txBox="1"/>
          <p:nvPr/>
        </p:nvSpPr>
        <p:spPr>
          <a:xfrm>
            <a:off x="6482065" y="3162816"/>
            <a:ext cx="3516086" cy="461665"/>
          </a:xfrm>
          <a:prstGeom prst="rect">
            <a:avLst/>
          </a:prstGeom>
          <a:noFill/>
        </p:spPr>
        <p:txBody>
          <a:bodyPr wrap="square" rtlCol="0">
            <a:spAutoFit/>
          </a:bodyPr>
          <a:lstStyle/>
          <a:p>
            <a:pPr algn="ctr"/>
            <a:r>
              <a:rPr lang="en-IE" sz="2400" b="1" dirty="0">
                <a:solidFill>
                  <a:schemeClr val="bg1"/>
                </a:solidFill>
              </a:rPr>
              <a:t>Recycling</a:t>
            </a:r>
          </a:p>
        </p:txBody>
      </p:sp>
      <p:sp>
        <p:nvSpPr>
          <p:cNvPr id="19" name="TextBox 18">
            <a:extLst>
              <a:ext uri="{FF2B5EF4-FFF2-40B4-BE49-F238E27FC236}">
                <a16:creationId xmlns:a16="http://schemas.microsoft.com/office/drawing/2014/main" id="{A54F0D4A-0E65-E312-0A65-536B303E463D}"/>
              </a:ext>
            </a:extLst>
          </p:cNvPr>
          <p:cNvSpPr txBox="1"/>
          <p:nvPr/>
        </p:nvSpPr>
        <p:spPr>
          <a:xfrm>
            <a:off x="6540407" y="3896466"/>
            <a:ext cx="3516086" cy="461665"/>
          </a:xfrm>
          <a:prstGeom prst="rect">
            <a:avLst/>
          </a:prstGeom>
          <a:noFill/>
        </p:spPr>
        <p:txBody>
          <a:bodyPr wrap="square" rtlCol="0">
            <a:spAutoFit/>
          </a:bodyPr>
          <a:lstStyle/>
          <a:p>
            <a:pPr algn="ctr"/>
            <a:r>
              <a:rPr lang="en-IE" sz="2400" b="1" dirty="0">
                <a:solidFill>
                  <a:schemeClr val="bg1"/>
                </a:solidFill>
              </a:rPr>
              <a:t>Recovery</a:t>
            </a:r>
          </a:p>
        </p:txBody>
      </p:sp>
      <p:sp>
        <p:nvSpPr>
          <p:cNvPr id="20" name="TextBox 19">
            <a:extLst>
              <a:ext uri="{FF2B5EF4-FFF2-40B4-BE49-F238E27FC236}">
                <a16:creationId xmlns:a16="http://schemas.microsoft.com/office/drawing/2014/main" id="{FB6EDC84-41FC-43C1-2D2C-BC1283D6B065}"/>
              </a:ext>
            </a:extLst>
          </p:cNvPr>
          <p:cNvSpPr txBox="1"/>
          <p:nvPr/>
        </p:nvSpPr>
        <p:spPr>
          <a:xfrm>
            <a:off x="7775901" y="4598090"/>
            <a:ext cx="1045099" cy="307777"/>
          </a:xfrm>
          <a:prstGeom prst="rect">
            <a:avLst/>
          </a:prstGeom>
          <a:noFill/>
        </p:spPr>
        <p:txBody>
          <a:bodyPr wrap="square" rtlCol="0">
            <a:spAutoFit/>
          </a:bodyPr>
          <a:lstStyle/>
          <a:p>
            <a:pPr algn="ctr"/>
            <a:r>
              <a:rPr lang="en-IE" sz="1400" b="1" dirty="0">
                <a:solidFill>
                  <a:schemeClr val="bg1"/>
                </a:solidFill>
              </a:rPr>
              <a:t>Disposal</a:t>
            </a:r>
          </a:p>
        </p:txBody>
      </p:sp>
      <p:sp>
        <p:nvSpPr>
          <p:cNvPr id="23" name="TextBox 22">
            <a:extLst>
              <a:ext uri="{FF2B5EF4-FFF2-40B4-BE49-F238E27FC236}">
                <a16:creationId xmlns:a16="http://schemas.microsoft.com/office/drawing/2014/main" id="{F858BD3C-B99B-A76F-6EB1-75FD6275A3E0}"/>
              </a:ext>
            </a:extLst>
          </p:cNvPr>
          <p:cNvSpPr txBox="1"/>
          <p:nvPr/>
        </p:nvSpPr>
        <p:spPr>
          <a:xfrm>
            <a:off x="9998151" y="2385286"/>
            <a:ext cx="504435" cy="505545"/>
          </a:xfrm>
          <a:prstGeom prst="rect">
            <a:avLst/>
          </a:prstGeom>
          <a:solidFill>
            <a:srgbClr val="DFDCD7"/>
          </a:solidFill>
        </p:spPr>
        <p:txBody>
          <a:bodyPr wrap="square" rtlCol="0">
            <a:spAutoFit/>
          </a:bodyPr>
          <a:lstStyle/>
          <a:p>
            <a:endParaRPr lang="en-IE" dirty="0"/>
          </a:p>
        </p:txBody>
      </p:sp>
      <p:pic>
        <p:nvPicPr>
          <p:cNvPr id="22" name="Graphic 21" descr="Repeat outline">
            <a:extLst>
              <a:ext uri="{FF2B5EF4-FFF2-40B4-BE49-F238E27FC236}">
                <a16:creationId xmlns:a16="http://schemas.microsoft.com/office/drawing/2014/main" id="{3AEA424D-FAD6-C3A3-B46A-BD2B48F96FF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79482" y="2414833"/>
            <a:ext cx="626951" cy="626951"/>
          </a:xfrm>
          <a:prstGeom prst="rect">
            <a:avLst/>
          </a:prstGeom>
        </p:spPr>
      </p:pic>
      <p:sp>
        <p:nvSpPr>
          <p:cNvPr id="24" name="TextBox 23">
            <a:extLst>
              <a:ext uri="{FF2B5EF4-FFF2-40B4-BE49-F238E27FC236}">
                <a16:creationId xmlns:a16="http://schemas.microsoft.com/office/drawing/2014/main" id="{9C5A85D6-59A2-E2E8-E1FE-BF6D508AD2C8}"/>
              </a:ext>
            </a:extLst>
          </p:cNvPr>
          <p:cNvSpPr txBox="1"/>
          <p:nvPr/>
        </p:nvSpPr>
        <p:spPr>
          <a:xfrm>
            <a:off x="6919507" y="1613562"/>
            <a:ext cx="2951646" cy="461665"/>
          </a:xfrm>
          <a:prstGeom prst="rect">
            <a:avLst/>
          </a:prstGeom>
          <a:noFill/>
        </p:spPr>
        <p:txBody>
          <a:bodyPr wrap="square" rtlCol="0">
            <a:spAutoFit/>
          </a:bodyPr>
          <a:lstStyle/>
          <a:p>
            <a:pPr algn="ctr"/>
            <a:r>
              <a:rPr lang="en-IE" sz="2400" b="1" dirty="0">
                <a:solidFill>
                  <a:schemeClr val="bg1"/>
                </a:solidFill>
              </a:rPr>
              <a:t>PREVENTION</a:t>
            </a:r>
          </a:p>
        </p:txBody>
      </p:sp>
      <p:sp>
        <p:nvSpPr>
          <p:cNvPr id="25" name="TextBox 24">
            <a:extLst>
              <a:ext uri="{FF2B5EF4-FFF2-40B4-BE49-F238E27FC236}">
                <a16:creationId xmlns:a16="http://schemas.microsoft.com/office/drawing/2014/main" id="{8F8A4810-4B89-CBF1-527E-DFC8C1AE5651}"/>
              </a:ext>
            </a:extLst>
          </p:cNvPr>
          <p:cNvSpPr txBox="1"/>
          <p:nvPr/>
        </p:nvSpPr>
        <p:spPr>
          <a:xfrm>
            <a:off x="9830319" y="4110551"/>
            <a:ext cx="1045099" cy="307777"/>
          </a:xfrm>
          <a:prstGeom prst="rect">
            <a:avLst/>
          </a:prstGeom>
          <a:noFill/>
        </p:spPr>
        <p:txBody>
          <a:bodyPr wrap="square" rtlCol="0">
            <a:spAutoFit/>
          </a:bodyPr>
          <a:lstStyle/>
          <a:p>
            <a:pPr algn="ctr"/>
            <a:r>
              <a:rPr lang="en-IE" sz="1400" b="1" dirty="0">
                <a:solidFill>
                  <a:schemeClr val="tx2">
                    <a:lumMod val="50000"/>
                  </a:schemeClr>
                </a:solidFill>
              </a:rPr>
              <a:t>WASTE</a:t>
            </a:r>
          </a:p>
        </p:txBody>
      </p:sp>
      <p:sp>
        <p:nvSpPr>
          <p:cNvPr id="26" name="TextBox 25">
            <a:extLst>
              <a:ext uri="{FF2B5EF4-FFF2-40B4-BE49-F238E27FC236}">
                <a16:creationId xmlns:a16="http://schemas.microsoft.com/office/drawing/2014/main" id="{05674276-E572-F44B-0C07-819276AEAD7A}"/>
              </a:ext>
            </a:extLst>
          </p:cNvPr>
          <p:cNvSpPr txBox="1"/>
          <p:nvPr/>
        </p:nvSpPr>
        <p:spPr>
          <a:xfrm>
            <a:off x="10753486" y="1576855"/>
            <a:ext cx="1045099" cy="738664"/>
          </a:xfrm>
          <a:prstGeom prst="rect">
            <a:avLst/>
          </a:prstGeom>
          <a:noFill/>
        </p:spPr>
        <p:txBody>
          <a:bodyPr wrap="square" rtlCol="0">
            <a:spAutoFit/>
          </a:bodyPr>
          <a:lstStyle/>
          <a:p>
            <a:pPr algn="ctr"/>
            <a:r>
              <a:rPr lang="en-IE" sz="1400" b="1" dirty="0">
                <a:solidFill>
                  <a:srgbClr val="4A9137"/>
                </a:solidFill>
              </a:rPr>
              <a:t>Product (non-waste)</a:t>
            </a:r>
          </a:p>
        </p:txBody>
      </p:sp>
      <p:cxnSp>
        <p:nvCxnSpPr>
          <p:cNvPr id="28" name="Straight Connector 27">
            <a:extLst>
              <a:ext uri="{FF2B5EF4-FFF2-40B4-BE49-F238E27FC236}">
                <a16:creationId xmlns:a16="http://schemas.microsoft.com/office/drawing/2014/main" id="{A2499189-1006-EA01-6F7E-9676ED3AE900}"/>
              </a:ext>
            </a:extLst>
          </p:cNvPr>
          <p:cNvCxnSpPr>
            <a:cxnSpLocks/>
            <a:endCxn id="26" idx="2"/>
          </p:cNvCxnSpPr>
          <p:nvPr/>
        </p:nvCxnSpPr>
        <p:spPr>
          <a:xfrm>
            <a:off x="9871153" y="2315519"/>
            <a:ext cx="1404883" cy="0"/>
          </a:xfrm>
          <a:prstGeom prst="line">
            <a:avLst/>
          </a:prstGeom>
          <a:ln>
            <a:solidFill>
              <a:srgbClr val="4A913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60123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52820-C61B-105C-0CF2-50A664B14F62}"/>
            </a:ext>
          </a:extLst>
        </p:cNvPr>
        <p:cNvGrpSpPr/>
        <p:nvPr/>
      </p:nvGrpSpPr>
      <p:grpSpPr>
        <a:xfrm>
          <a:off x="0" y="0"/>
          <a:ext cx="0" cy="0"/>
          <a:chOff x="0" y="0"/>
          <a:chExt cx="0" cy="0"/>
        </a:xfrm>
      </p:grpSpPr>
      <p:pic>
        <p:nvPicPr>
          <p:cNvPr id="6" name="Symbol zastępczy obrazu 5" descr="Obraz zawierający krąg&#10;&#10;Zawartość wygenerowana przez sztuczną inteligencję może być niepoprawna.">
            <a:extLst>
              <a:ext uri="{FF2B5EF4-FFF2-40B4-BE49-F238E27FC236}">
                <a16:creationId xmlns:a16="http://schemas.microsoft.com/office/drawing/2014/main" id="{3CA829C9-673B-B71B-C335-15D0B0368A7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238772" y="2146434"/>
            <a:ext cx="7708195" cy="4379494"/>
          </a:xfrm>
        </p:spPr>
      </p:pic>
      <p:sp>
        <p:nvSpPr>
          <p:cNvPr id="5" name="Text Placeholder 4">
            <a:extLst>
              <a:ext uri="{FF2B5EF4-FFF2-40B4-BE49-F238E27FC236}">
                <a16:creationId xmlns:a16="http://schemas.microsoft.com/office/drawing/2014/main" id="{5DB2A170-7C17-E881-F3BA-EC5EE63678BD}"/>
              </a:ext>
            </a:extLst>
          </p:cNvPr>
          <p:cNvSpPr>
            <a:spLocks noGrp="1"/>
          </p:cNvSpPr>
          <p:nvPr>
            <p:ph type="body" sz="quarter" idx="17"/>
          </p:nvPr>
        </p:nvSpPr>
        <p:spPr>
          <a:xfrm>
            <a:off x="6913514" y="439689"/>
            <a:ext cx="2066906" cy="582221"/>
          </a:xfrm>
        </p:spPr>
        <p:txBody>
          <a:bodyPr/>
          <a:lstStyle/>
          <a:p>
            <a:r>
              <a:rPr lang="en-US" dirty="0"/>
              <a:t>0</a:t>
            </a:r>
            <a:r>
              <a:rPr lang="pl-PL" dirty="0"/>
              <a:t>5</a:t>
            </a:r>
            <a:endParaRPr lang="en-US" dirty="0"/>
          </a:p>
        </p:txBody>
      </p:sp>
      <p:sp>
        <p:nvSpPr>
          <p:cNvPr id="14" name="Rectangle 13">
            <a:extLst>
              <a:ext uri="{FF2B5EF4-FFF2-40B4-BE49-F238E27FC236}">
                <a16:creationId xmlns:a16="http://schemas.microsoft.com/office/drawing/2014/main" id="{75AF7937-8B4E-D42C-22E1-F84C9A744329}"/>
              </a:ext>
            </a:extLst>
          </p:cNvPr>
          <p:cNvSpPr/>
          <p:nvPr/>
        </p:nvSpPr>
        <p:spPr>
          <a:xfrm>
            <a:off x="5072514" y="3137889"/>
            <a:ext cx="5654753" cy="582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l-PL" sz="3600" b="1" spc="324" dirty="0">
                <a:solidFill>
                  <a:srgbClr val="60BA47"/>
                </a:solidFill>
                <a:latin typeface="Calibri" panose="020F0502020204030204" pitchFamily="34" charset="0"/>
                <a:cs typeface="Calibri" panose="020F0502020204030204" pitchFamily="34" charset="0"/>
              </a:rPr>
              <a:t>ALIGNMENT WITH </a:t>
            </a:r>
            <a:r>
              <a:rPr lang="pl-PL" sz="3600" b="1" spc="324" dirty="0" err="1">
                <a:solidFill>
                  <a:srgbClr val="60BA47"/>
                </a:solidFill>
                <a:latin typeface="Calibri" panose="020F0502020204030204" pitchFamily="34" charset="0"/>
                <a:cs typeface="Calibri" panose="020F0502020204030204" pitchFamily="34" charset="0"/>
              </a:rPr>
              <a:t>SDGs</a:t>
            </a:r>
            <a:endParaRPr lang="pl-PL" sz="3600" b="1" spc="324" dirty="0">
              <a:solidFill>
                <a:srgbClr val="60BA47"/>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2500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26D8F70-381A-523A-52DB-803F41CC6816}"/>
              </a:ext>
            </a:extLst>
          </p:cNvPr>
          <p:cNvSpPr>
            <a:spLocks noGrp="1"/>
          </p:cNvSpPr>
          <p:nvPr>
            <p:ph type="body" sz="quarter" idx="18"/>
          </p:nvPr>
        </p:nvSpPr>
        <p:spPr>
          <a:xfrm>
            <a:off x="4826000" y="827088"/>
            <a:ext cx="6342063" cy="5165725"/>
          </a:xfrm>
          <a:prstGeom prst="rect">
            <a:avLst/>
          </a:prstGeom>
        </p:spPr>
        <p:txBody>
          <a:bodyPr/>
          <a:lstStyle/>
          <a:p>
            <a:pPr>
              <a:spcAft>
                <a:spcPts val="600"/>
              </a:spcAft>
            </a:pPr>
            <a:r>
              <a:rPr lang="en-US" dirty="0"/>
              <a:t>Food waste reduction and the circular economy are essential for achieving the </a:t>
            </a:r>
            <a:r>
              <a:rPr lang="en-US" b="1" dirty="0">
                <a:hlinkClick r:id="rId2"/>
              </a:rPr>
              <a:t>UN Sustainable Development Goals</a:t>
            </a:r>
            <a:r>
              <a:rPr lang="en-IE" b="1" dirty="0"/>
              <a:t> </a:t>
            </a:r>
            <a:r>
              <a:rPr lang="en-IE" dirty="0"/>
              <a:t>(SDGs),</a:t>
            </a:r>
            <a:r>
              <a:rPr lang="pl-PL" dirty="0"/>
              <a:t> </a:t>
            </a:r>
            <a:r>
              <a:rPr lang="en-US" dirty="0"/>
              <a:t>as they promote responsible resource management, climate action, and sustainable consumption and production. By shifting towards </a:t>
            </a:r>
            <a:r>
              <a:rPr lang="en-US" b="1" dirty="0"/>
              <a:t>circular food systems that </a:t>
            </a:r>
            <a:r>
              <a:rPr lang="en-US" b="1" dirty="0" err="1"/>
              <a:t>minimise</a:t>
            </a:r>
            <a:r>
              <a:rPr lang="en-US" b="1" dirty="0"/>
              <a:t> waste, reuse by-products, and recycle nutrients</a:t>
            </a:r>
            <a:r>
              <a:rPr lang="en-US" dirty="0"/>
              <a:t>, we can address key sustainability challenges such as food security, environmental degradation, and economic inefficiencies. </a:t>
            </a:r>
            <a:endParaRPr lang="pl-PL" dirty="0"/>
          </a:p>
          <a:p>
            <a:pPr>
              <a:spcAft>
                <a:spcPts val="600"/>
              </a:spcAft>
            </a:pPr>
            <a:r>
              <a:rPr lang="en-US" dirty="0"/>
              <a:t>The EU has integrated these principles into its policies, aligning with global SDG targets to create a more resilient, low-carbon, and resource-efficient food system that supports both people and the planet.</a:t>
            </a:r>
          </a:p>
        </p:txBody>
      </p:sp>
      <p:sp>
        <p:nvSpPr>
          <p:cNvPr id="5" name="Text Placeholder 3">
            <a:extLst>
              <a:ext uri="{FF2B5EF4-FFF2-40B4-BE49-F238E27FC236}">
                <a16:creationId xmlns:a16="http://schemas.microsoft.com/office/drawing/2014/main" id="{75F0BCCD-76AF-3ABC-DEE1-851B85276CE4}"/>
              </a:ext>
            </a:extLst>
          </p:cNvPr>
          <p:cNvSpPr>
            <a:spLocks noGrp="1"/>
          </p:cNvSpPr>
          <p:nvPr>
            <p:ph type="body" sz="quarter" idx="16"/>
          </p:nvPr>
        </p:nvSpPr>
        <p:spPr>
          <a:xfrm>
            <a:off x="601663" y="541494"/>
            <a:ext cx="3125787" cy="1774825"/>
          </a:xfrm>
          <a:prstGeom prst="rect">
            <a:avLst/>
          </a:prstGeom>
        </p:spPr>
        <p:txBody>
          <a:bodyPr/>
          <a:lstStyle/>
          <a:p>
            <a:r>
              <a:rPr lang="pl-PL" dirty="0"/>
              <a:t>UN </a:t>
            </a:r>
            <a:r>
              <a:rPr lang="pl-PL" dirty="0" err="1"/>
              <a:t>Sustainable</a:t>
            </a:r>
            <a:r>
              <a:rPr lang="pl-PL" dirty="0"/>
              <a:t> Development </a:t>
            </a:r>
            <a:r>
              <a:rPr lang="pl-PL" dirty="0" err="1"/>
              <a:t>Goals</a:t>
            </a:r>
            <a:endParaRPr lang="en-US" dirty="0"/>
          </a:p>
        </p:txBody>
      </p:sp>
      <p:pic>
        <p:nvPicPr>
          <p:cNvPr id="6" name="Picture 5" descr="A colorful circle with black background&#10;&#10;AI-generated content may be incorrect.">
            <a:extLst>
              <a:ext uri="{FF2B5EF4-FFF2-40B4-BE49-F238E27FC236}">
                <a16:creationId xmlns:a16="http://schemas.microsoft.com/office/drawing/2014/main" id="{9BF84BDA-CE5D-1B00-D3C5-48FDF0F55805}"/>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365468" y="2583570"/>
            <a:ext cx="3755793" cy="3755793"/>
          </a:xfrm>
          <a:prstGeom prst="rect">
            <a:avLst/>
          </a:prstGeom>
        </p:spPr>
      </p:pic>
    </p:spTree>
    <p:extLst>
      <p:ext uri="{BB962C8B-B14F-4D97-AF65-F5344CB8AC3E}">
        <p14:creationId xmlns:p14="http://schemas.microsoft.com/office/powerpoint/2010/main" val="9261800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40ACC-0A41-3CF8-4F58-B444EF2107BB}"/>
            </a:ext>
          </a:extLst>
        </p:cNvPr>
        <p:cNvGrpSpPr/>
        <p:nvPr/>
      </p:nvGrpSpPr>
      <p:grpSpPr>
        <a:xfrm>
          <a:off x="0" y="0"/>
          <a:ext cx="0" cy="0"/>
          <a:chOff x="0" y="0"/>
          <a:chExt cx="0" cy="0"/>
        </a:xfrm>
      </p:grpSpPr>
      <p:sp>
        <p:nvSpPr>
          <p:cNvPr id="64" name="Freeform 1">
            <a:extLst>
              <a:ext uri="{FF2B5EF4-FFF2-40B4-BE49-F238E27FC236}">
                <a16:creationId xmlns:a16="http://schemas.microsoft.com/office/drawing/2014/main" id="{9F675D35-3FD5-1676-096B-D45431658FED}"/>
              </a:ext>
            </a:extLst>
          </p:cNvPr>
          <p:cNvSpPr>
            <a:spLocks noChangeArrowheads="1"/>
          </p:cNvSpPr>
          <p:nvPr/>
        </p:nvSpPr>
        <p:spPr bwMode="auto">
          <a:xfrm>
            <a:off x="891708" y="1681929"/>
            <a:ext cx="2334470" cy="3631016"/>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60BA47"/>
          </a:solidFill>
          <a:ln>
            <a:noFill/>
          </a:ln>
          <a:effectLst/>
        </p:spPr>
        <p:txBody>
          <a:bodyPr wrap="none" anchor="ctr"/>
          <a:lstStyle/>
          <a:p>
            <a:endParaRPr lang="en-US" sz="900"/>
          </a:p>
        </p:txBody>
      </p:sp>
      <p:sp>
        <p:nvSpPr>
          <p:cNvPr id="359" name="Freeform 246">
            <a:extLst>
              <a:ext uri="{FF2B5EF4-FFF2-40B4-BE49-F238E27FC236}">
                <a16:creationId xmlns:a16="http://schemas.microsoft.com/office/drawing/2014/main" id="{9F6A1035-B8F0-DBAD-DC10-1E624FD054CC}"/>
              </a:ext>
            </a:extLst>
          </p:cNvPr>
          <p:cNvSpPr>
            <a:spLocks noChangeArrowheads="1"/>
          </p:cNvSpPr>
          <p:nvPr/>
        </p:nvSpPr>
        <p:spPr bwMode="auto">
          <a:xfrm>
            <a:off x="839049" y="1539004"/>
            <a:ext cx="2387128" cy="142926"/>
          </a:xfrm>
          <a:custGeom>
            <a:avLst/>
            <a:gdLst>
              <a:gd name="T0" fmla="*/ 4199 w 4200"/>
              <a:gd name="T1" fmla="*/ 251 h 252"/>
              <a:gd name="T2" fmla="*/ 126 w 4200"/>
              <a:gd name="T3" fmla="*/ 251 h 252"/>
              <a:gd name="T4" fmla="*/ 126 w 4200"/>
              <a:gd name="T5" fmla="*/ 251 h 252"/>
              <a:gd name="T6" fmla="*/ 0 w 4200"/>
              <a:gd name="T7" fmla="*/ 125 h 252"/>
              <a:gd name="T8" fmla="*/ 0 w 4200"/>
              <a:gd name="T9" fmla="*/ 125 h 252"/>
              <a:gd name="T10" fmla="*/ 126 w 4200"/>
              <a:gd name="T11" fmla="*/ 0 h 252"/>
              <a:gd name="T12" fmla="*/ 4199 w 4200"/>
              <a:gd name="T13" fmla="*/ 0 h 252"/>
              <a:gd name="T14" fmla="*/ 4199 w 4200"/>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2">
                <a:moveTo>
                  <a:pt x="4199" y="251"/>
                </a:moveTo>
                <a:lnTo>
                  <a:pt x="126" y="251"/>
                </a:lnTo>
                <a:lnTo>
                  <a:pt x="126" y="251"/>
                </a:lnTo>
                <a:cubicBezTo>
                  <a:pt x="56" y="251"/>
                  <a:pt x="0" y="195"/>
                  <a:pt x="0" y="125"/>
                </a:cubicBezTo>
                <a:lnTo>
                  <a:pt x="0" y="125"/>
                </a:lnTo>
                <a:cubicBezTo>
                  <a:pt x="0" y="56"/>
                  <a:pt x="56" y="0"/>
                  <a:pt x="126" y="0"/>
                </a:cubicBezTo>
                <a:lnTo>
                  <a:pt x="4199" y="0"/>
                </a:lnTo>
                <a:lnTo>
                  <a:pt x="4199" y="251"/>
                </a:lnTo>
              </a:path>
            </a:pathLst>
          </a:custGeom>
          <a:solidFill>
            <a:srgbClr val="086575"/>
          </a:solidFill>
          <a:ln>
            <a:noFill/>
          </a:ln>
          <a:effectLst/>
        </p:spPr>
        <p:txBody>
          <a:bodyPr wrap="none" anchor="ctr"/>
          <a:lstStyle/>
          <a:p>
            <a:endParaRPr lang="en-US" sz="900"/>
          </a:p>
        </p:txBody>
      </p:sp>
      <p:sp>
        <p:nvSpPr>
          <p:cNvPr id="360" name="Freeform 247">
            <a:extLst>
              <a:ext uri="{FF2B5EF4-FFF2-40B4-BE49-F238E27FC236}">
                <a16:creationId xmlns:a16="http://schemas.microsoft.com/office/drawing/2014/main" id="{8F54A593-997E-BF82-4F7D-5E65E107285D}"/>
              </a:ext>
            </a:extLst>
          </p:cNvPr>
          <p:cNvSpPr>
            <a:spLocks noChangeArrowheads="1"/>
          </p:cNvSpPr>
          <p:nvPr/>
        </p:nvSpPr>
        <p:spPr bwMode="auto">
          <a:xfrm>
            <a:off x="3554658" y="2672562"/>
            <a:ext cx="2334470" cy="3470012"/>
          </a:xfrm>
          <a:custGeom>
            <a:avLst/>
            <a:gdLst>
              <a:gd name="T0" fmla="*/ 3336 w 4107"/>
              <a:gd name="T1" fmla="*/ 0 h 4544"/>
              <a:gd name="T2" fmla="*/ 771 w 4107"/>
              <a:gd name="T3" fmla="*/ 0 h 4544"/>
              <a:gd name="T4" fmla="*/ 771 w 4107"/>
              <a:gd name="T5" fmla="*/ 0 h 4544"/>
              <a:gd name="T6" fmla="*/ 0 w 4107"/>
              <a:gd name="T7" fmla="*/ 769 h 4544"/>
              <a:gd name="T8" fmla="*/ 0 w 4107"/>
              <a:gd name="T9" fmla="*/ 4543 h 4544"/>
              <a:gd name="T10" fmla="*/ 4106 w 4107"/>
              <a:gd name="T11" fmla="*/ 4543 h 4544"/>
              <a:gd name="T12" fmla="*/ 4106 w 4107"/>
              <a:gd name="T13" fmla="*/ 769 h 4544"/>
              <a:gd name="T14" fmla="*/ 4106 w 4107"/>
              <a:gd name="T15" fmla="*/ 769 h 4544"/>
              <a:gd name="T16" fmla="*/ 3336 w 4107"/>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4">
                <a:moveTo>
                  <a:pt x="3336" y="0"/>
                </a:moveTo>
                <a:lnTo>
                  <a:pt x="771" y="0"/>
                </a:lnTo>
                <a:lnTo>
                  <a:pt x="771" y="0"/>
                </a:lnTo>
                <a:cubicBezTo>
                  <a:pt x="345" y="0"/>
                  <a:pt x="0" y="344"/>
                  <a:pt x="0" y="769"/>
                </a:cubicBezTo>
                <a:lnTo>
                  <a:pt x="0" y="4543"/>
                </a:lnTo>
                <a:lnTo>
                  <a:pt x="4106" y="4543"/>
                </a:lnTo>
                <a:lnTo>
                  <a:pt x="4106" y="769"/>
                </a:lnTo>
                <a:lnTo>
                  <a:pt x="4106" y="769"/>
                </a:lnTo>
                <a:cubicBezTo>
                  <a:pt x="4106" y="344"/>
                  <a:pt x="3761" y="0"/>
                  <a:pt x="3336" y="0"/>
                </a:cubicBezTo>
              </a:path>
            </a:pathLst>
          </a:custGeom>
          <a:solidFill>
            <a:srgbClr val="2094D2"/>
          </a:solidFill>
          <a:ln>
            <a:noFill/>
          </a:ln>
          <a:effectLst/>
        </p:spPr>
        <p:txBody>
          <a:bodyPr wrap="none" anchor="ctr"/>
          <a:lstStyle/>
          <a:p>
            <a:endParaRPr lang="en-US" sz="900" dirty="0"/>
          </a:p>
        </p:txBody>
      </p:sp>
      <p:sp>
        <p:nvSpPr>
          <p:cNvPr id="362" name="Freeform 249">
            <a:extLst>
              <a:ext uri="{FF2B5EF4-FFF2-40B4-BE49-F238E27FC236}">
                <a16:creationId xmlns:a16="http://schemas.microsoft.com/office/drawing/2014/main" id="{D0E2981A-B26D-E101-EDA2-FD5445C1AD54}"/>
              </a:ext>
            </a:extLst>
          </p:cNvPr>
          <p:cNvSpPr>
            <a:spLocks noChangeArrowheads="1"/>
          </p:cNvSpPr>
          <p:nvPr/>
        </p:nvSpPr>
        <p:spPr bwMode="auto">
          <a:xfrm>
            <a:off x="3522967" y="6142574"/>
            <a:ext cx="2387128" cy="142928"/>
          </a:xfrm>
          <a:custGeom>
            <a:avLst/>
            <a:gdLst>
              <a:gd name="T0" fmla="*/ 4199 w 4200"/>
              <a:gd name="T1" fmla="*/ 0 h 253"/>
              <a:gd name="T2" fmla="*/ 126 w 4200"/>
              <a:gd name="T3" fmla="*/ 0 h 253"/>
              <a:gd name="T4" fmla="*/ 126 w 4200"/>
              <a:gd name="T5" fmla="*/ 0 h 253"/>
              <a:gd name="T6" fmla="*/ 0 w 4200"/>
              <a:gd name="T7" fmla="*/ 126 h 253"/>
              <a:gd name="T8" fmla="*/ 0 w 4200"/>
              <a:gd name="T9" fmla="*/ 126 h 253"/>
              <a:gd name="T10" fmla="*/ 126 w 4200"/>
              <a:gd name="T11" fmla="*/ 252 h 253"/>
              <a:gd name="T12" fmla="*/ 4199 w 4200"/>
              <a:gd name="T13" fmla="*/ 252 h 253"/>
              <a:gd name="T14" fmla="*/ 4199 w 4200"/>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3">
                <a:moveTo>
                  <a:pt x="4199" y="0"/>
                </a:moveTo>
                <a:lnTo>
                  <a:pt x="126" y="0"/>
                </a:lnTo>
                <a:lnTo>
                  <a:pt x="126" y="0"/>
                </a:lnTo>
                <a:cubicBezTo>
                  <a:pt x="57" y="0"/>
                  <a:pt x="0" y="57"/>
                  <a:pt x="0" y="126"/>
                </a:cubicBezTo>
                <a:lnTo>
                  <a:pt x="0" y="126"/>
                </a:lnTo>
                <a:cubicBezTo>
                  <a:pt x="0" y="195"/>
                  <a:pt x="57" y="252"/>
                  <a:pt x="126" y="252"/>
                </a:cubicBezTo>
                <a:lnTo>
                  <a:pt x="4199" y="252"/>
                </a:lnTo>
                <a:lnTo>
                  <a:pt x="4199" y="0"/>
                </a:lnTo>
              </a:path>
            </a:pathLst>
          </a:custGeom>
          <a:solidFill>
            <a:srgbClr val="086575"/>
          </a:solidFill>
          <a:ln>
            <a:noFill/>
          </a:ln>
          <a:effectLst/>
        </p:spPr>
        <p:txBody>
          <a:bodyPr wrap="none" anchor="ctr"/>
          <a:lstStyle/>
          <a:p>
            <a:endParaRPr lang="en-US" sz="900"/>
          </a:p>
        </p:txBody>
      </p:sp>
      <p:sp>
        <p:nvSpPr>
          <p:cNvPr id="363" name="Freeform 250">
            <a:extLst>
              <a:ext uri="{FF2B5EF4-FFF2-40B4-BE49-F238E27FC236}">
                <a16:creationId xmlns:a16="http://schemas.microsoft.com/office/drawing/2014/main" id="{92AAF2E8-94C9-8F2A-E307-8EC48460372F}"/>
              </a:ext>
            </a:extLst>
          </p:cNvPr>
          <p:cNvSpPr>
            <a:spLocks noChangeArrowheads="1"/>
          </p:cNvSpPr>
          <p:nvPr/>
        </p:nvSpPr>
        <p:spPr bwMode="auto">
          <a:xfrm>
            <a:off x="6217609" y="1681929"/>
            <a:ext cx="2334470" cy="3631016"/>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60BA47"/>
          </a:solidFill>
          <a:ln>
            <a:noFill/>
          </a:ln>
          <a:effectLst/>
        </p:spPr>
        <p:txBody>
          <a:bodyPr wrap="none" anchor="ctr"/>
          <a:lstStyle/>
          <a:p>
            <a:endParaRPr lang="en-US" sz="900"/>
          </a:p>
        </p:txBody>
      </p:sp>
      <p:sp>
        <p:nvSpPr>
          <p:cNvPr id="365" name="Freeform 252">
            <a:extLst>
              <a:ext uri="{FF2B5EF4-FFF2-40B4-BE49-F238E27FC236}">
                <a16:creationId xmlns:a16="http://schemas.microsoft.com/office/drawing/2014/main" id="{740EB544-4C41-E43D-39A5-87A134045122}"/>
              </a:ext>
            </a:extLst>
          </p:cNvPr>
          <p:cNvSpPr>
            <a:spLocks noChangeArrowheads="1"/>
          </p:cNvSpPr>
          <p:nvPr/>
        </p:nvSpPr>
        <p:spPr bwMode="auto">
          <a:xfrm>
            <a:off x="6164951" y="1539003"/>
            <a:ext cx="2387128" cy="142926"/>
          </a:xfrm>
          <a:custGeom>
            <a:avLst/>
            <a:gdLst>
              <a:gd name="T0" fmla="*/ 4198 w 4199"/>
              <a:gd name="T1" fmla="*/ 251 h 252"/>
              <a:gd name="T2" fmla="*/ 126 w 4199"/>
              <a:gd name="T3" fmla="*/ 251 h 252"/>
              <a:gd name="T4" fmla="*/ 126 w 4199"/>
              <a:gd name="T5" fmla="*/ 251 h 252"/>
              <a:gd name="T6" fmla="*/ 0 w 4199"/>
              <a:gd name="T7" fmla="*/ 125 h 252"/>
              <a:gd name="T8" fmla="*/ 0 w 4199"/>
              <a:gd name="T9" fmla="*/ 125 h 252"/>
              <a:gd name="T10" fmla="*/ 126 w 4199"/>
              <a:gd name="T11" fmla="*/ 0 h 252"/>
              <a:gd name="T12" fmla="*/ 4198 w 4199"/>
              <a:gd name="T13" fmla="*/ 0 h 252"/>
              <a:gd name="T14" fmla="*/ 4198 w 4199"/>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2">
                <a:moveTo>
                  <a:pt x="4198" y="251"/>
                </a:moveTo>
                <a:lnTo>
                  <a:pt x="126" y="251"/>
                </a:lnTo>
                <a:lnTo>
                  <a:pt x="126" y="251"/>
                </a:lnTo>
                <a:cubicBezTo>
                  <a:pt x="57" y="251"/>
                  <a:pt x="0" y="195"/>
                  <a:pt x="0" y="125"/>
                </a:cubicBezTo>
                <a:lnTo>
                  <a:pt x="0" y="125"/>
                </a:lnTo>
                <a:cubicBezTo>
                  <a:pt x="0" y="56"/>
                  <a:pt x="57" y="0"/>
                  <a:pt x="126" y="0"/>
                </a:cubicBezTo>
                <a:lnTo>
                  <a:pt x="4198" y="0"/>
                </a:lnTo>
                <a:lnTo>
                  <a:pt x="4198" y="251"/>
                </a:lnTo>
              </a:path>
            </a:pathLst>
          </a:custGeom>
          <a:solidFill>
            <a:srgbClr val="086575"/>
          </a:solidFill>
          <a:ln>
            <a:noFill/>
          </a:ln>
          <a:effectLst/>
        </p:spPr>
        <p:txBody>
          <a:bodyPr wrap="none" anchor="ctr"/>
          <a:lstStyle/>
          <a:p>
            <a:endParaRPr lang="en-US" sz="900"/>
          </a:p>
        </p:txBody>
      </p:sp>
      <p:sp>
        <p:nvSpPr>
          <p:cNvPr id="366" name="Freeform 253">
            <a:extLst>
              <a:ext uri="{FF2B5EF4-FFF2-40B4-BE49-F238E27FC236}">
                <a16:creationId xmlns:a16="http://schemas.microsoft.com/office/drawing/2014/main" id="{A88550F4-0547-7496-D4A2-6F12CBB2615D}"/>
              </a:ext>
            </a:extLst>
          </p:cNvPr>
          <p:cNvSpPr>
            <a:spLocks noChangeArrowheads="1"/>
          </p:cNvSpPr>
          <p:nvPr/>
        </p:nvSpPr>
        <p:spPr bwMode="auto">
          <a:xfrm>
            <a:off x="8880560" y="2672562"/>
            <a:ext cx="2334470" cy="3470012"/>
          </a:xfrm>
          <a:custGeom>
            <a:avLst/>
            <a:gdLst>
              <a:gd name="T0" fmla="*/ 3335 w 4106"/>
              <a:gd name="T1" fmla="*/ 0 h 4544"/>
              <a:gd name="T2" fmla="*/ 770 w 4106"/>
              <a:gd name="T3" fmla="*/ 0 h 4544"/>
              <a:gd name="T4" fmla="*/ 770 w 4106"/>
              <a:gd name="T5" fmla="*/ 0 h 4544"/>
              <a:gd name="T6" fmla="*/ 0 w 4106"/>
              <a:gd name="T7" fmla="*/ 769 h 4544"/>
              <a:gd name="T8" fmla="*/ 0 w 4106"/>
              <a:gd name="T9" fmla="*/ 4543 h 4544"/>
              <a:gd name="T10" fmla="*/ 4105 w 4106"/>
              <a:gd name="T11" fmla="*/ 4543 h 4544"/>
              <a:gd name="T12" fmla="*/ 4105 w 4106"/>
              <a:gd name="T13" fmla="*/ 769 h 4544"/>
              <a:gd name="T14" fmla="*/ 4105 w 4106"/>
              <a:gd name="T15" fmla="*/ 769 h 4544"/>
              <a:gd name="T16" fmla="*/ 3335 w 4106"/>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6" h="4544">
                <a:moveTo>
                  <a:pt x="3335" y="0"/>
                </a:moveTo>
                <a:lnTo>
                  <a:pt x="770" y="0"/>
                </a:lnTo>
                <a:lnTo>
                  <a:pt x="770" y="0"/>
                </a:lnTo>
                <a:cubicBezTo>
                  <a:pt x="345" y="0"/>
                  <a:pt x="0" y="344"/>
                  <a:pt x="0" y="769"/>
                </a:cubicBezTo>
                <a:lnTo>
                  <a:pt x="0" y="4543"/>
                </a:lnTo>
                <a:lnTo>
                  <a:pt x="4105" y="4543"/>
                </a:lnTo>
                <a:lnTo>
                  <a:pt x="4105" y="769"/>
                </a:lnTo>
                <a:lnTo>
                  <a:pt x="4105" y="769"/>
                </a:lnTo>
                <a:cubicBezTo>
                  <a:pt x="4105" y="344"/>
                  <a:pt x="3760" y="0"/>
                  <a:pt x="3335" y="0"/>
                </a:cubicBezTo>
              </a:path>
            </a:pathLst>
          </a:custGeom>
          <a:solidFill>
            <a:srgbClr val="2094D2"/>
          </a:solidFill>
          <a:ln>
            <a:noFill/>
          </a:ln>
          <a:effectLst/>
        </p:spPr>
        <p:txBody>
          <a:bodyPr wrap="none" anchor="ctr"/>
          <a:lstStyle/>
          <a:p>
            <a:endParaRPr lang="en-US" sz="900"/>
          </a:p>
        </p:txBody>
      </p:sp>
      <p:sp>
        <p:nvSpPr>
          <p:cNvPr id="368" name="Freeform 255">
            <a:extLst>
              <a:ext uri="{FF2B5EF4-FFF2-40B4-BE49-F238E27FC236}">
                <a16:creationId xmlns:a16="http://schemas.microsoft.com/office/drawing/2014/main" id="{DC2A7720-A9C8-9C15-A13A-3ACD41A65E0D}"/>
              </a:ext>
            </a:extLst>
          </p:cNvPr>
          <p:cNvSpPr>
            <a:spLocks noChangeArrowheads="1"/>
          </p:cNvSpPr>
          <p:nvPr/>
        </p:nvSpPr>
        <p:spPr bwMode="auto">
          <a:xfrm>
            <a:off x="8848869" y="6142574"/>
            <a:ext cx="2387128" cy="142928"/>
          </a:xfrm>
          <a:custGeom>
            <a:avLst/>
            <a:gdLst>
              <a:gd name="T0" fmla="*/ 4198 w 4199"/>
              <a:gd name="T1" fmla="*/ 0 h 253"/>
              <a:gd name="T2" fmla="*/ 126 w 4199"/>
              <a:gd name="T3" fmla="*/ 0 h 253"/>
              <a:gd name="T4" fmla="*/ 126 w 4199"/>
              <a:gd name="T5" fmla="*/ 0 h 253"/>
              <a:gd name="T6" fmla="*/ 0 w 4199"/>
              <a:gd name="T7" fmla="*/ 126 h 253"/>
              <a:gd name="T8" fmla="*/ 0 w 4199"/>
              <a:gd name="T9" fmla="*/ 126 h 253"/>
              <a:gd name="T10" fmla="*/ 126 w 4199"/>
              <a:gd name="T11" fmla="*/ 252 h 253"/>
              <a:gd name="T12" fmla="*/ 4198 w 4199"/>
              <a:gd name="T13" fmla="*/ 252 h 253"/>
              <a:gd name="T14" fmla="*/ 4198 w 4199"/>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3">
                <a:moveTo>
                  <a:pt x="4198" y="0"/>
                </a:moveTo>
                <a:lnTo>
                  <a:pt x="126" y="0"/>
                </a:lnTo>
                <a:lnTo>
                  <a:pt x="126" y="0"/>
                </a:lnTo>
                <a:cubicBezTo>
                  <a:pt x="56" y="0"/>
                  <a:pt x="0" y="57"/>
                  <a:pt x="0" y="126"/>
                </a:cubicBezTo>
                <a:lnTo>
                  <a:pt x="0" y="126"/>
                </a:lnTo>
                <a:cubicBezTo>
                  <a:pt x="0" y="195"/>
                  <a:pt x="56" y="252"/>
                  <a:pt x="126" y="252"/>
                </a:cubicBezTo>
                <a:lnTo>
                  <a:pt x="4198" y="252"/>
                </a:lnTo>
                <a:lnTo>
                  <a:pt x="4198" y="0"/>
                </a:lnTo>
              </a:path>
            </a:pathLst>
          </a:custGeom>
          <a:solidFill>
            <a:srgbClr val="086575"/>
          </a:solidFill>
          <a:ln>
            <a:noFill/>
          </a:ln>
          <a:effectLst/>
        </p:spPr>
        <p:txBody>
          <a:bodyPr wrap="none" anchor="ctr"/>
          <a:lstStyle/>
          <a:p>
            <a:endParaRPr lang="en-US" sz="900"/>
          </a:p>
        </p:txBody>
      </p:sp>
      <p:sp>
        <p:nvSpPr>
          <p:cNvPr id="2" name="Text Placeholder 1">
            <a:extLst>
              <a:ext uri="{FF2B5EF4-FFF2-40B4-BE49-F238E27FC236}">
                <a16:creationId xmlns:a16="http://schemas.microsoft.com/office/drawing/2014/main" id="{09B9FFEC-DE0C-9D71-9A73-B11DF25BEDC3}"/>
              </a:ext>
            </a:extLst>
          </p:cNvPr>
          <p:cNvSpPr>
            <a:spLocks noGrp="1"/>
          </p:cNvSpPr>
          <p:nvPr>
            <p:ph type="body" sz="quarter" idx="16"/>
          </p:nvPr>
        </p:nvSpPr>
        <p:spPr>
          <a:xfrm>
            <a:off x="345544" y="237966"/>
            <a:ext cx="11638814" cy="803654"/>
          </a:xfrm>
        </p:spPr>
        <p:txBody>
          <a:bodyPr/>
          <a:lstStyle/>
          <a:p>
            <a:pPr algn="l"/>
            <a:r>
              <a:rPr lang="en-US" dirty="0">
                <a:solidFill>
                  <a:srgbClr val="1D4C60"/>
                </a:solidFill>
              </a:rPr>
              <a:t>SDGs impacted by food waste &amp; circular economy solutions</a:t>
            </a:r>
          </a:p>
        </p:txBody>
      </p:sp>
      <p:sp>
        <p:nvSpPr>
          <p:cNvPr id="105" name="CuadroTexto 553">
            <a:extLst>
              <a:ext uri="{FF2B5EF4-FFF2-40B4-BE49-F238E27FC236}">
                <a16:creationId xmlns:a16="http://schemas.microsoft.com/office/drawing/2014/main" id="{97D60ADA-C884-B7E7-0D14-8E97AF9E1730}"/>
              </a:ext>
            </a:extLst>
          </p:cNvPr>
          <p:cNvSpPr txBox="1"/>
          <p:nvPr/>
        </p:nvSpPr>
        <p:spPr>
          <a:xfrm>
            <a:off x="953347" y="1907801"/>
            <a:ext cx="2291547" cy="400110"/>
          </a:xfrm>
          <a:prstGeom prst="rect">
            <a:avLst/>
          </a:prstGeom>
          <a:noFill/>
        </p:spPr>
        <p:txBody>
          <a:bodyPr wrap="square" rtlCol="0">
            <a:spAutoFit/>
          </a:bodyPr>
          <a:lstStyle/>
          <a:p>
            <a:pPr algn="ctr"/>
            <a:r>
              <a:rPr lang="en-US" sz="2000" b="1" dirty="0">
                <a:solidFill>
                  <a:srgbClr val="1D4C60"/>
                </a:solidFill>
                <a:latin typeface="Calibri" panose="020F0502020204030204" pitchFamily="34" charset="0"/>
                <a:ea typeface="Lato" charset="0"/>
                <a:cs typeface="Calibri" panose="020F0502020204030204" pitchFamily="34" charset="0"/>
              </a:rPr>
              <a:t>SDG 2: Zero Hunger </a:t>
            </a:r>
          </a:p>
        </p:txBody>
      </p:sp>
      <p:sp>
        <p:nvSpPr>
          <p:cNvPr id="106" name="CuadroTexto 555">
            <a:extLst>
              <a:ext uri="{FF2B5EF4-FFF2-40B4-BE49-F238E27FC236}">
                <a16:creationId xmlns:a16="http://schemas.microsoft.com/office/drawing/2014/main" id="{4235110C-DB1A-66CC-BA09-CF2D8367E2B8}"/>
              </a:ext>
            </a:extLst>
          </p:cNvPr>
          <p:cNvSpPr txBox="1"/>
          <p:nvPr/>
        </p:nvSpPr>
        <p:spPr>
          <a:xfrm>
            <a:off x="3586511" y="2820234"/>
            <a:ext cx="2359072" cy="707886"/>
          </a:xfrm>
          <a:prstGeom prst="rect">
            <a:avLst/>
          </a:prstGeom>
          <a:noFill/>
        </p:spPr>
        <p:txBody>
          <a:bodyPr wrap="square" rtlCol="0">
            <a:spAutoFit/>
          </a:bodyPr>
          <a:lstStyle/>
          <a:p>
            <a:pPr algn="ctr"/>
            <a:r>
              <a:rPr lang="en-US" sz="2000" b="1" dirty="0">
                <a:solidFill>
                  <a:srgbClr val="1D4C60"/>
                </a:solidFill>
                <a:latin typeface="Calibri" panose="020F0502020204030204" pitchFamily="34" charset="0"/>
                <a:ea typeface="Lato" charset="0"/>
                <a:cs typeface="Calibri" panose="020F0502020204030204" pitchFamily="34" charset="0"/>
              </a:rPr>
              <a:t>SDG 6: Clean Water and Sanitation </a:t>
            </a:r>
          </a:p>
        </p:txBody>
      </p:sp>
      <p:sp>
        <p:nvSpPr>
          <p:cNvPr id="107" name="CuadroTexto 557">
            <a:extLst>
              <a:ext uri="{FF2B5EF4-FFF2-40B4-BE49-F238E27FC236}">
                <a16:creationId xmlns:a16="http://schemas.microsoft.com/office/drawing/2014/main" id="{0ABBCB3E-1FC2-A4FB-E9D2-CAD3547F85F5}"/>
              </a:ext>
            </a:extLst>
          </p:cNvPr>
          <p:cNvSpPr txBox="1"/>
          <p:nvPr/>
        </p:nvSpPr>
        <p:spPr>
          <a:xfrm>
            <a:off x="6218437" y="1747811"/>
            <a:ext cx="2334470" cy="1323439"/>
          </a:xfrm>
          <a:prstGeom prst="rect">
            <a:avLst/>
          </a:prstGeom>
          <a:noFill/>
        </p:spPr>
        <p:txBody>
          <a:bodyPr wrap="square" rtlCol="0">
            <a:spAutoFit/>
          </a:bodyPr>
          <a:lstStyle/>
          <a:p>
            <a:pPr algn="ctr"/>
            <a:r>
              <a:rPr lang="en-US" sz="2000" b="1" dirty="0">
                <a:solidFill>
                  <a:srgbClr val="1D4C60"/>
                </a:solidFill>
                <a:latin typeface="Calibri" panose="020F0502020204030204" pitchFamily="34" charset="0"/>
                <a:ea typeface="Lato" charset="0"/>
                <a:cs typeface="Calibri" panose="020F0502020204030204" pitchFamily="34" charset="0"/>
              </a:rPr>
              <a:t>SDG 12: Responsible Consumption and Production </a:t>
            </a:r>
          </a:p>
        </p:txBody>
      </p:sp>
      <p:sp>
        <p:nvSpPr>
          <p:cNvPr id="108" name="CuadroTexto 559">
            <a:extLst>
              <a:ext uri="{FF2B5EF4-FFF2-40B4-BE49-F238E27FC236}">
                <a16:creationId xmlns:a16="http://schemas.microsoft.com/office/drawing/2014/main" id="{D967B53D-03CA-7542-3AB2-3291DA7CFECA}"/>
              </a:ext>
            </a:extLst>
          </p:cNvPr>
          <p:cNvSpPr txBox="1"/>
          <p:nvPr/>
        </p:nvSpPr>
        <p:spPr>
          <a:xfrm>
            <a:off x="9173271" y="2786578"/>
            <a:ext cx="1738323" cy="707886"/>
          </a:xfrm>
          <a:prstGeom prst="rect">
            <a:avLst/>
          </a:prstGeom>
          <a:noFill/>
        </p:spPr>
        <p:txBody>
          <a:bodyPr wrap="square" rtlCol="0">
            <a:spAutoFit/>
          </a:bodyPr>
          <a:lstStyle/>
          <a:p>
            <a:pPr algn="ctr"/>
            <a:r>
              <a:rPr lang="en-US" sz="2000" b="1" dirty="0">
                <a:solidFill>
                  <a:srgbClr val="1D4C60"/>
                </a:solidFill>
                <a:latin typeface="Calibri" panose="020F0502020204030204" pitchFamily="34" charset="0"/>
                <a:ea typeface="Lato" charset="0"/>
                <a:cs typeface="Calibri" panose="020F0502020204030204" pitchFamily="34" charset="0"/>
              </a:rPr>
              <a:t>SDG 13: Climate Action </a:t>
            </a:r>
          </a:p>
        </p:txBody>
      </p:sp>
      <p:sp>
        <p:nvSpPr>
          <p:cNvPr id="109" name="Rectángulo 602">
            <a:extLst>
              <a:ext uri="{FF2B5EF4-FFF2-40B4-BE49-F238E27FC236}">
                <a16:creationId xmlns:a16="http://schemas.microsoft.com/office/drawing/2014/main" id="{4DD88984-0EAC-87F2-2B2E-15AAB55D72AA}"/>
              </a:ext>
            </a:extLst>
          </p:cNvPr>
          <p:cNvSpPr/>
          <p:nvPr/>
        </p:nvSpPr>
        <p:spPr>
          <a:xfrm>
            <a:off x="913169" y="2431968"/>
            <a:ext cx="2291547" cy="1938992"/>
          </a:xfrm>
          <a:prstGeom prst="rect">
            <a:avLst/>
          </a:prstGeom>
        </p:spPr>
        <p:txBody>
          <a:bodyPr wrap="square">
            <a:spAutoFit/>
          </a:bodyPr>
          <a:lstStyle/>
          <a:p>
            <a:pPr algn="ctr"/>
            <a:r>
              <a:rPr lang="en-US" sz="2000" dirty="0">
                <a:solidFill>
                  <a:schemeClr val="bg1"/>
                </a:solidFill>
                <a:latin typeface="Calibri" panose="020F0502020204030204" pitchFamily="34" charset="0"/>
                <a:ea typeface="Lato" charset="0"/>
                <a:cs typeface="Calibri" panose="020F0502020204030204" pitchFamily="34" charset="0"/>
              </a:rPr>
              <a:t>Reducing food waste can improve food security by making better use of existing food resources.</a:t>
            </a:r>
          </a:p>
        </p:txBody>
      </p:sp>
      <p:sp>
        <p:nvSpPr>
          <p:cNvPr id="110" name="Rectángulo 603">
            <a:extLst>
              <a:ext uri="{FF2B5EF4-FFF2-40B4-BE49-F238E27FC236}">
                <a16:creationId xmlns:a16="http://schemas.microsoft.com/office/drawing/2014/main" id="{A12DB08B-6D12-D35B-9CE3-2DFA18FB38CC}"/>
              </a:ext>
            </a:extLst>
          </p:cNvPr>
          <p:cNvSpPr/>
          <p:nvPr/>
        </p:nvSpPr>
        <p:spPr>
          <a:xfrm>
            <a:off x="3586511" y="3768958"/>
            <a:ext cx="2276287" cy="1631216"/>
          </a:xfrm>
          <a:prstGeom prst="rect">
            <a:avLst/>
          </a:prstGeom>
        </p:spPr>
        <p:txBody>
          <a:bodyPr wrap="square">
            <a:spAutoFit/>
          </a:bodyPr>
          <a:lstStyle/>
          <a:p>
            <a:pPr algn="ctr"/>
            <a:r>
              <a:rPr lang="en-US" sz="2000" dirty="0">
                <a:solidFill>
                  <a:schemeClr val="bg1"/>
                </a:solidFill>
                <a:latin typeface="Calibri" panose="020F0502020204030204" pitchFamily="34" charset="0"/>
                <a:ea typeface="Lato" charset="0"/>
                <a:cs typeface="Calibri" panose="020F0502020204030204" pitchFamily="34" charset="0"/>
              </a:rPr>
              <a:t>Reducing food waste lessens water usage and pollution linked to food production.</a:t>
            </a:r>
            <a:endParaRPr lang="pl-PL" sz="2000" dirty="0">
              <a:solidFill>
                <a:schemeClr val="bg1"/>
              </a:solidFill>
              <a:latin typeface="Calibri" panose="020F0502020204030204" pitchFamily="34" charset="0"/>
              <a:ea typeface="Lato" charset="0"/>
              <a:cs typeface="Calibri" panose="020F0502020204030204" pitchFamily="34" charset="0"/>
            </a:endParaRPr>
          </a:p>
        </p:txBody>
      </p:sp>
      <p:sp>
        <p:nvSpPr>
          <p:cNvPr id="111" name="Rectángulo 604">
            <a:extLst>
              <a:ext uri="{FF2B5EF4-FFF2-40B4-BE49-F238E27FC236}">
                <a16:creationId xmlns:a16="http://schemas.microsoft.com/office/drawing/2014/main" id="{C0E11034-EDB8-F10C-E3F4-3B3571D8FCAC}"/>
              </a:ext>
            </a:extLst>
          </p:cNvPr>
          <p:cNvSpPr/>
          <p:nvPr/>
        </p:nvSpPr>
        <p:spPr>
          <a:xfrm>
            <a:off x="6199815" y="3043764"/>
            <a:ext cx="2334469" cy="2246769"/>
          </a:xfrm>
          <a:prstGeom prst="rect">
            <a:avLst/>
          </a:prstGeom>
        </p:spPr>
        <p:txBody>
          <a:bodyPr wrap="square">
            <a:spAutoFit/>
          </a:bodyPr>
          <a:lstStyle/>
          <a:p>
            <a:pPr algn="ctr"/>
            <a:r>
              <a:rPr lang="en-US" sz="2000" dirty="0">
                <a:solidFill>
                  <a:schemeClr val="bg1"/>
                </a:solidFill>
                <a:latin typeface="Calibri" panose="020F0502020204030204" pitchFamily="34" charset="0"/>
                <a:ea typeface="Lato" charset="0"/>
                <a:cs typeface="Calibri" panose="020F0502020204030204" pitchFamily="34" charset="0"/>
              </a:rPr>
              <a:t>A circular economy promotes sustainable food production, waste reduction, and efficient resource use.</a:t>
            </a:r>
            <a:endParaRPr lang="pl-PL" sz="2000" dirty="0">
              <a:solidFill>
                <a:schemeClr val="bg1"/>
              </a:solidFill>
              <a:latin typeface="Calibri" panose="020F0502020204030204" pitchFamily="34" charset="0"/>
              <a:ea typeface="Lato" charset="0"/>
              <a:cs typeface="Calibri" panose="020F0502020204030204" pitchFamily="34" charset="0"/>
            </a:endParaRPr>
          </a:p>
        </p:txBody>
      </p:sp>
      <p:sp>
        <p:nvSpPr>
          <p:cNvPr id="112" name="Rectángulo 605">
            <a:extLst>
              <a:ext uri="{FF2B5EF4-FFF2-40B4-BE49-F238E27FC236}">
                <a16:creationId xmlns:a16="http://schemas.microsoft.com/office/drawing/2014/main" id="{A096ED9E-DBE3-133E-07C5-79DFB816432B}"/>
              </a:ext>
            </a:extLst>
          </p:cNvPr>
          <p:cNvSpPr/>
          <p:nvPr/>
        </p:nvSpPr>
        <p:spPr>
          <a:xfrm>
            <a:off x="8872040" y="3578201"/>
            <a:ext cx="2334470" cy="2554545"/>
          </a:xfrm>
          <a:prstGeom prst="rect">
            <a:avLst/>
          </a:prstGeom>
        </p:spPr>
        <p:txBody>
          <a:bodyPr wrap="square">
            <a:spAutoFit/>
          </a:bodyPr>
          <a:lstStyle/>
          <a:p>
            <a:pPr algn="ctr"/>
            <a:r>
              <a:rPr lang="en-US" sz="2000" dirty="0" err="1">
                <a:solidFill>
                  <a:schemeClr val="bg1"/>
                </a:solidFill>
                <a:latin typeface="Calibri" panose="020F0502020204030204" pitchFamily="34" charset="0"/>
                <a:ea typeface="Lato" charset="0"/>
                <a:cs typeface="Calibri" panose="020F0502020204030204" pitchFamily="34" charset="0"/>
              </a:rPr>
              <a:t>Minimising</a:t>
            </a:r>
            <a:r>
              <a:rPr lang="en-US" sz="2000" dirty="0">
                <a:solidFill>
                  <a:schemeClr val="bg1"/>
                </a:solidFill>
                <a:latin typeface="Calibri" panose="020F0502020204030204" pitchFamily="34" charset="0"/>
                <a:ea typeface="Lato" charset="0"/>
                <a:cs typeface="Calibri" panose="020F0502020204030204" pitchFamily="34" charset="0"/>
              </a:rPr>
              <a:t> food waste reduces greenhouse gas emissions from food production, transport, and landfill decomposition.</a:t>
            </a:r>
          </a:p>
        </p:txBody>
      </p:sp>
      <p:pic>
        <p:nvPicPr>
          <p:cNvPr id="53" name="Obraz 52" descr="Obraz zawierający tekst, design, logo, Czcionka&#10;&#10;Zawartość wygenerowana przez sztuczną inteligencję może być niepoprawna.">
            <a:hlinkClick r:id="rId3"/>
            <a:extLst>
              <a:ext uri="{FF2B5EF4-FFF2-40B4-BE49-F238E27FC236}">
                <a16:creationId xmlns:a16="http://schemas.microsoft.com/office/drawing/2014/main" id="{0D519286-7862-9175-E05C-D54D919702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82794" y="5441222"/>
            <a:ext cx="1297434" cy="1297434"/>
          </a:xfrm>
          <a:prstGeom prst="rect">
            <a:avLst/>
          </a:prstGeom>
        </p:spPr>
      </p:pic>
      <p:pic>
        <p:nvPicPr>
          <p:cNvPr id="55" name="Obraz 54" descr="Obraz zawierający tekst, ssak, Czcionka, Grafika&#10;&#10;Zawartość wygenerowana przez sztuczną inteligencję może być niepoprawna.">
            <a:hlinkClick r:id="rId5"/>
            <a:extLst>
              <a:ext uri="{FF2B5EF4-FFF2-40B4-BE49-F238E27FC236}">
                <a16:creationId xmlns:a16="http://schemas.microsoft.com/office/drawing/2014/main" id="{B8C6E271-3F80-9A45-B9D2-C125DA27A4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91487" y="1252584"/>
            <a:ext cx="1301892" cy="1301892"/>
          </a:xfrm>
          <a:prstGeom prst="rect">
            <a:avLst/>
          </a:prstGeom>
        </p:spPr>
      </p:pic>
      <p:pic>
        <p:nvPicPr>
          <p:cNvPr id="57" name="Obraz 56" descr="Obraz zawierający tekst, Czcionka, logo, design&#10;&#10;Zawartość wygenerowana przez sztuczną inteligencję może być niepoprawna.">
            <a:hlinkClick r:id="rId7"/>
            <a:extLst>
              <a:ext uri="{FF2B5EF4-FFF2-40B4-BE49-F238E27FC236}">
                <a16:creationId xmlns:a16="http://schemas.microsoft.com/office/drawing/2014/main" id="{46D45210-0793-8393-516B-987392B6697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31791" y="5453998"/>
            <a:ext cx="1301892" cy="1301892"/>
          </a:xfrm>
          <a:prstGeom prst="rect">
            <a:avLst/>
          </a:prstGeom>
        </p:spPr>
      </p:pic>
      <p:pic>
        <p:nvPicPr>
          <p:cNvPr id="59" name="Obraz 58" descr="Obraz zawierający tekst, logo, zrzut ekranu, Czcionka&#10;&#10;Zawartość wygenerowana przez sztuczną inteligencję może być niepoprawna.">
            <a:hlinkClick r:id="rId9"/>
            <a:extLst>
              <a:ext uri="{FF2B5EF4-FFF2-40B4-BE49-F238E27FC236}">
                <a16:creationId xmlns:a16="http://schemas.microsoft.com/office/drawing/2014/main" id="{45F48D90-713E-C163-7310-2E77145620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115100" y="1220670"/>
            <a:ext cx="1301892" cy="1301892"/>
          </a:xfrm>
          <a:prstGeom prst="rect">
            <a:avLst/>
          </a:prstGeom>
        </p:spPr>
      </p:pic>
      <p:sp>
        <p:nvSpPr>
          <p:cNvPr id="60" name="Text Placeholder 2">
            <a:extLst>
              <a:ext uri="{FF2B5EF4-FFF2-40B4-BE49-F238E27FC236}">
                <a16:creationId xmlns:a16="http://schemas.microsoft.com/office/drawing/2014/main" id="{4106767A-E3F9-939C-10AA-19C67255EA85}"/>
              </a:ext>
            </a:extLst>
          </p:cNvPr>
          <p:cNvSpPr txBox="1">
            <a:spLocks/>
          </p:cNvSpPr>
          <p:nvPr/>
        </p:nvSpPr>
        <p:spPr>
          <a:xfrm>
            <a:off x="10749317" y="1732574"/>
            <a:ext cx="1503351" cy="109656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None/>
            </a:pPr>
            <a:r>
              <a:rPr lang="pl-PL" sz="1600" dirty="0">
                <a:solidFill>
                  <a:srgbClr val="1D4C60"/>
                </a:solidFill>
              </a:rPr>
              <a:t>For </a:t>
            </a:r>
            <a:r>
              <a:rPr lang="pl-PL" sz="1600" dirty="0" err="1">
                <a:solidFill>
                  <a:srgbClr val="1D4C60"/>
                </a:solidFill>
              </a:rPr>
              <a:t>more</a:t>
            </a:r>
            <a:r>
              <a:rPr lang="pl-PL" sz="1600" dirty="0">
                <a:solidFill>
                  <a:srgbClr val="1D4C60"/>
                </a:solidFill>
              </a:rPr>
              <a:t> </a:t>
            </a:r>
            <a:r>
              <a:rPr lang="pl-PL" sz="1600" dirty="0" err="1">
                <a:solidFill>
                  <a:srgbClr val="1D4C60"/>
                </a:solidFill>
              </a:rPr>
              <a:t>information</a:t>
            </a:r>
            <a:r>
              <a:rPr lang="pl-PL" sz="1600" dirty="0">
                <a:solidFill>
                  <a:srgbClr val="1D4C60"/>
                </a:solidFill>
              </a:rPr>
              <a:t>, </a:t>
            </a:r>
            <a:r>
              <a:rPr lang="pl-PL" sz="1600" dirty="0" err="1">
                <a:solidFill>
                  <a:srgbClr val="1D4C60"/>
                </a:solidFill>
              </a:rPr>
              <a:t>click</a:t>
            </a:r>
            <a:r>
              <a:rPr lang="pl-PL" sz="1600" dirty="0">
                <a:solidFill>
                  <a:srgbClr val="1D4C60"/>
                </a:solidFill>
              </a:rPr>
              <a:t> on the SDG </a:t>
            </a:r>
            <a:r>
              <a:rPr lang="pl-PL" sz="1600" dirty="0" err="1">
                <a:solidFill>
                  <a:srgbClr val="1D4C60"/>
                </a:solidFill>
              </a:rPr>
              <a:t>icons</a:t>
            </a:r>
            <a:r>
              <a:rPr lang="pl-PL" sz="1600" dirty="0">
                <a:solidFill>
                  <a:srgbClr val="1D4C60"/>
                </a:solidFill>
              </a:rPr>
              <a:t>!</a:t>
            </a:r>
            <a:endParaRPr lang="en-US" sz="1600" dirty="0">
              <a:solidFill>
                <a:srgbClr val="1D4C60"/>
              </a:solidFill>
            </a:endParaRPr>
          </a:p>
        </p:txBody>
      </p:sp>
      <p:grpSp>
        <p:nvGrpSpPr>
          <p:cNvPr id="3" name="Graphic 4">
            <a:extLst>
              <a:ext uri="{FF2B5EF4-FFF2-40B4-BE49-F238E27FC236}">
                <a16:creationId xmlns:a16="http://schemas.microsoft.com/office/drawing/2014/main" id="{C3F9F442-D085-A87E-D141-D7FA472EE371}"/>
              </a:ext>
            </a:extLst>
          </p:cNvPr>
          <p:cNvGrpSpPr/>
          <p:nvPr/>
        </p:nvGrpSpPr>
        <p:grpSpPr>
          <a:xfrm rot="19582332">
            <a:off x="10847614" y="945185"/>
            <a:ext cx="403667" cy="780438"/>
            <a:chOff x="9129274" y="2719113"/>
            <a:chExt cx="717139" cy="1386497"/>
          </a:xfrm>
          <a:solidFill>
            <a:srgbClr val="09465E"/>
          </a:solidFill>
        </p:grpSpPr>
        <p:grpSp>
          <p:nvGrpSpPr>
            <p:cNvPr id="4" name="Graphic 4">
              <a:extLst>
                <a:ext uri="{FF2B5EF4-FFF2-40B4-BE49-F238E27FC236}">
                  <a16:creationId xmlns:a16="http://schemas.microsoft.com/office/drawing/2014/main" id="{CC9DACAB-A321-17DB-E482-1C802A3B3522}"/>
                </a:ext>
              </a:extLst>
            </p:cNvPr>
            <p:cNvGrpSpPr/>
            <p:nvPr/>
          </p:nvGrpSpPr>
          <p:grpSpPr>
            <a:xfrm>
              <a:off x="9159507" y="2719113"/>
              <a:ext cx="446280" cy="440141"/>
              <a:chOff x="9159507" y="2719113"/>
              <a:chExt cx="446280" cy="440141"/>
            </a:xfrm>
            <a:grpFill/>
          </p:grpSpPr>
          <p:sp>
            <p:nvSpPr>
              <p:cNvPr id="13" name="Freeform 57">
                <a:extLst>
                  <a:ext uri="{FF2B5EF4-FFF2-40B4-BE49-F238E27FC236}">
                    <a16:creationId xmlns:a16="http://schemas.microsoft.com/office/drawing/2014/main" id="{D6167445-1DFF-69BA-FBE1-63A91CC8A309}"/>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4" name="Freeform 58">
                <a:extLst>
                  <a:ext uri="{FF2B5EF4-FFF2-40B4-BE49-F238E27FC236}">
                    <a16:creationId xmlns:a16="http://schemas.microsoft.com/office/drawing/2014/main" id="{04429918-68B8-390E-9A86-70EE0BA4B584}"/>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5" name="Graphic 4">
              <a:extLst>
                <a:ext uri="{FF2B5EF4-FFF2-40B4-BE49-F238E27FC236}">
                  <a16:creationId xmlns:a16="http://schemas.microsoft.com/office/drawing/2014/main" id="{264C8398-751F-4769-39D5-B97F9ED88ABE}"/>
                </a:ext>
              </a:extLst>
            </p:cNvPr>
            <p:cNvGrpSpPr/>
            <p:nvPr/>
          </p:nvGrpSpPr>
          <p:grpSpPr>
            <a:xfrm>
              <a:off x="9129274" y="2893887"/>
              <a:ext cx="717139" cy="1211724"/>
              <a:chOff x="9129274" y="2893887"/>
              <a:chExt cx="717139" cy="1211724"/>
            </a:xfrm>
            <a:grpFill/>
          </p:grpSpPr>
          <p:sp>
            <p:nvSpPr>
              <p:cNvPr id="6" name="Freeform 50">
                <a:extLst>
                  <a:ext uri="{FF2B5EF4-FFF2-40B4-BE49-F238E27FC236}">
                    <a16:creationId xmlns:a16="http://schemas.microsoft.com/office/drawing/2014/main" id="{99258BD4-CB73-99B3-03B6-C80731F6B2AB}"/>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7" name="Freeform 51">
                <a:extLst>
                  <a:ext uri="{FF2B5EF4-FFF2-40B4-BE49-F238E27FC236}">
                    <a16:creationId xmlns:a16="http://schemas.microsoft.com/office/drawing/2014/main" id="{831A6628-3135-E0A2-2F22-6090ACBE048E}"/>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8" name="Freeform 52">
                <a:extLst>
                  <a:ext uri="{FF2B5EF4-FFF2-40B4-BE49-F238E27FC236}">
                    <a16:creationId xmlns:a16="http://schemas.microsoft.com/office/drawing/2014/main" id="{8F3D5152-DB86-CF45-B9C4-D1BCF2C1426D}"/>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9" name="Freeform 53">
                <a:extLst>
                  <a:ext uri="{FF2B5EF4-FFF2-40B4-BE49-F238E27FC236}">
                    <a16:creationId xmlns:a16="http://schemas.microsoft.com/office/drawing/2014/main" id="{35BC6E6E-83B0-1734-A00C-4DE48EC98983}"/>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0" name="Freeform 54">
                <a:extLst>
                  <a:ext uri="{FF2B5EF4-FFF2-40B4-BE49-F238E27FC236}">
                    <a16:creationId xmlns:a16="http://schemas.microsoft.com/office/drawing/2014/main" id="{DD41EE0D-939F-DBFE-4656-2E84533E353E}"/>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1" name="Freeform 55">
                <a:extLst>
                  <a:ext uri="{FF2B5EF4-FFF2-40B4-BE49-F238E27FC236}">
                    <a16:creationId xmlns:a16="http://schemas.microsoft.com/office/drawing/2014/main" id="{9DBFA406-D06D-9EA8-8B2F-8972A343F192}"/>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2" name="Freeform 56">
                <a:extLst>
                  <a:ext uri="{FF2B5EF4-FFF2-40B4-BE49-F238E27FC236}">
                    <a16:creationId xmlns:a16="http://schemas.microsoft.com/office/drawing/2014/main" id="{93366EF0-EE72-5550-9725-ECF29E624B13}"/>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408678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F815D4-C2D2-E664-5A8A-0E5F08E8DEEA}"/>
              </a:ext>
            </a:extLst>
          </p:cNvPr>
          <p:cNvSpPr>
            <a:spLocks noGrp="1"/>
          </p:cNvSpPr>
          <p:nvPr>
            <p:ph type="body" sz="quarter" idx="16"/>
          </p:nvPr>
        </p:nvSpPr>
        <p:spPr>
          <a:xfrm>
            <a:off x="1146794" y="258888"/>
            <a:ext cx="7499266" cy="992652"/>
          </a:xfrm>
        </p:spPr>
        <p:txBody>
          <a:bodyPr/>
          <a:lstStyle/>
          <a:p>
            <a:r>
              <a:rPr lang="en-IE" dirty="0">
                <a:effectLst>
                  <a:outerShdw blurRad="38100" dist="38100" dir="2700000" algn="tl">
                    <a:srgbClr val="000000">
                      <a:alpha val="43137"/>
                    </a:srgbClr>
                  </a:outerShdw>
                </a:effectLst>
              </a:rPr>
              <a:t>Rethinking the Operating System…</a:t>
            </a:r>
          </a:p>
        </p:txBody>
      </p:sp>
      <p:sp>
        <p:nvSpPr>
          <p:cNvPr id="4" name="Text Placeholder 3">
            <a:extLst>
              <a:ext uri="{FF2B5EF4-FFF2-40B4-BE49-F238E27FC236}">
                <a16:creationId xmlns:a16="http://schemas.microsoft.com/office/drawing/2014/main" id="{B6BFFE47-955A-4358-5386-61BE4B49BB60}"/>
              </a:ext>
            </a:extLst>
          </p:cNvPr>
          <p:cNvSpPr>
            <a:spLocks noGrp="1"/>
          </p:cNvSpPr>
          <p:nvPr>
            <p:ph type="body" sz="quarter" idx="19"/>
          </p:nvPr>
        </p:nvSpPr>
        <p:spPr>
          <a:xfrm>
            <a:off x="6174462" y="1072731"/>
            <a:ext cx="5876024" cy="4102937"/>
          </a:xfrm>
        </p:spPr>
        <p:txBody>
          <a:bodyPr/>
          <a:lstStyle/>
          <a:p>
            <a:r>
              <a:rPr lang="en-US" dirty="0"/>
              <a:t>When a circular economy is aligned with global sustainability goals, it highlights the environmental, economic, and social benefits of circular food systems.</a:t>
            </a:r>
          </a:p>
          <a:p>
            <a:r>
              <a:rPr lang="en-US" b="1" dirty="0"/>
              <a:t>Environmentally</a:t>
            </a:r>
            <a:r>
              <a:rPr lang="en-US" dirty="0"/>
              <a:t>, it reduces waste, lowers emissions, and preserves natural resources by keeping materials in use for longer. </a:t>
            </a:r>
          </a:p>
          <a:p>
            <a:r>
              <a:rPr lang="en-US" b="1" dirty="0"/>
              <a:t>Economically</a:t>
            </a:r>
            <a:r>
              <a:rPr lang="en-US" dirty="0"/>
              <a:t>, it creates opportunities for innovation, green jobs, and local enterprise through the transformation of food waste into value-added products.</a:t>
            </a:r>
          </a:p>
          <a:p>
            <a:r>
              <a:rPr lang="en-US" b="1" dirty="0"/>
              <a:t>Socially</a:t>
            </a:r>
            <a:r>
              <a:rPr lang="en-US" dirty="0"/>
              <a:t>, it supports food security, community resilience, and equitable access to resources by promoting redistribution, sustainable consumption, and inclusive participation across the food chain.</a:t>
            </a:r>
            <a:endParaRPr lang="en-IE" dirty="0"/>
          </a:p>
        </p:txBody>
      </p:sp>
      <p:pic>
        <p:nvPicPr>
          <p:cNvPr id="5" name="Online Media 4" title="Explaining the Circular Economy and How Society Can Re-think Progress | Animated Video Essay">
            <a:hlinkClick r:id="" action="ppaction://media"/>
            <a:extLst>
              <a:ext uri="{FF2B5EF4-FFF2-40B4-BE49-F238E27FC236}">
                <a16:creationId xmlns:a16="http://schemas.microsoft.com/office/drawing/2014/main" id="{31255AAC-8425-C59D-E4B7-65404FC09DF9}"/>
              </a:ext>
            </a:extLst>
          </p:cNvPr>
          <p:cNvPicPr>
            <a:picLocks noRot="1" noChangeAspect="1"/>
          </p:cNvPicPr>
          <p:nvPr>
            <a:videoFile r:link="rId1"/>
          </p:nvPr>
        </p:nvPicPr>
        <p:blipFill>
          <a:blip r:embed="rId3"/>
          <a:stretch>
            <a:fillRect/>
          </a:stretch>
        </p:blipFill>
        <p:spPr>
          <a:xfrm>
            <a:off x="622131" y="3124200"/>
            <a:ext cx="5256655" cy="3153229"/>
          </a:xfrm>
          <a:prstGeom prst="rect">
            <a:avLst/>
          </a:prstGeom>
        </p:spPr>
      </p:pic>
      <p:sp>
        <p:nvSpPr>
          <p:cNvPr id="7" name="TextBox 6">
            <a:extLst>
              <a:ext uri="{FF2B5EF4-FFF2-40B4-BE49-F238E27FC236}">
                <a16:creationId xmlns:a16="http://schemas.microsoft.com/office/drawing/2014/main" id="{D0C50D8C-2932-D696-10A1-1A256BE80BA4}"/>
              </a:ext>
            </a:extLst>
          </p:cNvPr>
          <p:cNvSpPr txBox="1"/>
          <p:nvPr/>
        </p:nvSpPr>
        <p:spPr>
          <a:xfrm>
            <a:off x="634516" y="2211751"/>
            <a:ext cx="4774194" cy="646331"/>
          </a:xfrm>
          <a:prstGeom prst="rect">
            <a:avLst/>
          </a:prstGeom>
          <a:noFill/>
        </p:spPr>
        <p:txBody>
          <a:bodyPr wrap="square">
            <a:spAutoFit/>
          </a:bodyPr>
          <a:lstStyle/>
          <a:p>
            <a:r>
              <a:rPr lang="en-US" dirty="0">
                <a:hlinkClick r:id="rId4"/>
              </a:rPr>
              <a:t>Explaining the Circular Economy and How Society Can Re-think Progress | Animated Video Essay</a:t>
            </a:r>
            <a:endParaRPr lang="en-IE" dirty="0"/>
          </a:p>
        </p:txBody>
      </p:sp>
      <p:grpSp>
        <p:nvGrpSpPr>
          <p:cNvPr id="18" name="Graphic 4">
            <a:extLst>
              <a:ext uri="{FF2B5EF4-FFF2-40B4-BE49-F238E27FC236}">
                <a16:creationId xmlns:a16="http://schemas.microsoft.com/office/drawing/2014/main" id="{A140DC93-F4A3-6941-6F9B-B74806800DB4}"/>
              </a:ext>
            </a:extLst>
          </p:cNvPr>
          <p:cNvGrpSpPr/>
          <p:nvPr/>
        </p:nvGrpSpPr>
        <p:grpSpPr>
          <a:xfrm rot="19582332">
            <a:off x="5591119" y="2152533"/>
            <a:ext cx="403665" cy="780439"/>
            <a:chOff x="9129274" y="2719113"/>
            <a:chExt cx="717140" cy="1386497"/>
          </a:xfrm>
          <a:solidFill>
            <a:srgbClr val="09465E"/>
          </a:solidFill>
        </p:grpSpPr>
        <p:grpSp>
          <p:nvGrpSpPr>
            <p:cNvPr id="6" name="Graphic 4">
              <a:extLst>
                <a:ext uri="{FF2B5EF4-FFF2-40B4-BE49-F238E27FC236}">
                  <a16:creationId xmlns:a16="http://schemas.microsoft.com/office/drawing/2014/main" id="{51EA7229-E341-1139-968C-239EDB0D0082}"/>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185170A0-84F0-91D0-4CC7-4837E7AC1394}"/>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7" name="Freeform 58">
                <a:extLst>
                  <a:ext uri="{FF2B5EF4-FFF2-40B4-BE49-F238E27FC236}">
                    <a16:creationId xmlns:a16="http://schemas.microsoft.com/office/drawing/2014/main" id="{4A46BD8B-C7D4-79D1-24BD-66F3E2265E49}"/>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8" name="Graphic 4">
              <a:extLst>
                <a:ext uri="{FF2B5EF4-FFF2-40B4-BE49-F238E27FC236}">
                  <a16:creationId xmlns:a16="http://schemas.microsoft.com/office/drawing/2014/main" id="{2510C510-40E1-7A86-A96F-5E3E7C656A1F}"/>
                </a:ext>
              </a:extLst>
            </p:cNvPr>
            <p:cNvGrpSpPr/>
            <p:nvPr/>
          </p:nvGrpSpPr>
          <p:grpSpPr>
            <a:xfrm>
              <a:off x="9129274" y="2893887"/>
              <a:ext cx="717140" cy="1211723"/>
              <a:chOff x="9129274" y="2893887"/>
              <a:chExt cx="717140" cy="1211723"/>
            </a:xfrm>
            <a:grpFill/>
          </p:grpSpPr>
          <p:sp>
            <p:nvSpPr>
              <p:cNvPr id="9" name="Freeform 50">
                <a:extLst>
                  <a:ext uri="{FF2B5EF4-FFF2-40B4-BE49-F238E27FC236}">
                    <a16:creationId xmlns:a16="http://schemas.microsoft.com/office/drawing/2014/main" id="{F3A80A75-49A0-19CD-74A7-B0DA43DF577C}"/>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0" name="Freeform 51">
                <a:extLst>
                  <a:ext uri="{FF2B5EF4-FFF2-40B4-BE49-F238E27FC236}">
                    <a16:creationId xmlns:a16="http://schemas.microsoft.com/office/drawing/2014/main" id="{EE7454E4-325F-1B5D-7E18-0DBE581DC3BF}"/>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1" name="Freeform 52">
                <a:extLst>
                  <a:ext uri="{FF2B5EF4-FFF2-40B4-BE49-F238E27FC236}">
                    <a16:creationId xmlns:a16="http://schemas.microsoft.com/office/drawing/2014/main" id="{95243B3E-C931-A952-442B-62F6DF72CE01}"/>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2" name="Freeform 53">
                <a:extLst>
                  <a:ext uri="{FF2B5EF4-FFF2-40B4-BE49-F238E27FC236}">
                    <a16:creationId xmlns:a16="http://schemas.microsoft.com/office/drawing/2014/main" id="{54DD5252-3A0C-8D9D-2E0E-8696CB31549D}"/>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3" name="Freeform 54">
                <a:extLst>
                  <a:ext uri="{FF2B5EF4-FFF2-40B4-BE49-F238E27FC236}">
                    <a16:creationId xmlns:a16="http://schemas.microsoft.com/office/drawing/2014/main" id="{EA851DDC-07C8-A23F-833B-85FDBDB6C6C6}"/>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4" name="Freeform 55">
                <a:extLst>
                  <a:ext uri="{FF2B5EF4-FFF2-40B4-BE49-F238E27FC236}">
                    <a16:creationId xmlns:a16="http://schemas.microsoft.com/office/drawing/2014/main" id="{A85C0D46-70FC-4E64-90BE-833341FE71A3}"/>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5" name="Freeform 56">
                <a:extLst>
                  <a:ext uri="{FF2B5EF4-FFF2-40B4-BE49-F238E27FC236}">
                    <a16:creationId xmlns:a16="http://schemas.microsoft.com/office/drawing/2014/main" id="{330CE761-B0FC-CCF1-0F48-E11F0D8760ED}"/>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77396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9">
            <a:extLst>
              <a:ext uri="{FF2B5EF4-FFF2-40B4-BE49-F238E27FC236}">
                <a16:creationId xmlns:a16="http://schemas.microsoft.com/office/drawing/2014/main" id="{45DD8A36-39B3-24B3-3D6F-61E0854814E9}"/>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3BF66C96-1058-77E4-C13D-E0B188DFF45B}"/>
              </a:ext>
            </a:extLst>
          </p:cNvPr>
          <p:cNvSpPr>
            <a:spLocks noGrp="1"/>
          </p:cNvSpPr>
          <p:nvPr>
            <p:ph type="body" sz="quarter" idx="18"/>
          </p:nvPr>
        </p:nvSpPr>
        <p:spPr/>
        <p:txBody>
          <a:bodyPr/>
          <a:lstStyle/>
          <a:p>
            <a:r>
              <a:rPr lang="en-US" dirty="0"/>
              <a:t>Tristram Stuart</a:t>
            </a:r>
          </a:p>
        </p:txBody>
      </p:sp>
      <p:sp>
        <p:nvSpPr>
          <p:cNvPr id="4" name="Text Placeholder 3">
            <a:extLst>
              <a:ext uri="{FF2B5EF4-FFF2-40B4-BE49-F238E27FC236}">
                <a16:creationId xmlns:a16="http://schemas.microsoft.com/office/drawing/2014/main" id="{49DD019E-4F9C-358B-A64A-BC6FBC5F0A5D}"/>
              </a:ext>
            </a:extLst>
          </p:cNvPr>
          <p:cNvSpPr>
            <a:spLocks noGrp="1"/>
          </p:cNvSpPr>
          <p:nvPr>
            <p:ph type="body" sz="quarter" idx="19"/>
          </p:nvPr>
        </p:nvSpPr>
        <p:spPr>
          <a:xfrm>
            <a:off x="2776635" y="2386048"/>
            <a:ext cx="6638728" cy="1748587"/>
          </a:xfrm>
        </p:spPr>
        <p:txBody>
          <a:bodyPr/>
          <a:lstStyle/>
          <a:p>
            <a:r>
              <a:rPr lang="en-US" dirty="0"/>
              <a:t>“FOOD WASTE IS AN ATROCITY THAT WE CAN ALL ADDRESS—STARTING IN OUR OWN HOMES AND COMMUNITIES.”</a:t>
            </a:r>
          </a:p>
        </p:txBody>
      </p:sp>
      <p:grpSp>
        <p:nvGrpSpPr>
          <p:cNvPr id="10" name="Group 9">
            <a:extLst>
              <a:ext uri="{FF2B5EF4-FFF2-40B4-BE49-F238E27FC236}">
                <a16:creationId xmlns:a16="http://schemas.microsoft.com/office/drawing/2014/main" id="{27FDB5B2-22D0-53EA-61B9-1561421D7DA0}"/>
              </a:ext>
            </a:extLst>
          </p:cNvPr>
          <p:cNvGrpSpPr/>
          <p:nvPr/>
        </p:nvGrpSpPr>
        <p:grpSpPr>
          <a:xfrm>
            <a:off x="5352086" y="301300"/>
            <a:ext cx="1487826" cy="1083162"/>
            <a:chOff x="3400450" y="986392"/>
            <a:chExt cx="1487826" cy="1083162"/>
          </a:xfrm>
          <a:solidFill>
            <a:srgbClr val="0B3A5B"/>
          </a:solidFill>
        </p:grpSpPr>
        <p:sp>
          <p:nvSpPr>
            <p:cNvPr id="11" name="Freeform 10">
              <a:extLst>
                <a:ext uri="{FF2B5EF4-FFF2-40B4-BE49-F238E27FC236}">
                  <a16:creationId xmlns:a16="http://schemas.microsoft.com/office/drawing/2014/main" id="{60453C57-87C0-A2D1-E00D-8907DA045FFE}"/>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094D2"/>
            </a:solidFill>
            <a:ln w="8971"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9C9C35FA-D380-B83A-F98D-5000AB7955BD}"/>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4802746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Oranges on the tree">
            <a:extLst>
              <a:ext uri="{FF2B5EF4-FFF2-40B4-BE49-F238E27FC236}">
                <a16:creationId xmlns:a16="http://schemas.microsoft.com/office/drawing/2014/main" id="{6F00EF53-2849-CD3F-44DE-4F05B272EB06}"/>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p:blipFill>
        <p:spPr/>
      </p:pic>
      <p:sp>
        <p:nvSpPr>
          <p:cNvPr id="12" name="Freeform 11">
            <a:extLst>
              <a:ext uri="{FF2B5EF4-FFF2-40B4-BE49-F238E27FC236}">
                <a16:creationId xmlns:a16="http://schemas.microsoft.com/office/drawing/2014/main" id="{EB12E266-1B84-41B4-60C2-28FF9CEEBCBC}"/>
              </a:ext>
            </a:extLst>
          </p:cNvPr>
          <p:cNvSpPr/>
          <p:nvPr/>
        </p:nvSpPr>
        <p:spPr>
          <a:xfrm>
            <a:off x="0" y="2387326"/>
            <a:ext cx="12192000" cy="3233533"/>
          </a:xfrm>
          <a:custGeom>
            <a:avLst/>
            <a:gdLst>
              <a:gd name="connsiteX0" fmla="*/ 0 w 12192000"/>
              <a:gd name="connsiteY0" fmla="*/ 0 h 3233533"/>
              <a:gd name="connsiteX1" fmla="*/ 12192000 w 12192000"/>
              <a:gd name="connsiteY1" fmla="*/ 0 h 3233533"/>
              <a:gd name="connsiteX2" fmla="*/ 12192000 w 12192000"/>
              <a:gd name="connsiteY2" fmla="*/ 2130983 h 3233533"/>
              <a:gd name="connsiteX3" fmla="*/ 12192000 w 12192000"/>
              <a:gd name="connsiteY3" fmla="*/ 3074077 h 3233533"/>
              <a:gd name="connsiteX4" fmla="*/ 12192000 w 12192000"/>
              <a:gd name="connsiteY4" fmla="*/ 3233533 h 3233533"/>
              <a:gd name="connsiteX5" fmla="*/ 12191999 w 12192000"/>
              <a:gd name="connsiteY5" fmla="*/ 3233533 h 3233533"/>
              <a:gd name="connsiteX6" fmla="*/ 12191999 w 12192000"/>
              <a:gd name="connsiteY6" fmla="*/ 3044314 h 3233533"/>
              <a:gd name="connsiteX7" fmla="*/ 7396842 w 12192000"/>
              <a:gd name="connsiteY7" fmla="*/ 3044314 h 3233533"/>
              <a:gd name="connsiteX8" fmla="*/ 7396842 w 12192000"/>
              <a:gd name="connsiteY8" fmla="*/ 3233533 h 3233533"/>
              <a:gd name="connsiteX9" fmla="*/ 1 w 12192000"/>
              <a:gd name="connsiteY9" fmla="*/ 3233533 h 3233533"/>
              <a:gd name="connsiteX10" fmla="*/ 1 w 12192000"/>
              <a:gd name="connsiteY10" fmla="*/ 1156283 h 3233533"/>
              <a:gd name="connsiteX11" fmla="*/ 0 w 12192000"/>
              <a:gd name="connsiteY11" fmla="*/ 1156283 h 3233533"/>
              <a:gd name="connsiteX12" fmla="*/ 0 w 12192000"/>
              <a:gd name="connsiteY12" fmla="*/ 213189 h 32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33533">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gradFill>
            <a:gsLst>
              <a:gs pos="72000">
                <a:srgbClr val="09465E"/>
              </a:gs>
              <a:gs pos="39000">
                <a:srgbClr val="09465E">
                  <a:alpha val="2175"/>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ext Placeholder 1">
            <a:extLst>
              <a:ext uri="{FF2B5EF4-FFF2-40B4-BE49-F238E27FC236}">
                <a16:creationId xmlns:a16="http://schemas.microsoft.com/office/drawing/2014/main" id="{DD8D6BEE-FB04-4441-B82D-ACD42807E3F8}"/>
              </a:ext>
            </a:extLst>
          </p:cNvPr>
          <p:cNvSpPr>
            <a:spLocks noGrp="1"/>
          </p:cNvSpPr>
          <p:nvPr>
            <p:ph type="body" sz="quarter" idx="13"/>
          </p:nvPr>
        </p:nvSpPr>
        <p:spPr>
          <a:xfrm>
            <a:off x="7418942" y="5521109"/>
            <a:ext cx="4381736" cy="466127"/>
          </a:xfrm>
        </p:spPr>
        <p:txBody>
          <a:bodyPr/>
          <a:lstStyle/>
          <a:p>
            <a:pPr marL="0" indent="0">
              <a:buNone/>
            </a:pPr>
            <a:r>
              <a:rPr lang="en-US" sz="3000" dirty="0">
                <a:solidFill>
                  <a:schemeClr val="bg1"/>
                </a:solidFill>
              </a:rPr>
              <a:t>www.</a:t>
            </a:r>
            <a:r>
              <a:rPr lang="en-US" sz="3000" b="1" dirty="0">
                <a:solidFill>
                  <a:schemeClr val="bg1"/>
                </a:solidFill>
              </a:rPr>
              <a:t>waste2worth</a:t>
            </a:r>
            <a:r>
              <a:rPr lang="en-US" sz="3000" dirty="0">
                <a:solidFill>
                  <a:schemeClr val="bg1"/>
                </a:solidFill>
              </a:rPr>
              <a:t>.eu</a:t>
            </a:r>
          </a:p>
          <a:p>
            <a:endParaRPr lang="en-US" dirty="0"/>
          </a:p>
        </p:txBody>
      </p:sp>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6"/>
          </p:nvPr>
        </p:nvSpPr>
        <p:spPr>
          <a:xfrm>
            <a:off x="655640" y="3938368"/>
            <a:ext cx="5881764" cy="634242"/>
          </a:xfrm>
          <a:prstGeom prst="rect">
            <a:avLst/>
          </a:prstGeom>
        </p:spPr>
        <p:txBody>
          <a:bodyPr>
            <a:normAutofit/>
          </a:bodyPr>
          <a:lstStyle/>
          <a:p>
            <a:r>
              <a:rPr lang="en-US" dirty="0"/>
              <a:t>Follow our journey</a:t>
            </a:r>
          </a:p>
        </p:txBody>
      </p:sp>
      <p:grpSp>
        <p:nvGrpSpPr>
          <p:cNvPr id="28" name="Group 27">
            <a:extLst>
              <a:ext uri="{FF2B5EF4-FFF2-40B4-BE49-F238E27FC236}">
                <a16:creationId xmlns:a16="http://schemas.microsoft.com/office/drawing/2014/main" id="{A52F1CE3-B96E-B42B-A66D-65E88A530F95}"/>
              </a:ext>
            </a:extLst>
          </p:cNvPr>
          <p:cNvGrpSpPr/>
          <p:nvPr/>
        </p:nvGrpSpPr>
        <p:grpSpPr>
          <a:xfrm>
            <a:off x="1887953" y="4627601"/>
            <a:ext cx="545372" cy="512588"/>
            <a:chOff x="1460622" y="8294184"/>
            <a:chExt cx="424461" cy="398945"/>
          </a:xfrm>
        </p:grpSpPr>
        <p:sp>
          <p:nvSpPr>
            <p:cNvPr id="29" name="TextBox 28">
              <a:extLst>
                <a:ext uri="{FF2B5EF4-FFF2-40B4-BE49-F238E27FC236}">
                  <a16:creationId xmlns:a16="http://schemas.microsoft.com/office/drawing/2014/main" id="{BB52BFA4-677D-98C9-9F69-95A1D2ACBFCD}"/>
                </a:ext>
              </a:extLst>
            </p:cNvPr>
            <p:cNvSpPr txBox="1"/>
            <p:nvPr/>
          </p:nvSpPr>
          <p:spPr>
            <a:xfrm>
              <a:off x="1460622" y="8323797"/>
              <a:ext cx="424461" cy="369332"/>
            </a:xfrm>
            <a:prstGeom prst="rect">
              <a:avLst/>
            </a:prstGeom>
            <a:noFill/>
          </p:spPr>
          <p:txBody>
            <a:bodyPr wrap="square" rtlCol="0">
              <a:spAutoFit/>
            </a:bodyPr>
            <a:lstStyle/>
            <a:p>
              <a:r>
                <a:rPr lang="en-US" sz="2400" dirty="0" err="1">
                  <a:solidFill>
                    <a:srgbClr val="0B3A5B"/>
                  </a:solidFill>
                  <a:hlinkClick r:id="rId4">
                    <a:extLst>
                      <a:ext uri="{A12FA001-AC4F-418D-AE19-62706E023703}">
                        <ahyp:hlinkClr xmlns:ahyp="http://schemas.microsoft.com/office/drawing/2018/hyperlinkcolor" val="tx"/>
                      </a:ext>
                    </a:extLst>
                  </a:hlinkClick>
                </a:rPr>
                <a:t>yt</a:t>
              </a:r>
              <a:endParaRPr lang="en-US" sz="2400" dirty="0">
                <a:solidFill>
                  <a:srgbClr val="0B3A5B"/>
                </a:solidFill>
              </a:endParaRPr>
            </a:p>
          </p:txBody>
        </p:sp>
        <p:grpSp>
          <p:nvGrpSpPr>
            <p:cNvPr id="30" name="Graphic 3">
              <a:extLst>
                <a:ext uri="{FF2B5EF4-FFF2-40B4-BE49-F238E27FC236}">
                  <a16:creationId xmlns:a16="http://schemas.microsoft.com/office/drawing/2014/main" id="{88D10096-B18E-2B7F-D982-0926E42C8A58}"/>
                </a:ext>
              </a:extLst>
            </p:cNvPr>
            <p:cNvGrpSpPr/>
            <p:nvPr/>
          </p:nvGrpSpPr>
          <p:grpSpPr>
            <a:xfrm>
              <a:off x="1464838" y="8294184"/>
              <a:ext cx="398945" cy="398945"/>
              <a:chOff x="2998302" y="2499889"/>
              <a:chExt cx="850463" cy="850463"/>
            </a:xfrm>
          </p:grpSpPr>
          <p:sp>
            <p:nvSpPr>
              <p:cNvPr id="31" name="Freeform 30">
                <a:extLst>
                  <a:ext uri="{FF2B5EF4-FFF2-40B4-BE49-F238E27FC236}">
                    <a16:creationId xmlns:a16="http://schemas.microsoft.com/office/drawing/2014/main" id="{98201CBA-FE10-738C-3937-ED37BC3E0828}"/>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60BA47"/>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BFBD5D1-D47F-4BE0-9A80-B647D242C3E4}"/>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grpSp>
      </p:grpSp>
      <p:grpSp>
        <p:nvGrpSpPr>
          <p:cNvPr id="33" name="Group 32">
            <a:extLst>
              <a:ext uri="{FF2B5EF4-FFF2-40B4-BE49-F238E27FC236}">
                <a16:creationId xmlns:a16="http://schemas.microsoft.com/office/drawing/2014/main" id="{24702A45-5C80-8008-6A1F-1A93C1ADE164}"/>
              </a:ext>
            </a:extLst>
          </p:cNvPr>
          <p:cNvGrpSpPr/>
          <p:nvPr/>
        </p:nvGrpSpPr>
        <p:grpSpPr>
          <a:xfrm>
            <a:off x="655640" y="4627601"/>
            <a:ext cx="512588" cy="512588"/>
            <a:chOff x="511833" y="8294184"/>
            <a:chExt cx="398945" cy="398945"/>
          </a:xfrm>
        </p:grpSpPr>
        <p:sp>
          <p:nvSpPr>
            <p:cNvPr id="34" name="TextBox 33">
              <a:extLst>
                <a:ext uri="{FF2B5EF4-FFF2-40B4-BE49-F238E27FC236}">
                  <a16:creationId xmlns:a16="http://schemas.microsoft.com/office/drawing/2014/main" id="{C0ECC1D9-2D21-32FF-5B30-F1B508818652}"/>
                </a:ext>
              </a:extLst>
            </p:cNvPr>
            <p:cNvSpPr txBox="1"/>
            <p:nvPr/>
          </p:nvSpPr>
          <p:spPr>
            <a:xfrm>
              <a:off x="528461" y="8312781"/>
              <a:ext cx="382317" cy="369332"/>
            </a:xfrm>
            <a:prstGeom prst="rect">
              <a:avLst/>
            </a:prstGeom>
            <a:noFill/>
          </p:spPr>
          <p:txBody>
            <a:bodyPr wrap="square" rtlCol="0">
              <a:spAutoFit/>
            </a:bodyPr>
            <a:lstStyle/>
            <a:p>
              <a:r>
                <a:rPr lang="en-US" sz="2400" dirty="0">
                  <a:solidFill>
                    <a:srgbClr val="0B3A5B"/>
                  </a:solidFill>
                  <a:hlinkClick r:id="rId5">
                    <a:extLst>
                      <a:ext uri="{A12FA001-AC4F-418D-AE19-62706E023703}">
                        <ahyp:hlinkClr xmlns:ahyp="http://schemas.microsoft.com/office/drawing/2018/hyperlinkcolor" val="tx"/>
                      </a:ext>
                    </a:extLst>
                  </a:hlinkClick>
                </a:rPr>
                <a:t>li</a:t>
              </a:r>
              <a:endParaRPr lang="en-US" sz="2400" dirty="0">
                <a:solidFill>
                  <a:srgbClr val="0B3A5B"/>
                </a:solidFill>
              </a:endParaRPr>
            </a:p>
          </p:txBody>
        </p:sp>
        <p:grpSp>
          <p:nvGrpSpPr>
            <p:cNvPr id="35" name="Group 34">
              <a:extLst>
                <a:ext uri="{FF2B5EF4-FFF2-40B4-BE49-F238E27FC236}">
                  <a16:creationId xmlns:a16="http://schemas.microsoft.com/office/drawing/2014/main" id="{31F6A1A9-0D95-DB74-83E3-49E5C064B04B}"/>
                </a:ext>
              </a:extLst>
            </p:cNvPr>
            <p:cNvGrpSpPr/>
            <p:nvPr/>
          </p:nvGrpSpPr>
          <p:grpSpPr>
            <a:xfrm>
              <a:off x="511833" y="8294184"/>
              <a:ext cx="398945" cy="398945"/>
              <a:chOff x="3094393" y="4759137"/>
              <a:chExt cx="1074283" cy="1074283"/>
            </a:xfrm>
          </p:grpSpPr>
          <p:sp>
            <p:nvSpPr>
              <p:cNvPr id="36" name="Freeform 35">
                <a:extLst>
                  <a:ext uri="{FF2B5EF4-FFF2-40B4-BE49-F238E27FC236}">
                    <a16:creationId xmlns:a16="http://schemas.microsoft.com/office/drawing/2014/main" id="{F82706E3-C39E-FA14-029D-48DD99E18597}"/>
                  </a:ext>
                </a:extLst>
              </p:cNvPr>
              <p:cNvSpPr/>
              <p:nvPr/>
            </p:nvSpPr>
            <p:spPr>
              <a:xfrm>
                <a:off x="3094393" y="4759137"/>
                <a:ext cx="1074283" cy="107428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60BA47"/>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grpSp>
            <p:nvGrpSpPr>
              <p:cNvPr id="37" name="Group 36">
                <a:extLst>
                  <a:ext uri="{FF2B5EF4-FFF2-40B4-BE49-F238E27FC236}">
                    <a16:creationId xmlns:a16="http://schemas.microsoft.com/office/drawing/2014/main" id="{EBE82FB0-FBB4-CBD2-8D58-B3B799334920}"/>
                  </a:ext>
                </a:extLst>
              </p:cNvPr>
              <p:cNvGrpSpPr/>
              <p:nvPr/>
            </p:nvGrpSpPr>
            <p:grpSpPr>
              <a:xfrm>
                <a:off x="3303016" y="4946695"/>
                <a:ext cx="685139" cy="655838"/>
                <a:chOff x="3303016" y="4946695"/>
                <a:chExt cx="685139" cy="655838"/>
              </a:xfrm>
            </p:grpSpPr>
            <p:sp>
              <p:nvSpPr>
                <p:cNvPr id="38" name="Freeform 37">
                  <a:extLst>
                    <a:ext uri="{FF2B5EF4-FFF2-40B4-BE49-F238E27FC236}">
                      <a16:creationId xmlns:a16="http://schemas.microsoft.com/office/drawing/2014/main" id="{20C0239D-59A1-9A77-8801-3FEACB7CA747}"/>
                    </a:ext>
                  </a:extLst>
                </p:cNvPr>
                <p:cNvSpPr/>
                <p:nvPr/>
              </p:nvSpPr>
              <p:spPr>
                <a:xfrm>
                  <a:off x="3540110" y="5149321"/>
                  <a:ext cx="448045" cy="453212"/>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en-US" sz="2400"/>
                </a:p>
              </p:txBody>
            </p:sp>
            <p:sp>
              <p:nvSpPr>
                <p:cNvPr id="57" name="Freeform 56">
                  <a:extLst>
                    <a:ext uri="{FF2B5EF4-FFF2-40B4-BE49-F238E27FC236}">
                      <a16:creationId xmlns:a16="http://schemas.microsoft.com/office/drawing/2014/main" id="{06A385E5-BAB1-2A2F-78E0-7803E6EEDAA3}"/>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en-US" sz="2400"/>
                </a:p>
              </p:txBody>
            </p:sp>
            <p:sp>
              <p:nvSpPr>
                <p:cNvPr id="58" name="Freeform 57">
                  <a:extLst>
                    <a:ext uri="{FF2B5EF4-FFF2-40B4-BE49-F238E27FC236}">
                      <a16:creationId xmlns:a16="http://schemas.microsoft.com/office/drawing/2014/main" id="{A712CD65-8DD9-5C01-5AD1-DBA162E500B8}"/>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en-US" sz="2400"/>
                </a:p>
              </p:txBody>
            </p:sp>
          </p:grpSp>
        </p:grpSp>
      </p:grpSp>
      <p:grpSp>
        <p:nvGrpSpPr>
          <p:cNvPr id="59" name="Group 58">
            <a:extLst>
              <a:ext uri="{FF2B5EF4-FFF2-40B4-BE49-F238E27FC236}">
                <a16:creationId xmlns:a16="http://schemas.microsoft.com/office/drawing/2014/main" id="{909EBE8F-9379-C655-EC63-B5683B0F3AF2}"/>
              </a:ext>
            </a:extLst>
          </p:cNvPr>
          <p:cNvGrpSpPr/>
          <p:nvPr/>
        </p:nvGrpSpPr>
        <p:grpSpPr>
          <a:xfrm>
            <a:off x="1271797" y="4627601"/>
            <a:ext cx="512588" cy="512588"/>
            <a:chOff x="1003362" y="8294184"/>
            <a:chExt cx="398945" cy="398945"/>
          </a:xfrm>
        </p:grpSpPr>
        <p:sp>
          <p:nvSpPr>
            <p:cNvPr id="60" name="TextBox 59">
              <a:extLst>
                <a:ext uri="{FF2B5EF4-FFF2-40B4-BE49-F238E27FC236}">
                  <a16:creationId xmlns:a16="http://schemas.microsoft.com/office/drawing/2014/main" id="{28330963-34C5-43FF-71FB-F1AEE4A0A333}"/>
                </a:ext>
              </a:extLst>
            </p:cNvPr>
            <p:cNvSpPr txBox="1"/>
            <p:nvPr/>
          </p:nvSpPr>
          <p:spPr>
            <a:xfrm>
              <a:off x="1030599" y="8313350"/>
              <a:ext cx="358844" cy="369332"/>
            </a:xfrm>
            <a:prstGeom prst="rect">
              <a:avLst/>
            </a:prstGeom>
            <a:noFill/>
          </p:spPr>
          <p:txBody>
            <a:bodyPr wrap="square" rtlCol="0">
              <a:spAutoFit/>
            </a:bodyPr>
            <a:lstStyle/>
            <a:p>
              <a:r>
                <a:rPr lang="en-US" sz="2400" dirty="0">
                  <a:solidFill>
                    <a:srgbClr val="0B3A5B"/>
                  </a:solidFill>
                  <a:hlinkClick r:id="rId6">
                    <a:extLst>
                      <a:ext uri="{A12FA001-AC4F-418D-AE19-62706E023703}">
                        <ahyp:hlinkClr xmlns:ahyp="http://schemas.microsoft.com/office/drawing/2018/hyperlinkcolor" val="tx"/>
                      </a:ext>
                    </a:extLst>
                  </a:hlinkClick>
                </a:rPr>
                <a:t>in</a:t>
              </a:r>
              <a:endParaRPr lang="en-US" sz="2400" dirty="0">
                <a:solidFill>
                  <a:srgbClr val="0B3A5B"/>
                </a:solidFill>
              </a:endParaRPr>
            </a:p>
          </p:txBody>
        </p:sp>
        <p:grpSp>
          <p:nvGrpSpPr>
            <p:cNvPr id="61" name="Graphic 3">
              <a:extLst>
                <a:ext uri="{FF2B5EF4-FFF2-40B4-BE49-F238E27FC236}">
                  <a16:creationId xmlns:a16="http://schemas.microsoft.com/office/drawing/2014/main" id="{0E50E6AB-A5AD-E421-4020-3CB01BC66E2E}"/>
                </a:ext>
              </a:extLst>
            </p:cNvPr>
            <p:cNvGrpSpPr/>
            <p:nvPr/>
          </p:nvGrpSpPr>
          <p:grpSpPr>
            <a:xfrm>
              <a:off x="1003362" y="8294184"/>
              <a:ext cx="398945" cy="398945"/>
              <a:chOff x="1950027" y="2499889"/>
              <a:chExt cx="850463" cy="850463"/>
            </a:xfrm>
          </p:grpSpPr>
          <p:sp>
            <p:nvSpPr>
              <p:cNvPr id="62" name="Freeform 61">
                <a:extLst>
                  <a:ext uri="{FF2B5EF4-FFF2-40B4-BE49-F238E27FC236}">
                    <a16:creationId xmlns:a16="http://schemas.microsoft.com/office/drawing/2014/main" id="{357AD04A-FDB2-BD0D-DDBA-2D98C7F84987}"/>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60BA47"/>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grpSp>
            <p:nvGrpSpPr>
              <p:cNvPr id="63" name="Graphic 3">
                <a:extLst>
                  <a:ext uri="{FF2B5EF4-FFF2-40B4-BE49-F238E27FC236}">
                    <a16:creationId xmlns:a16="http://schemas.microsoft.com/office/drawing/2014/main" id="{4DA73663-862A-45C5-4425-B50BC8B01C8B}"/>
                  </a:ext>
                </a:extLst>
              </p:cNvPr>
              <p:cNvGrpSpPr/>
              <p:nvPr/>
            </p:nvGrpSpPr>
            <p:grpSpPr>
              <a:xfrm>
                <a:off x="2107521" y="2657382"/>
                <a:ext cx="535476" cy="535477"/>
                <a:chOff x="2107521" y="2657382"/>
                <a:chExt cx="535476" cy="535477"/>
              </a:xfrm>
              <a:solidFill>
                <a:srgbClr val="FFFFFF"/>
              </a:solidFill>
            </p:grpSpPr>
            <p:sp>
              <p:nvSpPr>
                <p:cNvPr id="64" name="Freeform 63">
                  <a:extLst>
                    <a:ext uri="{FF2B5EF4-FFF2-40B4-BE49-F238E27FC236}">
                      <a16:creationId xmlns:a16="http://schemas.microsoft.com/office/drawing/2014/main" id="{146F272B-A4AD-BD26-3612-503CBBA17252}"/>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sp>
              <p:nvSpPr>
                <p:cNvPr id="65" name="Freeform 64">
                  <a:extLst>
                    <a:ext uri="{FF2B5EF4-FFF2-40B4-BE49-F238E27FC236}">
                      <a16:creationId xmlns:a16="http://schemas.microsoft.com/office/drawing/2014/main" id="{3319F721-7656-74DE-5130-F0E88C527D0C}"/>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71D8059B-156F-2AC0-9A23-0A8F1D1A59D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grpSp>
        </p:grpSp>
      </p:grpSp>
      <p:sp>
        <p:nvSpPr>
          <p:cNvPr id="13" name="Freeform 12">
            <a:extLst>
              <a:ext uri="{FF2B5EF4-FFF2-40B4-BE49-F238E27FC236}">
                <a16:creationId xmlns:a16="http://schemas.microsoft.com/office/drawing/2014/main" id="{35AF0D03-1AEA-261D-065C-94292D9C3F78}"/>
              </a:ext>
            </a:extLst>
          </p:cNvPr>
          <p:cNvSpPr/>
          <p:nvPr/>
        </p:nvSpPr>
        <p:spPr>
          <a:xfrm>
            <a:off x="-5262781" y="-600118"/>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31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169825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ymbol zastępczy obrazu 7" descr="Obraz zawierający ubrania, ściana, osoba, w pomieszczeniu&#10;&#10;Zawartość wygenerowana przez sztuczną inteligencję może być niepoprawna.">
            <a:extLst>
              <a:ext uri="{FF2B5EF4-FFF2-40B4-BE49-F238E27FC236}">
                <a16:creationId xmlns:a16="http://schemas.microsoft.com/office/drawing/2014/main" id="{9ABEFADD-0B06-853D-EB85-4B480288E025}"/>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238772" y="2626822"/>
            <a:ext cx="7708195" cy="3396829"/>
          </a:xfrm>
        </p:spPr>
      </p:pic>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6731421" y="439689"/>
            <a:ext cx="2066906" cy="582221"/>
          </a:xfrm>
        </p:spPr>
        <p:txBody>
          <a:bodyPr/>
          <a:lstStyle/>
          <a:p>
            <a:r>
              <a:rPr lang="en-US" dirty="0"/>
              <a:t>01</a:t>
            </a:r>
          </a:p>
        </p:txBody>
      </p:sp>
      <p:sp>
        <p:nvSpPr>
          <p:cNvPr id="14" name="Rectangle 13">
            <a:extLst>
              <a:ext uri="{FF2B5EF4-FFF2-40B4-BE49-F238E27FC236}">
                <a16:creationId xmlns:a16="http://schemas.microsoft.com/office/drawing/2014/main" id="{BE59536B-CB14-6A49-9925-C70C0915408D}"/>
              </a:ext>
            </a:extLst>
          </p:cNvPr>
          <p:cNvSpPr/>
          <p:nvPr/>
        </p:nvSpPr>
        <p:spPr>
          <a:xfrm>
            <a:off x="4800600" y="2828835"/>
            <a:ext cx="5067300" cy="1200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pc="324" dirty="0">
                <a:solidFill>
                  <a:srgbClr val="60BA47"/>
                </a:solidFill>
                <a:latin typeface="Calibri" panose="020F0502020204030204" pitchFamily="34" charset="0"/>
                <a:cs typeface="Calibri" panose="020F0502020204030204" pitchFamily="34" charset="0"/>
              </a:rPr>
              <a:t>WHAT IS A</a:t>
            </a:r>
            <a:endParaRPr lang="pl-PL" sz="3600" b="1" spc="324" dirty="0">
              <a:solidFill>
                <a:srgbClr val="60BA47"/>
              </a:solidFill>
              <a:latin typeface="Calibri" panose="020F0502020204030204" pitchFamily="34" charset="0"/>
              <a:cs typeface="Calibri" panose="020F0502020204030204" pitchFamily="34" charset="0"/>
            </a:endParaRPr>
          </a:p>
          <a:p>
            <a:pPr algn="ctr"/>
            <a:r>
              <a:rPr lang="en-US" sz="3600" b="1" spc="324" dirty="0">
                <a:solidFill>
                  <a:srgbClr val="60BA47"/>
                </a:solidFill>
                <a:latin typeface="Calibri" panose="020F0502020204030204" pitchFamily="34" charset="0"/>
                <a:cs typeface="Calibri" panose="020F0502020204030204" pitchFamily="34" charset="0"/>
              </a:rPr>
              <a:t>CIRCULAR ECONOMY</a:t>
            </a:r>
          </a:p>
        </p:txBody>
      </p:sp>
      <p:sp>
        <p:nvSpPr>
          <p:cNvPr id="15" name="TextBox 14">
            <a:extLst>
              <a:ext uri="{FF2B5EF4-FFF2-40B4-BE49-F238E27FC236}">
                <a16:creationId xmlns:a16="http://schemas.microsoft.com/office/drawing/2014/main" id="{04695EEA-D075-3642-8CB0-45ED61E791B1}"/>
              </a:ext>
            </a:extLst>
          </p:cNvPr>
          <p:cNvSpPr txBox="1"/>
          <p:nvPr/>
        </p:nvSpPr>
        <p:spPr>
          <a:xfrm>
            <a:off x="5906320" y="3481298"/>
            <a:ext cx="184731" cy="646331"/>
          </a:xfrm>
          <a:prstGeom prst="rect">
            <a:avLst/>
          </a:prstGeom>
          <a:noFill/>
        </p:spPr>
        <p:txBody>
          <a:bodyPr wrap="none" rtlCol="0">
            <a:spAutoFit/>
          </a:bodyPr>
          <a:lstStyle/>
          <a:p>
            <a:endParaRPr lang="en-US" sz="3600" b="1" spc="324" dirty="0">
              <a:solidFill>
                <a:srgbClr val="60BA47"/>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9636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9">
            <a:extLst>
              <a:ext uri="{FF2B5EF4-FFF2-40B4-BE49-F238E27FC236}">
                <a16:creationId xmlns:a16="http://schemas.microsoft.com/office/drawing/2014/main" id="{67153758-37AF-CBB7-8553-85C52E9768D6}"/>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r="-294"/>
          <a:stretch/>
        </p:blipFill>
        <p:spPr>
          <a:xfrm>
            <a:off x="799128" y="746272"/>
            <a:ext cx="10203652" cy="5365455"/>
          </a:xfrm>
        </p:spPr>
      </p:pic>
      <p:sp>
        <p:nvSpPr>
          <p:cNvPr id="26" name="Freeform 25">
            <a:extLst>
              <a:ext uri="{FF2B5EF4-FFF2-40B4-BE49-F238E27FC236}">
                <a16:creationId xmlns:a16="http://schemas.microsoft.com/office/drawing/2014/main" id="{89CBCF90-DABF-4A9C-209D-C0E5146A7274}"/>
              </a:ext>
            </a:extLst>
          </p:cNvPr>
          <p:cNvSpPr/>
          <p:nvPr/>
        </p:nvSpPr>
        <p:spPr>
          <a:xfrm>
            <a:off x="799128" y="1009650"/>
            <a:ext cx="10203652" cy="5102078"/>
          </a:xfrm>
          <a:custGeom>
            <a:avLst/>
            <a:gdLst>
              <a:gd name="connsiteX0" fmla="*/ 0 w 10203652"/>
              <a:gd name="connsiteY0" fmla="*/ 0 h 5365455"/>
              <a:gd name="connsiteX1" fmla="*/ 10203652 w 10203652"/>
              <a:gd name="connsiteY1" fmla="*/ 0 h 5365455"/>
              <a:gd name="connsiteX2" fmla="*/ 10203652 w 10203652"/>
              <a:gd name="connsiteY2" fmla="*/ 5365455 h 5365455"/>
              <a:gd name="connsiteX3" fmla="*/ 0 w 10203652"/>
              <a:gd name="connsiteY3" fmla="*/ 5365455 h 5365455"/>
            </a:gdLst>
            <a:ahLst/>
            <a:cxnLst>
              <a:cxn ang="0">
                <a:pos x="connsiteX0" y="connsiteY0"/>
              </a:cxn>
              <a:cxn ang="0">
                <a:pos x="connsiteX1" y="connsiteY1"/>
              </a:cxn>
              <a:cxn ang="0">
                <a:pos x="connsiteX2" y="connsiteY2"/>
              </a:cxn>
              <a:cxn ang="0">
                <a:pos x="connsiteX3" y="connsiteY3"/>
              </a:cxn>
            </a:cxnLst>
            <a:rect l="l" t="t" r="r" b="b"/>
            <a:pathLst>
              <a:path w="10203652" h="5365455">
                <a:moveTo>
                  <a:pt x="0" y="0"/>
                </a:moveTo>
                <a:lnTo>
                  <a:pt x="10203652" y="0"/>
                </a:lnTo>
                <a:lnTo>
                  <a:pt x="10203652" y="5365455"/>
                </a:lnTo>
                <a:lnTo>
                  <a:pt x="0" y="5365455"/>
                </a:lnTo>
                <a:close/>
              </a:path>
            </a:pathLst>
          </a:custGeom>
          <a:gradFill>
            <a:gsLst>
              <a:gs pos="79000">
                <a:srgbClr val="09465E"/>
              </a:gs>
              <a:gs pos="45000">
                <a:srgbClr val="09465E">
                  <a:alpha val="2175"/>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Box 12">
            <a:extLst>
              <a:ext uri="{FF2B5EF4-FFF2-40B4-BE49-F238E27FC236}">
                <a16:creationId xmlns:a16="http://schemas.microsoft.com/office/drawing/2014/main" id="{3875B9C3-7921-364B-95C1-7200313E6D07}"/>
              </a:ext>
            </a:extLst>
          </p:cNvPr>
          <p:cNvSpPr txBox="1"/>
          <p:nvPr/>
        </p:nvSpPr>
        <p:spPr>
          <a:xfrm>
            <a:off x="1029714" y="4480511"/>
            <a:ext cx="9742480" cy="1631216"/>
          </a:xfrm>
          <a:prstGeom prst="rect">
            <a:avLst/>
          </a:prstGeom>
          <a:noFill/>
        </p:spPr>
        <p:txBody>
          <a:bodyPr wrap="square" rtlCol="0">
            <a:spAutoFit/>
          </a:bodyPr>
          <a:lstStyle/>
          <a:p>
            <a:pPr algn="ctr"/>
            <a:r>
              <a:rPr lang="en-IE" sz="2000" b="1" spc="162" dirty="0">
                <a:solidFill>
                  <a:schemeClr val="bg1"/>
                </a:solidFill>
                <a:latin typeface="Calibri" panose="020F0502020204030204" pitchFamily="34" charset="0"/>
                <a:cs typeface="Calibri" panose="020F0502020204030204" pitchFamily="34" charset="0"/>
              </a:rPr>
              <a:t>“</a:t>
            </a:r>
            <a:r>
              <a:rPr lang="en-US" sz="2000" b="1" spc="162" dirty="0">
                <a:solidFill>
                  <a:schemeClr val="bg1"/>
                </a:solidFill>
                <a:latin typeface="Calibri" panose="020F0502020204030204" pitchFamily="34" charset="0"/>
                <a:cs typeface="Calibri" panose="020F0502020204030204" pitchFamily="34" charset="0"/>
              </a:rPr>
              <a:t>CIRCULAR ECONOMY IS A MODEL OF PRODUCTION AND CONSUMPTION, WHICH INVOLVES SHARING, LEASING, REUSING, REPAIRING, REFURBISHING AND RECYCLING EXISTING MATERIALS AND PRODUCTS AS LONG AS POSSIBLE. IN THIS WAY, THE LIFE CYCLE OF PRODUCTS IS EXTENDED.</a:t>
            </a:r>
            <a:r>
              <a:rPr lang="pl-PL" sz="2000" b="1" spc="162" dirty="0">
                <a:solidFill>
                  <a:schemeClr val="bg1"/>
                </a:solidFill>
                <a:latin typeface="Calibri" panose="020F0502020204030204" pitchFamily="34" charset="0"/>
                <a:cs typeface="Calibri" panose="020F0502020204030204" pitchFamily="34" charset="0"/>
              </a:rPr>
              <a:t>”</a:t>
            </a:r>
          </a:p>
          <a:p>
            <a:pPr algn="ctr"/>
            <a:r>
              <a:rPr lang="pl-PL" sz="2000" b="1" spc="162" dirty="0">
                <a:solidFill>
                  <a:schemeClr val="bg1"/>
                </a:solidFill>
                <a:latin typeface="Calibri" panose="020F0502020204030204" pitchFamily="34" charset="0"/>
                <a:cs typeface="Calibri" panose="020F0502020204030204" pitchFamily="34" charset="0"/>
              </a:rPr>
              <a:t>- </a:t>
            </a:r>
            <a:r>
              <a:rPr lang="pl-PL" sz="1600" spc="162" dirty="0">
                <a:solidFill>
                  <a:schemeClr val="bg1"/>
                </a:solidFill>
                <a:latin typeface="Calibri" panose="020F0502020204030204" pitchFamily="34" charset="0"/>
                <a:cs typeface="Calibri" panose="020F0502020204030204" pitchFamily="34" charset="0"/>
                <a:hlinkClick r:id="rId3"/>
              </a:rPr>
              <a:t>EUROPEAN PARLIAMENT </a:t>
            </a:r>
            <a:endParaRPr lang="en-US" sz="1600" spc="162" dirty="0">
              <a:solidFill>
                <a:schemeClr val="bg1"/>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A7826031-DB6B-A7A7-456B-9C651C381CB4}"/>
              </a:ext>
            </a:extLst>
          </p:cNvPr>
          <p:cNvGrpSpPr/>
          <p:nvPr/>
        </p:nvGrpSpPr>
        <p:grpSpPr>
          <a:xfrm>
            <a:off x="5323113" y="392865"/>
            <a:ext cx="1487826" cy="1083162"/>
            <a:chOff x="3400450" y="986392"/>
            <a:chExt cx="1487826" cy="1083162"/>
          </a:xfrm>
          <a:solidFill>
            <a:srgbClr val="0B3A5B"/>
          </a:solidFill>
        </p:grpSpPr>
        <p:sp>
          <p:nvSpPr>
            <p:cNvPr id="17" name="Freeform 16">
              <a:extLst>
                <a:ext uri="{FF2B5EF4-FFF2-40B4-BE49-F238E27FC236}">
                  <a16:creationId xmlns:a16="http://schemas.microsoft.com/office/drawing/2014/main" id="{94EC7E45-A203-E073-91CD-5F1958B1759E}"/>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60BA47"/>
            </a:solidFill>
            <a:ln w="897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5754268-A5D5-1B84-F37E-A304D5BE8BF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US"/>
            </a:p>
          </p:txBody>
        </p:sp>
      </p:grpSp>
      <p:sp>
        <p:nvSpPr>
          <p:cNvPr id="5" name="Freeform 4">
            <a:extLst>
              <a:ext uri="{FF2B5EF4-FFF2-40B4-BE49-F238E27FC236}">
                <a16:creationId xmlns:a16="http://schemas.microsoft.com/office/drawing/2014/main" id="{1E9009C8-04A4-8C24-AA35-4E8733CD394B}"/>
              </a:ext>
            </a:extLst>
          </p:cNvPr>
          <p:cNvSpPr/>
          <p:nvPr/>
        </p:nvSpPr>
        <p:spPr>
          <a:xfrm>
            <a:off x="8195014" y="-137841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31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903574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08EFA-6471-3B7B-272D-1E9983B0F0D4}"/>
            </a:ext>
          </a:extLst>
        </p:cNvPr>
        <p:cNvGrpSpPr/>
        <p:nvPr/>
      </p:nvGrpSpPr>
      <p:grpSpPr>
        <a:xfrm>
          <a:off x="0" y="0"/>
          <a:ext cx="0" cy="0"/>
          <a:chOff x="0" y="0"/>
          <a:chExt cx="0" cy="0"/>
        </a:xfrm>
      </p:grpSpPr>
      <p:pic>
        <p:nvPicPr>
          <p:cNvPr id="7" name="Picture Placeholder 9">
            <a:extLst>
              <a:ext uri="{FF2B5EF4-FFF2-40B4-BE49-F238E27FC236}">
                <a16:creationId xmlns:a16="http://schemas.microsoft.com/office/drawing/2014/main" id="{F695CE1D-FC9C-D396-8AC7-F2D77B0B518D}"/>
              </a:ext>
            </a:extLst>
          </p:cNvPr>
          <p:cNvPicPr>
            <a:picLocks noGrp="1" noChangeAspect="1"/>
          </p:cNvPicPr>
          <p:nvPr>
            <p:ph type="pic" sz="quarter" idx="20"/>
          </p:nvPr>
        </p:nvPicPr>
        <p:blipFill rotWithShape="1">
          <a:blip r:embed="rId3" cstate="screen">
            <a:extLst>
              <a:ext uri="{28A0092B-C50C-407E-A947-70E740481C1C}">
                <a14:useLocalDpi xmlns:a14="http://schemas.microsoft.com/office/drawing/2010/main"/>
              </a:ext>
            </a:extLst>
          </a:blip>
          <a:srcRect/>
          <a:stretch/>
        </p:blipFill>
        <p:spPr/>
      </p:pic>
      <p:sp>
        <p:nvSpPr>
          <p:cNvPr id="13" name="Rectangle 12">
            <a:extLst>
              <a:ext uri="{FF2B5EF4-FFF2-40B4-BE49-F238E27FC236}">
                <a16:creationId xmlns:a16="http://schemas.microsoft.com/office/drawing/2014/main" id="{D2447469-A21D-FF27-D06A-63BFA751AC7C}"/>
              </a:ext>
            </a:extLst>
          </p:cNvPr>
          <p:cNvSpPr/>
          <p:nvPr/>
        </p:nvSpPr>
        <p:spPr>
          <a:xfrm>
            <a:off x="3955983" y="369694"/>
            <a:ext cx="3658155" cy="69862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600" b="1" spc="324" dirty="0">
                <a:solidFill>
                  <a:schemeClr val="bg1"/>
                </a:solidFill>
                <a:latin typeface="Calibri" panose="020F0502020204030204" pitchFamily="34" charset="0"/>
                <a:cs typeface="Calibri" panose="020F0502020204030204" pitchFamily="34" charset="0"/>
              </a:rPr>
              <a:t>FUN FACTS</a:t>
            </a:r>
            <a:endParaRPr lang="en-US" sz="3600" b="1" spc="324" dirty="0">
              <a:solidFill>
                <a:schemeClr val="bg1"/>
              </a:solidFill>
              <a:latin typeface="Calibri" panose="020F0502020204030204" pitchFamily="34" charset="0"/>
              <a:cs typeface="Calibri" panose="020F0502020204030204" pitchFamily="34" charset="0"/>
            </a:endParaRPr>
          </a:p>
          <a:p>
            <a:pPr algn="ctr"/>
            <a:endParaRPr lang="en-US" sz="529" dirty="0">
              <a:latin typeface="Montserrat" panose="00000500000000000000" pitchFamily="50" charset="0"/>
            </a:endParaRPr>
          </a:p>
        </p:txBody>
      </p:sp>
      <p:sp>
        <p:nvSpPr>
          <p:cNvPr id="8" name="Freeform 7">
            <a:extLst>
              <a:ext uri="{FF2B5EF4-FFF2-40B4-BE49-F238E27FC236}">
                <a16:creationId xmlns:a16="http://schemas.microsoft.com/office/drawing/2014/main" id="{4D3EE29F-7CFD-0992-58F5-C46BDDA35B84}"/>
              </a:ext>
            </a:extLst>
          </p:cNvPr>
          <p:cNvSpPr/>
          <p:nvPr/>
        </p:nvSpPr>
        <p:spPr>
          <a:xfrm>
            <a:off x="1460210" y="4730260"/>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
        <p:nvSpPr>
          <p:cNvPr id="3" name="Text Placeholder 2">
            <a:extLst>
              <a:ext uri="{FF2B5EF4-FFF2-40B4-BE49-F238E27FC236}">
                <a16:creationId xmlns:a16="http://schemas.microsoft.com/office/drawing/2014/main" id="{85E28BCA-0C69-601D-4B55-70EF7247FE13}"/>
              </a:ext>
            </a:extLst>
          </p:cNvPr>
          <p:cNvSpPr>
            <a:spLocks noGrp="1"/>
          </p:cNvSpPr>
          <p:nvPr>
            <p:ph type="body" sz="quarter" idx="22"/>
          </p:nvPr>
        </p:nvSpPr>
        <p:spPr>
          <a:xfrm>
            <a:off x="6104234" y="1275724"/>
            <a:ext cx="5943222" cy="5215183"/>
          </a:xfrm>
        </p:spPr>
        <p:txBody>
          <a:bodyPr/>
          <a:lstStyle/>
          <a:p>
            <a:pPr marL="0" indent="0">
              <a:spcAft>
                <a:spcPts val="600"/>
              </a:spcAft>
            </a:pPr>
            <a:r>
              <a:rPr lang="pl-PL" dirty="0"/>
              <a:t>Did you know that… </a:t>
            </a:r>
            <a:endParaRPr lang="pl-PL" sz="1200" dirty="0"/>
          </a:p>
          <a:p>
            <a:pPr marL="342900" indent="-342900">
              <a:buFont typeface="Wingdings" panose="05000000000000000000" pitchFamily="2" charset="2"/>
              <a:buChar char="Ø"/>
            </a:pPr>
            <a:r>
              <a:rPr lang="en-US" dirty="0"/>
              <a:t>the circular economy could create 700,000 new jobs in the EU by 2030! </a:t>
            </a:r>
          </a:p>
          <a:p>
            <a:pPr marL="342900" indent="-342900">
              <a:buFont typeface="Wingdings" panose="05000000000000000000" pitchFamily="2" charset="2"/>
              <a:buChar char="Ø"/>
            </a:pPr>
            <a:r>
              <a:rPr lang="en-US" dirty="0"/>
              <a:t>Europeans generate 190 kg of packaging waste yearly—about the weight of three pandas! </a:t>
            </a:r>
          </a:p>
          <a:p>
            <a:pPr marL="342900" indent="-342900">
              <a:buFont typeface="Wingdings" panose="05000000000000000000" pitchFamily="2" charset="2"/>
              <a:buChar char="Ø"/>
            </a:pPr>
            <a:r>
              <a:rPr lang="en-US" dirty="0"/>
              <a:t>80% of a product’s impact is determined at the design stage—smart design means less waste! </a:t>
            </a:r>
          </a:p>
          <a:p>
            <a:pPr marL="342900" indent="-342900">
              <a:buFont typeface="Wingdings" panose="05000000000000000000" pitchFamily="2" charset="2"/>
              <a:buChar char="Ø"/>
            </a:pPr>
            <a:r>
              <a:rPr lang="en-US" dirty="0"/>
              <a:t>Recycling &amp; reusing materials help cut greenhouse gas emissions &amp; cool the planet! </a:t>
            </a:r>
          </a:p>
          <a:p>
            <a:pPr marL="342900" indent="-342900">
              <a:buFont typeface="Wingdings" panose="05000000000000000000" pitchFamily="2" charset="2"/>
              <a:buChar char="Ø"/>
            </a:pPr>
            <a:r>
              <a:rPr lang="en-US" dirty="0"/>
              <a:t>The EU imports billions in raw materials—recycling reduces dependence and keeps resources circulating! </a:t>
            </a:r>
          </a:p>
        </p:txBody>
      </p:sp>
    </p:spTree>
    <p:extLst>
      <p:ext uri="{BB962C8B-B14F-4D97-AF65-F5344CB8AC3E}">
        <p14:creationId xmlns:p14="http://schemas.microsoft.com/office/powerpoint/2010/main" val="3550603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6"/>
          </p:nvPr>
        </p:nvSpPr>
        <p:spPr>
          <a:xfrm>
            <a:off x="6578872" y="593866"/>
            <a:ext cx="4990998" cy="992652"/>
          </a:xfrm>
        </p:spPr>
        <p:txBody>
          <a:bodyPr>
            <a:normAutofit lnSpcReduction="10000"/>
          </a:bodyPr>
          <a:lstStyle/>
          <a:p>
            <a:r>
              <a:rPr lang="en-US" b="1" dirty="0"/>
              <a:t>Understanding the Basics of the Circular Economy</a:t>
            </a:r>
          </a:p>
        </p:txBody>
      </p:sp>
      <p:pic>
        <p:nvPicPr>
          <p:cNvPr id="3" name="Multimedia online 2" title="Ellen MacArthur on the basics of the circular economy">
            <a:hlinkClick r:id="" action="ppaction://media"/>
            <a:extLst>
              <a:ext uri="{FF2B5EF4-FFF2-40B4-BE49-F238E27FC236}">
                <a16:creationId xmlns:a16="http://schemas.microsoft.com/office/drawing/2014/main" id="{0B5A6261-53A0-584B-9AB3-B0B4113B3632}"/>
              </a:ext>
            </a:extLst>
          </p:cNvPr>
          <p:cNvPicPr>
            <a:picLocks noRot="1" noChangeAspect="1"/>
          </p:cNvPicPr>
          <p:nvPr>
            <a:videoFile r:link="rId1"/>
          </p:nvPr>
        </p:nvPicPr>
        <p:blipFill>
          <a:blip r:embed="rId4"/>
          <a:stretch>
            <a:fillRect/>
          </a:stretch>
        </p:blipFill>
        <p:spPr>
          <a:xfrm>
            <a:off x="635271" y="3237995"/>
            <a:ext cx="5130800" cy="2898902"/>
          </a:xfrm>
          <a:prstGeom prst="rect">
            <a:avLst/>
          </a:prstGeom>
          <a:noFill/>
        </p:spPr>
      </p:pic>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9"/>
          </p:nvPr>
        </p:nvSpPr>
        <p:spPr>
          <a:xfrm>
            <a:off x="6578871" y="1890384"/>
            <a:ext cx="5225202" cy="4102937"/>
          </a:xfrm>
        </p:spPr>
        <p:txBody>
          <a:bodyPr>
            <a:normAutofit/>
          </a:bodyPr>
          <a:lstStyle/>
          <a:p>
            <a:pPr>
              <a:spcAft>
                <a:spcPts val="600"/>
              </a:spcAft>
            </a:pPr>
            <a:r>
              <a:rPr lang="en-US" dirty="0"/>
              <a:t>In this video, Ellen MacArthur and Joe Iles break down the key principles of the circular economy using the "butterfly diagram" from the </a:t>
            </a:r>
            <a:r>
              <a:rPr lang="en-US" dirty="0">
                <a:hlinkClick r:id="rId5"/>
              </a:rPr>
              <a:t>Ellen MacArthur Foundation</a:t>
            </a:r>
            <a:r>
              <a:rPr lang="en-US" dirty="0"/>
              <a:t>. They explore how biological and technical cycles help </a:t>
            </a:r>
            <a:r>
              <a:rPr lang="en-US" dirty="0" err="1"/>
              <a:t>minimise</a:t>
            </a:r>
            <a:r>
              <a:rPr lang="en-US" dirty="0"/>
              <a:t> waste, regenerate natural systems, and keep materials in use for as long as possible.</a:t>
            </a:r>
            <a:r>
              <a:rPr lang="pl-PL" dirty="0"/>
              <a:t> </a:t>
            </a:r>
          </a:p>
          <a:p>
            <a:pPr>
              <a:spcAft>
                <a:spcPts val="600"/>
              </a:spcAft>
            </a:pPr>
            <a:endParaRPr lang="pl-PL" dirty="0"/>
          </a:p>
          <a:p>
            <a:pPr>
              <a:spcAft>
                <a:spcPts val="600"/>
              </a:spcAft>
            </a:pPr>
            <a:r>
              <a:rPr lang="pl-PL" dirty="0"/>
              <a:t> </a:t>
            </a:r>
            <a:r>
              <a:rPr lang="pl-PL" dirty="0">
                <a:sym typeface="Wingdings" panose="05000000000000000000" pitchFamily="2" charset="2"/>
              </a:rPr>
              <a:t> </a:t>
            </a:r>
            <a:r>
              <a:rPr lang="pl-PL" dirty="0" err="1"/>
              <a:t>Check</a:t>
            </a:r>
            <a:r>
              <a:rPr lang="pl-PL" dirty="0"/>
              <a:t> </a:t>
            </a:r>
            <a:r>
              <a:rPr lang="pl-PL" dirty="0" err="1"/>
              <a:t>it</a:t>
            </a:r>
            <a:r>
              <a:rPr lang="pl-PL" dirty="0"/>
              <a:t> out!</a:t>
            </a:r>
            <a:endParaRPr lang="en-US" dirty="0"/>
          </a:p>
        </p:txBody>
      </p:sp>
      <p:pic>
        <p:nvPicPr>
          <p:cNvPr id="7" name="Obraz 6" descr="Obraz zawierający Czcionka, Grafika, logo, krąg&#10;&#10;Zawartość wygenerowana przez sztuczną inteligencję może być niepoprawna.">
            <a:hlinkClick r:id="rId5"/>
            <a:extLst>
              <a:ext uri="{FF2B5EF4-FFF2-40B4-BE49-F238E27FC236}">
                <a16:creationId xmlns:a16="http://schemas.microsoft.com/office/drawing/2014/main" id="{CF89B77B-D83F-A4E8-48D6-A9FDF18C99E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1505" y="819219"/>
            <a:ext cx="4809400" cy="1226397"/>
          </a:xfrm>
          <a:prstGeom prst="rect">
            <a:avLst/>
          </a:prstGeom>
        </p:spPr>
      </p:pic>
      <p:sp>
        <p:nvSpPr>
          <p:cNvPr id="6" name="TextBox 5">
            <a:extLst>
              <a:ext uri="{FF2B5EF4-FFF2-40B4-BE49-F238E27FC236}">
                <a16:creationId xmlns:a16="http://schemas.microsoft.com/office/drawing/2014/main" id="{32508369-5CBB-F01B-AF41-9B568FE6F67C}"/>
              </a:ext>
            </a:extLst>
          </p:cNvPr>
          <p:cNvSpPr txBox="1"/>
          <p:nvPr/>
        </p:nvSpPr>
        <p:spPr>
          <a:xfrm>
            <a:off x="6674037" y="5767565"/>
            <a:ext cx="5305527" cy="369332"/>
          </a:xfrm>
          <a:prstGeom prst="rect">
            <a:avLst/>
          </a:prstGeom>
          <a:noFill/>
        </p:spPr>
        <p:txBody>
          <a:bodyPr wrap="square">
            <a:spAutoFit/>
          </a:bodyPr>
          <a:lstStyle/>
          <a:p>
            <a:r>
              <a:rPr lang="en-US" dirty="0">
                <a:hlinkClick r:id="rId7"/>
              </a:rPr>
              <a:t>Ellen MacArthur on the basics of the circular economy</a:t>
            </a:r>
            <a:endParaRPr lang="en-IE" dirty="0"/>
          </a:p>
        </p:txBody>
      </p:sp>
      <p:grpSp>
        <p:nvGrpSpPr>
          <p:cNvPr id="8" name="Graphic 4">
            <a:extLst>
              <a:ext uri="{FF2B5EF4-FFF2-40B4-BE49-F238E27FC236}">
                <a16:creationId xmlns:a16="http://schemas.microsoft.com/office/drawing/2014/main" id="{FFE550D8-68C0-C589-C478-9DB71BCB0E27}"/>
              </a:ext>
            </a:extLst>
          </p:cNvPr>
          <p:cNvGrpSpPr/>
          <p:nvPr/>
        </p:nvGrpSpPr>
        <p:grpSpPr>
          <a:xfrm rot="19582332">
            <a:off x="9124966" y="5073480"/>
            <a:ext cx="403667" cy="780438"/>
            <a:chOff x="9129274" y="2719113"/>
            <a:chExt cx="717139" cy="1386497"/>
          </a:xfrm>
          <a:solidFill>
            <a:srgbClr val="09465E"/>
          </a:solidFill>
        </p:grpSpPr>
        <p:grpSp>
          <p:nvGrpSpPr>
            <p:cNvPr id="9" name="Graphic 4">
              <a:extLst>
                <a:ext uri="{FF2B5EF4-FFF2-40B4-BE49-F238E27FC236}">
                  <a16:creationId xmlns:a16="http://schemas.microsoft.com/office/drawing/2014/main" id="{E061096C-81B3-9C70-8FAB-A3A9D5E6D99C}"/>
                </a:ext>
              </a:extLst>
            </p:cNvPr>
            <p:cNvGrpSpPr/>
            <p:nvPr/>
          </p:nvGrpSpPr>
          <p:grpSpPr>
            <a:xfrm>
              <a:off x="9159507" y="2719113"/>
              <a:ext cx="446280" cy="440141"/>
              <a:chOff x="9159507" y="2719113"/>
              <a:chExt cx="446280" cy="440141"/>
            </a:xfrm>
            <a:grpFill/>
          </p:grpSpPr>
          <p:sp>
            <p:nvSpPr>
              <p:cNvPr id="18" name="Freeform 57">
                <a:extLst>
                  <a:ext uri="{FF2B5EF4-FFF2-40B4-BE49-F238E27FC236}">
                    <a16:creationId xmlns:a16="http://schemas.microsoft.com/office/drawing/2014/main" id="{714BCA6C-336D-6B53-9A04-25B3AA0191C5}"/>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9" name="Freeform 58">
                <a:extLst>
                  <a:ext uri="{FF2B5EF4-FFF2-40B4-BE49-F238E27FC236}">
                    <a16:creationId xmlns:a16="http://schemas.microsoft.com/office/drawing/2014/main" id="{4257B501-F245-5C97-4852-E7D9F2966C90}"/>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10" name="Graphic 4">
              <a:extLst>
                <a:ext uri="{FF2B5EF4-FFF2-40B4-BE49-F238E27FC236}">
                  <a16:creationId xmlns:a16="http://schemas.microsoft.com/office/drawing/2014/main" id="{B3C2C544-0B99-E1C1-7E5E-3641AF396731}"/>
                </a:ext>
              </a:extLst>
            </p:cNvPr>
            <p:cNvGrpSpPr/>
            <p:nvPr/>
          </p:nvGrpSpPr>
          <p:grpSpPr>
            <a:xfrm>
              <a:off x="9129274" y="2893887"/>
              <a:ext cx="717139" cy="1211724"/>
              <a:chOff x="9129274" y="2893887"/>
              <a:chExt cx="717139" cy="1211724"/>
            </a:xfrm>
            <a:grpFill/>
          </p:grpSpPr>
          <p:sp>
            <p:nvSpPr>
              <p:cNvPr id="11" name="Freeform 50">
                <a:extLst>
                  <a:ext uri="{FF2B5EF4-FFF2-40B4-BE49-F238E27FC236}">
                    <a16:creationId xmlns:a16="http://schemas.microsoft.com/office/drawing/2014/main" id="{73CE5AAF-D8D2-6215-8120-69F23F564986}"/>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2" name="Freeform 51">
                <a:extLst>
                  <a:ext uri="{FF2B5EF4-FFF2-40B4-BE49-F238E27FC236}">
                    <a16:creationId xmlns:a16="http://schemas.microsoft.com/office/drawing/2014/main" id="{54E4B7CC-8551-E919-1C4A-529A1992A39D}"/>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3" name="Freeform 52">
                <a:extLst>
                  <a:ext uri="{FF2B5EF4-FFF2-40B4-BE49-F238E27FC236}">
                    <a16:creationId xmlns:a16="http://schemas.microsoft.com/office/drawing/2014/main" id="{97D9940A-B547-291E-D34A-940EE8BD2021}"/>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4" name="Freeform 53">
                <a:extLst>
                  <a:ext uri="{FF2B5EF4-FFF2-40B4-BE49-F238E27FC236}">
                    <a16:creationId xmlns:a16="http://schemas.microsoft.com/office/drawing/2014/main" id="{950E5BDD-65F1-C0E2-142B-306B4A84DB12}"/>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5" name="Freeform 54">
                <a:extLst>
                  <a:ext uri="{FF2B5EF4-FFF2-40B4-BE49-F238E27FC236}">
                    <a16:creationId xmlns:a16="http://schemas.microsoft.com/office/drawing/2014/main" id="{95011445-C5AD-F33C-AA86-D33BA88626A2}"/>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6" name="Freeform 55">
                <a:extLst>
                  <a:ext uri="{FF2B5EF4-FFF2-40B4-BE49-F238E27FC236}">
                    <a16:creationId xmlns:a16="http://schemas.microsoft.com/office/drawing/2014/main" id="{0CA7BF66-C9D2-D77C-81F8-D9901A997B9E}"/>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7" name="Freeform 56">
                <a:extLst>
                  <a:ext uri="{FF2B5EF4-FFF2-40B4-BE49-F238E27FC236}">
                    <a16:creationId xmlns:a16="http://schemas.microsoft.com/office/drawing/2014/main" id="{4B2D2975-40C0-5E52-872B-072F4AC343D6}"/>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5573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Freeform 424"/>
          <p:cNvSpPr>
            <a:spLocks noChangeArrowheads="1"/>
          </p:cNvSpPr>
          <p:nvPr/>
        </p:nvSpPr>
        <p:spPr bwMode="auto">
          <a:xfrm>
            <a:off x="8210932" y="3906022"/>
            <a:ext cx="615837"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3"/>
                  <a:pt x="924" y="1196"/>
                  <a:pt x="598" y="1196"/>
                </a:cubicBezTo>
                <a:cubicBezTo>
                  <a:pt x="264" y="1196"/>
                  <a:pt x="0" y="933"/>
                  <a:pt x="0" y="598"/>
                </a:cubicBezTo>
                <a:cubicBezTo>
                  <a:pt x="0" y="273"/>
                  <a:pt x="264" y="0"/>
                  <a:pt x="598" y="0"/>
                </a:cubicBezTo>
                <a:cubicBezTo>
                  <a:pt x="924" y="0"/>
                  <a:pt x="1196" y="273"/>
                  <a:pt x="1196" y="598"/>
                </a:cubicBezTo>
              </a:path>
            </a:pathLst>
          </a:custGeom>
          <a:solidFill>
            <a:srgbClr val="2094D2"/>
          </a:solidFill>
          <a:ln>
            <a:noFill/>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38" name="Freeform 425"/>
          <p:cNvSpPr>
            <a:spLocks noChangeArrowheads="1"/>
          </p:cNvSpPr>
          <p:nvPr/>
        </p:nvSpPr>
        <p:spPr bwMode="auto">
          <a:xfrm>
            <a:off x="3780993" y="1301786"/>
            <a:ext cx="615835" cy="618108"/>
          </a:xfrm>
          <a:custGeom>
            <a:avLst/>
            <a:gdLst>
              <a:gd name="T0" fmla="*/ 1196 w 1197"/>
              <a:gd name="T1" fmla="*/ 599 h 1198"/>
              <a:gd name="T2" fmla="*/ 1196 w 1197"/>
              <a:gd name="T3" fmla="*/ 599 h 1198"/>
              <a:gd name="T4" fmla="*/ 598 w 1197"/>
              <a:gd name="T5" fmla="*/ 1197 h 1198"/>
              <a:gd name="T6" fmla="*/ 0 w 1197"/>
              <a:gd name="T7" fmla="*/ 599 h 1198"/>
              <a:gd name="T8" fmla="*/ 598 w 1197"/>
              <a:gd name="T9" fmla="*/ 0 h 1198"/>
              <a:gd name="T10" fmla="*/ 1196 w 1197"/>
              <a:gd name="T11" fmla="*/ 599 h 1198"/>
            </a:gdLst>
            <a:ahLst/>
            <a:cxnLst>
              <a:cxn ang="0">
                <a:pos x="T0" y="T1"/>
              </a:cxn>
              <a:cxn ang="0">
                <a:pos x="T2" y="T3"/>
              </a:cxn>
              <a:cxn ang="0">
                <a:pos x="T4" y="T5"/>
              </a:cxn>
              <a:cxn ang="0">
                <a:pos x="T6" y="T7"/>
              </a:cxn>
              <a:cxn ang="0">
                <a:pos x="T8" y="T9"/>
              </a:cxn>
              <a:cxn ang="0">
                <a:pos x="T10" y="T11"/>
              </a:cxn>
            </a:cxnLst>
            <a:rect l="0" t="0" r="r" b="b"/>
            <a:pathLst>
              <a:path w="1197" h="1198">
                <a:moveTo>
                  <a:pt x="1196" y="599"/>
                </a:moveTo>
                <a:lnTo>
                  <a:pt x="1196" y="599"/>
                </a:lnTo>
                <a:cubicBezTo>
                  <a:pt x="1196" y="933"/>
                  <a:pt x="932" y="1197"/>
                  <a:pt x="598" y="1197"/>
                </a:cubicBezTo>
                <a:cubicBezTo>
                  <a:pt x="264" y="1197"/>
                  <a:pt x="0" y="933"/>
                  <a:pt x="0" y="599"/>
                </a:cubicBezTo>
                <a:cubicBezTo>
                  <a:pt x="0" y="273"/>
                  <a:pt x="264" y="0"/>
                  <a:pt x="598" y="0"/>
                </a:cubicBezTo>
                <a:cubicBezTo>
                  <a:pt x="932" y="0"/>
                  <a:pt x="1196" y="273"/>
                  <a:pt x="1196" y="599"/>
                </a:cubicBezTo>
              </a:path>
            </a:pathLst>
          </a:custGeom>
          <a:solidFill>
            <a:srgbClr val="60BA47"/>
          </a:solidFill>
          <a:ln>
            <a:noFill/>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40" name="Freeform 427"/>
          <p:cNvSpPr>
            <a:spLocks noChangeArrowheads="1"/>
          </p:cNvSpPr>
          <p:nvPr/>
        </p:nvSpPr>
        <p:spPr bwMode="auto">
          <a:xfrm>
            <a:off x="3247547" y="4297731"/>
            <a:ext cx="615835"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2"/>
                  <a:pt x="932" y="1196"/>
                  <a:pt x="598" y="1196"/>
                </a:cubicBezTo>
                <a:cubicBezTo>
                  <a:pt x="264" y="1196"/>
                  <a:pt x="0" y="932"/>
                  <a:pt x="0" y="598"/>
                </a:cubicBezTo>
                <a:cubicBezTo>
                  <a:pt x="0" y="273"/>
                  <a:pt x="264" y="0"/>
                  <a:pt x="598" y="0"/>
                </a:cubicBezTo>
                <a:cubicBezTo>
                  <a:pt x="932" y="0"/>
                  <a:pt x="1196" y="273"/>
                  <a:pt x="1196" y="598"/>
                </a:cubicBezTo>
              </a:path>
            </a:pathLst>
          </a:custGeom>
          <a:solidFill>
            <a:srgbClr val="F26650"/>
          </a:solidFill>
          <a:ln>
            <a:noFill/>
          </a:ln>
          <a:effectLst/>
        </p:spPr>
        <p:txBody>
          <a:bodyPr wrap="none" anchor="ctr"/>
          <a:lstStyle/>
          <a:p>
            <a:endParaRPr lang="en-US" sz="900">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C2264C1F-58AA-B2AF-4FB9-13F4FEE65515}"/>
              </a:ext>
            </a:extLst>
          </p:cNvPr>
          <p:cNvGrpSpPr/>
          <p:nvPr/>
        </p:nvGrpSpPr>
        <p:grpSpPr>
          <a:xfrm>
            <a:off x="3896262" y="1629020"/>
            <a:ext cx="4188138" cy="4181320"/>
            <a:chOff x="3896262" y="1629020"/>
            <a:chExt cx="4188138" cy="4181320"/>
          </a:xfrm>
        </p:grpSpPr>
        <p:sp>
          <p:nvSpPr>
            <p:cNvPr id="58" name="Freeform 1"/>
            <p:cNvSpPr>
              <a:spLocks noChangeArrowheads="1"/>
            </p:cNvSpPr>
            <p:nvPr/>
          </p:nvSpPr>
          <p:spPr bwMode="auto">
            <a:xfrm>
              <a:off x="5921021" y="3646961"/>
              <a:ext cx="1274848" cy="2163379"/>
            </a:xfrm>
            <a:custGeom>
              <a:avLst/>
              <a:gdLst>
                <a:gd name="T0" fmla="*/ 0 w 2472"/>
                <a:gd name="T1" fmla="*/ 4196 h 4197"/>
                <a:gd name="T2" fmla="*/ 0 w 2472"/>
                <a:gd name="T3" fmla="*/ 4196 h 4197"/>
                <a:gd name="T4" fmla="*/ 2471 w 2472"/>
                <a:gd name="T5" fmla="*/ 3396 h 4197"/>
                <a:gd name="T6" fmla="*/ 0 w 2472"/>
                <a:gd name="T7" fmla="*/ 0 h 4197"/>
                <a:gd name="T8" fmla="*/ 0 w 2472"/>
                <a:gd name="T9" fmla="*/ 4196 h 4197"/>
              </a:gdLst>
              <a:ahLst/>
              <a:cxnLst>
                <a:cxn ang="0">
                  <a:pos x="T0" y="T1"/>
                </a:cxn>
                <a:cxn ang="0">
                  <a:pos x="T2" y="T3"/>
                </a:cxn>
                <a:cxn ang="0">
                  <a:pos x="T4" y="T5"/>
                </a:cxn>
                <a:cxn ang="0">
                  <a:pos x="T6" y="T7"/>
                </a:cxn>
                <a:cxn ang="0">
                  <a:pos x="T8" y="T9"/>
                </a:cxn>
              </a:cxnLst>
              <a:rect l="0" t="0" r="r" b="b"/>
              <a:pathLst>
                <a:path w="2472" h="4197">
                  <a:moveTo>
                    <a:pt x="0" y="4196"/>
                  </a:moveTo>
                  <a:lnTo>
                    <a:pt x="0" y="4196"/>
                  </a:lnTo>
                  <a:cubicBezTo>
                    <a:pt x="923" y="4196"/>
                    <a:pt x="1776" y="3897"/>
                    <a:pt x="2471" y="3396"/>
                  </a:cubicBezTo>
                  <a:cubicBezTo>
                    <a:pt x="0" y="0"/>
                    <a:pt x="0" y="0"/>
                    <a:pt x="0" y="0"/>
                  </a:cubicBezTo>
                  <a:lnTo>
                    <a:pt x="0" y="4196"/>
                  </a:lnTo>
                </a:path>
              </a:pathLst>
            </a:custGeom>
            <a:solidFill>
              <a:srgbClr val="2094D2"/>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9" name="Freeform 2"/>
            <p:cNvSpPr>
              <a:spLocks noChangeArrowheads="1"/>
            </p:cNvSpPr>
            <p:nvPr/>
          </p:nvSpPr>
          <p:spPr bwMode="auto">
            <a:xfrm>
              <a:off x="4730254" y="3660596"/>
              <a:ext cx="1193039" cy="2027031"/>
            </a:xfrm>
            <a:custGeom>
              <a:avLst/>
              <a:gdLst>
                <a:gd name="T0" fmla="*/ 0 w 2314"/>
                <a:gd name="T1" fmla="*/ 3175 h 3933"/>
                <a:gd name="T2" fmla="*/ 0 w 2314"/>
                <a:gd name="T3" fmla="*/ 3175 h 3933"/>
                <a:gd name="T4" fmla="*/ 2313 w 2314"/>
                <a:gd name="T5" fmla="*/ 3932 h 3933"/>
                <a:gd name="T6" fmla="*/ 2313 w 2314"/>
                <a:gd name="T7" fmla="*/ 0 h 3933"/>
                <a:gd name="T8" fmla="*/ 0 w 2314"/>
                <a:gd name="T9" fmla="*/ 3175 h 3933"/>
              </a:gdLst>
              <a:ahLst/>
              <a:cxnLst>
                <a:cxn ang="0">
                  <a:pos x="T0" y="T1"/>
                </a:cxn>
                <a:cxn ang="0">
                  <a:pos x="T2" y="T3"/>
                </a:cxn>
                <a:cxn ang="0">
                  <a:pos x="T4" y="T5"/>
                </a:cxn>
                <a:cxn ang="0">
                  <a:pos x="T6" y="T7"/>
                </a:cxn>
                <a:cxn ang="0">
                  <a:pos x="T8" y="T9"/>
                </a:cxn>
              </a:cxnLst>
              <a:rect l="0" t="0" r="r" b="b"/>
              <a:pathLst>
                <a:path w="2314" h="3933">
                  <a:moveTo>
                    <a:pt x="0" y="3175"/>
                  </a:moveTo>
                  <a:lnTo>
                    <a:pt x="0" y="3175"/>
                  </a:lnTo>
                  <a:cubicBezTo>
                    <a:pt x="651" y="3650"/>
                    <a:pt x="1451" y="3932"/>
                    <a:pt x="2313" y="3932"/>
                  </a:cubicBezTo>
                  <a:cubicBezTo>
                    <a:pt x="2313" y="0"/>
                    <a:pt x="2313" y="0"/>
                    <a:pt x="2313" y="0"/>
                  </a:cubicBezTo>
                  <a:lnTo>
                    <a:pt x="0" y="3175"/>
                  </a:lnTo>
                </a:path>
              </a:pathLst>
            </a:custGeom>
            <a:solidFill>
              <a:srgbClr val="F26650"/>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60" name="Freeform 3"/>
            <p:cNvSpPr>
              <a:spLocks noChangeArrowheads="1"/>
            </p:cNvSpPr>
            <p:nvPr/>
          </p:nvSpPr>
          <p:spPr bwMode="auto">
            <a:xfrm>
              <a:off x="3991705" y="3660596"/>
              <a:ext cx="1931588" cy="1636169"/>
            </a:xfrm>
            <a:custGeom>
              <a:avLst/>
              <a:gdLst>
                <a:gd name="T0" fmla="*/ 0 w 3748"/>
                <a:gd name="T1" fmla="*/ 1214 h 3176"/>
                <a:gd name="T2" fmla="*/ 0 w 3748"/>
                <a:gd name="T3" fmla="*/ 1214 h 3176"/>
                <a:gd name="T4" fmla="*/ 1434 w 3748"/>
                <a:gd name="T5" fmla="*/ 3175 h 3176"/>
                <a:gd name="T6" fmla="*/ 3747 w 3748"/>
                <a:gd name="T7" fmla="*/ 0 h 3176"/>
                <a:gd name="T8" fmla="*/ 0 w 3748"/>
                <a:gd name="T9" fmla="*/ 1214 h 3176"/>
              </a:gdLst>
              <a:ahLst/>
              <a:cxnLst>
                <a:cxn ang="0">
                  <a:pos x="T0" y="T1"/>
                </a:cxn>
                <a:cxn ang="0">
                  <a:pos x="T2" y="T3"/>
                </a:cxn>
                <a:cxn ang="0">
                  <a:pos x="T4" y="T5"/>
                </a:cxn>
                <a:cxn ang="0">
                  <a:pos x="T6" y="T7"/>
                </a:cxn>
                <a:cxn ang="0">
                  <a:pos x="T8" y="T9"/>
                </a:cxn>
              </a:cxnLst>
              <a:rect l="0" t="0" r="r" b="b"/>
              <a:pathLst>
                <a:path w="3748" h="3176">
                  <a:moveTo>
                    <a:pt x="0" y="1214"/>
                  </a:moveTo>
                  <a:lnTo>
                    <a:pt x="0" y="1214"/>
                  </a:lnTo>
                  <a:cubicBezTo>
                    <a:pt x="264" y="2014"/>
                    <a:pt x="765" y="2700"/>
                    <a:pt x="1434" y="3175"/>
                  </a:cubicBezTo>
                  <a:cubicBezTo>
                    <a:pt x="3747" y="0"/>
                    <a:pt x="3747" y="0"/>
                    <a:pt x="3747" y="0"/>
                  </a:cubicBezTo>
                  <a:lnTo>
                    <a:pt x="0" y="1214"/>
                  </a:lnTo>
                </a:path>
              </a:pathLst>
            </a:custGeom>
            <a:solidFill>
              <a:srgbClr val="F26650"/>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61" name="Freeform 4"/>
            <p:cNvSpPr>
              <a:spLocks noChangeArrowheads="1"/>
            </p:cNvSpPr>
            <p:nvPr/>
          </p:nvSpPr>
          <p:spPr bwMode="auto">
            <a:xfrm>
              <a:off x="3896262" y="3028853"/>
              <a:ext cx="2027031" cy="1256668"/>
            </a:xfrm>
            <a:custGeom>
              <a:avLst/>
              <a:gdLst>
                <a:gd name="T0" fmla="*/ 185 w 3933"/>
                <a:gd name="T1" fmla="*/ 0 h 2438"/>
                <a:gd name="T2" fmla="*/ 185 w 3933"/>
                <a:gd name="T3" fmla="*/ 0 h 2438"/>
                <a:gd name="T4" fmla="*/ 0 w 3933"/>
                <a:gd name="T5" fmla="*/ 1223 h 2438"/>
                <a:gd name="T6" fmla="*/ 185 w 3933"/>
                <a:gd name="T7" fmla="*/ 2437 h 2438"/>
                <a:gd name="T8" fmla="*/ 3932 w 3933"/>
                <a:gd name="T9" fmla="*/ 1223 h 2438"/>
                <a:gd name="T10" fmla="*/ 185 w 3933"/>
                <a:gd name="T11" fmla="*/ 0 h 2438"/>
              </a:gdLst>
              <a:ahLst/>
              <a:cxnLst>
                <a:cxn ang="0">
                  <a:pos x="T0" y="T1"/>
                </a:cxn>
                <a:cxn ang="0">
                  <a:pos x="T2" y="T3"/>
                </a:cxn>
                <a:cxn ang="0">
                  <a:pos x="T4" y="T5"/>
                </a:cxn>
                <a:cxn ang="0">
                  <a:pos x="T6" y="T7"/>
                </a:cxn>
                <a:cxn ang="0">
                  <a:pos x="T8" y="T9"/>
                </a:cxn>
                <a:cxn ang="0">
                  <a:pos x="T10" y="T11"/>
                </a:cxn>
              </a:cxnLst>
              <a:rect l="0" t="0" r="r" b="b"/>
              <a:pathLst>
                <a:path w="3933" h="2438">
                  <a:moveTo>
                    <a:pt x="185" y="0"/>
                  </a:moveTo>
                  <a:lnTo>
                    <a:pt x="185" y="0"/>
                  </a:lnTo>
                  <a:cubicBezTo>
                    <a:pt x="62" y="387"/>
                    <a:pt x="0" y="792"/>
                    <a:pt x="0" y="1223"/>
                  </a:cubicBezTo>
                  <a:cubicBezTo>
                    <a:pt x="0" y="1645"/>
                    <a:pt x="62" y="2050"/>
                    <a:pt x="185" y="2437"/>
                  </a:cubicBezTo>
                  <a:cubicBezTo>
                    <a:pt x="3932" y="1223"/>
                    <a:pt x="3932" y="1223"/>
                    <a:pt x="3932" y="1223"/>
                  </a:cubicBezTo>
                  <a:lnTo>
                    <a:pt x="185" y="0"/>
                  </a:lnTo>
                </a:path>
              </a:pathLst>
            </a:custGeom>
            <a:solidFill>
              <a:srgbClr val="F26650"/>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62" name="Freeform 5"/>
            <p:cNvSpPr>
              <a:spLocks noChangeArrowheads="1"/>
            </p:cNvSpPr>
            <p:nvPr/>
          </p:nvSpPr>
          <p:spPr bwMode="auto">
            <a:xfrm>
              <a:off x="3991705" y="2019882"/>
              <a:ext cx="1931588" cy="1640714"/>
            </a:xfrm>
            <a:custGeom>
              <a:avLst/>
              <a:gdLst>
                <a:gd name="T0" fmla="*/ 1434 w 3748"/>
                <a:gd name="T1" fmla="*/ 0 h 3184"/>
                <a:gd name="T2" fmla="*/ 1434 w 3748"/>
                <a:gd name="T3" fmla="*/ 0 h 3184"/>
                <a:gd name="T4" fmla="*/ 0 w 3748"/>
                <a:gd name="T5" fmla="*/ 1960 h 3184"/>
                <a:gd name="T6" fmla="*/ 3747 w 3748"/>
                <a:gd name="T7" fmla="*/ 3183 h 3184"/>
                <a:gd name="T8" fmla="*/ 1434 w 3748"/>
                <a:gd name="T9" fmla="*/ 0 h 3184"/>
              </a:gdLst>
              <a:ahLst/>
              <a:cxnLst>
                <a:cxn ang="0">
                  <a:pos x="T0" y="T1"/>
                </a:cxn>
                <a:cxn ang="0">
                  <a:pos x="T2" y="T3"/>
                </a:cxn>
                <a:cxn ang="0">
                  <a:pos x="T4" y="T5"/>
                </a:cxn>
                <a:cxn ang="0">
                  <a:pos x="T6" y="T7"/>
                </a:cxn>
                <a:cxn ang="0">
                  <a:pos x="T8" y="T9"/>
                </a:cxn>
              </a:cxnLst>
              <a:rect l="0" t="0" r="r" b="b"/>
              <a:pathLst>
                <a:path w="3748" h="3184">
                  <a:moveTo>
                    <a:pt x="1434" y="0"/>
                  </a:moveTo>
                  <a:lnTo>
                    <a:pt x="1434" y="0"/>
                  </a:lnTo>
                  <a:cubicBezTo>
                    <a:pt x="765" y="483"/>
                    <a:pt x="264" y="1169"/>
                    <a:pt x="0" y="1960"/>
                  </a:cubicBezTo>
                  <a:cubicBezTo>
                    <a:pt x="3747" y="3183"/>
                    <a:pt x="3747" y="3183"/>
                    <a:pt x="3747" y="3183"/>
                  </a:cubicBezTo>
                  <a:lnTo>
                    <a:pt x="1434" y="0"/>
                  </a:lnTo>
                </a:path>
              </a:pathLst>
            </a:custGeom>
            <a:solidFill>
              <a:srgbClr val="60BA47"/>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63" name="Freeform 6"/>
            <p:cNvSpPr>
              <a:spLocks noChangeArrowheads="1"/>
            </p:cNvSpPr>
            <p:nvPr/>
          </p:nvSpPr>
          <p:spPr bwMode="auto">
            <a:xfrm>
              <a:off x="5921021" y="1629020"/>
              <a:ext cx="1193039" cy="2031576"/>
            </a:xfrm>
            <a:custGeom>
              <a:avLst/>
              <a:gdLst>
                <a:gd name="T0" fmla="*/ 2313 w 2314"/>
                <a:gd name="T1" fmla="*/ 757 h 3941"/>
                <a:gd name="T2" fmla="*/ 2313 w 2314"/>
                <a:gd name="T3" fmla="*/ 757 h 3941"/>
                <a:gd name="T4" fmla="*/ 0 w 2314"/>
                <a:gd name="T5" fmla="*/ 0 h 3941"/>
                <a:gd name="T6" fmla="*/ 0 w 2314"/>
                <a:gd name="T7" fmla="*/ 3940 h 3941"/>
                <a:gd name="T8" fmla="*/ 2313 w 2314"/>
                <a:gd name="T9" fmla="*/ 757 h 3941"/>
              </a:gdLst>
              <a:ahLst/>
              <a:cxnLst>
                <a:cxn ang="0">
                  <a:pos x="T0" y="T1"/>
                </a:cxn>
                <a:cxn ang="0">
                  <a:pos x="T2" y="T3"/>
                </a:cxn>
                <a:cxn ang="0">
                  <a:pos x="T4" y="T5"/>
                </a:cxn>
                <a:cxn ang="0">
                  <a:pos x="T6" y="T7"/>
                </a:cxn>
                <a:cxn ang="0">
                  <a:pos x="T8" y="T9"/>
                </a:cxn>
              </a:cxnLst>
              <a:rect l="0" t="0" r="r" b="b"/>
              <a:pathLst>
                <a:path w="2314" h="3941">
                  <a:moveTo>
                    <a:pt x="2313" y="757"/>
                  </a:moveTo>
                  <a:lnTo>
                    <a:pt x="2313" y="757"/>
                  </a:lnTo>
                  <a:cubicBezTo>
                    <a:pt x="1662" y="282"/>
                    <a:pt x="861" y="0"/>
                    <a:pt x="0" y="0"/>
                  </a:cubicBezTo>
                  <a:cubicBezTo>
                    <a:pt x="0" y="3940"/>
                    <a:pt x="0" y="3940"/>
                    <a:pt x="0" y="3940"/>
                  </a:cubicBezTo>
                  <a:lnTo>
                    <a:pt x="2313" y="757"/>
                  </a:lnTo>
                </a:path>
              </a:pathLst>
            </a:custGeom>
            <a:solidFill>
              <a:srgbClr val="60BA47"/>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64" name="Freeform 7"/>
            <p:cNvSpPr>
              <a:spLocks noChangeArrowheads="1"/>
            </p:cNvSpPr>
            <p:nvPr/>
          </p:nvSpPr>
          <p:spPr bwMode="auto">
            <a:xfrm>
              <a:off x="4730254" y="1629020"/>
              <a:ext cx="1193039" cy="2031576"/>
            </a:xfrm>
            <a:custGeom>
              <a:avLst/>
              <a:gdLst>
                <a:gd name="T0" fmla="*/ 2313 w 2314"/>
                <a:gd name="T1" fmla="*/ 3940 h 3941"/>
                <a:gd name="T2" fmla="*/ 2313 w 2314"/>
                <a:gd name="T3" fmla="*/ 3940 h 3941"/>
                <a:gd name="T4" fmla="*/ 2313 w 2314"/>
                <a:gd name="T5" fmla="*/ 0 h 3941"/>
                <a:gd name="T6" fmla="*/ 0 w 2314"/>
                <a:gd name="T7" fmla="*/ 757 h 3941"/>
                <a:gd name="T8" fmla="*/ 2313 w 2314"/>
                <a:gd name="T9" fmla="*/ 3940 h 3941"/>
              </a:gdLst>
              <a:ahLst/>
              <a:cxnLst>
                <a:cxn ang="0">
                  <a:pos x="T0" y="T1"/>
                </a:cxn>
                <a:cxn ang="0">
                  <a:pos x="T2" y="T3"/>
                </a:cxn>
                <a:cxn ang="0">
                  <a:pos x="T4" y="T5"/>
                </a:cxn>
                <a:cxn ang="0">
                  <a:pos x="T6" y="T7"/>
                </a:cxn>
                <a:cxn ang="0">
                  <a:pos x="T8" y="T9"/>
                </a:cxn>
              </a:cxnLst>
              <a:rect l="0" t="0" r="r" b="b"/>
              <a:pathLst>
                <a:path w="2314" h="3941">
                  <a:moveTo>
                    <a:pt x="2313" y="3940"/>
                  </a:moveTo>
                  <a:lnTo>
                    <a:pt x="2313" y="3940"/>
                  </a:lnTo>
                  <a:cubicBezTo>
                    <a:pt x="2313" y="0"/>
                    <a:pt x="2313" y="0"/>
                    <a:pt x="2313" y="0"/>
                  </a:cubicBezTo>
                  <a:cubicBezTo>
                    <a:pt x="1451" y="0"/>
                    <a:pt x="651" y="282"/>
                    <a:pt x="0" y="757"/>
                  </a:cubicBezTo>
                  <a:lnTo>
                    <a:pt x="2313" y="3940"/>
                  </a:lnTo>
                </a:path>
              </a:pathLst>
            </a:custGeom>
            <a:solidFill>
              <a:srgbClr val="60BA47"/>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65" name="Freeform 8"/>
            <p:cNvSpPr>
              <a:spLocks noChangeArrowheads="1"/>
            </p:cNvSpPr>
            <p:nvPr/>
          </p:nvSpPr>
          <p:spPr bwMode="auto">
            <a:xfrm>
              <a:off x="5921021" y="3646961"/>
              <a:ext cx="2058846" cy="1749792"/>
            </a:xfrm>
            <a:custGeom>
              <a:avLst/>
              <a:gdLst>
                <a:gd name="T0" fmla="*/ 2471 w 3994"/>
                <a:gd name="T1" fmla="*/ 3396 h 3397"/>
                <a:gd name="T2" fmla="*/ 2471 w 3994"/>
                <a:gd name="T3" fmla="*/ 3396 h 3397"/>
                <a:gd name="T4" fmla="*/ 3993 w 3994"/>
                <a:gd name="T5" fmla="*/ 1293 h 3397"/>
                <a:gd name="T6" fmla="*/ 0 w 3994"/>
                <a:gd name="T7" fmla="*/ 0 h 3397"/>
                <a:gd name="T8" fmla="*/ 2471 w 3994"/>
                <a:gd name="T9" fmla="*/ 3396 h 3397"/>
              </a:gdLst>
              <a:ahLst/>
              <a:cxnLst>
                <a:cxn ang="0">
                  <a:pos x="T0" y="T1"/>
                </a:cxn>
                <a:cxn ang="0">
                  <a:pos x="T2" y="T3"/>
                </a:cxn>
                <a:cxn ang="0">
                  <a:pos x="T4" y="T5"/>
                </a:cxn>
                <a:cxn ang="0">
                  <a:pos x="T6" y="T7"/>
                </a:cxn>
                <a:cxn ang="0">
                  <a:pos x="T8" y="T9"/>
                </a:cxn>
              </a:cxnLst>
              <a:rect l="0" t="0" r="r" b="b"/>
              <a:pathLst>
                <a:path w="3994" h="3397">
                  <a:moveTo>
                    <a:pt x="2471" y="3396"/>
                  </a:moveTo>
                  <a:lnTo>
                    <a:pt x="2471" y="3396"/>
                  </a:lnTo>
                  <a:cubicBezTo>
                    <a:pt x="3175" y="2877"/>
                    <a:pt x="3720" y="2147"/>
                    <a:pt x="3993" y="1293"/>
                  </a:cubicBezTo>
                  <a:cubicBezTo>
                    <a:pt x="0" y="0"/>
                    <a:pt x="0" y="0"/>
                    <a:pt x="0" y="0"/>
                  </a:cubicBezTo>
                  <a:lnTo>
                    <a:pt x="2471" y="3396"/>
                  </a:lnTo>
                </a:path>
              </a:pathLst>
            </a:custGeom>
            <a:solidFill>
              <a:srgbClr val="2094D2"/>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66" name="Freeform 9"/>
            <p:cNvSpPr>
              <a:spLocks noChangeArrowheads="1"/>
            </p:cNvSpPr>
            <p:nvPr/>
          </p:nvSpPr>
          <p:spPr bwMode="auto">
            <a:xfrm>
              <a:off x="5921021" y="1892625"/>
              <a:ext cx="2058846" cy="1754337"/>
            </a:xfrm>
            <a:custGeom>
              <a:avLst/>
              <a:gdLst>
                <a:gd name="T0" fmla="*/ 3993 w 3994"/>
                <a:gd name="T1" fmla="*/ 2101 h 3404"/>
                <a:gd name="T2" fmla="*/ 3993 w 3994"/>
                <a:gd name="T3" fmla="*/ 2101 h 3404"/>
                <a:gd name="T4" fmla="*/ 2471 w 3994"/>
                <a:gd name="T5" fmla="*/ 0 h 3404"/>
                <a:gd name="T6" fmla="*/ 0 w 3994"/>
                <a:gd name="T7" fmla="*/ 3403 h 3404"/>
                <a:gd name="T8" fmla="*/ 3993 w 3994"/>
                <a:gd name="T9" fmla="*/ 2101 h 3404"/>
              </a:gdLst>
              <a:ahLst/>
              <a:cxnLst>
                <a:cxn ang="0">
                  <a:pos x="T0" y="T1"/>
                </a:cxn>
                <a:cxn ang="0">
                  <a:pos x="T2" y="T3"/>
                </a:cxn>
                <a:cxn ang="0">
                  <a:pos x="T4" y="T5"/>
                </a:cxn>
                <a:cxn ang="0">
                  <a:pos x="T6" y="T7"/>
                </a:cxn>
                <a:cxn ang="0">
                  <a:pos x="T8" y="T9"/>
                </a:cxn>
              </a:cxnLst>
              <a:rect l="0" t="0" r="r" b="b"/>
              <a:pathLst>
                <a:path w="3994" h="3404">
                  <a:moveTo>
                    <a:pt x="3993" y="2101"/>
                  </a:moveTo>
                  <a:lnTo>
                    <a:pt x="3993" y="2101"/>
                  </a:lnTo>
                  <a:cubicBezTo>
                    <a:pt x="3720" y="1249"/>
                    <a:pt x="3175" y="519"/>
                    <a:pt x="2471" y="0"/>
                  </a:cubicBezTo>
                  <a:cubicBezTo>
                    <a:pt x="0" y="3403"/>
                    <a:pt x="0" y="3403"/>
                    <a:pt x="0" y="3403"/>
                  </a:cubicBezTo>
                  <a:lnTo>
                    <a:pt x="3993" y="2101"/>
                  </a:lnTo>
                </a:path>
              </a:pathLst>
            </a:custGeom>
            <a:solidFill>
              <a:srgbClr val="2094D2"/>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67" name="Freeform 10"/>
            <p:cNvSpPr>
              <a:spLocks noChangeArrowheads="1"/>
            </p:cNvSpPr>
            <p:nvPr/>
          </p:nvSpPr>
          <p:spPr bwMode="auto">
            <a:xfrm>
              <a:off x="5921021" y="2974314"/>
              <a:ext cx="2163379" cy="1338476"/>
            </a:xfrm>
            <a:custGeom>
              <a:avLst/>
              <a:gdLst>
                <a:gd name="T0" fmla="*/ 3993 w 4196"/>
                <a:gd name="T1" fmla="*/ 2595 h 2596"/>
                <a:gd name="T2" fmla="*/ 3993 w 4196"/>
                <a:gd name="T3" fmla="*/ 2595 h 2596"/>
                <a:gd name="T4" fmla="*/ 4195 w 4196"/>
                <a:gd name="T5" fmla="*/ 1302 h 2596"/>
                <a:gd name="T6" fmla="*/ 3993 w 4196"/>
                <a:gd name="T7" fmla="*/ 0 h 2596"/>
                <a:gd name="T8" fmla="*/ 0 w 4196"/>
                <a:gd name="T9" fmla="*/ 1302 h 2596"/>
                <a:gd name="T10" fmla="*/ 3993 w 4196"/>
                <a:gd name="T11" fmla="*/ 2595 h 2596"/>
              </a:gdLst>
              <a:ahLst/>
              <a:cxnLst>
                <a:cxn ang="0">
                  <a:pos x="T0" y="T1"/>
                </a:cxn>
                <a:cxn ang="0">
                  <a:pos x="T2" y="T3"/>
                </a:cxn>
                <a:cxn ang="0">
                  <a:pos x="T4" y="T5"/>
                </a:cxn>
                <a:cxn ang="0">
                  <a:pos x="T6" y="T7"/>
                </a:cxn>
                <a:cxn ang="0">
                  <a:pos x="T8" y="T9"/>
                </a:cxn>
                <a:cxn ang="0">
                  <a:pos x="T10" y="T11"/>
                </a:cxn>
              </a:cxnLst>
              <a:rect l="0" t="0" r="r" b="b"/>
              <a:pathLst>
                <a:path w="4196" h="2596">
                  <a:moveTo>
                    <a:pt x="3993" y="2595"/>
                  </a:moveTo>
                  <a:lnTo>
                    <a:pt x="3993" y="2595"/>
                  </a:lnTo>
                  <a:cubicBezTo>
                    <a:pt x="4125" y="2191"/>
                    <a:pt x="4195" y="1751"/>
                    <a:pt x="4195" y="1302"/>
                  </a:cubicBezTo>
                  <a:cubicBezTo>
                    <a:pt x="4195" y="845"/>
                    <a:pt x="4125" y="414"/>
                    <a:pt x="3993" y="0"/>
                  </a:cubicBezTo>
                  <a:cubicBezTo>
                    <a:pt x="0" y="1302"/>
                    <a:pt x="0" y="1302"/>
                    <a:pt x="0" y="1302"/>
                  </a:cubicBezTo>
                  <a:lnTo>
                    <a:pt x="3993" y="2595"/>
                  </a:lnTo>
                </a:path>
              </a:pathLst>
            </a:custGeom>
            <a:solidFill>
              <a:srgbClr val="2094D2"/>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14" name="Freeform 401"/>
            <p:cNvSpPr>
              <a:spLocks noChangeArrowheads="1"/>
            </p:cNvSpPr>
            <p:nvPr/>
          </p:nvSpPr>
          <p:spPr bwMode="auto">
            <a:xfrm>
              <a:off x="4996131" y="2758430"/>
              <a:ext cx="902166" cy="902166"/>
            </a:xfrm>
            <a:custGeom>
              <a:avLst/>
              <a:gdLst>
                <a:gd name="T0" fmla="*/ 484 w 1751"/>
                <a:gd name="T1" fmla="*/ 0 h 1751"/>
                <a:gd name="T2" fmla="*/ 484 w 1751"/>
                <a:gd name="T3" fmla="*/ 0 h 1751"/>
                <a:gd name="T4" fmla="*/ 0 w 1751"/>
                <a:gd name="T5" fmla="*/ 474 h 1751"/>
                <a:gd name="T6" fmla="*/ 1750 w 1751"/>
                <a:gd name="T7" fmla="*/ 1750 h 1751"/>
                <a:gd name="T8" fmla="*/ 484 w 1751"/>
                <a:gd name="T9" fmla="*/ 0 h 1751"/>
              </a:gdLst>
              <a:ahLst/>
              <a:cxnLst>
                <a:cxn ang="0">
                  <a:pos x="T0" y="T1"/>
                </a:cxn>
                <a:cxn ang="0">
                  <a:pos x="T2" y="T3"/>
                </a:cxn>
                <a:cxn ang="0">
                  <a:pos x="T4" y="T5"/>
                </a:cxn>
                <a:cxn ang="0">
                  <a:pos x="T6" y="T7"/>
                </a:cxn>
                <a:cxn ang="0">
                  <a:pos x="T8" y="T9"/>
                </a:cxn>
              </a:cxnLst>
              <a:rect l="0" t="0" r="r" b="b"/>
              <a:pathLst>
                <a:path w="1751" h="1751">
                  <a:moveTo>
                    <a:pt x="484" y="0"/>
                  </a:moveTo>
                  <a:lnTo>
                    <a:pt x="484" y="0"/>
                  </a:lnTo>
                  <a:cubicBezTo>
                    <a:pt x="299" y="132"/>
                    <a:pt x="141" y="291"/>
                    <a:pt x="0" y="474"/>
                  </a:cubicBezTo>
                  <a:cubicBezTo>
                    <a:pt x="1750" y="1750"/>
                    <a:pt x="1750" y="1750"/>
                    <a:pt x="1750" y="1750"/>
                  </a:cubicBezTo>
                  <a:lnTo>
                    <a:pt x="484" y="0"/>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15" name="Freeform 402"/>
            <p:cNvSpPr>
              <a:spLocks noChangeArrowheads="1"/>
            </p:cNvSpPr>
            <p:nvPr/>
          </p:nvSpPr>
          <p:spPr bwMode="auto">
            <a:xfrm>
              <a:off x="5246101" y="2599358"/>
              <a:ext cx="652196" cy="1061238"/>
            </a:xfrm>
            <a:custGeom>
              <a:avLst/>
              <a:gdLst>
                <a:gd name="T0" fmla="*/ 598 w 1267"/>
                <a:gd name="T1" fmla="*/ 0 h 2058"/>
                <a:gd name="T2" fmla="*/ 598 w 1267"/>
                <a:gd name="T3" fmla="*/ 0 h 2058"/>
                <a:gd name="T4" fmla="*/ 0 w 1267"/>
                <a:gd name="T5" fmla="*/ 307 h 2058"/>
                <a:gd name="T6" fmla="*/ 1266 w 1267"/>
                <a:gd name="T7" fmla="*/ 2057 h 2058"/>
                <a:gd name="T8" fmla="*/ 598 w 1267"/>
                <a:gd name="T9" fmla="*/ 0 h 2058"/>
              </a:gdLst>
              <a:ahLst/>
              <a:cxnLst>
                <a:cxn ang="0">
                  <a:pos x="T0" y="T1"/>
                </a:cxn>
                <a:cxn ang="0">
                  <a:pos x="T2" y="T3"/>
                </a:cxn>
                <a:cxn ang="0">
                  <a:pos x="T4" y="T5"/>
                </a:cxn>
                <a:cxn ang="0">
                  <a:pos x="T6" y="T7"/>
                </a:cxn>
                <a:cxn ang="0">
                  <a:pos x="T8" y="T9"/>
                </a:cxn>
              </a:cxnLst>
              <a:rect l="0" t="0" r="r" b="b"/>
              <a:pathLst>
                <a:path w="1267" h="2058">
                  <a:moveTo>
                    <a:pt x="598" y="0"/>
                  </a:moveTo>
                  <a:lnTo>
                    <a:pt x="598" y="0"/>
                  </a:lnTo>
                  <a:cubicBezTo>
                    <a:pt x="378" y="70"/>
                    <a:pt x="176" y="175"/>
                    <a:pt x="0" y="307"/>
                  </a:cubicBezTo>
                  <a:cubicBezTo>
                    <a:pt x="1266" y="2057"/>
                    <a:pt x="1266" y="2057"/>
                    <a:pt x="1266" y="2057"/>
                  </a:cubicBezTo>
                  <a:lnTo>
                    <a:pt x="598" y="0"/>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16" name="Freeform 403"/>
            <p:cNvSpPr>
              <a:spLocks noChangeArrowheads="1"/>
            </p:cNvSpPr>
            <p:nvPr/>
          </p:nvSpPr>
          <p:spPr bwMode="auto">
            <a:xfrm>
              <a:off x="5555155" y="2544819"/>
              <a:ext cx="345414" cy="1115777"/>
            </a:xfrm>
            <a:custGeom>
              <a:avLst/>
              <a:gdLst>
                <a:gd name="T0" fmla="*/ 668 w 669"/>
                <a:gd name="T1" fmla="*/ 0 h 2164"/>
                <a:gd name="T2" fmla="*/ 668 w 669"/>
                <a:gd name="T3" fmla="*/ 0 h 2164"/>
                <a:gd name="T4" fmla="*/ 0 w 669"/>
                <a:gd name="T5" fmla="*/ 106 h 2164"/>
                <a:gd name="T6" fmla="*/ 668 w 669"/>
                <a:gd name="T7" fmla="*/ 2163 h 2164"/>
                <a:gd name="T8" fmla="*/ 668 w 669"/>
                <a:gd name="T9" fmla="*/ 0 h 2164"/>
              </a:gdLst>
              <a:ahLst/>
              <a:cxnLst>
                <a:cxn ang="0">
                  <a:pos x="T0" y="T1"/>
                </a:cxn>
                <a:cxn ang="0">
                  <a:pos x="T2" y="T3"/>
                </a:cxn>
                <a:cxn ang="0">
                  <a:pos x="T4" y="T5"/>
                </a:cxn>
                <a:cxn ang="0">
                  <a:pos x="T6" y="T7"/>
                </a:cxn>
                <a:cxn ang="0">
                  <a:pos x="T8" y="T9"/>
                </a:cxn>
              </a:cxnLst>
              <a:rect l="0" t="0" r="r" b="b"/>
              <a:pathLst>
                <a:path w="669" h="2164">
                  <a:moveTo>
                    <a:pt x="668" y="0"/>
                  </a:moveTo>
                  <a:lnTo>
                    <a:pt x="668" y="0"/>
                  </a:lnTo>
                  <a:cubicBezTo>
                    <a:pt x="439" y="0"/>
                    <a:pt x="211" y="35"/>
                    <a:pt x="0" y="106"/>
                  </a:cubicBezTo>
                  <a:cubicBezTo>
                    <a:pt x="668" y="2163"/>
                    <a:pt x="668" y="2163"/>
                    <a:pt x="668" y="2163"/>
                  </a:cubicBezTo>
                  <a:lnTo>
                    <a:pt x="668" y="0"/>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17" name="Freeform 404"/>
            <p:cNvSpPr>
              <a:spLocks noChangeArrowheads="1"/>
            </p:cNvSpPr>
            <p:nvPr/>
          </p:nvSpPr>
          <p:spPr bwMode="auto">
            <a:xfrm>
              <a:off x="4843877" y="3001584"/>
              <a:ext cx="1056692" cy="659013"/>
            </a:xfrm>
            <a:custGeom>
              <a:avLst/>
              <a:gdLst>
                <a:gd name="T0" fmla="*/ 299 w 2050"/>
                <a:gd name="T1" fmla="*/ 0 h 1277"/>
                <a:gd name="T2" fmla="*/ 299 w 2050"/>
                <a:gd name="T3" fmla="*/ 0 h 1277"/>
                <a:gd name="T4" fmla="*/ 0 w 2050"/>
                <a:gd name="T5" fmla="*/ 607 h 1277"/>
                <a:gd name="T6" fmla="*/ 2049 w 2050"/>
                <a:gd name="T7" fmla="*/ 1276 h 1277"/>
                <a:gd name="T8" fmla="*/ 299 w 2050"/>
                <a:gd name="T9" fmla="*/ 0 h 1277"/>
              </a:gdLst>
              <a:ahLst/>
              <a:cxnLst>
                <a:cxn ang="0">
                  <a:pos x="T0" y="T1"/>
                </a:cxn>
                <a:cxn ang="0">
                  <a:pos x="T2" y="T3"/>
                </a:cxn>
                <a:cxn ang="0">
                  <a:pos x="T4" y="T5"/>
                </a:cxn>
                <a:cxn ang="0">
                  <a:pos x="T6" y="T7"/>
                </a:cxn>
                <a:cxn ang="0">
                  <a:pos x="T8" y="T9"/>
                </a:cxn>
              </a:cxnLst>
              <a:rect l="0" t="0" r="r" b="b"/>
              <a:pathLst>
                <a:path w="2050" h="1277">
                  <a:moveTo>
                    <a:pt x="299" y="0"/>
                  </a:moveTo>
                  <a:lnTo>
                    <a:pt x="299" y="0"/>
                  </a:lnTo>
                  <a:cubicBezTo>
                    <a:pt x="167" y="185"/>
                    <a:pt x="70" y="387"/>
                    <a:pt x="0" y="607"/>
                  </a:cubicBezTo>
                  <a:cubicBezTo>
                    <a:pt x="2049" y="1276"/>
                    <a:pt x="2049" y="1276"/>
                    <a:pt x="2049" y="1276"/>
                  </a:cubicBezTo>
                  <a:lnTo>
                    <a:pt x="299" y="0"/>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18" name="Freeform 405"/>
            <p:cNvSpPr>
              <a:spLocks noChangeArrowheads="1"/>
            </p:cNvSpPr>
            <p:nvPr/>
          </p:nvSpPr>
          <p:spPr bwMode="auto">
            <a:xfrm>
              <a:off x="5921021" y="3042488"/>
              <a:ext cx="997608" cy="618108"/>
            </a:xfrm>
            <a:custGeom>
              <a:avLst/>
              <a:gdLst>
                <a:gd name="T0" fmla="*/ 1934 w 1935"/>
                <a:gd name="T1" fmla="*/ 563 h 1198"/>
                <a:gd name="T2" fmla="*/ 1934 w 1935"/>
                <a:gd name="T3" fmla="*/ 563 h 1198"/>
                <a:gd name="T4" fmla="*/ 1644 w 1935"/>
                <a:gd name="T5" fmla="*/ 0 h 1198"/>
                <a:gd name="T6" fmla="*/ 0 w 1935"/>
                <a:gd name="T7" fmla="*/ 1197 h 1198"/>
                <a:gd name="T8" fmla="*/ 1934 w 1935"/>
                <a:gd name="T9" fmla="*/ 563 h 1198"/>
              </a:gdLst>
              <a:ahLst/>
              <a:cxnLst>
                <a:cxn ang="0">
                  <a:pos x="T0" y="T1"/>
                </a:cxn>
                <a:cxn ang="0">
                  <a:pos x="T2" y="T3"/>
                </a:cxn>
                <a:cxn ang="0">
                  <a:pos x="T4" y="T5"/>
                </a:cxn>
                <a:cxn ang="0">
                  <a:pos x="T6" y="T7"/>
                </a:cxn>
                <a:cxn ang="0">
                  <a:pos x="T8" y="T9"/>
                </a:cxn>
              </a:cxnLst>
              <a:rect l="0" t="0" r="r" b="b"/>
              <a:pathLst>
                <a:path w="1935" h="1198">
                  <a:moveTo>
                    <a:pt x="1934" y="563"/>
                  </a:moveTo>
                  <a:lnTo>
                    <a:pt x="1934" y="563"/>
                  </a:lnTo>
                  <a:cubicBezTo>
                    <a:pt x="1864" y="361"/>
                    <a:pt x="1767" y="168"/>
                    <a:pt x="1644" y="0"/>
                  </a:cubicBezTo>
                  <a:cubicBezTo>
                    <a:pt x="0" y="1197"/>
                    <a:pt x="0" y="1197"/>
                    <a:pt x="0" y="1197"/>
                  </a:cubicBezTo>
                  <a:lnTo>
                    <a:pt x="1934" y="563"/>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19" name="Freeform 406"/>
            <p:cNvSpPr>
              <a:spLocks noChangeArrowheads="1"/>
            </p:cNvSpPr>
            <p:nvPr/>
          </p:nvSpPr>
          <p:spPr bwMode="auto">
            <a:xfrm>
              <a:off x="5898297" y="2544819"/>
              <a:ext cx="345414" cy="1115777"/>
            </a:xfrm>
            <a:custGeom>
              <a:avLst/>
              <a:gdLst>
                <a:gd name="T0" fmla="*/ 668 w 669"/>
                <a:gd name="T1" fmla="*/ 106 h 2164"/>
                <a:gd name="T2" fmla="*/ 668 w 669"/>
                <a:gd name="T3" fmla="*/ 106 h 2164"/>
                <a:gd name="T4" fmla="*/ 0 w 669"/>
                <a:gd name="T5" fmla="*/ 0 h 2164"/>
                <a:gd name="T6" fmla="*/ 0 w 669"/>
                <a:gd name="T7" fmla="*/ 2163 h 2164"/>
                <a:gd name="T8" fmla="*/ 668 w 669"/>
                <a:gd name="T9" fmla="*/ 106 h 2164"/>
              </a:gdLst>
              <a:ahLst/>
              <a:cxnLst>
                <a:cxn ang="0">
                  <a:pos x="T0" y="T1"/>
                </a:cxn>
                <a:cxn ang="0">
                  <a:pos x="T2" y="T3"/>
                </a:cxn>
                <a:cxn ang="0">
                  <a:pos x="T4" y="T5"/>
                </a:cxn>
                <a:cxn ang="0">
                  <a:pos x="T6" y="T7"/>
                </a:cxn>
                <a:cxn ang="0">
                  <a:pos x="T8" y="T9"/>
                </a:cxn>
              </a:cxnLst>
              <a:rect l="0" t="0" r="r" b="b"/>
              <a:pathLst>
                <a:path w="669" h="2164">
                  <a:moveTo>
                    <a:pt x="668" y="106"/>
                  </a:moveTo>
                  <a:lnTo>
                    <a:pt x="668" y="106"/>
                  </a:lnTo>
                  <a:cubicBezTo>
                    <a:pt x="457" y="35"/>
                    <a:pt x="238" y="0"/>
                    <a:pt x="0" y="0"/>
                  </a:cubicBezTo>
                  <a:cubicBezTo>
                    <a:pt x="0" y="2163"/>
                    <a:pt x="0" y="2163"/>
                    <a:pt x="0" y="2163"/>
                  </a:cubicBezTo>
                  <a:lnTo>
                    <a:pt x="668" y="106"/>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20" name="Freeform 407"/>
            <p:cNvSpPr>
              <a:spLocks noChangeArrowheads="1"/>
            </p:cNvSpPr>
            <p:nvPr/>
          </p:nvSpPr>
          <p:spPr bwMode="auto">
            <a:xfrm>
              <a:off x="5921021" y="2812969"/>
              <a:ext cx="847626" cy="847627"/>
            </a:xfrm>
            <a:custGeom>
              <a:avLst/>
              <a:gdLst>
                <a:gd name="T0" fmla="*/ 1644 w 1645"/>
                <a:gd name="T1" fmla="*/ 447 h 1645"/>
                <a:gd name="T2" fmla="*/ 1644 w 1645"/>
                <a:gd name="T3" fmla="*/ 447 h 1645"/>
                <a:gd name="T4" fmla="*/ 1196 w 1645"/>
                <a:gd name="T5" fmla="*/ 0 h 1645"/>
                <a:gd name="T6" fmla="*/ 0 w 1645"/>
                <a:gd name="T7" fmla="*/ 1644 h 1645"/>
                <a:gd name="T8" fmla="*/ 1644 w 1645"/>
                <a:gd name="T9" fmla="*/ 447 h 1645"/>
              </a:gdLst>
              <a:ahLst/>
              <a:cxnLst>
                <a:cxn ang="0">
                  <a:pos x="T0" y="T1"/>
                </a:cxn>
                <a:cxn ang="0">
                  <a:pos x="T2" y="T3"/>
                </a:cxn>
                <a:cxn ang="0">
                  <a:pos x="T4" y="T5"/>
                </a:cxn>
                <a:cxn ang="0">
                  <a:pos x="T6" y="T7"/>
                </a:cxn>
                <a:cxn ang="0">
                  <a:pos x="T8" y="T9"/>
                </a:cxn>
              </a:cxnLst>
              <a:rect l="0" t="0" r="r" b="b"/>
              <a:pathLst>
                <a:path w="1645" h="1645">
                  <a:moveTo>
                    <a:pt x="1644" y="447"/>
                  </a:moveTo>
                  <a:lnTo>
                    <a:pt x="1644" y="447"/>
                  </a:lnTo>
                  <a:cubicBezTo>
                    <a:pt x="1512" y="273"/>
                    <a:pt x="1363" y="123"/>
                    <a:pt x="1196" y="0"/>
                  </a:cubicBezTo>
                  <a:cubicBezTo>
                    <a:pt x="0" y="1644"/>
                    <a:pt x="0" y="1644"/>
                    <a:pt x="0" y="1644"/>
                  </a:cubicBezTo>
                  <a:lnTo>
                    <a:pt x="1644" y="447"/>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21" name="Freeform 408"/>
            <p:cNvSpPr>
              <a:spLocks noChangeArrowheads="1"/>
            </p:cNvSpPr>
            <p:nvPr/>
          </p:nvSpPr>
          <p:spPr bwMode="auto">
            <a:xfrm>
              <a:off x="4789338" y="3660596"/>
              <a:ext cx="1111231" cy="345414"/>
            </a:xfrm>
            <a:custGeom>
              <a:avLst/>
              <a:gdLst>
                <a:gd name="T0" fmla="*/ 0 w 2156"/>
                <a:gd name="T1" fmla="*/ 0 h 669"/>
                <a:gd name="T2" fmla="*/ 0 w 2156"/>
                <a:gd name="T3" fmla="*/ 0 h 669"/>
                <a:gd name="T4" fmla="*/ 106 w 2156"/>
                <a:gd name="T5" fmla="*/ 668 h 669"/>
                <a:gd name="T6" fmla="*/ 2155 w 2156"/>
                <a:gd name="T7" fmla="*/ 0 h 669"/>
                <a:gd name="T8" fmla="*/ 0 w 2156"/>
                <a:gd name="T9" fmla="*/ 0 h 669"/>
              </a:gdLst>
              <a:ahLst/>
              <a:cxnLst>
                <a:cxn ang="0">
                  <a:pos x="T0" y="T1"/>
                </a:cxn>
                <a:cxn ang="0">
                  <a:pos x="T2" y="T3"/>
                </a:cxn>
                <a:cxn ang="0">
                  <a:pos x="T4" y="T5"/>
                </a:cxn>
                <a:cxn ang="0">
                  <a:pos x="T6" y="T7"/>
                </a:cxn>
                <a:cxn ang="0">
                  <a:pos x="T8" y="T9"/>
                </a:cxn>
              </a:cxnLst>
              <a:rect l="0" t="0" r="r" b="b"/>
              <a:pathLst>
                <a:path w="2156" h="669">
                  <a:moveTo>
                    <a:pt x="0" y="0"/>
                  </a:moveTo>
                  <a:lnTo>
                    <a:pt x="0" y="0"/>
                  </a:lnTo>
                  <a:cubicBezTo>
                    <a:pt x="0" y="229"/>
                    <a:pt x="35" y="457"/>
                    <a:pt x="106" y="668"/>
                  </a:cubicBezTo>
                  <a:cubicBezTo>
                    <a:pt x="2155" y="0"/>
                    <a:pt x="2155" y="0"/>
                    <a:pt x="2155" y="0"/>
                  </a:cubicBezTo>
                  <a:lnTo>
                    <a:pt x="0" y="0"/>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22" name="Freeform 409"/>
            <p:cNvSpPr>
              <a:spLocks noChangeArrowheads="1"/>
            </p:cNvSpPr>
            <p:nvPr/>
          </p:nvSpPr>
          <p:spPr bwMode="auto">
            <a:xfrm>
              <a:off x="5898297" y="2599358"/>
              <a:ext cx="656739" cy="1061238"/>
            </a:xfrm>
            <a:custGeom>
              <a:avLst/>
              <a:gdLst>
                <a:gd name="T0" fmla="*/ 1275 w 1276"/>
                <a:gd name="T1" fmla="*/ 307 h 2058"/>
                <a:gd name="T2" fmla="*/ 1275 w 1276"/>
                <a:gd name="T3" fmla="*/ 307 h 2058"/>
                <a:gd name="T4" fmla="*/ 668 w 1276"/>
                <a:gd name="T5" fmla="*/ 0 h 2058"/>
                <a:gd name="T6" fmla="*/ 0 w 1276"/>
                <a:gd name="T7" fmla="*/ 2057 h 2058"/>
                <a:gd name="T8" fmla="*/ 1275 w 1276"/>
                <a:gd name="T9" fmla="*/ 307 h 2058"/>
              </a:gdLst>
              <a:ahLst/>
              <a:cxnLst>
                <a:cxn ang="0">
                  <a:pos x="T0" y="T1"/>
                </a:cxn>
                <a:cxn ang="0">
                  <a:pos x="T2" y="T3"/>
                </a:cxn>
                <a:cxn ang="0">
                  <a:pos x="T4" y="T5"/>
                </a:cxn>
                <a:cxn ang="0">
                  <a:pos x="T6" y="T7"/>
                </a:cxn>
                <a:cxn ang="0">
                  <a:pos x="T8" y="T9"/>
                </a:cxn>
              </a:cxnLst>
              <a:rect l="0" t="0" r="r" b="b"/>
              <a:pathLst>
                <a:path w="1276" h="2058">
                  <a:moveTo>
                    <a:pt x="1275" y="307"/>
                  </a:moveTo>
                  <a:lnTo>
                    <a:pt x="1275" y="307"/>
                  </a:lnTo>
                  <a:cubicBezTo>
                    <a:pt x="1090" y="175"/>
                    <a:pt x="888" y="70"/>
                    <a:pt x="668" y="0"/>
                  </a:cubicBezTo>
                  <a:cubicBezTo>
                    <a:pt x="0" y="2057"/>
                    <a:pt x="0" y="2057"/>
                    <a:pt x="0" y="2057"/>
                  </a:cubicBezTo>
                  <a:lnTo>
                    <a:pt x="1275" y="307"/>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23" name="Freeform 410"/>
            <p:cNvSpPr>
              <a:spLocks noChangeArrowheads="1"/>
            </p:cNvSpPr>
            <p:nvPr/>
          </p:nvSpPr>
          <p:spPr bwMode="auto">
            <a:xfrm>
              <a:off x="4789338" y="3315183"/>
              <a:ext cx="1111231" cy="345414"/>
            </a:xfrm>
            <a:custGeom>
              <a:avLst/>
              <a:gdLst>
                <a:gd name="T0" fmla="*/ 106 w 2156"/>
                <a:gd name="T1" fmla="*/ 0 h 670"/>
                <a:gd name="T2" fmla="*/ 106 w 2156"/>
                <a:gd name="T3" fmla="*/ 0 h 670"/>
                <a:gd name="T4" fmla="*/ 0 w 2156"/>
                <a:gd name="T5" fmla="*/ 669 h 670"/>
                <a:gd name="T6" fmla="*/ 2155 w 2156"/>
                <a:gd name="T7" fmla="*/ 669 h 670"/>
                <a:gd name="T8" fmla="*/ 106 w 2156"/>
                <a:gd name="T9" fmla="*/ 0 h 670"/>
              </a:gdLst>
              <a:ahLst/>
              <a:cxnLst>
                <a:cxn ang="0">
                  <a:pos x="T0" y="T1"/>
                </a:cxn>
                <a:cxn ang="0">
                  <a:pos x="T2" y="T3"/>
                </a:cxn>
                <a:cxn ang="0">
                  <a:pos x="T4" y="T5"/>
                </a:cxn>
                <a:cxn ang="0">
                  <a:pos x="T6" y="T7"/>
                </a:cxn>
                <a:cxn ang="0">
                  <a:pos x="T8" y="T9"/>
                </a:cxn>
              </a:cxnLst>
              <a:rect l="0" t="0" r="r" b="b"/>
              <a:pathLst>
                <a:path w="2156" h="670">
                  <a:moveTo>
                    <a:pt x="106" y="0"/>
                  </a:moveTo>
                  <a:lnTo>
                    <a:pt x="106" y="0"/>
                  </a:lnTo>
                  <a:cubicBezTo>
                    <a:pt x="35" y="211"/>
                    <a:pt x="0" y="431"/>
                    <a:pt x="0" y="669"/>
                  </a:cubicBezTo>
                  <a:cubicBezTo>
                    <a:pt x="2155" y="669"/>
                    <a:pt x="2155" y="669"/>
                    <a:pt x="2155" y="669"/>
                  </a:cubicBezTo>
                  <a:lnTo>
                    <a:pt x="106" y="0"/>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24" name="Freeform 411"/>
            <p:cNvSpPr>
              <a:spLocks noChangeArrowheads="1"/>
            </p:cNvSpPr>
            <p:nvPr/>
          </p:nvSpPr>
          <p:spPr bwMode="auto">
            <a:xfrm>
              <a:off x="5921021" y="3660596"/>
              <a:ext cx="847626" cy="847626"/>
            </a:xfrm>
            <a:custGeom>
              <a:avLst/>
              <a:gdLst>
                <a:gd name="T0" fmla="*/ 1196 w 1645"/>
                <a:gd name="T1" fmla="*/ 1645 h 1646"/>
                <a:gd name="T2" fmla="*/ 1196 w 1645"/>
                <a:gd name="T3" fmla="*/ 1645 h 1646"/>
                <a:gd name="T4" fmla="*/ 1644 w 1645"/>
                <a:gd name="T5" fmla="*/ 1187 h 1646"/>
                <a:gd name="T6" fmla="*/ 0 w 1645"/>
                <a:gd name="T7" fmla="*/ 0 h 1646"/>
                <a:gd name="T8" fmla="*/ 1196 w 1645"/>
                <a:gd name="T9" fmla="*/ 1645 h 1646"/>
              </a:gdLst>
              <a:ahLst/>
              <a:cxnLst>
                <a:cxn ang="0">
                  <a:pos x="T0" y="T1"/>
                </a:cxn>
                <a:cxn ang="0">
                  <a:pos x="T2" y="T3"/>
                </a:cxn>
                <a:cxn ang="0">
                  <a:pos x="T4" y="T5"/>
                </a:cxn>
                <a:cxn ang="0">
                  <a:pos x="T6" y="T7"/>
                </a:cxn>
                <a:cxn ang="0">
                  <a:pos x="T8" y="T9"/>
                </a:cxn>
              </a:cxnLst>
              <a:rect l="0" t="0" r="r" b="b"/>
              <a:pathLst>
                <a:path w="1645" h="1646">
                  <a:moveTo>
                    <a:pt x="1196" y="1645"/>
                  </a:moveTo>
                  <a:lnTo>
                    <a:pt x="1196" y="1645"/>
                  </a:lnTo>
                  <a:cubicBezTo>
                    <a:pt x="1363" y="1513"/>
                    <a:pt x="1512" y="1363"/>
                    <a:pt x="1644" y="1187"/>
                  </a:cubicBezTo>
                  <a:cubicBezTo>
                    <a:pt x="0" y="0"/>
                    <a:pt x="0" y="0"/>
                    <a:pt x="0" y="0"/>
                  </a:cubicBezTo>
                  <a:lnTo>
                    <a:pt x="1196" y="1645"/>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25" name="Freeform 412"/>
            <p:cNvSpPr>
              <a:spLocks noChangeArrowheads="1"/>
            </p:cNvSpPr>
            <p:nvPr/>
          </p:nvSpPr>
          <p:spPr bwMode="auto">
            <a:xfrm>
              <a:off x="5921021" y="3660596"/>
              <a:ext cx="615835" cy="993063"/>
            </a:xfrm>
            <a:custGeom>
              <a:avLst/>
              <a:gdLst>
                <a:gd name="T0" fmla="*/ 624 w 1197"/>
                <a:gd name="T1" fmla="*/ 1926 h 1927"/>
                <a:gd name="T2" fmla="*/ 624 w 1197"/>
                <a:gd name="T3" fmla="*/ 1926 h 1927"/>
                <a:gd name="T4" fmla="*/ 1196 w 1197"/>
                <a:gd name="T5" fmla="*/ 1645 h 1927"/>
                <a:gd name="T6" fmla="*/ 0 w 1197"/>
                <a:gd name="T7" fmla="*/ 0 h 1927"/>
                <a:gd name="T8" fmla="*/ 624 w 1197"/>
                <a:gd name="T9" fmla="*/ 1926 h 1927"/>
              </a:gdLst>
              <a:ahLst/>
              <a:cxnLst>
                <a:cxn ang="0">
                  <a:pos x="T0" y="T1"/>
                </a:cxn>
                <a:cxn ang="0">
                  <a:pos x="T2" y="T3"/>
                </a:cxn>
                <a:cxn ang="0">
                  <a:pos x="T4" y="T5"/>
                </a:cxn>
                <a:cxn ang="0">
                  <a:pos x="T6" y="T7"/>
                </a:cxn>
                <a:cxn ang="0">
                  <a:pos x="T8" y="T9"/>
                </a:cxn>
              </a:cxnLst>
              <a:rect l="0" t="0" r="r" b="b"/>
              <a:pathLst>
                <a:path w="1197" h="1927">
                  <a:moveTo>
                    <a:pt x="624" y="1926"/>
                  </a:moveTo>
                  <a:lnTo>
                    <a:pt x="624" y="1926"/>
                  </a:lnTo>
                  <a:cubicBezTo>
                    <a:pt x="835" y="1865"/>
                    <a:pt x="1020" y="1768"/>
                    <a:pt x="1196" y="1645"/>
                  </a:cubicBezTo>
                  <a:cubicBezTo>
                    <a:pt x="0" y="0"/>
                    <a:pt x="0" y="0"/>
                    <a:pt x="0" y="0"/>
                  </a:cubicBezTo>
                  <a:lnTo>
                    <a:pt x="624" y="1926"/>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26" name="Freeform 413"/>
            <p:cNvSpPr>
              <a:spLocks noChangeArrowheads="1"/>
            </p:cNvSpPr>
            <p:nvPr/>
          </p:nvSpPr>
          <p:spPr bwMode="auto">
            <a:xfrm>
              <a:off x="5921021" y="3660596"/>
              <a:ext cx="997608" cy="611290"/>
            </a:xfrm>
            <a:custGeom>
              <a:avLst/>
              <a:gdLst>
                <a:gd name="T0" fmla="*/ 1644 w 1935"/>
                <a:gd name="T1" fmla="*/ 1187 h 1188"/>
                <a:gd name="T2" fmla="*/ 1644 w 1935"/>
                <a:gd name="T3" fmla="*/ 1187 h 1188"/>
                <a:gd name="T4" fmla="*/ 1934 w 1935"/>
                <a:gd name="T5" fmla="*/ 624 h 1188"/>
                <a:gd name="T6" fmla="*/ 0 w 1935"/>
                <a:gd name="T7" fmla="*/ 0 h 1188"/>
                <a:gd name="T8" fmla="*/ 1644 w 1935"/>
                <a:gd name="T9" fmla="*/ 1187 h 1188"/>
              </a:gdLst>
              <a:ahLst/>
              <a:cxnLst>
                <a:cxn ang="0">
                  <a:pos x="T0" y="T1"/>
                </a:cxn>
                <a:cxn ang="0">
                  <a:pos x="T2" y="T3"/>
                </a:cxn>
                <a:cxn ang="0">
                  <a:pos x="T4" y="T5"/>
                </a:cxn>
                <a:cxn ang="0">
                  <a:pos x="T6" y="T7"/>
                </a:cxn>
                <a:cxn ang="0">
                  <a:pos x="T8" y="T9"/>
                </a:cxn>
              </a:cxnLst>
              <a:rect l="0" t="0" r="r" b="b"/>
              <a:pathLst>
                <a:path w="1935" h="1188">
                  <a:moveTo>
                    <a:pt x="1644" y="1187"/>
                  </a:moveTo>
                  <a:lnTo>
                    <a:pt x="1644" y="1187"/>
                  </a:lnTo>
                  <a:cubicBezTo>
                    <a:pt x="1767" y="1020"/>
                    <a:pt x="1864" y="827"/>
                    <a:pt x="1934" y="624"/>
                  </a:cubicBezTo>
                  <a:cubicBezTo>
                    <a:pt x="0" y="0"/>
                    <a:pt x="0" y="0"/>
                    <a:pt x="0" y="0"/>
                  </a:cubicBezTo>
                  <a:lnTo>
                    <a:pt x="1644" y="1187"/>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27" name="Freeform 414"/>
            <p:cNvSpPr>
              <a:spLocks noChangeArrowheads="1"/>
            </p:cNvSpPr>
            <p:nvPr/>
          </p:nvSpPr>
          <p:spPr bwMode="auto">
            <a:xfrm>
              <a:off x="5921021" y="3660596"/>
              <a:ext cx="1047602" cy="322689"/>
            </a:xfrm>
            <a:custGeom>
              <a:avLst/>
              <a:gdLst>
                <a:gd name="T0" fmla="*/ 1934 w 2032"/>
                <a:gd name="T1" fmla="*/ 624 h 625"/>
                <a:gd name="T2" fmla="*/ 1934 w 2032"/>
                <a:gd name="T3" fmla="*/ 624 h 625"/>
                <a:gd name="T4" fmla="*/ 2031 w 2032"/>
                <a:gd name="T5" fmla="*/ 0 h 625"/>
                <a:gd name="T6" fmla="*/ 0 w 2032"/>
                <a:gd name="T7" fmla="*/ 0 h 625"/>
                <a:gd name="T8" fmla="*/ 1934 w 2032"/>
                <a:gd name="T9" fmla="*/ 624 h 625"/>
              </a:gdLst>
              <a:ahLst/>
              <a:cxnLst>
                <a:cxn ang="0">
                  <a:pos x="T0" y="T1"/>
                </a:cxn>
                <a:cxn ang="0">
                  <a:pos x="T2" y="T3"/>
                </a:cxn>
                <a:cxn ang="0">
                  <a:pos x="T4" y="T5"/>
                </a:cxn>
                <a:cxn ang="0">
                  <a:pos x="T6" y="T7"/>
                </a:cxn>
                <a:cxn ang="0">
                  <a:pos x="T8" y="T9"/>
                </a:cxn>
              </a:cxnLst>
              <a:rect l="0" t="0" r="r" b="b"/>
              <a:pathLst>
                <a:path w="2032" h="625">
                  <a:moveTo>
                    <a:pt x="1934" y="624"/>
                  </a:moveTo>
                  <a:lnTo>
                    <a:pt x="1934" y="624"/>
                  </a:lnTo>
                  <a:cubicBezTo>
                    <a:pt x="1996" y="431"/>
                    <a:pt x="2031" y="220"/>
                    <a:pt x="2031" y="0"/>
                  </a:cubicBezTo>
                  <a:cubicBezTo>
                    <a:pt x="0" y="0"/>
                    <a:pt x="0" y="0"/>
                    <a:pt x="0" y="0"/>
                  </a:cubicBezTo>
                  <a:lnTo>
                    <a:pt x="1934" y="624"/>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28" name="Freeform 415"/>
            <p:cNvSpPr>
              <a:spLocks noChangeArrowheads="1"/>
            </p:cNvSpPr>
            <p:nvPr/>
          </p:nvSpPr>
          <p:spPr bwMode="auto">
            <a:xfrm>
              <a:off x="5921021" y="3333362"/>
              <a:ext cx="1047602" cy="327234"/>
            </a:xfrm>
            <a:custGeom>
              <a:avLst/>
              <a:gdLst>
                <a:gd name="T0" fmla="*/ 0 w 2032"/>
                <a:gd name="T1" fmla="*/ 634 h 635"/>
                <a:gd name="T2" fmla="*/ 0 w 2032"/>
                <a:gd name="T3" fmla="*/ 634 h 635"/>
                <a:gd name="T4" fmla="*/ 2031 w 2032"/>
                <a:gd name="T5" fmla="*/ 634 h 635"/>
                <a:gd name="T6" fmla="*/ 1934 w 2032"/>
                <a:gd name="T7" fmla="*/ 0 h 635"/>
                <a:gd name="T8" fmla="*/ 0 w 2032"/>
                <a:gd name="T9" fmla="*/ 634 h 635"/>
              </a:gdLst>
              <a:ahLst/>
              <a:cxnLst>
                <a:cxn ang="0">
                  <a:pos x="T0" y="T1"/>
                </a:cxn>
                <a:cxn ang="0">
                  <a:pos x="T2" y="T3"/>
                </a:cxn>
                <a:cxn ang="0">
                  <a:pos x="T4" y="T5"/>
                </a:cxn>
                <a:cxn ang="0">
                  <a:pos x="T6" y="T7"/>
                </a:cxn>
                <a:cxn ang="0">
                  <a:pos x="T8" y="T9"/>
                </a:cxn>
              </a:cxnLst>
              <a:rect l="0" t="0" r="r" b="b"/>
              <a:pathLst>
                <a:path w="2032" h="635">
                  <a:moveTo>
                    <a:pt x="0" y="634"/>
                  </a:moveTo>
                  <a:lnTo>
                    <a:pt x="0" y="634"/>
                  </a:lnTo>
                  <a:cubicBezTo>
                    <a:pt x="2031" y="634"/>
                    <a:pt x="2031" y="634"/>
                    <a:pt x="2031" y="634"/>
                  </a:cubicBezTo>
                  <a:cubicBezTo>
                    <a:pt x="2031" y="414"/>
                    <a:pt x="1996" y="203"/>
                    <a:pt x="1934" y="0"/>
                  </a:cubicBezTo>
                  <a:lnTo>
                    <a:pt x="0" y="634"/>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29" name="Freeform 416"/>
            <p:cNvSpPr>
              <a:spLocks noChangeArrowheads="1"/>
            </p:cNvSpPr>
            <p:nvPr/>
          </p:nvSpPr>
          <p:spPr bwMode="auto">
            <a:xfrm>
              <a:off x="4996131" y="3660596"/>
              <a:ext cx="902166" cy="897620"/>
            </a:xfrm>
            <a:custGeom>
              <a:avLst/>
              <a:gdLst>
                <a:gd name="T0" fmla="*/ 0 w 1751"/>
                <a:gd name="T1" fmla="*/ 1266 h 1743"/>
                <a:gd name="T2" fmla="*/ 0 w 1751"/>
                <a:gd name="T3" fmla="*/ 1266 h 1743"/>
                <a:gd name="T4" fmla="*/ 484 w 1751"/>
                <a:gd name="T5" fmla="*/ 1742 h 1743"/>
                <a:gd name="T6" fmla="*/ 1750 w 1751"/>
                <a:gd name="T7" fmla="*/ 0 h 1743"/>
                <a:gd name="T8" fmla="*/ 0 w 1751"/>
                <a:gd name="T9" fmla="*/ 1266 h 1743"/>
              </a:gdLst>
              <a:ahLst/>
              <a:cxnLst>
                <a:cxn ang="0">
                  <a:pos x="T0" y="T1"/>
                </a:cxn>
                <a:cxn ang="0">
                  <a:pos x="T2" y="T3"/>
                </a:cxn>
                <a:cxn ang="0">
                  <a:pos x="T4" y="T5"/>
                </a:cxn>
                <a:cxn ang="0">
                  <a:pos x="T6" y="T7"/>
                </a:cxn>
                <a:cxn ang="0">
                  <a:pos x="T8" y="T9"/>
                </a:cxn>
              </a:cxnLst>
              <a:rect l="0" t="0" r="r" b="b"/>
              <a:pathLst>
                <a:path w="1751" h="1743">
                  <a:moveTo>
                    <a:pt x="0" y="1266"/>
                  </a:moveTo>
                  <a:lnTo>
                    <a:pt x="0" y="1266"/>
                  </a:lnTo>
                  <a:cubicBezTo>
                    <a:pt x="141" y="1451"/>
                    <a:pt x="299" y="1610"/>
                    <a:pt x="484" y="1742"/>
                  </a:cubicBezTo>
                  <a:cubicBezTo>
                    <a:pt x="1750" y="0"/>
                    <a:pt x="1750" y="0"/>
                    <a:pt x="1750" y="0"/>
                  </a:cubicBezTo>
                  <a:lnTo>
                    <a:pt x="0" y="1266"/>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30" name="Freeform 417"/>
            <p:cNvSpPr>
              <a:spLocks noChangeArrowheads="1"/>
            </p:cNvSpPr>
            <p:nvPr/>
          </p:nvSpPr>
          <p:spPr bwMode="auto">
            <a:xfrm>
              <a:off x="5921021" y="3660596"/>
              <a:ext cx="322689" cy="1047602"/>
            </a:xfrm>
            <a:custGeom>
              <a:avLst/>
              <a:gdLst>
                <a:gd name="T0" fmla="*/ 0 w 625"/>
                <a:gd name="T1" fmla="*/ 2032 h 2033"/>
                <a:gd name="T2" fmla="*/ 0 w 625"/>
                <a:gd name="T3" fmla="*/ 2032 h 2033"/>
                <a:gd name="T4" fmla="*/ 624 w 625"/>
                <a:gd name="T5" fmla="*/ 1926 h 2033"/>
                <a:gd name="T6" fmla="*/ 0 w 625"/>
                <a:gd name="T7" fmla="*/ 0 h 2033"/>
                <a:gd name="T8" fmla="*/ 0 w 625"/>
                <a:gd name="T9" fmla="*/ 2032 h 2033"/>
              </a:gdLst>
              <a:ahLst/>
              <a:cxnLst>
                <a:cxn ang="0">
                  <a:pos x="T0" y="T1"/>
                </a:cxn>
                <a:cxn ang="0">
                  <a:pos x="T2" y="T3"/>
                </a:cxn>
                <a:cxn ang="0">
                  <a:pos x="T4" y="T5"/>
                </a:cxn>
                <a:cxn ang="0">
                  <a:pos x="T6" y="T7"/>
                </a:cxn>
                <a:cxn ang="0">
                  <a:pos x="T8" y="T9"/>
                </a:cxn>
              </a:cxnLst>
              <a:rect l="0" t="0" r="r" b="b"/>
              <a:pathLst>
                <a:path w="625" h="2033">
                  <a:moveTo>
                    <a:pt x="0" y="2032"/>
                  </a:moveTo>
                  <a:lnTo>
                    <a:pt x="0" y="2032"/>
                  </a:lnTo>
                  <a:cubicBezTo>
                    <a:pt x="220" y="2032"/>
                    <a:pt x="430" y="1997"/>
                    <a:pt x="624" y="1926"/>
                  </a:cubicBezTo>
                  <a:cubicBezTo>
                    <a:pt x="0" y="0"/>
                    <a:pt x="0" y="0"/>
                    <a:pt x="0" y="0"/>
                  </a:cubicBezTo>
                  <a:lnTo>
                    <a:pt x="0" y="2032"/>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31" name="Freeform 418"/>
            <p:cNvSpPr>
              <a:spLocks noChangeArrowheads="1"/>
            </p:cNvSpPr>
            <p:nvPr/>
          </p:nvSpPr>
          <p:spPr bwMode="auto">
            <a:xfrm>
              <a:off x="5246101" y="3660596"/>
              <a:ext cx="652196" cy="1056692"/>
            </a:xfrm>
            <a:custGeom>
              <a:avLst/>
              <a:gdLst>
                <a:gd name="T0" fmla="*/ 0 w 1267"/>
                <a:gd name="T1" fmla="*/ 1742 h 2050"/>
                <a:gd name="T2" fmla="*/ 0 w 1267"/>
                <a:gd name="T3" fmla="*/ 1742 h 2050"/>
                <a:gd name="T4" fmla="*/ 598 w 1267"/>
                <a:gd name="T5" fmla="*/ 2049 h 2050"/>
                <a:gd name="T6" fmla="*/ 1266 w 1267"/>
                <a:gd name="T7" fmla="*/ 0 h 2050"/>
                <a:gd name="T8" fmla="*/ 0 w 1267"/>
                <a:gd name="T9" fmla="*/ 1742 h 2050"/>
              </a:gdLst>
              <a:ahLst/>
              <a:cxnLst>
                <a:cxn ang="0">
                  <a:pos x="T0" y="T1"/>
                </a:cxn>
                <a:cxn ang="0">
                  <a:pos x="T2" y="T3"/>
                </a:cxn>
                <a:cxn ang="0">
                  <a:pos x="T4" y="T5"/>
                </a:cxn>
                <a:cxn ang="0">
                  <a:pos x="T6" y="T7"/>
                </a:cxn>
                <a:cxn ang="0">
                  <a:pos x="T8" y="T9"/>
                </a:cxn>
              </a:cxnLst>
              <a:rect l="0" t="0" r="r" b="b"/>
              <a:pathLst>
                <a:path w="1267" h="2050">
                  <a:moveTo>
                    <a:pt x="0" y="1742"/>
                  </a:moveTo>
                  <a:lnTo>
                    <a:pt x="0" y="1742"/>
                  </a:lnTo>
                  <a:cubicBezTo>
                    <a:pt x="176" y="1873"/>
                    <a:pt x="378" y="1979"/>
                    <a:pt x="598" y="2049"/>
                  </a:cubicBezTo>
                  <a:cubicBezTo>
                    <a:pt x="1266" y="0"/>
                    <a:pt x="1266" y="0"/>
                    <a:pt x="1266" y="0"/>
                  </a:cubicBezTo>
                  <a:lnTo>
                    <a:pt x="0" y="1742"/>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32" name="Freeform 419"/>
            <p:cNvSpPr>
              <a:spLocks noChangeArrowheads="1"/>
            </p:cNvSpPr>
            <p:nvPr/>
          </p:nvSpPr>
          <p:spPr bwMode="auto">
            <a:xfrm>
              <a:off x="4843877" y="3660596"/>
              <a:ext cx="1056692" cy="652195"/>
            </a:xfrm>
            <a:custGeom>
              <a:avLst/>
              <a:gdLst>
                <a:gd name="T0" fmla="*/ 0 w 2050"/>
                <a:gd name="T1" fmla="*/ 668 h 1267"/>
                <a:gd name="T2" fmla="*/ 0 w 2050"/>
                <a:gd name="T3" fmla="*/ 668 h 1267"/>
                <a:gd name="T4" fmla="*/ 299 w 2050"/>
                <a:gd name="T5" fmla="*/ 1266 h 1267"/>
                <a:gd name="T6" fmla="*/ 2049 w 2050"/>
                <a:gd name="T7" fmla="*/ 0 h 1267"/>
                <a:gd name="T8" fmla="*/ 0 w 2050"/>
                <a:gd name="T9" fmla="*/ 668 h 1267"/>
              </a:gdLst>
              <a:ahLst/>
              <a:cxnLst>
                <a:cxn ang="0">
                  <a:pos x="T0" y="T1"/>
                </a:cxn>
                <a:cxn ang="0">
                  <a:pos x="T2" y="T3"/>
                </a:cxn>
                <a:cxn ang="0">
                  <a:pos x="T4" y="T5"/>
                </a:cxn>
                <a:cxn ang="0">
                  <a:pos x="T6" y="T7"/>
                </a:cxn>
                <a:cxn ang="0">
                  <a:pos x="T8" y="T9"/>
                </a:cxn>
              </a:cxnLst>
              <a:rect l="0" t="0" r="r" b="b"/>
              <a:pathLst>
                <a:path w="2050" h="1267">
                  <a:moveTo>
                    <a:pt x="0" y="668"/>
                  </a:moveTo>
                  <a:lnTo>
                    <a:pt x="0" y="668"/>
                  </a:lnTo>
                  <a:cubicBezTo>
                    <a:pt x="70" y="879"/>
                    <a:pt x="167" y="1082"/>
                    <a:pt x="299" y="1266"/>
                  </a:cubicBezTo>
                  <a:cubicBezTo>
                    <a:pt x="2049" y="0"/>
                    <a:pt x="2049" y="0"/>
                    <a:pt x="2049" y="0"/>
                  </a:cubicBezTo>
                  <a:lnTo>
                    <a:pt x="0" y="668"/>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33" name="Freeform 420"/>
            <p:cNvSpPr>
              <a:spLocks noChangeArrowheads="1"/>
            </p:cNvSpPr>
            <p:nvPr/>
          </p:nvSpPr>
          <p:spPr bwMode="auto">
            <a:xfrm>
              <a:off x="5555155" y="3660596"/>
              <a:ext cx="345414" cy="1111231"/>
            </a:xfrm>
            <a:custGeom>
              <a:avLst/>
              <a:gdLst>
                <a:gd name="T0" fmla="*/ 0 w 669"/>
                <a:gd name="T1" fmla="*/ 2049 h 2156"/>
                <a:gd name="T2" fmla="*/ 0 w 669"/>
                <a:gd name="T3" fmla="*/ 2049 h 2156"/>
                <a:gd name="T4" fmla="*/ 668 w 669"/>
                <a:gd name="T5" fmla="*/ 2155 h 2156"/>
                <a:gd name="T6" fmla="*/ 668 w 669"/>
                <a:gd name="T7" fmla="*/ 0 h 2156"/>
                <a:gd name="T8" fmla="*/ 0 w 669"/>
                <a:gd name="T9" fmla="*/ 2049 h 2156"/>
              </a:gdLst>
              <a:ahLst/>
              <a:cxnLst>
                <a:cxn ang="0">
                  <a:pos x="T0" y="T1"/>
                </a:cxn>
                <a:cxn ang="0">
                  <a:pos x="T2" y="T3"/>
                </a:cxn>
                <a:cxn ang="0">
                  <a:pos x="T4" y="T5"/>
                </a:cxn>
                <a:cxn ang="0">
                  <a:pos x="T6" y="T7"/>
                </a:cxn>
                <a:cxn ang="0">
                  <a:pos x="T8" y="T9"/>
                </a:cxn>
              </a:cxnLst>
              <a:rect l="0" t="0" r="r" b="b"/>
              <a:pathLst>
                <a:path w="669" h="2156">
                  <a:moveTo>
                    <a:pt x="0" y="2049"/>
                  </a:moveTo>
                  <a:lnTo>
                    <a:pt x="0" y="2049"/>
                  </a:lnTo>
                  <a:cubicBezTo>
                    <a:pt x="211" y="2120"/>
                    <a:pt x="439" y="2155"/>
                    <a:pt x="668" y="2155"/>
                  </a:cubicBezTo>
                  <a:cubicBezTo>
                    <a:pt x="668" y="0"/>
                    <a:pt x="668" y="0"/>
                    <a:pt x="668" y="0"/>
                  </a:cubicBezTo>
                  <a:lnTo>
                    <a:pt x="0" y="2049"/>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34" name="Freeform 421"/>
            <p:cNvSpPr>
              <a:spLocks noChangeArrowheads="1"/>
            </p:cNvSpPr>
            <p:nvPr/>
          </p:nvSpPr>
          <p:spPr bwMode="auto">
            <a:xfrm>
              <a:off x="5023400" y="2762975"/>
              <a:ext cx="1790696" cy="1790696"/>
            </a:xfrm>
            <a:custGeom>
              <a:avLst/>
              <a:gdLst>
                <a:gd name="T0" fmla="*/ 3473 w 3474"/>
                <a:gd name="T1" fmla="*/ 1741 h 3475"/>
                <a:gd name="T2" fmla="*/ 3473 w 3474"/>
                <a:gd name="T3" fmla="*/ 1741 h 3475"/>
                <a:gd name="T4" fmla="*/ 1741 w 3474"/>
                <a:gd name="T5" fmla="*/ 3474 h 3475"/>
                <a:gd name="T6" fmla="*/ 0 w 3474"/>
                <a:gd name="T7" fmla="*/ 1741 h 3475"/>
                <a:gd name="T8" fmla="*/ 1741 w 3474"/>
                <a:gd name="T9" fmla="*/ 0 h 3475"/>
                <a:gd name="T10" fmla="*/ 3473 w 3474"/>
                <a:gd name="T11" fmla="*/ 1741 h 3475"/>
              </a:gdLst>
              <a:ahLst/>
              <a:cxnLst>
                <a:cxn ang="0">
                  <a:pos x="T0" y="T1"/>
                </a:cxn>
                <a:cxn ang="0">
                  <a:pos x="T2" y="T3"/>
                </a:cxn>
                <a:cxn ang="0">
                  <a:pos x="T4" y="T5"/>
                </a:cxn>
                <a:cxn ang="0">
                  <a:pos x="T6" y="T7"/>
                </a:cxn>
                <a:cxn ang="0">
                  <a:pos x="T8" y="T9"/>
                </a:cxn>
                <a:cxn ang="0">
                  <a:pos x="T10" y="T11"/>
                </a:cxn>
              </a:cxnLst>
              <a:rect l="0" t="0" r="r" b="b"/>
              <a:pathLst>
                <a:path w="3474" h="3475">
                  <a:moveTo>
                    <a:pt x="3473" y="1741"/>
                  </a:moveTo>
                  <a:lnTo>
                    <a:pt x="3473" y="1741"/>
                  </a:lnTo>
                  <a:cubicBezTo>
                    <a:pt x="3473" y="2699"/>
                    <a:pt x="2699" y="3474"/>
                    <a:pt x="1741" y="3474"/>
                  </a:cubicBezTo>
                  <a:cubicBezTo>
                    <a:pt x="782" y="3474"/>
                    <a:pt x="0" y="2699"/>
                    <a:pt x="0" y="1741"/>
                  </a:cubicBezTo>
                  <a:cubicBezTo>
                    <a:pt x="0" y="782"/>
                    <a:pt x="782" y="0"/>
                    <a:pt x="1741" y="0"/>
                  </a:cubicBezTo>
                  <a:cubicBezTo>
                    <a:pt x="2699" y="0"/>
                    <a:pt x="3473" y="782"/>
                    <a:pt x="3473" y="1741"/>
                  </a:cubicBezTo>
                </a:path>
              </a:pathLst>
            </a:custGeom>
            <a:solidFill>
              <a:schemeClr val="bg2"/>
            </a:solidFill>
            <a:ln>
              <a:noFill/>
            </a:ln>
            <a:effectLst/>
          </p:spPr>
          <p:txBody>
            <a:bodyPr wrap="none" anchor="ctr"/>
            <a:lstStyle/>
            <a:p>
              <a:endParaRPr lang="en-US" sz="900">
                <a:latin typeface="Calibri" panose="020F0502020204030204" pitchFamily="34" charset="0"/>
                <a:cs typeface="Calibri" panose="020F0502020204030204" pitchFamily="34" charset="0"/>
              </a:endParaRPr>
            </a:p>
          </p:txBody>
        </p:sp>
      </p:grpSp>
      <p:sp>
        <p:nvSpPr>
          <p:cNvPr id="555" name="CuadroTexto 554"/>
          <p:cNvSpPr txBox="1"/>
          <p:nvPr/>
        </p:nvSpPr>
        <p:spPr>
          <a:xfrm>
            <a:off x="2465962" y="1397074"/>
            <a:ext cx="1191338" cy="400110"/>
          </a:xfrm>
          <a:prstGeom prst="rect">
            <a:avLst/>
          </a:prstGeom>
          <a:noFill/>
        </p:spPr>
        <p:txBody>
          <a:bodyPr wrap="square" rtlCol="0">
            <a:spAutoFit/>
          </a:bodyPr>
          <a:lstStyle/>
          <a:p>
            <a:pPr algn="r"/>
            <a:r>
              <a:rPr lang="pl-PL" sz="2000" b="1" dirty="0">
                <a:solidFill>
                  <a:srgbClr val="60BA47"/>
                </a:solidFill>
                <a:latin typeface="Calibri" panose="020F0502020204030204" pitchFamily="34" charset="0"/>
                <a:ea typeface="Lato" charset="0"/>
                <a:cs typeface="Calibri" panose="020F0502020204030204" pitchFamily="34" charset="0"/>
              </a:rPr>
              <a:t>REUSE</a:t>
            </a:r>
            <a:endParaRPr lang="en-US" sz="2000" b="1" dirty="0">
              <a:solidFill>
                <a:srgbClr val="60BA47"/>
              </a:solidFill>
              <a:latin typeface="Calibri" panose="020F0502020204030204" pitchFamily="34" charset="0"/>
              <a:ea typeface="Lato" charset="0"/>
              <a:cs typeface="Calibri" panose="020F0502020204030204" pitchFamily="34" charset="0"/>
            </a:endParaRPr>
          </a:p>
        </p:txBody>
      </p:sp>
      <p:sp>
        <p:nvSpPr>
          <p:cNvPr id="556" name="Rectángulo 555"/>
          <p:cNvSpPr/>
          <p:nvPr/>
        </p:nvSpPr>
        <p:spPr>
          <a:xfrm>
            <a:off x="362139" y="1715928"/>
            <a:ext cx="3292577" cy="1200329"/>
          </a:xfrm>
          <a:prstGeom prst="rect">
            <a:avLst/>
          </a:prstGeom>
        </p:spPr>
        <p:txBody>
          <a:bodyPr wrap="square">
            <a:spAutoFit/>
          </a:bodyPr>
          <a:lstStyle/>
          <a:p>
            <a:pPr algn="r"/>
            <a:r>
              <a:rPr lang="en-US" dirty="0">
                <a:solidFill>
                  <a:srgbClr val="1D4C60"/>
                </a:solidFill>
              </a:rPr>
              <a:t>Repurposing surplus food and by-products within the food system creates value from what was once considered waste.</a:t>
            </a:r>
            <a:endParaRPr lang="en-US" dirty="0">
              <a:solidFill>
                <a:srgbClr val="1D4C60"/>
              </a:solidFill>
              <a:latin typeface="Calibri" panose="020F0502020204030204" pitchFamily="34" charset="0"/>
              <a:ea typeface="Lato" charset="0"/>
              <a:cs typeface="Calibri" panose="020F0502020204030204" pitchFamily="34" charset="0"/>
            </a:endParaRPr>
          </a:p>
        </p:txBody>
      </p:sp>
      <p:sp>
        <p:nvSpPr>
          <p:cNvPr id="559" name="CuadroTexto 558"/>
          <p:cNvSpPr txBox="1"/>
          <p:nvPr/>
        </p:nvSpPr>
        <p:spPr>
          <a:xfrm>
            <a:off x="1990044" y="4410049"/>
            <a:ext cx="1191338" cy="400110"/>
          </a:xfrm>
          <a:prstGeom prst="rect">
            <a:avLst/>
          </a:prstGeom>
          <a:noFill/>
        </p:spPr>
        <p:txBody>
          <a:bodyPr wrap="square" rtlCol="0">
            <a:spAutoFit/>
          </a:bodyPr>
          <a:lstStyle/>
          <a:p>
            <a:pPr algn="r"/>
            <a:r>
              <a:rPr lang="pl-PL" sz="2000" b="1" dirty="0">
                <a:solidFill>
                  <a:srgbClr val="F26650"/>
                </a:solidFill>
                <a:latin typeface="Calibri" panose="020F0502020204030204" pitchFamily="34" charset="0"/>
                <a:ea typeface="Lato" charset="0"/>
                <a:cs typeface="Calibri" panose="020F0502020204030204" pitchFamily="34" charset="0"/>
              </a:rPr>
              <a:t>REDUCE</a:t>
            </a:r>
            <a:endParaRPr lang="en-US" sz="2000" b="1" dirty="0">
              <a:solidFill>
                <a:srgbClr val="F26650"/>
              </a:solidFill>
              <a:latin typeface="Calibri" panose="020F0502020204030204" pitchFamily="34" charset="0"/>
              <a:ea typeface="Lato" charset="0"/>
              <a:cs typeface="Calibri" panose="020F0502020204030204" pitchFamily="34" charset="0"/>
            </a:endParaRPr>
          </a:p>
        </p:txBody>
      </p:sp>
      <p:sp>
        <p:nvSpPr>
          <p:cNvPr id="560" name="Rectángulo 559"/>
          <p:cNvSpPr/>
          <p:nvPr/>
        </p:nvSpPr>
        <p:spPr>
          <a:xfrm>
            <a:off x="135802" y="4728650"/>
            <a:ext cx="3045580" cy="1477328"/>
          </a:xfrm>
          <a:prstGeom prst="rect">
            <a:avLst/>
          </a:prstGeom>
        </p:spPr>
        <p:txBody>
          <a:bodyPr wrap="square">
            <a:spAutoFit/>
          </a:bodyPr>
          <a:lstStyle/>
          <a:p>
            <a:pPr algn="r"/>
            <a:r>
              <a:rPr lang="en-US" dirty="0">
                <a:solidFill>
                  <a:srgbClr val="1D4C60"/>
                </a:solidFill>
                <a:latin typeface="Calibri" panose="020F0502020204030204" pitchFamily="34" charset="0"/>
                <a:ea typeface="Lato" charset="0"/>
                <a:cs typeface="Calibri" panose="020F0502020204030204" pitchFamily="34" charset="0"/>
              </a:rPr>
              <a:t>Cutting down food waste at every stage of the supply chain helps lower greenhouse gas emissions and conserve valuable resources.</a:t>
            </a:r>
          </a:p>
        </p:txBody>
      </p:sp>
      <p:sp>
        <p:nvSpPr>
          <p:cNvPr id="565" name="CuadroTexto 564"/>
          <p:cNvSpPr txBox="1"/>
          <p:nvPr/>
        </p:nvSpPr>
        <p:spPr>
          <a:xfrm>
            <a:off x="8959100" y="4009939"/>
            <a:ext cx="1191338" cy="400110"/>
          </a:xfrm>
          <a:prstGeom prst="rect">
            <a:avLst/>
          </a:prstGeom>
          <a:noFill/>
        </p:spPr>
        <p:txBody>
          <a:bodyPr wrap="square" rtlCol="0">
            <a:spAutoFit/>
          </a:bodyPr>
          <a:lstStyle/>
          <a:p>
            <a:r>
              <a:rPr lang="pl-PL" sz="2000" b="1" dirty="0">
                <a:solidFill>
                  <a:srgbClr val="2094D2"/>
                </a:solidFill>
                <a:latin typeface="Calibri" panose="020F0502020204030204" pitchFamily="34" charset="0"/>
                <a:ea typeface="Lato" charset="0"/>
                <a:cs typeface="Calibri" panose="020F0502020204030204" pitchFamily="34" charset="0"/>
              </a:rPr>
              <a:t>RECYCLE</a:t>
            </a:r>
            <a:endParaRPr lang="en-US" sz="2000" b="1" dirty="0">
              <a:solidFill>
                <a:srgbClr val="2094D2"/>
              </a:solidFill>
              <a:latin typeface="Calibri" panose="020F0502020204030204" pitchFamily="34" charset="0"/>
              <a:ea typeface="Lato" charset="0"/>
              <a:cs typeface="Calibri" panose="020F0502020204030204" pitchFamily="34" charset="0"/>
            </a:endParaRPr>
          </a:p>
        </p:txBody>
      </p:sp>
      <p:sp>
        <p:nvSpPr>
          <p:cNvPr id="566" name="Rectángulo 565"/>
          <p:cNvSpPr/>
          <p:nvPr/>
        </p:nvSpPr>
        <p:spPr>
          <a:xfrm>
            <a:off x="8959100" y="4332133"/>
            <a:ext cx="2611229" cy="1754326"/>
          </a:xfrm>
          <a:prstGeom prst="rect">
            <a:avLst/>
          </a:prstGeom>
        </p:spPr>
        <p:txBody>
          <a:bodyPr wrap="square">
            <a:spAutoFit/>
          </a:bodyPr>
          <a:lstStyle/>
          <a:p>
            <a:r>
              <a:rPr lang="en-US" dirty="0">
                <a:solidFill>
                  <a:srgbClr val="1D4C60"/>
                </a:solidFill>
              </a:rPr>
              <a:t>Nutrient recycling, such as composting and bioconversion, transforms food waste into valuable resources for sustainable food production.</a:t>
            </a:r>
            <a:endParaRPr lang="en-US" dirty="0">
              <a:solidFill>
                <a:srgbClr val="1D4C60"/>
              </a:solidFill>
              <a:latin typeface="Calibri" panose="020F0502020204030204" pitchFamily="34" charset="0"/>
              <a:ea typeface="Lato" charset="0"/>
              <a:cs typeface="Calibri" panose="020F0502020204030204" pitchFamily="34" charset="0"/>
            </a:endParaRPr>
          </a:p>
        </p:txBody>
      </p:sp>
      <p:sp>
        <p:nvSpPr>
          <p:cNvPr id="2" name="Text Placeholder 1">
            <a:extLst>
              <a:ext uri="{FF2B5EF4-FFF2-40B4-BE49-F238E27FC236}">
                <a16:creationId xmlns:a16="http://schemas.microsoft.com/office/drawing/2014/main" id="{7AD9C425-BDB2-6D0A-CAC2-BEEEE534D2B2}"/>
              </a:ext>
            </a:extLst>
          </p:cNvPr>
          <p:cNvSpPr>
            <a:spLocks noGrp="1"/>
          </p:cNvSpPr>
          <p:nvPr>
            <p:ph type="body" sz="quarter" idx="16"/>
          </p:nvPr>
        </p:nvSpPr>
        <p:spPr>
          <a:xfrm>
            <a:off x="-2" y="212578"/>
            <a:ext cx="12191999" cy="803654"/>
          </a:xfrm>
        </p:spPr>
        <p:txBody>
          <a:bodyPr/>
          <a:lstStyle/>
          <a:p>
            <a:r>
              <a:rPr lang="pl-PL" dirty="0" err="1">
                <a:solidFill>
                  <a:srgbClr val="1D4C60"/>
                </a:solidFill>
                <a:latin typeface="Calibri" panose="020F0502020204030204" pitchFamily="34" charset="0"/>
                <a:cs typeface="Calibri" panose="020F0502020204030204" pitchFamily="34" charset="0"/>
              </a:rPr>
              <a:t>Circular</a:t>
            </a:r>
            <a:r>
              <a:rPr lang="pl-PL" dirty="0">
                <a:solidFill>
                  <a:srgbClr val="1D4C60"/>
                </a:solidFill>
                <a:latin typeface="Calibri" panose="020F0502020204030204" pitchFamily="34" charset="0"/>
                <a:cs typeface="Calibri" panose="020F0502020204030204" pitchFamily="34" charset="0"/>
              </a:rPr>
              <a:t> </a:t>
            </a:r>
            <a:r>
              <a:rPr lang="pl-PL" dirty="0" err="1">
                <a:solidFill>
                  <a:srgbClr val="1D4C60"/>
                </a:solidFill>
                <a:latin typeface="Calibri" panose="020F0502020204030204" pitchFamily="34" charset="0"/>
                <a:cs typeface="Calibri" panose="020F0502020204030204" pitchFamily="34" charset="0"/>
              </a:rPr>
              <a:t>Economy</a:t>
            </a:r>
            <a:r>
              <a:rPr lang="pl-PL" dirty="0">
                <a:solidFill>
                  <a:srgbClr val="1D4C60"/>
                </a:solidFill>
                <a:latin typeface="Calibri" panose="020F0502020204030204" pitchFamily="34" charset="0"/>
                <a:cs typeface="Calibri" panose="020F0502020204030204" pitchFamily="34" charset="0"/>
              </a:rPr>
              <a:t> in the </a:t>
            </a:r>
            <a:r>
              <a:rPr lang="pl-PL" dirty="0" err="1">
                <a:solidFill>
                  <a:srgbClr val="1D4C60"/>
                </a:solidFill>
                <a:latin typeface="Calibri" panose="020F0502020204030204" pitchFamily="34" charset="0"/>
                <a:cs typeface="Calibri" panose="020F0502020204030204" pitchFamily="34" charset="0"/>
              </a:rPr>
              <a:t>Context</a:t>
            </a:r>
            <a:r>
              <a:rPr lang="pl-PL" dirty="0">
                <a:solidFill>
                  <a:srgbClr val="1D4C60"/>
                </a:solidFill>
                <a:latin typeface="Calibri" panose="020F0502020204030204" pitchFamily="34" charset="0"/>
                <a:cs typeface="Calibri" panose="020F0502020204030204" pitchFamily="34" charset="0"/>
              </a:rPr>
              <a:t> of Food Waste</a:t>
            </a:r>
            <a:endParaRPr lang="en-US" dirty="0">
              <a:solidFill>
                <a:srgbClr val="1D4C60"/>
              </a:solidFill>
              <a:latin typeface="Calibri" panose="020F0502020204030204" pitchFamily="34" charset="0"/>
              <a:cs typeface="Calibri" panose="020F0502020204030204" pitchFamily="34" charset="0"/>
            </a:endParaRPr>
          </a:p>
        </p:txBody>
      </p:sp>
      <p:sp>
        <p:nvSpPr>
          <p:cNvPr id="7" name="pole tekstowe 6">
            <a:extLst>
              <a:ext uri="{FF2B5EF4-FFF2-40B4-BE49-F238E27FC236}">
                <a16:creationId xmlns:a16="http://schemas.microsoft.com/office/drawing/2014/main" id="{1333BAC1-41D5-A5D7-2002-6B85ACEC6170}"/>
              </a:ext>
            </a:extLst>
          </p:cNvPr>
          <p:cNvSpPr txBox="1"/>
          <p:nvPr/>
        </p:nvSpPr>
        <p:spPr>
          <a:xfrm>
            <a:off x="8290083" y="1088521"/>
            <a:ext cx="3654692" cy="2246769"/>
          </a:xfrm>
          <a:prstGeom prst="rect">
            <a:avLst/>
          </a:prstGeom>
          <a:noFill/>
        </p:spPr>
        <p:txBody>
          <a:bodyPr wrap="square">
            <a:spAutoFit/>
          </a:bodyPr>
          <a:lstStyle/>
          <a:p>
            <a:pPr algn="ctr"/>
            <a:r>
              <a:rPr lang="en-US" sz="2000" dirty="0">
                <a:solidFill>
                  <a:srgbClr val="1D4C60"/>
                </a:solidFill>
              </a:rPr>
              <a:t>To build a more sustainable food system, we must embrace the </a:t>
            </a:r>
            <a:r>
              <a:rPr lang="en-US" sz="2000" b="1" dirty="0">
                <a:solidFill>
                  <a:srgbClr val="1D4C60"/>
                </a:solidFill>
              </a:rPr>
              <a:t>3Rs of the circular economy</a:t>
            </a:r>
          </a:p>
          <a:p>
            <a:pPr algn="ctr"/>
            <a:r>
              <a:rPr lang="en-US" sz="2000" dirty="0">
                <a:solidFill>
                  <a:srgbClr val="1D4C60"/>
                </a:solidFill>
              </a:rPr>
              <a:t>—</a:t>
            </a:r>
            <a:r>
              <a:rPr lang="en-US" sz="2000" b="1" dirty="0">
                <a:solidFill>
                  <a:schemeClr val="bg1"/>
                </a:solidFill>
                <a:highlight>
                  <a:srgbClr val="F26650"/>
                </a:highlight>
              </a:rPr>
              <a:t>Reduce, Reuse, and Recycle</a:t>
            </a:r>
            <a:r>
              <a:rPr lang="en-US" sz="2000" dirty="0">
                <a:solidFill>
                  <a:srgbClr val="1D4C60"/>
                </a:solidFill>
              </a:rPr>
              <a:t>—to </a:t>
            </a:r>
            <a:r>
              <a:rPr lang="en-US" sz="2000" dirty="0" err="1">
                <a:solidFill>
                  <a:srgbClr val="1D4C60"/>
                </a:solidFill>
              </a:rPr>
              <a:t>minimise</a:t>
            </a:r>
            <a:r>
              <a:rPr lang="en-US" sz="2000" dirty="0">
                <a:solidFill>
                  <a:srgbClr val="1D4C60"/>
                </a:solidFill>
              </a:rPr>
              <a:t> waste, </a:t>
            </a:r>
            <a:r>
              <a:rPr lang="en-US" sz="2000" dirty="0" err="1">
                <a:solidFill>
                  <a:srgbClr val="1D4C60"/>
                </a:solidFill>
              </a:rPr>
              <a:t>maximise</a:t>
            </a:r>
            <a:r>
              <a:rPr lang="en-US" sz="2000" dirty="0">
                <a:solidFill>
                  <a:srgbClr val="1D4C60"/>
                </a:solidFill>
              </a:rPr>
              <a:t> resource efficiency, and lower environmental impact.</a:t>
            </a:r>
            <a:r>
              <a:rPr lang="pl-PL" sz="2000" dirty="0">
                <a:solidFill>
                  <a:srgbClr val="1D4C60"/>
                </a:solidFill>
              </a:rPr>
              <a:t> </a:t>
            </a:r>
            <a:endParaRPr lang="en-GB" sz="2000" dirty="0">
              <a:solidFill>
                <a:srgbClr val="1D4C60"/>
              </a:solidFill>
            </a:endParaRPr>
          </a:p>
        </p:txBody>
      </p:sp>
      <p:pic>
        <p:nvPicPr>
          <p:cNvPr id="8" name="Grafika 7" descr="Strzałka okrężna z wypełnieniem pełnym">
            <a:extLst>
              <a:ext uri="{FF2B5EF4-FFF2-40B4-BE49-F238E27FC236}">
                <a16:creationId xmlns:a16="http://schemas.microsoft.com/office/drawing/2014/main" id="{E2181A67-98D4-30A6-ECCD-A0EE4E72E8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4755915" y="2521608"/>
            <a:ext cx="2242916" cy="2242916"/>
          </a:xfrm>
          <a:prstGeom prst="rect">
            <a:avLst/>
          </a:prstGeom>
        </p:spPr>
      </p:pic>
    </p:spTree>
    <p:extLst>
      <p:ext uri="{BB962C8B-B14F-4D97-AF65-F5344CB8AC3E}">
        <p14:creationId xmlns:p14="http://schemas.microsoft.com/office/powerpoint/2010/main" val="7518982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12C37-851F-57A0-7D98-84D8DE35A85A}"/>
            </a:ext>
          </a:extLst>
        </p:cNvPr>
        <p:cNvGrpSpPr/>
        <p:nvPr/>
      </p:nvGrpSpPr>
      <p:grpSpPr>
        <a:xfrm>
          <a:off x="0" y="0"/>
          <a:ext cx="0" cy="0"/>
          <a:chOff x="0" y="0"/>
          <a:chExt cx="0" cy="0"/>
        </a:xfrm>
      </p:grpSpPr>
      <p:pic>
        <p:nvPicPr>
          <p:cNvPr id="10" name="Symbol zastępczy obrazu 9" descr="Obraz zawierający osoba, piłka, trzymanie, dłoń&#10;&#10;Zawartość wygenerowana przez sztuczną inteligencję może być niepoprawna.">
            <a:extLst>
              <a:ext uri="{FF2B5EF4-FFF2-40B4-BE49-F238E27FC236}">
                <a16:creationId xmlns:a16="http://schemas.microsoft.com/office/drawing/2014/main" id="{30D9A2B5-E2FB-346A-FF7F-6AE79B7BD44F}"/>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p:blipFill>
        <p:spPr>
          <a:xfrm>
            <a:off x="6297989" y="0"/>
            <a:ext cx="5361066" cy="6858000"/>
          </a:xfrm>
        </p:spPr>
      </p:pic>
      <p:sp>
        <p:nvSpPr>
          <p:cNvPr id="2" name="Text Placeholder 1">
            <a:extLst>
              <a:ext uri="{FF2B5EF4-FFF2-40B4-BE49-F238E27FC236}">
                <a16:creationId xmlns:a16="http://schemas.microsoft.com/office/drawing/2014/main" id="{3ABA5F75-9B95-B10B-1971-F65D196486C4}"/>
              </a:ext>
            </a:extLst>
          </p:cNvPr>
          <p:cNvSpPr>
            <a:spLocks noGrp="1"/>
          </p:cNvSpPr>
          <p:nvPr>
            <p:ph type="body" sz="quarter" idx="19"/>
          </p:nvPr>
        </p:nvSpPr>
        <p:spPr>
          <a:xfrm>
            <a:off x="243454" y="1758014"/>
            <a:ext cx="5765044" cy="4102937"/>
          </a:xfrm>
        </p:spPr>
        <p:txBody>
          <a:bodyPr/>
          <a:lstStyle/>
          <a:p>
            <a:r>
              <a:rPr lang="en-US" dirty="0"/>
              <a:t>The circular economy offers a transformative approach to tackling food waste by shifting from a linear - </a:t>
            </a:r>
            <a:r>
              <a:rPr lang="en-US" b="1" dirty="0"/>
              <a:t>take-produce-consume-waste</a:t>
            </a:r>
            <a:r>
              <a:rPr lang="en-US" dirty="0"/>
              <a:t> model to a system that </a:t>
            </a:r>
            <a:r>
              <a:rPr lang="en-US" dirty="0" err="1"/>
              <a:t>maximises</a:t>
            </a:r>
            <a:r>
              <a:rPr lang="en-US" dirty="0"/>
              <a:t> resource efficiency. </a:t>
            </a:r>
            <a:endParaRPr lang="pl-PL" dirty="0"/>
          </a:p>
          <a:p>
            <a:endParaRPr lang="pl-PL" dirty="0"/>
          </a:p>
          <a:p>
            <a:r>
              <a:rPr lang="en-US" dirty="0"/>
              <a:t>By reducing waste, reusing food and by-products, and recycling nutrients, we can create economic value while significantly lowering environmental impact. </a:t>
            </a:r>
          </a:p>
          <a:p>
            <a:endParaRPr lang="en-US" dirty="0"/>
          </a:p>
          <a:p>
            <a:r>
              <a:rPr lang="en-US" dirty="0"/>
              <a:t>See our </a:t>
            </a:r>
            <a:r>
              <a:rPr lang="en-US" b="1" dirty="0">
                <a:hlinkClick r:id="rId4"/>
              </a:rPr>
              <a:t>Waste Stream Maps </a:t>
            </a:r>
            <a:r>
              <a:rPr lang="en-US" dirty="0"/>
              <a:t>for inspiration!</a:t>
            </a:r>
          </a:p>
        </p:txBody>
      </p:sp>
      <p:sp>
        <p:nvSpPr>
          <p:cNvPr id="13" name="Rectangle 12">
            <a:extLst>
              <a:ext uri="{FF2B5EF4-FFF2-40B4-BE49-F238E27FC236}">
                <a16:creationId xmlns:a16="http://schemas.microsoft.com/office/drawing/2014/main" id="{A6CFD801-0026-5C2C-83C8-4CB96AB01008}"/>
              </a:ext>
            </a:extLst>
          </p:cNvPr>
          <p:cNvSpPr/>
          <p:nvPr/>
        </p:nvSpPr>
        <p:spPr>
          <a:xfrm>
            <a:off x="2643709" y="605365"/>
            <a:ext cx="6729578" cy="69862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600" b="1" spc="324" dirty="0">
                <a:solidFill>
                  <a:schemeClr val="bg1"/>
                </a:solidFill>
                <a:latin typeface="Calibri" panose="020F0502020204030204" pitchFamily="34" charset="0"/>
                <a:cs typeface="Calibri" panose="020F0502020204030204" pitchFamily="34" charset="0"/>
              </a:rPr>
              <a:t>REDUCE FOOD WASTE</a:t>
            </a:r>
            <a:endParaRPr lang="en-US" sz="3600" b="1" spc="324" dirty="0">
              <a:solidFill>
                <a:schemeClr val="bg1"/>
              </a:solidFill>
              <a:latin typeface="Calibri" panose="020F0502020204030204" pitchFamily="34" charset="0"/>
              <a:cs typeface="Calibri" panose="020F0502020204030204" pitchFamily="34" charset="0"/>
            </a:endParaRPr>
          </a:p>
          <a:p>
            <a:pPr algn="ctr"/>
            <a:endParaRPr lang="en-US" sz="529" dirty="0">
              <a:latin typeface="Montserrat" panose="00000500000000000000" pitchFamily="50" charset="0"/>
            </a:endParaRPr>
          </a:p>
        </p:txBody>
      </p:sp>
      <p:sp>
        <p:nvSpPr>
          <p:cNvPr id="8" name="Freeform 7">
            <a:extLst>
              <a:ext uri="{FF2B5EF4-FFF2-40B4-BE49-F238E27FC236}">
                <a16:creationId xmlns:a16="http://schemas.microsoft.com/office/drawing/2014/main" id="{EB75D48A-6990-9604-D59E-082F9660515C}"/>
              </a:ext>
            </a:extLst>
          </p:cNvPr>
          <p:cNvSpPr/>
          <p:nvPr/>
        </p:nvSpPr>
        <p:spPr>
          <a:xfrm>
            <a:off x="9373287" y="-119575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grpSp>
        <p:nvGrpSpPr>
          <p:cNvPr id="3" name="Graphic 4">
            <a:extLst>
              <a:ext uri="{FF2B5EF4-FFF2-40B4-BE49-F238E27FC236}">
                <a16:creationId xmlns:a16="http://schemas.microsoft.com/office/drawing/2014/main" id="{B48A01CC-2D4F-0402-1CB0-EE826653AEA1}"/>
              </a:ext>
            </a:extLst>
          </p:cNvPr>
          <p:cNvGrpSpPr/>
          <p:nvPr/>
        </p:nvGrpSpPr>
        <p:grpSpPr>
          <a:xfrm rot="19582332">
            <a:off x="3491229" y="5757483"/>
            <a:ext cx="403667" cy="780438"/>
            <a:chOff x="9129274" y="2719113"/>
            <a:chExt cx="717139" cy="1386497"/>
          </a:xfrm>
          <a:solidFill>
            <a:srgbClr val="09465E"/>
          </a:solidFill>
        </p:grpSpPr>
        <p:grpSp>
          <p:nvGrpSpPr>
            <p:cNvPr id="4" name="Graphic 4">
              <a:extLst>
                <a:ext uri="{FF2B5EF4-FFF2-40B4-BE49-F238E27FC236}">
                  <a16:creationId xmlns:a16="http://schemas.microsoft.com/office/drawing/2014/main" id="{154FA74E-06D6-19D1-49CC-C32C2C33BCE0}"/>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41E552FB-99F3-C5CC-98F7-9693DD68352F}"/>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7" name="Freeform 58">
                <a:extLst>
                  <a:ext uri="{FF2B5EF4-FFF2-40B4-BE49-F238E27FC236}">
                    <a16:creationId xmlns:a16="http://schemas.microsoft.com/office/drawing/2014/main" id="{91ECCD43-69FC-94C9-DE49-95D40B33FEC0}"/>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5" name="Graphic 4">
              <a:extLst>
                <a:ext uri="{FF2B5EF4-FFF2-40B4-BE49-F238E27FC236}">
                  <a16:creationId xmlns:a16="http://schemas.microsoft.com/office/drawing/2014/main" id="{09EE6A88-C505-F5B1-EE6A-6B78A1628BBD}"/>
                </a:ext>
              </a:extLst>
            </p:cNvPr>
            <p:cNvGrpSpPr/>
            <p:nvPr/>
          </p:nvGrpSpPr>
          <p:grpSpPr>
            <a:xfrm>
              <a:off x="9129274" y="2893887"/>
              <a:ext cx="717139" cy="1211724"/>
              <a:chOff x="9129274" y="2893887"/>
              <a:chExt cx="717139" cy="1211724"/>
            </a:xfrm>
            <a:grpFill/>
          </p:grpSpPr>
          <p:sp>
            <p:nvSpPr>
              <p:cNvPr id="6" name="Freeform 50">
                <a:extLst>
                  <a:ext uri="{FF2B5EF4-FFF2-40B4-BE49-F238E27FC236}">
                    <a16:creationId xmlns:a16="http://schemas.microsoft.com/office/drawing/2014/main" id="{131B4931-9176-4DB9-BF35-EE713563C38A}"/>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7" name="Freeform 51">
                <a:extLst>
                  <a:ext uri="{FF2B5EF4-FFF2-40B4-BE49-F238E27FC236}">
                    <a16:creationId xmlns:a16="http://schemas.microsoft.com/office/drawing/2014/main" id="{E68621F3-3519-0E05-8AE9-C2C1237C96F9}"/>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9" name="Freeform 52">
                <a:extLst>
                  <a:ext uri="{FF2B5EF4-FFF2-40B4-BE49-F238E27FC236}">
                    <a16:creationId xmlns:a16="http://schemas.microsoft.com/office/drawing/2014/main" id="{86B17B90-9F21-5186-DABC-3537E42D69FD}"/>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1" name="Freeform 53">
                <a:extLst>
                  <a:ext uri="{FF2B5EF4-FFF2-40B4-BE49-F238E27FC236}">
                    <a16:creationId xmlns:a16="http://schemas.microsoft.com/office/drawing/2014/main" id="{77BD2498-CBC9-C425-FBB3-0DEFA345738B}"/>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2" name="Freeform 54">
                <a:extLst>
                  <a:ext uri="{FF2B5EF4-FFF2-40B4-BE49-F238E27FC236}">
                    <a16:creationId xmlns:a16="http://schemas.microsoft.com/office/drawing/2014/main" id="{00142BD9-CD92-668F-D9AF-51CA37FF47E0}"/>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4" name="Freeform 55">
                <a:extLst>
                  <a:ext uri="{FF2B5EF4-FFF2-40B4-BE49-F238E27FC236}">
                    <a16:creationId xmlns:a16="http://schemas.microsoft.com/office/drawing/2014/main" id="{A591F617-BF9E-312A-26F5-B1EC09F6A6CB}"/>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5" name="Freeform 56">
                <a:extLst>
                  <a:ext uri="{FF2B5EF4-FFF2-40B4-BE49-F238E27FC236}">
                    <a16:creationId xmlns:a16="http://schemas.microsoft.com/office/drawing/2014/main" id="{180CC94B-E5B4-E779-9881-97F4E209E984}"/>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279289285"/>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7a7d2cd-df7e-4745-bde0-17e5b7a43ab2" xsi:nil="true"/>
    <lcf76f155ced4ddcb4097134ff3c332f xmlns="c90da0c0-d638-440e-806c-9eaade8987c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947AC497626534B880599881CCBB6C8" ma:contentTypeVersion="15" ma:contentTypeDescription="Create a new document." ma:contentTypeScope="" ma:versionID="585a4356692c66b091367eab73698f34">
  <xsd:schema xmlns:xsd="http://www.w3.org/2001/XMLSchema" xmlns:xs="http://www.w3.org/2001/XMLSchema" xmlns:p="http://schemas.microsoft.com/office/2006/metadata/properties" xmlns:ns2="c90da0c0-d638-440e-806c-9eaade8987c8" xmlns:ns3="d7a7d2cd-df7e-4745-bde0-17e5b7a43ab2" targetNamespace="http://schemas.microsoft.com/office/2006/metadata/properties" ma:root="true" ma:fieldsID="3fa49066718843e788d1018ad13ec468" ns2:_="" ns3:_="">
    <xsd:import namespace="c90da0c0-d638-440e-806c-9eaade8987c8"/>
    <xsd:import namespace="d7a7d2cd-df7e-4745-bde0-17e5b7a43ab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da0c0-d638-440e-806c-9eaade8987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7ca0dbe-6da4-4ec3-9a57-0e4c939697f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a7d2cd-df7e-4745-bde0-17e5b7a43ab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051324f-5bb6-414c-b559-e6f5bad1caf0}" ma:internalName="TaxCatchAll" ma:showField="CatchAllData" ma:web="d7a7d2cd-df7e-4745-bde0-17e5b7a43ab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B8F81D-D250-45C8-8A3E-F8DE6CB2368A}">
  <ds:schemaRefs>
    <ds:schemaRef ds:uri="http://schemas.microsoft.com/office/2006/metadata/properties"/>
    <ds:schemaRef ds:uri="http://purl.org/dc/dcmitype/"/>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purl.org/dc/terms/"/>
    <ds:schemaRef ds:uri="d7a7d2cd-df7e-4745-bde0-17e5b7a43ab2"/>
    <ds:schemaRef ds:uri="c90da0c0-d638-440e-806c-9eaade8987c8"/>
    <ds:schemaRef ds:uri="http://www.w3.org/XML/1998/namespace"/>
  </ds:schemaRefs>
</ds:datastoreItem>
</file>

<file path=customXml/itemProps2.xml><?xml version="1.0" encoding="utf-8"?>
<ds:datastoreItem xmlns:ds="http://schemas.openxmlformats.org/officeDocument/2006/customXml" ds:itemID="{6987E6CF-04E8-482C-83CE-38FA724D0496}">
  <ds:schemaRefs>
    <ds:schemaRef ds:uri="http://schemas.microsoft.com/sharepoint/v3/contenttype/forms"/>
  </ds:schemaRefs>
</ds:datastoreItem>
</file>

<file path=customXml/itemProps3.xml><?xml version="1.0" encoding="utf-8"?>
<ds:datastoreItem xmlns:ds="http://schemas.openxmlformats.org/officeDocument/2006/customXml" ds:itemID="{95995742-88B9-49CB-881B-892AD5993B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0da0c0-d638-440e-806c-9eaade8987c8"/>
    <ds:schemaRef ds:uri="d7a7d2cd-df7e-4745-bde0-17e5b7a43a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15589</TotalTime>
  <Words>2756</Words>
  <Application>Microsoft Office PowerPoint</Application>
  <PresentationFormat>Widescreen</PresentationFormat>
  <Paragraphs>238</Paragraphs>
  <Slides>38</Slides>
  <Notes>19</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Aptos</vt:lpstr>
      <vt:lpstr>Arial</vt:lpstr>
      <vt:lpstr>Calibri</vt:lpstr>
      <vt:lpstr>Montserrat</vt:lpstr>
      <vt:lpstr>Montserrat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Paula Whyte ( Momentum Consulting )</cp:lastModifiedBy>
  <cp:revision>237</cp:revision>
  <dcterms:created xsi:type="dcterms:W3CDTF">2020-10-14T13:32:04Z</dcterms:created>
  <dcterms:modified xsi:type="dcterms:W3CDTF">2025-05-01T10:02:29Z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0x010100F947AC497626534B880599881CCBB6C8</vt:lpwstr>
  </property>
  <property fmtid="{D5CDD505-2E9C-101B-9397-08002B2CF9AE}" pid="3" name="MediaServiceImageTags">
    <vt:lpwstr/>
  </property>
</Properties>
</file>