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4379" r:id="rId5"/>
    <p:sldId id="4347" r:id="rId6"/>
    <p:sldId id="267" r:id="rId7"/>
    <p:sldId id="257" r:id="rId8"/>
    <p:sldId id="258" r:id="rId9"/>
    <p:sldId id="259" r:id="rId10"/>
    <p:sldId id="271" r:id="rId11"/>
    <p:sldId id="260" r:id="rId12"/>
    <p:sldId id="261" r:id="rId13"/>
    <p:sldId id="272" r:id="rId14"/>
    <p:sldId id="263" r:id="rId15"/>
    <p:sldId id="264" r:id="rId16"/>
    <p:sldId id="265" r:id="rId17"/>
    <p:sldId id="266" r:id="rId18"/>
    <p:sldId id="268" r:id="rId19"/>
    <p:sldId id="269" r:id="rId20"/>
  </p:sldIdLst>
  <p:sldSz cx="10693400" cy="7556500"/>
  <p:notesSz cx="6858000" cy="9144000"/>
  <p:embeddedFontLst>
    <p:embeddedFont>
      <p:font typeface="Calibri (MS)" panose="020B0604020202020204" charset="0"/>
      <p:regular r:id="rId22"/>
    </p:embeddedFont>
    <p:embeddedFont>
      <p:font typeface="Calibri (MS) Bold" panose="020B0604020202020204" charset="0"/>
      <p:regular r:id="rId23"/>
    </p:embeddedFont>
    <p:embeddedFont>
      <p:font typeface="Montserrat" panose="00000500000000000000" pitchFamily="2" charset="0"/>
      <p:regular r:id="rId24"/>
      <p:bold r:id="rId25"/>
      <p:italic r:id="rId26"/>
      <p:boldItalic r:id="rId27"/>
    </p:embeddedFont>
    <p:embeddedFont>
      <p:font typeface="Montserrat Light" panose="00000400000000000000" pitchFamily="2"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DCD26-4515-4733-9024-F795105A8B28}" v="2" dt="2025-03-28T11:55:38.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34" d="100"/>
          <a:sy n="134" d="100"/>
        </p:scale>
        <p:origin x="1928"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Moreno" userId="2baaacd2-93c9-44a9-abb3-500652c382de" providerId="ADAL" clId="{2D6DCD26-4515-4733-9024-F795105A8B28}"/>
    <pc:docChg chg="undo custSel modSld">
      <pc:chgData name="Pablo Moreno" userId="2baaacd2-93c9-44a9-abb3-500652c382de" providerId="ADAL" clId="{2D6DCD26-4515-4733-9024-F795105A8B28}" dt="2025-03-31T14:33:33.802" v="52" actId="14100"/>
      <pc:docMkLst>
        <pc:docMk/>
      </pc:docMkLst>
      <pc:sldChg chg="modSp mod">
        <pc:chgData name="Pablo Moreno" userId="2baaacd2-93c9-44a9-abb3-500652c382de" providerId="ADAL" clId="{2D6DCD26-4515-4733-9024-F795105A8B28}" dt="2025-03-28T11:54:00.042" v="11" actId="113"/>
        <pc:sldMkLst>
          <pc:docMk/>
          <pc:sldMk cId="0" sldId="261"/>
        </pc:sldMkLst>
        <pc:spChg chg="mod">
          <ac:chgData name="Pablo Moreno" userId="2baaacd2-93c9-44a9-abb3-500652c382de" providerId="ADAL" clId="{2D6DCD26-4515-4733-9024-F795105A8B28}" dt="2025-03-28T11:54:00.042" v="11" actId="113"/>
          <ac:spMkLst>
            <pc:docMk/>
            <pc:sldMk cId="0" sldId="261"/>
            <ac:spMk id="13" creationId="{00000000-0000-0000-0000-000000000000}"/>
          </ac:spMkLst>
        </pc:spChg>
      </pc:sldChg>
      <pc:sldChg chg="modSp mod">
        <pc:chgData name="Pablo Moreno" userId="2baaacd2-93c9-44a9-abb3-500652c382de" providerId="ADAL" clId="{2D6DCD26-4515-4733-9024-F795105A8B28}" dt="2025-03-28T11:54:17.322" v="16" actId="113"/>
        <pc:sldMkLst>
          <pc:docMk/>
          <pc:sldMk cId="0" sldId="264"/>
        </pc:sldMkLst>
        <pc:spChg chg="mod">
          <ac:chgData name="Pablo Moreno" userId="2baaacd2-93c9-44a9-abb3-500652c382de" providerId="ADAL" clId="{2D6DCD26-4515-4733-9024-F795105A8B28}" dt="2025-03-28T11:54:17.322" v="16" actId="113"/>
          <ac:spMkLst>
            <pc:docMk/>
            <pc:sldMk cId="0" sldId="264"/>
            <ac:spMk id="13" creationId="{00000000-0000-0000-0000-000000000000}"/>
          </ac:spMkLst>
        </pc:spChg>
      </pc:sldChg>
      <pc:sldChg chg="modSp mod">
        <pc:chgData name="Pablo Moreno" userId="2baaacd2-93c9-44a9-abb3-500652c382de" providerId="ADAL" clId="{2D6DCD26-4515-4733-9024-F795105A8B28}" dt="2025-03-28T11:54:39.716" v="23" actId="113"/>
        <pc:sldMkLst>
          <pc:docMk/>
          <pc:sldMk cId="0" sldId="265"/>
        </pc:sldMkLst>
        <pc:spChg chg="mod">
          <ac:chgData name="Pablo Moreno" userId="2baaacd2-93c9-44a9-abb3-500652c382de" providerId="ADAL" clId="{2D6DCD26-4515-4733-9024-F795105A8B28}" dt="2025-03-28T11:54:39.716" v="23" actId="113"/>
          <ac:spMkLst>
            <pc:docMk/>
            <pc:sldMk cId="0" sldId="265"/>
            <ac:spMk id="13" creationId="{00000000-0000-0000-0000-000000000000}"/>
          </ac:spMkLst>
        </pc:spChg>
      </pc:sldChg>
      <pc:sldChg chg="modSp mod">
        <pc:chgData name="Pablo Moreno" userId="2baaacd2-93c9-44a9-abb3-500652c382de" providerId="ADAL" clId="{2D6DCD26-4515-4733-9024-F795105A8B28}" dt="2025-03-28T11:55:03.595" v="31" actId="113"/>
        <pc:sldMkLst>
          <pc:docMk/>
          <pc:sldMk cId="0" sldId="266"/>
        </pc:sldMkLst>
        <pc:spChg chg="mod">
          <ac:chgData name="Pablo Moreno" userId="2baaacd2-93c9-44a9-abb3-500652c382de" providerId="ADAL" clId="{2D6DCD26-4515-4733-9024-F795105A8B28}" dt="2025-03-28T11:55:03.595" v="31" actId="113"/>
          <ac:spMkLst>
            <pc:docMk/>
            <pc:sldMk cId="0" sldId="266"/>
            <ac:spMk id="13" creationId="{00000000-0000-0000-0000-000000000000}"/>
          </ac:spMkLst>
        </pc:spChg>
      </pc:sldChg>
      <pc:sldChg chg="addSp delSp modSp mod">
        <pc:chgData name="Pablo Moreno" userId="2baaacd2-93c9-44a9-abb3-500652c382de" providerId="ADAL" clId="{2D6DCD26-4515-4733-9024-F795105A8B28}" dt="2025-03-31T14:33:33.802" v="52" actId="14100"/>
        <pc:sldMkLst>
          <pc:docMk/>
          <pc:sldMk cId="0" sldId="267"/>
        </pc:sldMkLst>
        <pc:spChg chg="mod">
          <ac:chgData name="Pablo Moreno" userId="2baaacd2-93c9-44a9-abb3-500652c382de" providerId="ADAL" clId="{2D6DCD26-4515-4733-9024-F795105A8B28}" dt="2025-03-31T14:33:33.802" v="52" actId="14100"/>
          <ac:spMkLst>
            <pc:docMk/>
            <pc:sldMk cId="0" sldId="267"/>
            <ac:spMk id="13" creationId="{00000000-0000-0000-0000-000000000000}"/>
          </ac:spMkLst>
        </pc:spChg>
        <pc:spChg chg="mod">
          <ac:chgData name="Pablo Moreno" userId="2baaacd2-93c9-44a9-abb3-500652c382de" providerId="ADAL" clId="{2D6DCD26-4515-4733-9024-F795105A8B28}" dt="2025-03-28T12:41:26.802" v="35" actId="207"/>
          <ac:spMkLst>
            <pc:docMk/>
            <pc:sldMk cId="0" sldId="267"/>
            <ac:spMk id="16" creationId="{00000000-0000-0000-0000-000000000000}"/>
          </ac:spMkLst>
        </pc:spChg>
        <pc:grpChg chg="mod">
          <ac:chgData name="Pablo Moreno" userId="2baaacd2-93c9-44a9-abb3-500652c382de" providerId="ADAL" clId="{2D6DCD26-4515-4733-9024-F795105A8B28}" dt="2025-03-31T14:33:31.495" v="51" actId="14100"/>
          <ac:grpSpMkLst>
            <pc:docMk/>
            <pc:sldMk cId="0" sldId="267"/>
            <ac:grpSpMk id="14" creationId="{00000000-0000-0000-0000-000000000000}"/>
          </ac:grpSpMkLst>
        </pc:grpChg>
        <pc:picChg chg="add del mod">
          <ac:chgData name="Pablo Moreno" userId="2baaacd2-93c9-44a9-abb3-500652c382de" providerId="ADAL" clId="{2D6DCD26-4515-4733-9024-F795105A8B28}" dt="2025-03-31T14:33:10.831" v="44" actId="478"/>
          <ac:picMkLst>
            <pc:docMk/>
            <pc:sldMk cId="0" sldId="267"/>
            <ac:picMk id="18" creationId="{FEAB2B48-2EA8-B7D4-3F16-66B49FCE5ED1}"/>
          </ac:picMkLst>
        </pc:picChg>
        <pc:picChg chg="add del mod">
          <ac:chgData name="Pablo Moreno" userId="2baaacd2-93c9-44a9-abb3-500652c382de" providerId="ADAL" clId="{2D6DCD26-4515-4733-9024-F795105A8B28}" dt="2025-03-31T14:32:58.984" v="40" actId="22"/>
          <ac:picMkLst>
            <pc:docMk/>
            <pc:sldMk cId="0" sldId="267"/>
            <ac:picMk id="19" creationId="{67E2A337-FFE8-224E-CBC8-8207B2AA12EE}"/>
          </ac:picMkLst>
        </pc:picChg>
        <pc:picChg chg="add mod">
          <ac:chgData name="Pablo Moreno" userId="2baaacd2-93c9-44a9-abb3-500652c382de" providerId="ADAL" clId="{2D6DCD26-4515-4733-9024-F795105A8B28}" dt="2025-03-31T14:33:25.237" v="49" actId="14100"/>
          <ac:picMkLst>
            <pc:docMk/>
            <pc:sldMk cId="0" sldId="267"/>
            <ac:picMk id="21" creationId="{C97E10B1-0B82-EE11-2CEF-377BF3A6B797}"/>
          </ac:picMkLst>
        </pc:picChg>
      </pc:sldChg>
      <pc:sldChg chg="modSp">
        <pc:chgData name="Pablo Moreno" userId="2baaacd2-93c9-44a9-abb3-500652c382de" providerId="ADAL" clId="{2D6DCD26-4515-4733-9024-F795105A8B28}" dt="2025-03-28T11:55:38.673" v="33" actId="1076"/>
        <pc:sldMkLst>
          <pc:docMk/>
          <pc:sldMk cId="3993980374" sldId="4347"/>
        </pc:sldMkLst>
        <pc:picChg chg="mod">
          <ac:chgData name="Pablo Moreno" userId="2baaacd2-93c9-44a9-abb3-500652c382de" providerId="ADAL" clId="{2D6DCD26-4515-4733-9024-F795105A8B28}" dt="2025-03-28T11:55:38.673" v="33" actId="1076"/>
          <ac:picMkLst>
            <pc:docMk/>
            <pc:sldMk cId="3993980374" sldId="4347"/>
            <ac:picMk id="2050" creationId="{FC67D3E4-3078-812B-6001-1F8D3E4479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7B4E0-3A2C-4CEB-A705-F241D2EE506B}" type="datetimeFigureOut">
              <a:rPr lang="en-GB" smtClean="0"/>
              <a:t>31/03/2025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5DB53-B72C-441C-BD51-EB1A762B40DF}" type="slidenum">
              <a:rPr lang="en-GB" smtClean="0"/>
              <a:t>‹#›</a:t>
            </a:fld>
            <a:endParaRPr lang="en-GB"/>
          </a:p>
        </p:txBody>
      </p:sp>
    </p:spTree>
    <p:extLst>
      <p:ext uri="{BB962C8B-B14F-4D97-AF65-F5344CB8AC3E}">
        <p14:creationId xmlns:p14="http://schemas.microsoft.com/office/powerpoint/2010/main" val="21099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120867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1900924" y="851038"/>
            <a:ext cx="8175175" cy="5267438"/>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40660" y="424721"/>
            <a:ext cx="3602839" cy="670705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333342" y="3778251"/>
            <a:ext cx="5553193" cy="2340225"/>
          </a:xfrm>
          <a:prstGeom prst="rect">
            <a:avLst/>
          </a:prstGeom>
        </p:spPr>
        <p:txBody>
          <a:bodyPr/>
          <a:lstStyle>
            <a:lvl1pPr algn="l">
              <a:buNone/>
              <a:defRPr sz="2105" b="0" i="0" spc="0">
                <a:solidFill>
                  <a:schemeClr val="bg1"/>
                </a:solidFill>
                <a:latin typeface="+mn-lt"/>
              </a:defRPr>
            </a:lvl1pPr>
            <a:lvl2pPr>
              <a:buNone/>
              <a:defRPr sz="1754" b="0" i="0" spc="263">
                <a:solidFill>
                  <a:schemeClr val="bg1"/>
                </a:solidFill>
                <a:latin typeface="Montserrat Light" pitchFamily="2" charset="77"/>
              </a:defRPr>
            </a:lvl2pPr>
            <a:lvl3pPr>
              <a:buNone/>
              <a:defRPr sz="1754" b="0" i="0" spc="263">
                <a:solidFill>
                  <a:schemeClr val="bg1"/>
                </a:solidFill>
                <a:latin typeface="Montserrat Light" pitchFamily="2" charset="77"/>
              </a:defRPr>
            </a:lvl3pPr>
            <a:lvl4pPr>
              <a:buNone/>
              <a:defRPr sz="1754" b="0" i="0" spc="263">
                <a:solidFill>
                  <a:schemeClr val="bg1"/>
                </a:solidFill>
                <a:latin typeface="Montserrat Light" pitchFamily="2" charset="77"/>
              </a:defRPr>
            </a:lvl4pPr>
            <a:lvl5pPr>
              <a:buNone/>
              <a:defRPr sz="1754" b="0" i="0" spc="263">
                <a:solidFill>
                  <a:schemeClr val="bg1"/>
                </a:solidFill>
                <a:latin typeface="Montserrat Light" pitchFamily="2" charset="77"/>
              </a:defRPr>
            </a:lvl5pPr>
          </a:lstStyle>
          <a:p>
            <a:pPr lvl="0"/>
            <a:r>
              <a:rPr lang="en-GB" dirty="0"/>
              <a:t>Click to type…</a:t>
            </a:r>
            <a:endParaRPr lang="en-US" dirty="0"/>
          </a:p>
        </p:txBody>
      </p:sp>
      <p:sp>
        <p:nvSpPr>
          <p:cNvPr id="2" name="TextBox 1">
            <a:extLst>
              <a:ext uri="{FF2B5EF4-FFF2-40B4-BE49-F238E27FC236}">
                <a16:creationId xmlns:a16="http://schemas.microsoft.com/office/drawing/2014/main" id="{52A5DDF3-E213-867D-A772-7992082F8EA6}"/>
              </a:ext>
            </a:extLst>
          </p:cNvPr>
          <p:cNvSpPr txBox="1"/>
          <p:nvPr userDrawn="1"/>
        </p:nvSpPr>
        <p:spPr>
          <a:xfrm>
            <a:off x="6006048" y="6312060"/>
            <a:ext cx="4070051"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364FFA9-51B8-001A-922B-E0401842F7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20733" y="6300013"/>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A58AB2D7-9301-6B1F-244D-697FC155DD0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2201" y="6806637"/>
            <a:ext cx="869046" cy="317063"/>
          </a:xfrm>
          <a:prstGeom prst="rect">
            <a:avLst/>
          </a:prstGeom>
        </p:spPr>
      </p:pic>
      <p:sp>
        <p:nvSpPr>
          <p:cNvPr id="5" name="TextBox 4">
            <a:extLst>
              <a:ext uri="{FF2B5EF4-FFF2-40B4-BE49-F238E27FC236}">
                <a16:creationId xmlns:a16="http://schemas.microsoft.com/office/drawing/2014/main" id="{BF8956C4-8108-9F98-0219-EEC20346BA0E}"/>
              </a:ext>
            </a:extLst>
          </p:cNvPr>
          <p:cNvSpPr txBox="1"/>
          <p:nvPr userDrawn="1"/>
        </p:nvSpPr>
        <p:spPr>
          <a:xfrm>
            <a:off x="6003349" y="6754368"/>
            <a:ext cx="404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000364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068738" y="-7026932"/>
            <a:ext cx="14055049" cy="64960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182" y="56189"/>
            <a:ext cx="2803995" cy="2502877"/>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503092"/>
            <a:ext cx="10693400" cy="3955640"/>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968494"/>
            <a:ext cx="4283154" cy="3147896"/>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3281" tIns="21640" rIns="43281" bIns="21640" numCol="1" spcCol="0" rtlCol="0" fromWordArt="0" anchor="ctr" anchorCtr="0" forceAA="0" compatLnSpc="1">
            <a:prstTxWarp prst="textNoShape">
              <a:avLst/>
            </a:prstTxWarp>
            <a:noAutofit/>
          </a:bodyPr>
          <a:lstStyle/>
          <a:p>
            <a:endParaRPr lang="en-GB" sz="464"/>
          </a:p>
        </p:txBody>
      </p:sp>
      <p:pic>
        <p:nvPicPr>
          <p:cNvPr id="5" name="Picture 4">
            <a:extLst>
              <a:ext uri="{FF2B5EF4-FFF2-40B4-BE49-F238E27FC236}">
                <a16:creationId xmlns:a16="http://schemas.microsoft.com/office/drawing/2014/main" id="{39DF62D6-06DE-EFE7-A8D2-E1708862DE6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54567" y="664425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5909478E-C5A8-1302-1873-8BCA9B54C75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9182" y="6644257"/>
            <a:ext cx="1061410" cy="387245"/>
          </a:xfrm>
          <a:prstGeom prst="rect">
            <a:avLst/>
          </a:prstGeom>
        </p:spPr>
      </p:pic>
    </p:spTree>
    <p:extLst>
      <p:ext uri="{BB962C8B-B14F-4D97-AF65-F5344CB8AC3E}">
        <p14:creationId xmlns:p14="http://schemas.microsoft.com/office/powerpoint/2010/main" val="57036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hyperlink" Target="https://www.instagram.com/cie.gateway?igsh=dzNxYnl3OGpnbmpn" TargetMode="External"/><Relationship Id="rId2" Type="http://schemas.openxmlformats.org/officeDocument/2006/relationships/image" Target="../media/image8.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hyperlink" Target="https://www.youtube.com/@CiEGateway" TargetMode="External"/><Relationship Id="rId11" Type="http://schemas.openxmlformats.org/officeDocument/2006/relationships/image" Target="../media/image27.svg"/><Relationship Id="rId5" Type="http://schemas.openxmlformats.org/officeDocument/2006/relationships/image" Target="../media/image23.jpeg"/><Relationship Id="rId1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hyperlink" Target="https://www.linkedin.com/company/cooperation-in-education-gateway" TargetMode="External"/><Relationship Id="rId1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descr="Wheels of cheese resting on shelves">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0" y="2763213"/>
            <a:ext cx="10693400" cy="3682037"/>
          </a:xfrm>
        </p:spPr>
      </p:pic>
      <p:sp>
        <p:nvSpPr>
          <p:cNvPr id="14" name="TextBox 13">
            <a:extLst>
              <a:ext uri="{FF2B5EF4-FFF2-40B4-BE49-F238E27FC236}">
                <a16:creationId xmlns:a16="http://schemas.microsoft.com/office/drawing/2014/main" id="{DF4D0D2F-8C16-CE39-1BE9-7CF488007713}"/>
              </a:ext>
            </a:extLst>
          </p:cNvPr>
          <p:cNvSpPr txBox="1"/>
          <p:nvPr/>
        </p:nvSpPr>
        <p:spPr>
          <a:xfrm>
            <a:off x="2321037" y="4545208"/>
            <a:ext cx="6038128" cy="578300"/>
          </a:xfrm>
          <a:prstGeom prst="rect">
            <a:avLst/>
          </a:prstGeom>
          <a:solidFill>
            <a:schemeClr val="bg1"/>
          </a:solidFill>
        </p:spPr>
        <p:txBody>
          <a:bodyPr wrap="none" rtlCol="0">
            <a:spAutoFit/>
          </a:bodyPr>
          <a:lstStyle/>
          <a:p>
            <a:r>
              <a:rPr lang="en-US" sz="3158" b="1" dirty="0">
                <a:solidFill>
                  <a:srgbClr val="60BA47"/>
                </a:solidFill>
                <a:latin typeface="Calibri" panose="020F0502020204030204" pitchFamily="34" charset="0"/>
                <a:cs typeface="Calibri" panose="020F0502020204030204" pitchFamily="34" charset="0"/>
              </a:rPr>
              <a:t>LACTEOS – </a:t>
            </a:r>
            <a:r>
              <a:rPr lang="en-US" sz="3158" b="1" dirty="0" err="1">
                <a:solidFill>
                  <a:srgbClr val="60BA47"/>
                </a:solidFill>
                <a:latin typeface="Calibri" panose="020F0502020204030204" pitchFamily="34" charset="0"/>
                <a:cs typeface="Calibri" panose="020F0502020204030204" pitchFamily="34" charset="0"/>
              </a:rPr>
              <a:t>Exploración</a:t>
            </a:r>
            <a:r>
              <a:rPr lang="en-US" sz="3158" b="1" dirty="0">
                <a:solidFill>
                  <a:srgbClr val="60BA47"/>
                </a:solidFill>
                <a:latin typeface="Calibri" panose="020F0502020204030204" pitchFamily="34" charset="0"/>
                <a:cs typeface="Calibri" panose="020F0502020204030204" pitchFamily="34" charset="0"/>
              </a:rPr>
              <a:t> de </a:t>
            </a:r>
            <a:r>
              <a:rPr lang="en-US" sz="3158" b="1" dirty="0" err="1">
                <a:solidFill>
                  <a:srgbClr val="60BA47"/>
                </a:solidFill>
                <a:latin typeface="Calibri" panose="020F0502020204030204" pitchFamily="34" charset="0"/>
                <a:cs typeface="Calibri" panose="020F0502020204030204" pitchFamily="34" charset="0"/>
              </a:rPr>
              <a:t>residuos</a:t>
            </a:r>
            <a:endParaRPr lang="en-US" sz="3158" b="1" dirty="0">
              <a:solidFill>
                <a:srgbClr val="60BA47"/>
              </a:solidFill>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09CD4256-3FEF-33B6-05B7-B2F25D3E73DF}"/>
              </a:ext>
            </a:extLst>
          </p:cNvPr>
          <p:cNvSpPr/>
          <p:nvPr/>
        </p:nvSpPr>
        <p:spPr>
          <a:xfrm>
            <a:off x="-6214096" y="3284845"/>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Tree>
    <p:extLst>
      <p:ext uri="{BB962C8B-B14F-4D97-AF65-F5344CB8AC3E}">
        <p14:creationId xmlns:p14="http://schemas.microsoft.com/office/powerpoint/2010/main" val="15884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6F365-582B-6FCD-D7C4-C21CA988270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D658765-CA87-1886-93CB-243D738A7976}"/>
              </a:ext>
            </a:extLst>
          </p:cNvPr>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a:extLst>
              <a:ext uri="{FF2B5EF4-FFF2-40B4-BE49-F238E27FC236}">
                <a16:creationId xmlns:a16="http://schemas.microsoft.com/office/drawing/2014/main" id="{49C36CB0-869D-62DA-BC51-27D777736D69}"/>
              </a:ext>
            </a:extLst>
          </p:cNvPr>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a:extLst>
              <a:ext uri="{FF2B5EF4-FFF2-40B4-BE49-F238E27FC236}">
                <a16:creationId xmlns:a16="http://schemas.microsoft.com/office/drawing/2014/main" id="{47789525-BC04-4F13-3F42-3D171BABF6CC}"/>
              </a:ext>
            </a:extLst>
          </p:cNvPr>
          <p:cNvGrpSpPr/>
          <p:nvPr/>
        </p:nvGrpSpPr>
        <p:grpSpPr>
          <a:xfrm rot="-5400000">
            <a:off x="2338875" y="-1566000"/>
            <a:ext cx="6014251" cy="10691999"/>
            <a:chOff x="0" y="0"/>
            <a:chExt cx="13716002" cy="24383998"/>
          </a:xfrm>
        </p:grpSpPr>
        <p:sp>
          <p:nvSpPr>
            <p:cNvPr id="5" name="Freeform 5">
              <a:extLst>
                <a:ext uri="{FF2B5EF4-FFF2-40B4-BE49-F238E27FC236}">
                  <a16:creationId xmlns:a16="http://schemas.microsoft.com/office/drawing/2014/main" id="{52D49457-A721-49AB-84DE-AE037A856134}"/>
                </a:ext>
              </a:extLst>
            </p:cNvPr>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a:extLst>
              <a:ext uri="{FF2B5EF4-FFF2-40B4-BE49-F238E27FC236}">
                <a16:creationId xmlns:a16="http://schemas.microsoft.com/office/drawing/2014/main" id="{8754F2BF-DB1D-AD5F-9AA4-B3B1D6B46787}"/>
              </a:ext>
            </a:extLst>
          </p:cNvPr>
          <p:cNvGrpSpPr/>
          <p:nvPr/>
        </p:nvGrpSpPr>
        <p:grpSpPr>
          <a:xfrm rot="-5400000">
            <a:off x="4374179" y="735143"/>
            <a:ext cx="5385482" cy="6056576"/>
            <a:chOff x="1" y="-19051"/>
            <a:chExt cx="12282042" cy="13812528"/>
          </a:xfrm>
        </p:grpSpPr>
        <p:sp>
          <p:nvSpPr>
            <p:cNvPr id="7" name="Freeform 7">
              <a:extLst>
                <a:ext uri="{FF2B5EF4-FFF2-40B4-BE49-F238E27FC236}">
                  <a16:creationId xmlns:a16="http://schemas.microsoft.com/office/drawing/2014/main" id="{6D176A1D-8F9F-860C-59AC-9BC9F706F545}"/>
                </a:ext>
              </a:extLst>
            </p:cNvPr>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a:extLst>
                <a:ext uri="{FF2B5EF4-FFF2-40B4-BE49-F238E27FC236}">
                  <a16:creationId xmlns:a16="http://schemas.microsoft.com/office/drawing/2014/main" id="{2C1F62CE-6F49-0A2A-A2C3-20ABD60019DB}"/>
                </a:ext>
              </a:extLst>
            </p:cNvPr>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dirty="0">
                  <a:solidFill>
                    <a:srgbClr val="FFFFFF"/>
                  </a:solidFill>
                  <a:latin typeface="Calibri (MS)"/>
                  <a:ea typeface="Calibri (MS)"/>
                  <a:cs typeface="Calibri (MS)"/>
                  <a:sym typeface="Calibri (MS)"/>
                </a:rPr>
                <a:t>a</a:t>
              </a:r>
            </a:p>
          </p:txBody>
        </p:sp>
      </p:grpSp>
      <p:sp>
        <p:nvSpPr>
          <p:cNvPr id="9" name="AutoShape 9">
            <a:extLst>
              <a:ext uri="{FF2B5EF4-FFF2-40B4-BE49-F238E27FC236}">
                <a16:creationId xmlns:a16="http://schemas.microsoft.com/office/drawing/2014/main" id="{98ED541A-E1D5-9F79-6DAC-EF83023B2D1D}"/>
              </a:ext>
            </a:extLst>
          </p:cNvPr>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a:extLst>
              <a:ext uri="{FF2B5EF4-FFF2-40B4-BE49-F238E27FC236}">
                <a16:creationId xmlns:a16="http://schemas.microsoft.com/office/drawing/2014/main" id="{52F43B1B-F74B-F3FF-BB88-286AB617BA8A}"/>
              </a:ext>
            </a:extLst>
          </p:cNvPr>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6" name="TextBox 16">
            <a:extLst>
              <a:ext uri="{FF2B5EF4-FFF2-40B4-BE49-F238E27FC236}">
                <a16:creationId xmlns:a16="http://schemas.microsoft.com/office/drawing/2014/main" id="{89351626-64E9-7D54-78E9-1BF11109E1C3}"/>
              </a:ext>
            </a:extLst>
          </p:cNvPr>
          <p:cNvSpPr txBox="1"/>
          <p:nvPr/>
        </p:nvSpPr>
        <p:spPr>
          <a:xfrm>
            <a:off x="233057" y="1477152"/>
            <a:ext cx="3268301" cy="693637"/>
          </a:xfrm>
          <a:prstGeom prst="rect">
            <a:avLst/>
          </a:prstGeom>
        </p:spPr>
        <p:txBody>
          <a:bodyPr lIns="29700" tIns="29700" rIns="29700" bIns="29700" rtlCol="0" anchor="ctr"/>
          <a:lstStyle/>
          <a:p>
            <a:pPr marL="0" lvl="0" indent="0" algn="ctr">
              <a:lnSpc>
                <a:spcPts val="3409"/>
              </a:lnSpc>
            </a:pPr>
            <a:endParaRPr lang="en-US" sz="3157" b="1" dirty="0">
              <a:solidFill>
                <a:srgbClr val="FFFFFF"/>
              </a:solidFill>
              <a:latin typeface="Calibri (MS) Bold"/>
              <a:ea typeface="Calibri (MS) Bold"/>
              <a:cs typeface="Calibri (MS) Bold"/>
              <a:sym typeface="Calibri (MS) Bold"/>
            </a:endParaRPr>
          </a:p>
        </p:txBody>
      </p:sp>
      <p:sp>
        <p:nvSpPr>
          <p:cNvPr id="17" name="Freeform 17">
            <a:extLst>
              <a:ext uri="{FF2B5EF4-FFF2-40B4-BE49-F238E27FC236}">
                <a16:creationId xmlns:a16="http://schemas.microsoft.com/office/drawing/2014/main" id="{0ECE1D37-B3CD-A685-21C4-06C6E1ACEBA7}"/>
              </a:ext>
            </a:extLst>
          </p:cNvPr>
          <p:cNvSpPr/>
          <p:nvPr/>
        </p:nvSpPr>
        <p:spPr>
          <a:xfrm>
            <a:off x="-4643968" y="2277678"/>
            <a:ext cx="8145326" cy="4196380"/>
          </a:xfrm>
          <a:custGeom>
            <a:avLst/>
            <a:gdLst/>
            <a:ahLst/>
            <a:cxnLst/>
            <a:rect l="l" t="t" r="r" b="b"/>
            <a:pathLst>
              <a:path w="8145326" h="4196380">
                <a:moveTo>
                  <a:pt x="0" y="0"/>
                </a:moveTo>
                <a:lnTo>
                  <a:pt x="8145325" y="0"/>
                </a:lnTo>
                <a:lnTo>
                  <a:pt x="8145325"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TextBox 17">
            <a:extLst>
              <a:ext uri="{FF2B5EF4-FFF2-40B4-BE49-F238E27FC236}">
                <a16:creationId xmlns:a16="http://schemas.microsoft.com/office/drawing/2014/main" id="{2773CF52-BDB7-6E23-B7C7-091AD1C0DBDF}"/>
              </a:ext>
            </a:extLst>
          </p:cNvPr>
          <p:cNvSpPr txBox="1"/>
          <p:nvPr/>
        </p:nvSpPr>
        <p:spPr>
          <a:xfrm>
            <a:off x="4414393" y="1493858"/>
            <a:ext cx="5292542" cy="4693593"/>
          </a:xfrm>
          <a:prstGeom prst="rect">
            <a:avLst/>
          </a:prstGeom>
          <a:noFill/>
        </p:spPr>
        <p:txBody>
          <a:bodyPr wrap="square">
            <a:spAutoFit/>
          </a:bodyPr>
          <a:lstStyle/>
          <a:p>
            <a:r>
              <a:rPr lang="es-ES" sz="2300" b="1" dirty="0">
                <a:solidFill>
                  <a:srgbClr val="09465E"/>
                </a:solidFill>
              </a:rPr>
              <a:t>Productos en polvo: </a:t>
            </a:r>
            <a:r>
              <a:rPr lang="es-ES" sz="2300" dirty="0">
                <a:solidFill>
                  <a:srgbClr val="09465E"/>
                </a:solidFill>
              </a:rPr>
              <a:t> Tanto el yogur como el kéfir en polvo se emplean en repostería, batidos y como aditivos alimentarios para aportar sabor y nutrición.</a:t>
            </a:r>
          </a:p>
          <a:p>
            <a:endParaRPr lang="es-ES" sz="2300" dirty="0">
              <a:solidFill>
                <a:srgbClr val="09465E"/>
              </a:solidFill>
            </a:endParaRPr>
          </a:p>
          <a:p>
            <a:r>
              <a:rPr lang="es-ES" sz="2300" b="1" dirty="0">
                <a:solidFill>
                  <a:srgbClr val="09465E"/>
                </a:solidFill>
              </a:rPr>
              <a:t>Productos fermentados</a:t>
            </a:r>
            <a:r>
              <a:rPr lang="es-ES" sz="2300" dirty="0">
                <a:solidFill>
                  <a:srgbClr val="09465E"/>
                </a:solidFill>
              </a:rPr>
              <a:t>: Ricos en cultivos vivos, el yogur y el kéfir favorecen la salud digestiva y son componentes esenciales en los alimentos probióticos.</a:t>
            </a:r>
          </a:p>
          <a:p>
            <a:endParaRPr lang="es-ES" sz="2300" dirty="0">
              <a:solidFill>
                <a:srgbClr val="09465E"/>
              </a:solidFill>
            </a:endParaRPr>
          </a:p>
          <a:p>
            <a:r>
              <a:rPr lang="es-ES" sz="2300" b="1" dirty="0">
                <a:solidFill>
                  <a:srgbClr val="09465E"/>
                </a:solidFill>
              </a:rPr>
              <a:t>Suplemento para el ganado</a:t>
            </a:r>
            <a:r>
              <a:rPr lang="es-ES" sz="2300" dirty="0">
                <a:solidFill>
                  <a:srgbClr val="09465E"/>
                </a:solidFill>
              </a:rPr>
              <a:t>: El sobrante de yogur y kéfir proporciona probióticos y nutrientes a la dieta animal</a:t>
            </a:r>
          </a:p>
        </p:txBody>
      </p:sp>
      <p:grpSp>
        <p:nvGrpSpPr>
          <p:cNvPr id="19" name="Group 11">
            <a:extLst>
              <a:ext uri="{FF2B5EF4-FFF2-40B4-BE49-F238E27FC236}">
                <a16:creationId xmlns:a16="http://schemas.microsoft.com/office/drawing/2014/main" id="{735B1656-D361-D1CA-5AC7-491AD55923EA}"/>
              </a:ext>
            </a:extLst>
          </p:cNvPr>
          <p:cNvGrpSpPr/>
          <p:nvPr/>
        </p:nvGrpSpPr>
        <p:grpSpPr>
          <a:xfrm>
            <a:off x="0" y="1498036"/>
            <a:ext cx="3268301" cy="880881"/>
            <a:chOff x="0" y="0"/>
            <a:chExt cx="7453634" cy="2008922"/>
          </a:xfrm>
        </p:grpSpPr>
        <p:sp>
          <p:nvSpPr>
            <p:cNvPr id="20" name="Freeform 12">
              <a:extLst>
                <a:ext uri="{FF2B5EF4-FFF2-40B4-BE49-F238E27FC236}">
                  <a16:creationId xmlns:a16="http://schemas.microsoft.com/office/drawing/2014/main" id="{019F634B-8533-74BF-EFEC-1014D1CEA575}"/>
                </a:ext>
              </a:extLst>
            </p:cNvPr>
            <p:cNvSpPr/>
            <p:nvPr/>
          </p:nvSpPr>
          <p:spPr>
            <a:xfrm>
              <a:off x="0" y="0"/>
              <a:ext cx="7453630" cy="2008886"/>
            </a:xfrm>
            <a:custGeom>
              <a:avLst/>
              <a:gdLst/>
              <a:ahLst/>
              <a:cxnLst/>
              <a:rect l="l" t="t" r="r" b="b"/>
              <a:pathLst>
                <a:path w="7453630" h="2008886">
                  <a:moveTo>
                    <a:pt x="0" y="0"/>
                  </a:moveTo>
                  <a:lnTo>
                    <a:pt x="7453630" y="0"/>
                  </a:lnTo>
                  <a:lnTo>
                    <a:pt x="7453630" y="2008886"/>
                  </a:lnTo>
                  <a:lnTo>
                    <a:pt x="0" y="2008886"/>
                  </a:lnTo>
                  <a:close/>
                </a:path>
              </a:pathLst>
            </a:custGeom>
            <a:solidFill>
              <a:srgbClr val="60BA47"/>
            </a:solidFill>
          </p:spPr>
          <p:txBody>
            <a:bodyPr/>
            <a:lstStyle/>
            <a:p>
              <a:endParaRPr lang="en-GB"/>
            </a:p>
          </p:txBody>
        </p:sp>
        <p:sp>
          <p:nvSpPr>
            <p:cNvPr id="21" name="TextBox 13">
              <a:extLst>
                <a:ext uri="{FF2B5EF4-FFF2-40B4-BE49-F238E27FC236}">
                  <a16:creationId xmlns:a16="http://schemas.microsoft.com/office/drawing/2014/main" id="{2F53E607-7406-97CE-1692-C201475DA7B4}"/>
                </a:ext>
              </a:extLst>
            </p:cNvPr>
            <p:cNvSpPr txBox="1"/>
            <p:nvPr/>
          </p:nvSpPr>
          <p:spPr>
            <a:xfrm>
              <a:off x="0" y="-38100"/>
              <a:ext cx="7453634" cy="2047022"/>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4. Yogur y kéfir</a:t>
              </a:r>
            </a:p>
          </p:txBody>
        </p:sp>
      </p:grpSp>
    </p:spTree>
    <p:extLst>
      <p:ext uri="{BB962C8B-B14F-4D97-AF65-F5344CB8AC3E}">
        <p14:creationId xmlns:p14="http://schemas.microsoft.com/office/powerpoint/2010/main" val="47154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0" y="13716000"/>
                  </a:moveTo>
                  <a:lnTo>
                    <a:pt x="1202817" y="13716000"/>
                  </a:lnTo>
                  <a:lnTo>
                    <a:pt x="1202817" y="0"/>
                  </a:lnTo>
                  <a:lnTo>
                    <a:pt x="0" y="0"/>
                  </a:lnTo>
                  <a:close/>
                </a:path>
              </a:pathLst>
            </a:custGeom>
            <a:solidFill>
              <a:srgbClr val="09465E"/>
            </a:solidFill>
          </p:spPr>
          <p:txBody>
            <a:bodyPr/>
            <a:lstStyle/>
            <a:p>
              <a:endParaRPr lang="en-GB"/>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email">
              <a:extLst>
                <a:ext uri="{28A0092B-C50C-407E-A947-70E740481C1C}">
                  <a14:useLocalDpi xmlns:a14="http://schemas.microsoft.com/office/drawing/2010/main"/>
                </a:ext>
              </a:extLst>
            </a:blip>
            <a:stretch>
              <a:fillRect l="20556"/>
            </a:stretch>
          </a:blipFill>
        </p:spPr>
        <p:txBody>
          <a:bodyPr/>
          <a:lstStyle/>
          <a:p>
            <a:endParaRPr lang="en-GB"/>
          </a:p>
        </p:txBody>
      </p:sp>
      <p:sp>
        <p:nvSpPr>
          <p:cNvPr id="7" name="AutoShape 7"/>
          <p:cNvSpPr/>
          <p:nvPr/>
        </p:nvSpPr>
        <p:spPr>
          <a:xfrm rot="214365">
            <a:off x="112662" y="648427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8" name="Freeform 8"/>
          <p:cNvSpPr/>
          <p:nvPr/>
        </p:nvSpPr>
        <p:spPr>
          <a:xfrm rot="-5400000">
            <a:off x="-915230" y="5147278"/>
            <a:ext cx="2341887" cy="195158"/>
          </a:xfrm>
          <a:custGeom>
            <a:avLst/>
            <a:gdLst/>
            <a:ahLst/>
            <a:cxnLst/>
            <a:rect l="l" t="t" r="r" b="b"/>
            <a:pathLst>
              <a:path w="2341887" h="195158">
                <a:moveTo>
                  <a:pt x="0" y="0"/>
                </a:moveTo>
                <a:lnTo>
                  <a:pt x="2341887" y="0"/>
                </a:lnTo>
                <a:lnTo>
                  <a:pt x="2341887" y="195158"/>
                </a:lnTo>
                <a:lnTo>
                  <a:pt x="0" y="19515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a:off x="969052" y="1095909"/>
            <a:ext cx="9313088" cy="870525"/>
            <a:chOff x="0" y="0"/>
            <a:chExt cx="21239276" cy="1985304"/>
          </a:xfrm>
        </p:grpSpPr>
        <p:sp>
          <p:nvSpPr>
            <p:cNvPr id="10" name="Freeform 10"/>
            <p:cNvSpPr/>
            <p:nvPr/>
          </p:nvSpPr>
          <p:spPr>
            <a:xfrm>
              <a:off x="0" y="0"/>
              <a:ext cx="21239276" cy="1985304"/>
            </a:xfrm>
            <a:custGeom>
              <a:avLst/>
              <a:gdLst/>
              <a:ahLst/>
              <a:cxnLst/>
              <a:rect l="l" t="t" r="r" b="b"/>
              <a:pathLst>
                <a:path w="21239276" h="1985304">
                  <a:moveTo>
                    <a:pt x="0" y="0"/>
                  </a:moveTo>
                  <a:lnTo>
                    <a:pt x="21239276" y="0"/>
                  </a:lnTo>
                  <a:lnTo>
                    <a:pt x="21239276" y="1985304"/>
                  </a:lnTo>
                  <a:lnTo>
                    <a:pt x="0" y="1985304"/>
                  </a:lnTo>
                  <a:close/>
                </a:path>
              </a:pathLst>
            </a:custGeom>
            <a:solidFill>
              <a:srgbClr val="000000">
                <a:alpha val="0"/>
              </a:srgbClr>
            </a:solidFill>
          </p:spPr>
          <p:txBody>
            <a:bodyPr/>
            <a:lstStyle/>
            <a:p>
              <a:endParaRPr lang="en-GB"/>
            </a:p>
          </p:txBody>
        </p:sp>
        <p:sp>
          <p:nvSpPr>
            <p:cNvPr id="11" name="TextBox 11"/>
            <p:cNvSpPr txBox="1"/>
            <p:nvPr/>
          </p:nvSpPr>
          <p:spPr>
            <a:xfrm>
              <a:off x="0" y="-38100"/>
              <a:ext cx="21239276" cy="2023404"/>
            </a:xfrm>
            <a:prstGeom prst="rect">
              <a:avLst/>
            </a:prstGeom>
          </p:spPr>
          <p:txBody>
            <a:bodyPr lIns="0" tIns="0" rIns="0" bIns="0" rtlCol="0" anchor="t"/>
            <a:lstStyle/>
            <a:p>
              <a:pPr marL="0" lvl="0" indent="0" algn="l">
                <a:lnSpc>
                  <a:spcPts val="3409"/>
                </a:lnSpc>
              </a:pPr>
              <a:r>
                <a:rPr lang="en-US" sz="3157" b="1">
                  <a:solidFill>
                    <a:srgbClr val="09465E"/>
                  </a:solidFill>
                  <a:latin typeface="Calibri (MS) Bold"/>
                  <a:ea typeface="Calibri (MS) Bold"/>
                  <a:cs typeface="Calibri (MS) Bold"/>
                  <a:sym typeface="Calibri (MS) Bold"/>
                </a:rPr>
                <a:t>Estado terciario – Administración de subproductos</a:t>
              </a:r>
            </a:p>
          </p:txBody>
        </p:sp>
      </p:grpSp>
      <p:grpSp>
        <p:nvGrpSpPr>
          <p:cNvPr id="12" name="Group 12"/>
          <p:cNvGrpSpPr/>
          <p:nvPr/>
        </p:nvGrpSpPr>
        <p:grpSpPr>
          <a:xfrm>
            <a:off x="5889140" y="2262561"/>
            <a:ext cx="4493165" cy="4201530"/>
            <a:chOff x="0" y="0"/>
            <a:chExt cx="10247038" cy="9581940"/>
          </a:xfrm>
        </p:grpSpPr>
        <p:sp>
          <p:nvSpPr>
            <p:cNvPr id="13" name="Freeform 13"/>
            <p:cNvSpPr/>
            <p:nvPr/>
          </p:nvSpPr>
          <p:spPr>
            <a:xfrm>
              <a:off x="0" y="0"/>
              <a:ext cx="10247038" cy="9581940"/>
            </a:xfrm>
            <a:custGeom>
              <a:avLst/>
              <a:gdLst/>
              <a:ahLst/>
              <a:cxnLst/>
              <a:rect l="l" t="t" r="r" b="b"/>
              <a:pathLst>
                <a:path w="10247038" h="9581940">
                  <a:moveTo>
                    <a:pt x="0" y="0"/>
                  </a:moveTo>
                  <a:lnTo>
                    <a:pt x="10247038" y="0"/>
                  </a:lnTo>
                  <a:lnTo>
                    <a:pt x="10247038" y="9581940"/>
                  </a:lnTo>
                  <a:lnTo>
                    <a:pt x="0" y="9581940"/>
                  </a:lnTo>
                  <a:close/>
                </a:path>
              </a:pathLst>
            </a:custGeom>
            <a:solidFill>
              <a:srgbClr val="000000">
                <a:alpha val="0"/>
              </a:srgbClr>
            </a:solidFill>
          </p:spPr>
          <p:txBody>
            <a:bodyPr/>
            <a:lstStyle/>
            <a:p>
              <a:endParaRPr lang="en-GB"/>
            </a:p>
          </p:txBody>
        </p:sp>
        <p:sp>
          <p:nvSpPr>
            <p:cNvPr id="14" name="TextBox 14"/>
            <p:cNvSpPr txBox="1"/>
            <p:nvPr/>
          </p:nvSpPr>
          <p:spPr>
            <a:xfrm>
              <a:off x="0" y="-9525"/>
              <a:ext cx="10247038" cy="9591465"/>
            </a:xfrm>
            <a:prstGeom prst="rect">
              <a:avLst/>
            </a:prstGeom>
          </p:spPr>
          <p:txBody>
            <a:bodyPr lIns="0" tIns="0" rIns="0" bIns="0" rtlCol="0" anchor="t"/>
            <a:lstStyle/>
            <a:p>
              <a:pPr marL="0" lvl="0" indent="0" algn="l">
                <a:lnSpc>
                  <a:spcPts val="2174"/>
                </a:lnSpc>
              </a:pPr>
              <a:r>
                <a:rPr lang="en-US" sz="2104" dirty="0">
                  <a:solidFill>
                    <a:srgbClr val="09465E"/>
                  </a:solidFill>
                  <a:latin typeface="Calibri (MS)"/>
                  <a:ea typeface="Calibri (MS)"/>
                  <a:cs typeface="Calibri (MS)"/>
                  <a:sym typeface="Calibri (MS)"/>
                </a:rPr>
                <a:t>Los </a:t>
              </a:r>
              <a:r>
                <a:rPr lang="en-US" sz="2104" dirty="0" err="1">
                  <a:solidFill>
                    <a:srgbClr val="09465E"/>
                  </a:solidFill>
                  <a:latin typeface="Calibri (MS)"/>
                  <a:ea typeface="Calibri (MS)"/>
                  <a:cs typeface="Calibri (MS)"/>
                  <a:sym typeface="Calibri (MS)"/>
                </a:rPr>
                <a:t>productos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lácteos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procesados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generan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diversos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subproductos</a:t>
              </a:r>
              <a:r>
                <a:rPr lang="en-US" sz="2104" dirty="0">
                  <a:solidFill>
                    <a:srgbClr val="09465E"/>
                  </a:solidFill>
                  <a:latin typeface="Calibri (MS)"/>
                  <a:ea typeface="Calibri (MS)"/>
                  <a:cs typeface="Calibri (MS)"/>
                  <a:sym typeface="Calibri (MS)"/>
                </a:rPr>
                <a:t> que </a:t>
              </a:r>
              <a:r>
                <a:rPr lang="en-US" sz="2104" dirty="0" err="1">
                  <a:solidFill>
                    <a:srgbClr val="09465E"/>
                  </a:solidFill>
                  <a:latin typeface="Calibri (MS)"/>
                  <a:ea typeface="Calibri (MS)"/>
                  <a:cs typeface="Calibri (MS)"/>
                  <a:sym typeface="Calibri (MS)"/>
                </a:rPr>
                <a:t>pueden</a:t>
              </a:r>
              <a:r>
                <a:rPr lang="en-US" sz="2104" dirty="0">
                  <a:solidFill>
                    <a:srgbClr val="09465E"/>
                  </a:solidFill>
                  <a:latin typeface="Calibri (MS)"/>
                  <a:ea typeface="Calibri (MS)"/>
                  <a:cs typeface="Calibri (MS)"/>
                  <a:sym typeface="Calibri (MS)"/>
                </a:rPr>
                <a:t> ser </a:t>
              </a:r>
              <a:r>
                <a:rPr lang="en-US" sz="2104" dirty="0" err="1">
                  <a:solidFill>
                    <a:srgbClr val="09465E"/>
                  </a:solidFill>
                  <a:latin typeface="Calibri (MS)"/>
                  <a:ea typeface="Calibri (MS)"/>
                  <a:cs typeface="Calibri (MS)"/>
                  <a:sym typeface="Calibri (MS)"/>
                </a:rPr>
                <a:t>reutilizados</a:t>
              </a:r>
              <a:r>
                <a:rPr lang="en-US" sz="2104" dirty="0">
                  <a:solidFill>
                    <a:srgbClr val="09465E"/>
                  </a:solidFill>
                  <a:latin typeface="Calibri (MS)"/>
                  <a:ea typeface="Calibri (MS)"/>
                  <a:cs typeface="Calibri (MS)"/>
                  <a:sym typeface="Calibri (MS)"/>
                </a:rPr>
                <a:t> para </a:t>
              </a:r>
              <a:r>
                <a:rPr lang="en-US" sz="2104" dirty="0" err="1">
                  <a:solidFill>
                    <a:srgbClr val="09465E"/>
                  </a:solidFill>
                  <a:latin typeface="Calibri (MS)"/>
                  <a:ea typeface="Calibri (MS)"/>
                  <a:cs typeface="Calibri (MS)"/>
                  <a:sym typeface="Calibri (MS)"/>
                </a:rPr>
                <a:t>obtener</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artículos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valiosos</a:t>
              </a:r>
              <a:r>
                <a:rPr lang="en-US" sz="2104" dirty="0">
                  <a:solidFill>
                    <a:srgbClr val="09465E"/>
                  </a:solidFill>
                  <a:latin typeface="Calibri (MS)"/>
                  <a:ea typeface="Calibri (MS)"/>
                  <a:cs typeface="Calibri (MS)"/>
                  <a:sym typeface="Calibri (MS)"/>
                </a:rPr>
                <a:t> o </a:t>
              </a:r>
              <a:r>
                <a:rPr lang="en-US" sz="2104" dirty="0" err="1">
                  <a:solidFill>
                    <a:srgbClr val="09465E"/>
                  </a:solidFill>
                  <a:latin typeface="Calibri (MS)"/>
                  <a:ea typeface="Calibri (MS)"/>
                  <a:cs typeface="Calibri (MS)"/>
                  <a:sym typeface="Calibri (MS)"/>
                </a:rPr>
                <a:t>gestionados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como</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residuos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Algunos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ejemplos</a:t>
              </a:r>
              <a:r>
                <a:rPr lang="en-US" sz="2104" dirty="0">
                  <a:solidFill>
                    <a:srgbClr val="09465E"/>
                  </a:solidFill>
                  <a:latin typeface="Calibri (MS)"/>
                  <a:ea typeface="Calibri (MS)"/>
                  <a:cs typeface="Calibri (MS)"/>
                  <a:sym typeface="Calibri (MS)"/>
                </a:rPr>
                <a:t> son:</a:t>
              </a:r>
            </a:p>
            <a:p>
              <a:pPr marL="0" lvl="0" indent="0" algn="l">
                <a:lnSpc>
                  <a:spcPts val="2174"/>
                </a:lnSpc>
              </a:pPr>
              <a:endParaRPr lang="en-US" sz="2104" dirty="0">
                <a:solidFill>
                  <a:srgbClr val="09465E"/>
                </a:solidFill>
                <a:latin typeface="Calibri (MS)"/>
                <a:ea typeface="Calibri (MS)"/>
                <a:cs typeface="Calibri (MS)"/>
                <a:sym typeface="Calibri (MS)"/>
              </a:endParaRPr>
            </a:p>
            <a:p>
              <a:pPr marL="0" lvl="0" indent="0" algn="l">
                <a:lnSpc>
                  <a:spcPts val="2174"/>
                </a:lnSpc>
              </a:pPr>
              <a:r>
                <a:rPr lang="en-US" sz="2104" b="1" dirty="0" err="1">
                  <a:solidFill>
                    <a:srgbClr val="09465E"/>
                  </a:solidFill>
                  <a:latin typeface="Calibri (MS) Bold"/>
                  <a:ea typeface="Calibri (MS) Bold"/>
                  <a:cs typeface="Calibri (MS) Bold"/>
                  <a:sym typeface="Calibri (MS) Bold"/>
                </a:rPr>
                <a:t>Residuos</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biológicos</a:t>
              </a:r>
              <a:endParaRPr lang="en-US" sz="2104" b="1" dirty="0">
                <a:solidFill>
                  <a:srgbClr val="09465E"/>
                </a:solidFill>
                <a:latin typeface="Calibri (MS) Bold"/>
                <a:ea typeface="Calibri (MS) Bold"/>
                <a:cs typeface="Calibri (MS) Bold"/>
                <a:sym typeface="Calibri (MS) Bold"/>
              </a:endParaRPr>
            </a:p>
            <a:p>
              <a:pPr marL="0" lvl="0" indent="0" algn="l">
                <a:lnSpc>
                  <a:spcPts val="2174"/>
                </a:lnSpc>
              </a:pPr>
              <a:r>
                <a:rPr lang="en-US" sz="2104" b="1" dirty="0">
                  <a:solidFill>
                    <a:srgbClr val="09465E"/>
                  </a:solidFill>
                  <a:latin typeface="Calibri (MS) Bold"/>
                  <a:ea typeface="Calibri (MS) Bold"/>
                  <a:cs typeface="Calibri (MS) Bold"/>
                  <a:sym typeface="Calibri (MS) Bold"/>
                </a:rPr>
                <a:t>Aguas </a:t>
              </a:r>
              <a:r>
                <a:rPr lang="en-US" sz="2104" b="1" dirty="0" err="1">
                  <a:solidFill>
                    <a:srgbClr val="09465E"/>
                  </a:solidFill>
                  <a:latin typeface="Calibri (MS) Bold"/>
                  <a:ea typeface="Calibri (MS) Bold"/>
                  <a:cs typeface="Calibri (MS) Bold"/>
                  <a:sym typeface="Calibri (MS) Bold"/>
                </a:rPr>
                <a:t>servidas</a:t>
              </a:r>
              <a:endParaRPr lang="en-US" sz="2104" b="1" dirty="0">
                <a:solidFill>
                  <a:srgbClr val="09465E"/>
                </a:solidFill>
                <a:latin typeface="Calibri (MS) Bold"/>
                <a:ea typeface="Calibri (MS) Bold"/>
                <a:cs typeface="Calibri (MS) Bold"/>
                <a:sym typeface="Calibri (MS) Bold"/>
              </a:endParaRPr>
            </a:p>
            <a:p>
              <a:pPr marL="0" lvl="0" indent="0" algn="l">
                <a:lnSpc>
                  <a:spcPts val="2174"/>
                </a:lnSpc>
              </a:pPr>
              <a:r>
                <a:rPr lang="en-US" sz="2104" b="1" dirty="0" err="1">
                  <a:solidFill>
                    <a:srgbClr val="09465E"/>
                  </a:solidFill>
                  <a:latin typeface="Calibri (MS) Bold"/>
                  <a:ea typeface="Calibri (MS) Bold"/>
                  <a:cs typeface="Calibri (MS) Bold"/>
                  <a:sym typeface="Calibri (MS) Bold"/>
                </a:rPr>
                <a:t>Residuos</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sólidos</a:t>
              </a:r>
              <a:r>
                <a:rPr lang="en-US" sz="2104" b="1" dirty="0">
                  <a:solidFill>
                    <a:srgbClr val="09465E"/>
                  </a:solidFill>
                  <a:latin typeface="Calibri (MS) Bold"/>
                  <a:ea typeface="Calibri (MS) Bold"/>
                  <a:cs typeface="Calibri (MS) Bold"/>
                  <a:sym typeface="Calibri (MS) Bold"/>
                </a:rPr>
                <a:t> </a:t>
              </a:r>
              <a:r>
                <a:rPr lang="en-US" sz="2104" b="1" dirty="0" err="1">
                  <a:solidFill>
                    <a:srgbClr val="09465E"/>
                  </a:solidFill>
                  <a:latin typeface="Calibri (MS) Bold"/>
                  <a:ea typeface="Calibri (MS) Bold"/>
                  <a:cs typeface="Calibri (MS) Bold"/>
                  <a:sym typeface="Calibri (MS) Bold"/>
                </a:rPr>
                <a:t>urbanos</a:t>
              </a:r>
              <a:endParaRPr lang="en-US" sz="2104" b="1" dirty="0">
                <a:solidFill>
                  <a:srgbClr val="09465E"/>
                </a:solidFill>
                <a:latin typeface="Calibri (MS) Bold"/>
                <a:ea typeface="Calibri (MS) Bold"/>
                <a:cs typeface="Calibri (MS) Bold"/>
                <a:sym typeface="Calibri (MS) Bold"/>
              </a:endParaRPr>
            </a:p>
          </p:txBody>
        </p:sp>
      </p:grpSp>
      <p:sp>
        <p:nvSpPr>
          <p:cNvPr id="15" name="Freeform 15" descr="Cómo mejorar y enmendar el suelo arcilloso."/>
          <p:cNvSpPr/>
          <p:nvPr/>
        </p:nvSpPr>
        <p:spPr>
          <a:xfrm>
            <a:off x="539426" y="2619379"/>
            <a:ext cx="4574914" cy="3487895"/>
          </a:xfrm>
          <a:custGeom>
            <a:avLst/>
            <a:gdLst/>
            <a:ahLst/>
            <a:cxnLst/>
            <a:rect l="l" t="t" r="r" b="b"/>
            <a:pathLst>
              <a:path w="4574914" h="3487895">
                <a:moveTo>
                  <a:pt x="0" y="0"/>
                </a:moveTo>
                <a:lnTo>
                  <a:pt x="4574914" y="0"/>
                </a:lnTo>
                <a:lnTo>
                  <a:pt x="4574914" y="3487895"/>
                </a:lnTo>
                <a:lnTo>
                  <a:pt x="0" y="3487895"/>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47720" y="-156775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en-GB"/>
            </a:p>
          </p:txBody>
        </p:sp>
        <p:sp>
          <p:nvSpPr>
            <p:cNvPr id="13" name="TextBox 13"/>
            <p:cNvSpPr txBox="1"/>
            <p:nvPr/>
          </p:nvSpPr>
          <p:spPr>
            <a:xfrm>
              <a:off x="0" y="-9525"/>
              <a:ext cx="12683532" cy="10342379"/>
            </a:xfrm>
            <a:prstGeom prst="rect">
              <a:avLst/>
            </a:prstGeom>
          </p:spPr>
          <p:txBody>
            <a:bodyPr lIns="0" tIns="0" rIns="0" bIns="0" rtlCol="0" anchor="t"/>
            <a:lstStyle/>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Compostaje</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y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mejora</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del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suelo</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Los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residuos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lácteos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pueden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ser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compostados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como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fertilizante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orgánico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Producción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biogás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Los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residuos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las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granjas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lecheras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y de las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instalaciones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producción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pueden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ser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tratados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para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generar</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biogás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Purificación del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agua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Los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subproductos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lácteos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tales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como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lactosa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caseína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y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suero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pueden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ser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beneficiosos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sistemas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filtración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agua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187450"/>
            <a:ext cx="3268301" cy="905741"/>
            <a:chOff x="0" y="0"/>
            <a:chExt cx="7453634" cy="1357302"/>
          </a:xfrm>
        </p:grpSpPr>
        <p:sp>
          <p:nvSpPr>
            <p:cNvPr id="15" name="Freeform 15"/>
            <p:cNvSpPr/>
            <p:nvPr/>
          </p:nvSpPr>
          <p:spPr>
            <a:xfrm>
              <a:off x="0" y="0"/>
              <a:ext cx="7453630" cy="1357322"/>
            </a:xfrm>
            <a:custGeom>
              <a:avLst/>
              <a:gdLst/>
              <a:ahLst/>
              <a:cxnLst/>
              <a:rect l="l" t="t" r="r" b="b"/>
              <a:pathLst>
                <a:path w="7453630" h="1357322">
                  <a:moveTo>
                    <a:pt x="0" y="0"/>
                  </a:moveTo>
                  <a:lnTo>
                    <a:pt x="7453630" y="0"/>
                  </a:lnTo>
                  <a:lnTo>
                    <a:pt x="7453630" y="1357322"/>
                  </a:lnTo>
                  <a:lnTo>
                    <a:pt x="0" y="1357322"/>
                  </a:lnTo>
                  <a:close/>
                </a:path>
              </a:pathLst>
            </a:custGeom>
            <a:solidFill>
              <a:srgbClr val="60BA47"/>
            </a:solidFill>
          </p:spPr>
          <p:txBody>
            <a:bodyPr/>
            <a:lstStyle/>
            <a:p>
              <a:endParaRPr lang="en-GB"/>
            </a:p>
          </p:txBody>
        </p:sp>
        <p:sp>
          <p:nvSpPr>
            <p:cNvPr id="16" name="TextBox 16"/>
            <p:cNvSpPr txBox="1"/>
            <p:nvPr/>
          </p:nvSpPr>
          <p:spPr>
            <a:xfrm>
              <a:off x="0" y="-28575"/>
              <a:ext cx="7453634" cy="1385877"/>
            </a:xfrm>
            <a:prstGeom prst="rect">
              <a:avLst/>
            </a:prstGeom>
          </p:spPr>
          <p:txBody>
            <a:bodyPr lIns="29700" tIns="29700" rIns="29700" bIns="29700" rtlCol="0" anchor="ctr"/>
            <a:lstStyle/>
            <a:p>
              <a:pPr marL="0" lvl="0" indent="0" algn="ctr">
                <a:lnSpc>
                  <a:spcPts val="2997"/>
                </a:lnSpc>
              </a:pPr>
              <a:r>
                <a:rPr lang="en-US" sz="2775" b="1">
                  <a:solidFill>
                    <a:srgbClr val="FFFFFF"/>
                  </a:solidFill>
                  <a:latin typeface="Calibri (MS) Bold"/>
                  <a:ea typeface="Calibri (MS) Bold"/>
                  <a:cs typeface="Calibri (MS) Bold"/>
                  <a:sym typeface="Calibri (MS) Bold"/>
                </a:rPr>
                <a:t>5. Desechos orgánicos </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8" name="Group 18"/>
          <p:cNvGrpSpPr/>
          <p:nvPr/>
        </p:nvGrpSpPr>
        <p:grpSpPr>
          <a:xfrm>
            <a:off x="646434" y="2467099"/>
            <a:ext cx="2627436" cy="1756531"/>
            <a:chOff x="0" y="0"/>
            <a:chExt cx="5992088" cy="4005916"/>
          </a:xfrm>
        </p:grpSpPr>
        <p:sp>
          <p:nvSpPr>
            <p:cNvPr id="19" name="Freeform 19"/>
            <p:cNvSpPr/>
            <p:nvPr/>
          </p:nvSpPr>
          <p:spPr>
            <a:xfrm>
              <a:off x="12700" y="-605282"/>
              <a:ext cx="5966714" cy="4598543"/>
            </a:xfrm>
            <a:custGeom>
              <a:avLst/>
              <a:gdLst/>
              <a:ahLst/>
              <a:cxnLst/>
              <a:rect l="l" t="t" r="r" b="b"/>
              <a:pathLst>
                <a:path w="5966714" h="4598543">
                  <a:moveTo>
                    <a:pt x="0" y="1281430"/>
                  </a:moveTo>
                  <a:cubicBezTo>
                    <a:pt x="0" y="915035"/>
                    <a:pt x="297688" y="617982"/>
                    <a:pt x="664845" y="617982"/>
                  </a:cubicBezTo>
                  <a:lnTo>
                    <a:pt x="994410" y="617982"/>
                  </a:lnTo>
                  <a:lnTo>
                    <a:pt x="2737866" y="0"/>
                  </a:lnTo>
                  <a:lnTo>
                    <a:pt x="2486152" y="617982"/>
                  </a:lnTo>
                  <a:lnTo>
                    <a:pt x="5301869" y="617982"/>
                  </a:lnTo>
                  <a:cubicBezTo>
                    <a:pt x="5669026" y="617982"/>
                    <a:pt x="5966714" y="915035"/>
                    <a:pt x="5966714" y="1281430"/>
                  </a:cubicBezTo>
                  <a:lnTo>
                    <a:pt x="5966714" y="2276602"/>
                  </a:lnTo>
                  <a:lnTo>
                    <a:pt x="5966714" y="3935095"/>
                  </a:lnTo>
                  <a:cubicBezTo>
                    <a:pt x="5966714" y="4301490"/>
                    <a:pt x="5669026" y="4598543"/>
                    <a:pt x="5301869" y="4598543"/>
                  </a:cubicBezTo>
                  <a:lnTo>
                    <a:pt x="2486152" y="4598543"/>
                  </a:lnTo>
                  <a:lnTo>
                    <a:pt x="994410" y="4598543"/>
                  </a:lnTo>
                  <a:lnTo>
                    <a:pt x="664845" y="4598543"/>
                  </a:lnTo>
                  <a:cubicBezTo>
                    <a:pt x="297688" y="4598543"/>
                    <a:pt x="0" y="4301490"/>
                    <a:pt x="0" y="3935095"/>
                  </a:cubicBezTo>
                  <a:lnTo>
                    <a:pt x="0" y="2276475"/>
                  </a:lnTo>
                  <a:lnTo>
                    <a:pt x="0" y="1281430"/>
                  </a:lnTo>
                  <a:close/>
                </a:path>
              </a:pathLst>
            </a:custGeom>
            <a:solidFill>
              <a:srgbClr val="F26650"/>
            </a:solidFill>
          </p:spPr>
          <p:txBody>
            <a:bodyPr/>
            <a:lstStyle/>
            <a:p>
              <a:endParaRPr lang="en-GB"/>
            </a:p>
          </p:txBody>
        </p:sp>
        <p:sp>
          <p:nvSpPr>
            <p:cNvPr id="20" name="Freeform 20"/>
            <p:cNvSpPr/>
            <p:nvPr/>
          </p:nvSpPr>
          <p:spPr>
            <a:xfrm>
              <a:off x="0" y="-618998"/>
              <a:ext cx="5992114" cy="4624959"/>
            </a:xfrm>
            <a:custGeom>
              <a:avLst/>
              <a:gdLst/>
              <a:ahLst/>
              <a:cxnLst/>
              <a:rect l="l" t="t" r="r" b="b"/>
              <a:pathLst>
                <a:path w="5992114" h="4624959">
                  <a:moveTo>
                    <a:pt x="0" y="1295146"/>
                  </a:moveTo>
                  <a:cubicBezTo>
                    <a:pt x="0" y="921639"/>
                    <a:pt x="303403" y="618998"/>
                    <a:pt x="677545" y="618998"/>
                  </a:cubicBezTo>
                  <a:lnTo>
                    <a:pt x="1007110" y="618998"/>
                  </a:lnTo>
                  <a:lnTo>
                    <a:pt x="1007110" y="631698"/>
                  </a:lnTo>
                  <a:lnTo>
                    <a:pt x="1002919" y="619760"/>
                  </a:lnTo>
                  <a:lnTo>
                    <a:pt x="2746248" y="1651"/>
                  </a:lnTo>
                  <a:cubicBezTo>
                    <a:pt x="2750947" y="0"/>
                    <a:pt x="2756281" y="1270"/>
                    <a:pt x="2759710" y="4826"/>
                  </a:cubicBezTo>
                  <a:cubicBezTo>
                    <a:pt x="2763139" y="8382"/>
                    <a:pt x="2764155" y="13716"/>
                    <a:pt x="2762250" y="18415"/>
                  </a:cubicBezTo>
                  <a:lnTo>
                    <a:pt x="2510536" y="636524"/>
                  </a:lnTo>
                  <a:lnTo>
                    <a:pt x="2498852" y="631698"/>
                  </a:lnTo>
                  <a:lnTo>
                    <a:pt x="2498852" y="618998"/>
                  </a:lnTo>
                  <a:lnTo>
                    <a:pt x="5314569" y="618998"/>
                  </a:lnTo>
                  <a:lnTo>
                    <a:pt x="5314569" y="631698"/>
                  </a:lnTo>
                  <a:lnTo>
                    <a:pt x="5314569" y="618998"/>
                  </a:lnTo>
                  <a:cubicBezTo>
                    <a:pt x="5688711" y="618998"/>
                    <a:pt x="5992114" y="921639"/>
                    <a:pt x="5992114" y="1295146"/>
                  </a:cubicBezTo>
                  <a:lnTo>
                    <a:pt x="5979414" y="1295146"/>
                  </a:lnTo>
                  <a:lnTo>
                    <a:pt x="5966714" y="1295146"/>
                  </a:lnTo>
                  <a:cubicBezTo>
                    <a:pt x="5966714" y="1288161"/>
                    <a:pt x="5972429" y="1282446"/>
                    <a:pt x="5979414" y="1282446"/>
                  </a:cubicBezTo>
                  <a:cubicBezTo>
                    <a:pt x="5986399" y="1282446"/>
                    <a:pt x="5992114" y="1288161"/>
                    <a:pt x="5992114" y="1295146"/>
                  </a:cubicBezTo>
                  <a:lnTo>
                    <a:pt x="5992114" y="2290318"/>
                  </a:lnTo>
                  <a:lnTo>
                    <a:pt x="5979414" y="2290318"/>
                  </a:lnTo>
                  <a:lnTo>
                    <a:pt x="5992114" y="2290318"/>
                  </a:lnTo>
                  <a:lnTo>
                    <a:pt x="5992114" y="3948811"/>
                  </a:lnTo>
                  <a:lnTo>
                    <a:pt x="5979414" y="3948811"/>
                  </a:lnTo>
                  <a:lnTo>
                    <a:pt x="5992114" y="3948811"/>
                  </a:lnTo>
                  <a:cubicBezTo>
                    <a:pt x="5992114" y="4322191"/>
                    <a:pt x="5688711" y="4624959"/>
                    <a:pt x="5314569" y="4624959"/>
                  </a:cubicBezTo>
                  <a:lnTo>
                    <a:pt x="5314569" y="4612259"/>
                  </a:lnTo>
                  <a:lnTo>
                    <a:pt x="5314569" y="4624959"/>
                  </a:lnTo>
                  <a:lnTo>
                    <a:pt x="2498852" y="4624959"/>
                  </a:lnTo>
                  <a:lnTo>
                    <a:pt x="2498852" y="4612259"/>
                  </a:lnTo>
                  <a:lnTo>
                    <a:pt x="2498852" y="4624959"/>
                  </a:lnTo>
                  <a:lnTo>
                    <a:pt x="1007110" y="4624959"/>
                  </a:lnTo>
                  <a:lnTo>
                    <a:pt x="1007110" y="4612259"/>
                  </a:lnTo>
                  <a:lnTo>
                    <a:pt x="1007110" y="4599559"/>
                  </a:lnTo>
                  <a:lnTo>
                    <a:pt x="1007110" y="4612259"/>
                  </a:lnTo>
                  <a:lnTo>
                    <a:pt x="1007110" y="4624959"/>
                  </a:lnTo>
                  <a:lnTo>
                    <a:pt x="677545" y="4624959"/>
                  </a:lnTo>
                  <a:lnTo>
                    <a:pt x="677545" y="4612259"/>
                  </a:lnTo>
                  <a:lnTo>
                    <a:pt x="677545" y="4624959"/>
                  </a:lnTo>
                  <a:cubicBezTo>
                    <a:pt x="303403" y="4624959"/>
                    <a:pt x="0" y="4322191"/>
                    <a:pt x="0" y="3948811"/>
                  </a:cubicBezTo>
                  <a:lnTo>
                    <a:pt x="0" y="2290191"/>
                  </a:lnTo>
                  <a:lnTo>
                    <a:pt x="12700" y="2290191"/>
                  </a:lnTo>
                  <a:lnTo>
                    <a:pt x="0" y="2290191"/>
                  </a:lnTo>
                  <a:lnTo>
                    <a:pt x="0" y="1295146"/>
                  </a:lnTo>
                  <a:cubicBezTo>
                    <a:pt x="0" y="1288161"/>
                    <a:pt x="5715" y="1282446"/>
                    <a:pt x="12700" y="1282446"/>
                  </a:cubicBezTo>
                  <a:cubicBezTo>
                    <a:pt x="19685" y="1282446"/>
                    <a:pt x="25400" y="1288161"/>
                    <a:pt x="25400" y="1295146"/>
                  </a:cubicBezTo>
                  <a:lnTo>
                    <a:pt x="12700" y="1295146"/>
                  </a:lnTo>
                  <a:lnTo>
                    <a:pt x="0" y="1295146"/>
                  </a:lnTo>
                  <a:moveTo>
                    <a:pt x="25400" y="1295146"/>
                  </a:moveTo>
                  <a:cubicBezTo>
                    <a:pt x="25400" y="1302131"/>
                    <a:pt x="19685" y="1307846"/>
                    <a:pt x="12700" y="1307846"/>
                  </a:cubicBezTo>
                  <a:cubicBezTo>
                    <a:pt x="5715" y="1307846"/>
                    <a:pt x="0" y="1302131"/>
                    <a:pt x="0" y="1295146"/>
                  </a:cubicBezTo>
                  <a:lnTo>
                    <a:pt x="12700" y="1295146"/>
                  </a:lnTo>
                  <a:lnTo>
                    <a:pt x="12700" y="1307846"/>
                  </a:lnTo>
                  <a:lnTo>
                    <a:pt x="12700" y="1295146"/>
                  </a:lnTo>
                  <a:lnTo>
                    <a:pt x="25400" y="1295146"/>
                  </a:lnTo>
                  <a:lnTo>
                    <a:pt x="25400" y="2290318"/>
                  </a:lnTo>
                  <a:lnTo>
                    <a:pt x="25400" y="3948811"/>
                  </a:lnTo>
                  <a:lnTo>
                    <a:pt x="12700" y="3948811"/>
                  </a:lnTo>
                  <a:lnTo>
                    <a:pt x="25400" y="3948811"/>
                  </a:lnTo>
                  <a:cubicBezTo>
                    <a:pt x="25400" y="4308221"/>
                    <a:pt x="317373" y="4599559"/>
                    <a:pt x="677545" y="4599559"/>
                  </a:cubicBezTo>
                  <a:lnTo>
                    <a:pt x="1007110" y="4599559"/>
                  </a:lnTo>
                  <a:cubicBezTo>
                    <a:pt x="1014095" y="4599559"/>
                    <a:pt x="1019810" y="4605274"/>
                    <a:pt x="1019810" y="4612259"/>
                  </a:cubicBezTo>
                  <a:cubicBezTo>
                    <a:pt x="1019810" y="4619244"/>
                    <a:pt x="1014095" y="4624959"/>
                    <a:pt x="1007110" y="4624959"/>
                  </a:cubicBezTo>
                  <a:cubicBezTo>
                    <a:pt x="1000125" y="4624959"/>
                    <a:pt x="994410" y="4619244"/>
                    <a:pt x="994410" y="4612259"/>
                  </a:cubicBezTo>
                  <a:cubicBezTo>
                    <a:pt x="994410" y="4605274"/>
                    <a:pt x="1000125" y="4599559"/>
                    <a:pt x="1007110" y="4599559"/>
                  </a:cubicBezTo>
                  <a:lnTo>
                    <a:pt x="2498852" y="4599559"/>
                  </a:lnTo>
                  <a:lnTo>
                    <a:pt x="5314569" y="4599559"/>
                  </a:lnTo>
                  <a:cubicBezTo>
                    <a:pt x="5674741" y="4599559"/>
                    <a:pt x="5966714" y="4308221"/>
                    <a:pt x="5966714" y="3948811"/>
                  </a:cubicBezTo>
                  <a:lnTo>
                    <a:pt x="5966714" y="2290191"/>
                  </a:lnTo>
                  <a:lnTo>
                    <a:pt x="5966714" y="1295146"/>
                  </a:lnTo>
                  <a:lnTo>
                    <a:pt x="5979414" y="1295146"/>
                  </a:lnTo>
                  <a:lnTo>
                    <a:pt x="5979414" y="1307846"/>
                  </a:lnTo>
                  <a:lnTo>
                    <a:pt x="5979414" y="1295146"/>
                  </a:lnTo>
                  <a:lnTo>
                    <a:pt x="5992114" y="1295146"/>
                  </a:lnTo>
                  <a:cubicBezTo>
                    <a:pt x="5992114" y="1302131"/>
                    <a:pt x="5986399" y="1307846"/>
                    <a:pt x="5979414" y="1307846"/>
                  </a:cubicBezTo>
                  <a:cubicBezTo>
                    <a:pt x="5972429" y="1307846"/>
                    <a:pt x="5966714" y="1302131"/>
                    <a:pt x="5966714" y="1295146"/>
                  </a:cubicBezTo>
                  <a:cubicBezTo>
                    <a:pt x="5966714" y="935736"/>
                    <a:pt x="5674741" y="644398"/>
                    <a:pt x="5314569" y="644398"/>
                  </a:cubicBezTo>
                  <a:lnTo>
                    <a:pt x="2498852" y="644398"/>
                  </a:lnTo>
                  <a:cubicBezTo>
                    <a:pt x="2494661" y="644398"/>
                    <a:pt x="2490724" y="642239"/>
                    <a:pt x="2488311" y="638810"/>
                  </a:cubicBezTo>
                  <a:cubicBezTo>
                    <a:pt x="2485898" y="635381"/>
                    <a:pt x="2485517" y="630809"/>
                    <a:pt x="2487041" y="626872"/>
                  </a:cubicBezTo>
                  <a:lnTo>
                    <a:pt x="2738755" y="8890"/>
                  </a:lnTo>
                  <a:lnTo>
                    <a:pt x="2750566" y="13716"/>
                  </a:lnTo>
                  <a:lnTo>
                    <a:pt x="2754757" y="25654"/>
                  </a:lnTo>
                  <a:lnTo>
                    <a:pt x="1011428" y="643636"/>
                  </a:lnTo>
                  <a:cubicBezTo>
                    <a:pt x="1010031" y="644144"/>
                    <a:pt x="1008634" y="644398"/>
                    <a:pt x="1007237" y="644398"/>
                  </a:cubicBezTo>
                  <a:lnTo>
                    <a:pt x="677545" y="644398"/>
                  </a:lnTo>
                  <a:lnTo>
                    <a:pt x="677545" y="631698"/>
                  </a:lnTo>
                  <a:lnTo>
                    <a:pt x="677545" y="644398"/>
                  </a:lnTo>
                  <a:cubicBezTo>
                    <a:pt x="317373" y="644398"/>
                    <a:pt x="25400" y="935736"/>
                    <a:pt x="25400" y="1295146"/>
                  </a:cubicBezTo>
                  <a:close/>
                </a:path>
              </a:pathLst>
            </a:custGeom>
            <a:solidFill>
              <a:srgbClr val="012A2A"/>
            </a:solidFill>
          </p:spPr>
          <p:txBody>
            <a:bodyPr/>
            <a:lstStyle/>
            <a:p>
              <a:endParaRPr lang="en-GB"/>
            </a:p>
          </p:txBody>
        </p:sp>
        <p:sp>
          <p:nvSpPr>
            <p:cNvPr id="21" name="TextBox 21"/>
            <p:cNvSpPr txBox="1"/>
            <p:nvPr/>
          </p:nvSpPr>
          <p:spPr>
            <a:xfrm>
              <a:off x="0" y="-38100"/>
              <a:ext cx="5992088" cy="4044016"/>
            </a:xfrm>
            <a:prstGeom prst="rect">
              <a:avLst/>
            </a:prstGeom>
          </p:spPr>
          <p:txBody>
            <a:bodyPr lIns="29700" tIns="29700" rIns="29700" bIns="29700" rtlCol="0" anchor="ctr"/>
            <a:lstStyle/>
            <a:p>
              <a:pPr marL="0" lvl="0" indent="0" algn="ctr">
                <a:lnSpc>
                  <a:spcPts val="2104"/>
                </a:lnSpc>
              </a:pPr>
              <a:r>
                <a:rPr lang="en-US" sz="1753">
                  <a:solidFill>
                    <a:srgbClr val="FFFFFF"/>
                  </a:solidFill>
                  <a:latin typeface="Calibri (MS)"/>
                  <a:ea typeface="Calibri (MS)"/>
                  <a:cs typeface="Calibri (MS)"/>
                  <a:sym typeface="Calibri (MS)"/>
                </a:rPr>
                <a:t>Residuos orgánicos = Materiales que provienen de organismos vivos, especialmente de plantas, animales y otras fuentes biológicas. </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en-GB"/>
            </a:p>
          </p:txBody>
        </p:sp>
        <p:sp>
          <p:nvSpPr>
            <p:cNvPr id="13" name="TextBox 13"/>
            <p:cNvSpPr txBox="1"/>
            <p:nvPr/>
          </p:nvSpPr>
          <p:spPr>
            <a:xfrm>
              <a:off x="0" y="-47625"/>
              <a:ext cx="12683532" cy="10380479"/>
            </a:xfrm>
            <a:prstGeom prst="rect">
              <a:avLst/>
            </a:prstGeom>
          </p:spPr>
          <p:txBody>
            <a:bodyPr lIns="0" tIns="0" rIns="0" bIns="0" rtlCol="0" anchor="t"/>
            <a:lstStyle/>
            <a:p>
              <a:pPr marL="0" lvl="0" indent="0" algn="l">
                <a:lnSpc>
                  <a:spcPts val="2525"/>
                </a:lnSpc>
              </a:pPr>
              <a:r>
                <a:rPr lang="en-US" sz="2104" b="1" dirty="0">
                  <a:solidFill>
                    <a:srgbClr val="0B3A5B"/>
                  </a:solidFill>
                  <a:ea typeface="Calibri (MS)"/>
                  <a:cs typeface="Calibri (MS)"/>
                  <a:sym typeface="Calibri (MS)"/>
                </a:rPr>
                <a:t>Agua</a:t>
              </a:r>
              <a:r>
                <a:rPr lang="en-US" sz="2104" dirty="0">
                  <a:solidFill>
                    <a:srgbClr val="0B3A5B"/>
                  </a:solidFill>
                  <a:ea typeface="Calibri (MS)"/>
                  <a:cs typeface="Calibri (MS)"/>
                  <a:sym typeface="Calibri (MS)"/>
                </a:rPr>
                <a:t> </a:t>
              </a:r>
              <a:r>
                <a:rPr lang="en-US" sz="2104" dirty="0" err="1">
                  <a:solidFill>
                    <a:srgbClr val="0B3A5B"/>
                  </a:solidFill>
                  <a:ea typeface="Calibri (MS)"/>
                  <a:cs typeface="Calibri (MS)"/>
                  <a:sym typeface="Calibri (MS)"/>
                </a:rPr>
                <a:t>empleada</a:t>
              </a:r>
              <a:r>
                <a:rPr lang="en-US" sz="2104" dirty="0">
                  <a:solidFill>
                    <a:srgbClr val="0B3A5B"/>
                  </a:solidFill>
                  <a:ea typeface="Calibri (MS)"/>
                  <a:cs typeface="Calibri (MS)"/>
                  <a:sym typeface="Calibri (MS)"/>
                </a:rPr>
                <a:t> </a:t>
              </a:r>
              <a:r>
                <a:rPr lang="en-US" sz="2104" dirty="0" err="1">
                  <a:solidFill>
                    <a:srgbClr val="0B3A5B"/>
                  </a:solidFill>
                  <a:ea typeface="Calibri (MS)"/>
                  <a:cs typeface="Calibri (MS)"/>
                  <a:sym typeface="Calibri (MS)"/>
                </a:rPr>
                <a:t>en</a:t>
              </a:r>
              <a:r>
                <a:rPr lang="en-US" sz="2104" dirty="0">
                  <a:solidFill>
                    <a:srgbClr val="0B3A5B"/>
                  </a:solidFill>
                  <a:ea typeface="Calibri (MS)"/>
                  <a:cs typeface="Calibri (MS)"/>
                  <a:sym typeface="Calibri (MS)"/>
                </a:rPr>
                <a:t> la </a:t>
              </a:r>
              <a:r>
                <a:rPr lang="en-US" sz="2104" dirty="0" err="1">
                  <a:solidFill>
                    <a:srgbClr val="0B3A5B"/>
                  </a:solidFill>
                  <a:ea typeface="Calibri (MS)"/>
                  <a:cs typeface="Calibri (MS)"/>
                  <a:sym typeface="Calibri (MS)"/>
                </a:rPr>
                <a:t>limpieza</a:t>
              </a:r>
              <a:r>
                <a:rPr lang="en-US" sz="2104" dirty="0">
                  <a:solidFill>
                    <a:srgbClr val="0B3A5B"/>
                  </a:solidFill>
                  <a:ea typeface="Calibri (MS)"/>
                  <a:cs typeface="Calibri (MS)"/>
                  <a:sym typeface="Calibri (MS)"/>
                </a:rPr>
                <a:t>, </a:t>
              </a:r>
              <a:r>
                <a:rPr lang="en-US" sz="2104" dirty="0" err="1">
                  <a:solidFill>
                    <a:srgbClr val="0B3A5B"/>
                  </a:solidFill>
                  <a:ea typeface="Calibri (MS)"/>
                  <a:cs typeface="Calibri (MS)"/>
                  <a:sym typeface="Calibri (MS)"/>
                </a:rPr>
                <a:t>enjuague</a:t>
              </a:r>
              <a:r>
                <a:rPr lang="en-US" sz="2104" dirty="0">
                  <a:solidFill>
                    <a:srgbClr val="0B3A5B"/>
                  </a:solidFill>
                  <a:ea typeface="Calibri (MS)"/>
                  <a:cs typeface="Calibri (MS)"/>
                  <a:sym typeface="Calibri (MS)"/>
                </a:rPr>
                <a:t> y </a:t>
              </a:r>
              <a:r>
                <a:rPr lang="en-US" sz="2104" dirty="0" err="1">
                  <a:solidFill>
                    <a:srgbClr val="0B3A5B"/>
                  </a:solidFill>
                  <a:ea typeface="Calibri (MS)"/>
                  <a:cs typeface="Calibri (MS)"/>
                  <a:sym typeface="Calibri (MS)"/>
                </a:rPr>
                <a:t>procesamiento</a:t>
              </a:r>
              <a:r>
                <a:rPr lang="en-US" sz="2104" dirty="0">
                  <a:solidFill>
                    <a:srgbClr val="0B3A5B"/>
                  </a:solidFill>
                  <a:ea typeface="Calibri (MS)"/>
                  <a:cs typeface="Calibri (MS)"/>
                  <a:sym typeface="Calibri (MS)"/>
                </a:rPr>
                <a:t> de </a:t>
              </a:r>
              <a:r>
                <a:rPr lang="en-US" sz="2104" dirty="0" err="1">
                  <a:solidFill>
                    <a:srgbClr val="0B3A5B"/>
                  </a:solidFill>
                  <a:ea typeface="Calibri (MS)"/>
                  <a:cs typeface="Calibri (MS)"/>
                  <a:sym typeface="Calibri (MS)"/>
                </a:rPr>
                <a:t>productos</a:t>
              </a:r>
              <a:r>
                <a:rPr lang="en-US" sz="2104" dirty="0">
                  <a:solidFill>
                    <a:srgbClr val="0B3A5B"/>
                  </a:solidFill>
                  <a:ea typeface="Calibri (MS)"/>
                  <a:cs typeface="Calibri (MS)"/>
                  <a:sym typeface="Calibri (MS)"/>
                </a:rPr>
                <a:t> </a:t>
              </a:r>
              <a:r>
                <a:rPr lang="en-US" sz="2104" dirty="0" err="1">
                  <a:solidFill>
                    <a:srgbClr val="0B3A5B"/>
                  </a:solidFill>
                  <a:ea typeface="Calibri (MS)"/>
                  <a:cs typeface="Calibri (MS)"/>
                  <a:sym typeface="Calibri (MS)"/>
                </a:rPr>
                <a:t>lácteos</a:t>
              </a:r>
              <a:r>
                <a:rPr lang="en-US" sz="2104" dirty="0">
                  <a:solidFill>
                    <a:srgbClr val="0B3A5B"/>
                  </a:solidFill>
                  <a:ea typeface="Calibri (MS)"/>
                  <a:cs typeface="Calibri (MS)"/>
                  <a:sym typeface="Calibri (MS)"/>
                </a:rPr>
                <a:t>.</a:t>
              </a:r>
            </a:p>
            <a:p>
              <a:pPr marL="0" lvl="0" indent="0" algn="l">
                <a:lnSpc>
                  <a:spcPts val="2525"/>
                </a:lnSpc>
              </a:pPr>
              <a:endParaRPr lang="en-US" sz="2104" b="1" dirty="0">
                <a:solidFill>
                  <a:srgbClr val="0B3A5B"/>
                </a:solidFill>
                <a:ea typeface="Calibri (MS)"/>
                <a:cs typeface="Calibri (MS)"/>
                <a:sym typeface="Calibri (MS)"/>
              </a:endParaRPr>
            </a:p>
            <a:p>
              <a:pPr marL="0" lvl="0" indent="0" algn="l">
                <a:lnSpc>
                  <a:spcPts val="2525"/>
                </a:lnSpc>
              </a:pPr>
              <a:r>
                <a:rPr lang="en-US" sz="2104" b="1" dirty="0" err="1">
                  <a:solidFill>
                    <a:srgbClr val="0B3A5B"/>
                  </a:solidFill>
                  <a:ea typeface="Calibri (MS) Bold"/>
                  <a:cs typeface="Calibri (MS) Bold"/>
                  <a:sym typeface="Calibri (MS) Bold"/>
                </a:rPr>
                <a:t>Recuperación</a:t>
              </a:r>
              <a:r>
                <a:rPr lang="en-US" sz="2104" b="1" dirty="0">
                  <a:solidFill>
                    <a:srgbClr val="0B3A5B"/>
                  </a:solidFill>
                  <a:ea typeface="Calibri (MS) Bold"/>
                  <a:cs typeface="Calibri (MS) Bold"/>
                  <a:sym typeface="Calibri (MS) Bold"/>
                </a:rPr>
                <a:t> de </a:t>
              </a:r>
              <a:r>
                <a:rPr lang="en-US" sz="2104" b="1" dirty="0" err="1">
                  <a:solidFill>
                    <a:srgbClr val="0B3A5B"/>
                  </a:solidFill>
                  <a:ea typeface="Calibri (MS) Bold"/>
                  <a:cs typeface="Calibri (MS) Bold"/>
                  <a:sym typeface="Calibri (MS) Bold"/>
                </a:rPr>
                <a:t>agua</a:t>
              </a:r>
              <a:r>
                <a:rPr lang="en-US" sz="2104" dirty="0">
                  <a:solidFill>
                    <a:srgbClr val="0B3A5B"/>
                  </a:solidFill>
                  <a:ea typeface="Calibri (MS) Bold"/>
                  <a:cs typeface="Calibri (MS) Bold"/>
                  <a:sym typeface="Calibri (MS) Bold"/>
                </a:rPr>
                <a:t>: </a:t>
              </a:r>
              <a:r>
                <a:rPr lang="en-US" sz="2104" dirty="0" err="1">
                  <a:solidFill>
                    <a:srgbClr val="0B3A5B"/>
                  </a:solidFill>
                  <a:ea typeface="Calibri (MS) Bold"/>
                  <a:cs typeface="Calibri (MS) Bold"/>
                  <a:sym typeface="Calibri (MS) Bold"/>
                </a:rPr>
                <a:t>reciclaje</a:t>
              </a:r>
              <a:r>
                <a:rPr lang="en-US" sz="2104" dirty="0">
                  <a:solidFill>
                    <a:srgbClr val="0B3A5B"/>
                  </a:solidFill>
                  <a:ea typeface="Calibri (MS) Bold"/>
                  <a:cs typeface="Calibri (MS) Bold"/>
                  <a:sym typeface="Calibri (MS) Bold"/>
                </a:rPr>
                <a:t> de </a:t>
              </a:r>
              <a:r>
                <a:rPr lang="en-US" sz="2104" dirty="0" err="1">
                  <a:solidFill>
                    <a:srgbClr val="0B3A5B"/>
                  </a:solidFill>
                  <a:ea typeface="Calibri (MS) Bold"/>
                  <a:cs typeface="Calibri (MS) Bold"/>
                  <a:sym typeface="Calibri (MS) Bold"/>
                </a:rPr>
                <a:t>aguas</a:t>
              </a:r>
              <a:r>
                <a:rPr lang="en-US" sz="2104" dirty="0">
                  <a:solidFill>
                    <a:srgbClr val="0B3A5B"/>
                  </a:solidFill>
                  <a:ea typeface="Calibri (MS) Bold"/>
                  <a:cs typeface="Calibri (MS) Bold"/>
                  <a:sym typeface="Calibri (MS) Bold"/>
                </a:rPr>
                <a:t> </a:t>
              </a:r>
              <a:r>
                <a:rPr lang="en-US" sz="2104" dirty="0" err="1">
                  <a:solidFill>
                    <a:srgbClr val="0B3A5B"/>
                  </a:solidFill>
                  <a:ea typeface="Calibri (MS) Bold"/>
                  <a:cs typeface="Calibri (MS) Bold"/>
                  <a:sym typeface="Calibri (MS) Bold"/>
                </a:rPr>
                <a:t>residuales</a:t>
              </a:r>
              <a:r>
                <a:rPr lang="en-US" sz="2104" dirty="0">
                  <a:solidFill>
                    <a:srgbClr val="0B3A5B"/>
                  </a:solidFill>
                  <a:ea typeface="Calibri (MS) Bold"/>
                  <a:cs typeface="Calibri (MS) Bold"/>
                  <a:sym typeface="Calibri (MS) Bold"/>
                </a:rPr>
                <a:t> </a:t>
              </a:r>
              <a:r>
                <a:rPr lang="en-US" sz="2104" dirty="0" err="1">
                  <a:solidFill>
                    <a:srgbClr val="0B3A5B"/>
                  </a:solidFill>
                  <a:ea typeface="Calibri (MS) Bold"/>
                  <a:cs typeface="Calibri (MS) Bold"/>
                  <a:sym typeface="Calibri (MS) Bold"/>
                </a:rPr>
                <a:t>tratadas</a:t>
              </a:r>
              <a:r>
                <a:rPr lang="en-US" sz="2104" dirty="0">
                  <a:solidFill>
                    <a:srgbClr val="0B3A5B"/>
                  </a:solidFill>
                  <a:ea typeface="Calibri (MS) Bold"/>
                  <a:cs typeface="Calibri (MS) Bold"/>
                  <a:sym typeface="Calibri (MS) Bold"/>
                </a:rPr>
                <a:t> para </a:t>
              </a:r>
              <a:r>
                <a:rPr lang="en-US" sz="2104" dirty="0" err="1">
                  <a:solidFill>
                    <a:srgbClr val="0B3A5B"/>
                  </a:solidFill>
                  <a:ea typeface="Calibri (MS) Bold"/>
                  <a:cs typeface="Calibri (MS) Bold"/>
                  <a:sym typeface="Calibri (MS) Bold"/>
                </a:rPr>
                <a:t>su</a:t>
              </a:r>
              <a:r>
                <a:rPr lang="en-US" sz="2104" dirty="0">
                  <a:solidFill>
                    <a:srgbClr val="0B3A5B"/>
                  </a:solidFill>
                  <a:ea typeface="Calibri (MS) Bold"/>
                  <a:cs typeface="Calibri (MS) Bold"/>
                  <a:sym typeface="Calibri (MS) Bold"/>
                </a:rPr>
                <a:t> </a:t>
              </a:r>
              <a:r>
                <a:rPr lang="en-US" sz="2104" dirty="0" err="1">
                  <a:solidFill>
                    <a:srgbClr val="0B3A5B"/>
                  </a:solidFill>
                  <a:ea typeface="Calibri (MS) Bold"/>
                  <a:cs typeface="Calibri (MS) Bold"/>
                  <a:sym typeface="Calibri (MS) Bold"/>
                </a:rPr>
                <a:t>reutilización</a:t>
              </a:r>
              <a:r>
                <a:rPr lang="en-US" sz="2104" dirty="0">
                  <a:solidFill>
                    <a:srgbClr val="0B3A5B"/>
                  </a:solidFill>
                  <a:ea typeface="Calibri (MS) Bold"/>
                  <a:cs typeface="Calibri (MS) Bold"/>
                  <a:sym typeface="Calibri (MS) Bold"/>
                </a:rPr>
                <a:t>.</a:t>
              </a:r>
            </a:p>
            <a:p>
              <a:pPr marL="0" lvl="0" indent="0" algn="l">
                <a:lnSpc>
                  <a:spcPts val="2525"/>
                </a:lnSpc>
              </a:pPr>
              <a:endParaRPr lang="en-US" sz="2104" dirty="0">
                <a:solidFill>
                  <a:srgbClr val="0B3A5B"/>
                </a:solidFill>
                <a:ea typeface="Calibri (MS) Bold"/>
                <a:cs typeface="Calibri (MS) Bold"/>
                <a:sym typeface="Calibri (MS) Bold"/>
              </a:endParaRPr>
            </a:p>
            <a:p>
              <a:pPr marL="0" lvl="0" indent="0" algn="l">
                <a:lnSpc>
                  <a:spcPts val="2525"/>
                </a:lnSpc>
              </a:pPr>
              <a:r>
                <a:rPr lang="en-US" sz="2104" b="1" dirty="0" err="1">
                  <a:solidFill>
                    <a:srgbClr val="0B3A5B"/>
                  </a:solidFill>
                  <a:ea typeface="Calibri (MS) Bold"/>
                  <a:cs typeface="Calibri (MS) Bold"/>
                  <a:sym typeface="Calibri (MS) Bold"/>
                </a:rPr>
                <a:t>Digestión</a:t>
              </a:r>
              <a:r>
                <a:rPr lang="en-US" sz="2104" b="1" dirty="0">
                  <a:solidFill>
                    <a:srgbClr val="0B3A5B"/>
                  </a:solidFill>
                  <a:ea typeface="Calibri (MS) Bold"/>
                  <a:cs typeface="Calibri (MS) Bold"/>
                  <a:sym typeface="Calibri (MS) Bold"/>
                </a:rPr>
                <a:t> </a:t>
              </a:r>
              <a:r>
                <a:rPr lang="en-US" sz="2104" b="1" dirty="0" err="1">
                  <a:solidFill>
                    <a:srgbClr val="0B3A5B"/>
                  </a:solidFill>
                  <a:ea typeface="Calibri (MS) Bold"/>
                  <a:cs typeface="Calibri (MS) Bold"/>
                  <a:sym typeface="Calibri (MS) Bold"/>
                </a:rPr>
                <a:t>Anaeróbica</a:t>
              </a:r>
              <a:r>
                <a:rPr lang="en-US" sz="2104" dirty="0">
                  <a:solidFill>
                    <a:srgbClr val="0B3A5B"/>
                  </a:solidFill>
                  <a:ea typeface="Calibri (MS) Bold"/>
                  <a:cs typeface="Calibri (MS) Bold"/>
                  <a:sym typeface="Calibri (MS) Bold"/>
                </a:rPr>
                <a:t>: Para la </a:t>
              </a:r>
              <a:r>
                <a:rPr lang="en-US" sz="2104" dirty="0" err="1">
                  <a:solidFill>
                    <a:srgbClr val="0B3A5B"/>
                  </a:solidFill>
                  <a:ea typeface="Calibri (MS) Bold"/>
                  <a:cs typeface="Calibri (MS) Bold"/>
                  <a:sym typeface="Calibri (MS) Bold"/>
                </a:rPr>
                <a:t>generación</a:t>
              </a:r>
              <a:r>
                <a:rPr lang="en-US" sz="2104" dirty="0">
                  <a:solidFill>
                    <a:srgbClr val="0B3A5B"/>
                  </a:solidFill>
                  <a:ea typeface="Calibri (MS) Bold"/>
                  <a:cs typeface="Calibri (MS) Bold"/>
                  <a:sym typeface="Calibri (MS) Bold"/>
                </a:rPr>
                <a:t> de </a:t>
              </a:r>
              <a:r>
                <a:rPr lang="en-US" sz="2104" dirty="0" err="1">
                  <a:solidFill>
                    <a:srgbClr val="0B3A5B"/>
                  </a:solidFill>
                  <a:ea typeface="Calibri (MS) Bold"/>
                  <a:cs typeface="Calibri (MS) Bold"/>
                  <a:sym typeface="Calibri (MS) Bold"/>
                </a:rPr>
                <a:t>biogás</a:t>
              </a:r>
              <a:r>
                <a:rPr lang="en-US" sz="2104" dirty="0">
                  <a:solidFill>
                    <a:srgbClr val="0B3A5B"/>
                  </a:solidFill>
                  <a:ea typeface="Calibri (MS) Bold"/>
                  <a:cs typeface="Calibri (MS) Bold"/>
                  <a:sym typeface="Calibri (MS) Bold"/>
                </a:rPr>
                <a:t> y </a:t>
              </a:r>
              <a:r>
                <a:rPr lang="en-US" sz="2104" dirty="0" err="1">
                  <a:solidFill>
                    <a:srgbClr val="0B3A5B"/>
                  </a:solidFill>
                  <a:ea typeface="Calibri (MS) Bold"/>
                  <a:cs typeface="Calibri (MS) Bold"/>
                  <a:sym typeface="Calibri (MS) Bold"/>
                </a:rPr>
                <a:t>energía</a:t>
              </a:r>
              <a:r>
                <a:rPr lang="en-US" sz="2104" dirty="0">
                  <a:solidFill>
                    <a:srgbClr val="0B3A5B"/>
                  </a:solidFill>
                  <a:ea typeface="Calibri (MS) Bold"/>
                  <a:cs typeface="Calibri (MS) Bold"/>
                  <a:sym typeface="Calibri (MS) Bold"/>
                </a:rPr>
                <a:t> </a:t>
              </a:r>
              <a:r>
                <a:rPr lang="en-US" sz="2104" dirty="0" err="1">
                  <a:solidFill>
                    <a:srgbClr val="0B3A5B"/>
                  </a:solidFill>
                  <a:ea typeface="Calibri (MS) Bold"/>
                  <a:cs typeface="Calibri (MS) Bold"/>
                  <a:sym typeface="Calibri (MS) Bold"/>
                </a:rPr>
                <a:t>sostenible</a:t>
              </a:r>
              <a:r>
                <a:rPr lang="en-US" sz="2104" dirty="0">
                  <a:solidFill>
                    <a:srgbClr val="0B3A5B"/>
                  </a:solidFill>
                  <a:ea typeface="Calibri (MS) Bold"/>
                  <a:cs typeface="Calibri (MS) Bold"/>
                  <a:sym typeface="Calibri (MS) Bold"/>
                </a:rPr>
                <a:t>.</a:t>
              </a:r>
            </a:p>
            <a:p>
              <a:pPr marL="0" lvl="0" indent="0" algn="l">
                <a:lnSpc>
                  <a:spcPts val="2525"/>
                </a:lnSpc>
              </a:pPr>
              <a:endParaRPr lang="en-US" sz="2104" dirty="0">
                <a:solidFill>
                  <a:srgbClr val="0B3A5B"/>
                </a:solidFill>
                <a:ea typeface="Calibri (MS) Bold"/>
                <a:cs typeface="Calibri (MS) Bold"/>
                <a:sym typeface="Calibri (MS) Bold"/>
              </a:endParaRPr>
            </a:p>
            <a:p>
              <a:pPr marL="0" lvl="0" indent="0" algn="l">
                <a:lnSpc>
                  <a:spcPts val="2525"/>
                </a:lnSpc>
              </a:pPr>
              <a:r>
                <a:rPr lang="en-US" sz="2104" b="1" dirty="0" err="1">
                  <a:solidFill>
                    <a:srgbClr val="0B3A5B"/>
                  </a:solidFill>
                  <a:ea typeface="Calibri (MS) Bold"/>
                  <a:cs typeface="Calibri (MS) Bold"/>
                  <a:sym typeface="Calibri (MS) Bold"/>
                </a:rPr>
                <a:t>Recuperación</a:t>
              </a:r>
              <a:r>
                <a:rPr lang="en-US" sz="2104" b="1" dirty="0">
                  <a:solidFill>
                    <a:srgbClr val="0B3A5B"/>
                  </a:solidFill>
                  <a:ea typeface="Calibri (MS) Bold"/>
                  <a:cs typeface="Calibri (MS) Bold"/>
                  <a:sym typeface="Calibri (MS) Bold"/>
                </a:rPr>
                <a:t> de </a:t>
              </a:r>
              <a:r>
                <a:rPr lang="en-US" sz="2104" b="1" dirty="0" err="1">
                  <a:solidFill>
                    <a:srgbClr val="0B3A5B"/>
                  </a:solidFill>
                  <a:ea typeface="Calibri (MS) Bold"/>
                  <a:cs typeface="Calibri (MS) Bold"/>
                  <a:sym typeface="Calibri (MS) Bold"/>
                </a:rPr>
                <a:t>nutrientes</a:t>
              </a:r>
              <a:r>
                <a:rPr lang="en-US" sz="2104" dirty="0">
                  <a:solidFill>
                    <a:srgbClr val="0B3A5B"/>
                  </a:solidFill>
                  <a:ea typeface="Calibri (MS) Bold"/>
                  <a:cs typeface="Calibri (MS) Bold"/>
                  <a:sym typeface="Calibri (MS) Bold"/>
                </a:rPr>
                <a:t>: </a:t>
              </a:r>
              <a:r>
                <a:rPr lang="en-US" sz="2104" dirty="0" err="1">
                  <a:solidFill>
                    <a:srgbClr val="0B3A5B"/>
                  </a:solidFill>
                  <a:ea typeface="Calibri (MS) Bold"/>
                  <a:cs typeface="Calibri (MS) Bold"/>
                  <a:sym typeface="Calibri (MS) Bold"/>
                </a:rPr>
                <a:t>obtención</a:t>
              </a:r>
              <a:r>
                <a:rPr lang="en-US" sz="2104" dirty="0">
                  <a:solidFill>
                    <a:srgbClr val="0B3A5B"/>
                  </a:solidFill>
                  <a:ea typeface="Calibri (MS) Bold"/>
                  <a:cs typeface="Calibri (MS) Bold"/>
                  <a:sym typeface="Calibri (MS) Bold"/>
                </a:rPr>
                <a:t> de </a:t>
              </a:r>
              <a:r>
                <a:rPr lang="en-US" sz="2104" dirty="0" err="1">
                  <a:solidFill>
                    <a:srgbClr val="0B3A5B"/>
                  </a:solidFill>
                  <a:ea typeface="Calibri (MS) Bold"/>
                  <a:cs typeface="Calibri (MS) Bold"/>
                  <a:sym typeface="Calibri (MS) Bold"/>
                </a:rPr>
                <a:t>nutrientes</a:t>
              </a:r>
              <a:r>
                <a:rPr lang="en-US" sz="2104" dirty="0">
                  <a:solidFill>
                    <a:srgbClr val="0B3A5B"/>
                  </a:solidFill>
                  <a:ea typeface="Calibri (MS) Bold"/>
                  <a:cs typeface="Calibri (MS) Bold"/>
                  <a:sym typeface="Calibri (MS) Bold"/>
                </a:rPr>
                <a:t> para </a:t>
              </a:r>
              <a:r>
                <a:rPr lang="en-US" sz="2104" dirty="0" err="1">
                  <a:solidFill>
                    <a:srgbClr val="0B3A5B"/>
                  </a:solidFill>
                  <a:ea typeface="Calibri (MS) Bold"/>
                  <a:cs typeface="Calibri (MS) Bold"/>
                  <a:sym typeface="Calibri (MS) Bold"/>
                </a:rPr>
                <a:t>su</a:t>
              </a:r>
              <a:r>
                <a:rPr lang="en-US" sz="2104" dirty="0">
                  <a:solidFill>
                    <a:srgbClr val="0B3A5B"/>
                  </a:solidFill>
                  <a:ea typeface="Calibri (MS) Bold"/>
                  <a:cs typeface="Calibri (MS) Bold"/>
                  <a:sym typeface="Calibri (MS) Bold"/>
                </a:rPr>
                <a:t> </a:t>
              </a:r>
              <a:r>
                <a:rPr lang="en-US" sz="2104" dirty="0" err="1">
                  <a:solidFill>
                    <a:srgbClr val="0B3A5B"/>
                  </a:solidFill>
                  <a:ea typeface="Calibri (MS) Bold"/>
                  <a:cs typeface="Calibri (MS) Bold"/>
                  <a:sym typeface="Calibri (MS) Bold"/>
                </a:rPr>
                <a:t>utilización</a:t>
              </a:r>
              <a:r>
                <a:rPr lang="en-US" sz="2104" dirty="0">
                  <a:solidFill>
                    <a:srgbClr val="0B3A5B"/>
                  </a:solidFill>
                  <a:ea typeface="Calibri (MS) Bold"/>
                  <a:cs typeface="Calibri (MS) Bold"/>
                  <a:sym typeface="Calibri (MS) Bold"/>
                </a:rPr>
                <a:t> </a:t>
              </a:r>
              <a:r>
                <a:rPr lang="en-US" sz="2104" dirty="0" err="1">
                  <a:solidFill>
                    <a:srgbClr val="0B3A5B"/>
                  </a:solidFill>
                  <a:ea typeface="Calibri (MS) Bold"/>
                  <a:cs typeface="Calibri (MS) Bold"/>
                  <a:sym typeface="Calibri (MS) Bold"/>
                </a:rPr>
                <a:t>como</a:t>
              </a:r>
              <a:r>
                <a:rPr lang="en-US" sz="2104" dirty="0">
                  <a:solidFill>
                    <a:srgbClr val="0B3A5B"/>
                  </a:solidFill>
                  <a:ea typeface="Calibri (MS) Bold"/>
                  <a:cs typeface="Calibri (MS) Bold"/>
                  <a:sym typeface="Calibri (MS) Bold"/>
                </a:rPr>
                <a:t> </a:t>
              </a:r>
              <a:r>
                <a:rPr lang="en-US" sz="2104" dirty="0" err="1">
                  <a:solidFill>
                    <a:srgbClr val="0B3A5B"/>
                  </a:solidFill>
                  <a:ea typeface="Calibri (MS) Bold"/>
                  <a:cs typeface="Calibri (MS) Bold"/>
                  <a:sym typeface="Calibri (MS) Bold"/>
                </a:rPr>
                <a:t>fertilizantes</a:t>
              </a:r>
              <a:r>
                <a:rPr lang="en-US" sz="2104" b="1" dirty="0">
                  <a:solidFill>
                    <a:srgbClr val="0B3A5B"/>
                  </a:solidFill>
                  <a:latin typeface="Calibri (MS) Bold"/>
                  <a:ea typeface="Calibri (MS) Bold"/>
                  <a:cs typeface="Calibri (MS) Bold"/>
                  <a:sym typeface="Calibri (MS) Bold"/>
                </a:rPr>
                <a:t>.</a:t>
              </a: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en-GB"/>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6. Aguas residuales</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32168" y="1498035"/>
            <a:ext cx="5561529" cy="4530794"/>
            <a:chOff x="0" y="0"/>
            <a:chExt cx="12683532" cy="10332854"/>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en-GB"/>
            </a:p>
          </p:txBody>
        </p:sp>
        <p:sp>
          <p:nvSpPr>
            <p:cNvPr id="13" name="TextBox 13"/>
            <p:cNvSpPr txBox="1"/>
            <p:nvPr/>
          </p:nvSpPr>
          <p:spPr>
            <a:xfrm>
              <a:off x="0" y="-9525"/>
              <a:ext cx="12683532" cy="10342379"/>
            </a:xfrm>
            <a:prstGeom prst="rect">
              <a:avLst/>
            </a:prstGeom>
          </p:spPr>
          <p:txBody>
            <a:bodyPr lIns="0" tIns="0" rIns="0" bIns="0" rtlCol="0" anchor="t"/>
            <a:lstStyle/>
            <a:p>
              <a:pPr marL="0" lvl="0" indent="0" algn="l">
                <a:lnSpc>
                  <a:spcPts val="2174"/>
                </a:lnSpc>
              </a:pPr>
              <a:r>
                <a:rPr lang="en-US" sz="2104" b="1" dirty="0" err="1">
                  <a:solidFill>
                    <a:srgbClr val="09465E"/>
                  </a:solidFill>
                  <a:ea typeface="Calibri (MS)"/>
                  <a:cs typeface="Calibri (MS)"/>
                  <a:sym typeface="Calibri (MS)"/>
                </a:rPr>
                <a:t>Materiales</a:t>
              </a:r>
              <a:r>
                <a:rPr lang="en-US" sz="2104" dirty="0">
                  <a:solidFill>
                    <a:srgbClr val="09465E"/>
                  </a:solidFill>
                  <a:ea typeface="Calibri (MS)"/>
                  <a:cs typeface="Calibri (MS)"/>
                  <a:sym typeface="Calibri (MS)"/>
                </a:rPr>
                <a:t> de </a:t>
              </a:r>
              <a:r>
                <a:rPr lang="en-US" sz="2104" dirty="0" err="1">
                  <a:solidFill>
                    <a:srgbClr val="09465E"/>
                  </a:solidFill>
                  <a:ea typeface="Calibri (MS)"/>
                  <a:cs typeface="Calibri (MS)"/>
                  <a:sym typeface="Calibri (MS)"/>
                </a:rPr>
                <a:t>embalaje</a:t>
              </a:r>
              <a:r>
                <a:rPr lang="en-US" sz="2104" dirty="0">
                  <a:solidFill>
                    <a:srgbClr val="09465E"/>
                  </a:solidFill>
                  <a:ea typeface="Calibri (MS)"/>
                  <a:cs typeface="Calibri (MS)"/>
                  <a:sym typeface="Calibri (MS)"/>
                </a:rPr>
                <a:t>, </a:t>
              </a:r>
              <a:r>
                <a:rPr lang="en-US" sz="2104" dirty="0" err="1">
                  <a:solidFill>
                    <a:srgbClr val="09465E"/>
                  </a:solidFill>
                  <a:ea typeface="Calibri (MS)"/>
                  <a:cs typeface="Calibri (MS)"/>
                  <a:sym typeface="Calibri (MS)"/>
                </a:rPr>
                <a:t>residuos</a:t>
              </a:r>
              <a:r>
                <a:rPr lang="en-US" sz="2104" dirty="0">
                  <a:solidFill>
                    <a:srgbClr val="09465E"/>
                  </a:solidFill>
                  <a:ea typeface="Calibri (MS)"/>
                  <a:cs typeface="Calibri (MS)"/>
                  <a:sym typeface="Calibri (MS)"/>
                </a:rPr>
                <a:t> </a:t>
              </a:r>
              <a:r>
                <a:rPr lang="en-US" sz="2104" dirty="0" err="1">
                  <a:solidFill>
                    <a:srgbClr val="09465E"/>
                  </a:solidFill>
                  <a:ea typeface="Calibri (MS)"/>
                  <a:cs typeface="Calibri (MS)"/>
                  <a:sym typeface="Calibri (MS)"/>
                </a:rPr>
                <a:t>sólidos</a:t>
              </a:r>
              <a:r>
                <a:rPr lang="en-US" sz="2104" dirty="0">
                  <a:solidFill>
                    <a:srgbClr val="09465E"/>
                  </a:solidFill>
                  <a:ea typeface="Calibri (MS)"/>
                  <a:cs typeface="Calibri (MS)"/>
                  <a:sym typeface="Calibri (MS)"/>
                </a:rPr>
                <a:t> del </a:t>
              </a:r>
              <a:r>
                <a:rPr lang="en-US" sz="2104" dirty="0" err="1">
                  <a:solidFill>
                    <a:srgbClr val="09465E"/>
                  </a:solidFill>
                  <a:ea typeface="Calibri (MS)"/>
                  <a:cs typeface="Calibri (MS)"/>
                  <a:sym typeface="Calibri (MS)"/>
                </a:rPr>
                <a:t>procesamiento</a:t>
              </a:r>
              <a:r>
                <a:rPr lang="en-US" sz="2104" dirty="0">
                  <a:solidFill>
                    <a:srgbClr val="09465E"/>
                  </a:solidFill>
                  <a:ea typeface="Calibri (MS)"/>
                  <a:cs typeface="Calibri (MS)"/>
                  <a:sym typeface="Calibri (MS)"/>
                </a:rPr>
                <a:t> de </a:t>
              </a:r>
              <a:r>
                <a:rPr lang="en-US" sz="2104" dirty="0" err="1">
                  <a:solidFill>
                    <a:srgbClr val="09465E"/>
                  </a:solidFill>
                  <a:ea typeface="Calibri (MS)"/>
                  <a:cs typeface="Calibri (MS)"/>
                  <a:sym typeface="Calibri (MS)"/>
                </a:rPr>
                <a:t>productos</a:t>
              </a:r>
              <a:r>
                <a:rPr lang="en-US" sz="2104" dirty="0">
                  <a:solidFill>
                    <a:srgbClr val="09465E"/>
                  </a:solidFill>
                  <a:ea typeface="Calibri (MS)"/>
                  <a:cs typeface="Calibri (MS)"/>
                  <a:sym typeface="Calibri (MS)"/>
                </a:rPr>
                <a:t> </a:t>
              </a:r>
              <a:r>
                <a:rPr lang="en-US" sz="2104" dirty="0" err="1">
                  <a:solidFill>
                    <a:srgbClr val="09465E"/>
                  </a:solidFill>
                  <a:ea typeface="Calibri (MS)"/>
                  <a:cs typeface="Calibri (MS)"/>
                  <a:sym typeface="Calibri (MS)"/>
                </a:rPr>
                <a:t>lácteos</a:t>
              </a:r>
              <a:r>
                <a:rPr lang="en-US" sz="2104" dirty="0">
                  <a:solidFill>
                    <a:srgbClr val="09465E"/>
                  </a:solidFill>
                  <a:ea typeface="Calibri (MS)"/>
                  <a:cs typeface="Calibri (MS)"/>
                  <a:sym typeface="Calibri (MS)"/>
                </a:rPr>
                <a:t> y </a:t>
              </a:r>
              <a:r>
                <a:rPr lang="en-US" sz="2104" dirty="0" err="1">
                  <a:solidFill>
                    <a:srgbClr val="09465E"/>
                  </a:solidFill>
                  <a:ea typeface="Calibri (MS)"/>
                  <a:cs typeface="Calibri (MS)"/>
                  <a:sym typeface="Calibri (MS)"/>
                </a:rPr>
                <a:t>productos</a:t>
              </a:r>
              <a:r>
                <a:rPr lang="en-US" sz="2104" dirty="0">
                  <a:solidFill>
                    <a:srgbClr val="09465E"/>
                  </a:solidFill>
                  <a:ea typeface="Calibri (MS)"/>
                  <a:cs typeface="Calibri (MS)"/>
                  <a:sym typeface="Calibri (MS)"/>
                </a:rPr>
                <a:t> no </a:t>
              </a:r>
              <a:r>
                <a:rPr lang="en-US" sz="2104" dirty="0" err="1">
                  <a:solidFill>
                    <a:srgbClr val="09465E"/>
                  </a:solidFill>
                  <a:ea typeface="Calibri (MS)"/>
                  <a:cs typeface="Calibri (MS)"/>
                  <a:sym typeface="Calibri (MS)"/>
                </a:rPr>
                <a:t>conformes</a:t>
              </a:r>
              <a:r>
                <a:rPr lang="en-US" sz="2104" dirty="0">
                  <a:solidFill>
                    <a:srgbClr val="09465E"/>
                  </a:solidFill>
                  <a:ea typeface="Calibri (MS)"/>
                  <a:cs typeface="Calibri (MS)"/>
                  <a:sym typeface="Calibri (MS)"/>
                </a:rPr>
                <a:t>.</a:t>
              </a:r>
            </a:p>
            <a:p>
              <a:pPr marL="0" lvl="0" indent="0" algn="l">
                <a:lnSpc>
                  <a:spcPts val="2174"/>
                </a:lnSpc>
              </a:pPr>
              <a:endParaRPr lang="en-US" sz="2104" dirty="0">
                <a:solidFill>
                  <a:srgbClr val="09465E"/>
                </a:solidFill>
                <a:ea typeface="Calibri (MS)"/>
                <a:cs typeface="Calibri (MS)"/>
                <a:sym typeface="Calibri (MS)"/>
              </a:endParaRPr>
            </a:p>
            <a:p>
              <a:pPr marL="0" lvl="0" indent="0" algn="l">
                <a:lnSpc>
                  <a:spcPts val="2174"/>
                </a:lnSpc>
              </a:pPr>
              <a:r>
                <a:rPr lang="en-US" sz="2104" b="1" dirty="0" err="1">
                  <a:solidFill>
                    <a:srgbClr val="09465E"/>
                  </a:solidFill>
                  <a:ea typeface="Calibri (MS) Bold"/>
                  <a:cs typeface="Calibri (MS) Bold"/>
                  <a:sym typeface="Calibri (MS) Bold"/>
                </a:rPr>
                <a:t>Compostaje</a:t>
              </a:r>
              <a:r>
                <a:rPr lang="en-US" sz="2104" dirty="0">
                  <a:solidFill>
                    <a:srgbClr val="09465E"/>
                  </a:solidFill>
                  <a:ea typeface="Calibri (MS) Bold"/>
                  <a:cs typeface="Calibri (MS) Bold"/>
                  <a:sym typeface="Calibri (MS) Bold"/>
                </a:rPr>
                <a:t>: Los </a:t>
              </a:r>
              <a:r>
                <a:rPr lang="en-US" sz="2104" dirty="0" err="1">
                  <a:solidFill>
                    <a:srgbClr val="09465E"/>
                  </a:solidFill>
                  <a:ea typeface="Calibri (MS) Bold"/>
                  <a:cs typeface="Calibri (MS) Bold"/>
                  <a:sym typeface="Calibri (MS) Bold"/>
                </a:rPr>
                <a:t>residuos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sólidos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orgánicos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pueden</a:t>
              </a:r>
              <a:r>
                <a:rPr lang="en-US" sz="2104" dirty="0">
                  <a:solidFill>
                    <a:srgbClr val="09465E"/>
                  </a:solidFill>
                  <a:ea typeface="Calibri (MS) Bold"/>
                  <a:cs typeface="Calibri (MS) Bold"/>
                  <a:sym typeface="Calibri (MS) Bold"/>
                </a:rPr>
                <a:t> ser </a:t>
              </a:r>
              <a:r>
                <a:rPr lang="en-US" sz="2104" dirty="0" err="1">
                  <a:solidFill>
                    <a:srgbClr val="09465E"/>
                  </a:solidFill>
                  <a:ea typeface="Calibri (MS) Bold"/>
                  <a:cs typeface="Calibri (MS) Bold"/>
                  <a:sym typeface="Calibri (MS) Bold"/>
                </a:rPr>
                <a:t>compostados</a:t>
              </a:r>
              <a:r>
                <a:rPr lang="en-US" sz="2104" dirty="0">
                  <a:solidFill>
                    <a:srgbClr val="09465E"/>
                  </a:solidFill>
                  <a:ea typeface="Calibri (MS) Bold"/>
                  <a:cs typeface="Calibri (MS) Bold"/>
                  <a:sym typeface="Calibri (MS) Bold"/>
                </a:rPr>
                <a:t> para </a:t>
              </a:r>
              <a:r>
                <a:rPr lang="en-US" sz="2104" dirty="0" err="1">
                  <a:solidFill>
                    <a:srgbClr val="09465E"/>
                  </a:solidFill>
                  <a:ea typeface="Calibri (MS) Bold"/>
                  <a:cs typeface="Calibri (MS) Bold"/>
                  <a:sym typeface="Calibri (MS) Bold"/>
                </a:rPr>
                <a:t>producir</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fertilizante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orgánico</a:t>
              </a:r>
              <a:r>
                <a:rPr lang="en-US" sz="2104" dirty="0">
                  <a:solidFill>
                    <a:srgbClr val="09465E"/>
                  </a:solidFill>
                  <a:ea typeface="Calibri (MS) Bold"/>
                  <a:cs typeface="Calibri (MS) Bold"/>
                  <a:sym typeface="Calibri (MS) Bold"/>
                </a:rPr>
                <a:t>.</a:t>
              </a:r>
            </a:p>
            <a:p>
              <a:pPr marL="0" lvl="0" indent="0" algn="l">
                <a:lnSpc>
                  <a:spcPts val="2174"/>
                </a:lnSpc>
              </a:pPr>
              <a:endParaRPr lang="en-US" sz="2104" dirty="0">
                <a:solidFill>
                  <a:srgbClr val="09465E"/>
                </a:solidFill>
                <a:ea typeface="Calibri (MS) Bold"/>
                <a:cs typeface="Calibri (MS) Bold"/>
                <a:sym typeface="Calibri (MS) Bold"/>
              </a:endParaRPr>
            </a:p>
            <a:p>
              <a:pPr marL="0" lvl="0" indent="0" algn="l">
                <a:lnSpc>
                  <a:spcPts val="2174"/>
                </a:lnSpc>
              </a:pPr>
              <a:r>
                <a:rPr lang="en-US" sz="2104" b="1" dirty="0">
                  <a:solidFill>
                    <a:srgbClr val="09465E"/>
                  </a:solidFill>
                  <a:ea typeface="Calibri (MS) Bold"/>
                  <a:cs typeface="Calibri (MS) Bold"/>
                  <a:sym typeface="Calibri (MS) Bold"/>
                </a:rPr>
                <a:t>Alimento para </a:t>
              </a:r>
              <a:r>
                <a:rPr lang="en-US" sz="2104" b="1" dirty="0" err="1">
                  <a:solidFill>
                    <a:srgbClr val="09465E"/>
                  </a:solidFill>
                  <a:ea typeface="Calibri (MS) Bold"/>
                  <a:cs typeface="Calibri (MS) Bold"/>
                  <a:sym typeface="Calibri (MS) Bold"/>
                </a:rPr>
                <a:t>animales</a:t>
              </a:r>
              <a:r>
                <a:rPr lang="en-US" sz="2104" dirty="0">
                  <a:solidFill>
                    <a:srgbClr val="09465E"/>
                  </a:solidFill>
                  <a:ea typeface="Calibri (MS) Bold"/>
                  <a:cs typeface="Calibri (MS) Bold"/>
                  <a:sym typeface="Calibri (MS) Bold"/>
                </a:rPr>
                <a:t>: Los </a:t>
              </a:r>
              <a:r>
                <a:rPr lang="en-US" sz="2104" dirty="0" err="1">
                  <a:solidFill>
                    <a:srgbClr val="09465E"/>
                  </a:solidFill>
                  <a:ea typeface="Calibri (MS) Bold"/>
                  <a:cs typeface="Calibri (MS) Bold"/>
                  <a:sym typeface="Calibri (MS) Bold"/>
                </a:rPr>
                <a:t>residuos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sólidos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pueden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transformarse</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alimento</a:t>
              </a:r>
              <a:r>
                <a:rPr lang="en-US" sz="2104" dirty="0">
                  <a:solidFill>
                    <a:srgbClr val="09465E"/>
                  </a:solidFill>
                  <a:ea typeface="Calibri (MS) Bold"/>
                  <a:cs typeface="Calibri (MS) Bold"/>
                  <a:sym typeface="Calibri (MS) Bold"/>
                </a:rPr>
                <a:t> para </a:t>
              </a:r>
              <a:r>
                <a:rPr lang="en-US" sz="2104" dirty="0" err="1">
                  <a:solidFill>
                    <a:srgbClr val="09465E"/>
                  </a:solidFill>
                  <a:ea typeface="Calibri (MS) Bold"/>
                  <a:cs typeface="Calibri (MS) Bold"/>
                  <a:sym typeface="Calibri (MS) Bold"/>
                </a:rPr>
                <a:t>animales</a:t>
              </a:r>
              <a:r>
                <a:rPr lang="en-US" sz="2104" b="1" dirty="0">
                  <a:solidFill>
                    <a:srgbClr val="09465E"/>
                  </a:solidFill>
                  <a:ea typeface="Calibri (MS) Bold"/>
                  <a:cs typeface="Calibri (MS) Bold"/>
                  <a:sym typeface="Calibri (MS) Bold"/>
                </a:rPr>
                <a:t>.</a:t>
              </a:r>
            </a:p>
            <a:p>
              <a:pPr marL="0" lvl="0" indent="0" algn="l">
                <a:lnSpc>
                  <a:spcPts val="2174"/>
                </a:lnSpc>
              </a:pPr>
              <a:endParaRPr lang="en-US" sz="2104" b="1" dirty="0">
                <a:solidFill>
                  <a:srgbClr val="09465E"/>
                </a:solidFill>
                <a:ea typeface="Calibri (MS) Bold"/>
                <a:cs typeface="Calibri (MS) Bold"/>
                <a:sym typeface="Calibri (MS) Bold"/>
              </a:endParaRPr>
            </a:p>
            <a:p>
              <a:pPr marL="0" lvl="0" indent="0" algn="l">
                <a:lnSpc>
                  <a:spcPts val="2174"/>
                </a:lnSpc>
              </a:pPr>
              <a:r>
                <a:rPr lang="en-US" sz="2104" b="1" dirty="0" err="1">
                  <a:solidFill>
                    <a:srgbClr val="09465E"/>
                  </a:solidFill>
                  <a:ea typeface="Calibri (MS) Bold"/>
                  <a:cs typeface="Calibri (MS) Bold"/>
                  <a:sym typeface="Calibri (MS) Bold"/>
                </a:rPr>
                <a:t>Producción</a:t>
              </a:r>
              <a:r>
                <a:rPr lang="en-US" sz="2104" b="1" dirty="0">
                  <a:solidFill>
                    <a:srgbClr val="09465E"/>
                  </a:solidFill>
                  <a:ea typeface="Calibri (MS) Bold"/>
                  <a:cs typeface="Calibri (MS) Bold"/>
                  <a:sym typeface="Calibri (MS) Bold"/>
                </a:rPr>
                <a:t> de </a:t>
              </a:r>
              <a:r>
                <a:rPr lang="en-US" sz="2104" b="1" dirty="0" err="1">
                  <a:solidFill>
                    <a:srgbClr val="09465E"/>
                  </a:solidFill>
                  <a:ea typeface="Calibri (MS) Bold"/>
                  <a:cs typeface="Calibri (MS) Bold"/>
                  <a:sym typeface="Calibri (MS) Bold"/>
                </a:rPr>
                <a:t>energía</a:t>
              </a:r>
              <a:r>
                <a:rPr lang="en-US" sz="2104" b="1" dirty="0">
                  <a:solidFill>
                    <a:srgbClr val="09465E"/>
                  </a:solidFill>
                  <a:ea typeface="Calibri (MS) Bold"/>
                  <a:cs typeface="Calibri (MS) Bold"/>
                  <a:sym typeface="Calibri (MS) Bold"/>
                </a:rPr>
                <a:t>: </a:t>
              </a:r>
              <a:r>
                <a:rPr lang="en-US" sz="2104" dirty="0">
                  <a:solidFill>
                    <a:srgbClr val="09465E"/>
                  </a:solidFill>
                  <a:ea typeface="Calibri (MS) Bold"/>
                  <a:cs typeface="Calibri (MS) Bold"/>
                  <a:sym typeface="Calibri (MS) Bold"/>
                </a:rPr>
                <a:t>Los </a:t>
              </a:r>
              <a:r>
                <a:rPr lang="en-US" sz="2104" dirty="0" err="1">
                  <a:solidFill>
                    <a:srgbClr val="09465E"/>
                  </a:solidFill>
                  <a:ea typeface="Calibri (MS) Bold"/>
                  <a:cs typeface="Calibri (MS) Bold"/>
                  <a:sym typeface="Calibri (MS) Bold"/>
                </a:rPr>
                <a:t>residuos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sólidos</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pueden</a:t>
              </a:r>
              <a:r>
                <a:rPr lang="en-US" sz="2104" dirty="0">
                  <a:solidFill>
                    <a:srgbClr val="09465E"/>
                  </a:solidFill>
                  <a:ea typeface="Calibri (MS) Bold"/>
                  <a:cs typeface="Calibri (MS) Bold"/>
                  <a:sym typeface="Calibri (MS) Bold"/>
                </a:rPr>
                <a:t> ser </a:t>
              </a:r>
              <a:r>
                <a:rPr lang="en-US" sz="2104" dirty="0" err="1">
                  <a:solidFill>
                    <a:srgbClr val="09465E"/>
                  </a:solidFill>
                  <a:ea typeface="Calibri (MS) Bold"/>
                  <a:cs typeface="Calibri (MS) Bold"/>
                  <a:sym typeface="Calibri (MS) Bold"/>
                </a:rPr>
                <a:t>incinerados</a:t>
              </a:r>
              <a:r>
                <a:rPr lang="en-US" sz="2104" dirty="0">
                  <a:solidFill>
                    <a:srgbClr val="09465E"/>
                  </a:solidFill>
                  <a:ea typeface="Calibri (MS) Bold"/>
                  <a:cs typeface="Calibri (MS) Bold"/>
                  <a:sym typeface="Calibri (MS) Bold"/>
                </a:rPr>
                <a:t> para </a:t>
              </a:r>
              <a:r>
                <a:rPr lang="en-US" sz="2104" dirty="0" err="1">
                  <a:solidFill>
                    <a:srgbClr val="09465E"/>
                  </a:solidFill>
                  <a:ea typeface="Calibri (MS) Bold"/>
                  <a:cs typeface="Calibri (MS) Bold"/>
                  <a:sym typeface="Calibri (MS) Bold"/>
                </a:rPr>
                <a:t>generar</a:t>
              </a:r>
              <a:r>
                <a:rPr lang="en-US" sz="2104" dirty="0">
                  <a:solidFill>
                    <a:srgbClr val="09465E"/>
                  </a:solidFill>
                  <a:ea typeface="Calibri (MS) Bold"/>
                  <a:cs typeface="Calibri (MS) Bold"/>
                  <a:sym typeface="Calibri (MS) Bold"/>
                </a:rPr>
                <a:t> </a:t>
              </a:r>
              <a:r>
                <a:rPr lang="en-US" sz="2104" dirty="0" err="1">
                  <a:solidFill>
                    <a:srgbClr val="09465E"/>
                  </a:solidFill>
                  <a:ea typeface="Calibri (MS) Bold"/>
                  <a:cs typeface="Calibri (MS) Bold"/>
                  <a:sym typeface="Calibri (MS) Bold"/>
                </a:rPr>
                <a:t>energía</a:t>
              </a:r>
              <a:r>
                <a:rPr lang="en-US" sz="2104" dirty="0">
                  <a:solidFill>
                    <a:srgbClr val="09465E"/>
                  </a:solidFill>
                  <a:ea typeface="Calibri (MS) Bold"/>
                  <a:cs typeface="Calibri (MS) Bold"/>
                  <a:sym typeface="Calibri (MS) Bold"/>
                </a:rPr>
                <a:t>.</a:t>
              </a:r>
            </a:p>
          </p:txBody>
        </p:sp>
      </p:grpSp>
      <p:grpSp>
        <p:nvGrpSpPr>
          <p:cNvPr id="14" name="Group 14"/>
          <p:cNvGrpSpPr/>
          <p:nvPr/>
        </p:nvGrpSpPr>
        <p:grpSpPr>
          <a:xfrm>
            <a:off x="0" y="1498036"/>
            <a:ext cx="3268301" cy="1105556"/>
            <a:chOff x="0" y="0"/>
            <a:chExt cx="7453634" cy="2521314"/>
          </a:xfrm>
        </p:grpSpPr>
        <p:sp>
          <p:nvSpPr>
            <p:cNvPr id="15" name="Freeform 15"/>
            <p:cNvSpPr/>
            <p:nvPr/>
          </p:nvSpPr>
          <p:spPr>
            <a:xfrm>
              <a:off x="0" y="0"/>
              <a:ext cx="7453630" cy="2521334"/>
            </a:xfrm>
            <a:custGeom>
              <a:avLst/>
              <a:gdLst/>
              <a:ahLst/>
              <a:cxnLst/>
              <a:rect l="l" t="t" r="r" b="b"/>
              <a:pathLst>
                <a:path w="7453630" h="2521334">
                  <a:moveTo>
                    <a:pt x="0" y="0"/>
                  </a:moveTo>
                  <a:lnTo>
                    <a:pt x="7453630" y="0"/>
                  </a:lnTo>
                  <a:lnTo>
                    <a:pt x="7453630" y="2521334"/>
                  </a:lnTo>
                  <a:lnTo>
                    <a:pt x="0" y="2521334"/>
                  </a:lnTo>
                  <a:close/>
                </a:path>
              </a:pathLst>
            </a:custGeom>
            <a:solidFill>
              <a:srgbClr val="60BA47"/>
            </a:solidFill>
          </p:spPr>
          <p:txBody>
            <a:bodyPr/>
            <a:lstStyle/>
            <a:p>
              <a:endParaRPr lang="en-GB"/>
            </a:p>
          </p:txBody>
        </p:sp>
        <p:sp>
          <p:nvSpPr>
            <p:cNvPr id="16" name="TextBox 16"/>
            <p:cNvSpPr txBox="1"/>
            <p:nvPr/>
          </p:nvSpPr>
          <p:spPr>
            <a:xfrm>
              <a:off x="0" y="-38100"/>
              <a:ext cx="7453634" cy="2559414"/>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6. Desechos sólidos</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10468" y="-1007981"/>
            <a:ext cx="5385481" cy="9575962"/>
            <a:chOff x="0" y="0"/>
            <a:chExt cx="12282040" cy="21838782"/>
          </a:xfrm>
        </p:grpSpPr>
        <p:sp>
          <p:nvSpPr>
            <p:cNvPr id="7" name="Freeform 7"/>
            <p:cNvSpPr/>
            <p:nvPr/>
          </p:nvSpPr>
          <p:spPr>
            <a:xfrm>
              <a:off x="0" y="0"/>
              <a:ext cx="12282043" cy="21838793"/>
            </a:xfrm>
            <a:custGeom>
              <a:avLst/>
              <a:gdLst/>
              <a:ahLst/>
              <a:cxnLst/>
              <a:rect l="l" t="t" r="r" b="b"/>
              <a:pathLst>
                <a:path w="12282043" h="21838793">
                  <a:moveTo>
                    <a:pt x="0" y="0"/>
                  </a:moveTo>
                  <a:lnTo>
                    <a:pt x="12282043" y="0"/>
                  </a:lnTo>
                  <a:lnTo>
                    <a:pt x="12282043" y="21838793"/>
                  </a:lnTo>
                  <a:lnTo>
                    <a:pt x="0" y="21838793"/>
                  </a:lnTo>
                  <a:close/>
                </a:path>
              </a:pathLst>
            </a:custGeom>
            <a:solidFill>
              <a:srgbClr val="FFFFFF"/>
            </a:solidFill>
          </p:spPr>
          <p:txBody>
            <a:bodyPr/>
            <a:lstStyle/>
            <a:p>
              <a:endParaRPr lang="en-GB"/>
            </a:p>
          </p:txBody>
        </p:sp>
        <p:sp>
          <p:nvSpPr>
            <p:cNvPr id="8" name="TextBox 8"/>
            <p:cNvSpPr txBox="1"/>
            <p:nvPr/>
          </p:nvSpPr>
          <p:spPr>
            <a:xfrm>
              <a:off x="0" y="-19050"/>
              <a:ext cx="12282040" cy="2185783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Freeform 11"/>
          <p:cNvSpPr/>
          <p:nvPr/>
        </p:nvSpPr>
        <p:spPr>
          <a:xfrm>
            <a:off x="700810" y="1427332"/>
            <a:ext cx="8948281" cy="4705335"/>
          </a:xfrm>
          <a:custGeom>
            <a:avLst/>
            <a:gdLst/>
            <a:ahLst/>
            <a:cxnLst/>
            <a:rect l="l" t="t" r="r" b="b"/>
            <a:pathLst>
              <a:path w="8948281" h="4705335">
                <a:moveTo>
                  <a:pt x="0" y="0"/>
                </a:moveTo>
                <a:lnTo>
                  <a:pt x="8948282" y="0"/>
                </a:lnTo>
                <a:lnTo>
                  <a:pt x="8948282" y="4705335"/>
                </a:lnTo>
                <a:lnTo>
                  <a:pt x="0" y="470533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2" name="Group 12"/>
          <p:cNvGrpSpPr/>
          <p:nvPr/>
        </p:nvGrpSpPr>
        <p:grpSpPr>
          <a:xfrm rot="10800000">
            <a:off x="700809" y="2940049"/>
            <a:ext cx="8948281" cy="3192617"/>
            <a:chOff x="0" y="0"/>
            <a:chExt cx="20407304" cy="10128646"/>
          </a:xfrm>
        </p:grpSpPr>
        <p:sp>
          <p:nvSpPr>
            <p:cNvPr id="13" name="Freeform 13"/>
            <p:cNvSpPr/>
            <p:nvPr/>
          </p:nvSpPr>
          <p:spPr>
            <a:xfrm>
              <a:off x="0" y="0"/>
              <a:ext cx="20407249" cy="10128631"/>
            </a:xfrm>
            <a:custGeom>
              <a:avLst/>
              <a:gdLst/>
              <a:ahLst/>
              <a:cxnLst/>
              <a:rect l="l" t="t" r="r" b="b"/>
              <a:pathLst>
                <a:path w="20407249" h="10128631">
                  <a:moveTo>
                    <a:pt x="0" y="0"/>
                  </a:moveTo>
                  <a:lnTo>
                    <a:pt x="20407249" y="0"/>
                  </a:lnTo>
                  <a:lnTo>
                    <a:pt x="20407249" y="10128631"/>
                  </a:lnTo>
                  <a:lnTo>
                    <a:pt x="0" y="10128631"/>
                  </a:lnTo>
                  <a:close/>
                </a:path>
              </a:pathLst>
            </a:custGeom>
            <a:gradFill rotWithShape="1">
              <a:gsLst>
                <a:gs pos="45000">
                  <a:srgbClr val="09465E">
                    <a:alpha val="100000"/>
                  </a:srgbClr>
                </a:gs>
                <a:gs pos="79000">
                  <a:srgbClr val="09465E">
                    <a:alpha val="2175"/>
                  </a:srgbClr>
                </a:gs>
              </a:gsLst>
              <a:lin ang="5400000"/>
            </a:gradFill>
          </p:spPr>
          <p:txBody>
            <a:bodyPr/>
            <a:lstStyle/>
            <a:p>
              <a:endParaRPr lang="en-GB"/>
            </a:p>
          </p:txBody>
        </p:sp>
      </p:grpSp>
      <p:grpSp>
        <p:nvGrpSpPr>
          <p:cNvPr id="14" name="Group 14"/>
          <p:cNvGrpSpPr/>
          <p:nvPr/>
        </p:nvGrpSpPr>
        <p:grpSpPr>
          <a:xfrm>
            <a:off x="2511158" y="4292064"/>
            <a:ext cx="5030709" cy="981814"/>
            <a:chOff x="0" y="0"/>
            <a:chExt cx="11472952" cy="2239110"/>
          </a:xfrm>
        </p:grpSpPr>
        <p:sp>
          <p:nvSpPr>
            <p:cNvPr id="15" name="Freeform 15"/>
            <p:cNvSpPr/>
            <p:nvPr/>
          </p:nvSpPr>
          <p:spPr>
            <a:xfrm>
              <a:off x="0" y="0"/>
              <a:ext cx="11472952" cy="2239110"/>
            </a:xfrm>
            <a:custGeom>
              <a:avLst/>
              <a:gdLst/>
              <a:ahLst/>
              <a:cxnLst/>
              <a:rect l="l" t="t" r="r" b="b"/>
              <a:pathLst>
                <a:path w="11472952" h="2239110">
                  <a:moveTo>
                    <a:pt x="0" y="0"/>
                  </a:moveTo>
                  <a:lnTo>
                    <a:pt x="11472952" y="0"/>
                  </a:lnTo>
                  <a:lnTo>
                    <a:pt x="11472952" y="2239110"/>
                  </a:lnTo>
                  <a:lnTo>
                    <a:pt x="0" y="2239110"/>
                  </a:lnTo>
                  <a:close/>
                </a:path>
              </a:pathLst>
            </a:custGeom>
            <a:solidFill>
              <a:srgbClr val="000000">
                <a:alpha val="0"/>
              </a:srgbClr>
            </a:solidFill>
          </p:spPr>
          <p:txBody>
            <a:bodyPr/>
            <a:lstStyle/>
            <a:p>
              <a:endParaRPr lang="en-GB"/>
            </a:p>
          </p:txBody>
        </p:sp>
        <p:sp>
          <p:nvSpPr>
            <p:cNvPr id="16" name="TextBox 16"/>
            <p:cNvSpPr txBox="1"/>
            <p:nvPr/>
          </p:nvSpPr>
          <p:spPr>
            <a:xfrm>
              <a:off x="0" y="-47625"/>
              <a:ext cx="11472952" cy="2286735"/>
            </a:xfrm>
            <a:prstGeom prst="rect">
              <a:avLst/>
            </a:prstGeom>
          </p:spPr>
          <p:txBody>
            <a:bodyPr lIns="0" tIns="0" rIns="0" bIns="0" rtlCol="0" anchor="t"/>
            <a:lstStyle/>
            <a:p>
              <a:pPr marL="0" lvl="0" indent="0" algn="ctr">
                <a:lnSpc>
                  <a:spcPts val="2336"/>
                </a:lnSpc>
              </a:pPr>
              <a:r>
                <a:rPr lang="en-US" sz="1947" b="1" spc="105">
                  <a:solidFill>
                    <a:srgbClr val="FFFFFF"/>
                  </a:solidFill>
                  <a:latin typeface="Calibri (MS) Bold"/>
                  <a:ea typeface="Calibri (MS) Bold"/>
                  <a:cs typeface="Calibri (MS) Bold"/>
                  <a:sym typeface="Calibri (MS) Bold"/>
                </a:rPr>
                <a:t>UN PEQUEÑO AVANCE CADA DÍA SE ACUMULA PARA LOGRAR GRANDES RESULTADOS</a:t>
              </a:r>
            </a:p>
          </p:txBody>
        </p:sp>
      </p:grpSp>
      <p:sp>
        <p:nvSpPr>
          <p:cNvPr id="17" name="Freeform 17"/>
          <p:cNvSpPr/>
          <p:nvPr/>
        </p:nvSpPr>
        <p:spPr>
          <a:xfrm>
            <a:off x="4374124" y="5361077"/>
            <a:ext cx="1304777" cy="949899"/>
          </a:xfrm>
          <a:custGeom>
            <a:avLst/>
            <a:gdLst/>
            <a:ahLst/>
            <a:cxnLst/>
            <a:rect l="l" t="t" r="r" b="b"/>
            <a:pathLst>
              <a:path w="1304777" h="949899">
                <a:moveTo>
                  <a:pt x="0" y="0"/>
                </a:moveTo>
                <a:lnTo>
                  <a:pt x="1304777" y="0"/>
                </a:lnTo>
                <a:lnTo>
                  <a:pt x="1304777" y="949899"/>
                </a:lnTo>
                <a:lnTo>
                  <a:pt x="0" y="949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Freeform 18"/>
          <p:cNvSpPr/>
          <p:nvPr/>
        </p:nvSpPr>
        <p:spPr>
          <a:xfrm>
            <a:off x="7186769" y="-435952"/>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6486797" y="5536251"/>
            <a:ext cx="4205202" cy="611557"/>
            <a:chOff x="0" y="0"/>
            <a:chExt cx="9590314" cy="1394706"/>
          </a:xfrm>
        </p:grpSpPr>
        <p:sp>
          <p:nvSpPr>
            <p:cNvPr id="5" name="Freeform 5"/>
            <p:cNvSpPr/>
            <p:nvPr/>
          </p:nvSpPr>
          <p:spPr>
            <a:xfrm>
              <a:off x="0" y="0"/>
              <a:ext cx="9590278" cy="1394714"/>
            </a:xfrm>
            <a:custGeom>
              <a:avLst/>
              <a:gdLst/>
              <a:ahLst/>
              <a:cxnLst/>
              <a:rect l="l" t="t" r="r" b="b"/>
              <a:pathLst>
                <a:path w="9590278" h="1394714">
                  <a:moveTo>
                    <a:pt x="0" y="0"/>
                  </a:moveTo>
                  <a:lnTo>
                    <a:pt x="9590278" y="0"/>
                  </a:lnTo>
                  <a:lnTo>
                    <a:pt x="9590278" y="1394714"/>
                  </a:lnTo>
                  <a:lnTo>
                    <a:pt x="0" y="1394714"/>
                  </a:lnTo>
                  <a:close/>
                </a:path>
              </a:pathLst>
            </a:custGeom>
            <a:solidFill>
              <a:srgbClr val="60BA47"/>
            </a:solidFill>
          </p:spPr>
          <p:txBody>
            <a:bodyPr/>
            <a:lstStyle/>
            <a:p>
              <a:endParaRPr lang="en-GB"/>
            </a:p>
          </p:txBody>
        </p:sp>
      </p:grpSp>
      <p:sp>
        <p:nvSpPr>
          <p:cNvPr id="6" name="Freeform 6"/>
          <p:cNvSpPr/>
          <p:nvPr/>
        </p:nvSpPr>
        <p:spPr>
          <a:xfrm>
            <a:off x="495856" y="5961084"/>
            <a:ext cx="1801523" cy="401148"/>
          </a:xfrm>
          <a:custGeom>
            <a:avLst/>
            <a:gdLst/>
            <a:ahLst/>
            <a:cxnLst/>
            <a:rect l="l" t="t" r="r" b="b"/>
            <a:pathLst>
              <a:path w="1801523" h="401148">
                <a:moveTo>
                  <a:pt x="0" y="0"/>
                </a:moveTo>
                <a:lnTo>
                  <a:pt x="1801523" y="0"/>
                </a:lnTo>
                <a:lnTo>
                  <a:pt x="1801523" y="401148"/>
                </a:lnTo>
                <a:lnTo>
                  <a:pt x="0" y="40114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7488202" y="817595"/>
            <a:ext cx="2803628" cy="1992051"/>
          </a:xfrm>
          <a:custGeom>
            <a:avLst/>
            <a:gdLst/>
            <a:ahLst/>
            <a:cxnLst/>
            <a:rect l="l" t="t" r="r" b="b"/>
            <a:pathLst>
              <a:path w="2803628" h="1992051">
                <a:moveTo>
                  <a:pt x="0" y="0"/>
                </a:moveTo>
                <a:lnTo>
                  <a:pt x="2803628" y="0"/>
                </a:lnTo>
                <a:lnTo>
                  <a:pt x="2803628" y="1992051"/>
                </a:lnTo>
                <a:lnTo>
                  <a:pt x="0" y="199205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1400" y="2718770"/>
            <a:ext cx="10692000" cy="2835707"/>
          </a:xfrm>
          <a:custGeom>
            <a:avLst/>
            <a:gdLst/>
            <a:ahLst/>
            <a:cxnLst/>
            <a:rect l="l" t="t" r="r" b="b"/>
            <a:pathLst>
              <a:path w="10692000" h="2835707">
                <a:moveTo>
                  <a:pt x="0" y="0"/>
                </a:moveTo>
                <a:lnTo>
                  <a:pt x="10692000" y="0"/>
                </a:lnTo>
                <a:lnTo>
                  <a:pt x="10692000" y="2835706"/>
                </a:lnTo>
                <a:lnTo>
                  <a:pt x="0" y="283570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rot="10800000">
            <a:off x="-23210" y="3343355"/>
            <a:ext cx="10692000" cy="2216181"/>
            <a:chOff x="0" y="0"/>
            <a:chExt cx="24384000" cy="6467066"/>
          </a:xfrm>
        </p:grpSpPr>
        <p:sp>
          <p:nvSpPr>
            <p:cNvPr id="10" name="Freeform 10"/>
            <p:cNvSpPr/>
            <p:nvPr/>
          </p:nvSpPr>
          <p:spPr>
            <a:xfrm>
              <a:off x="0" y="0"/>
              <a:ext cx="24384000" cy="6467094"/>
            </a:xfrm>
            <a:custGeom>
              <a:avLst/>
              <a:gdLst/>
              <a:ahLst/>
              <a:cxnLst/>
              <a:rect l="l" t="t" r="r" b="b"/>
              <a:pathLst>
                <a:path w="24384000" h="6467094">
                  <a:moveTo>
                    <a:pt x="0" y="0"/>
                  </a:moveTo>
                  <a:lnTo>
                    <a:pt x="24384000" y="0"/>
                  </a:lnTo>
                  <a:lnTo>
                    <a:pt x="24384000" y="4261993"/>
                  </a:lnTo>
                  <a:lnTo>
                    <a:pt x="24384000" y="6148197"/>
                  </a:lnTo>
                  <a:lnTo>
                    <a:pt x="24384000" y="6467094"/>
                  </a:lnTo>
                  <a:lnTo>
                    <a:pt x="24384000" y="6088634"/>
                  </a:lnTo>
                  <a:lnTo>
                    <a:pt x="14793722" y="6088634"/>
                  </a:lnTo>
                  <a:lnTo>
                    <a:pt x="14793722" y="6467094"/>
                  </a:lnTo>
                  <a:lnTo>
                    <a:pt x="0" y="6467094"/>
                  </a:lnTo>
                  <a:lnTo>
                    <a:pt x="0" y="2312543"/>
                  </a:lnTo>
                  <a:lnTo>
                    <a:pt x="0" y="426339"/>
                  </a:lnTo>
                  <a:close/>
                </a:path>
              </a:pathLst>
            </a:custGeom>
            <a:gradFill rotWithShape="1">
              <a:gsLst>
                <a:gs pos="39000">
                  <a:srgbClr val="09465E">
                    <a:alpha val="100000"/>
                  </a:srgbClr>
                </a:gs>
                <a:gs pos="72000">
                  <a:srgbClr val="09465E">
                    <a:alpha val="2175"/>
                  </a:srgbClr>
                </a:gs>
              </a:gsLst>
              <a:lin ang="5400000"/>
            </a:gradFill>
          </p:spPr>
          <p:txBody>
            <a:bodyPr/>
            <a:lstStyle/>
            <a:p>
              <a:endParaRPr lang="en-GB"/>
            </a:p>
          </p:txBody>
        </p:sp>
      </p:grpSp>
      <p:grpSp>
        <p:nvGrpSpPr>
          <p:cNvPr id="11" name="Group 11"/>
          <p:cNvGrpSpPr/>
          <p:nvPr/>
        </p:nvGrpSpPr>
        <p:grpSpPr>
          <a:xfrm>
            <a:off x="6506178" y="5614714"/>
            <a:ext cx="3842644" cy="529752"/>
            <a:chOff x="0" y="0"/>
            <a:chExt cx="8763472" cy="1208143"/>
          </a:xfrm>
        </p:grpSpPr>
        <p:sp>
          <p:nvSpPr>
            <p:cNvPr id="12" name="Freeform 12"/>
            <p:cNvSpPr/>
            <p:nvPr/>
          </p:nvSpPr>
          <p:spPr>
            <a:xfrm>
              <a:off x="0" y="0"/>
              <a:ext cx="8763472" cy="1208143"/>
            </a:xfrm>
            <a:custGeom>
              <a:avLst/>
              <a:gdLst/>
              <a:ahLst/>
              <a:cxnLst/>
              <a:rect l="l" t="t" r="r" b="b"/>
              <a:pathLst>
                <a:path w="8763472" h="1208143">
                  <a:moveTo>
                    <a:pt x="0" y="0"/>
                  </a:moveTo>
                  <a:lnTo>
                    <a:pt x="8763472" y="0"/>
                  </a:lnTo>
                  <a:lnTo>
                    <a:pt x="8763472" y="1208143"/>
                  </a:lnTo>
                  <a:lnTo>
                    <a:pt x="0" y="1208143"/>
                  </a:lnTo>
                  <a:close/>
                </a:path>
              </a:pathLst>
            </a:custGeom>
            <a:solidFill>
              <a:srgbClr val="000000">
                <a:alpha val="0"/>
              </a:srgbClr>
            </a:solidFill>
          </p:spPr>
          <p:txBody>
            <a:bodyPr/>
            <a:lstStyle/>
            <a:p>
              <a:endParaRPr lang="en-GB"/>
            </a:p>
          </p:txBody>
        </p:sp>
        <p:sp>
          <p:nvSpPr>
            <p:cNvPr id="13" name="TextBox 13"/>
            <p:cNvSpPr txBox="1"/>
            <p:nvPr/>
          </p:nvSpPr>
          <p:spPr>
            <a:xfrm>
              <a:off x="0" y="-57150"/>
              <a:ext cx="8763472" cy="1265293"/>
            </a:xfrm>
            <a:prstGeom prst="rect">
              <a:avLst/>
            </a:prstGeom>
          </p:spPr>
          <p:txBody>
            <a:bodyPr lIns="0" tIns="0" rIns="0" bIns="0" rtlCol="0" anchor="t"/>
            <a:lstStyle/>
            <a:p>
              <a:pPr marL="0" lvl="0" indent="0" algn="r">
                <a:lnSpc>
                  <a:spcPts val="3157"/>
                </a:lnSpc>
              </a:pPr>
              <a:r>
                <a:rPr lang="en-US" sz="2630">
                  <a:solidFill>
                    <a:srgbClr val="FFFFFF"/>
                  </a:solidFill>
                  <a:latin typeface="Calibri (MS)"/>
                  <a:ea typeface="Calibri (MS)"/>
                  <a:cs typeface="Calibri (MS)"/>
                  <a:sym typeface="Calibri (MS)"/>
                </a:rPr>
                <a:t>www.waste2worth.eu</a:t>
              </a:r>
            </a:p>
          </p:txBody>
        </p:sp>
      </p:grpSp>
      <p:grpSp>
        <p:nvGrpSpPr>
          <p:cNvPr id="14" name="Group 14"/>
          <p:cNvGrpSpPr/>
          <p:nvPr/>
        </p:nvGrpSpPr>
        <p:grpSpPr>
          <a:xfrm>
            <a:off x="574976" y="4226700"/>
            <a:ext cx="5158122" cy="632381"/>
            <a:chOff x="0" y="0"/>
            <a:chExt cx="11763528" cy="1442198"/>
          </a:xfrm>
        </p:grpSpPr>
        <p:sp>
          <p:nvSpPr>
            <p:cNvPr id="15" name="Freeform 15"/>
            <p:cNvSpPr/>
            <p:nvPr/>
          </p:nvSpPr>
          <p:spPr>
            <a:xfrm>
              <a:off x="0" y="0"/>
              <a:ext cx="11763528" cy="1442198"/>
            </a:xfrm>
            <a:custGeom>
              <a:avLst/>
              <a:gdLst/>
              <a:ahLst/>
              <a:cxnLst/>
              <a:rect l="l" t="t" r="r" b="b"/>
              <a:pathLst>
                <a:path w="11763528" h="1442198">
                  <a:moveTo>
                    <a:pt x="0" y="0"/>
                  </a:moveTo>
                  <a:lnTo>
                    <a:pt x="11763528" y="0"/>
                  </a:lnTo>
                  <a:lnTo>
                    <a:pt x="11763528" y="1442198"/>
                  </a:lnTo>
                  <a:lnTo>
                    <a:pt x="0" y="1442198"/>
                  </a:lnTo>
                  <a:close/>
                </a:path>
              </a:pathLst>
            </a:custGeom>
            <a:solidFill>
              <a:srgbClr val="000000">
                <a:alpha val="0"/>
              </a:srgbClr>
            </a:solidFill>
          </p:spPr>
          <p:txBody>
            <a:bodyPr/>
            <a:lstStyle/>
            <a:p>
              <a:endParaRPr lang="en-GB"/>
            </a:p>
          </p:txBody>
        </p:sp>
        <p:sp>
          <p:nvSpPr>
            <p:cNvPr id="16" name="TextBox 16"/>
            <p:cNvSpPr txBox="1"/>
            <p:nvPr/>
          </p:nvSpPr>
          <p:spPr>
            <a:xfrm>
              <a:off x="0" y="-38100"/>
              <a:ext cx="11763528" cy="1480298"/>
            </a:xfrm>
            <a:prstGeom prst="rect">
              <a:avLst/>
            </a:prstGeom>
          </p:spPr>
          <p:txBody>
            <a:bodyPr lIns="0" tIns="0" rIns="0" bIns="0" rtlCol="0" anchor="t"/>
            <a:lstStyle/>
            <a:p>
              <a:pPr marL="0" lvl="0" indent="0" algn="l">
                <a:lnSpc>
                  <a:spcPts val="3409"/>
                </a:lnSpc>
              </a:pPr>
              <a:r>
                <a:rPr lang="en-US" sz="3157" b="1">
                  <a:solidFill>
                    <a:srgbClr val="FFFFFF"/>
                  </a:solidFill>
                  <a:latin typeface="Calibri (MS) Bold"/>
                  <a:ea typeface="Calibri (MS) Bold"/>
                  <a:cs typeface="Calibri (MS) Bold"/>
                  <a:sym typeface="Calibri (MS) Bold"/>
                </a:rPr>
                <a:t>Sigue nuestra travesía</a:t>
              </a:r>
            </a:p>
          </p:txBody>
        </p:sp>
      </p:grpSp>
      <p:grpSp>
        <p:nvGrpSpPr>
          <p:cNvPr id="17" name="Group 17"/>
          <p:cNvGrpSpPr/>
          <p:nvPr/>
        </p:nvGrpSpPr>
        <p:grpSpPr>
          <a:xfrm>
            <a:off x="1655675" y="4864503"/>
            <a:ext cx="478274" cy="418087"/>
            <a:chOff x="0" y="0"/>
            <a:chExt cx="1090744" cy="953481"/>
          </a:xfrm>
        </p:grpSpPr>
        <p:sp>
          <p:nvSpPr>
            <p:cNvPr id="18" name="Freeform 18"/>
            <p:cNvSpPr/>
            <p:nvPr/>
          </p:nvSpPr>
          <p:spPr>
            <a:xfrm>
              <a:off x="0" y="0"/>
              <a:ext cx="1090744" cy="953481"/>
            </a:xfrm>
            <a:custGeom>
              <a:avLst/>
              <a:gdLst/>
              <a:ahLst/>
              <a:cxnLst/>
              <a:rect l="l" t="t" r="r" b="b"/>
              <a:pathLst>
                <a:path w="1090744" h="953481">
                  <a:moveTo>
                    <a:pt x="0" y="0"/>
                  </a:moveTo>
                  <a:lnTo>
                    <a:pt x="1090744" y="0"/>
                  </a:lnTo>
                  <a:lnTo>
                    <a:pt x="1090744" y="953481"/>
                  </a:lnTo>
                  <a:lnTo>
                    <a:pt x="0" y="953481"/>
                  </a:lnTo>
                  <a:close/>
                </a:path>
              </a:pathLst>
            </a:custGeom>
            <a:solidFill>
              <a:srgbClr val="000000">
                <a:alpha val="0"/>
              </a:srgbClr>
            </a:solidFill>
          </p:spPr>
          <p:txBody>
            <a:bodyPr/>
            <a:lstStyle/>
            <a:p>
              <a:endParaRPr lang="en-GB"/>
            </a:p>
          </p:txBody>
        </p:sp>
        <p:sp>
          <p:nvSpPr>
            <p:cNvPr id="19" name="TextBox 19"/>
            <p:cNvSpPr txBox="1"/>
            <p:nvPr/>
          </p:nvSpPr>
          <p:spPr>
            <a:xfrm>
              <a:off x="0" y="-47625"/>
              <a:ext cx="1090744"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6" tooltip="https://www.youtube.com/@CiEGateway"/>
                </a:rPr>
                <a:t>yt</a:t>
              </a:r>
            </a:p>
          </p:txBody>
        </p:sp>
      </p:grpSp>
      <p:sp>
        <p:nvSpPr>
          <p:cNvPr id="20" name="Freeform 20"/>
          <p:cNvSpPr/>
          <p:nvPr/>
        </p:nvSpPr>
        <p:spPr>
          <a:xfrm>
            <a:off x="1660426" y="4831135"/>
            <a:ext cx="449523" cy="449524"/>
          </a:xfrm>
          <a:custGeom>
            <a:avLst/>
            <a:gdLst/>
            <a:ahLst/>
            <a:cxnLst/>
            <a:rect l="l" t="t" r="r" b="b"/>
            <a:pathLst>
              <a:path w="449523" h="449524">
                <a:moveTo>
                  <a:pt x="0" y="0"/>
                </a:moveTo>
                <a:lnTo>
                  <a:pt x="449523" y="0"/>
                </a:lnTo>
                <a:lnTo>
                  <a:pt x="449523" y="449524"/>
                </a:lnTo>
                <a:lnTo>
                  <a:pt x="0" y="449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1" name="Group 21"/>
          <p:cNvGrpSpPr/>
          <p:nvPr/>
        </p:nvGrpSpPr>
        <p:grpSpPr>
          <a:xfrm>
            <a:off x="593712" y="4852090"/>
            <a:ext cx="430787" cy="418087"/>
            <a:chOff x="0" y="0"/>
            <a:chExt cx="982447" cy="953481"/>
          </a:xfrm>
        </p:grpSpPr>
        <p:sp>
          <p:nvSpPr>
            <p:cNvPr id="22" name="Freeform 22"/>
            <p:cNvSpPr/>
            <p:nvPr/>
          </p:nvSpPr>
          <p:spPr>
            <a:xfrm>
              <a:off x="0" y="0"/>
              <a:ext cx="982447" cy="953481"/>
            </a:xfrm>
            <a:custGeom>
              <a:avLst/>
              <a:gdLst/>
              <a:ahLst/>
              <a:cxnLst/>
              <a:rect l="l" t="t" r="r" b="b"/>
              <a:pathLst>
                <a:path w="982447" h="953481">
                  <a:moveTo>
                    <a:pt x="0" y="0"/>
                  </a:moveTo>
                  <a:lnTo>
                    <a:pt x="982447" y="0"/>
                  </a:lnTo>
                  <a:lnTo>
                    <a:pt x="982447" y="953481"/>
                  </a:lnTo>
                  <a:lnTo>
                    <a:pt x="0" y="953481"/>
                  </a:lnTo>
                  <a:close/>
                </a:path>
              </a:pathLst>
            </a:custGeom>
            <a:solidFill>
              <a:srgbClr val="000000">
                <a:alpha val="0"/>
              </a:srgbClr>
            </a:solidFill>
          </p:spPr>
          <p:txBody>
            <a:bodyPr/>
            <a:lstStyle/>
            <a:p>
              <a:endParaRPr lang="en-GB"/>
            </a:p>
          </p:txBody>
        </p:sp>
        <p:sp>
          <p:nvSpPr>
            <p:cNvPr id="23" name="TextBox 23"/>
            <p:cNvSpPr txBox="1"/>
            <p:nvPr/>
          </p:nvSpPr>
          <p:spPr>
            <a:xfrm>
              <a:off x="0" y="-47625"/>
              <a:ext cx="982447"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9" tooltip="https://www.linkedin.com/company/cooperation-in-education-gateway"/>
                </a:rPr>
                <a:t>eso</a:t>
              </a:r>
            </a:p>
          </p:txBody>
        </p:sp>
      </p:grpSp>
      <p:sp>
        <p:nvSpPr>
          <p:cNvPr id="24" name="Freeform 24"/>
          <p:cNvSpPr/>
          <p:nvPr/>
        </p:nvSpPr>
        <p:spPr>
          <a:xfrm>
            <a:off x="57497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25" name="Group 25"/>
          <p:cNvGrpSpPr/>
          <p:nvPr/>
        </p:nvGrpSpPr>
        <p:grpSpPr>
          <a:xfrm>
            <a:off x="1146016" y="4852731"/>
            <a:ext cx="404338" cy="418087"/>
            <a:chOff x="0" y="0"/>
            <a:chExt cx="922128" cy="953481"/>
          </a:xfrm>
        </p:grpSpPr>
        <p:sp>
          <p:nvSpPr>
            <p:cNvPr id="26" name="Freeform 26"/>
            <p:cNvSpPr/>
            <p:nvPr/>
          </p:nvSpPr>
          <p:spPr>
            <a:xfrm>
              <a:off x="0" y="0"/>
              <a:ext cx="922128" cy="953481"/>
            </a:xfrm>
            <a:custGeom>
              <a:avLst/>
              <a:gdLst/>
              <a:ahLst/>
              <a:cxnLst/>
              <a:rect l="l" t="t" r="r" b="b"/>
              <a:pathLst>
                <a:path w="922128" h="953481">
                  <a:moveTo>
                    <a:pt x="0" y="0"/>
                  </a:moveTo>
                  <a:lnTo>
                    <a:pt x="922128" y="0"/>
                  </a:lnTo>
                  <a:lnTo>
                    <a:pt x="922128" y="953481"/>
                  </a:lnTo>
                  <a:lnTo>
                    <a:pt x="0" y="953481"/>
                  </a:lnTo>
                  <a:close/>
                </a:path>
              </a:pathLst>
            </a:custGeom>
            <a:solidFill>
              <a:srgbClr val="000000">
                <a:alpha val="0"/>
              </a:srgbClr>
            </a:solidFill>
          </p:spPr>
          <p:txBody>
            <a:bodyPr/>
            <a:lstStyle/>
            <a:p>
              <a:endParaRPr lang="en-GB"/>
            </a:p>
          </p:txBody>
        </p:sp>
        <p:sp>
          <p:nvSpPr>
            <p:cNvPr id="27" name="TextBox 27"/>
            <p:cNvSpPr txBox="1"/>
            <p:nvPr/>
          </p:nvSpPr>
          <p:spPr>
            <a:xfrm>
              <a:off x="0" y="-47625"/>
              <a:ext cx="922128"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12" tooltip="https://www.instagram.com/cie.gateway?igsh=dzNxYnl3OGpnbmpn"/>
                </a:rPr>
                <a:t>en</a:t>
              </a:r>
            </a:p>
          </p:txBody>
        </p:sp>
      </p:grpSp>
      <p:sp>
        <p:nvSpPr>
          <p:cNvPr id="28" name="Freeform 28"/>
          <p:cNvSpPr/>
          <p:nvPr/>
        </p:nvSpPr>
        <p:spPr>
          <a:xfrm>
            <a:off x="111532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9" name="Freeform 29"/>
          <p:cNvSpPr/>
          <p:nvPr/>
        </p:nvSpPr>
        <p:spPr>
          <a:xfrm>
            <a:off x="-4615293" y="246590"/>
            <a:ext cx="8145326" cy="4196380"/>
          </a:xfrm>
          <a:custGeom>
            <a:avLst/>
            <a:gdLst/>
            <a:ahLst/>
            <a:cxnLst/>
            <a:rect l="l" t="t" r="r" b="b"/>
            <a:pathLst>
              <a:path w="8145326" h="4196380">
                <a:moveTo>
                  <a:pt x="0" y="0"/>
                </a:moveTo>
                <a:lnTo>
                  <a:pt x="8145325" y="0"/>
                </a:lnTo>
                <a:lnTo>
                  <a:pt x="8145325" y="4196381"/>
                </a:lnTo>
                <a:lnTo>
                  <a:pt x="0" y="41963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333342" y="3227379"/>
            <a:ext cx="5553193" cy="1862839"/>
          </a:xfrm>
        </p:spPr>
        <p:txBody>
          <a:bodyPr vert="horz" lIns="80201" tIns="40100" rIns="80201" bIns="40100" rtlCol="0" anchor="t">
            <a:normAutofit/>
          </a:bodyPr>
          <a:lstStyle/>
          <a:p>
            <a:r>
              <a:rPr lang="en-US" dirty="0"/>
              <a:t>Una </a:t>
            </a:r>
            <a:r>
              <a:rPr lang="en-US" dirty="0" err="1"/>
              <a:t>perspectiva</a:t>
            </a:r>
            <a:r>
              <a:rPr lang="en-US" dirty="0"/>
              <a:t> </a:t>
            </a:r>
            <a:r>
              <a:rPr lang="en-US" dirty="0" err="1"/>
              <a:t>Irlandesa</a:t>
            </a:r>
            <a:r>
              <a:rPr lang="en-US" dirty="0"/>
              <a:t>: </a:t>
            </a:r>
            <a:r>
              <a:rPr lang="en-US" dirty="0" err="1"/>
              <a:t>Lácteos</a:t>
            </a:r>
            <a:endParaRPr lang="en-US" dirty="0"/>
          </a:p>
        </p:txBody>
      </p:sp>
      <p:sp>
        <p:nvSpPr>
          <p:cNvPr id="8" name="Freeform 7">
            <a:extLst>
              <a:ext uri="{FF2B5EF4-FFF2-40B4-BE49-F238E27FC236}">
                <a16:creationId xmlns:a16="http://schemas.microsoft.com/office/drawing/2014/main" id="{A3B464D6-C3E4-2466-6582-5E34672FDED3}"/>
              </a:ext>
            </a:extLst>
          </p:cNvPr>
          <p:cNvSpPr/>
          <p:nvPr/>
        </p:nvSpPr>
        <p:spPr>
          <a:xfrm>
            <a:off x="-5397509" y="3778249"/>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pic>
        <p:nvPicPr>
          <p:cNvPr id="2050" name="Picture 2" descr="Dairy Manufacturing | Donaldson Compressed Air &amp; Process">
            <a:extLst>
              <a:ext uri="{FF2B5EF4-FFF2-40B4-BE49-F238E27FC236}">
                <a16:creationId xmlns:a16="http://schemas.microsoft.com/office/drawing/2014/main" id="{FC67D3E4-3078-812B-6001-1F8D3E4479DF}"/>
              </a:ext>
            </a:extLst>
          </p:cNvPr>
          <p:cNvPicPr>
            <a:picLocks noGrp="1" noChangeAspect="1" noChangeArrowheads="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bwMode="auto">
          <a:xfrm>
            <a:off x="-85986" y="425450"/>
            <a:ext cx="3602839" cy="678179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7">
            <a:extLst>
              <a:ext uri="{FF2B5EF4-FFF2-40B4-BE49-F238E27FC236}">
                <a16:creationId xmlns:a16="http://schemas.microsoft.com/office/drawing/2014/main" id="{614A2A49-29D3-1199-498A-AF9105C019CD}"/>
              </a:ext>
            </a:extLst>
          </p:cNvPr>
          <p:cNvSpPr/>
          <p:nvPr/>
        </p:nvSpPr>
        <p:spPr>
          <a:xfrm>
            <a:off x="-5348990" y="3699600"/>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
        <p:nvSpPr>
          <p:cNvPr id="13" name="Rectangle 12">
            <a:extLst>
              <a:ext uri="{FF2B5EF4-FFF2-40B4-BE49-F238E27FC236}">
                <a16:creationId xmlns:a16="http://schemas.microsoft.com/office/drawing/2014/main" id="{F5B3DF5B-B659-D26B-965C-36176B3B9B03}"/>
              </a:ext>
            </a:extLst>
          </p:cNvPr>
          <p:cNvSpPr/>
          <p:nvPr/>
        </p:nvSpPr>
        <p:spPr>
          <a:xfrm>
            <a:off x="2942054" y="2101311"/>
            <a:ext cx="5663538" cy="612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4">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2942054" y="2092733"/>
            <a:ext cx="5663538" cy="578300"/>
          </a:xfrm>
          <a:prstGeom prst="rect">
            <a:avLst/>
          </a:prstGeom>
          <a:noFill/>
        </p:spPr>
        <p:txBody>
          <a:bodyPr wrap="none" rtlCol="0">
            <a:spAutoFit/>
          </a:bodyPr>
          <a:lstStyle/>
          <a:p>
            <a:r>
              <a:rPr lang="en-US" sz="3158" b="1" spc="284" dirty="0">
                <a:solidFill>
                  <a:srgbClr val="60BA47"/>
                </a:solidFill>
                <a:latin typeface="Calibri" panose="020F0502020204030204" pitchFamily="34" charset="0"/>
                <a:cs typeface="Calibri" panose="020F0502020204030204" pitchFamily="34" charset="0"/>
              </a:rPr>
              <a:t>Mapa de </a:t>
            </a:r>
            <a:r>
              <a:rPr lang="en-US" sz="3158" b="1" spc="284" dirty="0" err="1">
                <a:solidFill>
                  <a:srgbClr val="60BA47"/>
                </a:solidFill>
                <a:latin typeface="Calibri" panose="020F0502020204030204" pitchFamily="34" charset="0"/>
                <a:cs typeface="Calibri" panose="020F0502020204030204" pitchFamily="34" charset="0"/>
              </a:rPr>
              <a:t>flujos</a:t>
            </a:r>
            <a:r>
              <a:rPr lang="en-US" sz="3158" b="1" spc="284" dirty="0">
                <a:solidFill>
                  <a:srgbClr val="60BA47"/>
                </a:solidFill>
                <a:latin typeface="Calibri" panose="020F0502020204030204" pitchFamily="34" charset="0"/>
                <a:cs typeface="Calibri" panose="020F0502020204030204" pitchFamily="34" charset="0"/>
              </a:rPr>
              <a:t> de </a:t>
            </a:r>
            <a:r>
              <a:rPr lang="en-US" sz="3158" b="1" spc="284" dirty="0" err="1">
                <a:solidFill>
                  <a:srgbClr val="60BA47"/>
                </a:solidFill>
                <a:latin typeface="Calibri" panose="020F0502020204030204" pitchFamily="34" charset="0"/>
                <a:cs typeface="Calibri" panose="020F0502020204030204" pitchFamily="34" charset="0"/>
              </a:rPr>
              <a:t>residuos</a:t>
            </a:r>
            <a:endParaRPr lang="en-US" sz="3158" b="1" spc="284" dirty="0">
              <a:solidFill>
                <a:srgbClr val="60BA47"/>
              </a:solidFill>
              <a:latin typeface="Calibri" panose="020F0502020204030204" pitchFamily="34" charset="0"/>
              <a:cs typeface="Calibri" panose="020F0502020204030204" pitchFamily="34" charset="0"/>
            </a:endParaRPr>
          </a:p>
        </p:txBody>
      </p:sp>
      <p:sp>
        <p:nvSpPr>
          <p:cNvPr id="2" name="Freeform 2">
            <a:extLst>
              <a:ext uri="{FF2B5EF4-FFF2-40B4-BE49-F238E27FC236}">
                <a16:creationId xmlns:a16="http://schemas.microsoft.com/office/drawing/2014/main" id="{F671DDBD-2DD0-F20B-7A8A-696345BD4616}"/>
              </a:ext>
            </a:extLst>
          </p:cNvPr>
          <p:cNvSpPr>
            <a:spLocks/>
          </p:cNvSpPr>
          <p:nvPr/>
        </p:nvSpPr>
        <p:spPr bwMode="auto">
          <a:xfrm rot="20839667">
            <a:off x="7176472" y="3804810"/>
            <a:ext cx="1767867" cy="1821528"/>
          </a:xfrm>
          <a:custGeom>
            <a:avLst/>
            <a:gdLst/>
            <a:ahLst/>
            <a:cxnLst/>
            <a:rect l="0" t="0" r="r" b="b"/>
            <a:pathLst>
              <a:path w="577046" h="606954">
                <a:moveTo>
                  <a:pt x="573920" y="271042"/>
                </a:moveTo>
                <a:cubicBezTo>
                  <a:pt x="572315" y="269438"/>
                  <a:pt x="573920" y="267834"/>
                  <a:pt x="573920" y="266230"/>
                </a:cubicBezTo>
                <a:lnTo>
                  <a:pt x="572315" y="263023"/>
                </a:lnTo>
                <a:cubicBezTo>
                  <a:pt x="572315" y="263023"/>
                  <a:pt x="570711" y="261419"/>
                  <a:pt x="570711" y="261419"/>
                </a:cubicBezTo>
                <a:cubicBezTo>
                  <a:pt x="570711" y="261419"/>
                  <a:pt x="572315" y="261419"/>
                  <a:pt x="572315" y="261419"/>
                </a:cubicBezTo>
                <a:lnTo>
                  <a:pt x="570711" y="256608"/>
                </a:lnTo>
                <a:cubicBezTo>
                  <a:pt x="561082" y="248589"/>
                  <a:pt x="546640" y="267834"/>
                  <a:pt x="530593" y="255004"/>
                </a:cubicBezTo>
                <a:cubicBezTo>
                  <a:pt x="530593" y="255004"/>
                  <a:pt x="530593" y="245381"/>
                  <a:pt x="530593" y="245381"/>
                </a:cubicBezTo>
                <a:cubicBezTo>
                  <a:pt x="530593" y="245381"/>
                  <a:pt x="538616" y="235758"/>
                  <a:pt x="538616" y="235758"/>
                </a:cubicBezTo>
                <a:cubicBezTo>
                  <a:pt x="540221" y="224532"/>
                  <a:pt x="528988" y="227739"/>
                  <a:pt x="524174" y="221324"/>
                </a:cubicBezTo>
                <a:cubicBezTo>
                  <a:pt x="517755" y="210098"/>
                  <a:pt x="524174" y="194060"/>
                  <a:pt x="516150" y="182833"/>
                </a:cubicBezTo>
                <a:cubicBezTo>
                  <a:pt x="514545" y="181229"/>
                  <a:pt x="514545" y="178022"/>
                  <a:pt x="512941" y="176418"/>
                </a:cubicBezTo>
                <a:cubicBezTo>
                  <a:pt x="511336" y="176418"/>
                  <a:pt x="488870" y="187644"/>
                  <a:pt x="487265" y="189248"/>
                </a:cubicBezTo>
                <a:cubicBezTo>
                  <a:pt x="485660" y="194060"/>
                  <a:pt x="492079" y="198871"/>
                  <a:pt x="490475" y="203682"/>
                </a:cubicBezTo>
                <a:cubicBezTo>
                  <a:pt x="477637" y="224532"/>
                  <a:pt x="443937" y="203682"/>
                  <a:pt x="432704" y="192456"/>
                </a:cubicBezTo>
                <a:cubicBezTo>
                  <a:pt x="426285" y="186041"/>
                  <a:pt x="395796" y="134719"/>
                  <a:pt x="399005" y="128304"/>
                </a:cubicBezTo>
                <a:cubicBezTo>
                  <a:pt x="403819" y="120285"/>
                  <a:pt x="439123" y="128304"/>
                  <a:pt x="447147" y="121889"/>
                </a:cubicBezTo>
                <a:cubicBezTo>
                  <a:pt x="455170" y="115473"/>
                  <a:pt x="431100" y="89813"/>
                  <a:pt x="450356" y="93020"/>
                </a:cubicBezTo>
                <a:cubicBezTo>
                  <a:pt x="458380" y="94624"/>
                  <a:pt x="464799" y="109058"/>
                  <a:pt x="479241" y="102643"/>
                </a:cubicBezTo>
                <a:cubicBezTo>
                  <a:pt x="501708" y="93020"/>
                  <a:pt x="500103" y="56133"/>
                  <a:pt x="528988" y="59341"/>
                </a:cubicBezTo>
                <a:lnTo>
                  <a:pt x="535407" y="59341"/>
                </a:lnTo>
                <a:cubicBezTo>
                  <a:pt x="537011" y="41699"/>
                  <a:pt x="561082" y="48114"/>
                  <a:pt x="572315" y="40095"/>
                </a:cubicBezTo>
                <a:cubicBezTo>
                  <a:pt x="581944" y="32076"/>
                  <a:pt x="567501" y="43303"/>
                  <a:pt x="554664" y="24057"/>
                </a:cubicBezTo>
                <a:cubicBezTo>
                  <a:pt x="549849" y="16038"/>
                  <a:pt x="548245" y="1604"/>
                  <a:pt x="533802" y="0"/>
                </a:cubicBezTo>
                <a:cubicBezTo>
                  <a:pt x="533802" y="0"/>
                  <a:pt x="541826" y="20849"/>
                  <a:pt x="541826" y="20849"/>
                </a:cubicBezTo>
                <a:lnTo>
                  <a:pt x="533802" y="14434"/>
                </a:lnTo>
                <a:cubicBezTo>
                  <a:pt x="533802" y="12830"/>
                  <a:pt x="519359" y="9623"/>
                  <a:pt x="514545" y="11227"/>
                </a:cubicBezTo>
                <a:cubicBezTo>
                  <a:pt x="504917" y="14434"/>
                  <a:pt x="514545" y="43303"/>
                  <a:pt x="508126" y="49718"/>
                </a:cubicBezTo>
                <a:lnTo>
                  <a:pt x="496893" y="51322"/>
                </a:lnTo>
                <a:lnTo>
                  <a:pt x="480846" y="60944"/>
                </a:lnTo>
                <a:cubicBezTo>
                  <a:pt x="479241" y="59341"/>
                  <a:pt x="482451" y="57737"/>
                  <a:pt x="484056" y="56133"/>
                </a:cubicBezTo>
                <a:cubicBezTo>
                  <a:pt x="496893" y="46510"/>
                  <a:pt x="484056" y="60944"/>
                  <a:pt x="498498" y="44906"/>
                </a:cubicBezTo>
                <a:cubicBezTo>
                  <a:pt x="501708" y="41699"/>
                  <a:pt x="500103" y="6415"/>
                  <a:pt x="498498" y="6415"/>
                </a:cubicBezTo>
                <a:cubicBezTo>
                  <a:pt x="498498" y="6415"/>
                  <a:pt x="488870" y="12830"/>
                  <a:pt x="488870" y="16038"/>
                </a:cubicBezTo>
                <a:cubicBezTo>
                  <a:pt x="490475" y="19246"/>
                  <a:pt x="484056" y="38491"/>
                  <a:pt x="482451" y="35284"/>
                </a:cubicBezTo>
                <a:cubicBezTo>
                  <a:pt x="480846" y="32076"/>
                  <a:pt x="485660" y="30472"/>
                  <a:pt x="485660" y="27265"/>
                </a:cubicBezTo>
                <a:cubicBezTo>
                  <a:pt x="485660" y="16038"/>
                  <a:pt x="485660" y="11227"/>
                  <a:pt x="482451" y="6415"/>
                </a:cubicBezTo>
                <a:cubicBezTo>
                  <a:pt x="480846" y="4811"/>
                  <a:pt x="479241" y="9623"/>
                  <a:pt x="477637" y="11227"/>
                </a:cubicBezTo>
                <a:cubicBezTo>
                  <a:pt x="472822" y="12830"/>
                  <a:pt x="468008" y="19246"/>
                  <a:pt x="466404" y="20849"/>
                </a:cubicBezTo>
                <a:cubicBezTo>
                  <a:pt x="466404" y="20849"/>
                  <a:pt x="466404" y="22453"/>
                  <a:pt x="466404" y="22453"/>
                </a:cubicBezTo>
                <a:cubicBezTo>
                  <a:pt x="466404" y="22453"/>
                  <a:pt x="466404" y="22453"/>
                  <a:pt x="466404" y="20849"/>
                </a:cubicBezTo>
                <a:cubicBezTo>
                  <a:pt x="466404" y="20849"/>
                  <a:pt x="466404" y="19246"/>
                  <a:pt x="466404" y="19246"/>
                </a:cubicBezTo>
                <a:cubicBezTo>
                  <a:pt x="464799" y="16038"/>
                  <a:pt x="466404" y="9623"/>
                  <a:pt x="461589" y="4811"/>
                </a:cubicBezTo>
                <a:cubicBezTo>
                  <a:pt x="459985" y="3208"/>
                  <a:pt x="458380" y="9623"/>
                  <a:pt x="455170" y="11227"/>
                </a:cubicBezTo>
                <a:cubicBezTo>
                  <a:pt x="451961" y="12830"/>
                  <a:pt x="447147" y="11227"/>
                  <a:pt x="442333" y="12830"/>
                </a:cubicBezTo>
                <a:cubicBezTo>
                  <a:pt x="440728" y="12830"/>
                  <a:pt x="437519" y="16038"/>
                  <a:pt x="437519" y="14434"/>
                </a:cubicBezTo>
                <a:cubicBezTo>
                  <a:pt x="437519" y="11227"/>
                  <a:pt x="442333" y="4811"/>
                  <a:pt x="427890" y="4811"/>
                </a:cubicBezTo>
                <a:cubicBezTo>
                  <a:pt x="423076" y="4811"/>
                  <a:pt x="423076" y="14434"/>
                  <a:pt x="421471" y="16038"/>
                </a:cubicBezTo>
                <a:cubicBezTo>
                  <a:pt x="416657" y="24057"/>
                  <a:pt x="407029" y="19246"/>
                  <a:pt x="400610" y="24057"/>
                </a:cubicBezTo>
                <a:cubicBezTo>
                  <a:pt x="397400" y="27265"/>
                  <a:pt x="408634" y="33680"/>
                  <a:pt x="405424" y="35284"/>
                </a:cubicBezTo>
                <a:cubicBezTo>
                  <a:pt x="402215" y="36887"/>
                  <a:pt x="390982" y="30472"/>
                  <a:pt x="394191" y="40095"/>
                </a:cubicBezTo>
                <a:cubicBezTo>
                  <a:pt x="395796" y="46510"/>
                  <a:pt x="405424" y="54529"/>
                  <a:pt x="403819" y="56133"/>
                </a:cubicBezTo>
                <a:cubicBezTo>
                  <a:pt x="400610" y="59341"/>
                  <a:pt x="384563" y="43303"/>
                  <a:pt x="379748" y="49718"/>
                </a:cubicBezTo>
                <a:cubicBezTo>
                  <a:pt x="376539" y="52925"/>
                  <a:pt x="389377" y="57737"/>
                  <a:pt x="387772" y="60944"/>
                </a:cubicBezTo>
                <a:cubicBezTo>
                  <a:pt x="387772" y="60944"/>
                  <a:pt x="341235" y="49718"/>
                  <a:pt x="344445" y="68963"/>
                </a:cubicBezTo>
                <a:cubicBezTo>
                  <a:pt x="346049" y="80190"/>
                  <a:pt x="373330" y="89813"/>
                  <a:pt x="379748" y="89813"/>
                </a:cubicBezTo>
                <a:cubicBezTo>
                  <a:pt x="381353" y="89813"/>
                  <a:pt x="384563" y="88209"/>
                  <a:pt x="384563" y="89813"/>
                </a:cubicBezTo>
                <a:cubicBezTo>
                  <a:pt x="386167" y="94624"/>
                  <a:pt x="389377" y="85001"/>
                  <a:pt x="394191" y="89813"/>
                </a:cubicBezTo>
                <a:cubicBezTo>
                  <a:pt x="399005" y="94624"/>
                  <a:pt x="386167" y="96228"/>
                  <a:pt x="395796" y="96228"/>
                </a:cubicBezTo>
                <a:cubicBezTo>
                  <a:pt x="402215" y="96228"/>
                  <a:pt x="418262" y="96228"/>
                  <a:pt x="413448" y="99435"/>
                </a:cubicBezTo>
                <a:cubicBezTo>
                  <a:pt x="408634" y="102643"/>
                  <a:pt x="395796" y="105851"/>
                  <a:pt x="389377" y="113870"/>
                </a:cubicBezTo>
                <a:cubicBezTo>
                  <a:pt x="387772" y="115473"/>
                  <a:pt x="387772" y="117077"/>
                  <a:pt x="386167" y="117077"/>
                </a:cubicBezTo>
                <a:cubicBezTo>
                  <a:pt x="378144" y="118681"/>
                  <a:pt x="371725" y="112266"/>
                  <a:pt x="366911" y="110662"/>
                </a:cubicBezTo>
                <a:cubicBezTo>
                  <a:pt x="366911" y="110662"/>
                  <a:pt x="362096" y="117077"/>
                  <a:pt x="360492" y="117077"/>
                </a:cubicBezTo>
                <a:cubicBezTo>
                  <a:pt x="355678" y="118681"/>
                  <a:pt x="342840" y="118681"/>
                  <a:pt x="339630" y="121889"/>
                </a:cubicBezTo>
                <a:cubicBezTo>
                  <a:pt x="330002" y="133115"/>
                  <a:pt x="357282" y="123492"/>
                  <a:pt x="354073" y="133115"/>
                </a:cubicBezTo>
                <a:cubicBezTo>
                  <a:pt x="352468" y="134719"/>
                  <a:pt x="349259" y="128304"/>
                  <a:pt x="347654" y="129908"/>
                </a:cubicBezTo>
                <a:cubicBezTo>
                  <a:pt x="347654" y="129908"/>
                  <a:pt x="354073" y="142738"/>
                  <a:pt x="354073" y="142738"/>
                </a:cubicBezTo>
                <a:cubicBezTo>
                  <a:pt x="350863" y="145946"/>
                  <a:pt x="349259" y="149153"/>
                  <a:pt x="344445" y="152361"/>
                </a:cubicBezTo>
                <a:cubicBezTo>
                  <a:pt x="342840" y="153965"/>
                  <a:pt x="339630" y="152361"/>
                  <a:pt x="338026" y="149153"/>
                </a:cubicBezTo>
                <a:cubicBezTo>
                  <a:pt x="338026" y="149153"/>
                  <a:pt x="331607" y="134719"/>
                  <a:pt x="331607" y="134719"/>
                </a:cubicBezTo>
                <a:cubicBezTo>
                  <a:pt x="328397" y="129908"/>
                  <a:pt x="318769" y="133115"/>
                  <a:pt x="315559" y="131511"/>
                </a:cubicBezTo>
                <a:cubicBezTo>
                  <a:pt x="309141" y="129908"/>
                  <a:pt x="305931" y="115473"/>
                  <a:pt x="296303" y="117077"/>
                </a:cubicBezTo>
                <a:cubicBezTo>
                  <a:pt x="291489" y="118681"/>
                  <a:pt x="289884" y="126700"/>
                  <a:pt x="285070" y="128304"/>
                </a:cubicBezTo>
                <a:cubicBezTo>
                  <a:pt x="273837" y="131511"/>
                  <a:pt x="277046" y="109058"/>
                  <a:pt x="275441" y="105851"/>
                </a:cubicBezTo>
                <a:cubicBezTo>
                  <a:pt x="269023" y="93020"/>
                  <a:pt x="270627" y="104247"/>
                  <a:pt x="262604" y="104247"/>
                </a:cubicBezTo>
                <a:cubicBezTo>
                  <a:pt x="260999" y="104247"/>
                  <a:pt x="232114" y="81794"/>
                  <a:pt x="224090" y="80190"/>
                </a:cubicBezTo>
                <a:cubicBezTo>
                  <a:pt x="208043" y="76982"/>
                  <a:pt x="224090" y="91416"/>
                  <a:pt x="222485" y="96228"/>
                </a:cubicBezTo>
                <a:lnTo>
                  <a:pt x="214462" y="89813"/>
                </a:lnTo>
                <a:cubicBezTo>
                  <a:pt x="214462" y="89813"/>
                  <a:pt x="209648" y="93020"/>
                  <a:pt x="208043" y="91416"/>
                </a:cubicBezTo>
                <a:cubicBezTo>
                  <a:pt x="206438" y="81794"/>
                  <a:pt x="185577" y="75379"/>
                  <a:pt x="185577" y="85001"/>
                </a:cubicBezTo>
                <a:cubicBezTo>
                  <a:pt x="185577" y="86605"/>
                  <a:pt x="190391" y="88209"/>
                  <a:pt x="188786" y="89813"/>
                </a:cubicBezTo>
                <a:cubicBezTo>
                  <a:pt x="188786" y="91416"/>
                  <a:pt x="175948" y="102643"/>
                  <a:pt x="175948" y="107454"/>
                </a:cubicBezTo>
                <a:cubicBezTo>
                  <a:pt x="175948" y="109058"/>
                  <a:pt x="177553" y="112266"/>
                  <a:pt x="179158" y="112266"/>
                </a:cubicBezTo>
                <a:cubicBezTo>
                  <a:pt x="182367" y="110662"/>
                  <a:pt x="187181" y="93020"/>
                  <a:pt x="193600" y="91416"/>
                </a:cubicBezTo>
                <a:cubicBezTo>
                  <a:pt x="196810" y="91416"/>
                  <a:pt x="200019" y="96228"/>
                  <a:pt x="200019" y="101039"/>
                </a:cubicBezTo>
                <a:cubicBezTo>
                  <a:pt x="198415" y="105851"/>
                  <a:pt x="185577" y="115473"/>
                  <a:pt x="191996" y="120285"/>
                </a:cubicBezTo>
                <a:cubicBezTo>
                  <a:pt x="191996" y="120285"/>
                  <a:pt x="208043" y="110662"/>
                  <a:pt x="204834" y="115473"/>
                </a:cubicBezTo>
                <a:cubicBezTo>
                  <a:pt x="203229" y="120285"/>
                  <a:pt x="190391" y="121889"/>
                  <a:pt x="191996" y="129908"/>
                </a:cubicBezTo>
                <a:cubicBezTo>
                  <a:pt x="193600" y="139530"/>
                  <a:pt x="203229" y="142738"/>
                  <a:pt x="196810" y="150757"/>
                </a:cubicBezTo>
                <a:cubicBezTo>
                  <a:pt x="196810" y="150757"/>
                  <a:pt x="185577" y="133115"/>
                  <a:pt x="177553" y="153965"/>
                </a:cubicBezTo>
                <a:cubicBezTo>
                  <a:pt x="175948" y="157172"/>
                  <a:pt x="212857" y="155568"/>
                  <a:pt x="217671" y="163587"/>
                </a:cubicBezTo>
                <a:cubicBezTo>
                  <a:pt x="220881" y="168399"/>
                  <a:pt x="209648" y="171606"/>
                  <a:pt x="208043" y="173210"/>
                </a:cubicBezTo>
                <a:cubicBezTo>
                  <a:pt x="204834" y="174814"/>
                  <a:pt x="212857" y="179625"/>
                  <a:pt x="212857" y="181229"/>
                </a:cubicBezTo>
                <a:cubicBezTo>
                  <a:pt x="211252" y="189248"/>
                  <a:pt x="182367" y="171606"/>
                  <a:pt x="174344" y="176418"/>
                </a:cubicBezTo>
                <a:cubicBezTo>
                  <a:pt x="166320" y="181229"/>
                  <a:pt x="171134" y="195663"/>
                  <a:pt x="167925" y="198871"/>
                </a:cubicBezTo>
                <a:cubicBezTo>
                  <a:pt x="166320" y="198871"/>
                  <a:pt x="145459" y="200475"/>
                  <a:pt x="140645" y="202079"/>
                </a:cubicBezTo>
                <a:cubicBezTo>
                  <a:pt x="137435" y="202079"/>
                  <a:pt x="131016" y="194060"/>
                  <a:pt x="131016" y="197267"/>
                </a:cubicBezTo>
                <a:cubicBezTo>
                  <a:pt x="131016" y="198871"/>
                  <a:pt x="143854" y="216513"/>
                  <a:pt x="139040" y="219720"/>
                </a:cubicBezTo>
                <a:cubicBezTo>
                  <a:pt x="137435" y="221324"/>
                  <a:pt x="131016" y="213305"/>
                  <a:pt x="126202" y="219720"/>
                </a:cubicBezTo>
                <a:cubicBezTo>
                  <a:pt x="124597" y="221324"/>
                  <a:pt x="121388" y="221324"/>
                  <a:pt x="122992" y="222928"/>
                </a:cubicBezTo>
                <a:cubicBezTo>
                  <a:pt x="124597" y="226136"/>
                  <a:pt x="124597" y="229343"/>
                  <a:pt x="142249" y="237362"/>
                </a:cubicBezTo>
                <a:cubicBezTo>
                  <a:pt x="151878" y="240570"/>
                  <a:pt x="153482" y="227739"/>
                  <a:pt x="163111" y="235758"/>
                </a:cubicBezTo>
                <a:cubicBezTo>
                  <a:pt x="172739" y="243777"/>
                  <a:pt x="142249" y="238966"/>
                  <a:pt x="147063" y="248589"/>
                </a:cubicBezTo>
                <a:cubicBezTo>
                  <a:pt x="148668" y="253400"/>
                  <a:pt x="155087" y="255004"/>
                  <a:pt x="159901" y="256608"/>
                </a:cubicBezTo>
                <a:cubicBezTo>
                  <a:pt x="161506" y="256608"/>
                  <a:pt x="179158" y="246985"/>
                  <a:pt x="179158" y="251796"/>
                </a:cubicBezTo>
                <a:cubicBezTo>
                  <a:pt x="179158" y="255004"/>
                  <a:pt x="185577" y="256608"/>
                  <a:pt x="182367" y="259815"/>
                </a:cubicBezTo>
                <a:cubicBezTo>
                  <a:pt x="175948" y="264627"/>
                  <a:pt x="153482" y="274249"/>
                  <a:pt x="171134" y="274249"/>
                </a:cubicBezTo>
                <a:cubicBezTo>
                  <a:pt x="174344" y="274249"/>
                  <a:pt x="177553" y="274249"/>
                  <a:pt x="177553" y="277457"/>
                </a:cubicBezTo>
                <a:cubicBezTo>
                  <a:pt x="180763" y="291891"/>
                  <a:pt x="235323" y="287080"/>
                  <a:pt x="243347" y="296703"/>
                </a:cubicBezTo>
                <a:cubicBezTo>
                  <a:pt x="244952" y="298306"/>
                  <a:pt x="243347" y="304722"/>
                  <a:pt x="243347" y="306325"/>
                </a:cubicBezTo>
                <a:cubicBezTo>
                  <a:pt x="243347" y="307929"/>
                  <a:pt x="236928" y="320759"/>
                  <a:pt x="235323" y="319156"/>
                </a:cubicBezTo>
                <a:cubicBezTo>
                  <a:pt x="233719" y="319156"/>
                  <a:pt x="235323" y="312741"/>
                  <a:pt x="233719" y="312741"/>
                </a:cubicBezTo>
                <a:cubicBezTo>
                  <a:pt x="227300" y="306325"/>
                  <a:pt x="219276" y="322363"/>
                  <a:pt x="201624" y="303118"/>
                </a:cubicBezTo>
                <a:cubicBezTo>
                  <a:pt x="201624" y="303118"/>
                  <a:pt x="174344" y="325571"/>
                  <a:pt x="172739" y="327175"/>
                </a:cubicBezTo>
                <a:cubicBezTo>
                  <a:pt x="166320" y="331986"/>
                  <a:pt x="164715" y="330382"/>
                  <a:pt x="172739" y="333590"/>
                </a:cubicBezTo>
                <a:cubicBezTo>
                  <a:pt x="174344" y="335194"/>
                  <a:pt x="182367" y="335194"/>
                  <a:pt x="179158" y="336797"/>
                </a:cubicBezTo>
                <a:cubicBezTo>
                  <a:pt x="171134" y="343213"/>
                  <a:pt x="159901" y="359251"/>
                  <a:pt x="151878" y="362458"/>
                </a:cubicBezTo>
                <a:cubicBezTo>
                  <a:pt x="151878" y="362458"/>
                  <a:pt x="110155" y="375289"/>
                  <a:pt x="108550" y="375289"/>
                </a:cubicBezTo>
                <a:cubicBezTo>
                  <a:pt x="103736" y="376892"/>
                  <a:pt x="97317" y="372081"/>
                  <a:pt x="94108" y="376892"/>
                </a:cubicBezTo>
                <a:cubicBezTo>
                  <a:pt x="92503" y="380100"/>
                  <a:pt x="100526" y="381704"/>
                  <a:pt x="105341" y="381704"/>
                </a:cubicBezTo>
                <a:cubicBezTo>
                  <a:pt x="111759" y="381704"/>
                  <a:pt x="129411" y="383308"/>
                  <a:pt x="137435" y="380100"/>
                </a:cubicBezTo>
                <a:cubicBezTo>
                  <a:pt x="139040" y="378496"/>
                  <a:pt x="139040" y="373685"/>
                  <a:pt x="140645" y="375289"/>
                </a:cubicBezTo>
                <a:cubicBezTo>
                  <a:pt x="142249" y="375289"/>
                  <a:pt x="139040" y="380100"/>
                  <a:pt x="140645" y="381704"/>
                </a:cubicBezTo>
                <a:cubicBezTo>
                  <a:pt x="140645" y="381704"/>
                  <a:pt x="151878" y="392930"/>
                  <a:pt x="151878" y="392930"/>
                </a:cubicBezTo>
                <a:cubicBezTo>
                  <a:pt x="155087" y="394534"/>
                  <a:pt x="161506" y="400949"/>
                  <a:pt x="163111" y="400949"/>
                </a:cubicBezTo>
                <a:cubicBezTo>
                  <a:pt x="177553" y="400949"/>
                  <a:pt x="204834" y="380100"/>
                  <a:pt x="208043" y="383308"/>
                </a:cubicBezTo>
                <a:cubicBezTo>
                  <a:pt x="212857" y="386515"/>
                  <a:pt x="204834" y="397742"/>
                  <a:pt x="204834" y="397742"/>
                </a:cubicBezTo>
                <a:cubicBezTo>
                  <a:pt x="204834" y="399346"/>
                  <a:pt x="230509" y="399346"/>
                  <a:pt x="225695" y="408968"/>
                </a:cubicBezTo>
                <a:cubicBezTo>
                  <a:pt x="224090" y="412176"/>
                  <a:pt x="206438" y="402553"/>
                  <a:pt x="201624" y="402553"/>
                </a:cubicBezTo>
                <a:cubicBezTo>
                  <a:pt x="193600" y="404157"/>
                  <a:pt x="172739" y="405761"/>
                  <a:pt x="161506" y="404157"/>
                </a:cubicBezTo>
                <a:cubicBezTo>
                  <a:pt x="156692" y="402553"/>
                  <a:pt x="151878" y="396138"/>
                  <a:pt x="147063" y="396138"/>
                </a:cubicBezTo>
                <a:cubicBezTo>
                  <a:pt x="145459" y="396138"/>
                  <a:pt x="143854" y="400949"/>
                  <a:pt x="140645" y="400949"/>
                </a:cubicBezTo>
                <a:cubicBezTo>
                  <a:pt x="134226" y="400949"/>
                  <a:pt x="127807" y="386515"/>
                  <a:pt x="119783" y="392930"/>
                </a:cubicBezTo>
                <a:cubicBezTo>
                  <a:pt x="118178" y="394534"/>
                  <a:pt x="113364" y="400949"/>
                  <a:pt x="113364" y="404157"/>
                </a:cubicBezTo>
                <a:cubicBezTo>
                  <a:pt x="113364" y="405761"/>
                  <a:pt x="119783" y="408968"/>
                  <a:pt x="118178" y="408968"/>
                </a:cubicBezTo>
                <a:cubicBezTo>
                  <a:pt x="111759" y="405761"/>
                  <a:pt x="79665" y="405761"/>
                  <a:pt x="81270" y="407365"/>
                </a:cubicBezTo>
                <a:cubicBezTo>
                  <a:pt x="89293" y="423403"/>
                  <a:pt x="103736" y="410572"/>
                  <a:pt x="81270" y="426610"/>
                </a:cubicBezTo>
                <a:cubicBezTo>
                  <a:pt x="79665" y="428214"/>
                  <a:pt x="78060" y="429818"/>
                  <a:pt x="79665" y="433025"/>
                </a:cubicBezTo>
                <a:cubicBezTo>
                  <a:pt x="82874" y="439441"/>
                  <a:pt x="92503" y="433025"/>
                  <a:pt x="94108" y="442648"/>
                </a:cubicBezTo>
                <a:cubicBezTo>
                  <a:pt x="94108" y="445856"/>
                  <a:pt x="87689" y="439441"/>
                  <a:pt x="86084" y="439441"/>
                </a:cubicBezTo>
                <a:cubicBezTo>
                  <a:pt x="79665" y="437837"/>
                  <a:pt x="66827" y="439441"/>
                  <a:pt x="66827" y="428214"/>
                </a:cubicBezTo>
                <a:cubicBezTo>
                  <a:pt x="66827" y="415384"/>
                  <a:pt x="66827" y="428214"/>
                  <a:pt x="53989" y="428214"/>
                </a:cubicBezTo>
                <a:cubicBezTo>
                  <a:pt x="52385" y="428214"/>
                  <a:pt x="49175" y="429818"/>
                  <a:pt x="49175" y="428214"/>
                </a:cubicBezTo>
                <a:cubicBezTo>
                  <a:pt x="49175" y="425006"/>
                  <a:pt x="53989" y="423403"/>
                  <a:pt x="52385" y="420195"/>
                </a:cubicBezTo>
                <a:cubicBezTo>
                  <a:pt x="50780" y="415384"/>
                  <a:pt x="34733" y="421799"/>
                  <a:pt x="33128" y="421799"/>
                </a:cubicBezTo>
                <a:cubicBezTo>
                  <a:pt x="31523" y="421799"/>
                  <a:pt x="29919" y="418591"/>
                  <a:pt x="28314" y="420195"/>
                </a:cubicBezTo>
                <a:cubicBezTo>
                  <a:pt x="25104" y="421799"/>
                  <a:pt x="28314" y="426610"/>
                  <a:pt x="25104" y="428214"/>
                </a:cubicBezTo>
                <a:cubicBezTo>
                  <a:pt x="23500" y="429818"/>
                  <a:pt x="10662" y="418591"/>
                  <a:pt x="10662" y="434629"/>
                </a:cubicBezTo>
                <a:cubicBezTo>
                  <a:pt x="10662" y="439441"/>
                  <a:pt x="13871" y="439441"/>
                  <a:pt x="17081" y="441044"/>
                </a:cubicBezTo>
                <a:cubicBezTo>
                  <a:pt x="28314" y="445856"/>
                  <a:pt x="66827" y="450667"/>
                  <a:pt x="70037" y="452271"/>
                </a:cubicBezTo>
                <a:cubicBezTo>
                  <a:pt x="71641" y="453875"/>
                  <a:pt x="86084" y="458686"/>
                  <a:pt x="86084" y="461894"/>
                </a:cubicBezTo>
                <a:cubicBezTo>
                  <a:pt x="86084" y="466705"/>
                  <a:pt x="76456" y="455479"/>
                  <a:pt x="71641" y="457082"/>
                </a:cubicBezTo>
                <a:cubicBezTo>
                  <a:pt x="71641" y="457082"/>
                  <a:pt x="63618" y="463498"/>
                  <a:pt x="62013" y="463498"/>
                </a:cubicBezTo>
                <a:cubicBezTo>
                  <a:pt x="60408" y="461894"/>
                  <a:pt x="58804" y="466705"/>
                  <a:pt x="55594" y="468309"/>
                </a:cubicBezTo>
                <a:cubicBezTo>
                  <a:pt x="47570" y="471517"/>
                  <a:pt x="21895" y="461894"/>
                  <a:pt x="17081" y="473120"/>
                </a:cubicBezTo>
                <a:cubicBezTo>
                  <a:pt x="17081" y="474724"/>
                  <a:pt x="18685" y="476328"/>
                  <a:pt x="20290" y="477932"/>
                </a:cubicBezTo>
                <a:cubicBezTo>
                  <a:pt x="20290" y="479535"/>
                  <a:pt x="21895" y="482743"/>
                  <a:pt x="20290" y="484347"/>
                </a:cubicBezTo>
                <a:cubicBezTo>
                  <a:pt x="20290" y="484347"/>
                  <a:pt x="5848" y="479535"/>
                  <a:pt x="2638" y="481139"/>
                </a:cubicBezTo>
                <a:cubicBezTo>
                  <a:pt x="-5385" y="487554"/>
                  <a:pt x="7452" y="489158"/>
                  <a:pt x="7452" y="489158"/>
                </a:cubicBezTo>
                <a:lnTo>
                  <a:pt x="2638" y="500385"/>
                </a:lnTo>
                <a:cubicBezTo>
                  <a:pt x="5848" y="501989"/>
                  <a:pt x="17081" y="490762"/>
                  <a:pt x="21895" y="493970"/>
                </a:cubicBezTo>
                <a:cubicBezTo>
                  <a:pt x="28314" y="500385"/>
                  <a:pt x="7452" y="513215"/>
                  <a:pt x="21895" y="516423"/>
                </a:cubicBezTo>
                <a:cubicBezTo>
                  <a:pt x="39547" y="521234"/>
                  <a:pt x="62013" y="511611"/>
                  <a:pt x="81270" y="514819"/>
                </a:cubicBezTo>
                <a:cubicBezTo>
                  <a:pt x="84479" y="514819"/>
                  <a:pt x="89293" y="513215"/>
                  <a:pt x="89293" y="516423"/>
                </a:cubicBezTo>
                <a:cubicBezTo>
                  <a:pt x="87689" y="519630"/>
                  <a:pt x="63618" y="513215"/>
                  <a:pt x="58804" y="521234"/>
                </a:cubicBezTo>
                <a:cubicBezTo>
                  <a:pt x="58804" y="522838"/>
                  <a:pt x="62013" y="524442"/>
                  <a:pt x="62013" y="526046"/>
                </a:cubicBezTo>
                <a:cubicBezTo>
                  <a:pt x="49175" y="530857"/>
                  <a:pt x="42756" y="514819"/>
                  <a:pt x="23500" y="537272"/>
                </a:cubicBezTo>
                <a:cubicBezTo>
                  <a:pt x="20290" y="540480"/>
                  <a:pt x="9057" y="530857"/>
                  <a:pt x="10662" y="542084"/>
                </a:cubicBezTo>
                <a:cubicBezTo>
                  <a:pt x="10662" y="543687"/>
                  <a:pt x="12267" y="540480"/>
                  <a:pt x="13871" y="540480"/>
                </a:cubicBezTo>
                <a:cubicBezTo>
                  <a:pt x="17081" y="540480"/>
                  <a:pt x="18685" y="542084"/>
                  <a:pt x="20290" y="543687"/>
                </a:cubicBezTo>
                <a:cubicBezTo>
                  <a:pt x="29919" y="546895"/>
                  <a:pt x="31523" y="543687"/>
                  <a:pt x="39547" y="542084"/>
                </a:cubicBezTo>
                <a:cubicBezTo>
                  <a:pt x="50780" y="540480"/>
                  <a:pt x="63618" y="551706"/>
                  <a:pt x="74851" y="550103"/>
                </a:cubicBezTo>
                <a:cubicBezTo>
                  <a:pt x="79665" y="550103"/>
                  <a:pt x="79665" y="538876"/>
                  <a:pt x="84479" y="540480"/>
                </a:cubicBezTo>
                <a:cubicBezTo>
                  <a:pt x="87689" y="542084"/>
                  <a:pt x="92503" y="545291"/>
                  <a:pt x="92503" y="550103"/>
                </a:cubicBezTo>
                <a:cubicBezTo>
                  <a:pt x="94108" y="559725"/>
                  <a:pt x="47570" y="554914"/>
                  <a:pt x="39547" y="561329"/>
                </a:cubicBezTo>
                <a:cubicBezTo>
                  <a:pt x="36337" y="564537"/>
                  <a:pt x="29919" y="569348"/>
                  <a:pt x="36337" y="578971"/>
                </a:cubicBezTo>
                <a:cubicBezTo>
                  <a:pt x="44361" y="591801"/>
                  <a:pt x="52385" y="570952"/>
                  <a:pt x="58804" y="574160"/>
                </a:cubicBezTo>
                <a:cubicBezTo>
                  <a:pt x="60408" y="575763"/>
                  <a:pt x="62013" y="585386"/>
                  <a:pt x="68432" y="580575"/>
                </a:cubicBezTo>
                <a:cubicBezTo>
                  <a:pt x="70037" y="578971"/>
                  <a:pt x="68432" y="575763"/>
                  <a:pt x="70037" y="574160"/>
                </a:cubicBezTo>
                <a:cubicBezTo>
                  <a:pt x="71641" y="574160"/>
                  <a:pt x="78060" y="578971"/>
                  <a:pt x="81270" y="578971"/>
                </a:cubicBezTo>
                <a:cubicBezTo>
                  <a:pt x="82874" y="577367"/>
                  <a:pt x="81270" y="574160"/>
                  <a:pt x="82874" y="574160"/>
                </a:cubicBezTo>
                <a:cubicBezTo>
                  <a:pt x="89293" y="572556"/>
                  <a:pt x="81270" y="590198"/>
                  <a:pt x="82874" y="593405"/>
                </a:cubicBezTo>
                <a:cubicBezTo>
                  <a:pt x="86084" y="598217"/>
                  <a:pt x="92503" y="591801"/>
                  <a:pt x="94108" y="591801"/>
                </a:cubicBezTo>
                <a:cubicBezTo>
                  <a:pt x="98922" y="590198"/>
                  <a:pt x="94108" y="598217"/>
                  <a:pt x="102131" y="598217"/>
                </a:cubicBezTo>
                <a:cubicBezTo>
                  <a:pt x="114969" y="598217"/>
                  <a:pt x="113364" y="595009"/>
                  <a:pt x="116574" y="593405"/>
                </a:cubicBezTo>
                <a:cubicBezTo>
                  <a:pt x="118178" y="591801"/>
                  <a:pt x="114969" y="586990"/>
                  <a:pt x="116574" y="586990"/>
                </a:cubicBezTo>
                <a:cubicBezTo>
                  <a:pt x="124597" y="585386"/>
                  <a:pt x="131016" y="598217"/>
                  <a:pt x="135830" y="601424"/>
                </a:cubicBezTo>
                <a:cubicBezTo>
                  <a:pt x="137435" y="601424"/>
                  <a:pt x="143854" y="596613"/>
                  <a:pt x="145459" y="595009"/>
                </a:cubicBezTo>
                <a:cubicBezTo>
                  <a:pt x="153482" y="593405"/>
                  <a:pt x="156692" y="606236"/>
                  <a:pt x="161506" y="604632"/>
                </a:cubicBezTo>
                <a:cubicBezTo>
                  <a:pt x="169530" y="601424"/>
                  <a:pt x="172739" y="585386"/>
                  <a:pt x="180763" y="606236"/>
                </a:cubicBezTo>
                <a:cubicBezTo>
                  <a:pt x="182367" y="611047"/>
                  <a:pt x="180763" y="590198"/>
                  <a:pt x="187181" y="588594"/>
                </a:cubicBezTo>
                <a:cubicBezTo>
                  <a:pt x="188786" y="588594"/>
                  <a:pt x="225695" y="601424"/>
                  <a:pt x="219276" y="574160"/>
                </a:cubicBezTo>
                <a:cubicBezTo>
                  <a:pt x="219276" y="572556"/>
                  <a:pt x="212857" y="567744"/>
                  <a:pt x="211252" y="566141"/>
                </a:cubicBezTo>
                <a:cubicBezTo>
                  <a:pt x="209648" y="564537"/>
                  <a:pt x="216067" y="566141"/>
                  <a:pt x="217671" y="567744"/>
                </a:cubicBezTo>
                <a:cubicBezTo>
                  <a:pt x="220881" y="570952"/>
                  <a:pt x="235323" y="570952"/>
                  <a:pt x="236928" y="572556"/>
                </a:cubicBezTo>
                <a:cubicBezTo>
                  <a:pt x="240137" y="577367"/>
                  <a:pt x="222485" y="578971"/>
                  <a:pt x="222485" y="580575"/>
                </a:cubicBezTo>
                <a:cubicBezTo>
                  <a:pt x="217671" y="583782"/>
                  <a:pt x="246556" y="590198"/>
                  <a:pt x="249766" y="590198"/>
                </a:cubicBezTo>
                <a:cubicBezTo>
                  <a:pt x="252975" y="590198"/>
                  <a:pt x="251370" y="583782"/>
                  <a:pt x="254580" y="582179"/>
                </a:cubicBezTo>
                <a:lnTo>
                  <a:pt x="267418" y="583782"/>
                </a:lnTo>
                <a:cubicBezTo>
                  <a:pt x="273837" y="575763"/>
                  <a:pt x="264208" y="582179"/>
                  <a:pt x="270627" y="574160"/>
                </a:cubicBezTo>
                <a:cubicBezTo>
                  <a:pt x="272232" y="572556"/>
                  <a:pt x="272232" y="570952"/>
                  <a:pt x="273837" y="570952"/>
                </a:cubicBezTo>
                <a:cubicBezTo>
                  <a:pt x="283465" y="570952"/>
                  <a:pt x="293093" y="582179"/>
                  <a:pt x="305931" y="575763"/>
                </a:cubicBezTo>
                <a:cubicBezTo>
                  <a:pt x="321978" y="567744"/>
                  <a:pt x="297907" y="559725"/>
                  <a:pt x="310745" y="558122"/>
                </a:cubicBezTo>
                <a:cubicBezTo>
                  <a:pt x="312350" y="558122"/>
                  <a:pt x="312350" y="561329"/>
                  <a:pt x="315559" y="562933"/>
                </a:cubicBezTo>
                <a:cubicBezTo>
                  <a:pt x="320374" y="564537"/>
                  <a:pt x="325188" y="558122"/>
                  <a:pt x="331607" y="558122"/>
                </a:cubicBezTo>
                <a:cubicBezTo>
                  <a:pt x="344445" y="559725"/>
                  <a:pt x="355678" y="569348"/>
                  <a:pt x="368515" y="567744"/>
                </a:cubicBezTo>
                <a:cubicBezTo>
                  <a:pt x="374934" y="566141"/>
                  <a:pt x="363701" y="577367"/>
                  <a:pt x="378144" y="574160"/>
                </a:cubicBezTo>
                <a:cubicBezTo>
                  <a:pt x="386167" y="572556"/>
                  <a:pt x="386167" y="561329"/>
                  <a:pt x="386167" y="554914"/>
                </a:cubicBezTo>
                <a:cubicBezTo>
                  <a:pt x="386167" y="553310"/>
                  <a:pt x="384563" y="548499"/>
                  <a:pt x="386167" y="548499"/>
                </a:cubicBezTo>
                <a:cubicBezTo>
                  <a:pt x="395796" y="551706"/>
                  <a:pt x="397400" y="564537"/>
                  <a:pt x="400610" y="562933"/>
                </a:cubicBezTo>
                <a:cubicBezTo>
                  <a:pt x="403819" y="561329"/>
                  <a:pt x="407029" y="561329"/>
                  <a:pt x="408634" y="562933"/>
                </a:cubicBezTo>
                <a:cubicBezTo>
                  <a:pt x="411843" y="564537"/>
                  <a:pt x="400610" y="567744"/>
                  <a:pt x="402215" y="570952"/>
                </a:cubicBezTo>
                <a:cubicBezTo>
                  <a:pt x="402215" y="572556"/>
                  <a:pt x="439123" y="586990"/>
                  <a:pt x="447147" y="590198"/>
                </a:cubicBezTo>
                <a:cubicBezTo>
                  <a:pt x="448752" y="590198"/>
                  <a:pt x="448752" y="588594"/>
                  <a:pt x="448752" y="586990"/>
                </a:cubicBezTo>
                <a:cubicBezTo>
                  <a:pt x="458380" y="575763"/>
                  <a:pt x="447147" y="580575"/>
                  <a:pt x="451961" y="569348"/>
                </a:cubicBezTo>
                <a:cubicBezTo>
                  <a:pt x="451961" y="567744"/>
                  <a:pt x="453566" y="561329"/>
                  <a:pt x="456775" y="561329"/>
                </a:cubicBezTo>
                <a:lnTo>
                  <a:pt x="463194" y="550103"/>
                </a:lnTo>
                <a:cubicBezTo>
                  <a:pt x="469613" y="543687"/>
                  <a:pt x="482451" y="540480"/>
                  <a:pt x="487265" y="532461"/>
                </a:cubicBezTo>
                <a:cubicBezTo>
                  <a:pt x="495289" y="519630"/>
                  <a:pt x="496893" y="497177"/>
                  <a:pt x="512941" y="487554"/>
                </a:cubicBezTo>
                <a:cubicBezTo>
                  <a:pt x="517755" y="484347"/>
                  <a:pt x="532197" y="477932"/>
                  <a:pt x="532197" y="468309"/>
                </a:cubicBezTo>
                <a:cubicBezTo>
                  <a:pt x="533802" y="460290"/>
                  <a:pt x="533802" y="453875"/>
                  <a:pt x="537011" y="444252"/>
                </a:cubicBezTo>
                <a:cubicBezTo>
                  <a:pt x="538616" y="436233"/>
                  <a:pt x="538616" y="421799"/>
                  <a:pt x="540221" y="413780"/>
                </a:cubicBezTo>
                <a:cubicBezTo>
                  <a:pt x="540221" y="408968"/>
                  <a:pt x="530593" y="400949"/>
                  <a:pt x="532197" y="396138"/>
                </a:cubicBezTo>
                <a:cubicBezTo>
                  <a:pt x="537011" y="386515"/>
                  <a:pt x="546640" y="399346"/>
                  <a:pt x="549849" y="399346"/>
                </a:cubicBezTo>
                <a:cubicBezTo>
                  <a:pt x="549849" y="399346"/>
                  <a:pt x="541826" y="386515"/>
                  <a:pt x="543430" y="381704"/>
                </a:cubicBezTo>
                <a:cubicBezTo>
                  <a:pt x="548245" y="373685"/>
                  <a:pt x="553059" y="373685"/>
                  <a:pt x="557873" y="364062"/>
                </a:cubicBezTo>
                <a:cubicBezTo>
                  <a:pt x="559478" y="360854"/>
                  <a:pt x="548245" y="351232"/>
                  <a:pt x="548245" y="348024"/>
                </a:cubicBezTo>
                <a:cubicBezTo>
                  <a:pt x="543430" y="331986"/>
                  <a:pt x="562687" y="320759"/>
                  <a:pt x="557873" y="306325"/>
                </a:cubicBezTo>
                <a:cubicBezTo>
                  <a:pt x="556268" y="301514"/>
                  <a:pt x="548245" y="301514"/>
                  <a:pt x="546640" y="293495"/>
                </a:cubicBezTo>
                <a:cubicBezTo>
                  <a:pt x="538616" y="248589"/>
                  <a:pt x="589967" y="296703"/>
                  <a:pt x="573920" y="271042"/>
                </a:cubicBez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p>
            <a:endParaRPr lang="en-IE"/>
          </a:p>
        </p:txBody>
      </p:sp>
    </p:spTree>
    <p:extLst>
      <p:ext uri="{BB962C8B-B14F-4D97-AF65-F5344CB8AC3E}">
        <p14:creationId xmlns:p14="http://schemas.microsoft.com/office/powerpoint/2010/main" val="399398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en-GB"/>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793530" y="1489682"/>
            <a:ext cx="2829876" cy="1364582"/>
            <a:chOff x="0" y="-19050"/>
            <a:chExt cx="6453770" cy="3112043"/>
          </a:xfrm>
        </p:grpSpPr>
        <p:sp>
          <p:nvSpPr>
            <p:cNvPr id="12" name="Freeform 12"/>
            <p:cNvSpPr/>
            <p:nvPr/>
          </p:nvSpPr>
          <p:spPr>
            <a:xfrm>
              <a:off x="0" y="0"/>
              <a:ext cx="4292324" cy="3092993"/>
            </a:xfrm>
            <a:custGeom>
              <a:avLst/>
              <a:gdLst/>
              <a:ahLst/>
              <a:cxnLst/>
              <a:rect l="l" t="t" r="r" b="b"/>
              <a:pathLst>
                <a:path w="4292324" h="3092993">
                  <a:moveTo>
                    <a:pt x="0" y="0"/>
                  </a:moveTo>
                  <a:lnTo>
                    <a:pt x="4292324" y="0"/>
                  </a:lnTo>
                  <a:lnTo>
                    <a:pt x="4292324" y="3092993"/>
                  </a:lnTo>
                  <a:lnTo>
                    <a:pt x="0" y="3092993"/>
                  </a:lnTo>
                  <a:close/>
                </a:path>
              </a:pathLst>
            </a:custGeom>
            <a:solidFill>
              <a:srgbClr val="000000">
                <a:alpha val="0"/>
              </a:srgbClr>
            </a:solidFill>
          </p:spPr>
          <p:txBody>
            <a:bodyPr/>
            <a:lstStyle/>
            <a:p>
              <a:endParaRPr lang="en-GB"/>
            </a:p>
          </p:txBody>
        </p:sp>
        <p:sp>
          <p:nvSpPr>
            <p:cNvPr id="13" name="TextBox 13"/>
            <p:cNvSpPr txBox="1"/>
            <p:nvPr/>
          </p:nvSpPr>
          <p:spPr>
            <a:xfrm>
              <a:off x="0" y="-19050"/>
              <a:ext cx="6453770" cy="3112043"/>
            </a:xfrm>
            <a:prstGeom prst="rect">
              <a:avLst/>
            </a:prstGeom>
          </p:spPr>
          <p:txBody>
            <a:bodyPr lIns="0" tIns="0" rIns="0" bIns="0" rtlCol="0" anchor="t"/>
            <a:lstStyle/>
            <a:p>
              <a:pPr marL="0" lvl="0" indent="0" algn="l">
                <a:lnSpc>
                  <a:spcPts val="3089"/>
                </a:lnSpc>
              </a:pPr>
              <a:r>
                <a:rPr lang="en-US" sz="2861" b="1" dirty="0" err="1">
                  <a:solidFill>
                    <a:srgbClr val="09465E"/>
                  </a:solidFill>
                  <a:latin typeface="Calibri (MS) Bold"/>
                  <a:ea typeface="Calibri (MS) Bold"/>
                  <a:cs typeface="Calibri (MS) Bold"/>
                  <a:sym typeface="Calibri (MS) Bold"/>
                </a:rPr>
                <a:t>Flujo</a:t>
              </a:r>
              <a:r>
                <a:rPr lang="en-US" sz="2861" b="1" dirty="0">
                  <a:solidFill>
                    <a:srgbClr val="09465E"/>
                  </a:solidFill>
                  <a:latin typeface="Calibri (MS) Bold"/>
                  <a:ea typeface="Calibri (MS) Bold"/>
                  <a:cs typeface="Calibri (MS) Bold"/>
                  <a:sym typeface="Calibri (MS) Bold"/>
                </a:rPr>
                <a:t> de </a:t>
              </a:r>
              <a:r>
                <a:rPr lang="en-US" sz="2861" b="1" dirty="0" err="1">
                  <a:solidFill>
                    <a:srgbClr val="09465E"/>
                  </a:solidFill>
                  <a:latin typeface="Calibri (MS) Bold"/>
                  <a:ea typeface="Calibri (MS) Bold"/>
                  <a:cs typeface="Calibri (MS) Bold"/>
                  <a:sym typeface="Calibri (MS) Bold"/>
                </a:rPr>
                <a:t>residuos</a:t>
              </a:r>
              <a:r>
                <a:rPr lang="en-US" sz="2861" b="1" dirty="0">
                  <a:solidFill>
                    <a:srgbClr val="09465E"/>
                  </a:solidFill>
                  <a:latin typeface="Calibri (MS) Bold"/>
                  <a:ea typeface="Calibri (MS) Bold"/>
                  <a:cs typeface="Calibri (MS) Bold"/>
                  <a:sym typeface="Calibri (MS) Bold"/>
                </a:rPr>
                <a:t> </a:t>
              </a:r>
              <a:r>
                <a:rPr lang="en-US" sz="2861" b="1" dirty="0" err="1">
                  <a:solidFill>
                    <a:srgbClr val="09465E"/>
                  </a:solidFill>
                  <a:latin typeface="Calibri (MS) Bold"/>
                  <a:ea typeface="Calibri (MS) Bold"/>
                  <a:cs typeface="Calibri (MS) Bold"/>
                  <a:sym typeface="Calibri (MS) Bold"/>
                </a:rPr>
                <a:t>lácteos</a:t>
              </a:r>
              <a:endParaRPr lang="en-US" sz="2861" b="1" dirty="0">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793530" y="3082940"/>
            <a:ext cx="2571970" cy="2219310"/>
            <a:chOff x="0" y="-19050"/>
            <a:chExt cx="4509606" cy="6104005"/>
          </a:xfrm>
        </p:grpSpPr>
        <p:sp>
          <p:nvSpPr>
            <p:cNvPr id="15" name="Freeform 15"/>
            <p:cNvSpPr/>
            <p:nvPr/>
          </p:nvSpPr>
          <p:spPr>
            <a:xfrm>
              <a:off x="0" y="0"/>
              <a:ext cx="4509606" cy="5608117"/>
            </a:xfrm>
            <a:custGeom>
              <a:avLst/>
              <a:gdLst/>
              <a:ahLst/>
              <a:cxnLst/>
              <a:rect l="l" t="t" r="r" b="b"/>
              <a:pathLst>
                <a:path w="4509606" h="5608117">
                  <a:moveTo>
                    <a:pt x="0" y="0"/>
                  </a:moveTo>
                  <a:lnTo>
                    <a:pt x="4509606" y="0"/>
                  </a:lnTo>
                  <a:lnTo>
                    <a:pt x="4509606" y="5608117"/>
                  </a:lnTo>
                  <a:lnTo>
                    <a:pt x="0" y="5608117"/>
                  </a:lnTo>
                  <a:close/>
                </a:path>
              </a:pathLst>
            </a:custGeom>
            <a:solidFill>
              <a:srgbClr val="000000">
                <a:alpha val="0"/>
              </a:srgbClr>
            </a:solidFill>
          </p:spPr>
          <p:txBody>
            <a:bodyPr/>
            <a:lstStyle/>
            <a:p>
              <a:endParaRPr lang="en-GB"/>
            </a:p>
          </p:txBody>
        </p:sp>
        <p:sp>
          <p:nvSpPr>
            <p:cNvPr id="16" name="TextBox 16"/>
            <p:cNvSpPr txBox="1"/>
            <p:nvPr/>
          </p:nvSpPr>
          <p:spPr>
            <a:xfrm>
              <a:off x="0" y="-19050"/>
              <a:ext cx="4509606" cy="6104005"/>
            </a:xfrm>
            <a:prstGeom prst="rect">
              <a:avLst/>
            </a:prstGeom>
          </p:spPr>
          <p:txBody>
            <a:bodyPr lIns="0" tIns="0" rIns="0" bIns="0" rtlCol="0" anchor="t"/>
            <a:lstStyle/>
            <a:p>
              <a:pPr marL="0" lvl="0" indent="0" algn="l">
                <a:lnSpc>
                  <a:spcPts val="1894"/>
                </a:lnSpc>
              </a:pPr>
              <a:r>
                <a:rPr lang="en-US" sz="1578" dirty="0">
                  <a:solidFill>
                    <a:srgbClr val="09465E"/>
                  </a:solidFill>
                  <a:latin typeface="Calibri (MS)"/>
                  <a:ea typeface="Calibri (MS)"/>
                  <a:cs typeface="Calibri (MS)"/>
                  <a:sym typeface="Calibri (MS)"/>
                </a:rPr>
                <a:t>A </a:t>
              </a:r>
              <a:r>
                <a:rPr lang="en-US" sz="1578" dirty="0" err="1">
                  <a:solidFill>
                    <a:srgbClr val="09465E"/>
                  </a:solidFill>
                  <a:latin typeface="Calibri (MS)"/>
                  <a:ea typeface="Calibri (MS)"/>
                  <a:cs typeface="Calibri (MS)"/>
                  <a:sym typeface="Calibri (MS)"/>
                </a:rPr>
                <a:t>continuación</a:t>
              </a:r>
              <a:r>
                <a:rPr lang="en-US" sz="1578" dirty="0">
                  <a:solidFill>
                    <a:srgbClr val="09465E"/>
                  </a:solidFill>
                  <a:latin typeface="Calibri (MS)"/>
                  <a:ea typeface="Calibri (MS)"/>
                  <a:cs typeface="Calibri (MS)"/>
                  <a:sym typeface="Calibri (MS)"/>
                </a:rPr>
                <a:t> se </a:t>
              </a:r>
              <a:r>
                <a:rPr lang="en-US" sz="1578" dirty="0" err="1">
                  <a:solidFill>
                    <a:srgbClr val="09465E"/>
                  </a:solidFill>
                  <a:latin typeface="Calibri (MS)"/>
                  <a:ea typeface="Calibri (MS)"/>
                  <a:cs typeface="Calibri (MS)"/>
                  <a:sym typeface="Calibri (MS)"/>
                </a:rPr>
                <a:t>destacan</a:t>
              </a:r>
              <a:r>
                <a:rPr lang="en-US" sz="1578" dirty="0">
                  <a:solidFill>
                    <a:srgbClr val="09465E"/>
                  </a:solidFill>
                  <a:latin typeface="Calibri (MS)"/>
                  <a:ea typeface="Calibri (MS)"/>
                  <a:cs typeface="Calibri (MS)"/>
                  <a:sym typeface="Calibri (MS)"/>
                </a:rPr>
                <a:t> las </a:t>
              </a:r>
              <a:r>
                <a:rPr lang="en-US" sz="1578" dirty="0" err="1">
                  <a:solidFill>
                    <a:srgbClr val="09465E"/>
                  </a:solidFill>
                  <a:latin typeface="Calibri (MS)"/>
                  <a:ea typeface="Calibri (MS)"/>
                  <a:cs typeface="Calibri (MS)"/>
                  <a:sym typeface="Calibri (MS)"/>
                </a:rPr>
                <a:t>etapas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fundamentales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producción</a:t>
              </a:r>
              <a:r>
                <a:rPr lang="en-US" sz="1578" dirty="0">
                  <a:solidFill>
                    <a:srgbClr val="09465E"/>
                  </a:solidFill>
                  <a:latin typeface="Calibri (MS)"/>
                  <a:ea typeface="Calibri (MS)"/>
                  <a:cs typeface="Calibri (MS)"/>
                  <a:sym typeface="Calibri (MS)"/>
                </a:rPr>
                <a:t> y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usos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potenciales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subproductos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lácteos</a:t>
              </a:r>
              <a:r>
                <a:rPr lang="en-US" sz="1578" dirty="0">
                  <a:solidFill>
                    <a:srgbClr val="09465E"/>
                  </a:solidFill>
                  <a:latin typeface="Calibri (MS)"/>
                  <a:ea typeface="Calibri (MS)"/>
                  <a:cs typeface="Calibri (MS)"/>
                  <a:sym typeface="Calibri (MS)"/>
                </a:rPr>
                <a:t>, y se </a:t>
              </a:r>
              <a:r>
                <a:rPr lang="en-US" sz="1578" dirty="0" err="1">
                  <a:solidFill>
                    <a:srgbClr val="09465E"/>
                  </a:solidFill>
                  <a:latin typeface="Calibri (MS)"/>
                  <a:ea typeface="Calibri (MS)"/>
                  <a:cs typeface="Calibri (MS)"/>
                  <a:sym typeface="Calibri (MS)"/>
                </a:rPr>
                <a:t>evidencian</a:t>
              </a:r>
              <a:r>
                <a:rPr lang="en-US" sz="1578" dirty="0">
                  <a:solidFill>
                    <a:srgbClr val="09465E"/>
                  </a:solidFill>
                  <a:latin typeface="Calibri (MS)"/>
                  <a:ea typeface="Calibri (MS)"/>
                  <a:cs typeface="Calibri (MS)"/>
                  <a:sym typeface="Calibri (MS)"/>
                </a:rPr>
                <a:t> las </a:t>
              </a:r>
              <a:r>
                <a:rPr lang="en-US" sz="1578" dirty="0" err="1">
                  <a:solidFill>
                    <a:srgbClr val="09465E"/>
                  </a:solidFill>
                  <a:latin typeface="Calibri (MS)"/>
                  <a:ea typeface="Calibri (MS)"/>
                  <a:cs typeface="Calibri (MS)"/>
                  <a:sym typeface="Calibri (MS)"/>
                </a:rPr>
                <a:t>diversas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aplicaciones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residuos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lácteos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en</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el</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contexto</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una</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economía</a:t>
              </a:r>
              <a:r>
                <a:rPr lang="en-US" sz="1578" dirty="0">
                  <a:solidFill>
                    <a:srgbClr val="09465E"/>
                  </a:solidFill>
                  <a:latin typeface="Calibri (MS)"/>
                  <a:ea typeface="Calibri (MS)"/>
                  <a:cs typeface="Calibri (MS)"/>
                  <a:sym typeface="Calibri (MS)"/>
                </a:rPr>
                <a:t> circular.</a:t>
              </a:r>
            </a:p>
          </p:txBody>
        </p:sp>
      </p:grpSp>
      <p:pic>
        <p:nvPicPr>
          <p:cNvPr id="21" name="Picture 20">
            <a:extLst>
              <a:ext uri="{FF2B5EF4-FFF2-40B4-BE49-F238E27FC236}">
                <a16:creationId xmlns:a16="http://schemas.microsoft.com/office/drawing/2014/main" id="{C97E10B1-0B82-EE11-2CEF-377BF3A6B797}"/>
              </a:ext>
            </a:extLst>
          </p:cNvPr>
          <p:cNvPicPr>
            <a:picLocks noChangeAspect="1"/>
          </p:cNvPicPr>
          <p:nvPr/>
        </p:nvPicPr>
        <p:blipFill>
          <a:blip r:embed="rId4"/>
          <a:stretch>
            <a:fillRect/>
          </a:stretch>
        </p:blipFill>
        <p:spPr>
          <a:xfrm>
            <a:off x="3898901" y="1339850"/>
            <a:ext cx="6000970" cy="4930428"/>
          </a:xfrm>
          <a:prstGeom prst="rect">
            <a:avLst/>
          </a:prstGeom>
          <a:ln>
            <a:solidFill>
              <a:srgbClr val="09465E"/>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en-GB" dirty="0"/>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793530" y="1145645"/>
            <a:ext cx="8816124" cy="704779"/>
            <a:chOff x="0" y="0"/>
            <a:chExt cx="20105908" cy="1607308"/>
          </a:xfrm>
        </p:grpSpPr>
        <p:sp>
          <p:nvSpPr>
            <p:cNvPr id="12" name="Freeform 12"/>
            <p:cNvSpPr/>
            <p:nvPr/>
          </p:nvSpPr>
          <p:spPr>
            <a:xfrm>
              <a:off x="0" y="0"/>
              <a:ext cx="20105908" cy="1607308"/>
            </a:xfrm>
            <a:custGeom>
              <a:avLst/>
              <a:gdLst/>
              <a:ahLst/>
              <a:cxnLst/>
              <a:rect l="l" t="t" r="r" b="b"/>
              <a:pathLst>
                <a:path w="20105908" h="1607308">
                  <a:moveTo>
                    <a:pt x="0" y="0"/>
                  </a:moveTo>
                  <a:lnTo>
                    <a:pt x="20105908" y="0"/>
                  </a:lnTo>
                  <a:lnTo>
                    <a:pt x="20105908" y="1607308"/>
                  </a:lnTo>
                  <a:lnTo>
                    <a:pt x="0" y="1607308"/>
                  </a:lnTo>
                  <a:close/>
                </a:path>
              </a:pathLst>
            </a:custGeom>
            <a:solidFill>
              <a:srgbClr val="000000">
                <a:alpha val="0"/>
              </a:srgbClr>
            </a:solidFill>
          </p:spPr>
          <p:txBody>
            <a:bodyPr/>
            <a:lstStyle/>
            <a:p>
              <a:endParaRPr lang="en-GB"/>
            </a:p>
          </p:txBody>
        </p:sp>
        <p:sp>
          <p:nvSpPr>
            <p:cNvPr id="13" name="TextBox 13"/>
            <p:cNvSpPr txBox="1"/>
            <p:nvPr/>
          </p:nvSpPr>
          <p:spPr>
            <a:xfrm>
              <a:off x="0" y="-38100"/>
              <a:ext cx="20105908" cy="1645408"/>
            </a:xfrm>
            <a:prstGeom prst="rect">
              <a:avLst/>
            </a:prstGeom>
          </p:spPr>
          <p:txBody>
            <a:bodyPr lIns="0" tIns="0" rIns="0" bIns="0" rtlCol="0" anchor="t"/>
            <a:lstStyle/>
            <a:p>
              <a:pPr marL="0" lvl="0" indent="0" algn="l">
                <a:lnSpc>
                  <a:spcPts val="3409"/>
                </a:lnSpc>
              </a:pPr>
              <a:r>
                <a:rPr lang="en-US" sz="3157" b="1">
                  <a:solidFill>
                    <a:srgbClr val="09465E"/>
                  </a:solidFill>
                  <a:latin typeface="Calibri (MS) Bold"/>
                  <a:ea typeface="Calibri (MS) Bold"/>
                  <a:cs typeface="Calibri (MS) Bold"/>
                  <a:sym typeface="Calibri (MS) Bold"/>
                </a:rPr>
                <a:t>Estado primario – Leche sin procesar</a:t>
              </a:r>
            </a:p>
          </p:txBody>
        </p:sp>
      </p:grpSp>
      <p:grpSp>
        <p:nvGrpSpPr>
          <p:cNvPr id="14" name="Group 14"/>
          <p:cNvGrpSpPr/>
          <p:nvPr/>
        </p:nvGrpSpPr>
        <p:grpSpPr>
          <a:xfrm>
            <a:off x="406851" y="1771160"/>
            <a:ext cx="9490642" cy="5201455"/>
            <a:chOff x="-588557" y="-28575"/>
            <a:chExt cx="21644203" cy="11862351"/>
          </a:xfrm>
        </p:grpSpPr>
        <p:sp>
          <p:nvSpPr>
            <p:cNvPr id="15" name="Freeform 15"/>
            <p:cNvSpPr/>
            <p:nvPr/>
          </p:nvSpPr>
          <p:spPr>
            <a:xfrm>
              <a:off x="-588557" y="1616832"/>
              <a:ext cx="21055646" cy="10216944"/>
            </a:xfrm>
            <a:custGeom>
              <a:avLst/>
              <a:gdLst/>
              <a:ahLst/>
              <a:cxnLst/>
              <a:rect l="l" t="t" r="r" b="b"/>
              <a:pathLst>
                <a:path w="21055647" h="10216945">
                  <a:moveTo>
                    <a:pt x="0" y="0"/>
                  </a:moveTo>
                  <a:lnTo>
                    <a:pt x="21055647" y="0"/>
                  </a:lnTo>
                  <a:lnTo>
                    <a:pt x="21055647" y="10216945"/>
                  </a:lnTo>
                  <a:lnTo>
                    <a:pt x="0" y="10216945"/>
                  </a:lnTo>
                  <a:close/>
                </a:path>
              </a:pathLst>
            </a:custGeom>
            <a:solidFill>
              <a:srgbClr val="000000">
                <a:alpha val="0"/>
              </a:srgbClr>
            </a:solidFill>
          </p:spPr>
          <p:txBody>
            <a:bodyPr/>
            <a:lstStyle/>
            <a:p>
              <a:endParaRPr lang="en-GB"/>
            </a:p>
          </p:txBody>
        </p:sp>
        <p:sp>
          <p:nvSpPr>
            <p:cNvPr id="16" name="TextBox 16"/>
            <p:cNvSpPr txBox="1"/>
            <p:nvPr/>
          </p:nvSpPr>
          <p:spPr>
            <a:xfrm>
              <a:off x="0" y="-28575"/>
              <a:ext cx="21055646" cy="10245520"/>
            </a:xfrm>
            <a:prstGeom prst="rect">
              <a:avLst/>
            </a:prstGeom>
          </p:spPr>
          <p:txBody>
            <a:bodyPr lIns="0" tIns="0" rIns="0" bIns="0" rtlCol="0" anchor="t"/>
            <a:lstStyle/>
            <a:p>
              <a:pPr marL="0" lvl="0" indent="0" algn="l">
                <a:lnSpc>
                  <a:spcPts val="2079"/>
                </a:lnSpc>
              </a:pPr>
              <a:r>
                <a:rPr lang="en-US" sz="1844" dirty="0">
                  <a:solidFill>
                    <a:srgbClr val="09465E"/>
                  </a:solidFill>
                  <a:latin typeface="Calibri (MS)"/>
                  <a:ea typeface="Calibri (MS)"/>
                  <a:cs typeface="Calibri (MS)"/>
                  <a:sym typeface="Calibri (MS)"/>
                </a:rPr>
                <a:t>El </a:t>
              </a:r>
              <a:r>
                <a:rPr lang="en-US" sz="1844" dirty="0" err="1">
                  <a:solidFill>
                    <a:srgbClr val="09465E"/>
                  </a:solidFill>
                  <a:latin typeface="Calibri (MS)"/>
                  <a:ea typeface="Calibri (MS)"/>
                  <a:cs typeface="Calibri (MS)"/>
                  <a:sym typeface="Calibri (MS)"/>
                </a:rPr>
                <a:t>producto</a:t>
              </a:r>
              <a:r>
                <a:rPr lang="en-US" sz="1844" dirty="0">
                  <a:solidFill>
                    <a:srgbClr val="09465E"/>
                  </a:solidFill>
                  <a:latin typeface="Calibri (MS)"/>
                  <a:ea typeface="Calibri (MS)"/>
                  <a:cs typeface="Calibri (MS)"/>
                  <a:sym typeface="Calibri (MS)"/>
                </a:rPr>
                <a:t> primordial de la </a:t>
              </a:r>
              <a:r>
                <a:rPr lang="en-US" sz="1844" dirty="0" err="1">
                  <a:solidFill>
                    <a:srgbClr val="09465E"/>
                  </a:solidFill>
                  <a:latin typeface="Calibri (MS)"/>
                  <a:ea typeface="Calibri (MS)"/>
                  <a:cs typeface="Calibri (MS)"/>
                  <a:sym typeface="Calibri (MS)"/>
                </a:rPr>
                <a:t>producción</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láctea</a:t>
              </a:r>
              <a:r>
                <a:rPr lang="en-US" sz="1844" dirty="0">
                  <a:solidFill>
                    <a:srgbClr val="09465E"/>
                  </a:solidFill>
                  <a:latin typeface="Calibri (MS)"/>
                  <a:ea typeface="Calibri (MS)"/>
                  <a:cs typeface="Calibri (MS)"/>
                  <a:sym typeface="Calibri (MS)"/>
                </a:rPr>
                <a:t> se </a:t>
              </a:r>
              <a:r>
                <a:rPr lang="en-US" sz="1844" dirty="0" err="1">
                  <a:solidFill>
                    <a:srgbClr val="09465E"/>
                  </a:solidFill>
                  <a:latin typeface="Calibri (MS)"/>
                  <a:ea typeface="Calibri (MS)"/>
                  <a:cs typeface="Calibri (MS)"/>
                  <a:sym typeface="Calibri (MS)"/>
                </a:rPr>
                <a:t>enfoca</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en</a:t>
              </a:r>
              <a:r>
                <a:rPr lang="en-US" sz="1844" dirty="0">
                  <a:solidFill>
                    <a:srgbClr val="09465E"/>
                  </a:solidFill>
                  <a:latin typeface="Calibri (MS)"/>
                  <a:ea typeface="Calibri (MS)"/>
                  <a:cs typeface="Calibri (MS)"/>
                  <a:sym typeface="Calibri (MS)"/>
                </a:rPr>
                <a:t> la leche, que </a:t>
              </a:r>
              <a:r>
                <a:rPr lang="en-US" sz="1844" dirty="0" err="1">
                  <a:solidFill>
                    <a:srgbClr val="09465E"/>
                  </a:solidFill>
                  <a:latin typeface="Calibri (MS)"/>
                  <a:ea typeface="Calibri (MS)"/>
                  <a:cs typeface="Calibri (MS)"/>
                  <a:sym typeface="Calibri (MS)"/>
                </a:rPr>
                <a:t>posteriormente</a:t>
              </a:r>
              <a:r>
                <a:rPr lang="en-US" sz="1844" dirty="0">
                  <a:solidFill>
                    <a:srgbClr val="09465E"/>
                  </a:solidFill>
                  <a:latin typeface="Calibri (MS)"/>
                  <a:ea typeface="Calibri (MS)"/>
                  <a:cs typeface="Calibri (MS)"/>
                  <a:sym typeface="Calibri (MS)"/>
                </a:rPr>
                <a:t> se </a:t>
              </a:r>
              <a:r>
                <a:rPr lang="en-US" sz="1844" dirty="0" err="1">
                  <a:solidFill>
                    <a:srgbClr val="09465E"/>
                  </a:solidFill>
                  <a:latin typeface="Calibri (MS)"/>
                  <a:ea typeface="Calibri (MS)"/>
                  <a:cs typeface="Calibri (MS)"/>
                  <a:sym typeface="Calibri (MS)"/>
                </a:rPr>
                <a:t>transforma</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en</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una</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variedad</a:t>
              </a:r>
              <a:r>
                <a:rPr lang="en-US" sz="1844" dirty="0">
                  <a:solidFill>
                    <a:srgbClr val="09465E"/>
                  </a:solidFill>
                  <a:latin typeface="Calibri (MS)"/>
                  <a:ea typeface="Calibri (MS)"/>
                  <a:cs typeface="Calibri (MS)"/>
                  <a:sym typeface="Calibri (MS)"/>
                </a:rPr>
                <a:t> de </a:t>
              </a:r>
              <a:r>
                <a:rPr lang="en-US" sz="1844" dirty="0" err="1">
                  <a:solidFill>
                    <a:srgbClr val="09465E"/>
                  </a:solidFill>
                  <a:latin typeface="Calibri (MS)"/>
                  <a:ea typeface="Calibri (MS)"/>
                  <a:cs typeface="Calibri (MS)"/>
                  <a:sym typeface="Calibri (MS)"/>
                </a:rPr>
                <a:t>productos</a:t>
              </a:r>
              <a:r>
                <a:rPr lang="en-US" sz="1844" dirty="0">
                  <a:solidFill>
                    <a:srgbClr val="09465E"/>
                  </a:solidFill>
                  <a:latin typeface="Calibri (MS)"/>
                  <a:ea typeface="Calibri (MS)"/>
                  <a:cs typeface="Calibri (MS)"/>
                  <a:sym typeface="Calibri (MS)"/>
                </a:rPr>
                <a:t> </a:t>
              </a:r>
              <a:r>
                <a:rPr lang="en-US" sz="1844" dirty="0" err="1">
                  <a:solidFill>
                    <a:srgbClr val="09465E"/>
                  </a:solidFill>
                  <a:latin typeface="Calibri (MS)"/>
                  <a:ea typeface="Calibri (MS)"/>
                  <a:cs typeface="Calibri (MS)"/>
                  <a:sym typeface="Calibri (MS)"/>
                </a:rPr>
                <a:t>como</a:t>
              </a:r>
              <a:r>
                <a:rPr lang="en-US" sz="1844" dirty="0">
                  <a:solidFill>
                    <a:srgbClr val="09465E"/>
                  </a:solidFill>
                  <a:latin typeface="Calibri (MS)"/>
                  <a:ea typeface="Calibri (MS)"/>
                  <a:cs typeface="Calibri (MS)"/>
                  <a:sym typeface="Calibri (MS)"/>
                </a:rPr>
                <a:t> queso, </a:t>
              </a:r>
              <a:r>
                <a:rPr lang="en-US" sz="1844" dirty="0" err="1">
                  <a:solidFill>
                    <a:srgbClr val="09465E"/>
                  </a:solidFill>
                  <a:latin typeface="Calibri (MS)"/>
                  <a:ea typeface="Calibri (MS)"/>
                  <a:cs typeface="Calibri (MS)"/>
                  <a:sym typeface="Calibri (MS)"/>
                </a:rPr>
                <a:t>mantequilla</a:t>
              </a:r>
              <a:r>
                <a:rPr lang="en-US" sz="1844" dirty="0">
                  <a:solidFill>
                    <a:srgbClr val="09465E"/>
                  </a:solidFill>
                  <a:latin typeface="Calibri (MS)"/>
                  <a:ea typeface="Calibri (MS)"/>
                  <a:cs typeface="Calibri (MS)"/>
                  <a:sym typeface="Calibri (MS)"/>
                </a:rPr>
                <a:t> y </a:t>
              </a:r>
              <a:r>
                <a:rPr lang="en-US" sz="1844" dirty="0" err="1">
                  <a:solidFill>
                    <a:srgbClr val="09465E"/>
                  </a:solidFill>
                  <a:latin typeface="Calibri (MS)"/>
                  <a:ea typeface="Calibri (MS)"/>
                  <a:cs typeface="Calibri (MS)"/>
                  <a:sym typeface="Calibri (MS)"/>
                </a:rPr>
                <a:t>yogur</a:t>
              </a:r>
              <a:r>
                <a:rPr lang="en-US" sz="1844" dirty="0">
                  <a:solidFill>
                    <a:srgbClr val="09465E"/>
                  </a:solidFill>
                  <a:latin typeface="Calibri (MS)"/>
                  <a:ea typeface="Calibri (MS)"/>
                  <a:cs typeface="Calibri (MS)"/>
                  <a:sym typeface="Calibri (MS)"/>
                </a:rPr>
                <a:t>.</a:t>
              </a:r>
            </a:p>
            <a:p>
              <a:pPr marL="0" lvl="0" indent="0" algn="l">
                <a:lnSpc>
                  <a:spcPts val="2079"/>
                </a:lnSpc>
              </a:pPr>
              <a:endParaRPr lang="en-US" sz="1844" dirty="0">
                <a:solidFill>
                  <a:srgbClr val="09465E"/>
                </a:solidFill>
                <a:latin typeface="Calibri (MS)"/>
                <a:ea typeface="Calibri (MS)"/>
                <a:cs typeface="Calibri (MS)"/>
                <a:sym typeface="Calibri (MS)"/>
              </a:endParaRPr>
            </a:p>
          </p:txBody>
        </p:sp>
      </p:grpSp>
      <p:sp>
        <p:nvSpPr>
          <p:cNvPr id="18" name="TextBox 17">
            <a:extLst>
              <a:ext uri="{FF2B5EF4-FFF2-40B4-BE49-F238E27FC236}">
                <a16:creationId xmlns:a16="http://schemas.microsoft.com/office/drawing/2014/main" id="{A2C5B486-1536-BF76-F08B-9E7AE4EE0299}"/>
              </a:ext>
            </a:extLst>
          </p:cNvPr>
          <p:cNvSpPr txBox="1"/>
          <p:nvPr/>
        </p:nvSpPr>
        <p:spPr>
          <a:xfrm>
            <a:off x="579471" y="2332589"/>
            <a:ext cx="9147302" cy="3970318"/>
          </a:xfrm>
          <a:prstGeom prst="rect">
            <a:avLst/>
          </a:prstGeom>
          <a:noFill/>
        </p:spPr>
        <p:txBody>
          <a:bodyPr wrap="square">
            <a:spAutoFit/>
          </a:bodyPr>
          <a:lstStyle/>
          <a:p>
            <a:r>
              <a:rPr lang="es-ES" dirty="0">
                <a:solidFill>
                  <a:srgbClr val="09465E"/>
                </a:solidFill>
              </a:rPr>
              <a:t>¿Por qué elegir la leche o productos lácteos como elemento principal?</a:t>
            </a:r>
          </a:p>
          <a:p>
            <a:r>
              <a:rPr lang="es-ES" b="1" dirty="0">
                <a:solidFill>
                  <a:srgbClr val="09465E"/>
                </a:solidFill>
              </a:rPr>
              <a:t>Avances tecnológicos: </a:t>
            </a:r>
            <a:r>
              <a:rPr lang="es-ES" dirty="0">
                <a:solidFill>
                  <a:srgbClr val="09465E"/>
                </a:solidFill>
              </a:rPr>
              <a:t>La innovación en el procesamiento de productos lácteos ha permitido a Irlanda llevar a cabo la producción eficiente de una variada gama de productos lácteos.</a:t>
            </a:r>
          </a:p>
          <a:p>
            <a:r>
              <a:rPr lang="es-ES" b="1" dirty="0">
                <a:solidFill>
                  <a:srgbClr val="09465E"/>
                </a:solidFill>
              </a:rPr>
              <a:t>Uso eficiente</a:t>
            </a:r>
            <a:r>
              <a:rPr lang="es-ES" dirty="0">
                <a:solidFill>
                  <a:srgbClr val="09465E"/>
                </a:solidFill>
              </a:rPr>
              <a:t>: Diversas etapas del proceso de producción de leche pueden generar subproductos que resultan útiles en múltiples industrias.</a:t>
            </a:r>
          </a:p>
          <a:p>
            <a:r>
              <a:rPr lang="es-ES" b="1" dirty="0">
                <a:solidFill>
                  <a:srgbClr val="09465E"/>
                </a:solidFill>
              </a:rPr>
              <a:t>Demanda global de productos lácteos irlandeses</a:t>
            </a:r>
            <a:r>
              <a:rPr lang="es-ES" dirty="0">
                <a:solidFill>
                  <a:srgbClr val="09465E"/>
                </a:solidFill>
              </a:rPr>
              <a:t>: Irlanda produce una cantidad considerablemente mayor de lácteos de la que consume a nivel nacional. Los productos lácteos irlandeses, reconocidos por su alta calidad, son altamente valorados en el ámbito internacional, con exportaciones significativas hacia los mercados globales. La pertenencia a la UE y los acuerdos comerciales han potenciado aún más esta situación.</a:t>
            </a:r>
          </a:p>
          <a:p>
            <a:r>
              <a:rPr lang="es-ES" b="1" dirty="0">
                <a:solidFill>
                  <a:srgbClr val="09465E"/>
                </a:solidFill>
              </a:rPr>
              <a:t>Clima y geografía óptimos: </a:t>
            </a:r>
            <a:r>
              <a:rPr lang="es-ES" dirty="0">
                <a:solidFill>
                  <a:srgbClr val="09465E"/>
                </a:solidFill>
              </a:rPr>
              <a:t>El clima templado de Irlanda, junto con sus abundantes precipitaciones, lo convierte en un entorno propicio para la ganadería lechera basada en pasto, permitiendo que las vacas pasten durante la mayor parte del año. Este sistema es sostenible y rentable, lo que se traduce en una producción de leche de alta calidad.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0" y="13716000"/>
                  </a:moveTo>
                  <a:lnTo>
                    <a:pt x="1202817" y="13716000"/>
                  </a:lnTo>
                  <a:lnTo>
                    <a:pt x="1202817" y="0"/>
                  </a:lnTo>
                  <a:lnTo>
                    <a:pt x="0" y="0"/>
                  </a:lnTo>
                  <a:close/>
                </a:path>
              </a:pathLst>
            </a:custGeom>
            <a:solidFill>
              <a:srgbClr val="09465E"/>
            </a:solidFill>
          </p:spPr>
          <p:txBody>
            <a:bodyPr/>
            <a:lstStyle/>
            <a:p>
              <a:endParaRPr lang="en-GB"/>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email">
              <a:extLst>
                <a:ext uri="{28A0092B-C50C-407E-A947-70E740481C1C}">
                  <a14:useLocalDpi xmlns:a14="http://schemas.microsoft.com/office/drawing/2010/main"/>
                </a:ext>
              </a:extLst>
            </a:blip>
            <a:stretch>
              <a:fillRect l="20556"/>
            </a:stretch>
          </a:blipFill>
        </p:spPr>
        <p:txBody>
          <a:bodyPr/>
          <a:lstStyle/>
          <a:p>
            <a:endParaRPr lang="en-GB"/>
          </a:p>
        </p:txBody>
      </p:sp>
      <p:sp>
        <p:nvSpPr>
          <p:cNvPr id="7" name="AutoShape 7"/>
          <p:cNvSpPr/>
          <p:nvPr/>
        </p:nvSpPr>
        <p:spPr>
          <a:xfrm rot="214365">
            <a:off x="112662" y="648427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8" name="Freeform 8"/>
          <p:cNvSpPr/>
          <p:nvPr/>
        </p:nvSpPr>
        <p:spPr>
          <a:xfrm rot="-5400000">
            <a:off x="-915230" y="5147278"/>
            <a:ext cx="2341887" cy="195158"/>
          </a:xfrm>
          <a:custGeom>
            <a:avLst/>
            <a:gdLst/>
            <a:ahLst/>
            <a:cxnLst/>
            <a:rect l="l" t="t" r="r" b="b"/>
            <a:pathLst>
              <a:path w="2341887" h="195158">
                <a:moveTo>
                  <a:pt x="0" y="0"/>
                </a:moveTo>
                <a:lnTo>
                  <a:pt x="2341887" y="0"/>
                </a:lnTo>
                <a:lnTo>
                  <a:pt x="2341887" y="195158"/>
                </a:lnTo>
                <a:lnTo>
                  <a:pt x="0" y="19515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a:off x="969052" y="1095909"/>
            <a:ext cx="6853928" cy="1061006"/>
            <a:chOff x="0" y="0"/>
            <a:chExt cx="15630956" cy="2419714"/>
          </a:xfrm>
        </p:grpSpPr>
        <p:sp>
          <p:nvSpPr>
            <p:cNvPr id="10" name="Freeform 10"/>
            <p:cNvSpPr/>
            <p:nvPr/>
          </p:nvSpPr>
          <p:spPr>
            <a:xfrm>
              <a:off x="0" y="0"/>
              <a:ext cx="15630956" cy="2419714"/>
            </a:xfrm>
            <a:custGeom>
              <a:avLst/>
              <a:gdLst/>
              <a:ahLst/>
              <a:cxnLst/>
              <a:rect l="l" t="t" r="r" b="b"/>
              <a:pathLst>
                <a:path w="15630956" h="2419714">
                  <a:moveTo>
                    <a:pt x="0" y="0"/>
                  </a:moveTo>
                  <a:lnTo>
                    <a:pt x="15630956" y="0"/>
                  </a:lnTo>
                  <a:lnTo>
                    <a:pt x="15630956" y="2419714"/>
                  </a:lnTo>
                  <a:lnTo>
                    <a:pt x="0" y="2419714"/>
                  </a:lnTo>
                  <a:close/>
                </a:path>
              </a:pathLst>
            </a:custGeom>
            <a:solidFill>
              <a:srgbClr val="000000">
                <a:alpha val="0"/>
              </a:srgbClr>
            </a:solidFill>
          </p:spPr>
          <p:txBody>
            <a:bodyPr/>
            <a:lstStyle/>
            <a:p>
              <a:endParaRPr lang="en-GB"/>
            </a:p>
          </p:txBody>
        </p:sp>
        <p:sp>
          <p:nvSpPr>
            <p:cNvPr id="11" name="TextBox 11"/>
            <p:cNvSpPr txBox="1"/>
            <p:nvPr/>
          </p:nvSpPr>
          <p:spPr>
            <a:xfrm>
              <a:off x="0" y="-38100"/>
              <a:ext cx="15630956" cy="2457814"/>
            </a:xfrm>
            <a:prstGeom prst="rect">
              <a:avLst/>
            </a:prstGeom>
          </p:spPr>
          <p:txBody>
            <a:bodyPr lIns="0" tIns="0" rIns="0" bIns="0" rtlCol="0" anchor="t"/>
            <a:lstStyle/>
            <a:p>
              <a:pPr marL="0" lvl="0" indent="0" algn="l">
                <a:lnSpc>
                  <a:spcPts val="3409"/>
                </a:lnSpc>
              </a:pPr>
              <a:r>
                <a:rPr lang="en-US" sz="3157" b="1" dirty="0">
                  <a:solidFill>
                    <a:srgbClr val="09465E"/>
                  </a:solidFill>
                  <a:latin typeface="Calibri (MS) Bold"/>
                  <a:ea typeface="Calibri (MS) Bold"/>
                  <a:cs typeface="Calibri (MS) Bold"/>
                  <a:sym typeface="Calibri (MS) Bold"/>
                </a:rPr>
                <a:t>Estado </a:t>
              </a:r>
              <a:r>
                <a:rPr lang="en-US" sz="3157" b="1" dirty="0" err="1">
                  <a:solidFill>
                    <a:srgbClr val="09465E"/>
                  </a:solidFill>
                  <a:latin typeface="Calibri (MS) Bold"/>
                  <a:ea typeface="Calibri (MS) Bold"/>
                  <a:cs typeface="Calibri (MS) Bold"/>
                  <a:sym typeface="Calibri (MS) Bold"/>
                </a:rPr>
                <a:t>secundario</a:t>
              </a:r>
              <a:r>
                <a:rPr lang="en-US" sz="3157" b="1" dirty="0">
                  <a:solidFill>
                    <a:srgbClr val="09465E"/>
                  </a:solidFill>
                  <a:latin typeface="Calibri (MS) Bold"/>
                  <a:ea typeface="Calibri (MS) Bold"/>
                  <a:cs typeface="Calibri (MS) Bold"/>
                  <a:sym typeface="Calibri (MS) Bold"/>
                </a:rPr>
                <a:t> – </a:t>
              </a:r>
              <a:r>
                <a:rPr lang="en-US" sz="3157" b="1" dirty="0" err="1">
                  <a:solidFill>
                    <a:srgbClr val="09465E"/>
                  </a:solidFill>
                  <a:latin typeface="Calibri (MS) Bold"/>
                  <a:ea typeface="Calibri (MS) Bold"/>
                  <a:cs typeface="Calibri (MS) Bold"/>
                  <a:sym typeface="Calibri (MS) Bold"/>
                </a:rPr>
                <a:t>Componentes</a:t>
              </a:r>
              <a:r>
                <a:rPr lang="en-US" sz="3157" b="1" dirty="0">
                  <a:solidFill>
                    <a:srgbClr val="09465E"/>
                  </a:solidFill>
                  <a:latin typeface="Calibri (MS) Bold"/>
                  <a:ea typeface="Calibri (MS) Bold"/>
                  <a:cs typeface="Calibri (MS) Bold"/>
                  <a:sym typeface="Calibri (MS) Bold"/>
                </a:rPr>
                <a:t> </a:t>
              </a:r>
              <a:r>
                <a:rPr lang="en-US" sz="3157" b="1" dirty="0" err="1">
                  <a:solidFill>
                    <a:srgbClr val="09465E"/>
                  </a:solidFill>
                  <a:latin typeface="Calibri (MS) Bold"/>
                  <a:ea typeface="Calibri (MS) Bold"/>
                  <a:cs typeface="Calibri (MS) Bold"/>
                  <a:sym typeface="Calibri (MS) Bold"/>
                </a:rPr>
                <a:t>lácteos</a:t>
              </a:r>
              <a:r>
                <a:rPr lang="en-US" sz="3157" b="1" dirty="0">
                  <a:solidFill>
                    <a:srgbClr val="09465E"/>
                  </a:solidFill>
                  <a:latin typeface="Calibri (MS) Bold"/>
                  <a:ea typeface="Calibri (MS) Bold"/>
                  <a:cs typeface="Calibri (MS) Bold"/>
                  <a:sym typeface="Calibri (MS) Bold"/>
                </a:rPr>
                <a:t> </a:t>
              </a:r>
              <a:r>
                <a:rPr lang="en-US" sz="3157" b="1" dirty="0" err="1">
                  <a:solidFill>
                    <a:srgbClr val="09465E"/>
                  </a:solidFill>
                  <a:latin typeface="Calibri (MS) Bold"/>
                  <a:ea typeface="Calibri (MS) Bold"/>
                  <a:cs typeface="Calibri (MS) Bold"/>
                  <a:sym typeface="Calibri (MS) Bold"/>
                </a:rPr>
                <a:t>procesados</a:t>
              </a:r>
              <a:endParaRPr lang="en-US" sz="3157" b="1" dirty="0">
                <a:solidFill>
                  <a:srgbClr val="09465E"/>
                </a:solidFill>
                <a:latin typeface="Calibri (MS) Bold"/>
                <a:ea typeface="Calibri (MS) Bold"/>
                <a:cs typeface="Calibri (MS) Bold"/>
                <a:sym typeface="Calibri (MS) Bold"/>
              </a:endParaRPr>
            </a:p>
          </p:txBody>
        </p:sp>
      </p:grpSp>
      <p:grpSp>
        <p:nvGrpSpPr>
          <p:cNvPr id="12" name="Group 12"/>
          <p:cNvGrpSpPr/>
          <p:nvPr/>
        </p:nvGrpSpPr>
        <p:grpSpPr>
          <a:xfrm>
            <a:off x="5880230" y="1759506"/>
            <a:ext cx="4493165" cy="4201530"/>
            <a:chOff x="0" y="0"/>
            <a:chExt cx="10247038" cy="9581940"/>
          </a:xfrm>
        </p:grpSpPr>
        <p:sp>
          <p:nvSpPr>
            <p:cNvPr id="13" name="Freeform 13"/>
            <p:cNvSpPr/>
            <p:nvPr/>
          </p:nvSpPr>
          <p:spPr>
            <a:xfrm>
              <a:off x="0" y="0"/>
              <a:ext cx="10247038" cy="9581940"/>
            </a:xfrm>
            <a:custGeom>
              <a:avLst/>
              <a:gdLst/>
              <a:ahLst/>
              <a:cxnLst/>
              <a:rect l="l" t="t" r="r" b="b"/>
              <a:pathLst>
                <a:path w="10247038" h="9581940">
                  <a:moveTo>
                    <a:pt x="0" y="0"/>
                  </a:moveTo>
                  <a:lnTo>
                    <a:pt x="10247038" y="0"/>
                  </a:lnTo>
                  <a:lnTo>
                    <a:pt x="10247038" y="9581940"/>
                  </a:lnTo>
                  <a:lnTo>
                    <a:pt x="0" y="9581940"/>
                  </a:lnTo>
                  <a:close/>
                </a:path>
              </a:pathLst>
            </a:custGeom>
            <a:solidFill>
              <a:srgbClr val="000000">
                <a:alpha val="0"/>
              </a:srgbClr>
            </a:solidFill>
          </p:spPr>
          <p:txBody>
            <a:bodyPr/>
            <a:lstStyle/>
            <a:p>
              <a:endParaRPr lang="en-GB"/>
            </a:p>
          </p:txBody>
        </p:sp>
        <p:sp>
          <p:nvSpPr>
            <p:cNvPr id="14" name="TextBox 14"/>
            <p:cNvSpPr txBox="1"/>
            <p:nvPr/>
          </p:nvSpPr>
          <p:spPr>
            <a:xfrm>
              <a:off x="0" y="-9525"/>
              <a:ext cx="10247038" cy="9591465"/>
            </a:xfrm>
            <a:prstGeom prst="rect">
              <a:avLst/>
            </a:prstGeom>
          </p:spPr>
          <p:txBody>
            <a:bodyPr lIns="0" tIns="0" rIns="0" bIns="0" rtlCol="0" anchor="t"/>
            <a:lstStyle/>
            <a:p>
              <a:pPr marL="0" lvl="0" indent="0" algn="l">
                <a:lnSpc>
                  <a:spcPts val="2174"/>
                </a:lnSpc>
              </a:pPr>
              <a:r>
                <a:rPr lang="en-US" sz="2104" dirty="0">
                  <a:solidFill>
                    <a:srgbClr val="09465E"/>
                  </a:solidFill>
                  <a:latin typeface="Calibri (MS)"/>
                  <a:ea typeface="Calibri (MS)"/>
                  <a:cs typeface="Calibri (MS)"/>
                  <a:sym typeface="Calibri (MS)"/>
                </a:rPr>
                <a:t>La </a:t>
              </a:r>
              <a:r>
                <a:rPr lang="en-US" sz="2104" dirty="0" err="1">
                  <a:solidFill>
                    <a:srgbClr val="09465E"/>
                  </a:solidFill>
                  <a:latin typeface="Calibri (MS)"/>
                  <a:ea typeface="Calibri (MS)"/>
                  <a:cs typeface="Calibri (MS)"/>
                  <a:sym typeface="Calibri (MS)"/>
                </a:rPr>
                <a:t>industria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láctea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proporciona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una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variedad</a:t>
              </a:r>
              <a:r>
                <a:rPr lang="en-US" sz="2104" dirty="0">
                  <a:solidFill>
                    <a:srgbClr val="09465E"/>
                  </a:solidFill>
                  <a:latin typeface="Calibri (MS)"/>
                  <a:ea typeface="Calibri (MS)"/>
                  <a:cs typeface="Calibri (MS)"/>
                  <a:sym typeface="Calibri (MS)"/>
                </a:rPr>
                <a:t> de </a:t>
              </a:r>
              <a:r>
                <a:rPr lang="en-US" sz="2104" dirty="0" err="1">
                  <a:solidFill>
                    <a:srgbClr val="09465E"/>
                  </a:solidFill>
                  <a:latin typeface="Calibri (MS)"/>
                  <a:ea typeface="Calibri (MS)"/>
                  <a:cs typeface="Calibri (MS)"/>
                  <a:sym typeface="Calibri (MS)"/>
                </a:rPr>
                <a:t>subproductos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derivados</a:t>
              </a:r>
              <a:r>
                <a:rPr lang="en-US" sz="2104" dirty="0">
                  <a:solidFill>
                    <a:srgbClr val="09465E"/>
                  </a:solidFill>
                  <a:latin typeface="Calibri (MS)"/>
                  <a:ea typeface="Calibri (MS)"/>
                  <a:cs typeface="Calibri (MS)"/>
                  <a:sym typeface="Calibri (MS)"/>
                </a:rPr>
                <a:t> del </a:t>
              </a:r>
              <a:r>
                <a:rPr lang="en-US" sz="2104" dirty="0" err="1">
                  <a:solidFill>
                    <a:srgbClr val="09465E"/>
                  </a:solidFill>
                  <a:latin typeface="Calibri (MS)"/>
                  <a:ea typeface="Calibri (MS)"/>
                  <a:cs typeface="Calibri (MS)"/>
                  <a:sym typeface="Calibri (MS)"/>
                </a:rPr>
                <a:t>procesamiento</a:t>
              </a:r>
              <a:r>
                <a:rPr lang="en-US" sz="2104" dirty="0">
                  <a:solidFill>
                    <a:srgbClr val="09465E"/>
                  </a:solidFill>
                  <a:latin typeface="Calibri (MS)"/>
                  <a:ea typeface="Calibri (MS)"/>
                  <a:cs typeface="Calibri (MS)"/>
                  <a:sym typeface="Calibri (MS)"/>
                </a:rPr>
                <a:t> de la leche que </a:t>
              </a:r>
              <a:r>
                <a:rPr lang="en-US" sz="2104" dirty="0" err="1">
                  <a:solidFill>
                    <a:srgbClr val="09465E"/>
                  </a:solidFill>
                  <a:latin typeface="Calibri (MS)"/>
                  <a:ea typeface="Calibri (MS)"/>
                  <a:cs typeface="Calibri (MS)"/>
                  <a:sym typeface="Calibri (MS)"/>
                </a:rPr>
                <a:t>pueden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convertirse</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valiosos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productos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secundarios</a:t>
              </a:r>
              <a:r>
                <a:rPr lang="en-US" sz="2104" dirty="0">
                  <a:solidFill>
                    <a:srgbClr val="09465E"/>
                  </a:solidFill>
                  <a:latin typeface="Calibri (MS)"/>
                  <a:ea typeface="Calibri (MS)"/>
                  <a:cs typeface="Calibri (MS)"/>
                  <a:sym typeface="Calibri (MS)"/>
                </a:rPr>
                <a:t>.</a:t>
              </a:r>
            </a:p>
            <a:p>
              <a:pPr marL="0" lvl="0" indent="0" algn="l">
                <a:lnSpc>
                  <a:spcPts val="2174"/>
                </a:lnSpc>
              </a:pPr>
              <a:r>
                <a:rPr lang="en-US" sz="2104" dirty="0">
                  <a:solidFill>
                    <a:srgbClr val="09465E"/>
                  </a:solidFill>
                  <a:latin typeface="Calibri (MS)"/>
                  <a:ea typeface="Calibri (MS)"/>
                  <a:cs typeface="Calibri (MS)"/>
                  <a:sym typeface="Calibri (MS)"/>
                </a:rPr>
                <a:t>En las </a:t>
              </a:r>
              <a:r>
                <a:rPr lang="en-US" sz="2104" dirty="0" err="1">
                  <a:solidFill>
                    <a:srgbClr val="09465E"/>
                  </a:solidFill>
                  <a:latin typeface="Calibri (MS)"/>
                  <a:ea typeface="Calibri (MS)"/>
                  <a:cs typeface="Calibri (MS)"/>
                  <a:sym typeface="Calibri (MS)"/>
                </a:rPr>
                <a:t>siguientes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diapositivas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presentamos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algunos</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ejemplos</a:t>
              </a:r>
              <a:r>
                <a:rPr lang="en-US" sz="2104" dirty="0">
                  <a:solidFill>
                    <a:srgbClr val="09465E"/>
                  </a:solidFill>
                  <a:latin typeface="Calibri (MS)"/>
                  <a:ea typeface="Calibri (MS)"/>
                  <a:cs typeface="Calibri (MS)"/>
                  <a:sym typeface="Calibri (MS)"/>
                </a:rPr>
                <a:t> de </a:t>
              </a:r>
              <a:r>
                <a:rPr lang="en-US" sz="2104" dirty="0" err="1">
                  <a:solidFill>
                    <a:srgbClr val="09465E"/>
                  </a:solidFill>
                  <a:latin typeface="Calibri (MS)"/>
                  <a:ea typeface="Calibri (MS)"/>
                  <a:cs typeface="Calibri (MS)"/>
                  <a:sym typeface="Calibri (MS)"/>
                </a:rPr>
                <a:t>productos</a:t>
              </a:r>
              <a:r>
                <a:rPr lang="en-US" sz="2104" dirty="0">
                  <a:solidFill>
                    <a:srgbClr val="09465E"/>
                  </a:solidFill>
                  <a:latin typeface="Calibri (MS)"/>
                  <a:ea typeface="Calibri (MS)"/>
                  <a:cs typeface="Calibri (MS)"/>
                  <a:sym typeface="Calibri (MS)"/>
                </a:rPr>
                <a:t> que </a:t>
              </a:r>
              <a:r>
                <a:rPr lang="en-US" sz="2104" dirty="0" err="1">
                  <a:solidFill>
                    <a:srgbClr val="09465E"/>
                  </a:solidFill>
                  <a:latin typeface="Calibri (MS)"/>
                  <a:ea typeface="Calibri (MS)"/>
                  <a:cs typeface="Calibri (MS)"/>
                  <a:sym typeface="Calibri (MS)"/>
                </a:rPr>
                <a:t>pueden</a:t>
              </a:r>
              <a:r>
                <a:rPr lang="en-US" sz="2104" dirty="0">
                  <a:solidFill>
                    <a:srgbClr val="09465E"/>
                  </a:solidFill>
                  <a:latin typeface="Calibri (MS)"/>
                  <a:ea typeface="Calibri (MS)"/>
                  <a:cs typeface="Calibri (MS)"/>
                  <a:sym typeface="Calibri (MS)"/>
                </a:rPr>
                <a:t> ser </a:t>
              </a:r>
              <a:r>
                <a:rPr lang="en-US" sz="2104" dirty="0" err="1">
                  <a:solidFill>
                    <a:srgbClr val="09465E"/>
                  </a:solidFill>
                  <a:latin typeface="Calibri (MS)"/>
                  <a:ea typeface="Calibri (MS)"/>
                  <a:cs typeface="Calibri (MS)"/>
                  <a:sym typeface="Calibri (MS)"/>
                </a:rPr>
                <a:t>elaborados</a:t>
              </a:r>
              <a:r>
                <a:rPr lang="en-US" sz="2104" dirty="0">
                  <a:solidFill>
                    <a:srgbClr val="09465E"/>
                  </a:solidFill>
                  <a:latin typeface="Calibri (MS)"/>
                  <a:ea typeface="Calibri (MS)"/>
                  <a:cs typeface="Calibri (MS)"/>
                  <a:sym typeface="Calibri (MS)"/>
                </a:rPr>
                <a:t> a </a:t>
              </a:r>
              <a:r>
                <a:rPr lang="en-US" sz="2104" dirty="0" err="1">
                  <a:solidFill>
                    <a:srgbClr val="09465E"/>
                  </a:solidFill>
                  <a:latin typeface="Calibri (MS)"/>
                  <a:ea typeface="Calibri (MS)"/>
                  <a:cs typeface="Calibri (MS)"/>
                  <a:sym typeface="Calibri (MS)"/>
                </a:rPr>
                <a:t>partir</a:t>
              </a:r>
              <a:r>
                <a:rPr lang="en-US" sz="2104" dirty="0">
                  <a:solidFill>
                    <a:srgbClr val="09465E"/>
                  </a:solidFill>
                  <a:latin typeface="Calibri (MS)"/>
                  <a:ea typeface="Calibri (MS)"/>
                  <a:cs typeface="Calibri (MS)"/>
                  <a:sym typeface="Calibri (MS)"/>
                </a:rPr>
                <a:t> de:</a:t>
              </a:r>
            </a:p>
            <a:p>
              <a:pPr marL="0" lvl="0" indent="0" algn="l">
                <a:lnSpc>
                  <a:spcPts val="2174"/>
                </a:lnSpc>
              </a:pPr>
              <a:endParaRPr lang="en-US" sz="2104" dirty="0">
                <a:solidFill>
                  <a:srgbClr val="09465E"/>
                </a:solidFill>
                <a:latin typeface="Calibri (MS)"/>
                <a:ea typeface="Calibri (MS)"/>
                <a:cs typeface="Calibri (MS)"/>
                <a:sym typeface="Calibri (MS)"/>
              </a:endParaRPr>
            </a:p>
            <a:p>
              <a:pPr marL="0" lvl="0" indent="0" algn="l">
                <a:lnSpc>
                  <a:spcPts val="2174"/>
                </a:lnSpc>
              </a:pPr>
              <a:r>
                <a:rPr lang="en-US" sz="2104" b="1" dirty="0">
                  <a:solidFill>
                    <a:srgbClr val="09465E"/>
                  </a:solidFill>
                  <a:latin typeface="Calibri (MS) Bold"/>
                  <a:ea typeface="Calibri (MS) Bold"/>
                  <a:cs typeface="Calibri (MS) Bold"/>
                  <a:sym typeface="Calibri (MS) Bold"/>
                </a:rPr>
                <a:t>Suero			</a:t>
              </a:r>
            </a:p>
            <a:p>
              <a:pPr marL="0" lvl="0" indent="0" algn="l">
                <a:lnSpc>
                  <a:spcPts val="2174"/>
                </a:lnSpc>
              </a:pPr>
              <a:r>
                <a:rPr lang="en-US" sz="2104" b="1" dirty="0">
                  <a:solidFill>
                    <a:srgbClr val="09465E"/>
                  </a:solidFill>
                  <a:latin typeface="Calibri (MS) Bold"/>
                  <a:ea typeface="Calibri (MS) Bold"/>
                  <a:cs typeface="Calibri (MS) Bold"/>
                  <a:sym typeface="Calibri (MS) Bold"/>
                </a:rPr>
                <a:t>Crema</a:t>
              </a:r>
            </a:p>
            <a:p>
              <a:pPr marL="0" lvl="0" indent="0" algn="l">
                <a:lnSpc>
                  <a:spcPts val="2174"/>
                </a:lnSpc>
              </a:pPr>
              <a:r>
                <a:rPr lang="en-US" sz="2104" b="1" dirty="0">
                  <a:solidFill>
                    <a:srgbClr val="09465E"/>
                  </a:solidFill>
                  <a:latin typeface="Calibri (MS) Bold"/>
                  <a:ea typeface="Calibri (MS) Bold"/>
                  <a:cs typeface="Calibri (MS) Bold"/>
                  <a:sym typeface="Calibri (MS) Bold"/>
                </a:rPr>
                <a:t>Suero de leche</a:t>
              </a:r>
            </a:p>
            <a:p>
              <a:pPr marL="0" lvl="0" indent="0" algn="l">
                <a:lnSpc>
                  <a:spcPts val="2174"/>
                </a:lnSpc>
              </a:pPr>
              <a:r>
                <a:rPr lang="en-US" sz="2104" b="1" dirty="0" err="1">
                  <a:solidFill>
                    <a:srgbClr val="09465E"/>
                  </a:solidFill>
                  <a:latin typeface="Calibri (MS) Bold"/>
                  <a:ea typeface="Calibri (MS) Bold"/>
                  <a:cs typeface="Calibri (MS) Bold"/>
                  <a:sym typeface="Calibri (MS) Bold"/>
                </a:rPr>
                <a:t>Yogur</a:t>
              </a:r>
              <a:r>
                <a:rPr lang="en-US" sz="2104" b="1" dirty="0">
                  <a:solidFill>
                    <a:srgbClr val="09465E"/>
                  </a:solidFill>
                  <a:latin typeface="Calibri (MS) Bold"/>
                  <a:ea typeface="Calibri (MS) Bold"/>
                  <a:cs typeface="Calibri (MS) Bold"/>
                  <a:sym typeface="Calibri (MS) Bold"/>
                </a:rPr>
                <a:t> y </a:t>
              </a:r>
              <a:r>
                <a:rPr lang="en-US" sz="2104" b="1" dirty="0" err="1">
                  <a:solidFill>
                    <a:srgbClr val="09465E"/>
                  </a:solidFill>
                  <a:latin typeface="Calibri (MS) Bold"/>
                  <a:ea typeface="Calibri (MS) Bold"/>
                  <a:cs typeface="Calibri (MS) Bold"/>
                  <a:sym typeface="Calibri (MS) Bold"/>
                </a:rPr>
                <a:t>kéfir</a:t>
              </a:r>
              <a:r>
                <a:rPr lang="en-US" sz="2104" b="1" dirty="0">
                  <a:solidFill>
                    <a:srgbClr val="09465E"/>
                  </a:solidFill>
                  <a:latin typeface="Calibri (MS) Bold"/>
                  <a:ea typeface="Calibri (MS) Bold"/>
                  <a:cs typeface="Calibri (MS) Bold"/>
                  <a:sym typeface="Calibri (MS) Bold"/>
                </a:rPr>
                <a:t>.</a:t>
              </a:r>
            </a:p>
          </p:txBody>
        </p:sp>
      </p:grpSp>
      <p:grpSp>
        <p:nvGrpSpPr>
          <p:cNvPr id="15" name="Group 15"/>
          <p:cNvGrpSpPr/>
          <p:nvPr/>
        </p:nvGrpSpPr>
        <p:grpSpPr>
          <a:xfrm>
            <a:off x="542669" y="2600220"/>
            <a:ext cx="4511597" cy="3434177"/>
            <a:chOff x="0" y="0"/>
            <a:chExt cx="10289074" cy="7831928"/>
          </a:xfrm>
        </p:grpSpPr>
        <p:sp>
          <p:nvSpPr>
            <p:cNvPr id="16" name="Freeform 16"/>
            <p:cNvSpPr/>
            <p:nvPr/>
          </p:nvSpPr>
          <p:spPr>
            <a:xfrm>
              <a:off x="12700" y="12700"/>
              <a:ext cx="10263632" cy="7806563"/>
            </a:xfrm>
            <a:custGeom>
              <a:avLst/>
              <a:gdLst/>
              <a:ahLst/>
              <a:cxnLst/>
              <a:rect l="l" t="t" r="r" b="b"/>
              <a:pathLst>
                <a:path w="10263632" h="7806563">
                  <a:moveTo>
                    <a:pt x="0" y="0"/>
                  </a:moveTo>
                  <a:lnTo>
                    <a:pt x="10263632" y="0"/>
                  </a:lnTo>
                  <a:lnTo>
                    <a:pt x="10263632" y="7806563"/>
                  </a:lnTo>
                  <a:lnTo>
                    <a:pt x="0" y="7806563"/>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7" name="Freeform 17"/>
            <p:cNvSpPr/>
            <p:nvPr/>
          </p:nvSpPr>
          <p:spPr>
            <a:xfrm>
              <a:off x="0" y="0"/>
              <a:ext cx="10289032" cy="7831963"/>
            </a:xfrm>
            <a:custGeom>
              <a:avLst/>
              <a:gdLst/>
              <a:ahLst/>
              <a:cxnLst/>
              <a:rect l="l" t="t" r="r" b="b"/>
              <a:pathLst>
                <a:path w="10289032" h="7831963">
                  <a:moveTo>
                    <a:pt x="12700" y="0"/>
                  </a:moveTo>
                  <a:lnTo>
                    <a:pt x="10276332" y="0"/>
                  </a:lnTo>
                  <a:cubicBezTo>
                    <a:pt x="10283317" y="0"/>
                    <a:pt x="10289032" y="5715"/>
                    <a:pt x="10289032" y="12700"/>
                  </a:cubicBezTo>
                  <a:lnTo>
                    <a:pt x="10289032" y="7819263"/>
                  </a:lnTo>
                  <a:cubicBezTo>
                    <a:pt x="10289032" y="7826248"/>
                    <a:pt x="10283317" y="7831963"/>
                    <a:pt x="10276332" y="7831963"/>
                  </a:cubicBezTo>
                  <a:lnTo>
                    <a:pt x="12700" y="7831963"/>
                  </a:lnTo>
                  <a:cubicBezTo>
                    <a:pt x="5715" y="7831963"/>
                    <a:pt x="0" y="7826248"/>
                    <a:pt x="0" y="7819263"/>
                  </a:cubicBezTo>
                  <a:lnTo>
                    <a:pt x="0" y="12700"/>
                  </a:lnTo>
                  <a:cubicBezTo>
                    <a:pt x="0" y="5715"/>
                    <a:pt x="5715" y="0"/>
                    <a:pt x="12700" y="0"/>
                  </a:cubicBezTo>
                  <a:moveTo>
                    <a:pt x="12700" y="25400"/>
                  </a:moveTo>
                  <a:lnTo>
                    <a:pt x="12700" y="12700"/>
                  </a:lnTo>
                  <a:lnTo>
                    <a:pt x="25400" y="12700"/>
                  </a:lnTo>
                  <a:lnTo>
                    <a:pt x="25400" y="7819263"/>
                  </a:lnTo>
                  <a:lnTo>
                    <a:pt x="12700" y="7819263"/>
                  </a:lnTo>
                  <a:lnTo>
                    <a:pt x="12700" y="7806563"/>
                  </a:lnTo>
                  <a:lnTo>
                    <a:pt x="10276332" y="7806563"/>
                  </a:lnTo>
                  <a:lnTo>
                    <a:pt x="10276332" y="7819263"/>
                  </a:lnTo>
                  <a:lnTo>
                    <a:pt x="10263632" y="7819263"/>
                  </a:lnTo>
                  <a:lnTo>
                    <a:pt x="10263632" y="12700"/>
                  </a:lnTo>
                  <a:lnTo>
                    <a:pt x="10276332" y="12700"/>
                  </a:lnTo>
                  <a:lnTo>
                    <a:pt x="10276332" y="25400"/>
                  </a:lnTo>
                  <a:lnTo>
                    <a:pt x="12700" y="25400"/>
                  </a:lnTo>
                  <a:close/>
                </a:path>
              </a:pathLst>
            </a:custGeom>
            <a:solidFill>
              <a:srgbClr val="012A2A"/>
            </a:solidFill>
          </p:spPr>
          <p:txBody>
            <a:bodyPr/>
            <a:lstStyle/>
            <a:p>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275374" y="-1506745"/>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732360" y="802821"/>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en-GB"/>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dirty="0">
                  <a:solidFill>
                    <a:srgbClr val="FFFFFF"/>
                  </a:solidFill>
                  <a:latin typeface="Calibri (MS) Bold"/>
                  <a:ea typeface="Calibri (MS) Bold"/>
                  <a:cs typeface="Calibri (MS) Bold"/>
                  <a:sym typeface="Calibri (MS) Bold"/>
                </a:rPr>
                <a:t>1. Suero </a:t>
              </a:r>
              <a:r>
                <a:rPr lang="en-US" sz="3157" b="1" dirty="0" err="1">
                  <a:solidFill>
                    <a:srgbClr val="FFFFFF"/>
                  </a:solidFill>
                  <a:latin typeface="Calibri (MS) Bold"/>
                  <a:ea typeface="Calibri (MS) Bold"/>
                  <a:cs typeface="Calibri (MS) Bold"/>
                  <a:sym typeface="Calibri (MS) Bold"/>
                </a:rPr>
                <a:t>lácteo</a:t>
              </a:r>
              <a:endParaRPr lang="en-US" sz="3157" b="1" dirty="0">
                <a:solidFill>
                  <a:srgbClr val="FFFFFF"/>
                </a:solidFill>
                <a:latin typeface="Calibri (MS) Bold"/>
                <a:ea typeface="Calibri (MS) Bold"/>
                <a:cs typeface="Calibri (MS) Bold"/>
                <a:sym typeface="Calibri (MS) Bold"/>
              </a:endParaRP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TextBox 18">
            <a:extLst>
              <a:ext uri="{FF2B5EF4-FFF2-40B4-BE49-F238E27FC236}">
                <a16:creationId xmlns:a16="http://schemas.microsoft.com/office/drawing/2014/main" id="{7D7D289A-9F83-99FC-122B-6EC6D7CEBB4C}"/>
              </a:ext>
            </a:extLst>
          </p:cNvPr>
          <p:cNvSpPr txBox="1"/>
          <p:nvPr/>
        </p:nvSpPr>
        <p:spPr>
          <a:xfrm>
            <a:off x="4660900" y="1500153"/>
            <a:ext cx="4648200" cy="4678204"/>
          </a:xfrm>
          <a:prstGeom prst="rect">
            <a:avLst/>
          </a:prstGeom>
          <a:noFill/>
        </p:spPr>
        <p:txBody>
          <a:bodyPr wrap="square">
            <a:spAutoFit/>
          </a:bodyPr>
          <a:lstStyle/>
          <a:p>
            <a:endParaRPr lang="es-ES" dirty="0"/>
          </a:p>
          <a:p>
            <a:r>
              <a:rPr lang="es-ES" sz="2000" b="1" dirty="0">
                <a:solidFill>
                  <a:srgbClr val="09465E"/>
                </a:solidFill>
              </a:rPr>
              <a:t>Suplementos proteicos: </a:t>
            </a:r>
          </a:p>
          <a:p>
            <a:r>
              <a:rPr lang="es-ES" sz="2000" dirty="0">
                <a:solidFill>
                  <a:srgbClr val="09465E"/>
                </a:solidFill>
              </a:rPr>
              <a:t>Alimento para animales: El suero puede deshidratarse y añadirse al alimento para animales con el fin de ofrecer proteínas y nutrientes adicionales.</a:t>
            </a:r>
          </a:p>
          <a:p>
            <a:endParaRPr lang="es-ES" sz="2000" dirty="0">
              <a:solidFill>
                <a:srgbClr val="09465E"/>
              </a:solidFill>
            </a:endParaRPr>
          </a:p>
          <a:p>
            <a:r>
              <a:rPr lang="es-ES" sz="2000" b="1" dirty="0">
                <a:solidFill>
                  <a:srgbClr val="09465E"/>
                </a:solidFill>
              </a:rPr>
              <a:t>Producción de lactosa: </a:t>
            </a:r>
            <a:r>
              <a:rPr lang="es-ES" sz="2000" dirty="0">
                <a:solidFill>
                  <a:srgbClr val="09465E"/>
                </a:solidFill>
              </a:rPr>
              <a:t>El suero se somete a un proceso para extraer la lactosa, la cual se emplea en productos farmacéuticos.</a:t>
            </a:r>
          </a:p>
          <a:p>
            <a:endParaRPr lang="es-ES" sz="2000" dirty="0">
              <a:solidFill>
                <a:srgbClr val="09465E"/>
              </a:solidFill>
            </a:endParaRPr>
          </a:p>
          <a:p>
            <a:r>
              <a:rPr lang="es-ES" sz="2000" b="1" dirty="0">
                <a:solidFill>
                  <a:srgbClr val="09465E"/>
                </a:solidFill>
              </a:rPr>
              <a:t>Producción de biogás</a:t>
            </a:r>
            <a:r>
              <a:rPr lang="es-ES" sz="2000" dirty="0">
                <a:solidFill>
                  <a:srgbClr val="09465E"/>
                </a:solidFill>
              </a:rPr>
              <a:t>: El suero puede ser empleado en la generación de biogás mediante el proceso de digestión anaeróbica.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89ED-6EBD-3A7F-78B1-6BA9D92B66A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8EF790A-D0BC-AFC3-1E5E-4F25C05AD643}"/>
              </a:ext>
            </a:extLst>
          </p:cNvPr>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a:extLst>
              <a:ext uri="{FF2B5EF4-FFF2-40B4-BE49-F238E27FC236}">
                <a16:creationId xmlns:a16="http://schemas.microsoft.com/office/drawing/2014/main" id="{49D7A05F-06D9-076A-0058-346DBCEE44D4}"/>
              </a:ext>
            </a:extLst>
          </p:cNvPr>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a:extLst>
              <a:ext uri="{FF2B5EF4-FFF2-40B4-BE49-F238E27FC236}">
                <a16:creationId xmlns:a16="http://schemas.microsoft.com/office/drawing/2014/main" id="{EFFB093F-2A90-7EF9-D35F-5949357643FB}"/>
              </a:ext>
            </a:extLst>
          </p:cNvPr>
          <p:cNvGrpSpPr/>
          <p:nvPr/>
        </p:nvGrpSpPr>
        <p:grpSpPr>
          <a:xfrm rot="-5400000">
            <a:off x="2275374" y="-1506745"/>
            <a:ext cx="6014251" cy="10691999"/>
            <a:chOff x="0" y="0"/>
            <a:chExt cx="13716002" cy="24383998"/>
          </a:xfrm>
        </p:grpSpPr>
        <p:sp>
          <p:nvSpPr>
            <p:cNvPr id="5" name="Freeform 5">
              <a:extLst>
                <a:ext uri="{FF2B5EF4-FFF2-40B4-BE49-F238E27FC236}">
                  <a16:creationId xmlns:a16="http://schemas.microsoft.com/office/drawing/2014/main" id="{4C113F35-7B75-C2BE-4CC4-E2E3B74E6C6F}"/>
                </a:ext>
              </a:extLst>
            </p:cNvPr>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a:extLst>
              <a:ext uri="{FF2B5EF4-FFF2-40B4-BE49-F238E27FC236}">
                <a16:creationId xmlns:a16="http://schemas.microsoft.com/office/drawing/2014/main" id="{BCEA61C7-3AC8-91AD-9904-2A2DD8EB57B0}"/>
              </a:ext>
            </a:extLst>
          </p:cNvPr>
          <p:cNvGrpSpPr/>
          <p:nvPr/>
        </p:nvGrpSpPr>
        <p:grpSpPr>
          <a:xfrm rot="-5400000">
            <a:off x="4732360" y="802821"/>
            <a:ext cx="5385481" cy="6048223"/>
            <a:chOff x="0" y="0"/>
            <a:chExt cx="12282040" cy="13793478"/>
          </a:xfrm>
        </p:grpSpPr>
        <p:sp>
          <p:nvSpPr>
            <p:cNvPr id="7" name="Freeform 7">
              <a:extLst>
                <a:ext uri="{FF2B5EF4-FFF2-40B4-BE49-F238E27FC236}">
                  <a16:creationId xmlns:a16="http://schemas.microsoft.com/office/drawing/2014/main" id="{33998DE2-DF51-F564-17F6-B3D2B02D162F}"/>
                </a:ext>
              </a:extLst>
            </p:cNvPr>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a:extLst>
                <a:ext uri="{FF2B5EF4-FFF2-40B4-BE49-F238E27FC236}">
                  <a16:creationId xmlns:a16="http://schemas.microsoft.com/office/drawing/2014/main" id="{5C40744B-EB7F-9678-C5DD-3BD77C48C44F}"/>
                </a:ext>
              </a:extLst>
            </p:cNvPr>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a:extLst>
              <a:ext uri="{FF2B5EF4-FFF2-40B4-BE49-F238E27FC236}">
                <a16:creationId xmlns:a16="http://schemas.microsoft.com/office/drawing/2014/main" id="{961C7288-8E0D-D3CC-EB00-CB73111EA087}"/>
              </a:ext>
            </a:extLst>
          </p:cNvPr>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a:extLst>
              <a:ext uri="{FF2B5EF4-FFF2-40B4-BE49-F238E27FC236}">
                <a16:creationId xmlns:a16="http://schemas.microsoft.com/office/drawing/2014/main" id="{1C855EE3-79F7-7089-42BC-B619B02EDD4C}"/>
              </a:ext>
            </a:extLst>
          </p:cNvPr>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4" name="Group 14">
            <a:extLst>
              <a:ext uri="{FF2B5EF4-FFF2-40B4-BE49-F238E27FC236}">
                <a16:creationId xmlns:a16="http://schemas.microsoft.com/office/drawing/2014/main" id="{BE685966-12E3-5DD4-9B29-94176B9B1D51}"/>
              </a:ext>
            </a:extLst>
          </p:cNvPr>
          <p:cNvGrpSpPr/>
          <p:nvPr/>
        </p:nvGrpSpPr>
        <p:grpSpPr>
          <a:xfrm>
            <a:off x="0" y="1498036"/>
            <a:ext cx="3268301" cy="676931"/>
            <a:chOff x="0" y="0"/>
            <a:chExt cx="7453634" cy="1543798"/>
          </a:xfrm>
        </p:grpSpPr>
        <p:sp>
          <p:nvSpPr>
            <p:cNvPr id="15" name="Freeform 15">
              <a:extLst>
                <a:ext uri="{FF2B5EF4-FFF2-40B4-BE49-F238E27FC236}">
                  <a16:creationId xmlns:a16="http://schemas.microsoft.com/office/drawing/2014/main" id="{E4845F27-FFE3-9A16-FA44-522E6158D63C}"/>
                </a:ext>
              </a:extLst>
            </p:cNvPr>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en-GB"/>
            </a:p>
          </p:txBody>
        </p:sp>
        <p:sp>
          <p:nvSpPr>
            <p:cNvPr id="16" name="TextBox 16">
              <a:extLst>
                <a:ext uri="{FF2B5EF4-FFF2-40B4-BE49-F238E27FC236}">
                  <a16:creationId xmlns:a16="http://schemas.microsoft.com/office/drawing/2014/main" id="{92303217-5635-5FEF-5B7B-86E7CFFD3CB3}"/>
                </a:ext>
              </a:extLst>
            </p:cNvPr>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dirty="0">
                  <a:solidFill>
                    <a:srgbClr val="FFFFFF"/>
                  </a:solidFill>
                  <a:latin typeface="Calibri (MS) Bold"/>
                  <a:ea typeface="Calibri (MS) Bold"/>
                  <a:cs typeface="Calibri (MS) Bold"/>
                  <a:sym typeface="Calibri (MS) Bold"/>
                </a:rPr>
                <a:t>1. Suero </a:t>
              </a:r>
              <a:r>
                <a:rPr lang="en-US" sz="3157" b="1" dirty="0" err="1">
                  <a:solidFill>
                    <a:srgbClr val="FFFFFF"/>
                  </a:solidFill>
                  <a:latin typeface="Calibri (MS) Bold"/>
                  <a:ea typeface="Calibri (MS) Bold"/>
                  <a:cs typeface="Calibri (MS) Bold"/>
                  <a:sym typeface="Calibri (MS) Bold"/>
                </a:rPr>
                <a:t>lácteo</a:t>
              </a:r>
              <a:endParaRPr lang="en-US" sz="3157" b="1" dirty="0">
                <a:solidFill>
                  <a:srgbClr val="FFFFFF"/>
                </a:solidFill>
                <a:latin typeface="Calibri (MS) Bold"/>
                <a:ea typeface="Calibri (MS) Bold"/>
                <a:cs typeface="Calibri (MS) Bold"/>
                <a:sym typeface="Calibri (MS) Bold"/>
              </a:endParaRPr>
            </a:p>
          </p:txBody>
        </p:sp>
      </p:grpSp>
      <p:sp>
        <p:nvSpPr>
          <p:cNvPr id="17" name="Freeform 17">
            <a:extLst>
              <a:ext uri="{FF2B5EF4-FFF2-40B4-BE49-F238E27FC236}">
                <a16:creationId xmlns:a16="http://schemas.microsoft.com/office/drawing/2014/main" id="{43983F22-CB65-AB87-87F7-74DD8BBFD86E}"/>
              </a:ext>
            </a:extLst>
          </p:cNvPr>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TextBox 18">
            <a:extLst>
              <a:ext uri="{FF2B5EF4-FFF2-40B4-BE49-F238E27FC236}">
                <a16:creationId xmlns:a16="http://schemas.microsoft.com/office/drawing/2014/main" id="{096E99AF-0480-3CC1-628D-F44A329700EA}"/>
              </a:ext>
            </a:extLst>
          </p:cNvPr>
          <p:cNvSpPr txBox="1"/>
          <p:nvPr/>
        </p:nvSpPr>
        <p:spPr>
          <a:xfrm>
            <a:off x="4660900" y="1500153"/>
            <a:ext cx="4648200" cy="4678204"/>
          </a:xfrm>
          <a:prstGeom prst="rect">
            <a:avLst/>
          </a:prstGeom>
          <a:noFill/>
        </p:spPr>
        <p:txBody>
          <a:bodyPr wrap="square">
            <a:spAutoFit/>
          </a:bodyPr>
          <a:lstStyle/>
          <a:p>
            <a:endParaRPr lang="es-ES" dirty="0"/>
          </a:p>
          <a:p>
            <a:r>
              <a:rPr lang="es-ES" sz="2000" b="1" dirty="0">
                <a:solidFill>
                  <a:srgbClr val="09465E"/>
                </a:solidFill>
              </a:rPr>
              <a:t>Suplementos proteicos: </a:t>
            </a:r>
          </a:p>
          <a:p>
            <a:r>
              <a:rPr lang="es-ES" sz="2000" dirty="0">
                <a:solidFill>
                  <a:srgbClr val="09465E"/>
                </a:solidFill>
              </a:rPr>
              <a:t>Alimento para animales: El suero puede deshidratarse y añadirse al alimento para animales con el fin de ofrecer proteínas y nutrientes adicionales.</a:t>
            </a:r>
          </a:p>
          <a:p>
            <a:endParaRPr lang="es-ES" sz="2000" dirty="0">
              <a:solidFill>
                <a:srgbClr val="09465E"/>
              </a:solidFill>
            </a:endParaRPr>
          </a:p>
          <a:p>
            <a:r>
              <a:rPr lang="es-ES" sz="2000" b="1" dirty="0">
                <a:solidFill>
                  <a:srgbClr val="09465E"/>
                </a:solidFill>
              </a:rPr>
              <a:t>Producción de lactosa: </a:t>
            </a:r>
            <a:r>
              <a:rPr lang="es-ES" sz="2000" dirty="0">
                <a:solidFill>
                  <a:srgbClr val="09465E"/>
                </a:solidFill>
              </a:rPr>
              <a:t>El suero se somete a un proceso para extraer la lactosa, la cual se emplea en productos farmacéuticos.</a:t>
            </a:r>
          </a:p>
          <a:p>
            <a:endParaRPr lang="es-ES" sz="2000" dirty="0">
              <a:solidFill>
                <a:srgbClr val="09465E"/>
              </a:solidFill>
            </a:endParaRPr>
          </a:p>
          <a:p>
            <a:r>
              <a:rPr lang="es-ES" sz="2000" b="1" dirty="0">
                <a:solidFill>
                  <a:srgbClr val="09465E"/>
                </a:solidFill>
              </a:rPr>
              <a:t>Producción de biogás</a:t>
            </a:r>
            <a:r>
              <a:rPr lang="es-ES" sz="2000" dirty="0">
                <a:solidFill>
                  <a:srgbClr val="09465E"/>
                </a:solidFill>
              </a:rPr>
              <a:t>: El suero puede ser empleado en la generación de biogás mediante el proceso de digestión anaeróbica.</a:t>
            </a:r>
          </a:p>
        </p:txBody>
      </p:sp>
    </p:spTree>
    <p:extLst>
      <p:ext uri="{BB962C8B-B14F-4D97-AF65-F5344CB8AC3E}">
        <p14:creationId xmlns:p14="http://schemas.microsoft.com/office/powerpoint/2010/main" val="309495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333883" y="836992"/>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3" name="TextBox 13"/>
          <p:cNvSpPr txBox="1"/>
          <p:nvPr/>
        </p:nvSpPr>
        <p:spPr>
          <a:xfrm>
            <a:off x="4279900" y="1493859"/>
            <a:ext cx="5561529" cy="4534971"/>
          </a:xfrm>
          <a:prstGeom prst="rect">
            <a:avLst/>
          </a:prstGeom>
        </p:spPr>
        <p:txBody>
          <a:bodyPr lIns="0" tIns="0" rIns="0" bIns="0" rtlCol="0" anchor="t"/>
          <a:lstStyle/>
          <a:p>
            <a:pPr marL="0" lvl="0" indent="0" algn="l">
              <a:lnSpc>
                <a:spcPts val="2174"/>
              </a:lnSpc>
            </a:pPr>
            <a:endParaRPr lang="en-US" sz="2104" b="1" dirty="0">
              <a:solidFill>
                <a:srgbClr val="09465E"/>
              </a:solidFill>
              <a:latin typeface="Calibri (MS) Bold"/>
              <a:ea typeface="Calibri (MS) Bold"/>
              <a:cs typeface="Calibri (MS) Bold"/>
              <a:sym typeface="Calibri (MS) Bold"/>
            </a:endParaRPr>
          </a:p>
        </p:txBody>
      </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en-GB"/>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a:solidFill>
                    <a:srgbClr val="FFFFFF"/>
                  </a:solidFill>
                  <a:latin typeface="Calibri (MS) Bold"/>
                  <a:ea typeface="Calibri (MS) Bold"/>
                  <a:cs typeface="Calibri (MS) Bold"/>
                  <a:sym typeface="Calibri (MS) Bold"/>
                </a:rPr>
                <a:t>2. Crema</a:t>
              </a:r>
            </a:p>
          </p:txBody>
        </p:sp>
      </p:grpSp>
      <p:sp>
        <p:nvSpPr>
          <p:cNvPr id="17" name="Freeform 17"/>
          <p:cNvSpPr/>
          <p:nvPr/>
        </p:nvSpPr>
        <p:spPr>
          <a:xfrm>
            <a:off x="-5011506" y="2467015"/>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TextBox 18">
            <a:extLst>
              <a:ext uri="{FF2B5EF4-FFF2-40B4-BE49-F238E27FC236}">
                <a16:creationId xmlns:a16="http://schemas.microsoft.com/office/drawing/2014/main" id="{5230972A-12E9-011F-D1F2-B74795B42C28}"/>
              </a:ext>
            </a:extLst>
          </p:cNvPr>
          <p:cNvSpPr txBox="1"/>
          <p:nvPr/>
        </p:nvSpPr>
        <p:spPr>
          <a:xfrm>
            <a:off x="4414393" y="1493858"/>
            <a:ext cx="5292542" cy="4693593"/>
          </a:xfrm>
          <a:prstGeom prst="rect">
            <a:avLst/>
          </a:prstGeom>
          <a:noFill/>
        </p:spPr>
        <p:txBody>
          <a:bodyPr wrap="square">
            <a:spAutoFit/>
          </a:bodyPr>
          <a:lstStyle/>
          <a:p>
            <a:r>
              <a:rPr lang="es-ES" sz="2300" b="1" dirty="0">
                <a:solidFill>
                  <a:srgbClr val="09465E"/>
                </a:solidFill>
              </a:rPr>
              <a:t>Mantequilla: </a:t>
            </a:r>
            <a:r>
              <a:rPr lang="es-ES" sz="2300" dirty="0">
                <a:solidFill>
                  <a:srgbClr val="09465E"/>
                </a:solidFill>
              </a:rPr>
              <a:t>La crema constituye una fuente principal para la elaboración de mantequilla</a:t>
            </a:r>
          </a:p>
          <a:p>
            <a:endParaRPr lang="es-ES" sz="2300" dirty="0">
              <a:solidFill>
                <a:srgbClr val="09465E"/>
              </a:solidFill>
            </a:endParaRPr>
          </a:p>
          <a:p>
            <a:r>
              <a:rPr lang="es-ES" sz="2300" b="1" dirty="0">
                <a:solidFill>
                  <a:srgbClr val="09465E"/>
                </a:solidFill>
              </a:rPr>
              <a:t>Ingredientes cosméticos</a:t>
            </a:r>
            <a:r>
              <a:rPr lang="es-ES" sz="2300" dirty="0">
                <a:solidFill>
                  <a:srgbClr val="09465E"/>
                </a:solidFill>
              </a:rPr>
              <a:t>: Las grasas en crema se emplean en productos para el cuidado de la piel debido a sus propiedades hidratantes</a:t>
            </a:r>
          </a:p>
          <a:p>
            <a:endParaRPr lang="es-ES" sz="2300" dirty="0">
              <a:solidFill>
                <a:srgbClr val="09465E"/>
              </a:solidFill>
            </a:endParaRPr>
          </a:p>
          <a:p>
            <a:r>
              <a:rPr lang="es-ES" sz="2300" b="1" dirty="0">
                <a:solidFill>
                  <a:srgbClr val="09465E"/>
                </a:solidFill>
              </a:rPr>
              <a:t>Grasas lácteas para el uso industrial</a:t>
            </a:r>
            <a:r>
              <a:rPr lang="es-ES" sz="2300" dirty="0">
                <a:solidFill>
                  <a:srgbClr val="09465E"/>
                </a:solidFill>
              </a:rPr>
              <a:t>: La crema puede ser procesada para extraer grasa empleadas en productos no alimentarios como lubricantes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374179" y="735143"/>
            <a:ext cx="5385482" cy="6056576"/>
            <a:chOff x="1" y="-19051"/>
            <a:chExt cx="12282042" cy="1381252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dirty="0">
                  <a:solidFill>
                    <a:srgbClr val="FFFFFF"/>
                  </a:solidFill>
                  <a:latin typeface="Calibri (MS)"/>
                  <a:ea typeface="Calibri (MS)"/>
                  <a:cs typeface="Calibri (MS)"/>
                  <a:sym typeface="Calibri (MS)"/>
                </a:rPr>
                <a:t>a</a:t>
              </a:r>
            </a:p>
          </p:txBody>
        </p:sp>
      </p:grpSp>
      <p:sp>
        <p:nvSpPr>
          <p:cNvPr id="9" name="AutoShape 9"/>
          <p:cNvSpPr/>
          <p:nvPr/>
        </p:nvSpPr>
        <p:spPr>
          <a:xfrm rot="214365">
            <a:off x="10213501" y="6586332"/>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8" y="5249338"/>
            <a:ext cx="2341887" cy="195158"/>
          </a:xfrm>
          <a:custGeom>
            <a:avLst/>
            <a:gdLst/>
            <a:ahLst/>
            <a:cxnLst/>
            <a:rect l="l" t="t" r="r" b="b"/>
            <a:pathLst>
              <a:path w="2341887" h="195158">
                <a:moveTo>
                  <a:pt x="0" y="0"/>
                </a:moveTo>
                <a:lnTo>
                  <a:pt x="2341888" y="0"/>
                </a:lnTo>
                <a:lnTo>
                  <a:pt x="2341888"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521304" y="1498035"/>
            <a:ext cx="5293806" cy="4833647"/>
            <a:chOff x="-1611553" y="0"/>
            <a:chExt cx="14295085" cy="11023536"/>
          </a:xfrm>
        </p:grpSpPr>
        <p:sp>
          <p:nvSpPr>
            <p:cNvPr id="12" name="Freeform 12"/>
            <p:cNvSpPr/>
            <p:nvPr/>
          </p:nvSpPr>
          <p:spPr>
            <a:xfrm>
              <a:off x="0" y="0"/>
              <a:ext cx="12683532" cy="10332854"/>
            </a:xfrm>
            <a:custGeom>
              <a:avLst/>
              <a:gdLst/>
              <a:ahLst/>
              <a:cxnLst/>
              <a:rect l="l" t="t" r="r" b="b"/>
              <a:pathLst>
                <a:path w="12683532" h="10332854">
                  <a:moveTo>
                    <a:pt x="0" y="0"/>
                  </a:moveTo>
                  <a:lnTo>
                    <a:pt x="12683532" y="0"/>
                  </a:lnTo>
                  <a:lnTo>
                    <a:pt x="12683532" y="10332854"/>
                  </a:lnTo>
                  <a:lnTo>
                    <a:pt x="0" y="10332854"/>
                  </a:lnTo>
                  <a:close/>
                </a:path>
              </a:pathLst>
            </a:custGeom>
            <a:solidFill>
              <a:srgbClr val="000000">
                <a:alpha val="0"/>
              </a:srgbClr>
            </a:solidFill>
          </p:spPr>
          <p:txBody>
            <a:bodyPr/>
            <a:lstStyle/>
            <a:p>
              <a:endParaRPr lang="en-GB"/>
            </a:p>
          </p:txBody>
        </p:sp>
        <p:sp>
          <p:nvSpPr>
            <p:cNvPr id="13" name="TextBox 13"/>
            <p:cNvSpPr txBox="1"/>
            <p:nvPr/>
          </p:nvSpPr>
          <p:spPr>
            <a:xfrm>
              <a:off x="-1611553" y="681156"/>
              <a:ext cx="12683533" cy="10342380"/>
            </a:xfrm>
            <a:prstGeom prst="rect">
              <a:avLst/>
            </a:prstGeom>
          </p:spPr>
          <p:txBody>
            <a:bodyPr lIns="0" tIns="0" rIns="0" bIns="0" rtlCol="0" anchor="t"/>
            <a:lstStyle/>
            <a:p>
              <a:pPr marL="380903" lvl="1" indent="-190451" algn="l">
                <a:lnSpc>
                  <a:spcPts val="2174"/>
                </a:lnSpc>
                <a:buFont typeface="Arial"/>
                <a:buChar char="•"/>
              </a:pP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Suero de leche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polvo</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emplea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repostería</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y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como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aditivo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alimentario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Productos</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fermentados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suero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leche se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somete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fermentación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para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generar</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probióticos</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80903" lvl="1" indent="-190451" algn="l">
                <a:lnSpc>
                  <a:spcPts val="2174"/>
                </a:lnSpc>
                <a:buFont typeface="Arial"/>
                <a:buChar char="•"/>
              </a:pP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Alimento para </a:t>
              </a:r>
              <a:r>
                <a:rPr lang="en-US" sz="2104"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animales</a:t>
              </a:r>
              <a:r>
                <a:rPr lang="en-US" sz="210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puede</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incorporar</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suero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leche a la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alimentación</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del </a:t>
              </a:r>
              <a:r>
                <a:rPr lang="en-US" sz="210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ganado</a:t>
              </a:r>
              <a:r>
                <a:rPr lang="en-US" sz="210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190452" lvl="1" algn="l">
                <a:lnSpc>
                  <a:spcPts val="2174"/>
                </a:lnSpc>
              </a:pPr>
              <a:endParaRPr lang="en-US" sz="2104" b="1" dirty="0">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0" y="1498036"/>
            <a:ext cx="3268301" cy="676931"/>
            <a:chOff x="0" y="0"/>
            <a:chExt cx="7453634" cy="1543798"/>
          </a:xfrm>
        </p:grpSpPr>
        <p:sp>
          <p:nvSpPr>
            <p:cNvPr id="15" name="Freeform 15"/>
            <p:cNvSpPr/>
            <p:nvPr/>
          </p:nvSpPr>
          <p:spPr>
            <a:xfrm>
              <a:off x="0" y="0"/>
              <a:ext cx="7453630" cy="1543818"/>
            </a:xfrm>
            <a:custGeom>
              <a:avLst/>
              <a:gdLst/>
              <a:ahLst/>
              <a:cxnLst/>
              <a:rect l="l" t="t" r="r" b="b"/>
              <a:pathLst>
                <a:path w="7453630" h="1543818">
                  <a:moveTo>
                    <a:pt x="0" y="0"/>
                  </a:moveTo>
                  <a:lnTo>
                    <a:pt x="7453630" y="0"/>
                  </a:lnTo>
                  <a:lnTo>
                    <a:pt x="7453630" y="1543818"/>
                  </a:lnTo>
                  <a:lnTo>
                    <a:pt x="0" y="1543818"/>
                  </a:lnTo>
                  <a:close/>
                </a:path>
              </a:pathLst>
            </a:custGeom>
            <a:solidFill>
              <a:srgbClr val="60BA47"/>
            </a:solidFill>
          </p:spPr>
          <p:txBody>
            <a:bodyPr/>
            <a:lstStyle/>
            <a:p>
              <a:endParaRPr lang="en-GB"/>
            </a:p>
          </p:txBody>
        </p:sp>
        <p:sp>
          <p:nvSpPr>
            <p:cNvPr id="16" name="TextBox 16"/>
            <p:cNvSpPr txBox="1"/>
            <p:nvPr/>
          </p:nvSpPr>
          <p:spPr>
            <a:xfrm>
              <a:off x="0" y="-38100"/>
              <a:ext cx="7453634" cy="1581898"/>
            </a:xfrm>
            <a:prstGeom prst="rect">
              <a:avLst/>
            </a:prstGeom>
          </p:spPr>
          <p:txBody>
            <a:bodyPr lIns="29700" tIns="29700" rIns="29700" bIns="29700" rtlCol="0" anchor="ctr"/>
            <a:lstStyle/>
            <a:p>
              <a:pPr marL="0" lvl="0" indent="0" algn="ctr">
                <a:lnSpc>
                  <a:spcPts val="3409"/>
                </a:lnSpc>
              </a:pPr>
              <a:r>
                <a:rPr lang="en-US" sz="3157" b="1" dirty="0">
                  <a:solidFill>
                    <a:srgbClr val="FFFFFF"/>
                  </a:solidFill>
                  <a:latin typeface="Calibri (MS) Bold"/>
                  <a:ea typeface="Calibri (MS) Bold"/>
                  <a:cs typeface="Calibri (MS) Bold"/>
                  <a:sym typeface="Calibri (MS) Bold"/>
                </a:rPr>
                <a:t>3. Suero </a:t>
              </a:r>
              <a:r>
                <a:rPr lang="en-US" sz="3157" b="1" dirty="0" err="1">
                  <a:solidFill>
                    <a:srgbClr val="FFFFFF"/>
                  </a:solidFill>
                  <a:latin typeface="Calibri (MS) Bold"/>
                  <a:ea typeface="Calibri (MS) Bold"/>
                  <a:cs typeface="Calibri (MS) Bold"/>
                  <a:sym typeface="Calibri (MS) Bold"/>
                </a:rPr>
                <a:t>lácteo</a:t>
              </a:r>
              <a:endParaRPr lang="en-US" sz="3157" b="1" dirty="0">
                <a:solidFill>
                  <a:srgbClr val="FFFFFF"/>
                </a:solidFill>
                <a:latin typeface="Calibri (MS) Bold"/>
                <a:ea typeface="Calibri (MS) Bold"/>
                <a:cs typeface="Calibri (MS) Bold"/>
                <a:sym typeface="Calibri (MS) Bold"/>
              </a:endParaRPr>
            </a:p>
          </p:txBody>
        </p:sp>
      </p:grpSp>
      <p:sp>
        <p:nvSpPr>
          <p:cNvPr id="17" name="Freeform 17"/>
          <p:cNvSpPr/>
          <p:nvPr/>
        </p:nvSpPr>
        <p:spPr>
          <a:xfrm>
            <a:off x="-4643968" y="2277678"/>
            <a:ext cx="8145326" cy="4196380"/>
          </a:xfrm>
          <a:custGeom>
            <a:avLst/>
            <a:gdLst/>
            <a:ahLst/>
            <a:cxnLst/>
            <a:rect l="l" t="t" r="r" b="b"/>
            <a:pathLst>
              <a:path w="8145326" h="4196380">
                <a:moveTo>
                  <a:pt x="0" y="0"/>
                </a:moveTo>
                <a:lnTo>
                  <a:pt x="8145325" y="0"/>
                </a:lnTo>
                <a:lnTo>
                  <a:pt x="8145325"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D2A881-8016-4F92-B494-BC15B69F811A}">
  <ds:schemaRefs>
    <ds:schemaRef ds:uri="http://schemas.microsoft.com/sharepoint/v3/contenttype/forms"/>
  </ds:schemaRefs>
</ds:datastoreItem>
</file>

<file path=customXml/itemProps2.xml><?xml version="1.0" encoding="utf-8"?>
<ds:datastoreItem xmlns:ds="http://schemas.openxmlformats.org/officeDocument/2006/customXml" ds:itemID="{70FB03CC-A02A-4829-8E51-6BC9E2BDC6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2D5EF9-8403-475A-AA94-980A9090693E}">
  <ds:schemaRefs>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c90da0c0-d638-440e-806c-9eaade8987c8"/>
    <ds:schemaRef ds:uri="http://schemas.microsoft.com/office/2006/metadata/properties"/>
    <ds:schemaRef ds:uri="http://schemas.openxmlformats.org/package/2006/metadata/core-properties"/>
    <ds:schemaRef ds:uri="d7a7d2cd-df7e-4745-bde0-17e5b7a43ab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72</TotalTime>
  <Words>963</Words>
  <Application>Microsoft Office PowerPoint</Application>
  <PresentationFormat>Custom</PresentationFormat>
  <Paragraphs>102</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 (MS)</vt:lpstr>
      <vt:lpstr>Arial</vt:lpstr>
      <vt:lpstr>Montserrat Light</vt:lpstr>
      <vt:lpstr>Montserrat</vt:lpstr>
      <vt:lpstr>Calibri</vt:lpstr>
      <vt:lpstr>Calibri (MS)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Waste Stream v3.pptx</dc:title>
  <cp:lastModifiedBy>Pablo Moreno</cp:lastModifiedBy>
  <cp:revision>2</cp:revision>
  <dcterms:created xsi:type="dcterms:W3CDTF">2006-08-16T00:00:00Z</dcterms:created>
  <dcterms:modified xsi:type="dcterms:W3CDTF">2025-03-31T14:33:42Z</dcterms:modified>
  <dc:identifier>DAGiEx4Y2_4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